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8"/>
  </p:notesMasterIdLst>
  <p:sldIdLst>
    <p:sldId id="261" r:id="rId2"/>
    <p:sldId id="262" r:id="rId3"/>
    <p:sldId id="332" r:id="rId4"/>
    <p:sldId id="379" r:id="rId5"/>
    <p:sldId id="380" r:id="rId6"/>
    <p:sldId id="270" r:id="rId7"/>
    <p:sldId id="271" r:id="rId8"/>
    <p:sldId id="272" r:id="rId9"/>
    <p:sldId id="273" r:id="rId10"/>
    <p:sldId id="274" r:id="rId11"/>
    <p:sldId id="275" r:id="rId12"/>
    <p:sldId id="276" r:id="rId13"/>
    <p:sldId id="277" r:id="rId14"/>
    <p:sldId id="278" r:id="rId15"/>
    <p:sldId id="279" r:id="rId16"/>
    <p:sldId id="280" r:id="rId17"/>
    <p:sldId id="281" r:id="rId18"/>
    <p:sldId id="282" r:id="rId19"/>
    <p:sldId id="283" r:id="rId20"/>
    <p:sldId id="284" r:id="rId21"/>
    <p:sldId id="285" r:id="rId22"/>
    <p:sldId id="286" r:id="rId23"/>
    <p:sldId id="287" r:id="rId24"/>
    <p:sldId id="288" r:id="rId25"/>
    <p:sldId id="289" r:id="rId26"/>
    <p:sldId id="290" r:id="rId27"/>
    <p:sldId id="291" r:id="rId28"/>
    <p:sldId id="292" r:id="rId29"/>
    <p:sldId id="293" r:id="rId30"/>
    <p:sldId id="294" r:id="rId31"/>
    <p:sldId id="295" r:id="rId32"/>
    <p:sldId id="296" r:id="rId33"/>
    <p:sldId id="297" r:id="rId34"/>
    <p:sldId id="298" r:id="rId35"/>
    <p:sldId id="299" r:id="rId36"/>
    <p:sldId id="300" r:id="rId37"/>
    <p:sldId id="301" r:id="rId38"/>
    <p:sldId id="302" r:id="rId39"/>
    <p:sldId id="303" r:id="rId40"/>
    <p:sldId id="304" r:id="rId41"/>
    <p:sldId id="305" r:id="rId42"/>
    <p:sldId id="306" r:id="rId43"/>
    <p:sldId id="307" r:id="rId44"/>
    <p:sldId id="308" r:id="rId45"/>
    <p:sldId id="309" r:id="rId46"/>
    <p:sldId id="310" r:id="rId47"/>
    <p:sldId id="311" r:id="rId48"/>
    <p:sldId id="312" r:id="rId49"/>
    <p:sldId id="313" r:id="rId50"/>
    <p:sldId id="314" r:id="rId51"/>
    <p:sldId id="315" r:id="rId52"/>
    <p:sldId id="316" r:id="rId53"/>
    <p:sldId id="317" r:id="rId54"/>
    <p:sldId id="318" r:id="rId55"/>
    <p:sldId id="319" r:id="rId56"/>
    <p:sldId id="320" r:id="rId57"/>
    <p:sldId id="321" r:id="rId58"/>
    <p:sldId id="322" r:id="rId59"/>
    <p:sldId id="323" r:id="rId60"/>
    <p:sldId id="324" r:id="rId61"/>
    <p:sldId id="325" r:id="rId62"/>
    <p:sldId id="326" r:id="rId63"/>
    <p:sldId id="327" r:id="rId64"/>
    <p:sldId id="328" r:id="rId65"/>
    <p:sldId id="329" r:id="rId66"/>
    <p:sldId id="330" r:id="rId67"/>
    <p:sldId id="331" r:id="rId68"/>
    <p:sldId id="263" r:id="rId69"/>
    <p:sldId id="333" r:id="rId70"/>
    <p:sldId id="426" r:id="rId71"/>
    <p:sldId id="429" r:id="rId72"/>
    <p:sldId id="334" r:id="rId73"/>
    <p:sldId id="427" r:id="rId74"/>
    <p:sldId id="428" r:id="rId75"/>
    <p:sldId id="335" r:id="rId76"/>
    <p:sldId id="336" r:id="rId77"/>
    <p:sldId id="337" r:id="rId78"/>
    <p:sldId id="338" r:id="rId79"/>
    <p:sldId id="339" r:id="rId80"/>
    <p:sldId id="340" r:id="rId81"/>
    <p:sldId id="341" r:id="rId82"/>
    <p:sldId id="381" r:id="rId83"/>
    <p:sldId id="382" r:id="rId84"/>
    <p:sldId id="383" r:id="rId85"/>
    <p:sldId id="384" r:id="rId86"/>
    <p:sldId id="385" r:id="rId87"/>
    <p:sldId id="386" r:id="rId88"/>
    <p:sldId id="387" r:id="rId89"/>
    <p:sldId id="388" r:id="rId90"/>
    <p:sldId id="389" r:id="rId91"/>
    <p:sldId id="390" r:id="rId92"/>
    <p:sldId id="391" r:id="rId93"/>
    <p:sldId id="392" r:id="rId94"/>
    <p:sldId id="393" r:id="rId95"/>
    <p:sldId id="394" r:id="rId96"/>
    <p:sldId id="395" r:id="rId97"/>
    <p:sldId id="396" r:id="rId98"/>
    <p:sldId id="397" r:id="rId99"/>
    <p:sldId id="398" r:id="rId100"/>
    <p:sldId id="430" r:id="rId101"/>
    <p:sldId id="431" r:id="rId102"/>
    <p:sldId id="432" r:id="rId103"/>
    <p:sldId id="433" r:id="rId104"/>
    <p:sldId id="442" r:id="rId105"/>
    <p:sldId id="434" r:id="rId106"/>
    <p:sldId id="443" r:id="rId107"/>
    <p:sldId id="435" r:id="rId108"/>
    <p:sldId id="436" r:id="rId109"/>
    <p:sldId id="437" r:id="rId110"/>
    <p:sldId id="438" r:id="rId111"/>
    <p:sldId id="439" r:id="rId112"/>
    <p:sldId id="440" r:id="rId113"/>
    <p:sldId id="441" r:id="rId114"/>
    <p:sldId id="399" r:id="rId115"/>
    <p:sldId id="400" r:id="rId116"/>
    <p:sldId id="401" r:id="rId117"/>
    <p:sldId id="402" r:id="rId118"/>
    <p:sldId id="403" r:id="rId119"/>
    <p:sldId id="404" r:id="rId120"/>
    <p:sldId id="405" r:id="rId121"/>
    <p:sldId id="406" r:id="rId122"/>
    <p:sldId id="407" r:id="rId123"/>
    <p:sldId id="408" r:id="rId124"/>
    <p:sldId id="409" r:id="rId125"/>
    <p:sldId id="410" r:id="rId126"/>
    <p:sldId id="411" r:id="rId127"/>
    <p:sldId id="412" r:id="rId128"/>
    <p:sldId id="413" r:id="rId129"/>
    <p:sldId id="414" r:id="rId130"/>
    <p:sldId id="415" r:id="rId131"/>
    <p:sldId id="416" r:id="rId132"/>
    <p:sldId id="417" r:id="rId133"/>
    <p:sldId id="418" r:id="rId134"/>
    <p:sldId id="419" r:id="rId135"/>
    <p:sldId id="420" r:id="rId136"/>
    <p:sldId id="421" r:id="rId137"/>
    <p:sldId id="422" r:id="rId138"/>
    <p:sldId id="423" r:id="rId139"/>
    <p:sldId id="424" r:id="rId140"/>
    <p:sldId id="425" r:id="rId141"/>
    <p:sldId id="342" r:id="rId142"/>
    <p:sldId id="343" r:id="rId143"/>
    <p:sldId id="344" r:id="rId144"/>
    <p:sldId id="345" r:id="rId145"/>
    <p:sldId id="444" r:id="rId146"/>
    <p:sldId id="347" r:id="rId147"/>
    <p:sldId id="349" r:id="rId148"/>
    <p:sldId id="350" r:id="rId149"/>
    <p:sldId id="351" r:id="rId150"/>
    <p:sldId id="352" r:id="rId151"/>
    <p:sldId id="353" r:id="rId152"/>
    <p:sldId id="354" r:id="rId153"/>
    <p:sldId id="355" r:id="rId154"/>
    <p:sldId id="356" r:id="rId155"/>
    <p:sldId id="357" r:id="rId156"/>
    <p:sldId id="358" r:id="rId157"/>
    <p:sldId id="359" r:id="rId158"/>
    <p:sldId id="360" r:id="rId159"/>
    <p:sldId id="361" r:id="rId160"/>
    <p:sldId id="362" r:id="rId161"/>
    <p:sldId id="363" r:id="rId162"/>
    <p:sldId id="364" r:id="rId163"/>
    <p:sldId id="365" r:id="rId164"/>
    <p:sldId id="366" r:id="rId165"/>
    <p:sldId id="367" r:id="rId166"/>
    <p:sldId id="368" r:id="rId167"/>
    <p:sldId id="369" r:id="rId168"/>
    <p:sldId id="370" r:id="rId169"/>
    <p:sldId id="371" r:id="rId170"/>
    <p:sldId id="372" r:id="rId171"/>
    <p:sldId id="373" r:id="rId172"/>
    <p:sldId id="374" r:id="rId173"/>
    <p:sldId id="376" r:id="rId174"/>
    <p:sldId id="377" r:id="rId175"/>
    <p:sldId id="378" r:id="rId176"/>
    <p:sldId id="346" r:id="rId17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3255D"/>
    <a:srgbClr val="053F9D"/>
    <a:srgbClr val="99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59" autoAdjust="0"/>
    <p:restoredTop sz="68063" autoAdjust="0"/>
  </p:normalViewPr>
  <p:slideViewPr>
    <p:cSldViewPr snapToGrid="0" snapToObjects="1">
      <p:cViewPr varScale="1">
        <p:scale>
          <a:sx n="50" d="100"/>
          <a:sy n="50" d="100"/>
        </p:scale>
        <p:origin x="-195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20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slide" Target="slides/slide158.xml"/><Relationship Id="rId175" Type="http://schemas.openxmlformats.org/officeDocument/2006/relationships/slide" Target="slides/slide174.xml"/><Relationship Id="rId170" Type="http://schemas.openxmlformats.org/officeDocument/2006/relationships/slide" Target="slides/slide169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181" Type="http://schemas.openxmlformats.org/officeDocument/2006/relationships/theme" Target="theme/theme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slide" Target="slides/slide175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8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72" Type="http://schemas.openxmlformats.org/officeDocument/2006/relationships/slide" Target="slides/slide171.xml"/><Relationship Id="rId180" Type="http://schemas.openxmlformats.org/officeDocument/2006/relationships/viewProps" Target="viewProp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notesMaster" Target="notesMasters/notesMaster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presProps" Target="presProp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7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B8C7F0C-7CBD-CC46-971C-1A79AD307134}" type="doc">
      <dgm:prSet loTypeId="urn:microsoft.com/office/officeart/2008/layout/VerticalCurvedList" loCatId="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en-GB"/>
        </a:p>
      </dgm:t>
    </dgm:pt>
    <dgm:pt modelId="{B9C9D048-7DFC-3840-AB12-EE958A2BAEA5}">
      <dgm:prSet/>
      <dgm:spPr/>
      <dgm:t>
        <a:bodyPr/>
        <a:lstStyle/>
        <a:p>
          <a:r>
            <a:rPr lang="sr-Cyrl-RS" b="1" smtClean="0">
              <a:cs typeface="ＭＳ Ｐゴシック" charset="0"/>
            </a:rPr>
            <a:t>Семантичко откривање између домена</a:t>
          </a:r>
          <a:endParaRPr lang="en-US" b="1" dirty="0">
            <a:cs typeface="ＭＳ Ｐゴシック" charset="0"/>
          </a:endParaRPr>
        </a:p>
      </dgm:t>
    </dgm:pt>
    <dgm:pt modelId="{6EA1DBEE-6E13-9546-808E-3FEC6C0142FA}" type="parTrans" cxnId="{9FBBACFE-E206-5A45-9B88-5192EC687D58}">
      <dgm:prSet/>
      <dgm:spPr/>
      <dgm:t>
        <a:bodyPr/>
        <a:lstStyle/>
        <a:p>
          <a:endParaRPr lang="en-GB" b="1"/>
        </a:p>
      </dgm:t>
    </dgm:pt>
    <dgm:pt modelId="{04E2BE43-4190-CF4E-A1A1-9DAF53342FF3}" type="sibTrans" cxnId="{9FBBACFE-E206-5A45-9B88-5192EC687D58}">
      <dgm:prSet/>
      <dgm:spPr/>
      <dgm:t>
        <a:bodyPr/>
        <a:lstStyle/>
        <a:p>
          <a:endParaRPr lang="en-GB" b="1"/>
        </a:p>
      </dgm:t>
    </dgm:pt>
    <dgm:pt modelId="{6A427949-889B-CE4F-BED5-40FBE67243E0}">
      <dgm:prSet/>
      <dgm:spPr/>
      <dgm:t>
        <a:bodyPr/>
        <a:lstStyle/>
        <a:p>
          <a:r>
            <a:rPr lang="sr-Cyrl-RS" b="1" smtClean="0">
              <a:cs typeface="ＭＳ Ｐゴシック" charset="0"/>
            </a:rPr>
            <a:t>Динамичко приказивање података</a:t>
          </a:r>
          <a:endParaRPr lang="en-US" b="1" dirty="0" smtClean="0">
            <a:cs typeface="ＭＳ Ｐゴシック" charset="0"/>
          </a:endParaRPr>
        </a:p>
      </dgm:t>
    </dgm:pt>
    <dgm:pt modelId="{5F7A30FD-8C54-C548-9FB8-603F58DD88A5}" type="parTrans" cxnId="{E4CAB490-D506-994B-86DA-1BB847A87CB3}">
      <dgm:prSet/>
      <dgm:spPr/>
      <dgm:t>
        <a:bodyPr/>
        <a:lstStyle/>
        <a:p>
          <a:endParaRPr lang="en-GB" b="1"/>
        </a:p>
      </dgm:t>
    </dgm:pt>
    <dgm:pt modelId="{F1B7A233-A91E-864C-98D8-F9D66E3AB47F}" type="sibTrans" cxnId="{E4CAB490-D506-994B-86DA-1BB847A87CB3}">
      <dgm:prSet/>
      <dgm:spPr/>
      <dgm:t>
        <a:bodyPr/>
        <a:lstStyle/>
        <a:p>
          <a:endParaRPr lang="en-GB" b="1"/>
        </a:p>
      </dgm:t>
    </dgm:pt>
    <dgm:pt modelId="{3B022EE6-A184-4DBF-AF23-01BE29D7C09B}">
      <dgm:prSet/>
      <dgm:spPr/>
      <dgm:t>
        <a:bodyPr/>
        <a:lstStyle/>
        <a:p>
          <a:r>
            <a:rPr lang="sr-Cyrl-RS" b="1" smtClean="0">
              <a:cs typeface="ＭＳ Ｐゴシック" charset="0"/>
            </a:rPr>
            <a:t>Праћење резултата </a:t>
          </a:r>
          <a:r>
            <a:rPr lang="en-US" b="1" smtClean="0">
              <a:cs typeface="ＭＳ Ｐゴシック" charset="0"/>
            </a:rPr>
            <a:t>(</a:t>
          </a:r>
          <a:r>
            <a:rPr lang="sr-Cyrl-RS" b="1" smtClean="0">
              <a:cs typeface="ＭＳ Ｐゴシック" charset="0"/>
            </a:rPr>
            <a:t>прво доступни подаци</a:t>
          </a:r>
          <a:r>
            <a:rPr lang="en-US" b="1" smtClean="0">
              <a:cs typeface="ＭＳ Ｐゴシック" charset="0"/>
            </a:rPr>
            <a:t>)</a:t>
          </a:r>
          <a:endParaRPr lang="en-US" b="1" dirty="0">
            <a:cs typeface="ＭＳ Ｐゴシック" charset="0"/>
          </a:endParaRPr>
        </a:p>
      </dgm:t>
    </dgm:pt>
    <dgm:pt modelId="{9EEED424-7383-430D-B8EC-53000849E756}" type="parTrans" cxnId="{C922F68A-FF75-4787-989A-47581A5D6F95}">
      <dgm:prSet/>
      <dgm:spPr/>
      <dgm:t>
        <a:bodyPr/>
        <a:lstStyle/>
        <a:p>
          <a:endParaRPr lang="en-US"/>
        </a:p>
      </dgm:t>
    </dgm:pt>
    <dgm:pt modelId="{17EB3165-87DB-4E88-BF8D-A6EAAEB4F2AB}" type="sibTrans" cxnId="{C922F68A-FF75-4787-989A-47581A5D6F95}">
      <dgm:prSet/>
      <dgm:spPr/>
      <dgm:t>
        <a:bodyPr/>
        <a:lstStyle/>
        <a:p>
          <a:endParaRPr lang="en-US"/>
        </a:p>
      </dgm:t>
    </dgm:pt>
    <dgm:pt modelId="{4018F41B-4CBE-4491-8ED2-DD0BB3472C4D}">
      <dgm:prSet/>
      <dgm:spPr/>
      <dgm:t>
        <a:bodyPr/>
        <a:lstStyle/>
        <a:p>
          <a:r>
            <a:rPr lang="sr-Cyrl-RS" b="1" smtClean="0">
              <a:cs typeface="ＭＳ Ｐゴシック" charset="0"/>
            </a:rPr>
            <a:t>Проширивост</a:t>
          </a:r>
          <a:endParaRPr lang="en-US" b="1" dirty="0" smtClean="0">
            <a:cs typeface="ＭＳ Ｐゴシック" charset="0"/>
          </a:endParaRPr>
        </a:p>
      </dgm:t>
    </dgm:pt>
    <dgm:pt modelId="{B877A0AE-CDEE-44F1-AB44-B775B216A951}" type="parTrans" cxnId="{68E5E13C-5623-403C-B24A-3A55B7F8C11C}">
      <dgm:prSet/>
      <dgm:spPr/>
      <dgm:t>
        <a:bodyPr/>
        <a:lstStyle/>
        <a:p>
          <a:endParaRPr lang="en-US"/>
        </a:p>
      </dgm:t>
    </dgm:pt>
    <dgm:pt modelId="{E35432AA-3789-407A-835D-54C92D220E48}" type="sibTrans" cxnId="{68E5E13C-5623-403C-B24A-3A55B7F8C11C}">
      <dgm:prSet/>
      <dgm:spPr/>
      <dgm:t>
        <a:bodyPr/>
        <a:lstStyle/>
        <a:p>
          <a:endParaRPr lang="en-US"/>
        </a:p>
      </dgm:t>
    </dgm:pt>
    <dgm:pt modelId="{80C88E29-E26E-D742-8150-0B16A70E809F}">
      <dgm:prSet/>
      <dgm:spPr/>
      <dgm:t>
        <a:bodyPr/>
        <a:lstStyle/>
        <a:p>
          <a:r>
            <a:rPr lang="sr-Cyrl-RS" b="1" smtClean="0">
              <a:cs typeface="ＭＳ Ｐゴシック" charset="0"/>
            </a:rPr>
            <a:t>Усклађен приступ подацима</a:t>
          </a:r>
          <a:endParaRPr lang="en-US" b="1" dirty="0" smtClean="0">
            <a:cs typeface="ＭＳ Ｐゴシック" charset="0"/>
          </a:endParaRPr>
        </a:p>
      </dgm:t>
    </dgm:pt>
    <dgm:pt modelId="{02210B81-6E12-174E-B6C9-52706C319E9F}" type="sibTrans" cxnId="{2108A469-ACF3-C940-AF85-1FC06AA902AB}">
      <dgm:prSet/>
      <dgm:spPr/>
      <dgm:t>
        <a:bodyPr/>
        <a:lstStyle/>
        <a:p>
          <a:endParaRPr lang="en-GB" b="1"/>
        </a:p>
      </dgm:t>
    </dgm:pt>
    <dgm:pt modelId="{78BD8F9C-3138-F045-91EF-E8FDC07F2B9B}" type="parTrans" cxnId="{2108A469-ACF3-C940-AF85-1FC06AA902AB}">
      <dgm:prSet/>
      <dgm:spPr/>
      <dgm:t>
        <a:bodyPr/>
        <a:lstStyle/>
        <a:p>
          <a:endParaRPr lang="en-GB" b="1"/>
        </a:p>
      </dgm:t>
    </dgm:pt>
    <dgm:pt modelId="{C3FFA0F3-905C-8E4C-B97B-989273CE81F0}" type="pres">
      <dgm:prSet presAssocID="{4B8C7F0C-7CBD-CC46-971C-1A79AD307134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E55B69D8-3EC0-5943-8FFD-133F5E982109}" type="pres">
      <dgm:prSet presAssocID="{4B8C7F0C-7CBD-CC46-971C-1A79AD307134}" presName="Name1" presStyleCnt="0"/>
      <dgm:spPr/>
      <dgm:t>
        <a:bodyPr/>
        <a:lstStyle/>
        <a:p>
          <a:endParaRPr lang="en-US"/>
        </a:p>
      </dgm:t>
    </dgm:pt>
    <dgm:pt modelId="{1485F0FA-09FE-C840-AFB7-3055D6793133}" type="pres">
      <dgm:prSet presAssocID="{4B8C7F0C-7CBD-CC46-971C-1A79AD307134}" presName="cycle" presStyleCnt="0"/>
      <dgm:spPr/>
      <dgm:t>
        <a:bodyPr/>
        <a:lstStyle/>
        <a:p>
          <a:endParaRPr lang="en-US"/>
        </a:p>
      </dgm:t>
    </dgm:pt>
    <dgm:pt modelId="{101BF04C-2349-6244-BC0C-AE890F2521A2}" type="pres">
      <dgm:prSet presAssocID="{4B8C7F0C-7CBD-CC46-971C-1A79AD307134}" presName="srcNode" presStyleLbl="node1" presStyleIdx="0" presStyleCnt="5"/>
      <dgm:spPr/>
      <dgm:t>
        <a:bodyPr/>
        <a:lstStyle/>
        <a:p>
          <a:endParaRPr lang="en-US"/>
        </a:p>
      </dgm:t>
    </dgm:pt>
    <dgm:pt modelId="{7A141F89-2473-6049-88AB-8A3D9AFCE375}" type="pres">
      <dgm:prSet presAssocID="{4B8C7F0C-7CBD-CC46-971C-1A79AD307134}" presName="conn" presStyleLbl="parChTrans1D2" presStyleIdx="0" presStyleCnt="1"/>
      <dgm:spPr/>
      <dgm:t>
        <a:bodyPr/>
        <a:lstStyle/>
        <a:p>
          <a:endParaRPr lang="en-US"/>
        </a:p>
      </dgm:t>
    </dgm:pt>
    <dgm:pt modelId="{07B917AF-6EE0-0446-AFCD-A331A985362E}" type="pres">
      <dgm:prSet presAssocID="{4B8C7F0C-7CBD-CC46-971C-1A79AD307134}" presName="extraNode" presStyleLbl="node1" presStyleIdx="0" presStyleCnt="5"/>
      <dgm:spPr/>
      <dgm:t>
        <a:bodyPr/>
        <a:lstStyle/>
        <a:p>
          <a:endParaRPr lang="en-US"/>
        </a:p>
      </dgm:t>
    </dgm:pt>
    <dgm:pt modelId="{1A0E805F-4088-8C43-BEA7-41629F231554}" type="pres">
      <dgm:prSet presAssocID="{4B8C7F0C-7CBD-CC46-971C-1A79AD307134}" presName="dstNode" presStyleLbl="node1" presStyleIdx="0" presStyleCnt="5"/>
      <dgm:spPr/>
      <dgm:t>
        <a:bodyPr/>
        <a:lstStyle/>
        <a:p>
          <a:endParaRPr lang="en-US"/>
        </a:p>
      </dgm:t>
    </dgm:pt>
    <dgm:pt modelId="{48D73BB2-7E3A-3942-8FAF-EA7B5CD9937A}" type="pres">
      <dgm:prSet presAssocID="{B9C9D048-7DFC-3840-AB12-EE958A2BAEA5}" presName="text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CC9278EC-3F4B-7947-9FAF-26BF3D6325BA}" type="pres">
      <dgm:prSet presAssocID="{B9C9D048-7DFC-3840-AB12-EE958A2BAEA5}" presName="accent_1" presStyleCnt="0"/>
      <dgm:spPr/>
      <dgm:t>
        <a:bodyPr/>
        <a:lstStyle/>
        <a:p>
          <a:endParaRPr lang="en-US"/>
        </a:p>
      </dgm:t>
    </dgm:pt>
    <dgm:pt modelId="{10BBCE67-B0EF-4544-8577-B54315C765DA}" type="pres">
      <dgm:prSet presAssocID="{B9C9D048-7DFC-3840-AB12-EE958A2BAEA5}" presName="accentRepeatNode" presStyleLbl="solidFgAcc1" presStyleIdx="0" presStyleCnt="5" custScaleY="7714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9841EE92-90B2-41FA-B0E2-B9DDDC513AE9}" type="pres">
      <dgm:prSet presAssocID="{3B022EE6-A184-4DBF-AF23-01BE29D7C09B}" presName="text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66CBD1D-7613-4898-9CF4-6868FA7FBB97}" type="pres">
      <dgm:prSet presAssocID="{3B022EE6-A184-4DBF-AF23-01BE29D7C09B}" presName="accent_2" presStyleCnt="0"/>
      <dgm:spPr/>
    </dgm:pt>
    <dgm:pt modelId="{378EE31D-DD6C-402A-BACE-750FF1D20B7F}" type="pres">
      <dgm:prSet presAssocID="{3B022EE6-A184-4DBF-AF23-01BE29D7C09B}" presName="accentRepeatNode" presStyleLbl="solidFgAcc1" presStyleIdx="1" presStyleCnt="5" custScaleY="7714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8B2803F7-87BF-4DB1-8874-DCDBAEA676C4}" type="pres">
      <dgm:prSet presAssocID="{6A427949-889B-CE4F-BED5-40FBE67243E0}" presName="text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F8954B0-7C3E-48E3-A272-98D28CF6B3D2}" type="pres">
      <dgm:prSet presAssocID="{6A427949-889B-CE4F-BED5-40FBE67243E0}" presName="accent_3" presStyleCnt="0"/>
      <dgm:spPr/>
    </dgm:pt>
    <dgm:pt modelId="{5FEBE571-B8BD-BC43-B812-4E2ED91C19C9}" type="pres">
      <dgm:prSet presAssocID="{6A427949-889B-CE4F-BED5-40FBE67243E0}" presName="accentRepeatNode" presStyleLbl="solidFgAcc1" presStyleIdx="2" presStyleCnt="5" custScaleY="7714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A3D2C6EC-B5E6-403C-9798-4702834A6F16}" type="pres">
      <dgm:prSet presAssocID="{80C88E29-E26E-D742-8150-0B16A70E809F}" presName="text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40347CD-9CEB-450B-B0DE-84EC6E020E7F}" type="pres">
      <dgm:prSet presAssocID="{80C88E29-E26E-D742-8150-0B16A70E809F}" presName="accent_4" presStyleCnt="0"/>
      <dgm:spPr/>
    </dgm:pt>
    <dgm:pt modelId="{ABBD996F-A5D3-BB4F-ABD9-12780EB1E858}" type="pres">
      <dgm:prSet presAssocID="{80C88E29-E26E-D742-8150-0B16A70E809F}" presName="accentRepeatNode" presStyleLbl="solidFgAcc1" presStyleIdx="3" presStyleCnt="5" custScaleY="7714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CDD4889B-34B6-4482-822B-98B573C15885}" type="pres">
      <dgm:prSet presAssocID="{4018F41B-4CBE-4491-8ED2-DD0BB3472C4D}" presName="text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ECA6166-4D06-45FC-AE73-9C5C77B1B4D9}" type="pres">
      <dgm:prSet presAssocID="{4018F41B-4CBE-4491-8ED2-DD0BB3472C4D}" presName="accent_5" presStyleCnt="0"/>
      <dgm:spPr/>
    </dgm:pt>
    <dgm:pt modelId="{1DC0DDA6-B6E1-4263-A360-ECE384F8F3B7}" type="pres">
      <dgm:prSet presAssocID="{4018F41B-4CBE-4491-8ED2-DD0BB3472C4D}" presName="accentRepeatNode" presStyleLbl="solidFgAcc1" presStyleIdx="4" presStyleCnt="5" custScaleY="7714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/>
        </a:p>
      </dgm:t>
    </dgm:pt>
  </dgm:ptLst>
  <dgm:cxnLst>
    <dgm:cxn modelId="{AEFB754A-EE1A-1742-81A8-3722F2F10FDE}" type="presOf" srcId="{4018F41B-4CBE-4491-8ED2-DD0BB3472C4D}" destId="{CDD4889B-34B6-4482-822B-98B573C15885}" srcOrd="0" destOrd="0" presId="urn:microsoft.com/office/officeart/2008/layout/VerticalCurvedList"/>
    <dgm:cxn modelId="{5AB8297A-B5B4-714F-81BE-322560CE9CD3}" type="presOf" srcId="{04E2BE43-4190-CF4E-A1A1-9DAF53342FF3}" destId="{7A141F89-2473-6049-88AB-8A3D9AFCE375}" srcOrd="0" destOrd="0" presId="urn:microsoft.com/office/officeart/2008/layout/VerticalCurvedList"/>
    <dgm:cxn modelId="{434A817D-26AB-6047-9F3F-AD14EDE2584C}" type="presOf" srcId="{6A427949-889B-CE4F-BED5-40FBE67243E0}" destId="{8B2803F7-87BF-4DB1-8874-DCDBAEA676C4}" srcOrd="0" destOrd="0" presId="urn:microsoft.com/office/officeart/2008/layout/VerticalCurvedList"/>
    <dgm:cxn modelId="{E4CAB490-D506-994B-86DA-1BB847A87CB3}" srcId="{4B8C7F0C-7CBD-CC46-971C-1A79AD307134}" destId="{6A427949-889B-CE4F-BED5-40FBE67243E0}" srcOrd="2" destOrd="0" parTransId="{5F7A30FD-8C54-C548-9FB8-603F58DD88A5}" sibTransId="{F1B7A233-A91E-864C-98D8-F9D66E3AB47F}"/>
    <dgm:cxn modelId="{20F509FF-5A61-F34E-B0F3-D18C3B973A47}" type="presOf" srcId="{4B8C7F0C-7CBD-CC46-971C-1A79AD307134}" destId="{C3FFA0F3-905C-8E4C-B97B-989273CE81F0}" srcOrd="0" destOrd="0" presId="urn:microsoft.com/office/officeart/2008/layout/VerticalCurvedList"/>
    <dgm:cxn modelId="{1439CE3C-8135-464C-83AB-0C5C251EC215}" type="presOf" srcId="{80C88E29-E26E-D742-8150-0B16A70E809F}" destId="{A3D2C6EC-B5E6-403C-9798-4702834A6F16}" srcOrd="0" destOrd="0" presId="urn:microsoft.com/office/officeart/2008/layout/VerticalCurvedList"/>
    <dgm:cxn modelId="{2108A469-ACF3-C940-AF85-1FC06AA902AB}" srcId="{4B8C7F0C-7CBD-CC46-971C-1A79AD307134}" destId="{80C88E29-E26E-D742-8150-0B16A70E809F}" srcOrd="3" destOrd="0" parTransId="{78BD8F9C-3138-F045-91EF-E8FDC07F2B9B}" sibTransId="{02210B81-6E12-174E-B6C9-52706C319E9F}"/>
    <dgm:cxn modelId="{C922F68A-FF75-4787-989A-47581A5D6F95}" srcId="{4B8C7F0C-7CBD-CC46-971C-1A79AD307134}" destId="{3B022EE6-A184-4DBF-AF23-01BE29D7C09B}" srcOrd="1" destOrd="0" parTransId="{9EEED424-7383-430D-B8EC-53000849E756}" sibTransId="{17EB3165-87DB-4E88-BF8D-A6EAAEB4F2AB}"/>
    <dgm:cxn modelId="{9FBBACFE-E206-5A45-9B88-5192EC687D58}" srcId="{4B8C7F0C-7CBD-CC46-971C-1A79AD307134}" destId="{B9C9D048-7DFC-3840-AB12-EE958A2BAEA5}" srcOrd="0" destOrd="0" parTransId="{6EA1DBEE-6E13-9546-808E-3FEC6C0142FA}" sibTransId="{04E2BE43-4190-CF4E-A1A1-9DAF53342FF3}"/>
    <dgm:cxn modelId="{2062F988-30F8-0D43-8B24-C33DE3A1682E}" type="presOf" srcId="{3B022EE6-A184-4DBF-AF23-01BE29D7C09B}" destId="{9841EE92-90B2-41FA-B0E2-B9DDDC513AE9}" srcOrd="0" destOrd="0" presId="urn:microsoft.com/office/officeart/2008/layout/VerticalCurvedList"/>
    <dgm:cxn modelId="{18A04746-49DF-F04A-94A1-1C8E2A1CB24E}" type="presOf" srcId="{B9C9D048-7DFC-3840-AB12-EE958A2BAEA5}" destId="{48D73BB2-7E3A-3942-8FAF-EA7B5CD9937A}" srcOrd="0" destOrd="0" presId="urn:microsoft.com/office/officeart/2008/layout/VerticalCurvedList"/>
    <dgm:cxn modelId="{68E5E13C-5623-403C-B24A-3A55B7F8C11C}" srcId="{4B8C7F0C-7CBD-CC46-971C-1A79AD307134}" destId="{4018F41B-4CBE-4491-8ED2-DD0BB3472C4D}" srcOrd="4" destOrd="0" parTransId="{B877A0AE-CDEE-44F1-AB44-B775B216A951}" sibTransId="{E35432AA-3789-407A-835D-54C92D220E48}"/>
    <dgm:cxn modelId="{440A27B4-E000-534E-88C7-B7DA0035D217}" type="presParOf" srcId="{C3FFA0F3-905C-8E4C-B97B-989273CE81F0}" destId="{E55B69D8-3EC0-5943-8FFD-133F5E982109}" srcOrd="0" destOrd="0" presId="urn:microsoft.com/office/officeart/2008/layout/VerticalCurvedList"/>
    <dgm:cxn modelId="{EF0A7F8F-0D7A-FE44-B0D0-FED30FE45A74}" type="presParOf" srcId="{E55B69D8-3EC0-5943-8FFD-133F5E982109}" destId="{1485F0FA-09FE-C840-AFB7-3055D6793133}" srcOrd="0" destOrd="0" presId="urn:microsoft.com/office/officeart/2008/layout/VerticalCurvedList"/>
    <dgm:cxn modelId="{A37D1DBC-B610-D74B-BDA1-B29A1550BA0E}" type="presParOf" srcId="{1485F0FA-09FE-C840-AFB7-3055D6793133}" destId="{101BF04C-2349-6244-BC0C-AE890F2521A2}" srcOrd="0" destOrd="0" presId="urn:microsoft.com/office/officeart/2008/layout/VerticalCurvedList"/>
    <dgm:cxn modelId="{BA6FC1C7-5DB6-EE41-A30C-100DE9E775F8}" type="presParOf" srcId="{1485F0FA-09FE-C840-AFB7-3055D6793133}" destId="{7A141F89-2473-6049-88AB-8A3D9AFCE375}" srcOrd="1" destOrd="0" presId="urn:microsoft.com/office/officeart/2008/layout/VerticalCurvedList"/>
    <dgm:cxn modelId="{AFEE3B9B-A2B8-E64A-8BEB-165E92180065}" type="presParOf" srcId="{1485F0FA-09FE-C840-AFB7-3055D6793133}" destId="{07B917AF-6EE0-0446-AFCD-A331A985362E}" srcOrd="2" destOrd="0" presId="urn:microsoft.com/office/officeart/2008/layout/VerticalCurvedList"/>
    <dgm:cxn modelId="{6E7607CB-6496-1E49-90AA-30906D8839D3}" type="presParOf" srcId="{1485F0FA-09FE-C840-AFB7-3055D6793133}" destId="{1A0E805F-4088-8C43-BEA7-41629F231554}" srcOrd="3" destOrd="0" presId="urn:microsoft.com/office/officeart/2008/layout/VerticalCurvedList"/>
    <dgm:cxn modelId="{2CAF3A5B-3514-694E-8FFA-8F06CDA4C1A9}" type="presParOf" srcId="{E55B69D8-3EC0-5943-8FFD-133F5E982109}" destId="{48D73BB2-7E3A-3942-8FAF-EA7B5CD9937A}" srcOrd="1" destOrd="0" presId="urn:microsoft.com/office/officeart/2008/layout/VerticalCurvedList"/>
    <dgm:cxn modelId="{0B98DC51-6694-244F-94D1-E7BD3784E837}" type="presParOf" srcId="{E55B69D8-3EC0-5943-8FFD-133F5E982109}" destId="{CC9278EC-3F4B-7947-9FAF-26BF3D6325BA}" srcOrd="2" destOrd="0" presId="urn:microsoft.com/office/officeart/2008/layout/VerticalCurvedList"/>
    <dgm:cxn modelId="{4C63E8A8-CB28-0B4A-B609-E02957A8BC02}" type="presParOf" srcId="{CC9278EC-3F4B-7947-9FAF-26BF3D6325BA}" destId="{10BBCE67-B0EF-4544-8577-B54315C765DA}" srcOrd="0" destOrd="0" presId="urn:microsoft.com/office/officeart/2008/layout/VerticalCurvedList"/>
    <dgm:cxn modelId="{5DDDE130-187B-7048-8D71-7B54089FCEBB}" type="presParOf" srcId="{E55B69D8-3EC0-5943-8FFD-133F5E982109}" destId="{9841EE92-90B2-41FA-B0E2-B9DDDC513AE9}" srcOrd="3" destOrd="0" presId="urn:microsoft.com/office/officeart/2008/layout/VerticalCurvedList"/>
    <dgm:cxn modelId="{135E2955-1A5F-0040-A998-9F30CF9602C2}" type="presParOf" srcId="{E55B69D8-3EC0-5943-8FFD-133F5E982109}" destId="{166CBD1D-7613-4898-9CF4-6868FA7FBB97}" srcOrd="4" destOrd="0" presId="urn:microsoft.com/office/officeart/2008/layout/VerticalCurvedList"/>
    <dgm:cxn modelId="{F26A872C-7AFC-774B-90F6-EE77D2CDEA60}" type="presParOf" srcId="{166CBD1D-7613-4898-9CF4-6868FA7FBB97}" destId="{378EE31D-DD6C-402A-BACE-750FF1D20B7F}" srcOrd="0" destOrd="0" presId="urn:microsoft.com/office/officeart/2008/layout/VerticalCurvedList"/>
    <dgm:cxn modelId="{809EBF81-7728-B744-9307-F85DF6670D18}" type="presParOf" srcId="{E55B69D8-3EC0-5943-8FFD-133F5E982109}" destId="{8B2803F7-87BF-4DB1-8874-DCDBAEA676C4}" srcOrd="5" destOrd="0" presId="urn:microsoft.com/office/officeart/2008/layout/VerticalCurvedList"/>
    <dgm:cxn modelId="{0C5ACAE6-5A00-9440-9BFD-A709ACD6B811}" type="presParOf" srcId="{E55B69D8-3EC0-5943-8FFD-133F5E982109}" destId="{AF8954B0-7C3E-48E3-A272-98D28CF6B3D2}" srcOrd="6" destOrd="0" presId="urn:microsoft.com/office/officeart/2008/layout/VerticalCurvedList"/>
    <dgm:cxn modelId="{87CF045B-BD3F-C540-BB09-C1C007516982}" type="presParOf" srcId="{AF8954B0-7C3E-48E3-A272-98D28CF6B3D2}" destId="{5FEBE571-B8BD-BC43-B812-4E2ED91C19C9}" srcOrd="0" destOrd="0" presId="urn:microsoft.com/office/officeart/2008/layout/VerticalCurvedList"/>
    <dgm:cxn modelId="{113C4244-DFD7-F543-9A99-874ADD6A9B64}" type="presParOf" srcId="{E55B69D8-3EC0-5943-8FFD-133F5E982109}" destId="{A3D2C6EC-B5E6-403C-9798-4702834A6F16}" srcOrd="7" destOrd="0" presId="urn:microsoft.com/office/officeart/2008/layout/VerticalCurvedList"/>
    <dgm:cxn modelId="{F8F52AC9-1158-804E-B65F-0C7071CFD86D}" type="presParOf" srcId="{E55B69D8-3EC0-5943-8FFD-133F5E982109}" destId="{A40347CD-9CEB-450B-B0DE-84EC6E020E7F}" srcOrd="8" destOrd="0" presId="urn:microsoft.com/office/officeart/2008/layout/VerticalCurvedList"/>
    <dgm:cxn modelId="{1B9576B0-C7B1-B843-8494-552ED3F28D18}" type="presParOf" srcId="{A40347CD-9CEB-450B-B0DE-84EC6E020E7F}" destId="{ABBD996F-A5D3-BB4F-ABD9-12780EB1E858}" srcOrd="0" destOrd="0" presId="urn:microsoft.com/office/officeart/2008/layout/VerticalCurvedList"/>
    <dgm:cxn modelId="{902B3204-0309-C240-B572-B0F89CC4FE97}" type="presParOf" srcId="{E55B69D8-3EC0-5943-8FFD-133F5E982109}" destId="{CDD4889B-34B6-4482-822B-98B573C15885}" srcOrd="9" destOrd="0" presId="urn:microsoft.com/office/officeart/2008/layout/VerticalCurvedList"/>
    <dgm:cxn modelId="{FD5BC299-5425-B546-B184-56C738096AD4}" type="presParOf" srcId="{E55B69D8-3EC0-5943-8FFD-133F5E982109}" destId="{BECA6166-4D06-45FC-AE73-9C5C77B1B4D9}" srcOrd="10" destOrd="0" presId="urn:microsoft.com/office/officeart/2008/layout/VerticalCurvedList"/>
    <dgm:cxn modelId="{7AB42244-A935-7541-8805-4CB31CFFCF2C}" type="presParOf" srcId="{BECA6166-4D06-45FC-AE73-9C5C77B1B4D9}" destId="{1DC0DDA6-B6E1-4263-A360-ECE384F8F3B7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5EE89A-C5CC-C143-94AC-4F96A678F498}" type="datetimeFigureOut">
              <a:rPr lang="en-US" smtClean="0"/>
              <a:pPr/>
              <a:t>9/15/2014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CH" smtClean="0"/>
              <a:t>Click to edit Master text styles</a:t>
            </a:r>
          </a:p>
          <a:p>
            <a:pPr lvl="1"/>
            <a:r>
              <a:rPr lang="fr-CH" smtClean="0"/>
              <a:t>Second level</a:t>
            </a:r>
          </a:p>
          <a:p>
            <a:pPr lvl="2"/>
            <a:r>
              <a:rPr lang="fr-CH" smtClean="0"/>
              <a:t>Third level</a:t>
            </a:r>
          </a:p>
          <a:p>
            <a:pPr lvl="3"/>
            <a:r>
              <a:rPr lang="fr-CH" smtClean="0"/>
              <a:t>Fourth level</a:t>
            </a:r>
          </a:p>
          <a:p>
            <a:pPr lvl="4"/>
            <a:r>
              <a:rPr lang="fr-CH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437C5F-805C-4B40-91D7-7BCD912886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9853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9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0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1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2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3" Type="http://schemas.openxmlformats.org/officeDocument/2006/relationships/hyperlink" Target="http://motherlode.ucar.edu/thredds/catalog/fmrc/NCEP/GFS/Global_0p5deg/catalog.xml" TargetMode="External"/><Relationship Id="rId2" Type="http://schemas.openxmlformats.org/officeDocument/2006/relationships/slide" Target="../slides/slide173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4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5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6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7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437C5F-805C-4B40-91D7-7BCD91288652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6866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buFontTx/>
              <a:buChar char="-"/>
            </a:pPr>
            <a:r>
              <a:rPr lang="en-US" sz="180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sr-Cyrl-R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Ова</a:t>
            </a:r>
            <a:r>
              <a:rPr lang="sr-Cyrl-RS" sz="1800" baseline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важна улога просторних информација је јасно формулисана за време Светког самита у Риу 1992., када је донета резолуција о успостављању Агенде 21 – добровољног акционог плана</a:t>
            </a:r>
            <a:endParaRPr lang="en-US" sz="180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>
              <a:buFontTx/>
              <a:buChar char="-"/>
            </a:pPr>
            <a:r>
              <a:rPr lang="en-US" sz="180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sr-Cyrl-R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Агенда 21 је план акција</a:t>
            </a:r>
            <a:r>
              <a:rPr lang="sr-Cyrl-RS" sz="1800" baseline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које треба спровести на свим нивоима</a:t>
            </a:r>
            <a:r>
              <a:rPr lang="en-U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(</a:t>
            </a:r>
            <a:r>
              <a:rPr lang="sr-Cyrl-R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глобалном, националном, локалном</a:t>
            </a:r>
            <a:r>
              <a:rPr lang="en-U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) </a:t>
            </a:r>
            <a:r>
              <a:rPr lang="sr-Cyrl-R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и у сваком домену људске активности кој</a:t>
            </a:r>
            <a:r>
              <a:rPr lang="en-U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i</a:t>
            </a:r>
            <a:r>
              <a:rPr lang="sr-Cyrl-R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има утицаја на животну средину</a:t>
            </a:r>
            <a:endParaRPr lang="en-US" sz="180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/>
            <a:endParaRPr lang="en-US" sz="2200">
              <a:latin typeface="Lucida Grande" pitchFamily="-84" charset="0"/>
              <a:ea typeface="Lucida Grande" pitchFamily="-84" charset="0"/>
              <a:cs typeface="Lucida Grande" pitchFamily="-84" charset="0"/>
              <a:sym typeface="Lucida Grande" pitchFamily="-84" charset="0"/>
            </a:endParaRPr>
          </a:p>
          <a:p>
            <a:pPr eaLnBrk="1" hangingPunct="1"/>
            <a:r>
              <a:rPr lang="en-US" sz="220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=&gt; </a:t>
            </a:r>
            <a:r>
              <a:rPr lang="sr-Cyrl-RS" sz="220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Омогућавањем</a:t>
            </a:r>
            <a:r>
              <a:rPr lang="sr-Cyrl-RS" sz="2200" baseline="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 ефикасног глобалног и локалног приступа, разменом и употребом геопросторних података, можемо побољшати доношење одлука на свим нивоима друштва</a:t>
            </a:r>
            <a:r>
              <a:rPr lang="en-US" sz="220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, </a:t>
            </a:r>
            <a:r>
              <a:rPr lang="sr-Cyrl-RS" sz="220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а за добробит човечанства и животне средине</a:t>
            </a:r>
            <a:r>
              <a:rPr lang="en-US" sz="220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.</a:t>
            </a:r>
            <a:endParaRPr lang="en-US" sz="2200">
              <a:latin typeface="Lucida Grande" pitchFamily="-84" charset="0"/>
              <a:ea typeface="Lucida Grande" pitchFamily="-84" charset="0"/>
              <a:cs typeface="Lucida Grande" pitchFamily="-84" charset="0"/>
              <a:sym typeface="Lucida Grande" pitchFamily="-84" charset="0"/>
            </a:endParaRPr>
          </a:p>
          <a:p>
            <a:pPr eaLnBrk="1" hangingPunct="1"/>
            <a:endParaRPr lang="en-US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r-Cyrl-RS" sz="1200" u="none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Поред нормалне претраге преко кључних речи о наслову, сажетку и другим текстуалним метаподацима, </a:t>
            </a:r>
            <a:r>
              <a:rPr lang="en-US" sz="1200" u="none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GI-cat </a:t>
            </a:r>
            <a:r>
              <a:rPr lang="sr-Cyrl-RS" sz="1200" u="none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подржава и упите по концептуалним терминима одабраним из формалне онтологије</a:t>
            </a:r>
            <a:r>
              <a:rPr lang="en-US" sz="1200" u="none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en-US" sz="1200" u="non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sr-Cyrl-RS" sz="1200" u="none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Тиме је подржано отркивање кроз више домена и више језика, као и генерализација, специјализација итд.</a:t>
            </a:r>
            <a:endParaRPr lang="en-US" sz="1200" u="non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sr-Cyrl-RS" sz="1200" u="none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Претражива концептуална мрежа разичитим бојама представља релације између различитих концепата</a:t>
            </a:r>
            <a:r>
              <a:rPr lang="en-US" sz="1200" u="none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</a:t>
            </a:r>
            <a:r>
              <a:rPr lang="sr-Cyrl-RS" sz="1200" u="none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нпр.</a:t>
            </a:r>
            <a:r>
              <a:rPr lang="en-US" sz="1200" u="none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“</a:t>
            </a:r>
            <a:r>
              <a:rPr lang="sr-Cyrl-RS" sz="1200" u="none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општији</a:t>
            </a:r>
            <a:r>
              <a:rPr lang="en-US" sz="1200" u="none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”, “</a:t>
            </a:r>
            <a:r>
              <a:rPr lang="sr-Cyrl-RS" sz="1200" u="none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конкретнији</a:t>
            </a:r>
            <a:r>
              <a:rPr lang="en-US" sz="1200" u="none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”, “</a:t>
            </a:r>
            <a:r>
              <a:rPr lang="sr-Cyrl-RS" sz="1200" u="none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у вези са</a:t>
            </a:r>
            <a:r>
              <a:rPr lang="en-US" sz="1200" u="none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”).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53E0BD-6CDA-524C-89F2-8CCDC22AC297}" type="slidenum">
              <a:rPr lang="en-US" smtClean="0"/>
              <a:pPr/>
              <a:t>169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583158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r-Cyrl-RS" smtClean="0"/>
              <a:t>Пример корисничког упита за реч </a:t>
            </a:r>
            <a:r>
              <a:rPr lang="sr-Cyrl-RS" sz="1200" u="none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„суша“ (енгл. </a:t>
            </a:r>
            <a:r>
              <a:rPr lang="en-US" sz="1200" u="none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Drought</a:t>
            </a:r>
            <a:r>
              <a:rPr lang="sr-Cyrl-RS" sz="1200" u="none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у Медитеранском региону</a:t>
            </a:r>
            <a:r>
              <a:rPr lang="en-US" sz="1200" u="none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GI-cat </a:t>
            </a:r>
            <a:r>
              <a:rPr lang="sr-Cyrl-RS" sz="1200" u="none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проналази</a:t>
            </a:r>
            <a:r>
              <a:rPr lang="en-US" sz="1200" u="none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r-Cyrl-RS" sz="1200" u="none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41 резултат</a:t>
            </a:r>
            <a:r>
              <a:rPr lang="en-US" sz="1200" u="none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sr-Cyrl-RS" sz="1200" u="none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који рангира</a:t>
            </a:r>
            <a:r>
              <a:rPr lang="en-US" sz="1200" u="none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</a:t>
            </a:r>
            <a:r>
              <a:rPr lang="sr-Cyrl-RS" sz="1200" u="none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доступни подаци на врху</a:t>
            </a:r>
            <a:r>
              <a:rPr lang="en-US" sz="1200" u="none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</a:t>
            </a:r>
            <a:r>
              <a:rPr lang="sr-Cyrl-RS" sz="1200" u="none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и групише у складу са ГЕОСС категоријом</a:t>
            </a:r>
            <a:r>
              <a:rPr lang="en-US" sz="1200" u="none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en-US" sz="1200" u="non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sr-Cyrl-RS" sz="1200" u="none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Избором</a:t>
            </a:r>
            <a:r>
              <a:rPr lang="en-US" sz="1200" u="none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“GEOSS Data Core</a:t>
            </a:r>
            <a:r>
              <a:rPr lang="en-US" sz="1200" u="none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” </a:t>
            </a:r>
            <a:r>
              <a:rPr lang="sr-Cyrl-RS" sz="1200" u="none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тастера</a:t>
            </a:r>
            <a:r>
              <a:rPr lang="en-US" sz="1200" u="none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sr-Cyrl-RS" sz="1200" u="none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упит се ограничава на</a:t>
            </a:r>
            <a:r>
              <a:rPr lang="en-US" sz="1200" u="none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r-Cyrl-RS" sz="1200" u="none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ГЕОСС скупове података доступне свима</a:t>
            </a:r>
            <a:r>
              <a:rPr lang="en-US" sz="1200" u="none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sr-Cyrl-RS" sz="1200" u="none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без ограничења приступа и по цени не већој од цене репродукције и испоруке</a:t>
            </a:r>
            <a:r>
              <a:rPr lang="en-US" sz="1200" u="none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sr-Cyrl-RS" sz="1200" u="none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ГЕОСС провајдери података се охрабрују да своје податке региструју у овој категорији</a:t>
            </a:r>
            <a:r>
              <a:rPr lang="en-US" sz="1200" u="none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en-US" sz="1200" u="non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sr-Cyrl-RS" sz="1200" u="none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Додатне иконе и тастери подржавају даљу процену информација у оквиру сваког скупа података</a:t>
            </a:r>
            <a:r>
              <a:rPr lang="en-US" sz="1200" u="none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</a:t>
            </a:r>
            <a:r>
              <a:rPr lang="sr-Cyrl-RS" sz="1200" u="none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нпр.</a:t>
            </a:r>
            <a:r>
              <a:rPr lang="en-US" sz="1200" u="none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r-Cyrl-RS" sz="1200" u="none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потпун</a:t>
            </a:r>
            <a:r>
              <a:rPr lang="en-US" sz="1200" u="none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ISO </a:t>
            </a:r>
            <a:r>
              <a:rPr lang="sr-Cyrl-RS" sz="1200" u="none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слог</a:t>
            </a:r>
            <a:r>
              <a:rPr lang="en-US" sz="1200" u="none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</a:t>
            </a:r>
            <a:r>
              <a:rPr lang="sr-Cyrl-RS" sz="1200" u="none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и дозовљавају додавање за касније преузимање</a:t>
            </a:r>
            <a:r>
              <a:rPr lang="en-US" sz="1200" u="none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r-Cyrl-RS" sz="1200" u="none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у листи</a:t>
            </a:r>
            <a:r>
              <a:rPr lang="en-US" sz="1200" u="none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“</a:t>
            </a:r>
            <a:r>
              <a:rPr lang="sr-Cyrl-RS" sz="1200" u="none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Моји ресурси</a:t>
            </a:r>
            <a:r>
              <a:rPr lang="en-US" sz="1200" u="none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”.</a:t>
            </a:r>
            <a:endParaRPr lang="en-US" sz="1200" u="non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53E0BD-6CDA-524C-89F2-8CCDC22AC297}" type="slidenum">
              <a:rPr lang="en-US" smtClean="0"/>
              <a:pPr/>
              <a:t>170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070265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u="none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GI-cat </a:t>
            </a:r>
            <a:r>
              <a:rPr lang="sr-Cyrl-RS" sz="1200" u="none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подржава динамички приказ глобалних и регионалних слојева из различитих хетерогених извора</a:t>
            </a:r>
            <a:r>
              <a:rPr lang="en-US" sz="1200" u="none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en-US" sz="1200" u="non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sr-Cyrl-RS" sz="1200" u="none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Ово је омогућено употребом</a:t>
            </a:r>
            <a:r>
              <a:rPr lang="en-US" sz="1200" u="none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GI-axe</a:t>
            </a:r>
            <a:r>
              <a:rPr lang="sr-Cyrl-RS" sz="1200" u="none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компоненте</a:t>
            </a:r>
            <a:r>
              <a:rPr lang="en-US" sz="1200" u="none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sr-Cyrl-RS" sz="1200" u="none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која обезбеђује генеричке сервисе за опис, помирујући на тај начин приступ података са стандардима </a:t>
            </a:r>
            <a:r>
              <a:rPr lang="en-US" sz="1200" u="none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OGC 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Web </a:t>
            </a:r>
            <a:r>
              <a:rPr lang="en-US" sz="1200" u="none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Map Service</a:t>
            </a:r>
            <a:r>
              <a:rPr lang="sr-Cyrl-RS" sz="1200" u="none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-а</a:t>
            </a:r>
            <a:r>
              <a:rPr lang="en-US" sz="1200" u="none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sr-Cyrl-RS" sz="1200" u="none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чак и када удаљени извор заправо подржава потпуно друачији интерфејс</a:t>
            </a:r>
            <a:r>
              <a:rPr lang="en-US" sz="1200" u="none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</a:t>
            </a:r>
            <a:r>
              <a:rPr lang="sr-Cyrl-RS" sz="1200" u="none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нпр.</a:t>
            </a:r>
            <a:r>
              <a:rPr lang="en-US" sz="1200" u="none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OPeNDAP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53E0BD-6CDA-524C-89F2-8CCDC22AC297}" type="slidenum">
              <a:rPr lang="en-US" smtClean="0"/>
              <a:pPr/>
              <a:t>171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794465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u="none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GI-axe </a:t>
            </a:r>
            <a:r>
              <a:rPr lang="sr-Cyrl-RS" sz="1200" u="none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такође дозвољава преузимање скупова података у листи </a:t>
            </a:r>
            <a:r>
              <a:rPr lang="en-US" sz="1200" u="none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“</a:t>
            </a:r>
            <a:r>
              <a:rPr lang="sr-Cyrl-RS" sz="1200" u="none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Моји ресурси</a:t>
            </a:r>
            <a:r>
              <a:rPr lang="en-US" sz="1200" u="none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” </a:t>
            </a:r>
            <a:r>
              <a:rPr lang="sr-Cyrl-RS" sz="1200" u="none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према захтевима корисника</a:t>
            </a:r>
            <a:r>
              <a:rPr lang="en-US" sz="1200" u="none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sr-Cyrl-RS" sz="1200" u="none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који може задати неко од следећих својстава</a:t>
            </a:r>
            <a:r>
              <a:rPr lang="en-US" sz="1200" u="none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</a:t>
            </a:r>
            <a:r>
              <a:rPr lang="sr-Cyrl-RS" sz="1200" u="none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референтни коориднатни систем</a:t>
            </a:r>
            <a:r>
              <a:rPr lang="en-US" sz="1200" u="none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sr-Cyrl-RS" sz="1200" u="none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просторна резолуција</a:t>
            </a:r>
            <a:r>
              <a:rPr lang="en-US" sz="1200" u="none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sr-Cyrl-RS" sz="1200" u="none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величина региона и формат кодовања</a:t>
            </a:r>
            <a:r>
              <a:rPr lang="en-US" sz="1200" u="none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en-US" sz="1200" u="non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sz="1200" u="non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sr-Cyrl-RS" sz="1200" u="none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Сви кораци у обради су потпуно доступни и видљиви кориснику</a:t>
            </a:r>
            <a:r>
              <a:rPr lang="en-US" sz="1200" u="none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en-US" sz="1200" u="non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53E0BD-6CDA-524C-89F2-8CCDC22AC297}" type="slidenum">
              <a:rPr lang="en-US" smtClean="0"/>
              <a:pPr/>
              <a:t>172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100929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Cyrl-RS" smtClean="0"/>
              <a:t>Веб</a:t>
            </a:r>
            <a:r>
              <a:rPr lang="sr-Cyrl-RS" baseline="0" smtClean="0"/>
              <a:t> апликација „Конфигуратор“ омогућава да се приступи додатним изворима података и да се конфигуришу крање тачке сервиса</a:t>
            </a:r>
            <a:r>
              <a:rPr lang="en-US" smtClean="0"/>
              <a:t>.</a:t>
            </a:r>
            <a:endParaRPr lang="en-US" dirty="0" smtClean="0"/>
          </a:p>
          <a:p>
            <a:r>
              <a:rPr lang="en-US" sz="1200" u="none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GI-cat </a:t>
            </a:r>
            <a:r>
              <a:rPr lang="sr-Cyrl-RS" sz="1200" u="none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је подесив у односу на извор података, објављен приступ, политику харвестинга итд</a:t>
            </a:r>
            <a:r>
              <a:rPr lang="en-US" sz="1200" u="none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en-US" sz="1200" u="non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sz="1200" u="non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sr-Cyrl-RS" sz="1200" u="none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У примеру са слике корисник додаје посредованим ресурсима један од </a:t>
            </a:r>
            <a:r>
              <a:rPr lang="en-US" sz="1200" u="none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NCEP </a:t>
            </a:r>
            <a:r>
              <a:rPr lang="sr-Cyrl-RS" sz="1200" u="none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модела прогнозе</a:t>
            </a:r>
            <a:r>
              <a:rPr lang="en-US" sz="1200" u="none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</a:t>
            </a:r>
            <a:r>
              <a:rPr lang="sr-Cyrl-RS" sz="1200" u="none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 </a:t>
            </a:r>
            <a:r>
              <a:rPr lang="en-US" sz="1200" u="sng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http://motherlode.ucar.edu/thredds/catalog/fmrc/NCEP/GFS/Global_0p5deg/catalog.xml</a:t>
            </a:r>
            <a:endParaRPr lang="en-US" sz="1200" u="non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  <a:hlinkClick r:id="rId3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53E0BD-6CDA-524C-89F2-8CCDC22AC297}" type="slidenum">
              <a:rPr lang="en-US" smtClean="0"/>
              <a:pPr/>
              <a:t>173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95650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GI-cat </a:t>
            </a:r>
            <a:r>
              <a:rPr lang="sr-Cyrl-RS" smtClean="0"/>
              <a:t>такође подржава </a:t>
            </a:r>
            <a:r>
              <a:rPr lang="en-US" smtClean="0"/>
              <a:t>Flickr </a:t>
            </a:r>
            <a:r>
              <a:rPr lang="sr-Cyrl-RS" smtClean="0"/>
              <a:t>и друге</a:t>
            </a:r>
            <a:r>
              <a:rPr lang="en-US" smtClean="0"/>
              <a:t> </a:t>
            </a:r>
            <a:r>
              <a:rPr lang="en-US" dirty="0" smtClean="0"/>
              <a:t>Web </a:t>
            </a:r>
            <a:r>
              <a:rPr lang="en-US" smtClean="0"/>
              <a:t>2.0 </a:t>
            </a:r>
            <a:r>
              <a:rPr lang="sr-Cyrl-RS" smtClean="0"/>
              <a:t>ресурсе</a:t>
            </a:r>
            <a:r>
              <a:rPr lang="en-US" smtClean="0"/>
              <a:t>,</a:t>
            </a:r>
            <a:r>
              <a:rPr lang="en-US" baseline="0" smtClean="0"/>
              <a:t> </a:t>
            </a:r>
            <a:r>
              <a:rPr lang="sr-Cyrl-RS" baseline="0" smtClean="0"/>
              <a:t>да би имплементирао </a:t>
            </a:r>
            <a:r>
              <a:rPr lang="en-US" baseline="0" smtClean="0"/>
              <a:t>“crowd sourcing” </a:t>
            </a:r>
            <a:r>
              <a:rPr lang="sr-Cyrl-RS" baseline="0" smtClean="0"/>
              <a:t>апликације</a:t>
            </a:r>
            <a:r>
              <a:rPr lang="en-US" baseline="0" smtClean="0"/>
              <a:t>.</a:t>
            </a:r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r>
              <a:rPr lang="sr-Cyrl-RS" sz="1200" u="none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Да би се преузели најновије локалне слике из области од интереса, корисник додаје </a:t>
            </a:r>
            <a:r>
              <a:rPr lang="en-US" sz="1200" u="none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Flickr </a:t>
            </a:r>
            <a:r>
              <a:rPr lang="sr-Cyrl-RS" sz="1200" u="none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као нови извор података у датом оквиру</a:t>
            </a:r>
            <a:r>
              <a:rPr lang="en-US" sz="1200" u="none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en-US" sz="1200" u="non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sr-Cyrl-RS" sz="1200" u="none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Након избора </a:t>
            </a:r>
            <a:r>
              <a:rPr lang="en-US" sz="1200" u="none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Flickr</a:t>
            </a:r>
            <a:r>
              <a:rPr lang="sr-Cyrl-RS" sz="1200" u="none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-а као циља наредне претраге, корисник претражује и приказује слике повезане са сушом у региону од интереса</a:t>
            </a:r>
            <a:r>
              <a:rPr lang="en-US" sz="1200" u="none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53E0BD-6CDA-524C-89F2-8CCDC22AC297}" type="slidenum">
              <a:rPr lang="en-US" smtClean="0"/>
              <a:pPr/>
              <a:t>174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49049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437C5F-805C-4B40-91D7-7BCD91288652}" type="slidenum">
              <a:rPr lang="en-US" smtClean="0"/>
              <a:pPr/>
              <a:t>176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1905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8914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buFontTx/>
              <a:buChar char="-"/>
            </a:pPr>
            <a:r>
              <a:rPr lang="sr-Cyrl-R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1998. године, Ал Гор је причао</a:t>
            </a:r>
            <a:r>
              <a:rPr lang="sr-Cyrl-RS" sz="1800" baseline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о неопходности да подаци „проговоре“ тако што би се сирови подаци претворили у информације разумљиве свима</a:t>
            </a:r>
            <a:endParaRPr lang="en-US" sz="180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0962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z="180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- </a:t>
            </a:r>
            <a:r>
              <a:rPr lang="sr-Cyrl-R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Али каква</a:t>
            </a:r>
            <a:r>
              <a:rPr lang="sr-Cyrl-RS" sz="1800" baseline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је стварна ситуација, ако данас погледамо податке о животној средини</a:t>
            </a:r>
            <a:r>
              <a:rPr lang="en-U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?</a:t>
            </a:r>
            <a:endParaRPr lang="en-US" sz="180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3010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z="180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- </a:t>
            </a:r>
            <a:r>
              <a:rPr lang="sr-Cyrl-R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Проналажење</a:t>
            </a:r>
            <a:r>
              <a:rPr lang="sr-Cyrl-RS" sz="1800" baseline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података о животној средини је понекад тешко</a:t>
            </a:r>
            <a:endParaRPr lang="en-US" sz="180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>
              <a:buFont typeface="Symbol" pitchFamily="-84" charset="2"/>
              <a:buChar char=""/>
            </a:pPr>
            <a:r>
              <a:rPr lang="sr-Cyrl-R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Процењује се да у Европи 50% времена корисници троше на претрагу података и њихово</a:t>
            </a:r>
            <a:r>
              <a:rPr lang="sr-Cyrl-RS" sz="1800" baseline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претварање у формат који умеју користити</a:t>
            </a:r>
            <a:endParaRPr lang="en-US" sz="180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>
              <a:buFont typeface="Symbol" pitchFamily="-84" charset="2"/>
              <a:buNone/>
            </a:pPr>
            <a:endParaRPr lang="en-US" sz="180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5058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buFontTx/>
              <a:buChar char="-"/>
            </a:pPr>
            <a:r>
              <a:rPr lang="sr-Cyrl-R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Ово се</a:t>
            </a:r>
            <a:r>
              <a:rPr lang="sr-Cyrl-RS" sz="1800" baseline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може објаснити истраживањем спроведеном 2011. у коме је учествовало 1700 научника, а којим је показано да већина података (88%) остаје у лабораторији или на универзитетским серверима</a:t>
            </a:r>
            <a:endParaRPr lang="en-US" sz="180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>
              <a:buFont typeface="Symbol" pitchFamily="-84" charset="2"/>
              <a:buChar char=""/>
            </a:pPr>
            <a:r>
              <a:rPr lang="sr-Cyrl-R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Подацима</a:t>
            </a:r>
            <a:r>
              <a:rPr lang="sr-Cyrl-RS" sz="1800" baseline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је тешко приступити споља, а некада и немогуће</a:t>
            </a:r>
            <a:endParaRPr lang="en-US" sz="180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>
              <a:buFont typeface="Symbol" pitchFamily="-84" charset="2"/>
              <a:buNone/>
            </a:pPr>
            <a:endParaRPr lang="en-US" sz="180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7106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buFontTx/>
              <a:buChar char="-"/>
            </a:pPr>
            <a:r>
              <a:rPr lang="sr-Cyrl-R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Укратко, већина података је ускладиштена у електронским „силосима“ и никада или веома ретко се користи</a:t>
            </a:r>
            <a:endParaRPr lang="en-US" sz="180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/>
            <a:endParaRPr lang="en-US" sz="180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/>
            <a:r>
              <a:rPr lang="en-US" sz="180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- </a:t>
            </a:r>
            <a:r>
              <a:rPr lang="sr-Cyrl-R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Поново је Ал Гор</a:t>
            </a:r>
            <a:r>
              <a:rPr lang="en-U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sr-Cyrl-R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већ спомињао</a:t>
            </a:r>
            <a:r>
              <a:rPr lang="sr-Cyrl-RS" sz="1800" baseline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овај проблем везан за Ландсат</a:t>
            </a:r>
            <a:endParaRPr lang="en-US" sz="180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/>
            <a:endParaRPr lang="en-US" sz="240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/>
            <a:endParaRPr lang="en-US" sz="240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9154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buFontTx/>
              <a:buChar char="-"/>
            </a:pPr>
            <a:r>
              <a:rPr lang="sr-Cyrl-R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До данас је Гугл остао најбољи алат за претрагу података</a:t>
            </a:r>
            <a:endParaRPr lang="en-US" sz="180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>
              <a:buFontTx/>
              <a:buChar char="-"/>
            </a:pPr>
            <a:endParaRPr lang="en-US" sz="180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>
              <a:buFontTx/>
              <a:buChar char="-"/>
            </a:pPr>
            <a:r>
              <a:rPr lang="en-US" sz="180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sr-Cyrl-R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али он не решава потребе научне заједнице за радом над подацима</a:t>
            </a:r>
            <a:r>
              <a:rPr lang="sr-Cyrl-RS" sz="1800" baseline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о животној средини</a:t>
            </a:r>
            <a:endParaRPr lang="en-US" sz="180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>
              <a:buFontTx/>
              <a:buChar char="-"/>
            </a:pPr>
            <a:endParaRPr lang="en-US" sz="180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>
              <a:buFontTx/>
              <a:buChar char="-"/>
            </a:pPr>
            <a:r>
              <a:rPr lang="en-US" sz="180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sr-Cyrl-R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нпр. немогућа је претрага по времену</a:t>
            </a:r>
            <a:r>
              <a:rPr lang="en-U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sr-Cyrl-R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попут: дај</a:t>
            </a:r>
            <a:r>
              <a:rPr lang="sr-Cyrl-RS" sz="1800" baseline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ми </a:t>
            </a:r>
            <a:r>
              <a:rPr lang="sr-Cyrl-R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све</a:t>
            </a:r>
            <a:r>
              <a:rPr lang="sr-Cyrl-RS" sz="1800" baseline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температуре у Европи у мају 1992.</a:t>
            </a:r>
            <a:endParaRPr lang="en-US" sz="180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>
              <a:buFontTx/>
              <a:buChar char="-"/>
            </a:pPr>
            <a:endParaRPr lang="en-US" sz="180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>
              <a:buFontTx/>
              <a:buChar char="-"/>
            </a:pPr>
            <a:r>
              <a:rPr lang="en-US" sz="180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sr-Cyrl-R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побољшања су уведена са </a:t>
            </a:r>
            <a:r>
              <a:rPr lang="en-U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Google </a:t>
            </a:r>
            <a:r>
              <a:rPr lang="en-US" sz="180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Earth </a:t>
            </a:r>
            <a:r>
              <a:rPr lang="sr-Cyrl-R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и</a:t>
            </a:r>
            <a:r>
              <a:rPr lang="en-U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Google Maps </a:t>
            </a:r>
            <a:r>
              <a:rPr lang="sr-Cyrl-R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системима али они још не омогућавају</a:t>
            </a:r>
            <a:r>
              <a:rPr lang="sr-Cyrl-RS" sz="1800" baseline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анализу података</a:t>
            </a:r>
            <a:r>
              <a:rPr lang="en-U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endParaRPr lang="en-US" sz="180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/>
            <a:endParaRPr lang="en-US" sz="180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/>
            <a:endParaRPr lang="en-US" sz="240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/>
            <a:endParaRPr lang="en-US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1202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buFontTx/>
              <a:buChar char="-"/>
            </a:pPr>
            <a:r>
              <a:rPr lang="en-US" sz="180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sr-Cyrl-R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Често се системи</a:t>
            </a:r>
            <a:r>
              <a:rPr lang="sr-Cyrl-RS" sz="1800" baseline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осматрања праве са веома специфичним циљем</a:t>
            </a:r>
            <a:r>
              <a:rPr lang="sr-Cyrl-R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и стога функционишу у изолацији и ретко су компатибилни</a:t>
            </a:r>
            <a:endParaRPr lang="en-US" sz="180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/>
            <a:endParaRPr lang="en-US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3250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buFontTx/>
              <a:buChar char="-"/>
            </a:pPr>
            <a:r>
              <a:rPr lang="en-US" sz="180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sr-Cyrl-R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Производња</a:t>
            </a:r>
            <a:r>
              <a:rPr lang="sr-Cyrl-RS" sz="1800" baseline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простоних п</a:t>
            </a:r>
            <a:r>
              <a:rPr lang="sr-Cyrl-R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одатака о животној срдини је скупа</a:t>
            </a:r>
            <a:endParaRPr lang="en-US" sz="180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>
              <a:buFontTx/>
              <a:buChar char="-"/>
            </a:pPr>
            <a:r>
              <a:rPr lang="en-US" sz="180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sr-Cyrl-R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Нпр.</a:t>
            </a:r>
            <a:r>
              <a:rPr lang="en-U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sr-Cyrl-R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слање сателита</a:t>
            </a:r>
            <a:r>
              <a:rPr lang="sr-Cyrl-RS" sz="1800" baseline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у свемир захтева пуно материјала, развоја и људског ангажовања </a:t>
            </a:r>
            <a:r>
              <a:rPr lang="en-U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=&gt; </a:t>
            </a:r>
            <a:r>
              <a:rPr lang="sr-Cyrl-R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неколико милиона долара</a:t>
            </a:r>
            <a:endParaRPr lang="en-US" sz="180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5298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buFontTx/>
              <a:buChar char="-"/>
            </a:pPr>
            <a:r>
              <a:rPr lang="en-US" sz="180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sr-Cyrl-R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За исти скуп прсторних подата могу се</a:t>
            </a:r>
            <a:r>
              <a:rPr lang="sr-Cyrl-RS" sz="1800" baseline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наћи подаци различитог квалитета и формата </a:t>
            </a:r>
            <a:r>
              <a:rPr lang="en-U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(</a:t>
            </a:r>
            <a:r>
              <a:rPr lang="sr-Cyrl-R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нпр.</a:t>
            </a:r>
            <a:r>
              <a:rPr lang="sr-Cyrl-RS" sz="1800" baseline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: Земљин прекривач)</a:t>
            </a:r>
            <a:endParaRPr lang="en-US" sz="180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>
              <a:buFontTx/>
              <a:buChar char="-"/>
            </a:pPr>
            <a:r>
              <a:rPr lang="sr-Cyrl-R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Ова три скупа података нису компатибилна јер не могу бити интегрисана или упоређена зато што користе</a:t>
            </a:r>
            <a:r>
              <a:rPr lang="sr-Cyrl-RS" sz="1800" baseline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различиту класификацију</a:t>
            </a:r>
            <a:endParaRPr lang="en-US" sz="180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>
              <a:buFontTx/>
              <a:buChar char="-"/>
            </a:pPr>
            <a:r>
              <a:rPr lang="en-US" sz="180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sr-Cyrl-R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Пројекције и резолуција су различити</a:t>
            </a:r>
            <a:endParaRPr lang="en-US" sz="180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>
              <a:buFontTx/>
              <a:buChar char="-"/>
            </a:pPr>
            <a:r>
              <a:rPr lang="en-US" sz="180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sr-Cyrl-R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Нпр.</a:t>
            </a:r>
            <a:r>
              <a:rPr lang="en-U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sr-Cyrl-R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у</a:t>
            </a:r>
            <a:r>
              <a:rPr lang="en-U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CORINE, </a:t>
            </a:r>
            <a:r>
              <a:rPr lang="sr-Cyrl-R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Швајцарска, Норвешка, Исланд, Србија и Црна Гора нису заступљене</a:t>
            </a:r>
            <a:endParaRPr lang="en-US" sz="180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437C5F-805C-4B40-91D7-7BCD91288652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7346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buFontTx/>
              <a:buChar char="-"/>
            </a:pPr>
            <a:r>
              <a:rPr lang="sr-Cyrl-R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Технолошки напредак </a:t>
            </a:r>
            <a:r>
              <a:rPr lang="en-U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Wingdings" pitchFamily="-84" charset="2"/>
              </a:rPr>
              <a:t> </a:t>
            </a:r>
            <a:r>
              <a:rPr lang="sr-Cyrl-R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Wingdings" pitchFamily="-84" charset="2"/>
              </a:rPr>
              <a:t>повећава се резлуција просторних података </a:t>
            </a:r>
            <a:r>
              <a:rPr lang="en-U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Wingdings" pitchFamily="-84" charset="2"/>
              </a:rPr>
              <a:t>(</a:t>
            </a:r>
            <a:r>
              <a:rPr lang="sr-Cyrl-R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Wingdings" pitchFamily="-84" charset="2"/>
              </a:rPr>
              <a:t>климатски подаци</a:t>
            </a:r>
            <a:r>
              <a:rPr lang="en-U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Wingdings" pitchFamily="-84" charset="2"/>
              </a:rPr>
              <a:t>) </a:t>
            </a:r>
            <a:r>
              <a:rPr lang="en-US" sz="1800">
                <a:latin typeface="Helvetica" pitchFamily="-84" charset="0"/>
                <a:ea typeface="Helvetica" pitchFamily="-84" charset="0"/>
                <a:cs typeface="Helvetica" pitchFamily="-84" charset="0"/>
                <a:sym typeface="Wingdings" pitchFamily="-84" charset="2"/>
              </a:rPr>
              <a:t> </a:t>
            </a:r>
            <a:r>
              <a:rPr lang="sr-Cyrl-R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Wingdings" pitchFamily="-84" charset="2"/>
              </a:rPr>
              <a:t>подаци су све прецизнији и „тежи“</a:t>
            </a:r>
            <a:endParaRPr lang="en-US" sz="180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>
              <a:buFont typeface="Symbol" pitchFamily="-84" charset="2"/>
              <a:buChar char=""/>
            </a:pPr>
            <a:r>
              <a:rPr lang="sr-Cyrl-R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Потребни су моћнији рачунари</a:t>
            </a:r>
            <a:r>
              <a:rPr lang="sr-Cyrl-RS" sz="1800" baseline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да би се подаци обрадили</a:t>
            </a:r>
            <a:endParaRPr lang="en-US" sz="180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9394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z="180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- </a:t>
            </a:r>
            <a:r>
              <a:rPr lang="sr-Cyrl-R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Закључује се да су геопросторни подаци тешки за интеграцију због</a:t>
            </a:r>
            <a:r>
              <a:rPr lang="en-U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:</a:t>
            </a:r>
            <a:endParaRPr lang="en-US" sz="180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/>
            <a:r>
              <a:rPr lang="en-US" sz="180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	- </a:t>
            </a:r>
            <a:r>
              <a:rPr lang="sr-Cyrl-R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некомпатибилности</a:t>
            </a:r>
            <a:r>
              <a:rPr lang="sr-Cyrl-RS" sz="1800" baseline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у смислу формата и модела</a:t>
            </a:r>
            <a:endParaRPr lang="en-US" sz="180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/>
            <a:r>
              <a:rPr lang="en-US" sz="180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	- </a:t>
            </a:r>
            <a:r>
              <a:rPr lang="sr-Cyrl-R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недостајућих метаподатака</a:t>
            </a:r>
            <a:r>
              <a:rPr lang="en-U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(</a:t>
            </a:r>
            <a:r>
              <a:rPr lang="sr-Cyrl-R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ко креира и одржава податке</a:t>
            </a:r>
            <a:r>
              <a:rPr lang="en-U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, </a:t>
            </a:r>
            <a:r>
              <a:rPr lang="sr-Cyrl-R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која је резолуција</a:t>
            </a:r>
            <a:r>
              <a:rPr lang="en-U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, </a:t>
            </a:r>
            <a:r>
              <a:rPr lang="en-US" sz="180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…)</a:t>
            </a:r>
          </a:p>
          <a:p>
            <a:pPr eaLnBrk="1" hangingPunct="1"/>
            <a:r>
              <a:rPr lang="en-US" sz="180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	- </a:t>
            </a:r>
            <a:r>
              <a:rPr lang="sr-Cyrl-R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подаци су издељени на ситне делове</a:t>
            </a:r>
            <a:r>
              <a:rPr lang="en-U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(</a:t>
            </a:r>
            <a:r>
              <a:rPr lang="sr-Cyrl-R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електронски силоси</a:t>
            </a:r>
            <a:r>
              <a:rPr lang="en-U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) </a:t>
            </a:r>
            <a:r>
              <a:rPr lang="sr-Cyrl-R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и морају се поново произвести, чак и ако већ постоје</a:t>
            </a:r>
            <a:endParaRPr lang="en-US" sz="180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/>
            <a:r>
              <a:rPr lang="en-US" sz="180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	- </a:t>
            </a:r>
            <a:r>
              <a:rPr lang="sr-Cyrl-R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регулатива</a:t>
            </a:r>
            <a:r>
              <a:rPr lang="en-U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sr-Cyrl-R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често</a:t>
            </a:r>
            <a:r>
              <a:rPr lang="sr-Cyrl-RS" sz="1800" baseline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одмаже, посебно у размени пдатака</a:t>
            </a:r>
            <a:r>
              <a:rPr lang="en-U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(</a:t>
            </a:r>
            <a:r>
              <a:rPr lang="sr-Cyrl-R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права својине</a:t>
            </a:r>
            <a:r>
              <a:rPr lang="en-U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, </a:t>
            </a:r>
            <a:r>
              <a:rPr lang="sr-Cyrl-R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заштита и енкрипција</a:t>
            </a:r>
            <a:r>
              <a:rPr lang="en-U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, </a:t>
            </a:r>
            <a:r>
              <a:rPr lang="en-US" sz="180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…)     </a:t>
            </a:r>
          </a:p>
          <a:p>
            <a:pPr eaLnBrk="1" hangingPunct="1">
              <a:buFontTx/>
              <a:buNone/>
            </a:pPr>
            <a:endParaRPr lang="en-US" sz="180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>
              <a:buFont typeface="Symbol" pitchFamily="-84" charset="2"/>
              <a:buChar char=""/>
            </a:pPr>
            <a:r>
              <a:rPr lang="sr-Cyrl-R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Сви ови елементи спречавају ефикасну</a:t>
            </a:r>
            <a:r>
              <a:rPr lang="sr-Cyrl-RS" sz="1800" baseline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употребу и интеграцију податка </a:t>
            </a:r>
            <a:r>
              <a:rPr lang="en-U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=&gt; </a:t>
            </a:r>
            <a:r>
              <a:rPr lang="sr-Cyrl-R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тренутно је веома тешко размењивати и испоручивати квалитетне информације</a:t>
            </a:r>
            <a:endParaRPr lang="en-US" sz="180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1442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sr-Cyrl-RS" sz="220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Можемо</a:t>
            </a:r>
            <a:r>
              <a:rPr lang="sr-Cyrl-RS" sz="2200" baseline="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 ли делити податке на ефикаснији начин</a:t>
            </a:r>
            <a:r>
              <a:rPr lang="en-US" sz="220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?</a:t>
            </a:r>
            <a:endParaRPr lang="en-US" sz="180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/>
            <a:endParaRPr lang="en-US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3490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buFontTx/>
              <a:buChar char="-"/>
            </a:pPr>
            <a:r>
              <a:rPr lang="en-US" sz="220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 </a:t>
            </a:r>
            <a:r>
              <a:rPr lang="sr-Cyrl-RS" sz="220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Тренутну ситуацију можемо упоредити са</a:t>
            </a:r>
            <a:r>
              <a:rPr lang="sr-Cyrl-RS" sz="2200" baseline="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 различитим типовима утичница, свака користна и потребна, али не баш компатибилна</a:t>
            </a:r>
            <a:endParaRPr lang="en-US" sz="2200">
              <a:latin typeface="Lucida Grande" pitchFamily="-84" charset="0"/>
              <a:ea typeface="Lucida Grande" pitchFamily="-84" charset="0"/>
              <a:cs typeface="Lucida Grande" pitchFamily="-84" charset="0"/>
              <a:sym typeface="Lucida Grande" pitchFamily="-84" charset="0"/>
            </a:endParaRPr>
          </a:p>
          <a:p>
            <a:pPr eaLnBrk="1" hangingPunct="1">
              <a:buFontTx/>
              <a:buChar char="-"/>
            </a:pPr>
            <a:r>
              <a:rPr lang="en-US" sz="220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 </a:t>
            </a:r>
            <a:r>
              <a:rPr lang="sr-Cyrl-RS" sz="220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Решење</a:t>
            </a:r>
            <a:r>
              <a:rPr lang="sr-Cyrl-RS" sz="2200" baseline="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 је да се направи универзалан адаптер који ће омогућити да сви они међусобно функционишу</a:t>
            </a:r>
            <a:endParaRPr lang="en-US" sz="2200">
              <a:latin typeface="Lucida Grande" pitchFamily="-84" charset="0"/>
              <a:ea typeface="Lucida Grande" pitchFamily="-84" charset="0"/>
              <a:cs typeface="Lucida Grande" pitchFamily="-84" charset="0"/>
              <a:sym typeface="Helvetica" pitchFamily="-84" charset="0"/>
            </a:endParaRPr>
          </a:p>
          <a:p>
            <a:pPr eaLnBrk="1" hangingPunct="1"/>
            <a:endParaRPr lang="en-US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5538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buFontTx/>
              <a:buChar char="-"/>
            </a:pPr>
            <a:r>
              <a:rPr lang="en-US" sz="180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sr-Cyrl-R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Шта је међуоперабилност</a:t>
            </a:r>
            <a:r>
              <a:rPr lang="en-U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?</a:t>
            </a:r>
            <a:endParaRPr lang="en-US" sz="180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>
              <a:buFontTx/>
              <a:buChar char="-"/>
            </a:pPr>
            <a:r>
              <a:rPr lang="en-US" sz="180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sr-Cyrl-R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То је</a:t>
            </a:r>
            <a:r>
              <a:rPr lang="sr-Cyrl-RS" sz="1800" baseline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способност убрзавања интеграције</a:t>
            </a:r>
            <a:r>
              <a:rPr lang="sr-Cyrl-R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, баш као два дела слагалице</a:t>
            </a:r>
            <a:r>
              <a:rPr lang="en-U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endParaRPr lang="en-US" sz="180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/>
            <a:r>
              <a:rPr lang="en-US" sz="180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- </a:t>
            </a:r>
            <a:r>
              <a:rPr lang="sr-Cyrl-R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Прочитај</a:t>
            </a:r>
            <a:r>
              <a:rPr lang="sr-Cyrl-RS" sz="1800" baseline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дефиницију!</a:t>
            </a:r>
            <a:endParaRPr lang="en-US" sz="180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/>
            <a:endParaRPr lang="en-US" sz="240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/>
            <a:endParaRPr lang="en-US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7586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z="180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- </a:t>
            </a:r>
            <a:r>
              <a:rPr lang="sr-Cyrl-R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Операбилност има неколико аспеката</a:t>
            </a:r>
            <a:r>
              <a:rPr lang="en-U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:</a:t>
            </a:r>
            <a:endParaRPr lang="en-US" sz="180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/>
            <a:r>
              <a:rPr lang="en-US" sz="180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- </a:t>
            </a:r>
            <a:r>
              <a:rPr lang="sr-Cyrl-R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Наравно, технички</a:t>
            </a:r>
            <a:endParaRPr lang="en-US" sz="180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/>
            <a:r>
              <a:rPr lang="en-US" sz="180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- </a:t>
            </a:r>
            <a:r>
              <a:rPr lang="sr-Cyrl-R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семантички</a:t>
            </a:r>
            <a:endParaRPr lang="en-US" sz="180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/>
            <a:r>
              <a:rPr lang="en-US" sz="180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- </a:t>
            </a:r>
            <a:r>
              <a:rPr lang="sr-Cyrl-R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правни</a:t>
            </a:r>
            <a:endParaRPr lang="en-US" sz="180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/>
            <a:r>
              <a:rPr lang="en-US" sz="180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- </a:t>
            </a:r>
            <a:r>
              <a:rPr lang="sr-Cyrl-R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и људски</a:t>
            </a:r>
            <a:r>
              <a:rPr lang="en-U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: </a:t>
            </a:r>
            <a:r>
              <a:rPr lang="sr-Cyrl-R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то разлог због којег смо данас овде: да научимо, да размењујемо, да сарађујемо...</a:t>
            </a:r>
            <a:endParaRPr lang="en-US" sz="180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9634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buFontTx/>
              <a:buChar char="-"/>
            </a:pPr>
            <a:r>
              <a:rPr lang="sr-Cyrl-R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Постоји</a:t>
            </a:r>
            <a:r>
              <a:rPr lang="sr-Cyrl-RS" sz="1800" baseline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више фактора који омогућавају интероперабилност али најважнији су - СТАНДАРДИ</a:t>
            </a:r>
            <a:endParaRPr lang="en-US" sz="180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1682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buFontTx/>
              <a:buChar char="-"/>
            </a:pPr>
            <a:r>
              <a:rPr lang="en-US" sz="180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sr-Cyrl-R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СТАНДАРД </a:t>
            </a:r>
            <a:r>
              <a:rPr lang="en-U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= </a:t>
            </a:r>
            <a:r>
              <a:rPr lang="sr-Cyrl-RS" altLang="ja-JP" sz="1800" i="1" smtClean="0">
                <a:ea typeface="Gill Sans" pitchFamily="-84" charset="0"/>
                <a:cs typeface="Gill Sans" pitchFamily="-84" charset="0"/>
              </a:rPr>
              <a:t>Референтни документ који дефинише карактеристике и обезбеђује техничке спецификације, како би се осигурала међуоперабилност између различитих компоненти</a:t>
            </a:r>
            <a:endParaRPr lang="en-US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3730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buFontTx/>
              <a:buChar char="-"/>
            </a:pPr>
            <a:r>
              <a:rPr lang="en-US" sz="180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sr-Cyrl-R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Стандарди омогућавају да се подаци посматрају</a:t>
            </a:r>
            <a:r>
              <a:rPr lang="sr-Cyrl-RS" sz="1800" baseline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као дељени ресурс, који може бити користан у више области и у различитим заједницама</a:t>
            </a:r>
            <a:endParaRPr lang="en-US" sz="240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/>
            <a:endParaRPr lang="en-US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5778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buFontTx/>
              <a:buChar char="-"/>
            </a:pPr>
            <a:r>
              <a:rPr lang="en-US" sz="180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sr-Cyrl-R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Један од најважнијих фактора интероперабилности</a:t>
            </a:r>
            <a:r>
              <a:rPr lang="sr-Cyrl-RS" sz="1800" baseline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су СТАНДАРДИ</a:t>
            </a:r>
            <a:r>
              <a:rPr lang="en-U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.</a:t>
            </a:r>
            <a:endParaRPr lang="en-US" sz="180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>
              <a:buFontTx/>
              <a:buChar char="-"/>
            </a:pPr>
            <a:r>
              <a:rPr lang="en-US" sz="180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 </a:t>
            </a:r>
            <a:r>
              <a:rPr lang="sr-Cyrl-R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у геоматици постоји</a:t>
            </a:r>
            <a:r>
              <a:rPr lang="sr-Cyrl-RS" sz="1800" baseline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више организација одговорних за стандардизацију као што су </a:t>
            </a:r>
            <a:r>
              <a:rPr lang="en-U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ISO</a:t>
            </a:r>
            <a:r>
              <a:rPr lang="en-US" sz="180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, OASIS, W3C </a:t>
            </a:r>
            <a:r>
              <a:rPr lang="sr-Cyrl-R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али</a:t>
            </a:r>
            <a:r>
              <a:rPr lang="en-U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…</a:t>
            </a:r>
            <a:endParaRPr lang="en-US" sz="180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>
              <a:buFontTx/>
              <a:buChar char="-"/>
            </a:pPr>
            <a:r>
              <a:rPr lang="sr-Cyrl-R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The </a:t>
            </a:r>
            <a:r>
              <a:rPr lang="en-US" sz="180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Open Geospatial Consortium (OGC) </a:t>
            </a:r>
            <a:r>
              <a:rPr lang="sr-Cyrl-R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је водећа</a:t>
            </a:r>
            <a:r>
              <a:rPr lang="sr-Cyrl-RS" sz="1800" baseline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организација за геопросторне стандарде и придружене им сервисе</a:t>
            </a:r>
            <a:r>
              <a:rPr lang="en-U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.</a:t>
            </a:r>
            <a:endParaRPr lang="en-US" sz="180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>
              <a:buFontTx/>
              <a:buChar char="-"/>
            </a:pPr>
            <a:r>
              <a:rPr lang="en-US" sz="180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OCG </a:t>
            </a:r>
            <a:r>
              <a:rPr lang="sr-Cyrl-R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тесно сарађује са</a:t>
            </a:r>
            <a:r>
              <a:rPr lang="en-U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ISO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sr-Cyrl-RS" sz="120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Ако погледамо нашу</a:t>
            </a:r>
            <a:r>
              <a:rPr lang="sr-Cyrl-RS" sz="1200" baseline="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 планету као систем</a:t>
            </a:r>
            <a:r>
              <a:rPr lang="en-US" sz="120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, </a:t>
            </a:r>
            <a:r>
              <a:rPr lang="sr-Cyrl-RS" sz="120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Земља је нешто</a:t>
            </a:r>
            <a:r>
              <a:rPr lang="en-US" sz="120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:   </a:t>
            </a:r>
            <a:endParaRPr lang="en-US" sz="1200" dirty="0" smtClean="0">
              <a:latin typeface="Lucida Grande" pitchFamily="-84" charset="0"/>
              <a:ea typeface="Lucida Grande" pitchFamily="-84" charset="0"/>
              <a:cs typeface="Lucida Grande" pitchFamily="-84" charset="0"/>
              <a:sym typeface="Lucida Grande" pitchFamily="-84" charset="0"/>
            </a:endParaRPr>
          </a:p>
          <a:p>
            <a:pPr eaLnBrk="1" hangingPunct="1"/>
            <a:r>
              <a:rPr lang="en-US" sz="1200" dirty="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	 </a:t>
            </a:r>
            <a:r>
              <a:rPr lang="en-US" sz="120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- </a:t>
            </a:r>
            <a:r>
              <a:rPr lang="sr-Cyrl-RS" sz="120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комплексно</a:t>
            </a:r>
            <a:endParaRPr lang="en-US" sz="1200" dirty="0" smtClean="0">
              <a:latin typeface="Lucida Grande" pitchFamily="-84" charset="0"/>
              <a:ea typeface="Lucida Grande" pitchFamily="-84" charset="0"/>
              <a:cs typeface="Lucida Grande" pitchFamily="-84" charset="0"/>
              <a:sym typeface="Lucida Grande" pitchFamily="-84" charset="0"/>
            </a:endParaRPr>
          </a:p>
          <a:p>
            <a:pPr eaLnBrk="1" hangingPunct="1"/>
            <a:r>
              <a:rPr lang="en-US" sz="1200" dirty="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	 </a:t>
            </a:r>
            <a:r>
              <a:rPr lang="en-US" sz="120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- </a:t>
            </a:r>
            <a:r>
              <a:rPr lang="sr-Cyrl-RS" sz="120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вишедимензионо</a:t>
            </a:r>
            <a:r>
              <a:rPr lang="en-US" sz="120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 (</a:t>
            </a:r>
            <a:r>
              <a:rPr lang="sr-Cyrl-RS" sz="120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састављено</a:t>
            </a:r>
            <a:r>
              <a:rPr lang="sr-Cyrl-RS" sz="1200" baseline="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 од више система</a:t>
            </a:r>
            <a:r>
              <a:rPr lang="en-US" sz="120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)</a:t>
            </a:r>
            <a:endParaRPr lang="en-US" sz="1200" dirty="0" smtClean="0">
              <a:latin typeface="Lucida Grande" pitchFamily="-84" charset="0"/>
              <a:ea typeface="Lucida Grande" pitchFamily="-84" charset="0"/>
              <a:cs typeface="Lucida Grande" pitchFamily="-84" charset="0"/>
              <a:sym typeface="Lucida Grande" pitchFamily="-84" charset="0"/>
            </a:endParaRPr>
          </a:p>
          <a:p>
            <a:pPr eaLnBrk="1" hangingPunct="1"/>
            <a:r>
              <a:rPr lang="en-US" sz="1200" dirty="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	 </a:t>
            </a:r>
            <a:r>
              <a:rPr lang="en-US" sz="120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- </a:t>
            </a:r>
            <a:r>
              <a:rPr lang="sr-Cyrl-RS" sz="120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веома зависно од унутрашњих односа</a:t>
            </a:r>
            <a:r>
              <a:rPr lang="en-US" sz="120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 (</a:t>
            </a:r>
            <a:r>
              <a:rPr lang="sr-Cyrl-RS" sz="120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међузависно</a:t>
            </a:r>
            <a:r>
              <a:rPr lang="en-US" sz="120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)</a:t>
            </a:r>
            <a:endParaRPr lang="en-US" sz="1200" dirty="0" smtClean="0">
              <a:latin typeface="Lucida Grande" pitchFamily="-84" charset="0"/>
              <a:ea typeface="Lucida Grande" pitchFamily="-84" charset="0"/>
              <a:cs typeface="Lucida Grande" pitchFamily="-84" charset="0"/>
              <a:sym typeface="Lucida Grande" pitchFamily="-84" charset="0"/>
            </a:endParaRPr>
          </a:p>
          <a:p>
            <a:pPr eaLnBrk="1" hangingPunct="1"/>
            <a:r>
              <a:rPr lang="en-US" sz="120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	</a:t>
            </a:r>
            <a:r>
              <a:rPr lang="sr-Cyrl-RS" sz="120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 </a:t>
            </a:r>
            <a:r>
              <a:rPr lang="en-US" sz="120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- </a:t>
            </a:r>
            <a:r>
              <a:rPr lang="sr-Cyrl-RS" sz="120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динамично</a:t>
            </a:r>
            <a:r>
              <a:rPr lang="en-US" sz="120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, </a:t>
            </a:r>
            <a:r>
              <a:rPr lang="sr-Cyrl-RS" sz="120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променљиво</a:t>
            </a:r>
            <a:r>
              <a:rPr lang="en-US" sz="120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, </a:t>
            </a:r>
            <a:r>
              <a:rPr lang="sr-Cyrl-RS" sz="120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у развоју</a:t>
            </a:r>
            <a:r>
              <a:rPr lang="en-US" sz="120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 (</a:t>
            </a:r>
            <a:r>
              <a:rPr lang="sr-Cyrl-RS" sz="120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и</a:t>
            </a:r>
            <a:r>
              <a:rPr lang="sr-Cyrl-RS" sz="1200" baseline="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 просторно и временски</a:t>
            </a:r>
            <a:r>
              <a:rPr lang="en-US" sz="120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)</a:t>
            </a:r>
            <a:endParaRPr lang="en-US" sz="1200" dirty="0">
              <a:latin typeface="Lucida Grande" pitchFamily="-84" charset="0"/>
              <a:ea typeface="Lucida Grande" pitchFamily="-84" charset="0"/>
              <a:cs typeface="Lucida Grande" pitchFamily="-84" charset="0"/>
              <a:sym typeface="Lucida Grande" pitchFamily="-8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437C5F-805C-4B40-91D7-7BCD91288652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77826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buFontTx/>
              <a:buChar char="-"/>
            </a:pPr>
            <a:r>
              <a:rPr lang="sr-Cyrl-RS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OGC </a:t>
            </a:r>
            <a:r>
              <a:rPr lang="sr-Cyrl-RS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обезбеђује више од </a:t>
            </a:r>
            <a:r>
              <a:rPr lang="en-US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30 </a:t>
            </a:r>
            <a:r>
              <a:rPr lang="sr-Cyrl-RS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стандарда за откривање,</a:t>
            </a:r>
            <a:r>
              <a:rPr lang="sr-Cyrl-RS" baseline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визуелизацију, приступ и обраду података</a:t>
            </a:r>
            <a:r>
              <a:rPr lang="en-US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.</a:t>
            </a:r>
            <a:endParaRPr lang="en-US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>
              <a:buFontTx/>
              <a:buChar char="-"/>
            </a:pPr>
            <a:r>
              <a:rPr lang="en-US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sr-Cyrl-RS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Најпознатији и најважнији су</a:t>
            </a:r>
            <a:r>
              <a:rPr lang="en-US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: </a:t>
            </a:r>
            <a:r>
              <a:rPr lang="en-US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WMS, WFS, WCS, …</a:t>
            </a:r>
          </a:p>
          <a:p>
            <a:endParaRPr lang="en-US">
              <a:latin typeface="Gill Sans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9874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buFontTx/>
              <a:buChar char="-"/>
            </a:pPr>
            <a:r>
              <a:rPr lang="sr-Cyrl-R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подаци</a:t>
            </a:r>
            <a:r>
              <a:rPr lang="en-U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:</a:t>
            </a:r>
            <a:endParaRPr lang="en-US" sz="1800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lvl="1" eaLnBrk="1" hangingPunct="1">
              <a:buFontTx/>
              <a:buChar char="-"/>
            </a:pPr>
            <a:r>
              <a:rPr lang="en-US" sz="1800" dirty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WMS</a:t>
            </a:r>
            <a:r>
              <a:rPr lang="en-US" sz="180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: </a:t>
            </a:r>
            <a:r>
              <a:rPr lang="sr-Cyrl-R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мапе и слике</a:t>
            </a:r>
            <a:endParaRPr lang="en-US" sz="1800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lvl="1" eaLnBrk="1" hangingPunct="1">
              <a:buFontTx/>
              <a:buChar char="-"/>
            </a:pPr>
            <a:r>
              <a:rPr lang="en-US" sz="1800" dirty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WFS</a:t>
            </a:r>
            <a:r>
              <a:rPr lang="en-US" sz="180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: </a:t>
            </a:r>
            <a:r>
              <a:rPr lang="en-U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ve</a:t>
            </a:r>
            <a:r>
              <a:rPr lang="sr-Cyrl-R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кторски подаци</a:t>
            </a:r>
            <a:r>
              <a:rPr lang="en-U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(</a:t>
            </a:r>
            <a:r>
              <a:rPr lang="sr-Cyrl-R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нпр.</a:t>
            </a:r>
            <a:r>
              <a:rPr lang="en-U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sr-Cyrl-R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границе</a:t>
            </a:r>
            <a:r>
              <a:rPr lang="en-U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)</a:t>
            </a:r>
            <a:endParaRPr lang="en-US" sz="1800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lvl="1" eaLnBrk="1" hangingPunct="1">
              <a:buFontTx/>
              <a:buChar char="-"/>
            </a:pPr>
            <a:r>
              <a:rPr lang="en-US" sz="1800" dirty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WCS</a:t>
            </a:r>
            <a:r>
              <a:rPr lang="en-US" sz="180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: </a:t>
            </a:r>
            <a:r>
              <a:rPr lang="sr-Cyrl-R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растер</a:t>
            </a:r>
            <a:r>
              <a:rPr lang="en-U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(</a:t>
            </a:r>
            <a:r>
              <a:rPr lang="sr-Cyrl-R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нпр. сателитски</a:t>
            </a:r>
            <a:r>
              <a:rPr lang="sr-Cyrl-RS" sz="1800" baseline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снимци</a:t>
            </a:r>
            <a:r>
              <a:rPr lang="sr-Cyrl-R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)</a:t>
            </a:r>
            <a:endParaRPr lang="en-US" sz="1800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/>
            <a:r>
              <a:rPr lang="en-US" sz="180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- </a:t>
            </a:r>
            <a:r>
              <a:rPr lang="sr-Cyrl-R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метаподаци</a:t>
            </a:r>
            <a:endParaRPr lang="en-US" sz="1800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>
              <a:buFontTx/>
              <a:buChar char="-"/>
            </a:pPr>
            <a:r>
              <a:rPr lang="sr-Cyrl-R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анализа</a:t>
            </a:r>
            <a:endParaRPr lang="en-US" sz="1800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>
              <a:buFontTx/>
              <a:buChar char="-"/>
            </a:pPr>
            <a:endParaRPr lang="en-US" sz="1800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>
              <a:buFontTx/>
              <a:buChar char="-"/>
            </a:pPr>
            <a:r>
              <a:rPr lang="en-US" sz="180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sr-Cyrl-R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ово су главни</a:t>
            </a:r>
            <a:r>
              <a:rPr lang="sr-Cyrl-RS" sz="1800" baseline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стандарди кој омогућавају основну анализу података</a:t>
            </a:r>
            <a:endParaRPr lang="en-US" sz="1800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>
              <a:buFontTx/>
              <a:buChar char="-"/>
            </a:pPr>
            <a:r>
              <a:rPr lang="en-US" sz="180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sr-Cyrl-R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више детаља о њима биће дато у демонстрационом делу</a:t>
            </a:r>
            <a:endParaRPr lang="en-US" sz="1800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1922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z="240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- </a:t>
            </a:r>
            <a:r>
              <a:rPr lang="sr-Cyrl-RS" sz="24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Ови стандарди се заснивају на веб технологији и омогућују слање</a:t>
            </a:r>
            <a:r>
              <a:rPr lang="sr-Cyrl-RS" sz="2400" baseline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података на међуоперабилан начин</a:t>
            </a:r>
            <a:endParaRPr lang="en-US" sz="240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/>
            <a:r>
              <a:rPr lang="en-US" sz="240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- </a:t>
            </a:r>
            <a:r>
              <a:rPr lang="sr-Cyrl-RS" sz="24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То се зове</a:t>
            </a:r>
            <a:r>
              <a:rPr lang="sr-Cyrl-RS" sz="2400" baseline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веб сервис</a:t>
            </a:r>
            <a:r>
              <a:rPr lang="en-US" sz="24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 </a:t>
            </a:r>
            <a:endParaRPr lang="en-US" sz="240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>
              <a:buFontTx/>
              <a:buChar char="-"/>
            </a:pPr>
            <a:r>
              <a:rPr lang="sr-Cyrl-RS" sz="24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На</a:t>
            </a:r>
            <a:r>
              <a:rPr lang="sr-Cyrl-RS" sz="2400" baseline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екрану је приказан пример сервиса који омогућава приступ векторским подацима</a:t>
            </a:r>
            <a:endParaRPr lang="en-US" sz="240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>
              <a:buFontTx/>
              <a:buChar char="-"/>
            </a:pPr>
            <a:r>
              <a:rPr lang="en-US" sz="240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sr-Cyrl-RS" sz="24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То је једноставна</a:t>
            </a:r>
            <a:r>
              <a:rPr lang="sr-Cyrl-RS" sz="2400" baseline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веб адреса </a:t>
            </a:r>
            <a:r>
              <a:rPr lang="en-US" sz="24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(</a:t>
            </a:r>
            <a:r>
              <a:rPr lang="sr-Cyrl-RS" sz="24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као код приступа веб сајту</a:t>
            </a:r>
            <a:r>
              <a:rPr lang="en-US" sz="24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), </a:t>
            </a:r>
            <a:r>
              <a:rPr lang="sr-Cyrl-RS" sz="24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са неколико стандардизованих параметара</a:t>
            </a:r>
            <a:r>
              <a:rPr lang="en-US" sz="24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(</a:t>
            </a:r>
            <a:r>
              <a:rPr lang="sr-Cyrl-RS" sz="24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стил</a:t>
            </a:r>
            <a:r>
              <a:rPr lang="en-US" sz="24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, </a:t>
            </a:r>
            <a:r>
              <a:rPr lang="sr-Cyrl-RS" sz="24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захтев</a:t>
            </a:r>
            <a:r>
              <a:rPr lang="en-US" sz="24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, </a:t>
            </a:r>
            <a:r>
              <a:rPr lang="sr-Cyrl-RS" sz="24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верзија стандарда</a:t>
            </a:r>
            <a:r>
              <a:rPr lang="en-US" sz="24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, </a:t>
            </a:r>
            <a:r>
              <a:rPr lang="sr-Cyrl-RS" sz="24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назив слоја и пројекција</a:t>
            </a:r>
            <a:r>
              <a:rPr lang="en-US" sz="24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)</a:t>
            </a:r>
            <a:endParaRPr lang="en-US" sz="240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>
              <a:buFontTx/>
              <a:buChar char="-"/>
            </a:pPr>
            <a:r>
              <a:rPr lang="en-US" sz="240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sr-Cyrl-RS" sz="24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Ово</a:t>
            </a:r>
            <a:r>
              <a:rPr lang="sr-Cyrl-RS" sz="2400" baseline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омогућава испоруку података</a:t>
            </a:r>
            <a:r>
              <a:rPr lang="en-US" sz="24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endParaRPr lang="en-US" sz="240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/>
            <a:endParaRPr lang="en-US" sz="240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3970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z="180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/>
            <a:r>
              <a:rPr lang="en-US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- </a:t>
            </a:r>
            <a:r>
              <a:rPr lang="sr-Cyrl-RS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Исти подаци потом могу бити приказани у различитим програмима као што</a:t>
            </a:r>
            <a:r>
              <a:rPr lang="sr-Cyrl-RS" baseline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су </a:t>
            </a:r>
            <a:r>
              <a:rPr lang="en-US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QGIS</a:t>
            </a:r>
            <a:r>
              <a:rPr lang="en-US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, Google Earth </a:t>
            </a:r>
            <a:r>
              <a:rPr lang="sr-Cyrl-RS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и разне веб платформе</a:t>
            </a:r>
            <a:r>
              <a:rPr lang="en-US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=&gt; </a:t>
            </a:r>
            <a:r>
              <a:rPr lang="sr-Cyrl-RS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додатна вредност</a:t>
            </a:r>
            <a:r>
              <a:rPr lang="en-US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endParaRPr lang="en-US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6018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buFontTx/>
              <a:buChar char="-"/>
            </a:pPr>
            <a:r>
              <a:rPr lang="sr-Cyrl-R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Визија</a:t>
            </a:r>
            <a:r>
              <a:rPr lang="sr-Cyrl-RS" sz="1800" baseline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OGC</a:t>
            </a:r>
            <a:r>
              <a:rPr lang="sr-Cyrl-R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-а је да омогући што бољу интеграцију </a:t>
            </a:r>
            <a:r>
              <a:rPr lang="en-U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(</a:t>
            </a:r>
            <a:r>
              <a:rPr lang="sr-Cyrl-R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кроз стандарде</a:t>
            </a:r>
            <a:r>
              <a:rPr lang="en-U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) </a:t>
            </a:r>
            <a:r>
              <a:rPr lang="sr-Cyrl-R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хетерогених извора података и</a:t>
            </a:r>
            <a:r>
              <a:rPr lang="sr-Cyrl-RS" sz="1800" baseline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размену њиховог садржаја </a:t>
            </a:r>
            <a:r>
              <a:rPr lang="sr-Cyrl-R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на међуоперабилан начин </a:t>
            </a:r>
            <a:r>
              <a:rPr lang="en-U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(</a:t>
            </a:r>
            <a:r>
              <a:rPr lang="sr-Cyrl-R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такође кроз стандарде</a:t>
            </a:r>
            <a:r>
              <a:rPr lang="en-U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) </a:t>
            </a:r>
            <a:r>
              <a:rPr lang="sr-Cyrl-R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различим</a:t>
            </a:r>
            <a:r>
              <a:rPr lang="sr-Cyrl-RS" sz="1800" baseline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клијентима</a:t>
            </a:r>
            <a:r>
              <a:rPr lang="en-U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(</a:t>
            </a:r>
            <a:r>
              <a:rPr lang="sr-Cyrl-R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веб</a:t>
            </a:r>
            <a:r>
              <a:rPr lang="en-U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, </a:t>
            </a:r>
            <a:r>
              <a:rPr lang="sr-Cyrl-R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десктоп апликације</a:t>
            </a:r>
            <a:r>
              <a:rPr lang="en-U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, </a:t>
            </a:r>
            <a:r>
              <a:rPr lang="sr-Cyrl-R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мобилни телефони</a:t>
            </a:r>
            <a:r>
              <a:rPr lang="en-U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, </a:t>
            </a:r>
            <a:r>
              <a:rPr lang="en-US" sz="180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…)</a:t>
            </a:r>
          </a:p>
          <a:p>
            <a:pPr eaLnBrk="1" hangingPunct="1">
              <a:buFontTx/>
              <a:buChar char="-"/>
            </a:pPr>
            <a:endParaRPr lang="en-US" sz="180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8066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buFontTx/>
              <a:buChar char="-"/>
            </a:pPr>
            <a:r>
              <a:rPr lang="sr-Cyrl-RS" sz="1800" baseline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Сад знамо да је могуће делити податке на међуоперабилан начин</a:t>
            </a:r>
          </a:p>
          <a:p>
            <a:pPr eaLnBrk="1" hangingPunct="1">
              <a:buFontTx/>
              <a:buChar char="-"/>
            </a:pPr>
            <a:r>
              <a:rPr lang="sr-Cyrl-R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Али како повезати хетерогене и разуђене изворе</a:t>
            </a:r>
            <a:r>
              <a:rPr lang="sr-Cyrl-RS" sz="1800" baseline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података</a:t>
            </a:r>
            <a:r>
              <a:rPr lang="en-U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? </a:t>
            </a:r>
            <a:endParaRPr lang="en-US" sz="180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/>
            <a:endParaRPr lang="en-US" sz="180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0114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z="180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- </a:t>
            </a:r>
            <a:r>
              <a:rPr lang="sr-Cyrl-R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Одговор с</a:t>
            </a:r>
            <a:r>
              <a:rPr lang="sr-Cyrl-RS" sz="1800" baseline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е може сажети у три слова</a:t>
            </a:r>
            <a:r>
              <a:rPr lang="en-U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: </a:t>
            </a:r>
            <a:r>
              <a:rPr lang="sr-Cyrl-R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ИПП</a:t>
            </a:r>
            <a:endParaRPr lang="en-US" sz="180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2162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buFontTx/>
              <a:buChar char="-"/>
            </a:pPr>
            <a:r>
              <a:rPr lang="sr-Cyrl-R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Што значи просторна инфраструктура података</a:t>
            </a:r>
            <a:endParaRPr lang="en-US" sz="180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80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sr-Cyrl-R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Инфраструктура просторних података омогућава повезивање</a:t>
            </a:r>
            <a:r>
              <a:rPr lang="sr-Cyrl-RS" sz="1800" baseline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различитих извора података</a:t>
            </a:r>
            <a:endParaRPr lang="en-US" sz="180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/>
            <a:endParaRPr lang="en-US" sz="180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4210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z="180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- </a:t>
            </a:r>
            <a:r>
              <a:rPr lang="sr-Cyrl-R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ИПП се може посматрати као средина која омогућава </a:t>
            </a:r>
            <a:r>
              <a:rPr lang="sr-Cyrl-RS" sz="1800" smtClean="0">
                <a:latin typeface="Gill Sans"/>
                <a:ea typeface="Gill Sans" pitchFamily="-84" charset="0"/>
                <a:cs typeface="Gill Sans" pitchFamily="-84" charset="0"/>
              </a:rPr>
              <a:t>лак приступ и коришћење геопросторних података</a:t>
            </a:r>
            <a:r>
              <a:rPr lang="en-U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.</a:t>
            </a:r>
            <a:endParaRPr lang="en-US" sz="180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/>
            <a:r>
              <a:rPr lang="en-US" sz="180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- </a:t>
            </a:r>
            <a:r>
              <a:rPr lang="sr-Cyrl-R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Они су </a:t>
            </a:r>
            <a:r>
              <a:rPr lang="sr-Cyrl-RS" sz="1800" smtClean="0">
                <a:latin typeface="Gill Sans"/>
                <a:ea typeface="Gill Sans" pitchFamily="-84" charset="0"/>
                <a:cs typeface="Gill Sans" pitchFamily="-84" charset="0"/>
              </a:rPr>
              <a:t>више од пуких колекција података</a:t>
            </a:r>
            <a:r>
              <a:rPr lang="en-U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.</a:t>
            </a:r>
            <a:endParaRPr lang="en-US" sz="180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/>
            <a:r>
              <a:rPr lang="en-US" sz="180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- </a:t>
            </a:r>
            <a:r>
              <a:rPr lang="sr-Cyrl-R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Омогућавају п</a:t>
            </a:r>
            <a:r>
              <a:rPr lang="sr-Cyrl-RS" sz="1800" smtClean="0">
                <a:latin typeface="Gill Sans"/>
                <a:ea typeface="Gill Sans" pitchFamily="-84" charset="0"/>
                <a:cs typeface="Gill Sans" pitchFamily="-84" charset="0"/>
              </a:rPr>
              <a:t>роналажење</a:t>
            </a:r>
            <a:r>
              <a:rPr lang="en-US" sz="1800" smtClean="0">
                <a:latin typeface="Gill Sans"/>
                <a:ea typeface="Gill Sans" pitchFamily="-84" charset="0"/>
                <a:cs typeface="Gill Sans" pitchFamily="-84" charset="0"/>
              </a:rPr>
              <a:t>, </a:t>
            </a:r>
            <a:r>
              <a:rPr lang="sr-Cyrl-RS" sz="1800" smtClean="0">
                <a:latin typeface="Gill Sans"/>
                <a:ea typeface="Gill Sans" pitchFamily="-84" charset="0"/>
                <a:cs typeface="Gill Sans" pitchFamily="-84" charset="0"/>
              </a:rPr>
              <a:t>приказ</a:t>
            </a:r>
            <a:r>
              <a:rPr lang="en-US" sz="1800" smtClean="0">
                <a:latin typeface="Gill Sans"/>
                <a:ea typeface="Gill Sans" pitchFamily="-84" charset="0"/>
                <a:cs typeface="Gill Sans" pitchFamily="-84" charset="0"/>
              </a:rPr>
              <a:t>, </a:t>
            </a:r>
            <a:r>
              <a:rPr lang="sr-Cyrl-RS" sz="1800" smtClean="0">
                <a:latin typeface="Gill Sans"/>
                <a:ea typeface="Gill Sans" pitchFamily="-84" charset="0"/>
                <a:cs typeface="Gill Sans" pitchFamily="-84" charset="0"/>
              </a:rPr>
              <a:t>процена</a:t>
            </a:r>
            <a:r>
              <a:rPr lang="en-US" sz="1800" smtClean="0">
                <a:latin typeface="Gill Sans"/>
                <a:ea typeface="Gill Sans" pitchFamily="-84" charset="0"/>
                <a:cs typeface="Gill Sans" pitchFamily="-84" charset="0"/>
              </a:rPr>
              <a:t>, </a:t>
            </a:r>
            <a:r>
              <a:rPr lang="sr-Cyrl-RS" sz="1800" smtClean="0">
                <a:latin typeface="Gill Sans"/>
                <a:ea typeface="Gill Sans" pitchFamily="-84" charset="0"/>
                <a:cs typeface="Gill Sans" pitchFamily="-84" charset="0"/>
              </a:rPr>
              <a:t>и приступ геопросторним подацима и информацијама</a:t>
            </a:r>
            <a:r>
              <a:rPr lang="en-U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.</a:t>
            </a:r>
            <a:endParaRPr lang="en-US" sz="180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/>
            <a:r>
              <a:rPr lang="en-US" sz="180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- </a:t>
            </a:r>
            <a:r>
              <a:rPr lang="sr-Cyrl-R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То је средина у</a:t>
            </a:r>
            <a:r>
              <a:rPr lang="sr-Cyrl-RS" sz="1800" baseline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којој корисник има непрекидну интеракцију са подацима</a:t>
            </a:r>
            <a:r>
              <a:rPr lang="en-U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. </a:t>
            </a:r>
            <a:r>
              <a:rPr lang="sr-Cyrl-R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Циљ</a:t>
            </a:r>
            <a:r>
              <a:rPr lang="sr-Cyrl-RS" sz="1800" baseline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је да се подаци што више приближе кориснику и да одговоре на његове потребе</a:t>
            </a:r>
            <a:r>
              <a:rPr lang="en-U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.</a:t>
            </a:r>
            <a:endParaRPr lang="en-US" sz="180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6258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z="180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- </a:t>
            </a:r>
            <a:r>
              <a:rPr lang="sr-Cyrl-R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Мало формалнија дефиниција дата је од стране </a:t>
            </a:r>
            <a:r>
              <a:rPr lang="en-U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GSDI </a:t>
            </a:r>
            <a:r>
              <a:rPr lang="sr-Cyrl-R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Асоцијације</a:t>
            </a:r>
            <a:r>
              <a:rPr lang="en-U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. </a:t>
            </a:r>
            <a:endParaRPr lang="en-US" sz="180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/>
            <a:r>
              <a:rPr lang="en-US" sz="180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- </a:t>
            </a:r>
            <a:r>
              <a:rPr lang="sr-Cyrl-R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ПРОЧИТАЈ СА СЛАЈДА</a:t>
            </a:r>
            <a:r>
              <a:rPr lang="sr-Cyrl-RS" sz="1800" baseline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!</a:t>
            </a:r>
            <a:endParaRPr lang="en-US" sz="180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indent="-171450" eaLnBrk="1" hangingPunct="1">
              <a:buFontTx/>
              <a:buChar char="-"/>
            </a:pPr>
            <a:r>
              <a:rPr lang="sr-Cyrl-RS" smtClean="0">
                <a:latin typeface="Gill Sans" pitchFamily="-84" charset="0"/>
                <a:ea typeface="ＭＳ Ｐゴシック" pitchFamily="-84" charset="-128"/>
                <a:cs typeface="ＭＳ Ｐゴシック" pitchFamily="-84" charset="-128"/>
              </a:rPr>
              <a:t>То је систем неколико међусобно повезаних система</a:t>
            </a:r>
            <a:endParaRPr lang="en-US" dirty="0" smtClean="0">
              <a:latin typeface="Gill Sans" pitchFamily="-84" charset="0"/>
              <a:ea typeface="ＭＳ Ｐゴシック" pitchFamily="-84" charset="-128"/>
              <a:cs typeface="ＭＳ Ｐゴシック" pitchFamily="-84" charset="-128"/>
            </a:endParaRPr>
          </a:p>
          <a:p>
            <a:pPr marL="628650" lvl="1" indent="-171450" eaLnBrk="1" hangingPunct="1">
              <a:buFontTx/>
              <a:buChar char="-"/>
            </a:pPr>
            <a:r>
              <a:rPr lang="sr-Cyrl-RS" smtClean="0">
                <a:latin typeface="Gill Sans" pitchFamily="-84" charset="0"/>
                <a:ea typeface="ＭＳ Ｐゴシック" pitchFamily="-84" charset="-128"/>
                <a:cs typeface="ＭＳ Ｐゴシック" pitchFamily="-84" charset="-128"/>
              </a:rPr>
              <a:t>Атмосфера</a:t>
            </a:r>
            <a:endParaRPr lang="en-US" dirty="0" smtClean="0">
              <a:latin typeface="Gill Sans" pitchFamily="-84" charset="0"/>
              <a:ea typeface="ＭＳ Ｐゴシック" pitchFamily="-84" charset="-128"/>
              <a:cs typeface="ＭＳ Ｐゴシック" pitchFamily="-84" charset="-128"/>
            </a:endParaRPr>
          </a:p>
          <a:p>
            <a:pPr marL="628650" lvl="1" indent="-171450" eaLnBrk="1" hangingPunct="1">
              <a:buFontTx/>
              <a:buChar char="-"/>
            </a:pPr>
            <a:r>
              <a:rPr lang="sr-Cyrl-RS" smtClean="0">
                <a:latin typeface="Gill Sans" pitchFamily="-84" charset="0"/>
                <a:ea typeface="ＭＳ Ｐゴシック" pitchFamily="-84" charset="-128"/>
                <a:cs typeface="ＭＳ Ｐゴシック" pitchFamily="-84" charset="-128"/>
              </a:rPr>
              <a:t>Вода</a:t>
            </a:r>
            <a:endParaRPr lang="en-US" dirty="0" smtClean="0">
              <a:latin typeface="Gill Sans" pitchFamily="-84" charset="0"/>
              <a:ea typeface="ＭＳ Ｐゴシック" pitchFamily="-84" charset="-128"/>
              <a:cs typeface="ＭＳ Ｐゴシック" pitchFamily="-84" charset="-128"/>
            </a:endParaRPr>
          </a:p>
          <a:p>
            <a:pPr marL="628650" lvl="1" indent="-171450" eaLnBrk="1" hangingPunct="1">
              <a:buFontTx/>
              <a:buChar char="-"/>
            </a:pPr>
            <a:r>
              <a:rPr lang="sr-Cyrl-RS" smtClean="0">
                <a:latin typeface="Gill Sans" pitchFamily="-84" charset="0"/>
                <a:ea typeface="ＭＳ Ｐゴシック" pitchFamily="-84" charset="-128"/>
                <a:cs typeface="ＭＳ Ｐゴシック" pitchFamily="-84" charset="-128"/>
              </a:rPr>
              <a:t>Земљиште</a:t>
            </a:r>
            <a:endParaRPr lang="en-US" dirty="0" smtClean="0">
              <a:latin typeface="Gill Sans" pitchFamily="-84" charset="0"/>
              <a:ea typeface="ＭＳ Ｐゴシック" pitchFamily="-84" charset="-128"/>
              <a:cs typeface="ＭＳ Ｐゴシック" pitchFamily="-84" charset="-128"/>
            </a:endParaRPr>
          </a:p>
          <a:p>
            <a:pPr marL="628650" lvl="1" indent="-171450" eaLnBrk="1" hangingPunct="1"/>
            <a:r>
              <a:rPr lang="en-US" smtClean="0">
                <a:latin typeface="Gill Sans" pitchFamily="-84" charset="0"/>
                <a:ea typeface="ＭＳ Ｐゴシック" pitchFamily="-84" charset="-128"/>
                <a:cs typeface="ＭＳ Ｐゴシック" pitchFamily="-84" charset="-128"/>
              </a:rPr>
              <a:t>=&gt; </a:t>
            </a:r>
            <a:r>
              <a:rPr lang="sr-Cyrl-RS" smtClean="0">
                <a:latin typeface="Gill Sans" pitchFamily="-84" charset="0"/>
                <a:ea typeface="ＭＳ Ｐゴシック" pitchFamily="-84" charset="-128"/>
                <a:cs typeface="ＭＳ Ｐゴシック" pitchFamily="-84" charset="-128"/>
              </a:rPr>
              <a:t>Међусобно повезани</a:t>
            </a:r>
            <a:endParaRPr lang="en-US" dirty="0">
              <a:latin typeface="Gill Sans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437C5F-805C-4B40-91D7-7BCD91288652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8306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z="220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- </a:t>
            </a:r>
            <a:r>
              <a:rPr lang="sr-Cyrl-RS" sz="220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Укратко, она омогућава да се ослободи</a:t>
            </a:r>
            <a:r>
              <a:rPr lang="sr-Cyrl-RS" sz="2200" baseline="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 снага података, информација и сервиса</a:t>
            </a:r>
            <a:endParaRPr lang="en-US" sz="2200">
              <a:latin typeface="Lucida Grande" pitchFamily="-84" charset="0"/>
              <a:ea typeface="Lucida Grande" pitchFamily="-84" charset="0"/>
              <a:cs typeface="Lucida Grande" pitchFamily="-84" charset="0"/>
              <a:sym typeface="Lucida Grande" pitchFamily="-84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0354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sr-Cyrl-R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Како би се развио успешан ИПП</a:t>
            </a:r>
            <a:r>
              <a:rPr lang="en-U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, </a:t>
            </a:r>
            <a:r>
              <a:rPr lang="sr-Cyrl-R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непоходне су следеће компоненте</a:t>
            </a:r>
            <a:r>
              <a:rPr lang="en-U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:</a:t>
            </a:r>
            <a:endParaRPr lang="en-US" sz="180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>
              <a:buFontTx/>
              <a:buChar char="-"/>
            </a:pPr>
            <a:r>
              <a:rPr lang="sr-Cyrl-R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Имати визију,</a:t>
            </a:r>
            <a:r>
              <a:rPr lang="sr-Cyrl-RS" sz="1800" baseline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циљ чијим достизањем ће се одговорити на потребе корисника</a:t>
            </a:r>
            <a:endParaRPr lang="en-US" sz="180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>
              <a:buFontTx/>
              <a:buChar char="-"/>
            </a:pPr>
            <a:r>
              <a:rPr lang="en-US" sz="180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sr-Cyrl-R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Подаци</a:t>
            </a:r>
            <a:endParaRPr lang="en-US" sz="180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>
              <a:buFontTx/>
              <a:buChar char="-"/>
            </a:pPr>
            <a:r>
              <a:rPr lang="en-US" sz="180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sr-Cyrl-R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Инфраструкура за смештај података</a:t>
            </a:r>
            <a:r>
              <a:rPr lang="en-U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, </a:t>
            </a:r>
            <a:r>
              <a:rPr lang="sr-Cyrl-R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метаподатака</a:t>
            </a:r>
            <a:r>
              <a:rPr lang="en-U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, </a:t>
            </a:r>
            <a:r>
              <a:rPr lang="sr-Cyrl-R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мрежа и технологија</a:t>
            </a:r>
            <a:endParaRPr lang="en-US" sz="180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>
              <a:buFontTx/>
              <a:buChar char="-"/>
            </a:pPr>
            <a:r>
              <a:rPr lang="en-US" sz="180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sr-Cyrl-R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Финансијска средства, јер ИПП кошта</a:t>
            </a:r>
            <a:endParaRPr lang="en-US" sz="180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>
              <a:buFontTx/>
              <a:buChar char="-"/>
            </a:pPr>
            <a:r>
              <a:rPr lang="en-US" sz="180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sr-Cyrl-R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Вештине</a:t>
            </a:r>
            <a:r>
              <a:rPr lang="en-U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: </a:t>
            </a:r>
            <a:r>
              <a:rPr lang="sr-Cyrl-R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људи способни да одржавају различите делове инраструктуре</a:t>
            </a:r>
            <a:r>
              <a:rPr lang="en-U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(</a:t>
            </a:r>
            <a:r>
              <a:rPr lang="sr-Cyrl-R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нпр.</a:t>
            </a:r>
            <a:r>
              <a:rPr lang="en-U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sr-Cyrl-R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информатичари</a:t>
            </a:r>
            <a:r>
              <a:rPr lang="en-U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, </a:t>
            </a:r>
            <a:r>
              <a:rPr lang="sr-Cyrl-R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ГИС</a:t>
            </a:r>
            <a:r>
              <a:rPr lang="sr-Cyrl-RS" sz="1800" baseline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експерти</a:t>
            </a:r>
            <a:r>
              <a:rPr lang="en-U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, </a:t>
            </a:r>
            <a:r>
              <a:rPr lang="en-US" sz="180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…)</a:t>
            </a:r>
          </a:p>
          <a:p>
            <a:pPr eaLnBrk="1" hangingPunct="1">
              <a:buFontTx/>
              <a:buChar char="-"/>
            </a:pPr>
            <a:r>
              <a:rPr lang="en-US" sz="180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sr-Cyrl-R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Али најважније је</a:t>
            </a:r>
            <a:r>
              <a:rPr lang="sr-Cyrl-RS" sz="1800" baseline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sr-Cyrl-R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УПРАВЉАЊЕ</a:t>
            </a:r>
            <a:r>
              <a:rPr lang="en-U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sr-Cyrl-R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овим компонентама </a:t>
            </a:r>
            <a:r>
              <a:rPr lang="en-U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(</a:t>
            </a:r>
            <a:r>
              <a:rPr lang="sr-Cyrl-R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регулатива</a:t>
            </a:r>
            <a:r>
              <a:rPr lang="en-U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, </a:t>
            </a:r>
            <a:r>
              <a:rPr lang="sr-Cyrl-R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стандарди</a:t>
            </a:r>
            <a:r>
              <a:rPr lang="en-U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, </a:t>
            </a:r>
            <a:r>
              <a:rPr lang="sr-Cyrl-R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институционални оквири</a:t>
            </a:r>
            <a:r>
              <a:rPr lang="en-U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, …); </a:t>
            </a:r>
            <a:r>
              <a:rPr lang="sr-Cyrl-R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то је ЉУДСКА</a:t>
            </a:r>
            <a:r>
              <a:rPr lang="en-U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sr-Cyrl-R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компонента</a:t>
            </a:r>
            <a:r>
              <a:rPr lang="en-U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sr-Cyrl-R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ИПП-а</a:t>
            </a:r>
            <a:endParaRPr lang="en-US" sz="180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>
              <a:buFontTx/>
              <a:buChar char="-"/>
            </a:pPr>
            <a:r>
              <a:rPr lang="en-US" sz="180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sr-Cyrl-R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Без</a:t>
            </a:r>
            <a:r>
              <a:rPr lang="en-U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sr-Cyrl-R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УПРАВЉАЊА</a:t>
            </a:r>
            <a:r>
              <a:rPr lang="en-U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=&gt; </a:t>
            </a:r>
            <a:r>
              <a:rPr lang="sr-Cyrl-R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ИПП неће</a:t>
            </a:r>
            <a:r>
              <a:rPr lang="sr-Cyrl-RS" sz="1800" baseline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радити</a:t>
            </a:r>
            <a:endParaRPr lang="en-US" sz="180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2402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buFontTx/>
              <a:buChar char="-"/>
            </a:pPr>
            <a:r>
              <a:rPr lang="sr-Cyrl-R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Смисао ИПП-а је максимизација поновне употребе података, капацитета, инвестиција</a:t>
            </a:r>
            <a:endParaRPr lang="en-US" sz="180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>
              <a:buFontTx/>
              <a:buChar char="-"/>
            </a:pPr>
            <a:r>
              <a:rPr lang="en-US" sz="180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sr-Cyrl-R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може се упоредити са аутопутем по којем се подаци крећу ефикасније</a:t>
            </a:r>
            <a:r>
              <a:rPr lang="en-U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 </a:t>
            </a:r>
            <a:endParaRPr lang="en-US" sz="180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/>
            <a:endParaRPr lang="en-US" sz="180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/>
            <a:r>
              <a:rPr lang="sr-Cyrl-R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Укратко</a:t>
            </a:r>
            <a:r>
              <a:rPr lang="en-U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, </a:t>
            </a:r>
            <a:r>
              <a:rPr lang="sr-Cyrl-R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ИПП је</a:t>
            </a:r>
            <a:r>
              <a:rPr lang="sr-Cyrl-RS" sz="1800" baseline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о</a:t>
            </a:r>
            <a:r>
              <a:rPr lang="en-U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:</a:t>
            </a:r>
            <a:endParaRPr lang="en-US" sz="180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/>
            <a:r>
              <a:rPr lang="sr-Cyrl-R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ПРОЧИТАЈ СА СЛАДА</a:t>
            </a:r>
            <a:r>
              <a:rPr lang="sr-Cyrl-RS" sz="1800" baseline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!</a:t>
            </a:r>
            <a:endParaRPr lang="en-US" sz="180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/>
            <a:endParaRPr lang="en-US" sz="180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/>
            <a:r>
              <a:rPr lang="sr-Cyrl-R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Циљ=радити</a:t>
            </a:r>
            <a:r>
              <a:rPr lang="sr-Cyrl-RS" sz="1800" baseline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паметније, а не напорније</a:t>
            </a:r>
            <a:endParaRPr lang="en-US" sz="180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4450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buFontTx/>
              <a:buChar char="-"/>
            </a:pPr>
            <a:r>
              <a:rPr lang="sr-Cyrl-RS" sz="220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 Желимо</a:t>
            </a:r>
            <a:r>
              <a:rPr lang="sr-Cyrl-RS" sz="2200" baseline="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 повезати податке са људима</a:t>
            </a:r>
            <a:endParaRPr lang="en-US" sz="2200">
              <a:latin typeface="Lucida Grande" pitchFamily="-84" charset="0"/>
              <a:ea typeface="Lucida Grande" pitchFamily="-84" charset="0"/>
              <a:cs typeface="Lucida Grande" pitchFamily="-84" charset="0"/>
              <a:sym typeface="Lucida Grande" pitchFamily="-84" charset="0"/>
            </a:endParaRPr>
          </a:p>
          <a:p>
            <a:pPr eaLnBrk="1" hangingPunct="1">
              <a:buFontTx/>
              <a:buChar char="-"/>
            </a:pPr>
            <a:r>
              <a:rPr lang="sr-Cyrl-RS" sz="220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 То се остварује кроз стандарде, регулативу</a:t>
            </a:r>
            <a:r>
              <a:rPr lang="en-US" sz="220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 (</a:t>
            </a:r>
            <a:r>
              <a:rPr lang="sr-Cyrl-RS" sz="220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изградња</a:t>
            </a:r>
            <a:r>
              <a:rPr lang="sr-Cyrl-RS" sz="2200" baseline="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 капацитета</a:t>
            </a:r>
            <a:r>
              <a:rPr lang="en-US" sz="220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, </a:t>
            </a:r>
            <a:r>
              <a:rPr lang="sr-Cyrl-RS" sz="220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политика</a:t>
            </a:r>
            <a:r>
              <a:rPr lang="en-US" sz="220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, </a:t>
            </a:r>
            <a:r>
              <a:rPr lang="en-US" sz="220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…) </a:t>
            </a:r>
            <a:r>
              <a:rPr lang="sr-Cyrl-RS" sz="220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али и кроз технологију</a:t>
            </a:r>
            <a:r>
              <a:rPr lang="en-US" sz="220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 (</a:t>
            </a:r>
            <a:r>
              <a:rPr lang="sr-Cyrl-RS" sz="220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приступне мреже</a:t>
            </a:r>
            <a:r>
              <a:rPr lang="en-US" sz="220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)</a:t>
            </a:r>
            <a:endParaRPr lang="en-US" sz="2200">
              <a:latin typeface="Lucida Grande" pitchFamily="-84" charset="0"/>
              <a:ea typeface="Lucida Grande" pitchFamily="-84" charset="0"/>
              <a:cs typeface="Lucida Grande" pitchFamily="-84" charset="0"/>
              <a:sym typeface="Lucida Grande" pitchFamily="-84" charset="0"/>
            </a:endParaRPr>
          </a:p>
          <a:p>
            <a:pPr eaLnBrk="1" hangingPunct="1">
              <a:buFont typeface="Symbol" pitchFamily="-84" charset="2"/>
              <a:buChar char=""/>
            </a:pPr>
            <a:r>
              <a:rPr lang="sr-Cyrl-RS" sz="220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 Сви ови елементи оснажују </a:t>
            </a:r>
            <a:r>
              <a:rPr lang="sr-Cyrl-RS" sz="2200" baseline="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приступ добрим и квалитетним подацима и информацијама</a:t>
            </a:r>
            <a:endParaRPr lang="en-US" sz="2200">
              <a:latin typeface="Lucida Grande" pitchFamily="-84" charset="0"/>
              <a:ea typeface="Lucida Grande" pitchFamily="-84" charset="0"/>
              <a:cs typeface="Lucida Grande" pitchFamily="-84" charset="0"/>
              <a:sym typeface="Lucida Grande" pitchFamily="-84" charset="0"/>
            </a:endParaRPr>
          </a:p>
          <a:p>
            <a:pPr eaLnBrk="1" hangingPunct="1">
              <a:buFont typeface="Symbol" pitchFamily="-84" charset="2"/>
              <a:buNone/>
            </a:pPr>
            <a:endParaRPr lang="en-US" sz="2200">
              <a:latin typeface="Lucida Grande" pitchFamily="-84" charset="0"/>
              <a:ea typeface="Lucida Grande" pitchFamily="-84" charset="0"/>
              <a:cs typeface="Lucida Grande" pitchFamily="-84" charset="0"/>
              <a:sym typeface="Lucida Grande" pitchFamily="-84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6498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buFontTx/>
              <a:buChar char="-"/>
            </a:pPr>
            <a:r>
              <a:rPr lang="sr-Cyrl-R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Ако упоредимо данашњу</a:t>
            </a:r>
            <a:r>
              <a:rPr lang="sr-Cyrl-RS" sz="1800" baseline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ситуацију са нпр. пирамидама</a:t>
            </a:r>
            <a:r>
              <a:rPr lang="en-US" altLang="ja-JP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, </a:t>
            </a:r>
            <a:r>
              <a:rPr lang="sr-Cyrl-RS" altLang="ja-JP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видећемо да имамо различите делове који добро функционишу, али нема компл</a:t>
            </a:r>
            <a:r>
              <a:rPr lang="en-US" altLang="ja-JP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e</a:t>
            </a:r>
            <a:r>
              <a:rPr lang="sr-Cyrl-RS" altLang="ja-JP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тне слике</a:t>
            </a:r>
            <a:endParaRPr lang="en-US" altLang="ja-JP" sz="180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>
              <a:buFontTx/>
              <a:buChar char="-"/>
            </a:pPr>
            <a:r>
              <a:rPr lang="en-US" sz="180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sr-Cyrl-R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Примери</a:t>
            </a:r>
            <a:r>
              <a:rPr lang="en-U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: </a:t>
            </a:r>
            <a:endParaRPr lang="en-US" sz="180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lvl="1" eaLnBrk="1" hangingPunct="1">
              <a:buFontTx/>
              <a:buChar char="-"/>
            </a:pPr>
            <a:r>
              <a:rPr lang="en-US" sz="180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sr-Cyrl-R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Можемо имати добре податке, али без начина да допремо до</a:t>
            </a:r>
            <a:r>
              <a:rPr lang="sr-Cyrl-RS" sz="1800" baseline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државне управе</a:t>
            </a:r>
            <a:endParaRPr lang="en-US" sz="180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lvl="1" eaLnBrk="1" hangingPunct="1">
              <a:buFontTx/>
              <a:buChar char="-"/>
            </a:pPr>
            <a:r>
              <a:rPr lang="sr-Cyrl-R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Имамо добре податке</a:t>
            </a:r>
            <a:r>
              <a:rPr lang="en-U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sr-Cyrl-R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али немамо коме да их пренесемо</a:t>
            </a:r>
            <a:endParaRPr lang="en-US" sz="180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lvl="1" eaLnBrk="1" hangingPunct="1">
              <a:buFontTx/>
              <a:buChar char="-"/>
            </a:pPr>
            <a:r>
              <a:rPr lang="en-US" sz="180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sr-Cyrl-R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Делимично</a:t>
            </a:r>
            <a:r>
              <a:rPr lang="sr-Cyrl-RS" sz="1800" baseline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добри</a:t>
            </a:r>
            <a:r>
              <a:rPr lang="sr-Cyrl-R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подаци који спорадично стижу до управе</a:t>
            </a:r>
            <a:endParaRPr lang="en-US" sz="180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lvl="1" eaLnBrk="1" hangingPunct="1">
              <a:buFontTx/>
              <a:buChar char="-"/>
            </a:pPr>
            <a:r>
              <a:rPr lang="en-US" sz="180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sr-Cyrl-R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Веома ретко добри подаци који стижу до државне управе</a:t>
            </a:r>
            <a:endParaRPr lang="en-US" sz="180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lvl="1" eaLnBrk="1" hangingPunct="1">
              <a:buFontTx/>
              <a:buChar char="-"/>
            </a:pPr>
            <a:endParaRPr lang="en-US" sz="180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>
              <a:buFontTx/>
              <a:buChar char="-"/>
            </a:pPr>
            <a:r>
              <a:rPr lang="sr-Cyrl-R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Ово се може променити ако се</a:t>
            </a:r>
            <a:r>
              <a:rPr lang="en-U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:</a:t>
            </a:r>
            <a:endParaRPr lang="en-US" sz="180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lvl="1" eaLnBrk="1" hangingPunct="1">
              <a:buFontTx/>
              <a:buChar char="-"/>
            </a:pPr>
            <a:r>
              <a:rPr lang="en-U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sr-Cyrl-R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унапреде</a:t>
            </a:r>
            <a:r>
              <a:rPr lang="sr-Cyrl-RS" sz="1800" baseline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приступ и дистрибуција података</a:t>
            </a:r>
            <a:endParaRPr lang="en-US" sz="180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lvl="1" eaLnBrk="1" hangingPunct="1">
              <a:buFontTx/>
              <a:buChar char="-"/>
            </a:pPr>
            <a:r>
              <a:rPr lang="en-US" sz="180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sr-Cyrl-R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унапреди анализа података</a:t>
            </a:r>
            <a:endParaRPr lang="en-US" sz="180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/>
            <a:endParaRPr lang="en-US" sz="180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/>
            <a:r>
              <a:rPr lang="sr-Cyrl-R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Могли бисмо провести више времена бавећи се науком </a:t>
            </a:r>
            <a:r>
              <a:rPr lang="en-U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(</a:t>
            </a:r>
            <a:r>
              <a:rPr lang="sr-Cyrl-R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анализом података</a:t>
            </a:r>
            <a:r>
              <a:rPr lang="en-U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) </a:t>
            </a:r>
            <a:r>
              <a:rPr lang="sr-Cyrl-R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а мање тражењем</a:t>
            </a:r>
            <a:r>
              <a:rPr lang="sr-Cyrl-RS" sz="1800" baseline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података</a:t>
            </a:r>
            <a:r>
              <a:rPr lang="en-U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(</a:t>
            </a:r>
            <a:r>
              <a:rPr lang="sr-Cyrl-R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у Европи тренутно проводимо више од </a:t>
            </a:r>
            <a:r>
              <a:rPr lang="en-U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50</a:t>
            </a:r>
            <a:r>
              <a:rPr lang="en-US" sz="180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% </a:t>
            </a:r>
            <a:r>
              <a:rPr lang="sr-Cyrl-R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времена тражећи податке о животној средини</a:t>
            </a:r>
            <a:r>
              <a:rPr lang="en-U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)</a:t>
            </a:r>
            <a:endParaRPr lang="en-US" sz="180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8546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z="180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- </a:t>
            </a:r>
            <a:r>
              <a:rPr lang="sr-Cyrl-R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Са</a:t>
            </a:r>
            <a:r>
              <a:rPr lang="sr-Cyrl-RS" sz="1800" baseline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овим на уму</a:t>
            </a:r>
            <a:r>
              <a:rPr lang="en-U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, </a:t>
            </a:r>
            <a:r>
              <a:rPr lang="sr-Cyrl-R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треба да се сетимо да је, попут видљивог врха ледене</a:t>
            </a:r>
            <a:r>
              <a:rPr lang="sr-Cyrl-RS" sz="1800" baseline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санте</a:t>
            </a:r>
            <a:r>
              <a:rPr lang="en-U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, </a:t>
            </a:r>
            <a:r>
              <a:rPr lang="sr-Cyrl-R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технолошка страна</a:t>
            </a:r>
            <a:r>
              <a:rPr lang="en-U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sr-Cyrl-R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ИПП-а</a:t>
            </a:r>
            <a:r>
              <a:rPr lang="en-U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sr-Cyrl-R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свега</a:t>
            </a:r>
            <a:r>
              <a:rPr lang="en-U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20% </a:t>
            </a:r>
            <a:r>
              <a:rPr lang="sr-Cyrl-R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целог</a:t>
            </a:r>
            <a:r>
              <a:rPr lang="sr-Cyrl-RS" sz="1800" baseline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процеса, у односу на</a:t>
            </a:r>
            <a:r>
              <a:rPr lang="en-U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80% </a:t>
            </a:r>
            <a:r>
              <a:rPr lang="sr-Cyrl-R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дела који отпада на људске односе</a:t>
            </a:r>
            <a:endParaRPr lang="en-US" sz="180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/>
            <a:endParaRPr lang="en-US" sz="180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>
              <a:buFontTx/>
              <a:buChar char="-"/>
            </a:pPr>
            <a:r>
              <a:rPr lang="sr-Cyrl-R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Техничка страна се лако превазилази</a:t>
            </a:r>
            <a:r>
              <a:rPr lang="sr-Cyrl-RS" sz="1800" baseline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али људски фактор представља највећу баријеру </a:t>
            </a:r>
            <a:r>
              <a:rPr lang="sr-Cyrl-R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због</a:t>
            </a:r>
            <a:r>
              <a:rPr lang="en-U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:</a:t>
            </a:r>
            <a:endParaRPr lang="en-US" sz="180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lvl="1" eaLnBrk="1" hangingPunct="1">
              <a:buFontTx/>
              <a:buChar char="-"/>
            </a:pPr>
            <a:r>
              <a:rPr lang="en-US" sz="180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sr-Cyrl-R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социјално-политичко-културолошког контекста</a:t>
            </a:r>
            <a:endParaRPr lang="en-US" sz="180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lvl="1" eaLnBrk="1" hangingPunct="1">
              <a:buFontTx/>
              <a:buChar char="-"/>
            </a:pPr>
            <a:r>
              <a:rPr lang="en-US" sz="180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sr-Cyrl-R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организације</a:t>
            </a:r>
            <a:endParaRPr lang="en-US" sz="180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lvl="1" eaLnBrk="1" hangingPunct="1">
              <a:buFontTx/>
              <a:buChar char="-"/>
            </a:pPr>
            <a:r>
              <a:rPr lang="en-US" sz="180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sr-Cyrl-R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људи</a:t>
            </a:r>
            <a:endParaRPr lang="en-US" sz="180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lvl="1" eaLnBrk="1" hangingPunct="1">
              <a:buFontTx/>
              <a:buChar char="-"/>
            </a:pPr>
            <a:r>
              <a:rPr lang="en-US" sz="180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sr-Cyrl-R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ресурса</a:t>
            </a:r>
            <a:r>
              <a:rPr lang="en-U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(</a:t>
            </a:r>
            <a:r>
              <a:rPr lang="sr-Cyrl-R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материјалних и људских</a:t>
            </a:r>
            <a:r>
              <a:rPr lang="en-U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)   </a:t>
            </a:r>
            <a:endParaRPr lang="en-US" sz="180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0594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buFontTx/>
              <a:buChar char="-"/>
            </a:pPr>
            <a:r>
              <a:rPr lang="sr-Cyrl-R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Кључни елемент за имплементацију успешног ИПП-а је да људи и институције раде заједно</a:t>
            </a:r>
            <a:endParaRPr lang="en-US" sz="180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>
              <a:buFont typeface="Symbol" pitchFamily="-84" charset="2"/>
              <a:buChar char=""/>
            </a:pPr>
            <a:r>
              <a:rPr lang="sr-Cyrl-R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Потреба да</a:t>
            </a:r>
            <a:r>
              <a:rPr lang="sr-Cyrl-RS" sz="1800" baseline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се балансира између тривијалног </a:t>
            </a:r>
            <a:r>
              <a:rPr lang="en-U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(</a:t>
            </a:r>
            <a:r>
              <a:rPr lang="sr-Cyrl-R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премало користи</a:t>
            </a:r>
            <a:r>
              <a:rPr lang="en-U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, </a:t>
            </a:r>
            <a:r>
              <a:rPr lang="sr-Cyrl-R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недовољна интеграција</a:t>
            </a:r>
            <a:r>
              <a:rPr lang="en-U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) </a:t>
            </a:r>
            <a:r>
              <a:rPr lang="sr-Cyrl-R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и прекомпликованог</a:t>
            </a:r>
            <a:r>
              <a:rPr lang="en-U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(=&gt; </a:t>
            </a:r>
            <a:r>
              <a:rPr lang="sr-Cyrl-R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тешко</a:t>
            </a:r>
            <a:r>
              <a:rPr lang="sr-Cyrl-RS" sz="1800" baseline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за имплементацију</a:t>
            </a:r>
            <a:r>
              <a:rPr lang="en-U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, </a:t>
            </a:r>
            <a:r>
              <a:rPr lang="sr-Cyrl-R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прескупо</a:t>
            </a:r>
            <a:r>
              <a:rPr lang="en-U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)</a:t>
            </a:r>
            <a:endParaRPr lang="en-US" sz="180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>
              <a:buFont typeface="Symbol" pitchFamily="-84" charset="2"/>
              <a:buNone/>
            </a:pPr>
            <a:endParaRPr lang="en-US" sz="180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2642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z="180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- </a:t>
            </a:r>
            <a:r>
              <a:rPr lang="sr-Cyrl-R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Сарадња је основни</a:t>
            </a:r>
            <a:r>
              <a:rPr lang="sr-Cyrl-RS" sz="1800" baseline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елемент под утицајем политичких и организационих фактора</a:t>
            </a:r>
            <a:endParaRPr lang="en-US" sz="180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>
              <a:buFontTx/>
              <a:buChar char="-"/>
            </a:pPr>
            <a:r>
              <a:rPr lang="sr-Cyrl-R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У том смислу, веома</a:t>
            </a:r>
            <a:r>
              <a:rPr lang="sr-Cyrl-RS" sz="1800" baseline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је важан ефикасан и активан ангажман свих учесника како би они разумели</a:t>
            </a:r>
            <a:r>
              <a:rPr lang="en-U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:</a:t>
            </a:r>
            <a:endParaRPr lang="en-US" sz="180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lvl="1" eaLnBrk="1" hangingPunct="1">
              <a:buFontTx/>
              <a:buChar char="-"/>
            </a:pPr>
            <a:r>
              <a:rPr lang="sr-Cyrl-R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Природу интеракције</a:t>
            </a:r>
            <a:endParaRPr lang="en-US" sz="180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lvl="1" eaLnBrk="1" hangingPunct="1">
              <a:buFontTx/>
              <a:buChar char="-"/>
            </a:pPr>
            <a:r>
              <a:rPr lang="sr-Cyrl-R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Мотиве</a:t>
            </a:r>
            <a:endParaRPr lang="en-US" sz="180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lvl="1" eaLnBrk="1" hangingPunct="1">
              <a:buFontTx/>
              <a:buChar char="-"/>
            </a:pPr>
            <a:r>
              <a:rPr lang="sr-Cyrl-R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Потребе</a:t>
            </a:r>
            <a:endParaRPr lang="en-US" sz="180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lvl="1" eaLnBrk="1" hangingPunct="1">
              <a:buFontTx/>
              <a:buChar char="-"/>
            </a:pPr>
            <a:r>
              <a:rPr lang="sr-Cyrl-R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Могућности</a:t>
            </a:r>
            <a:endParaRPr lang="en-US" sz="180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>
              <a:buFontTx/>
              <a:buChar char="-"/>
            </a:pPr>
            <a:r>
              <a:rPr lang="en-US" sz="180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sr-Cyrl-R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не теба наметати сарадњу због могућег отпора већ је треба изградити</a:t>
            </a:r>
            <a:endParaRPr lang="en-US" sz="180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>
              <a:buFontTx/>
              <a:buChar char="-"/>
            </a:pPr>
            <a:r>
              <a:rPr lang="en-US" sz="180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sr-Cyrl-R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учесници ће сарађивати</a:t>
            </a:r>
            <a:r>
              <a:rPr lang="sr-Cyrl-RS" sz="1800" baseline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само ако су узете у обзир њихове потребе и ако су обезбеђени довољни људски и финансијски ресурси</a:t>
            </a:r>
            <a:endParaRPr lang="en-US" sz="180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4690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buFontTx/>
              <a:buChar char="-"/>
            </a:pPr>
            <a:r>
              <a:rPr lang="sr-Cyrl-R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Кључно за изградњу капацитета је подизање нивоа свести о концептима, методама и технологијама повезаним са ИПП-ом</a:t>
            </a:r>
            <a:endParaRPr lang="en-US" sz="180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>
              <a:buFontTx/>
              <a:buChar char="-"/>
            </a:pPr>
            <a:endParaRPr lang="en-US" sz="180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>
              <a:buFontTx/>
              <a:buChar char="-"/>
            </a:pPr>
            <a:r>
              <a:rPr lang="en-US" sz="180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sr-Cyrl-R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Група за осматрање Земље </a:t>
            </a:r>
            <a:r>
              <a:rPr lang="en-U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(Group on Earth Observation - GEO</a:t>
            </a:r>
            <a:r>
              <a:rPr lang="en-US" sz="180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), </a:t>
            </a:r>
            <a:r>
              <a:rPr lang="sr-Cyrl-R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кроз своју</a:t>
            </a:r>
            <a:r>
              <a:rPr lang="en-U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GEOSS </a:t>
            </a:r>
            <a:r>
              <a:rPr lang="sr-Cyrl-R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иницијативу</a:t>
            </a:r>
            <a:r>
              <a:rPr lang="en-U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(Global </a:t>
            </a:r>
            <a:r>
              <a:rPr lang="en-US" sz="180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Earth Observation System of </a:t>
            </a:r>
            <a:r>
              <a:rPr lang="en-U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Systems) </a:t>
            </a:r>
            <a:r>
              <a:rPr lang="sr-Cyrl-R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препознаје</a:t>
            </a:r>
            <a:r>
              <a:rPr lang="sr-Cyrl-RS" sz="1800" baseline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sr-Cyrl-R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три</a:t>
            </a:r>
            <a:r>
              <a:rPr lang="en-U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sr-Cyrl-R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нивоа изградње капацитета</a:t>
            </a:r>
            <a:r>
              <a:rPr lang="en-U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:</a:t>
            </a:r>
            <a:endParaRPr lang="en-US" sz="180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lvl="1" eaLnBrk="1" hangingPunct="1">
              <a:buFontTx/>
              <a:buChar char="-"/>
            </a:pPr>
            <a:r>
              <a:rPr lang="en-US" sz="180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sr-Cyrl-R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институционални</a:t>
            </a:r>
            <a:endParaRPr lang="en-US" sz="180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lvl="1" eaLnBrk="1" hangingPunct="1">
              <a:buFontTx/>
              <a:buChar char="-"/>
            </a:pPr>
            <a:r>
              <a:rPr lang="sr-Cyrl-R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људски</a:t>
            </a:r>
            <a:endParaRPr lang="en-US" sz="180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lvl="1" eaLnBrk="1" hangingPunct="1">
              <a:buFontTx/>
              <a:buChar char="-"/>
            </a:pPr>
            <a:r>
              <a:rPr lang="sr-Cyrl-R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инфраструктурни</a:t>
            </a:r>
            <a:endParaRPr lang="en-US" sz="180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6738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buFontTx/>
              <a:buChar char="-"/>
            </a:pPr>
            <a:r>
              <a:rPr lang="sr-Cyrl-R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Са</a:t>
            </a:r>
            <a:r>
              <a:rPr lang="sr-Cyrl-RS" sz="1800" baseline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технолошког становишта, закључак је да </a:t>
            </a:r>
            <a:r>
              <a:rPr lang="sr-Cyrl-R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ИПП нуди интересантно</a:t>
            </a:r>
            <a:r>
              <a:rPr lang="sr-Cyrl-RS" sz="1800" baseline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решење за управљање, ширење и анализу података о животној средини</a:t>
            </a:r>
            <a:endParaRPr lang="en-US" sz="180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>
              <a:buFontTx/>
              <a:buChar char="-"/>
            </a:pPr>
            <a:r>
              <a:rPr lang="en-US" sz="180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sr-Cyrl-R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Али морамо запамтити</a:t>
            </a:r>
            <a:r>
              <a:rPr lang="sr-Cyrl-RS" sz="1800" baseline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да ће људска компонента бити та која ће одредити успех неке ИПП</a:t>
            </a:r>
            <a:r>
              <a:rPr lang="sr-Cyrl-R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.</a:t>
            </a:r>
            <a:endParaRPr lang="en-US" sz="180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>
              <a:buFont typeface="Symbol" pitchFamily="-84" charset="2"/>
              <a:buChar char=""/>
            </a:pPr>
            <a:r>
              <a:rPr lang="sr-Cyrl-R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Сви излистани</a:t>
            </a:r>
            <a:r>
              <a:rPr lang="sr-Cyrl-RS" sz="1800" baseline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појмови</a:t>
            </a:r>
            <a:r>
              <a:rPr lang="en-U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(</a:t>
            </a:r>
            <a:r>
              <a:rPr lang="sr-Cyrl-R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посвећеност</a:t>
            </a:r>
            <a:r>
              <a:rPr lang="en-U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, </a:t>
            </a:r>
            <a:r>
              <a:rPr lang="sr-Cyrl-R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постицаји</a:t>
            </a:r>
            <a:r>
              <a:rPr lang="en-U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…) </a:t>
            </a:r>
            <a:r>
              <a:rPr lang="sr-Cyrl-R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су фактори који убрзавају или заутављају развој</a:t>
            </a:r>
            <a:r>
              <a:rPr lang="en-U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sr-Cyrl-R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ИПП-а</a:t>
            </a:r>
            <a:endParaRPr lang="en-US" sz="180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>
              <a:buFont typeface="Symbol" pitchFamily="-84" charset="2"/>
              <a:buNone/>
            </a:pPr>
            <a:endParaRPr lang="en-US" sz="180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/>
            <a:r>
              <a:rPr lang="sr-Cyrl-R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Макс Краља</a:t>
            </a:r>
            <a:r>
              <a:rPr lang="en-U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je</a:t>
            </a:r>
            <a:r>
              <a:rPr lang="sr-Latn-R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sr-Cyrl-R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изјавио</a:t>
            </a:r>
            <a:r>
              <a:rPr lang="en-U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: </a:t>
            </a:r>
            <a:r>
              <a:rPr lang="sr-Cyrl-R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ЧИТАЈ!</a:t>
            </a:r>
            <a:endParaRPr lang="en-US" sz="180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/>
            <a:endParaRPr lang="en-US" sz="180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/>
            <a:endParaRPr lang="en-US" sz="180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sr-Cyrl-RS" smtClean="0">
                <a:latin typeface="Gill Sans" pitchFamily="-84" charset="0"/>
                <a:ea typeface="ＭＳ Ｐゴシック" pitchFamily="-84" charset="-128"/>
                <a:cs typeface="ＭＳ Ｐゴシック" pitchFamily="-84" charset="-128"/>
              </a:rPr>
              <a:t>Човечанство је постало геофизички параметар</a:t>
            </a:r>
          </a:p>
          <a:p>
            <a:pPr eaLnBrk="1" hangingPunct="1"/>
            <a:endParaRPr lang="sr-Cyrl-RS" smtClean="0">
              <a:latin typeface="Gill Sans" pitchFamily="-84" charset="0"/>
              <a:ea typeface="ＭＳ Ｐゴシック" pitchFamily="-84" charset="-128"/>
              <a:cs typeface="ＭＳ Ｐゴシック" pitchFamily="-84" charset="-128"/>
            </a:endParaRPr>
          </a:p>
          <a:p>
            <a:pPr eaLnBrk="1" hangingPunct="1"/>
            <a:r>
              <a:rPr lang="sr-Cyrl-RS" smtClean="0">
                <a:latin typeface="Gill Sans" pitchFamily="-84" charset="0"/>
                <a:ea typeface="ＭＳ Ｐゴシック" pitchFamily="-84" charset="-128"/>
                <a:cs typeface="ＭＳ Ｐゴシック" pitchFamily="-84" charset="-128"/>
              </a:rPr>
              <a:t>Геофизика</a:t>
            </a:r>
            <a:r>
              <a:rPr lang="sr-Cyrl-RS" baseline="0" smtClean="0">
                <a:latin typeface="Gill Sans" pitchFamily="-84" charset="0"/>
                <a:ea typeface="ＭＳ Ｐゴシック" pitchFamily="-84" charset="-128"/>
                <a:cs typeface="ＭＳ Ｐゴシック" pitchFamily="-84" charset="-128"/>
              </a:rPr>
              <a:t> је постала политичко питање</a:t>
            </a:r>
          </a:p>
          <a:p>
            <a:pPr eaLnBrk="1" hangingPunct="1"/>
            <a:endParaRPr lang="sr-Cyrl-RS" baseline="0" smtClean="0">
              <a:latin typeface="Gill Sans" pitchFamily="-84" charset="0"/>
              <a:ea typeface="ＭＳ Ｐゴシック" pitchFamily="-84" charset="-128"/>
              <a:cs typeface="ＭＳ Ｐゴシック" pitchFamily="-84" charset="-128"/>
            </a:endParaRPr>
          </a:p>
          <a:p>
            <a:pPr eaLnBrk="1" hangingPunct="1"/>
            <a:r>
              <a:rPr lang="sr-Cyrl-RS" baseline="0" smtClean="0">
                <a:latin typeface="Gill Sans" pitchFamily="-84" charset="0"/>
                <a:ea typeface="ＭＳ Ｐゴシック" pitchFamily="-84" charset="-128"/>
                <a:cs typeface="ＭＳ Ｐゴシック" pitchFamily="-84" charset="-128"/>
              </a:rPr>
              <a:t>Осматрање Земље је потребно за доношење одлука</a:t>
            </a:r>
            <a:endParaRPr lang="en-US" dirty="0">
              <a:latin typeface="Gill Sans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437C5F-805C-4B40-91D7-7BCD91288652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8786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z="180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- </a:t>
            </a:r>
            <a:r>
              <a:rPr lang="sr-Cyrl-R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У складу са овим ИПП принципима</a:t>
            </a:r>
            <a:r>
              <a:rPr lang="en-U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, </a:t>
            </a:r>
            <a:r>
              <a:rPr lang="sr-Cyrl-R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неке иницијативе су покушале</a:t>
            </a:r>
            <a:r>
              <a:rPr lang="sr-Cyrl-RS" sz="1800" baseline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да то доведу у практичну употребу</a:t>
            </a:r>
            <a:endParaRPr lang="en-US" sz="180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/>
            <a:endParaRPr lang="en-US" sz="180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>
              <a:buFontTx/>
              <a:buChar char="-"/>
            </a:pPr>
            <a:r>
              <a:rPr lang="sr-Cyrl-RS" sz="1800" baseline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Прва је </a:t>
            </a:r>
            <a:r>
              <a:rPr lang="sr-Cyrl-RS" sz="1800" baseline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координирана </a:t>
            </a:r>
            <a:r>
              <a:rPr lang="sr-Cyrl-RS" sz="1800" baseline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од стране </a:t>
            </a:r>
            <a:r>
              <a:rPr lang="sr-Cyrl-R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ГЕО</a:t>
            </a:r>
            <a:r>
              <a:rPr lang="sr-Cyrl-RS" sz="1800" baseline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-а и зове се </a:t>
            </a:r>
            <a:r>
              <a:rPr lang="sr-Cyrl-R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ГЕОСС.</a:t>
            </a:r>
            <a:r>
              <a:rPr lang="en-U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sr-Cyrl-R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ГЕОСС</a:t>
            </a:r>
            <a:r>
              <a:rPr lang="en-U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sr-Cyrl-R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је светска</a:t>
            </a:r>
            <a:r>
              <a:rPr lang="sr-Cyrl-RS" sz="1800" baseline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иницијатива</a:t>
            </a:r>
            <a:r>
              <a:rPr lang="sr-Cyrl-R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која се заснива</a:t>
            </a:r>
            <a:r>
              <a:rPr lang="sr-Cyrl-RS" sz="1800" baseline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на</a:t>
            </a:r>
            <a:r>
              <a:rPr lang="en-U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sr-Cyrl-R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принципима</a:t>
            </a:r>
            <a:r>
              <a:rPr lang="sr-Cyrl-RS" sz="1800" baseline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sr-Cyrl-R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ДОБРОВОЉНОСТИ</a:t>
            </a:r>
            <a:r>
              <a:rPr lang="en-U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sr-Cyrl-R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и САМОФИНАНСИРАЊА</a:t>
            </a:r>
            <a:endParaRPr lang="en-US" sz="180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/>
            <a:endParaRPr lang="en-US" sz="180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>
              <a:buFontTx/>
              <a:buChar char="-"/>
            </a:pPr>
            <a:r>
              <a:rPr lang="en-US" sz="180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sr-Cyrl-R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биће потпуно оперативна </a:t>
            </a:r>
            <a:r>
              <a:rPr lang="en-U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2015</a:t>
            </a:r>
            <a:r>
              <a:rPr lang="sr-Cyrl-R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. године</a:t>
            </a:r>
            <a:endParaRPr lang="en-US" sz="180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/>
            <a:endParaRPr lang="en-US" sz="180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>
              <a:buFontTx/>
              <a:buChar char="-"/>
            </a:pPr>
            <a:r>
              <a:rPr lang="sr-Cyrl-R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жели повезати произвођаче</a:t>
            </a:r>
            <a:r>
              <a:rPr lang="sr-Cyrl-RS" sz="1800" baseline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просторних података са крајњим корисницима </a:t>
            </a:r>
            <a:r>
              <a:rPr lang="en-U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(</a:t>
            </a:r>
            <a:r>
              <a:rPr lang="sr-Cyrl-R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државним службама, научницима</a:t>
            </a:r>
            <a:r>
              <a:rPr lang="en-U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…)</a:t>
            </a:r>
          </a:p>
          <a:p>
            <a:pPr eaLnBrk="1" hangingPunct="1">
              <a:buFontTx/>
              <a:buChar char="-"/>
            </a:pPr>
            <a:endParaRPr lang="en-US" sz="180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>
              <a:buFontTx/>
              <a:buChar char="-"/>
            </a:pPr>
            <a:r>
              <a:rPr lang="en-US" sz="180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sr-Cyrl-R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са циљем да побољша</a:t>
            </a:r>
            <a:r>
              <a:rPr lang="sr-Cyrl-RS" sz="1800" baseline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приступ осматрању Земље ради проучавања глобалних проблема</a:t>
            </a:r>
            <a:endParaRPr lang="en-US" sz="180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>
              <a:buFontTx/>
              <a:buChar char="-"/>
            </a:pPr>
            <a:endParaRPr lang="en-US" sz="180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>
              <a:buFontTx/>
              <a:buChar char="-"/>
            </a:pPr>
            <a:r>
              <a:rPr lang="en-US" sz="180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sr-Cyrl-R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Кључне речи</a:t>
            </a:r>
            <a:r>
              <a:rPr lang="en-U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: </a:t>
            </a:r>
            <a:r>
              <a:rPr lang="sr-Cyrl-R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ЧИТАЈ!</a:t>
            </a:r>
            <a:endParaRPr lang="en-US" sz="180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0834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sr-Cyrl-RS" sz="24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ГЕОСС предлаже неке принципе ради стимулисања дељења</a:t>
            </a:r>
            <a:r>
              <a:rPr lang="en-US" sz="24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:</a:t>
            </a:r>
            <a:endParaRPr lang="en-US" sz="240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/>
            <a:endParaRPr lang="en-US" sz="240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/>
            <a:r>
              <a:rPr lang="sr-Cyrl-RS" sz="24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ЧИТАЈ!</a:t>
            </a:r>
            <a:endParaRPr lang="en-US" sz="240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2882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285750" indent="-285750" eaLnBrk="1" hangingPunct="1">
              <a:buFontTx/>
              <a:buChar char="-"/>
            </a:pPr>
            <a:r>
              <a:rPr lang="sr-Cyrl-R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ГЕОСС</a:t>
            </a:r>
            <a:r>
              <a:rPr lang="en-U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, </a:t>
            </a:r>
            <a:r>
              <a:rPr lang="sr-Cyrl-R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кроз своју инфраструктуру</a:t>
            </a:r>
            <a:r>
              <a:rPr lang="en-U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, </a:t>
            </a:r>
            <a:r>
              <a:rPr lang="sr-Cyrl-R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жели повезати различите системе за осматрање Земље циљајући на 9 области друштвене користи:</a:t>
            </a:r>
            <a:r>
              <a:rPr lang="sr-Cyrl-RS" sz="1800" baseline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катастрофе, клима, вода, здравље, енергија, време, екосистеми, пољопривреда и биодиверзитет</a:t>
            </a:r>
            <a:endParaRPr lang="en-US" sz="180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marL="285750" indent="-285750" eaLnBrk="1" hangingPunct="1"/>
            <a:endParaRPr lang="en-US" sz="180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4930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buFontTx/>
              <a:buChar char="-"/>
            </a:pPr>
            <a:r>
              <a:rPr lang="sr-Cyrl-R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ГЕОСС не садржи сосптвене податке али</a:t>
            </a:r>
            <a:r>
              <a:rPr lang="sr-Cyrl-RS" sz="1800" baseline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је мост између произвођача и корисника података</a:t>
            </a:r>
            <a:endParaRPr lang="en-US" sz="180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6978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z="180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- </a:t>
            </a:r>
            <a:r>
              <a:rPr lang="sr-Cyrl-R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То је Гугл за</a:t>
            </a:r>
            <a:r>
              <a:rPr lang="sr-Cyrl-RS" sz="1800" baseline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научне податке</a:t>
            </a:r>
            <a:endParaRPr lang="en-US" sz="180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9026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buFontTx/>
              <a:buChar char="-"/>
            </a:pPr>
            <a:r>
              <a:rPr lang="sr-Cyrl-R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Постоји и ИНСПИРЕ директива</a:t>
            </a:r>
            <a:r>
              <a:rPr lang="en-U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, </a:t>
            </a:r>
            <a:r>
              <a:rPr lang="sr-Cyrl-R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ЕВРОПСКА</a:t>
            </a:r>
            <a:r>
              <a:rPr lang="en-U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, </a:t>
            </a:r>
            <a:r>
              <a:rPr lang="sr-Cyrl-R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која је ступила на снагу маја</a:t>
            </a:r>
            <a:r>
              <a:rPr lang="en-U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2007</a:t>
            </a:r>
            <a:r>
              <a:rPr lang="sr-Cyrl-R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.</a:t>
            </a:r>
            <a:endParaRPr lang="en-US" sz="180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>
              <a:buFontTx/>
              <a:buChar char="-"/>
            </a:pPr>
            <a:endParaRPr lang="en-US" sz="180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>
              <a:buFontTx/>
              <a:buChar char="-"/>
            </a:pPr>
            <a:r>
              <a:rPr lang="en-US" sz="180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sr-Cyrl-R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то је обавезујућ законски акт који коориднира државе</a:t>
            </a:r>
            <a:r>
              <a:rPr lang="sr-Cyrl-RS" sz="1800" baseline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чланице</a:t>
            </a:r>
            <a:endParaRPr lang="en-US" sz="180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/>
            <a:endParaRPr lang="en-US" sz="180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1074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buFontTx/>
              <a:buChar char="-"/>
            </a:pPr>
            <a:r>
              <a:rPr lang="sr-Cyrl-R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ИНСПИРЕ дефинише одређене принципе како би посепшио дељење података</a:t>
            </a:r>
            <a:r>
              <a:rPr lang="en-U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:</a:t>
            </a:r>
            <a:endParaRPr lang="en-US" sz="180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>
              <a:buFontTx/>
              <a:buChar char="-"/>
            </a:pPr>
            <a:endParaRPr lang="en-US" sz="180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>
              <a:buFontTx/>
              <a:buChar char="-"/>
            </a:pPr>
            <a:r>
              <a:rPr lang="sr-Cyrl-R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ЧИТАЈ!</a:t>
            </a:r>
            <a:endParaRPr lang="en-US" sz="180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3122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sr-Cyrl-R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ИНСПИРЕ</a:t>
            </a:r>
            <a:r>
              <a:rPr lang="sr-Cyrl-RS" sz="1800" baseline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sr-Cyrl-R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дефинише</a:t>
            </a:r>
            <a:r>
              <a:rPr lang="sr-Cyrl-RS" sz="1800" baseline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неке сервисе...</a:t>
            </a:r>
            <a:endParaRPr lang="en-US" sz="180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5170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sr-Cyrl-R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Има веб сајт</a:t>
            </a:r>
            <a:endParaRPr lang="en-US" sz="180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7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7218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sr-Cyrl-R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И геопортал</a:t>
            </a:r>
            <a:endParaRPr lang="en-US" sz="180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8674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sr-Cyrl-R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Да би</a:t>
            </a:r>
            <a:r>
              <a:rPr lang="sr-Cyrl-RS" sz="1800" baseline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се донеле управљачке одлуке</a:t>
            </a:r>
            <a:r>
              <a:rPr lang="en-U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,</a:t>
            </a:r>
            <a:endParaRPr lang="en-US" sz="180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/>
            <a:r>
              <a:rPr lang="sr-Cyrl-R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традиционалан научни приступ је следећи</a:t>
            </a:r>
            <a:r>
              <a:rPr lang="en-U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:</a:t>
            </a:r>
            <a:endParaRPr lang="en-US" sz="180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>
              <a:buFontTx/>
              <a:buAutoNum type="arabicParenR"/>
            </a:pPr>
            <a:r>
              <a:rPr lang="sr-Cyrl-R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ОСМАТРА се феномен који се жели мерити, прикупљањем података и њиховом анализом</a:t>
            </a:r>
            <a:endParaRPr lang="en-US" sz="180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>
              <a:buFontTx/>
              <a:buAutoNum type="arabicParenR"/>
            </a:pPr>
            <a:r>
              <a:rPr lang="sr-Cyrl-R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ДЕЛЕ се резултати анализе</a:t>
            </a:r>
            <a:endParaRPr lang="en-US" altLang="ja-JP" sz="180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>
              <a:buFontTx/>
              <a:buAutoNum type="arabicParenR"/>
            </a:pPr>
            <a:r>
              <a:rPr lang="sr-Cyrl-R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имајући</a:t>
            </a:r>
            <a:r>
              <a:rPr lang="sr-Cyrl-RS" sz="1800" baseline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у виду да желимо ИНФОРМИСАТИ друге </a:t>
            </a:r>
            <a:r>
              <a:rPr lang="en-U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(</a:t>
            </a:r>
            <a:r>
              <a:rPr lang="sr-Cyrl-R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научна заједница, јавност</a:t>
            </a:r>
            <a:r>
              <a:rPr lang="en-U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…) </a:t>
            </a:r>
            <a:r>
              <a:rPr lang="sr-Cyrl-R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како би учествовали у унапређивању</a:t>
            </a:r>
            <a:r>
              <a:rPr lang="sr-Cyrl-RS" sz="1800" baseline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општег знања</a:t>
            </a:r>
            <a:endParaRPr lang="en-US" sz="180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5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9266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z="180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- </a:t>
            </a:r>
            <a:r>
              <a:rPr lang="sr-Cyrl-R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Коначно, споменућемо</a:t>
            </a:r>
            <a:r>
              <a:rPr lang="sr-Cyrl-RS" sz="1800" baseline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и </a:t>
            </a:r>
            <a:r>
              <a:rPr lang="en-U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Eye </a:t>
            </a:r>
            <a:r>
              <a:rPr lang="en-US" sz="180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on Earth </a:t>
            </a:r>
            <a:r>
              <a:rPr lang="sr-Cyrl-R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иницијативу</a:t>
            </a:r>
            <a:endParaRPr lang="en-US" sz="180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3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1314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sr-Cyrl-R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И Дигитална агенда Европе</a:t>
            </a:r>
            <a:endParaRPr lang="en-US" sz="180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/>
            <a:endParaRPr lang="en-US" sz="180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/>
            <a:r>
              <a:rPr lang="en-US" sz="180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=&gt; </a:t>
            </a:r>
            <a:r>
              <a:rPr lang="sr-Cyrl-R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Све ове иницијативе покушавају да конкретизују ИПП концепте</a:t>
            </a:r>
            <a:endParaRPr lang="en-US" sz="180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1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3362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sr-Cyrl-RS" sz="180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Пре краја овог дела</a:t>
            </a:r>
            <a:r>
              <a:rPr lang="sr-Cyrl-RS" sz="1800" baseline="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 даћемо неколико кључних порука</a:t>
            </a:r>
            <a:r>
              <a:rPr lang="en-US" sz="180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.</a:t>
            </a:r>
            <a:endParaRPr lang="en-US" sz="1800">
              <a:latin typeface="Lucida Grande" pitchFamily="-84" charset="0"/>
              <a:ea typeface="Lucida Grande" pitchFamily="-84" charset="0"/>
              <a:cs typeface="Lucida Grande" pitchFamily="-84" charset="0"/>
              <a:sym typeface="Lucida Grande" pitchFamily="-84" charset="0"/>
            </a:endParaRPr>
          </a:p>
          <a:p>
            <a:pPr eaLnBrk="1" hangingPunct="1"/>
            <a:r>
              <a:rPr lang="sr-Cyrl-RS" sz="180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Прво</a:t>
            </a:r>
            <a:r>
              <a:rPr lang="en-US" sz="180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:</a:t>
            </a:r>
            <a:endParaRPr lang="en-US" sz="1800">
              <a:latin typeface="Lucida Grande" pitchFamily="-84" charset="0"/>
              <a:ea typeface="Lucida Grande" pitchFamily="-84" charset="0"/>
              <a:cs typeface="Lucida Grande" pitchFamily="-84" charset="0"/>
              <a:sym typeface="Lucida Grande" pitchFamily="-84" charset="0"/>
            </a:endParaRPr>
          </a:p>
          <a:p>
            <a:pPr algn="l"/>
            <a:r>
              <a:rPr lang="sr-Cyrl-RS" sz="1800" smtClean="0">
                <a:latin typeface="Gill Sans"/>
                <a:ea typeface="Gill Sans" pitchFamily="-84" charset="0"/>
                <a:cs typeface="Gill Sans" pitchFamily="-84" charset="0"/>
              </a:rPr>
              <a:t>Без дељења података о животној средини:</a:t>
            </a:r>
            <a:endParaRPr lang="en-US" sz="1800" smtClean="0">
              <a:latin typeface="Gill Sans"/>
              <a:ea typeface="Gill Sans" pitchFamily="-84" charset="0"/>
              <a:cs typeface="Gill Sans" pitchFamily="-84" charset="0"/>
            </a:endParaRPr>
          </a:p>
          <a:p>
            <a:pPr algn="l">
              <a:buSzPct val="100000"/>
              <a:buFont typeface="Lucida Grande" pitchFamily="-84" charset="0"/>
              <a:buChar char="‣"/>
            </a:pPr>
            <a:r>
              <a:rPr lang="sr-Cyrl-RS" sz="1800" smtClean="0">
                <a:latin typeface="Gill Sans"/>
                <a:ea typeface="Gill Sans" pitchFamily="-84" charset="0"/>
                <a:cs typeface="Gill Sans" pitchFamily="-84" charset="0"/>
              </a:rPr>
              <a:t> бављење науком може бити тешко</a:t>
            </a:r>
            <a:r>
              <a:rPr lang="en-US" sz="1800" smtClean="0">
                <a:latin typeface="Gill Sans"/>
                <a:ea typeface="Gill Sans" pitchFamily="-84" charset="0"/>
                <a:cs typeface="Gill Sans" pitchFamily="-84" charset="0"/>
              </a:rPr>
              <a:t>, </a:t>
            </a:r>
          </a:p>
          <a:p>
            <a:pPr algn="l">
              <a:buSzPct val="100000"/>
              <a:buFont typeface="Lucida Grande" pitchFamily="-84" charset="0"/>
              <a:buChar char="‣"/>
            </a:pPr>
            <a:r>
              <a:rPr lang="en-US" sz="180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sr-Cyrl-RS" sz="1800" smtClean="0">
                <a:latin typeface="Gill Sans"/>
                <a:ea typeface="Gill Sans" pitchFamily="-84" charset="0"/>
                <a:cs typeface="Gill Sans" pitchFamily="-84" charset="0"/>
              </a:rPr>
              <a:t>доношење квалитетних управљачких одлука може бити проблематично</a:t>
            </a:r>
            <a:r>
              <a:rPr lang="en-US" sz="1800" smtClean="0">
                <a:latin typeface="Gill Sans"/>
                <a:ea typeface="Gill Sans" pitchFamily="-84" charset="0"/>
                <a:cs typeface="Gill Sans" pitchFamily="-84" charset="0"/>
              </a:rPr>
              <a:t>,</a:t>
            </a:r>
          </a:p>
          <a:p>
            <a:pPr algn="l">
              <a:buSzPct val="100000"/>
              <a:buFont typeface="Lucida Grande" pitchFamily="-84" charset="0"/>
              <a:buChar char="‣"/>
            </a:pPr>
            <a:r>
              <a:rPr lang="sr-Cyrl-RS" sz="1800" smtClean="0">
                <a:latin typeface="Gill Sans"/>
                <a:ea typeface="Gill Sans" pitchFamily="-84" charset="0"/>
                <a:cs typeface="Gill Sans" pitchFamily="-84" charset="0"/>
              </a:rPr>
              <a:t> конципирање одрживог развоја може бити веома компликовано.</a:t>
            </a:r>
            <a:endParaRPr lang="en-US" sz="1800">
              <a:latin typeface="Lucida Grande" pitchFamily="-84" charset="0"/>
              <a:ea typeface="Lucida Grande" pitchFamily="-84" charset="0"/>
              <a:cs typeface="Lucida Grande" pitchFamily="-84" charset="0"/>
              <a:sym typeface="Lucida Grande" pitchFamily="-84" charset="0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09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5410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sr-Cyrl-RS" sz="1800" smtClean="0">
                <a:latin typeface="Gill Sans"/>
                <a:ea typeface="Gill Sans" pitchFamily="-84" charset="0"/>
                <a:cs typeface="Gill Sans" pitchFamily="-84" charset="0"/>
              </a:rPr>
              <a:t>Подаци прикупљени кроз јавно финансирање су јавно добро</a:t>
            </a:r>
            <a:r>
              <a:rPr lang="en-US" sz="1800" smtClean="0">
                <a:latin typeface="Gill Sans"/>
                <a:ea typeface="Gill Sans" pitchFamily="-84" charset="0"/>
                <a:cs typeface="Gill Sans" pitchFamily="-84" charset="0"/>
              </a:rPr>
              <a:t>, </a:t>
            </a:r>
            <a:r>
              <a:rPr lang="sr-Cyrl-RS" sz="1800" smtClean="0">
                <a:latin typeface="Gill Sans"/>
                <a:ea typeface="Gill Sans" pitchFamily="-84" charset="0"/>
                <a:cs typeface="Gill Sans" pitchFamily="-84" charset="0"/>
              </a:rPr>
              <a:t>произведено у јавном интересу и стога морају бити јавно доступни у што већем могућем обиму</a:t>
            </a:r>
            <a:r>
              <a:rPr lang="en-US" sz="1800" smtClean="0">
                <a:latin typeface="Gill Sans"/>
                <a:ea typeface="Gill Sans" pitchFamily="-84" charset="0"/>
                <a:cs typeface="Gill Sans" pitchFamily="-84" charset="0"/>
              </a:rPr>
              <a:t>.</a:t>
            </a:r>
            <a:endParaRPr lang="en-US" sz="1800" dirty="0">
              <a:latin typeface="Gill Sans"/>
              <a:ea typeface="Gill Sans" pitchFamily="-84" charset="0"/>
              <a:cs typeface="Gill Sans" pitchFamily="-84" charset="0"/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7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7458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sr-Cyrl-RS" sz="180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У </a:t>
            </a:r>
            <a:r>
              <a:rPr lang="sr-Cyrl-RS" sz="1800" baseline="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научном контексту</a:t>
            </a:r>
            <a:r>
              <a:rPr lang="en-US" sz="180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, </a:t>
            </a:r>
            <a:r>
              <a:rPr lang="sr-Cyrl-RS" sz="180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дељење и документовање података је део елементарне</a:t>
            </a:r>
            <a:r>
              <a:rPr lang="sr-Cyrl-RS" sz="1800" baseline="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 научне културе</a:t>
            </a:r>
            <a:r>
              <a:rPr lang="en-US" sz="180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, </a:t>
            </a:r>
            <a:r>
              <a:rPr lang="sr-Cyrl-RS" sz="180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која олакшава поређење научних резултата и метода</a:t>
            </a:r>
            <a:r>
              <a:rPr lang="en-US" sz="180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, </a:t>
            </a:r>
            <a:r>
              <a:rPr lang="sr-Cyrl-RS" sz="180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изграђује научну одговорност</a:t>
            </a:r>
            <a:r>
              <a:rPr lang="sr-Cyrl-RS" sz="1800" baseline="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 и</a:t>
            </a:r>
            <a:r>
              <a:rPr lang="en-US" sz="180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 </a:t>
            </a:r>
            <a:r>
              <a:rPr lang="sr-Cyrl-RS" sz="180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кредибилтет и потенцијално унапређује квалитет података што је од општег интереса.</a:t>
            </a:r>
            <a:endParaRPr lang="en-US" sz="1800">
              <a:latin typeface="Lucida Grande" pitchFamily="-84" charset="0"/>
              <a:ea typeface="Lucida Grande" pitchFamily="-84" charset="0"/>
              <a:cs typeface="Lucida Grande" pitchFamily="-84" charset="0"/>
              <a:sym typeface="Lucida Grande" pitchFamily="-84" charset="0"/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9506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sr-Cyrl-RS" sz="180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Држите ове концепте једноставним, чините</a:t>
            </a:r>
            <a:r>
              <a:rPr lang="sr-Cyrl-RS" sz="1800" baseline="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 их разумљивим и омогућите људима да и сами искусе корист од рада у међуоперабилном окружењу, као и позитиван утицај који оно може имати на њихово пословање.</a:t>
            </a:r>
            <a:endParaRPr lang="en-US" sz="1800">
              <a:latin typeface="Lucida Grande" pitchFamily="-84" charset="0"/>
              <a:ea typeface="Lucida Grande" pitchFamily="-84" charset="0"/>
              <a:cs typeface="Lucida Grande" pitchFamily="-84" charset="0"/>
              <a:sym typeface="Lucida Grande" pitchFamily="-84" charset="0"/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3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1554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sr-Cyrl-RS" sz="180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Учините своје податке видљивим </a:t>
            </a:r>
            <a:r>
              <a:rPr lang="en-US" sz="180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(</a:t>
            </a:r>
            <a:r>
              <a:rPr lang="sr-Cyrl-RS" sz="180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не скривајте</a:t>
            </a:r>
            <a:r>
              <a:rPr lang="sr-Cyrl-RS" sz="1800" baseline="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 их</a:t>
            </a:r>
            <a:r>
              <a:rPr lang="en-US" sz="180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)</a:t>
            </a:r>
            <a:endParaRPr lang="en-US" sz="1800">
              <a:latin typeface="Lucida Grande" pitchFamily="-84" charset="0"/>
              <a:ea typeface="Lucida Grande" pitchFamily="-84" charset="0"/>
              <a:cs typeface="Lucida Grande" pitchFamily="-84" charset="0"/>
              <a:sym typeface="Lucida Grande" pitchFamily="-84" charset="0"/>
            </a:endParaRPr>
          </a:p>
          <a:p>
            <a:pPr eaLnBrk="1" hangingPunct="1"/>
            <a:r>
              <a:rPr lang="sr-Cyrl-RS" sz="180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Промовишите</a:t>
            </a:r>
            <a:r>
              <a:rPr lang="en-US" sz="180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 </a:t>
            </a:r>
            <a:r>
              <a:rPr lang="sr-Cyrl-RS" sz="180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ГЕОСС као платформу за дељење података и</a:t>
            </a:r>
            <a:r>
              <a:rPr lang="en-US" sz="180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 </a:t>
            </a:r>
            <a:r>
              <a:rPr lang="sr-Cyrl-RS" sz="180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ОГЦ</a:t>
            </a:r>
            <a:r>
              <a:rPr lang="en-US" sz="180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 </a:t>
            </a:r>
            <a:r>
              <a:rPr lang="sr-Cyrl-RS" sz="180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отворене стандарде</a:t>
            </a:r>
            <a:endParaRPr lang="en-US" sz="1800">
              <a:latin typeface="Lucida Grande" pitchFamily="-84" charset="0"/>
              <a:ea typeface="Lucida Grande" pitchFamily="-84" charset="0"/>
              <a:cs typeface="Lucida Grande" pitchFamily="-84" charset="0"/>
              <a:sym typeface="Lucida Grande" pitchFamily="-84" charset="0"/>
            </a:endParaRP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1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3602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sr-Cyrl-RS" sz="180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Делите колико год је могуће просторне податке које пр</a:t>
            </a:r>
            <a:r>
              <a:rPr lang="en-US" sz="180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o</a:t>
            </a:r>
            <a:r>
              <a:rPr lang="sr-Cyrl-RS" sz="180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изводите</a:t>
            </a:r>
            <a:r>
              <a:rPr lang="en-US" sz="180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!!!</a:t>
            </a:r>
            <a:endParaRPr lang="en-US" sz="1800">
              <a:latin typeface="Lucida Grande" pitchFamily="-84" charset="0"/>
              <a:ea typeface="Lucida Grande" pitchFamily="-84" charset="0"/>
              <a:cs typeface="Lucida Grande" pitchFamily="-84" charset="0"/>
              <a:sym typeface="Lucida Grande" pitchFamily="-84" charset="0"/>
            </a:endParaRP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437C5F-805C-4B40-91D7-7BCD91288652}" type="slidenum">
              <a:rPr lang="en-US" smtClean="0"/>
              <a:pPr/>
              <a:t>68</a:t>
            </a:fld>
            <a:endParaRPr lang="en-US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437C5F-805C-4B40-91D7-7BCD91288652}" type="slidenum">
              <a:rPr lang="en-US" smtClean="0"/>
              <a:pPr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7819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0722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buFontTx/>
              <a:buChar char="-"/>
            </a:pPr>
            <a:r>
              <a:rPr lang="en-US" sz="180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sr-Cyrl-R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Подаци које прикупимо могу бити корисни и другима, а не само нама</a:t>
            </a:r>
            <a:endParaRPr lang="en-US" sz="180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>
              <a:buFontTx/>
              <a:buChar char="-"/>
            </a:pPr>
            <a:r>
              <a:rPr lang="sr-Cyrl-RS" sz="1800" baseline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Заправо, један скуп података може бити од значаја великом броју људи</a:t>
            </a:r>
          </a:p>
          <a:p>
            <a:pPr eaLnBrk="1" hangingPunct="1">
              <a:buFontTx/>
              <a:buChar char="-"/>
            </a:pPr>
            <a:r>
              <a:rPr lang="en-U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sr-Cyrl-R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а једној</a:t>
            </a:r>
            <a:r>
              <a:rPr lang="sr-Cyrl-RS" sz="1800" baseline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особи потребни су бројни и разноврсни подаци</a:t>
            </a:r>
            <a:endParaRPr lang="en-US" sz="180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437C5F-805C-4B40-91D7-7BCD91288652}" type="slidenum">
              <a:rPr lang="en-US" smtClean="0"/>
              <a:pPr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164633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1442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1442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1442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1442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5538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buFontTx/>
              <a:buChar char="-"/>
            </a:pPr>
            <a:r>
              <a:rPr lang="en-US" sz="180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sr-Cyrl-R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Шта је интероперабилност</a:t>
            </a:r>
            <a:r>
              <a:rPr lang="en-U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?</a:t>
            </a:r>
            <a:endParaRPr lang="en-US" sz="180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>
              <a:buFontTx/>
              <a:buChar char="-"/>
            </a:pPr>
            <a:r>
              <a:rPr lang="en-US" sz="180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sr-Cyrl-R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то је способност</a:t>
            </a:r>
            <a:r>
              <a:rPr lang="sr-Cyrl-RS" sz="1800" baseline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да се поспеши интеграција</a:t>
            </a:r>
            <a:r>
              <a:rPr lang="sr-Cyrl-R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, баш као два</a:t>
            </a:r>
            <a:r>
              <a:rPr lang="sr-Cyrl-RS" sz="1800" baseline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дела слагалице</a:t>
            </a:r>
            <a:r>
              <a:rPr lang="en-U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endParaRPr lang="sr-Cyrl-RS" sz="1800" smtClean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>
              <a:buFontTx/>
              <a:buChar char="-"/>
            </a:pPr>
            <a:r>
              <a:rPr lang="sr-Cyrl-RS" sz="1800" baseline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ЧИТАЈ ДЕФИНИЦИЈУ!</a:t>
            </a:r>
            <a:endParaRPr lang="en-US" sz="180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/>
            <a:endParaRPr lang="en-US" sz="240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/>
            <a:endParaRPr lang="en-US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1442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7586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z="180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- </a:t>
            </a:r>
            <a:r>
              <a:rPr lang="sr-Cyrl-R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Интероперабилан систем има неколико апсеката</a:t>
            </a:r>
            <a:r>
              <a:rPr lang="en-U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:</a:t>
            </a:r>
            <a:endParaRPr lang="en-US" sz="180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/>
            <a:r>
              <a:rPr lang="en-US" sz="180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- </a:t>
            </a:r>
            <a:r>
              <a:rPr lang="sr-Cyrl-R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технички</a:t>
            </a:r>
            <a:endParaRPr lang="en-US" sz="180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/>
            <a:r>
              <a:rPr lang="en-US" sz="180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- </a:t>
            </a:r>
            <a:r>
              <a:rPr lang="sr-Cyrl-R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семантички</a:t>
            </a:r>
            <a:r>
              <a:rPr lang="en-U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(</a:t>
            </a:r>
            <a:r>
              <a:rPr lang="sr-Cyrl-R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сличне терминологије</a:t>
            </a:r>
            <a:r>
              <a:rPr lang="en-U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)</a:t>
            </a:r>
            <a:endParaRPr lang="en-US" sz="180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/>
            <a:r>
              <a:rPr lang="en-US" sz="180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- </a:t>
            </a:r>
            <a:r>
              <a:rPr lang="sr-Cyrl-R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правни</a:t>
            </a:r>
            <a:endParaRPr lang="en-US" sz="180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/>
            <a:r>
              <a:rPr lang="en-US" sz="180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- </a:t>
            </a:r>
            <a:r>
              <a:rPr lang="sr-Cyrl-R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И људски</a:t>
            </a:r>
            <a:r>
              <a:rPr lang="en-U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: </a:t>
            </a:r>
            <a:r>
              <a:rPr lang="sr-Cyrl-R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то је разлог зашто смо данас овде</a:t>
            </a:r>
            <a:r>
              <a:rPr lang="en-U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: </a:t>
            </a:r>
            <a:r>
              <a:rPr lang="sr-Cyrl-R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да научимо,</a:t>
            </a:r>
            <a:r>
              <a:rPr lang="sr-Cyrl-RS" sz="1800" baseline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да разменимо, да сарађујемо</a:t>
            </a:r>
            <a:r>
              <a:rPr lang="en-U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…</a:t>
            </a:r>
            <a:endParaRPr lang="en-US" sz="180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7586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z="1800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7586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z="1800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2770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algn="l"/>
            <a:r>
              <a:rPr lang="en-US" sz="180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- </a:t>
            </a:r>
            <a:r>
              <a:rPr lang="sr-Cyrl-RS" sz="1800" smtClean="0">
                <a:ea typeface="Gill Sans" pitchFamily="-84" charset="0"/>
                <a:cs typeface="Gill Sans" pitchFamily="-84" charset="0"/>
              </a:rPr>
              <a:t>Подаци су „гориво“ за научну анализу и подршку процесу доношења управљачких одлука</a:t>
            </a:r>
            <a:endParaRPr lang="en-US" sz="1800" smtClean="0">
              <a:ea typeface="Gill Sans" pitchFamily="-84" charset="0"/>
              <a:cs typeface="Gill Sans" pitchFamily="-84" charset="0"/>
            </a:endParaRPr>
          </a:p>
          <a:p>
            <a:pPr eaLnBrk="1" hangingPunct="1"/>
            <a:r>
              <a:rPr lang="en-U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!!!</a:t>
            </a:r>
            <a:r>
              <a:rPr lang="sr-Cyrl-R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АЛИ</a:t>
            </a:r>
            <a:r>
              <a:rPr lang="en-U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sr-Cyrl-R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више од</a:t>
            </a:r>
            <a:r>
              <a:rPr lang="en-U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50% </a:t>
            </a:r>
            <a:r>
              <a:rPr lang="sr-Cyrl-R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времена научници и државна управа троше на потрагу за подацима</a:t>
            </a:r>
            <a:r>
              <a:rPr lang="en-U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.</a:t>
            </a:r>
            <a:endParaRPr lang="en-US" sz="180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/>
            <a:r>
              <a:rPr lang="en-US" sz="180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  =&gt; </a:t>
            </a:r>
            <a:r>
              <a:rPr lang="sr-Cyrl-R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Овај губитак времена их спречава да се концентришу на анализу</a:t>
            </a:r>
            <a:r>
              <a:rPr lang="sr-Cyrl-RS" sz="1800" baseline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података и доношење правилних одлука</a:t>
            </a:r>
            <a:r>
              <a:rPr lang="en-U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.</a:t>
            </a:r>
            <a:endParaRPr lang="en-US" sz="180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/>
            <a:endParaRPr lang="en-US" sz="240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7586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z="1800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3730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buFontTx/>
              <a:buChar char="-"/>
            </a:pPr>
            <a:r>
              <a:rPr lang="en-US" sz="180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sr-Cyrl-R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стандарди омогућавају</a:t>
            </a:r>
            <a:r>
              <a:rPr lang="sr-Cyrl-RS" sz="1800" baseline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да се подаци разматрају као дељени ресурс</a:t>
            </a:r>
            <a:r>
              <a:rPr lang="en-U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, </a:t>
            </a:r>
            <a:r>
              <a:rPr lang="sr-Cyrl-R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што је веома</a:t>
            </a:r>
            <a:r>
              <a:rPr lang="sr-Cyrl-RS" sz="1800" baseline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корисно у различитим доменима и различитим деловима заједнице</a:t>
            </a:r>
            <a:endParaRPr lang="en-US" sz="240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/>
            <a:endParaRPr lang="en-US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0594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buFont typeface="Symbol" pitchFamily="-84" charset="2"/>
              <a:buNone/>
            </a:pPr>
            <a:endParaRPr lang="en-US" sz="1800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2642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z="180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- </a:t>
            </a:r>
            <a:r>
              <a:rPr lang="sr-Cyrl-R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Сарадња</a:t>
            </a:r>
            <a:r>
              <a:rPr lang="sr-Cyrl-RS" sz="1800" baseline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је веома битан елемент на који утичу политички и организациони фактори</a:t>
            </a:r>
            <a:endParaRPr lang="en-US" sz="180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>
              <a:buFontTx/>
              <a:buChar char="-"/>
            </a:pPr>
            <a:r>
              <a:rPr lang="sr-Cyrl-R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У том смислу важно је ефикасно и активно укључивање корисника, како би се разумела</a:t>
            </a:r>
            <a:r>
              <a:rPr lang="en-U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:</a:t>
            </a:r>
            <a:endParaRPr lang="en-US" sz="180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lvl="1" eaLnBrk="1" hangingPunct="1">
              <a:buFontTx/>
              <a:buChar char="-"/>
            </a:pPr>
            <a:r>
              <a:rPr lang="sr-Cyrl-R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Природа интеракције</a:t>
            </a:r>
            <a:endParaRPr lang="en-US" sz="180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lvl="1" eaLnBrk="1" hangingPunct="1">
              <a:buFontTx/>
              <a:buChar char="-"/>
            </a:pPr>
            <a:r>
              <a:rPr lang="sr-Cyrl-R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Мотиви</a:t>
            </a:r>
            <a:endParaRPr lang="en-US" sz="180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lvl="1" eaLnBrk="1" hangingPunct="1">
              <a:buFontTx/>
              <a:buChar char="-"/>
            </a:pPr>
            <a:r>
              <a:rPr lang="sr-Cyrl-R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Потребе</a:t>
            </a:r>
            <a:endParaRPr lang="en-US" sz="180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lvl="1" eaLnBrk="1" hangingPunct="1">
              <a:buFontTx/>
              <a:buChar char="-"/>
            </a:pPr>
            <a:r>
              <a:rPr lang="sr-Cyrl-R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Капацитети</a:t>
            </a:r>
            <a:endParaRPr lang="en-US" sz="180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>
              <a:buFontTx/>
              <a:buChar char="-"/>
            </a:pPr>
            <a:r>
              <a:rPr lang="en-US" sz="180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sr-Cyrl-R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Не сме бити наметнута јер би изазвала отпор</a:t>
            </a:r>
            <a:r>
              <a:rPr lang="en-U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, </a:t>
            </a:r>
            <a:r>
              <a:rPr lang="sr-Cyrl-R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већ</a:t>
            </a:r>
            <a:r>
              <a:rPr lang="sr-Cyrl-RS" sz="1800" baseline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треба бити изграђена</a:t>
            </a:r>
            <a:endParaRPr lang="en-US" sz="180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>
              <a:buFontTx/>
              <a:buChar char="-"/>
            </a:pPr>
            <a:r>
              <a:rPr lang="en-US" sz="180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sr-Cyrl-R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Учесници</a:t>
            </a:r>
            <a:r>
              <a:rPr lang="sr-Cyrl-RS" sz="1800" baseline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ће сарађивати само ако су узете у обзир њихове потребе </a:t>
            </a:r>
            <a:r>
              <a:rPr lang="sr-Cyrl-R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и ако су ангажовани довољни људски и финансијски ресурси</a:t>
            </a:r>
            <a:endParaRPr lang="en-US" sz="180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2642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z="1800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437C5F-805C-4B40-91D7-7BCD91288652}" type="slidenum">
              <a:rPr lang="en-US" smtClean="0"/>
              <a:pPr/>
              <a:t>146</a:t>
            </a:fld>
            <a:endParaRPr lang="en-US"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0913" eaLnBrk="0" hangingPunct="0">
              <a:defRPr sz="12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931725" indent="-37474525" defTabSz="950913" eaLnBrk="0" hangingPunct="0">
              <a:defRPr sz="12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eaLnBrk="0" hangingPunct="0">
              <a:defRPr sz="12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eaLnBrk="0" hangingPunct="0">
              <a:defRPr sz="12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eaLnBrk="0" hangingPunct="0">
              <a:defRPr sz="12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fld id="{7196F468-B924-DA4B-A446-F62C227499DE}" type="slidenum">
              <a:rPr lang="it-IT">
                <a:solidFill>
                  <a:schemeClr val="tx2"/>
                </a:solidFill>
              </a:rPr>
              <a:pPr eaLnBrk="1" hangingPunct="1"/>
              <a:t>147</a:t>
            </a:fld>
            <a:endParaRPr lang="it-IT">
              <a:solidFill>
                <a:schemeClr val="tx2"/>
              </a:solidFill>
            </a:endParaRPr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sr-Cyrl-RS" smtClean="0">
                <a:latin typeface="Times New Roman" charset="0"/>
              </a:rPr>
              <a:t>Озбиљно ограничење за испоруку</a:t>
            </a:r>
            <a:r>
              <a:rPr lang="it-IT" smtClean="0">
                <a:latin typeface="Times New Roman" charset="0"/>
              </a:rPr>
              <a:t>: </a:t>
            </a:r>
            <a:r>
              <a:rPr lang="sr-Cyrl-RS" smtClean="0">
                <a:latin typeface="Times New Roman" charset="0"/>
              </a:rPr>
              <a:t>тренутни ИПП</a:t>
            </a:r>
            <a:r>
              <a:rPr lang="it-IT" smtClean="0">
                <a:latin typeface="Times New Roman" charset="0"/>
              </a:rPr>
              <a:t> </a:t>
            </a:r>
            <a:r>
              <a:rPr lang="sr-Cyrl-RS" smtClean="0">
                <a:latin typeface="Times New Roman" charset="0"/>
              </a:rPr>
              <a:t>дизајнирају</a:t>
            </a:r>
            <a:r>
              <a:rPr lang="it-IT" smtClean="0">
                <a:latin typeface="Times New Roman" charset="0"/>
              </a:rPr>
              <a:t> </a:t>
            </a:r>
            <a:r>
              <a:rPr lang="sr-Cyrl-RS" smtClean="0">
                <a:latin typeface="Times New Roman" charset="0"/>
              </a:rPr>
              <a:t>позив</a:t>
            </a:r>
            <a:r>
              <a:rPr lang="sr-Cyrl-RS" baseline="0" smtClean="0">
                <a:latin typeface="Times New Roman" charset="0"/>
              </a:rPr>
              <a:t> за</a:t>
            </a:r>
            <a:r>
              <a:rPr lang="it-IT" smtClean="0">
                <a:latin typeface="Times New Roman" charset="0"/>
              </a:rPr>
              <a:t> </a:t>
            </a:r>
            <a:r>
              <a:rPr lang="sr-Cyrl-RS" smtClean="0">
                <a:latin typeface="Times New Roman" charset="0"/>
              </a:rPr>
              <a:t>Архитектуру Оријентисану</a:t>
            </a:r>
            <a:r>
              <a:rPr lang="sr-Cyrl-RS" baseline="0" smtClean="0">
                <a:latin typeface="Times New Roman" charset="0"/>
              </a:rPr>
              <a:t> ка Сервисима (</a:t>
            </a:r>
            <a:r>
              <a:rPr lang="en-US" baseline="0" smtClean="0">
                <a:latin typeface="Times New Roman" charset="0"/>
              </a:rPr>
              <a:t>SOA</a:t>
            </a:r>
            <a:r>
              <a:rPr lang="sr-Cyrl-RS" baseline="0" smtClean="0">
                <a:latin typeface="Times New Roman" charset="0"/>
              </a:rPr>
              <a:t>)</a:t>
            </a:r>
            <a:r>
              <a:rPr lang="it-IT" smtClean="0">
                <a:latin typeface="Times New Roman" charset="0"/>
              </a:rPr>
              <a:t>.</a:t>
            </a:r>
            <a:endParaRPr lang="it-IT" dirty="0" smtClean="0">
              <a:latin typeface="Times New Roman" charset="0"/>
            </a:endParaRPr>
          </a:p>
          <a:p>
            <a:pPr eaLnBrk="1" hangingPunct="1"/>
            <a:endParaRPr lang="it-IT" dirty="0">
              <a:latin typeface="Times New Roman" charset="0"/>
            </a:endParaRPr>
          </a:p>
          <a:p>
            <a:pPr eaLnBrk="1" hangingPunct="1"/>
            <a:r>
              <a:rPr lang="sr-Cyrl-RS" smtClean="0">
                <a:latin typeface="Times New Roman" charset="0"/>
              </a:rPr>
              <a:t>Типови основних ИПП сервиса се</a:t>
            </a:r>
            <a:r>
              <a:rPr lang="sr-Cyrl-RS" baseline="0" smtClean="0">
                <a:latin typeface="Times New Roman" charset="0"/>
              </a:rPr>
              <a:t> још проучавају</a:t>
            </a:r>
            <a:endParaRPr lang="it-IT" dirty="0" smtClean="0">
              <a:latin typeface="Times New Roman" charset="0"/>
            </a:endParaRPr>
          </a:p>
          <a:p>
            <a:pPr eaLnBrk="1" hangingPunct="1"/>
            <a:r>
              <a:rPr lang="sr-Cyrl-RS" smtClean="0">
                <a:latin typeface="Times New Roman" charset="0"/>
              </a:rPr>
              <a:t>Нпр.</a:t>
            </a:r>
            <a:r>
              <a:rPr lang="it-IT" smtClean="0">
                <a:latin typeface="Times New Roman" charset="0"/>
              </a:rPr>
              <a:t> </a:t>
            </a:r>
            <a:r>
              <a:rPr lang="en-US" smtClean="0">
                <a:latin typeface="Times New Roman" charset="0"/>
              </a:rPr>
              <a:t>o</a:t>
            </a:r>
            <a:r>
              <a:rPr lang="sr-Cyrl-RS" smtClean="0">
                <a:latin typeface="Times New Roman" charset="0"/>
              </a:rPr>
              <a:t>писивање</a:t>
            </a:r>
            <a:r>
              <a:rPr lang="sr-Cyrl-RS" baseline="0" smtClean="0">
                <a:latin typeface="Times New Roman" charset="0"/>
              </a:rPr>
              <a:t> је облик обраде, али разлика је јасна због важности које имају просторни подаци</a:t>
            </a:r>
            <a:r>
              <a:rPr lang="it-IT" smtClean="0">
                <a:latin typeface="Times New Roman" charset="0"/>
              </a:rPr>
              <a:t>.</a:t>
            </a:r>
            <a:endParaRPr lang="it-IT" dirty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Cyrl-R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Тематска кибернетичка инфраструктура састоји се из скупа заједничких статндарда и правила</a:t>
            </a:r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sr-Cyrl-R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нпр.</a:t>
            </a:r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r-Cyrl-R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добрих искустава</a:t>
            </a:r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sr-Cyrl-R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које су усвојили и произвођачи и корисници података ради објављивања, проналажења и везивања за доступне ресурсе</a:t>
            </a:r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Cyrl-R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Регистар сервиса и генерички портал су заједнички</a:t>
            </a:r>
            <a:r>
              <a:rPr lang="sr-Cyrl-RS" sz="1200" kern="1200" baseline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имплементирани </a:t>
            </a:r>
            <a:r>
              <a:rPr lang="sr-Cyrl-R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 нивоу инфраструктуре</a:t>
            </a:r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sr-Cyrl-R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Архитектуре који примењују</a:t>
            </a:r>
            <a:r>
              <a:rPr lang="sr-Cyrl-RS" sz="1200" kern="1200" baseline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овај шаблон су познате као </a:t>
            </a:r>
            <a:r>
              <a:rPr lang="sr-Cyrl-R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Федерализоване Архитектуре</a:t>
            </a:r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sr-Cyrl-R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Заправо</a:t>
            </a:r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sr-Cyrl-R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оне се заснивају на концепту</a:t>
            </a:r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„</a:t>
            </a:r>
            <a:r>
              <a:rPr lang="sr-Cyrl-R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заједничког</a:t>
            </a:r>
            <a:r>
              <a:rPr lang="sr-Cyrl-RS" sz="1200" kern="1200" baseline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r-Cyrl-R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федеративног</a:t>
            </a:r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r-Cyrl-R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модела података</a:t>
            </a:r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 </a:t>
            </a:r>
            <a:r>
              <a:rPr lang="sr-Cyrl-R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</a:t>
            </a:r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„</a:t>
            </a:r>
            <a:r>
              <a:rPr lang="sr-Cyrl-R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заједничког федеративног</a:t>
            </a:r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r-Cyrl-R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протокола интероперабилности</a:t>
            </a:r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”.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sr-Cyrl-R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Већина ИПП-ова у свету заснива се на овом моделу</a:t>
            </a:r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sr-Cyrl-R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НИПП</a:t>
            </a:r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r-Cyrl-R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 САД</a:t>
            </a:r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sr-Cyrl-R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ИНСПИРЕ у Европи,</a:t>
            </a:r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GEON, </a:t>
            </a:r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CUAHSI </a:t>
            </a:r>
            <a:r>
              <a:rPr lang="sr-Cyrl-R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</a:t>
            </a:r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OneGeology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sr-Cyrl-R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Када желимо повезати</a:t>
            </a:r>
            <a:r>
              <a:rPr lang="sr-Cyrl-RS" sz="1200" kern="1200" baseline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више њих</a:t>
            </a:r>
            <a:r>
              <a:rPr lang="en-US" sz="1200" kern="1200" baseline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sr-Cyrl-RS" sz="1200" kern="1200" baseline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нпр. У мултидисциплинарну инфраструктуру</a:t>
            </a:r>
            <a:r>
              <a:rPr lang="en-US" sz="1200" kern="1200" baseline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sr-Cyrl-RS" sz="1200" kern="1200" baseline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слика постаје компликована</a:t>
            </a:r>
            <a:r>
              <a:rPr lang="en-US" sz="1200" kern="1200" baseline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E7AA62-2944-3849-BCB8-F9AC4E27A040}" type="slidenum">
              <a:rPr lang="en-US" smtClean="0"/>
              <a:pPr/>
              <a:t>148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045418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7DC5D0-3283-4919-A243-2B28EB96413A}" type="slidenum">
              <a:rPr lang="en-US" smtClean="0"/>
              <a:pPr/>
              <a:t>149</a:t>
            </a:fld>
            <a:endParaRPr lang="en-US"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r-Cyrl-R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Држећи кибернетичку инфраструктуру што једноставнијом, комплексност</a:t>
            </a:r>
            <a:r>
              <a:rPr lang="sr-Cyrl-RS" sz="1200" kern="1200" baseline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се пребацује готово искључиво на произвођача и кориниска података</a:t>
            </a:r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sr-Cyrl-RS" sz="1200" kern="120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sr-Cyrl-R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То ствара баријере</a:t>
            </a:r>
            <a:r>
              <a:rPr lang="sr-Cyrl-RS" sz="1200" kern="1200" baseline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смањује њихову спремност да инвестирају своје ресурсе како би учествовали у интердисциплинарним или мултидисциплинарним </a:t>
            </a:r>
            <a:r>
              <a:rPr lang="sr-Cyrl-R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инфраструктурама</a:t>
            </a:r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sr-Cyrl-R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Насупрот томе,</a:t>
            </a:r>
            <a:r>
              <a:rPr lang="sr-Cyrl-RS" sz="1200" kern="1200" baseline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они се радије посвећују изградњи интра-</a:t>
            </a:r>
            <a:r>
              <a:rPr lang="sr-Cyrl-R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дисциплинарних и тематских</a:t>
            </a:r>
            <a:r>
              <a:rPr lang="sr-Cyrl-RS" sz="1200" kern="1200" baseline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капацитета </a:t>
            </a:r>
            <a:r>
              <a:rPr lang="sr-Cyrl-R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што усложњава међуорганизациону</a:t>
            </a:r>
            <a:r>
              <a:rPr lang="sr-Cyrl-RS" sz="1200" kern="1200" baseline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мултидисциплинарну инфраструктуру</a:t>
            </a:r>
            <a:r>
              <a:rPr lang="it-IT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E7AA62-2944-3849-BCB8-F9AC4E27A040}" type="slidenum">
              <a:rPr lang="en-US" smtClean="0"/>
              <a:pPr/>
              <a:t>150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6070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4818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buFontTx/>
              <a:buChar char="-"/>
            </a:pPr>
            <a:r>
              <a:rPr lang="sr-Cyrl-R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Различити аутори се слажу да већина одлука,</a:t>
            </a:r>
            <a:r>
              <a:rPr lang="sr-Cyrl-RS" sz="1800" baseline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које доносе политичари, зависи н</a:t>
            </a:r>
            <a:r>
              <a:rPr lang="en-US" sz="1800" baseline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a</a:t>
            </a:r>
            <a:r>
              <a:rPr lang="sr-Cyrl-RS" sz="1800" baseline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неки начин од просторних информација</a:t>
            </a:r>
            <a:endParaRPr lang="en-US" sz="180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/>
            <a:r>
              <a:rPr lang="en-US" sz="180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=&gt; 60-80% </a:t>
            </a:r>
            <a:r>
              <a:rPr lang="sr-Cyrl-R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свих одлука зависи од просторних информација</a:t>
            </a:r>
            <a:endParaRPr lang="en-US" sz="180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/>
            <a:endParaRPr lang="en-US" sz="240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E7AA62-2944-3849-BCB8-F9AC4E27A040}" type="slidenum">
              <a:rPr lang="en-US" smtClean="0"/>
              <a:pPr/>
              <a:t>151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024474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Cyrl-RS" sz="1200" u="none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Брокерска компонента реализује сво неопходно посредовање, прилагођавање, индексирање, дистрибуцију, семантичко мапирање, па чак и проверу квалитета, која је неопходна да би се изашло на крај са растућом сложеношћу ГЕОСС кибернетичке инфраструктуре</a:t>
            </a:r>
            <a:endParaRPr lang="en-US" sz="1200" u="non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E7AA62-2944-3849-BCB8-F9AC4E27A040}" type="slidenum">
              <a:rPr lang="en-US" smtClean="0"/>
              <a:pPr/>
              <a:t>154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424710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r-Cyrl-RS" baseline="0" smtClean="0"/>
              <a:t>Оквир за посредовање се у ГЕОСС-у назива ГЦИ </a:t>
            </a:r>
            <a:r>
              <a:rPr lang="en-US" baseline="0" smtClean="0"/>
              <a:t>(GEOSS Common Infrastructure)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53E0BD-6CDA-524C-89F2-8CCDC22AC297}" type="slidenum">
              <a:rPr lang="en-US" smtClean="0"/>
              <a:pPr/>
              <a:t>155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791225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53E0BD-6CDA-524C-89F2-8CCDC22AC297}" type="slidenum">
              <a:rPr lang="en-US" smtClean="0"/>
              <a:pPr/>
              <a:t>156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619255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Cf</a:t>
            </a:r>
            <a:r>
              <a:rPr lang="en-US" smtClean="0"/>
              <a:t>. </a:t>
            </a:r>
            <a:r>
              <a:rPr lang="sr-Cyrl-RS" smtClean="0"/>
              <a:t>Претрага</a:t>
            </a:r>
            <a:endParaRPr lang="en-US" dirty="0" smtClean="0"/>
          </a:p>
          <a:p>
            <a:pPr lvl="1"/>
            <a:r>
              <a:rPr lang="en-US" smtClean="0"/>
              <a:t>(</a:t>
            </a:r>
            <a:r>
              <a:rPr lang="sr-Cyrl-RS" smtClean="0"/>
              <a:t>Опуштена</a:t>
            </a:r>
            <a:r>
              <a:rPr lang="en-US" smtClean="0"/>
              <a:t>) </a:t>
            </a:r>
            <a:r>
              <a:rPr lang="sr-Cyrl-RS" smtClean="0"/>
              <a:t>консултација</a:t>
            </a:r>
            <a:r>
              <a:rPr lang="en-US" smtClean="0"/>
              <a:t> </a:t>
            </a:r>
            <a:r>
              <a:rPr lang="sr-Cyrl-RS" smtClean="0"/>
              <a:t>ресурса</a:t>
            </a:r>
            <a:r>
              <a:rPr lang="en-US" smtClean="0"/>
              <a:t>, </a:t>
            </a:r>
            <a:r>
              <a:rPr lang="sr-Cyrl-RS" smtClean="0"/>
              <a:t>обично праћена низом</a:t>
            </a:r>
            <a:r>
              <a:rPr lang="sr-Cyrl-RS" baseline="0" smtClean="0"/>
              <a:t> референци</a:t>
            </a:r>
            <a:endParaRPr lang="en-US" dirty="0" smtClean="0"/>
          </a:p>
          <a:p>
            <a:pPr lvl="1"/>
            <a:r>
              <a:rPr lang="sr-Cyrl-RS" smtClean="0"/>
              <a:t>Омогућена самом структуром ресурса и механизмима кроз које један</a:t>
            </a:r>
            <a:r>
              <a:rPr lang="sr-Cyrl-RS" baseline="0" smtClean="0"/>
              <a:t> ресурс може бити повезан са другим</a:t>
            </a:r>
            <a:r>
              <a:rPr lang="en-US" smtClean="0"/>
              <a:t> (</a:t>
            </a:r>
            <a:r>
              <a:rPr lang="sr-Cyrl-RS" smtClean="0"/>
              <a:t>нпр.</a:t>
            </a:r>
            <a:r>
              <a:rPr lang="en-US" smtClean="0"/>
              <a:t> URL</a:t>
            </a:r>
            <a:r>
              <a:rPr lang="sr-Cyrl-RS" smtClean="0"/>
              <a:t>-ови на вебу</a:t>
            </a:r>
            <a:r>
              <a:rPr lang="en-US" smtClean="0"/>
              <a:t>)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53E0BD-6CDA-524C-89F2-8CCDC22AC297}" type="slidenum">
              <a:rPr lang="en-US" smtClean="0"/>
              <a:pPr/>
              <a:t>158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23101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r-Cyrl-RS" sz="1200" u="none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Брокер/агент посредује између неусаглашених каталога и приступних сервиса</a:t>
            </a:r>
            <a:r>
              <a:rPr lang="en-US" sz="1200" u="none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en-US" sz="1200" u="non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sr-Cyrl-RS" sz="1200" u="none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Примењујући хамонизацију метаподатака и прилагођење протокола</a:t>
            </a:r>
            <a:r>
              <a:rPr lang="en-US" sz="1200" u="none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sr-Cyrl-RS" sz="1200" u="none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он је у могућности да испоручи упит и трансформише одговор на униформан и конзистентан начин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53E0BD-6CDA-524C-89F2-8CCDC22AC297}" type="slidenum">
              <a:rPr lang="en-US" smtClean="0"/>
              <a:pPr/>
              <a:t>160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620934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437C5F-805C-4B40-91D7-7BCD91288652}" type="slidenum">
              <a:rPr lang="en-US" smtClean="0"/>
              <a:pPr/>
              <a:t>165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063424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Cyrl-RS" smtClean="0"/>
              <a:t>ГЕО ДАБ </a:t>
            </a:r>
            <a:r>
              <a:rPr lang="sr-Cyrl-RS" baseline="0" smtClean="0"/>
              <a:t>покрећу</a:t>
            </a:r>
            <a:r>
              <a:rPr lang="en-US" baseline="0" smtClean="0"/>
              <a:t> GI-cat </a:t>
            </a:r>
            <a:r>
              <a:rPr lang="sr-Cyrl-RS" baseline="0" smtClean="0"/>
              <a:t>и</a:t>
            </a:r>
            <a:r>
              <a:rPr lang="en-US" baseline="0" smtClean="0"/>
              <a:t> </a:t>
            </a:r>
            <a:r>
              <a:rPr lang="en-US" baseline="0" dirty="0" smtClean="0"/>
              <a:t>GI-axe.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smtClean="0"/>
              <a:t>GI-API </a:t>
            </a:r>
            <a:r>
              <a:rPr lang="sr-Cyrl-RS" baseline="0" smtClean="0"/>
              <a:t>дозвољава увид у функционалности путем </a:t>
            </a:r>
            <a:r>
              <a:rPr lang="en-US" baseline="0" smtClean="0"/>
              <a:t>Javascript API</a:t>
            </a:r>
            <a:r>
              <a:rPr lang="sr-Cyrl-RS" baseline="0" smtClean="0"/>
              <a:t>-а</a:t>
            </a:r>
            <a:r>
              <a:rPr lang="en-US" baseline="0" smtClean="0"/>
              <a:t>.</a:t>
            </a:r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53E0BD-6CDA-524C-89F2-8CCDC22AC297}" type="slidenum">
              <a:rPr lang="en-US" smtClean="0"/>
              <a:pPr/>
              <a:t>166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124705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smtClean="0"/>
              <a:t>GI-cat </a:t>
            </a:r>
            <a:r>
              <a:rPr lang="sr-Cyrl-RS" smtClean="0"/>
              <a:t>укључује и веб клијент са</a:t>
            </a:r>
            <a:r>
              <a:rPr lang="sr-Cyrl-RS" baseline="0" smtClean="0"/>
              <a:t> мапом и графичким контролама за задавање одређених критеријума упита</a:t>
            </a:r>
            <a:r>
              <a:rPr lang="en-US" baseline="0" smtClean="0"/>
              <a:t> (</a:t>
            </a:r>
            <a:r>
              <a:rPr lang="sr-Cyrl-RS" baseline="0" smtClean="0"/>
              <a:t>четири</a:t>
            </a:r>
            <a:r>
              <a:rPr lang="en-US" baseline="0" smtClean="0"/>
              <a:t> </a:t>
            </a:r>
            <a:r>
              <a:rPr lang="sr-Cyrl-RS" baseline="0" smtClean="0"/>
              <a:t>дупла В</a:t>
            </a:r>
            <a:r>
              <a:rPr lang="en-US" baseline="0" smtClean="0"/>
              <a:t>, </a:t>
            </a:r>
            <a:r>
              <a:rPr lang="sr-Cyrl-RS" baseline="0" smtClean="0"/>
              <a:t>квалитет...)</a:t>
            </a:r>
            <a:r>
              <a:rPr lang="en-US" baseline="0" smtClean="0"/>
              <a:t> </a:t>
            </a:r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Cyrl-RS" smtClean="0"/>
              <a:t>Резултати су приказани</a:t>
            </a:r>
            <a:r>
              <a:rPr lang="sr-Cyrl-RS" baseline="0" smtClean="0"/>
              <a:t> у доњем панелу</a:t>
            </a:r>
            <a:r>
              <a:rPr lang="en-US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53E0BD-6CDA-524C-89F2-8CCDC22AC297}" type="slidenum">
              <a:rPr lang="en-US" smtClean="0"/>
              <a:pPr/>
              <a:t>167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102367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Cyrl-RS" smtClean="0"/>
              <a:t>Приказом изабраних извора</a:t>
            </a:r>
            <a:r>
              <a:rPr lang="en-US" smtClean="0"/>
              <a:t>, </a:t>
            </a:r>
            <a:r>
              <a:rPr lang="sr-Cyrl-RS" smtClean="0"/>
              <a:t>резултат претраге се може сузити на подскуп извора података</a:t>
            </a:r>
            <a:r>
              <a:rPr lang="sr-Cyrl-RS" baseline="0" smtClean="0"/>
              <a:t> или само један извор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53E0BD-6CDA-524C-89F2-8CCDC22AC297}" type="slidenum">
              <a:rPr lang="en-US" smtClean="0"/>
              <a:pPr/>
              <a:t>168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1023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CH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CH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D65AFD7-A2AD-0E40-BFCE-399CBC53CBC1}" type="datetimeFigureOut">
              <a:rPr lang="en-US" smtClean="0"/>
              <a:pPr/>
              <a:t>9/15/2014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71394" y="4827913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4B09F-8FCB-7141-A19E-A8444146AAF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7886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CH" smtClean="0"/>
              <a:t>Click to edit Master text styles</a:t>
            </a:r>
          </a:p>
          <a:p>
            <a:pPr lvl="1"/>
            <a:r>
              <a:rPr lang="fr-CH" smtClean="0"/>
              <a:t>Second level</a:t>
            </a:r>
          </a:p>
          <a:p>
            <a:pPr lvl="2"/>
            <a:r>
              <a:rPr lang="fr-CH" smtClean="0"/>
              <a:t>Third level</a:t>
            </a:r>
          </a:p>
          <a:p>
            <a:pPr lvl="3"/>
            <a:r>
              <a:rPr lang="fr-CH" smtClean="0"/>
              <a:t>Fourth level</a:t>
            </a:r>
          </a:p>
          <a:p>
            <a:pPr lvl="4"/>
            <a:r>
              <a:rPr lang="fr-CH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D65AFD7-A2AD-0E40-BFCE-399CBC53CBC1}" type="datetimeFigureOut">
              <a:rPr lang="en-US" smtClean="0"/>
              <a:pPr/>
              <a:t>9/15/2014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71394" y="4827913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4B09F-8FCB-7141-A19E-A8444146AAF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6297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CH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CH" smtClean="0"/>
              <a:t>Click to edit Master text styles</a:t>
            </a:r>
          </a:p>
          <a:p>
            <a:pPr lvl="1"/>
            <a:r>
              <a:rPr lang="fr-CH" smtClean="0"/>
              <a:t>Second level</a:t>
            </a:r>
          </a:p>
          <a:p>
            <a:pPr lvl="2"/>
            <a:r>
              <a:rPr lang="fr-CH" smtClean="0"/>
              <a:t>Third level</a:t>
            </a:r>
          </a:p>
          <a:p>
            <a:pPr lvl="3"/>
            <a:r>
              <a:rPr lang="fr-CH" smtClean="0"/>
              <a:t>Fourth level</a:t>
            </a:r>
          </a:p>
          <a:p>
            <a:pPr lvl="4"/>
            <a:r>
              <a:rPr lang="fr-CH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D65AFD7-A2AD-0E40-BFCE-399CBC53CBC1}" type="datetimeFigureOut">
              <a:rPr lang="en-US" smtClean="0"/>
              <a:pPr/>
              <a:t>9/15/2014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71394" y="4827913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4B09F-8FCB-7141-A19E-A8444146AAF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2397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CH" smtClean="0"/>
              <a:t>Click to edit Master text styles</a:t>
            </a:r>
          </a:p>
          <a:p>
            <a:pPr lvl="1"/>
            <a:r>
              <a:rPr lang="fr-CH" smtClean="0"/>
              <a:t>Second level</a:t>
            </a:r>
          </a:p>
          <a:p>
            <a:pPr lvl="2"/>
            <a:r>
              <a:rPr lang="fr-CH" smtClean="0"/>
              <a:t>Third level</a:t>
            </a:r>
          </a:p>
          <a:p>
            <a:pPr lvl="3"/>
            <a:r>
              <a:rPr lang="fr-CH" smtClean="0"/>
              <a:t>Fourth level</a:t>
            </a:r>
          </a:p>
          <a:p>
            <a:pPr lvl="4"/>
            <a:r>
              <a:rPr lang="fr-CH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D65AFD7-A2AD-0E40-BFCE-399CBC53CBC1}" type="datetimeFigureOut">
              <a:rPr lang="en-US" smtClean="0"/>
              <a:pPr/>
              <a:t>9/15/2014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71394" y="4827913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4B09F-8FCB-7141-A19E-A8444146AAF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3868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CH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H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D65AFD7-A2AD-0E40-BFCE-399CBC53CBC1}" type="datetimeFigureOut">
              <a:rPr lang="en-US" smtClean="0"/>
              <a:pPr/>
              <a:t>9/15/2014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71394" y="4827913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4B09F-8FCB-7141-A19E-A8444146AAF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1605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H" smtClean="0"/>
              <a:t>Click to edit Master text styles</a:t>
            </a:r>
          </a:p>
          <a:p>
            <a:pPr lvl="1"/>
            <a:r>
              <a:rPr lang="fr-CH" smtClean="0"/>
              <a:t>Second level</a:t>
            </a:r>
          </a:p>
          <a:p>
            <a:pPr lvl="2"/>
            <a:r>
              <a:rPr lang="fr-CH" smtClean="0"/>
              <a:t>Third level</a:t>
            </a:r>
          </a:p>
          <a:p>
            <a:pPr lvl="3"/>
            <a:r>
              <a:rPr lang="fr-CH" smtClean="0"/>
              <a:t>Fourth level</a:t>
            </a:r>
          </a:p>
          <a:p>
            <a:pPr lvl="4"/>
            <a:r>
              <a:rPr lang="fr-CH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H" smtClean="0"/>
              <a:t>Click to edit Master text styles</a:t>
            </a:r>
          </a:p>
          <a:p>
            <a:pPr lvl="1"/>
            <a:r>
              <a:rPr lang="fr-CH" smtClean="0"/>
              <a:t>Second level</a:t>
            </a:r>
          </a:p>
          <a:p>
            <a:pPr lvl="2"/>
            <a:r>
              <a:rPr lang="fr-CH" smtClean="0"/>
              <a:t>Third level</a:t>
            </a:r>
          </a:p>
          <a:p>
            <a:pPr lvl="3"/>
            <a:r>
              <a:rPr lang="fr-CH" smtClean="0"/>
              <a:t>Fourth level</a:t>
            </a:r>
          </a:p>
          <a:p>
            <a:pPr lvl="4"/>
            <a:r>
              <a:rPr lang="fr-CH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D65AFD7-A2AD-0E40-BFCE-399CBC53CBC1}" type="datetimeFigureOut">
              <a:rPr lang="en-US" smtClean="0"/>
              <a:pPr/>
              <a:t>9/15/2014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571394" y="4827913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4B09F-8FCB-7141-A19E-A8444146AAF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9236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CH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H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H" smtClean="0"/>
              <a:t>Click to edit Master text styles</a:t>
            </a:r>
          </a:p>
          <a:p>
            <a:pPr lvl="1"/>
            <a:r>
              <a:rPr lang="fr-CH" smtClean="0"/>
              <a:t>Second level</a:t>
            </a:r>
          </a:p>
          <a:p>
            <a:pPr lvl="2"/>
            <a:r>
              <a:rPr lang="fr-CH" smtClean="0"/>
              <a:t>Third level</a:t>
            </a:r>
          </a:p>
          <a:p>
            <a:pPr lvl="3"/>
            <a:r>
              <a:rPr lang="fr-CH" smtClean="0"/>
              <a:t>Fourth level</a:t>
            </a:r>
          </a:p>
          <a:p>
            <a:pPr lvl="4"/>
            <a:r>
              <a:rPr lang="fr-CH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H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H" smtClean="0"/>
              <a:t>Click to edit Master text styles</a:t>
            </a:r>
          </a:p>
          <a:p>
            <a:pPr lvl="1"/>
            <a:r>
              <a:rPr lang="fr-CH" smtClean="0"/>
              <a:t>Second level</a:t>
            </a:r>
          </a:p>
          <a:p>
            <a:pPr lvl="2"/>
            <a:r>
              <a:rPr lang="fr-CH" smtClean="0"/>
              <a:t>Third level</a:t>
            </a:r>
          </a:p>
          <a:p>
            <a:pPr lvl="3"/>
            <a:r>
              <a:rPr lang="fr-CH" smtClean="0"/>
              <a:t>Fourth level</a:t>
            </a:r>
          </a:p>
          <a:p>
            <a:pPr lvl="4"/>
            <a:r>
              <a:rPr lang="fr-CH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D65AFD7-A2AD-0E40-BFCE-399CBC53CBC1}" type="datetimeFigureOut">
              <a:rPr lang="en-US" smtClean="0"/>
              <a:pPr/>
              <a:t>9/15/2014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571394" y="4827913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4B09F-8FCB-7141-A19E-A8444146AAF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4635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D65AFD7-A2AD-0E40-BFCE-399CBC53CBC1}" type="datetimeFigureOut">
              <a:rPr lang="en-US" smtClean="0"/>
              <a:pPr/>
              <a:t>9/15/2014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571394" y="4827913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4B09F-8FCB-7141-A19E-A8444146AAF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4356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D65AFD7-A2AD-0E40-BFCE-399CBC53CBC1}" type="datetimeFigureOut">
              <a:rPr lang="en-US" smtClean="0"/>
              <a:pPr/>
              <a:t>9/15/2014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571394" y="4827913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4B09F-8FCB-7141-A19E-A8444146AAF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9330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CH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CH" smtClean="0"/>
              <a:t>Click to edit Master text styles</a:t>
            </a:r>
          </a:p>
          <a:p>
            <a:pPr lvl="1"/>
            <a:r>
              <a:rPr lang="fr-CH" smtClean="0"/>
              <a:t>Second level</a:t>
            </a:r>
          </a:p>
          <a:p>
            <a:pPr lvl="2"/>
            <a:r>
              <a:rPr lang="fr-CH" smtClean="0"/>
              <a:t>Third level</a:t>
            </a:r>
          </a:p>
          <a:p>
            <a:pPr lvl="3"/>
            <a:r>
              <a:rPr lang="fr-CH" smtClean="0"/>
              <a:t>Fourth level</a:t>
            </a:r>
          </a:p>
          <a:p>
            <a:pPr lvl="4"/>
            <a:r>
              <a:rPr lang="fr-CH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H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D65AFD7-A2AD-0E40-BFCE-399CBC53CBC1}" type="datetimeFigureOut">
              <a:rPr lang="en-US" smtClean="0"/>
              <a:pPr/>
              <a:t>9/15/2014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571394" y="4827913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4B09F-8FCB-7141-A19E-A8444146AAF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4652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CH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H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D65AFD7-A2AD-0E40-BFCE-399CBC53CBC1}" type="datetimeFigureOut">
              <a:rPr lang="en-US" smtClean="0"/>
              <a:pPr/>
              <a:t>9/15/2014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571394" y="4827913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4B09F-8FCB-7141-A19E-A8444146AAF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2444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18" Type="http://schemas.openxmlformats.org/officeDocument/2006/relationships/image" Target="../media/image6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20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7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CH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H" dirty="0" smtClean="0"/>
              <a:t>Click to edit Master text styles</a:t>
            </a:r>
          </a:p>
          <a:p>
            <a:pPr lvl="1"/>
            <a:r>
              <a:rPr lang="fr-CH" dirty="0" smtClean="0"/>
              <a:t>Second level</a:t>
            </a:r>
          </a:p>
          <a:p>
            <a:pPr lvl="2"/>
            <a:r>
              <a:rPr lang="fr-CH" dirty="0" smtClean="0"/>
              <a:t>Third level</a:t>
            </a:r>
          </a:p>
          <a:p>
            <a:pPr lvl="3"/>
            <a:r>
              <a:rPr lang="fr-CH" dirty="0" smtClean="0"/>
              <a:t>Fourth level</a:t>
            </a:r>
          </a:p>
          <a:p>
            <a:pPr lvl="4"/>
            <a:r>
              <a:rPr lang="fr-CH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53584" y="6545225"/>
            <a:ext cx="545577" cy="2835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74B2DE-CB4D-3846-8473-7949EAB273D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unige_red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87" y="6551711"/>
            <a:ext cx="919630" cy="269758"/>
          </a:xfrm>
          <a:prstGeom prst="rect">
            <a:avLst/>
          </a:prstGeom>
        </p:spPr>
      </p:pic>
      <p:pic>
        <p:nvPicPr>
          <p:cNvPr id="8" name="Picture 7" descr="GRID_black_eng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757" y="6551711"/>
            <a:ext cx="933384" cy="286238"/>
          </a:xfrm>
          <a:prstGeom prst="rect">
            <a:avLst/>
          </a:prstGeom>
        </p:spPr>
      </p:pic>
      <p:pic>
        <p:nvPicPr>
          <p:cNvPr id="10" name="Picture 9" descr="CNR.jp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141896" y="6430449"/>
            <a:ext cx="503190" cy="434332"/>
          </a:xfrm>
          <a:prstGeom prst="rect">
            <a:avLst/>
          </a:prstGeom>
        </p:spPr>
      </p:pic>
      <p:pic>
        <p:nvPicPr>
          <p:cNvPr id="11" name="Picture 10" descr="eopower_logo_web_transparent_background_100px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7623" y="716145"/>
            <a:ext cx="425450" cy="216980"/>
          </a:xfrm>
          <a:prstGeom prst="rect">
            <a:avLst/>
          </a:prstGeom>
        </p:spPr>
      </p:pic>
      <p:pic>
        <p:nvPicPr>
          <p:cNvPr id="12" name="Picture 11" descr="iason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7623" y="994363"/>
            <a:ext cx="425450" cy="214791"/>
          </a:xfrm>
          <a:prstGeom prst="rect">
            <a:avLst/>
          </a:prstGeom>
        </p:spPr>
      </p:pic>
      <p:pic>
        <p:nvPicPr>
          <p:cNvPr id="13" name="Picture 12" descr="EnviroGRIDS_logo.jp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7063" y="398743"/>
            <a:ext cx="457200" cy="285750"/>
          </a:xfrm>
          <a:prstGeom prst="rect">
            <a:avLst/>
          </a:prstGeom>
        </p:spPr>
      </p:pic>
      <p:cxnSp>
        <p:nvCxnSpPr>
          <p:cNvPr id="21" name="Straight Connector 20"/>
          <p:cNvCxnSpPr/>
          <p:nvPr/>
        </p:nvCxnSpPr>
        <p:spPr>
          <a:xfrm>
            <a:off x="0" y="6428861"/>
            <a:ext cx="9144000" cy="1588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201909" y="6551711"/>
            <a:ext cx="29246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</a:rPr>
              <a:t>Conference/place name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126558" y="6545225"/>
            <a:ext cx="16147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</a:rPr>
              <a:t>Workshop date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257530" y="6551711"/>
            <a:ext cx="809345" cy="277091"/>
          </a:xfrm>
          <a:prstGeom prst="rect">
            <a:avLst/>
          </a:prstGeom>
        </p:spPr>
      </p:pic>
      <p:pic>
        <p:nvPicPr>
          <p:cNvPr id="50178" name="Picture 2" descr="D:\Boris\FP7 InnoSense\Otvaranje\08072013101718-ec.jpg"/>
          <p:cNvPicPr>
            <a:picLocks noChangeAspect="1" noChangeArrowheads="1"/>
          </p:cNvPicPr>
          <p:nvPr userDrawn="1"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60" r="-1521" b="15015"/>
          <a:stretch/>
        </p:blipFill>
        <p:spPr bwMode="auto">
          <a:xfrm>
            <a:off x="-7063" y="29029"/>
            <a:ext cx="504000" cy="338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8500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5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0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2.jp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4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2.png"/><Relationship Id="rId3" Type="http://schemas.openxmlformats.org/officeDocument/2006/relationships/image" Target="../media/image177.png"/><Relationship Id="rId7" Type="http://schemas.openxmlformats.org/officeDocument/2006/relationships/image" Target="../media/image181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0.png"/><Relationship Id="rId5" Type="http://schemas.openxmlformats.org/officeDocument/2006/relationships/image" Target="../media/image179.png"/><Relationship Id="rId10" Type="http://schemas.openxmlformats.org/officeDocument/2006/relationships/image" Target="../media/image184.png"/><Relationship Id="rId4" Type="http://schemas.openxmlformats.org/officeDocument/2006/relationships/image" Target="../media/image178.png"/><Relationship Id="rId9" Type="http://schemas.openxmlformats.org/officeDocument/2006/relationships/image" Target="../media/image183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7.jpeg"/><Relationship Id="rId4" Type="http://schemas.openxmlformats.org/officeDocument/2006/relationships/image" Target="../media/image186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2" Type="http://schemas.openxmlformats.org/officeDocument/2006/relationships/hyperlink" Target="http://localhost:8080/geonetwork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0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3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png"/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3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2" Type="http://schemas.openxmlformats.org/officeDocument/2006/relationships/hyperlink" Target="http://pegasosdi.uab.es:80/catalog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8.png"/><Relationship Id="rId4" Type="http://schemas.openxmlformats.org/officeDocument/2006/relationships/image" Target="../media/image197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png"/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pn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png"/><Relationship Id="rId2" Type="http://schemas.openxmlformats.org/officeDocument/2006/relationships/image" Target="../media/image20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7.png"/><Relationship Id="rId4" Type="http://schemas.openxmlformats.org/officeDocument/2006/relationships/image" Target="../media/image206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png"/><Relationship Id="rId2" Type="http://schemas.openxmlformats.org/officeDocument/2006/relationships/image" Target="../media/image208.pn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png"/><Relationship Id="rId2" Type="http://schemas.openxmlformats.org/officeDocument/2006/relationships/image" Target="../media/image2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3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png"/><Relationship Id="rId2" Type="http://schemas.openxmlformats.org/officeDocument/2006/relationships/image" Target="../media/image2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8.png"/><Relationship Id="rId5" Type="http://schemas.openxmlformats.org/officeDocument/2006/relationships/image" Target="../media/image217.png"/><Relationship Id="rId4" Type="http://schemas.openxmlformats.org/officeDocument/2006/relationships/image" Target="../media/image216.png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9.pn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1.pn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2.pn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png"/><Relationship Id="rId2" Type="http://schemas.openxmlformats.org/officeDocument/2006/relationships/image" Target="../media/image2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6.png"/><Relationship Id="rId4" Type="http://schemas.openxmlformats.org/officeDocument/2006/relationships/image" Target="../media/image225.png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8.png"/><Relationship Id="rId2" Type="http://schemas.openxmlformats.org/officeDocument/2006/relationships/image" Target="../media/image227.pn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7" Type="http://schemas.openxmlformats.org/officeDocument/2006/relationships/image" Target="../media/image234.png"/><Relationship Id="rId2" Type="http://schemas.openxmlformats.org/officeDocument/2006/relationships/image" Target="../media/image2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3.png"/><Relationship Id="rId5" Type="http://schemas.openxmlformats.org/officeDocument/2006/relationships/image" Target="../media/image232.png"/><Relationship Id="rId4" Type="http://schemas.openxmlformats.org/officeDocument/2006/relationships/image" Target="../media/image231.png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5.pn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7.png"/><Relationship Id="rId7" Type="http://schemas.openxmlformats.org/officeDocument/2006/relationships/image" Target="../media/image240.png"/><Relationship Id="rId2" Type="http://schemas.openxmlformats.org/officeDocument/2006/relationships/image" Target="../media/image2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9.png"/><Relationship Id="rId5" Type="http://schemas.openxmlformats.org/officeDocument/2006/relationships/image" Target="../media/image238.png"/><Relationship Id="rId4" Type="http://schemas.openxmlformats.org/officeDocument/2006/relationships/image" Target="../media/image234.png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2.png"/><Relationship Id="rId2" Type="http://schemas.openxmlformats.org/officeDocument/2006/relationships/image" Target="../media/image2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1.emf"/><Relationship Id="rId4" Type="http://schemas.openxmlformats.org/officeDocument/2006/relationships/oleObject" Target="../embeddings/oleObject1.bin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4.png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6.png"/><Relationship Id="rId2" Type="http://schemas.openxmlformats.org/officeDocument/2006/relationships/image" Target="../media/image2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9.png"/><Relationship Id="rId5" Type="http://schemas.openxmlformats.org/officeDocument/2006/relationships/image" Target="../media/image248.png"/><Relationship Id="rId4" Type="http://schemas.openxmlformats.org/officeDocument/2006/relationships/image" Target="../media/image247.png"/></Relationships>
</file>

<file path=ppt/slides/_rels/slide1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5.png"/><Relationship Id="rId13" Type="http://schemas.openxmlformats.org/officeDocument/2006/relationships/image" Target="../media/image260.png"/><Relationship Id="rId3" Type="http://schemas.openxmlformats.org/officeDocument/2006/relationships/image" Target="../media/image250.png"/><Relationship Id="rId7" Type="http://schemas.openxmlformats.org/officeDocument/2006/relationships/image" Target="../media/image254.png"/><Relationship Id="rId12" Type="http://schemas.openxmlformats.org/officeDocument/2006/relationships/image" Target="../media/image259.png"/><Relationship Id="rId2" Type="http://schemas.openxmlformats.org/officeDocument/2006/relationships/hyperlink" Target="http://localhost/cgi-bin/pywps.cgi?service=WPS&amp;request=getcapabilities" TargetMode="External"/><Relationship Id="rId16" Type="http://schemas.openxmlformats.org/officeDocument/2006/relationships/image" Target="../media/image2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3.png"/><Relationship Id="rId11" Type="http://schemas.openxmlformats.org/officeDocument/2006/relationships/image" Target="../media/image258.png"/><Relationship Id="rId5" Type="http://schemas.openxmlformats.org/officeDocument/2006/relationships/image" Target="../media/image252.png"/><Relationship Id="rId15" Type="http://schemas.openxmlformats.org/officeDocument/2006/relationships/image" Target="../media/image262.png"/><Relationship Id="rId10" Type="http://schemas.openxmlformats.org/officeDocument/2006/relationships/image" Target="../media/image257.png"/><Relationship Id="rId4" Type="http://schemas.openxmlformats.org/officeDocument/2006/relationships/image" Target="../media/image251.png"/><Relationship Id="rId9" Type="http://schemas.openxmlformats.org/officeDocument/2006/relationships/image" Target="../media/image256.png"/><Relationship Id="rId14" Type="http://schemas.openxmlformats.org/officeDocument/2006/relationships/image" Target="../media/image261.png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4.png"/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6.png"/><Relationship Id="rId4" Type="http://schemas.openxmlformats.org/officeDocument/2006/relationships/image" Target="../media/image265.png"/></Relationships>
</file>

<file path=ppt/slides/_rels/slide1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2.png"/><Relationship Id="rId3" Type="http://schemas.openxmlformats.org/officeDocument/2006/relationships/image" Target="../media/image268.png"/><Relationship Id="rId7" Type="http://schemas.openxmlformats.org/officeDocument/2006/relationships/image" Target="../media/image271.png"/><Relationship Id="rId2" Type="http://schemas.openxmlformats.org/officeDocument/2006/relationships/image" Target="../media/image2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0.png"/><Relationship Id="rId5" Type="http://schemas.openxmlformats.org/officeDocument/2006/relationships/image" Target="../media/image269.png"/><Relationship Id="rId4" Type="http://schemas.openxmlformats.org/officeDocument/2006/relationships/image" Target="../media/image250.png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3.emf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4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5.xml"/></Relationships>
</file>

<file path=ppt/slides/_rels/slide14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85.jpeg"/><Relationship Id="rId18" Type="http://schemas.openxmlformats.org/officeDocument/2006/relationships/image" Target="../media/image290.gif"/><Relationship Id="rId26" Type="http://schemas.openxmlformats.org/officeDocument/2006/relationships/image" Target="../media/image298.gif"/><Relationship Id="rId39" Type="http://schemas.openxmlformats.org/officeDocument/2006/relationships/image" Target="../media/image311.jpeg"/><Relationship Id="rId21" Type="http://schemas.openxmlformats.org/officeDocument/2006/relationships/image" Target="../media/image293.jpeg"/><Relationship Id="rId34" Type="http://schemas.openxmlformats.org/officeDocument/2006/relationships/image" Target="../media/image306.gif"/><Relationship Id="rId42" Type="http://schemas.openxmlformats.org/officeDocument/2006/relationships/image" Target="../media/image314.jpeg"/><Relationship Id="rId47" Type="http://schemas.openxmlformats.org/officeDocument/2006/relationships/image" Target="../media/image319.jpeg"/><Relationship Id="rId50" Type="http://schemas.openxmlformats.org/officeDocument/2006/relationships/image" Target="../media/image322.jpeg"/><Relationship Id="rId55" Type="http://schemas.openxmlformats.org/officeDocument/2006/relationships/image" Target="../media/image327.jpeg"/><Relationship Id="rId7" Type="http://schemas.openxmlformats.org/officeDocument/2006/relationships/image" Target="../media/image279.jpeg"/><Relationship Id="rId12" Type="http://schemas.openxmlformats.org/officeDocument/2006/relationships/image" Target="../media/image284.jpeg"/><Relationship Id="rId17" Type="http://schemas.openxmlformats.org/officeDocument/2006/relationships/image" Target="../media/image289.jpeg"/><Relationship Id="rId25" Type="http://schemas.openxmlformats.org/officeDocument/2006/relationships/image" Target="../media/image297.jpeg"/><Relationship Id="rId33" Type="http://schemas.openxmlformats.org/officeDocument/2006/relationships/image" Target="../media/image305.png"/><Relationship Id="rId38" Type="http://schemas.openxmlformats.org/officeDocument/2006/relationships/image" Target="../media/image310.gif"/><Relationship Id="rId46" Type="http://schemas.openxmlformats.org/officeDocument/2006/relationships/image" Target="../media/image318.jpeg"/><Relationship Id="rId2" Type="http://schemas.openxmlformats.org/officeDocument/2006/relationships/notesSlide" Target="../notesSlides/notesSlide87.xml"/><Relationship Id="rId16" Type="http://schemas.openxmlformats.org/officeDocument/2006/relationships/image" Target="../media/image288.jpeg"/><Relationship Id="rId20" Type="http://schemas.openxmlformats.org/officeDocument/2006/relationships/image" Target="../media/image292.jpeg"/><Relationship Id="rId29" Type="http://schemas.openxmlformats.org/officeDocument/2006/relationships/image" Target="../media/image301.gif"/><Relationship Id="rId41" Type="http://schemas.openxmlformats.org/officeDocument/2006/relationships/image" Target="../media/image313.gif"/><Relationship Id="rId54" Type="http://schemas.openxmlformats.org/officeDocument/2006/relationships/image" Target="../media/image3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8.jpeg"/><Relationship Id="rId11" Type="http://schemas.openxmlformats.org/officeDocument/2006/relationships/image" Target="../media/image283.png"/><Relationship Id="rId24" Type="http://schemas.openxmlformats.org/officeDocument/2006/relationships/image" Target="../media/image296.gif"/><Relationship Id="rId32" Type="http://schemas.openxmlformats.org/officeDocument/2006/relationships/image" Target="../media/image304.png"/><Relationship Id="rId37" Type="http://schemas.openxmlformats.org/officeDocument/2006/relationships/image" Target="../media/image309.jpeg"/><Relationship Id="rId40" Type="http://schemas.openxmlformats.org/officeDocument/2006/relationships/image" Target="../media/image312.gif"/><Relationship Id="rId45" Type="http://schemas.openxmlformats.org/officeDocument/2006/relationships/image" Target="../media/image317.png"/><Relationship Id="rId53" Type="http://schemas.openxmlformats.org/officeDocument/2006/relationships/image" Target="../media/image325.jpeg"/><Relationship Id="rId5" Type="http://schemas.openxmlformats.org/officeDocument/2006/relationships/image" Target="../media/image277.gif"/><Relationship Id="rId15" Type="http://schemas.openxmlformats.org/officeDocument/2006/relationships/image" Target="../media/image287.png"/><Relationship Id="rId23" Type="http://schemas.openxmlformats.org/officeDocument/2006/relationships/image" Target="../media/image295.png"/><Relationship Id="rId28" Type="http://schemas.openxmlformats.org/officeDocument/2006/relationships/image" Target="../media/image300.gif"/><Relationship Id="rId36" Type="http://schemas.openxmlformats.org/officeDocument/2006/relationships/image" Target="../media/image308.jpeg"/><Relationship Id="rId49" Type="http://schemas.openxmlformats.org/officeDocument/2006/relationships/image" Target="../media/image321.gif"/><Relationship Id="rId57" Type="http://schemas.openxmlformats.org/officeDocument/2006/relationships/image" Target="../media/image329.jpeg"/><Relationship Id="rId10" Type="http://schemas.openxmlformats.org/officeDocument/2006/relationships/image" Target="../media/image282.jpeg"/><Relationship Id="rId19" Type="http://schemas.openxmlformats.org/officeDocument/2006/relationships/image" Target="../media/image291.jpeg"/><Relationship Id="rId31" Type="http://schemas.openxmlformats.org/officeDocument/2006/relationships/image" Target="../media/image303.jpeg"/><Relationship Id="rId44" Type="http://schemas.openxmlformats.org/officeDocument/2006/relationships/image" Target="../media/image316.png"/><Relationship Id="rId52" Type="http://schemas.openxmlformats.org/officeDocument/2006/relationships/image" Target="../media/image324.png"/><Relationship Id="rId4" Type="http://schemas.openxmlformats.org/officeDocument/2006/relationships/image" Target="../media/image276.png"/><Relationship Id="rId9" Type="http://schemas.openxmlformats.org/officeDocument/2006/relationships/image" Target="../media/image281.png"/><Relationship Id="rId14" Type="http://schemas.openxmlformats.org/officeDocument/2006/relationships/image" Target="../media/image286.jpeg"/><Relationship Id="rId22" Type="http://schemas.openxmlformats.org/officeDocument/2006/relationships/image" Target="../media/image294.jpeg"/><Relationship Id="rId27" Type="http://schemas.openxmlformats.org/officeDocument/2006/relationships/image" Target="../media/image299.jpeg"/><Relationship Id="rId30" Type="http://schemas.openxmlformats.org/officeDocument/2006/relationships/image" Target="../media/image302.jpeg"/><Relationship Id="rId35" Type="http://schemas.openxmlformats.org/officeDocument/2006/relationships/image" Target="../media/image307.png"/><Relationship Id="rId43" Type="http://schemas.openxmlformats.org/officeDocument/2006/relationships/image" Target="../media/image315.jpeg"/><Relationship Id="rId48" Type="http://schemas.openxmlformats.org/officeDocument/2006/relationships/image" Target="../media/image320.jpeg"/><Relationship Id="rId56" Type="http://schemas.openxmlformats.org/officeDocument/2006/relationships/image" Target="../media/image328.jpeg"/><Relationship Id="rId8" Type="http://schemas.openxmlformats.org/officeDocument/2006/relationships/image" Target="../media/image280.png"/><Relationship Id="rId51" Type="http://schemas.openxmlformats.org/officeDocument/2006/relationships/image" Target="../media/image323.gif"/><Relationship Id="rId3" Type="http://schemas.openxmlformats.org/officeDocument/2006/relationships/image" Target="../media/image275.jpeg"/></Relationships>
</file>

<file path=ppt/slides/_rels/slide14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85.jpeg"/><Relationship Id="rId18" Type="http://schemas.openxmlformats.org/officeDocument/2006/relationships/image" Target="../media/image290.gif"/><Relationship Id="rId26" Type="http://schemas.openxmlformats.org/officeDocument/2006/relationships/image" Target="../media/image298.gif"/><Relationship Id="rId39" Type="http://schemas.openxmlformats.org/officeDocument/2006/relationships/image" Target="../media/image311.jpeg"/><Relationship Id="rId21" Type="http://schemas.openxmlformats.org/officeDocument/2006/relationships/image" Target="../media/image293.jpeg"/><Relationship Id="rId34" Type="http://schemas.openxmlformats.org/officeDocument/2006/relationships/image" Target="../media/image306.gif"/><Relationship Id="rId42" Type="http://schemas.openxmlformats.org/officeDocument/2006/relationships/image" Target="../media/image314.jpeg"/><Relationship Id="rId47" Type="http://schemas.openxmlformats.org/officeDocument/2006/relationships/image" Target="../media/image319.jpeg"/><Relationship Id="rId50" Type="http://schemas.openxmlformats.org/officeDocument/2006/relationships/image" Target="../media/image322.jpeg"/><Relationship Id="rId55" Type="http://schemas.openxmlformats.org/officeDocument/2006/relationships/image" Target="../media/image327.jpeg"/><Relationship Id="rId7" Type="http://schemas.openxmlformats.org/officeDocument/2006/relationships/image" Target="../media/image279.jpeg"/><Relationship Id="rId12" Type="http://schemas.openxmlformats.org/officeDocument/2006/relationships/image" Target="../media/image284.jpeg"/><Relationship Id="rId17" Type="http://schemas.openxmlformats.org/officeDocument/2006/relationships/image" Target="../media/image289.jpeg"/><Relationship Id="rId25" Type="http://schemas.openxmlformats.org/officeDocument/2006/relationships/image" Target="../media/image297.jpeg"/><Relationship Id="rId33" Type="http://schemas.openxmlformats.org/officeDocument/2006/relationships/image" Target="../media/image305.png"/><Relationship Id="rId38" Type="http://schemas.openxmlformats.org/officeDocument/2006/relationships/image" Target="../media/image310.gif"/><Relationship Id="rId46" Type="http://schemas.openxmlformats.org/officeDocument/2006/relationships/image" Target="../media/image318.jpeg"/><Relationship Id="rId2" Type="http://schemas.openxmlformats.org/officeDocument/2006/relationships/notesSlide" Target="../notesSlides/notesSlide88.xml"/><Relationship Id="rId16" Type="http://schemas.openxmlformats.org/officeDocument/2006/relationships/image" Target="../media/image288.jpeg"/><Relationship Id="rId20" Type="http://schemas.openxmlformats.org/officeDocument/2006/relationships/image" Target="../media/image292.jpeg"/><Relationship Id="rId29" Type="http://schemas.openxmlformats.org/officeDocument/2006/relationships/image" Target="../media/image301.gif"/><Relationship Id="rId41" Type="http://schemas.openxmlformats.org/officeDocument/2006/relationships/image" Target="../media/image313.gif"/><Relationship Id="rId54" Type="http://schemas.openxmlformats.org/officeDocument/2006/relationships/image" Target="../media/image3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8.jpeg"/><Relationship Id="rId11" Type="http://schemas.openxmlformats.org/officeDocument/2006/relationships/image" Target="../media/image283.png"/><Relationship Id="rId24" Type="http://schemas.openxmlformats.org/officeDocument/2006/relationships/image" Target="../media/image296.gif"/><Relationship Id="rId32" Type="http://schemas.openxmlformats.org/officeDocument/2006/relationships/image" Target="../media/image304.png"/><Relationship Id="rId37" Type="http://schemas.openxmlformats.org/officeDocument/2006/relationships/image" Target="../media/image309.jpeg"/><Relationship Id="rId40" Type="http://schemas.openxmlformats.org/officeDocument/2006/relationships/image" Target="../media/image312.gif"/><Relationship Id="rId45" Type="http://schemas.openxmlformats.org/officeDocument/2006/relationships/image" Target="../media/image317.png"/><Relationship Id="rId53" Type="http://schemas.openxmlformats.org/officeDocument/2006/relationships/image" Target="../media/image325.jpeg"/><Relationship Id="rId5" Type="http://schemas.openxmlformats.org/officeDocument/2006/relationships/image" Target="../media/image277.gif"/><Relationship Id="rId15" Type="http://schemas.openxmlformats.org/officeDocument/2006/relationships/image" Target="../media/image287.png"/><Relationship Id="rId23" Type="http://schemas.openxmlformats.org/officeDocument/2006/relationships/image" Target="../media/image295.png"/><Relationship Id="rId28" Type="http://schemas.openxmlformats.org/officeDocument/2006/relationships/image" Target="../media/image300.gif"/><Relationship Id="rId36" Type="http://schemas.openxmlformats.org/officeDocument/2006/relationships/image" Target="../media/image308.jpeg"/><Relationship Id="rId49" Type="http://schemas.openxmlformats.org/officeDocument/2006/relationships/image" Target="../media/image321.gif"/><Relationship Id="rId10" Type="http://schemas.openxmlformats.org/officeDocument/2006/relationships/image" Target="../media/image282.jpeg"/><Relationship Id="rId19" Type="http://schemas.openxmlformats.org/officeDocument/2006/relationships/image" Target="../media/image291.jpeg"/><Relationship Id="rId31" Type="http://schemas.openxmlformats.org/officeDocument/2006/relationships/image" Target="../media/image303.jpeg"/><Relationship Id="rId44" Type="http://schemas.openxmlformats.org/officeDocument/2006/relationships/image" Target="../media/image316.png"/><Relationship Id="rId52" Type="http://schemas.openxmlformats.org/officeDocument/2006/relationships/image" Target="../media/image324.png"/><Relationship Id="rId4" Type="http://schemas.openxmlformats.org/officeDocument/2006/relationships/image" Target="../media/image276.png"/><Relationship Id="rId9" Type="http://schemas.openxmlformats.org/officeDocument/2006/relationships/image" Target="../media/image281.png"/><Relationship Id="rId14" Type="http://schemas.openxmlformats.org/officeDocument/2006/relationships/image" Target="../media/image286.jpeg"/><Relationship Id="rId22" Type="http://schemas.openxmlformats.org/officeDocument/2006/relationships/image" Target="../media/image294.jpeg"/><Relationship Id="rId27" Type="http://schemas.openxmlformats.org/officeDocument/2006/relationships/image" Target="../media/image299.jpeg"/><Relationship Id="rId30" Type="http://schemas.openxmlformats.org/officeDocument/2006/relationships/image" Target="../media/image302.jpeg"/><Relationship Id="rId35" Type="http://schemas.openxmlformats.org/officeDocument/2006/relationships/image" Target="../media/image307.png"/><Relationship Id="rId43" Type="http://schemas.openxmlformats.org/officeDocument/2006/relationships/image" Target="../media/image315.jpeg"/><Relationship Id="rId48" Type="http://schemas.openxmlformats.org/officeDocument/2006/relationships/image" Target="../media/image320.jpeg"/><Relationship Id="rId56" Type="http://schemas.openxmlformats.org/officeDocument/2006/relationships/image" Target="../media/image328.jpeg"/><Relationship Id="rId8" Type="http://schemas.openxmlformats.org/officeDocument/2006/relationships/image" Target="../media/image280.png"/><Relationship Id="rId51" Type="http://schemas.openxmlformats.org/officeDocument/2006/relationships/image" Target="../media/image323.gif"/><Relationship Id="rId3" Type="http://schemas.openxmlformats.org/officeDocument/2006/relationships/image" Target="../media/image27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5.jpeg"/><Relationship Id="rId7" Type="http://schemas.openxmlformats.org/officeDocument/2006/relationships/image" Target="../media/image332.jpe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1.jpeg"/><Relationship Id="rId5" Type="http://schemas.openxmlformats.org/officeDocument/2006/relationships/image" Target="../media/image330.png"/><Relationship Id="rId4" Type="http://schemas.openxmlformats.org/officeDocument/2006/relationships/image" Target="../media/image276.png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5.jpeg"/><Relationship Id="rId7" Type="http://schemas.openxmlformats.org/officeDocument/2006/relationships/image" Target="../media/image332.jpe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1.jpeg"/><Relationship Id="rId5" Type="http://schemas.openxmlformats.org/officeDocument/2006/relationships/image" Target="../media/image330.png"/><Relationship Id="rId4" Type="http://schemas.openxmlformats.org/officeDocument/2006/relationships/image" Target="../media/image276.png"/></Relationships>
</file>

<file path=ppt/slides/_rels/slide1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8.jpeg"/><Relationship Id="rId13" Type="http://schemas.openxmlformats.org/officeDocument/2006/relationships/image" Target="../media/image291.jpeg"/><Relationship Id="rId18" Type="http://schemas.openxmlformats.org/officeDocument/2006/relationships/image" Target="../media/image344.jpeg"/><Relationship Id="rId3" Type="http://schemas.openxmlformats.org/officeDocument/2006/relationships/image" Target="../media/image334.png"/><Relationship Id="rId7" Type="http://schemas.openxmlformats.org/officeDocument/2006/relationships/image" Target="../media/image338.png"/><Relationship Id="rId12" Type="http://schemas.openxmlformats.org/officeDocument/2006/relationships/image" Target="../media/image305.png"/><Relationship Id="rId17" Type="http://schemas.openxmlformats.org/officeDocument/2006/relationships/image" Target="../media/image343.jpeg"/><Relationship Id="rId2" Type="http://schemas.openxmlformats.org/officeDocument/2006/relationships/image" Target="../media/image333.jpeg"/><Relationship Id="rId16" Type="http://schemas.openxmlformats.org/officeDocument/2006/relationships/image" Target="../media/image3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7.png"/><Relationship Id="rId11" Type="http://schemas.openxmlformats.org/officeDocument/2006/relationships/image" Target="../media/image315.jpeg"/><Relationship Id="rId5" Type="http://schemas.openxmlformats.org/officeDocument/2006/relationships/image" Target="../media/image336.jpeg"/><Relationship Id="rId15" Type="http://schemas.openxmlformats.org/officeDocument/2006/relationships/image" Target="../media/image341.gif"/><Relationship Id="rId10" Type="http://schemas.openxmlformats.org/officeDocument/2006/relationships/image" Target="../media/image320.jpeg"/><Relationship Id="rId4" Type="http://schemas.openxmlformats.org/officeDocument/2006/relationships/image" Target="../media/image335.png"/><Relationship Id="rId9" Type="http://schemas.openxmlformats.org/officeDocument/2006/relationships/image" Target="../media/image339.jpeg"/><Relationship Id="rId14" Type="http://schemas.openxmlformats.org/officeDocument/2006/relationships/image" Target="../media/image340.jpeg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2.jpeg"/><Relationship Id="rId3" Type="http://schemas.openxmlformats.org/officeDocument/2006/relationships/image" Target="../media/image275.jpeg"/><Relationship Id="rId7" Type="http://schemas.openxmlformats.org/officeDocument/2006/relationships/image" Target="../media/image331.jpe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6.png"/><Relationship Id="rId5" Type="http://schemas.openxmlformats.org/officeDocument/2006/relationships/image" Target="../media/image330.png"/><Relationship Id="rId4" Type="http://schemas.openxmlformats.org/officeDocument/2006/relationships/image" Target="../media/image345.jpeg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6.emf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7.wmf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8.png"/></Relationships>
</file>

<file path=ppt/slides/_rels/slide1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2.jpeg"/><Relationship Id="rId3" Type="http://schemas.openxmlformats.org/officeDocument/2006/relationships/image" Target="../media/image350.png"/><Relationship Id="rId7" Type="http://schemas.openxmlformats.org/officeDocument/2006/relationships/image" Target="../media/image354.png"/><Relationship Id="rId2" Type="http://schemas.openxmlformats.org/officeDocument/2006/relationships/image" Target="../media/image3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3.png"/><Relationship Id="rId11" Type="http://schemas.openxmlformats.org/officeDocument/2006/relationships/image" Target="../media/image357.png"/><Relationship Id="rId5" Type="http://schemas.openxmlformats.org/officeDocument/2006/relationships/image" Target="../media/image352.png"/><Relationship Id="rId10" Type="http://schemas.openxmlformats.org/officeDocument/2006/relationships/image" Target="../media/image356.png"/><Relationship Id="rId4" Type="http://schemas.openxmlformats.org/officeDocument/2006/relationships/image" Target="../media/image351.png"/><Relationship Id="rId9" Type="http://schemas.openxmlformats.org/officeDocument/2006/relationships/image" Target="../media/image355.jpeg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9.png"/><Relationship Id="rId2" Type="http://schemas.openxmlformats.org/officeDocument/2006/relationships/image" Target="../media/image35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0.png"/><Relationship Id="rId4" Type="http://schemas.openxmlformats.org/officeDocument/2006/relationships/image" Target="../media/image306.gif"/></Relationships>
</file>

<file path=ppt/slides/_rels/slide1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6.png"/><Relationship Id="rId3" Type="http://schemas.openxmlformats.org/officeDocument/2006/relationships/image" Target="../media/image362.png"/><Relationship Id="rId7" Type="http://schemas.openxmlformats.org/officeDocument/2006/relationships/image" Target="../media/image365.png"/><Relationship Id="rId2" Type="http://schemas.openxmlformats.org/officeDocument/2006/relationships/image" Target="../media/image3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5.png"/><Relationship Id="rId5" Type="http://schemas.openxmlformats.org/officeDocument/2006/relationships/image" Target="../media/image364.png"/><Relationship Id="rId4" Type="http://schemas.openxmlformats.org/officeDocument/2006/relationships/image" Target="../media/image363.png"/></Relationships>
</file>

<file path=ppt/slides/_rels/slide1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6.gif"/><Relationship Id="rId3" Type="http://schemas.openxmlformats.org/officeDocument/2006/relationships/image" Target="../media/image367.png"/><Relationship Id="rId7" Type="http://schemas.openxmlformats.org/officeDocument/2006/relationships/image" Target="../media/image359.png"/><Relationship Id="rId2" Type="http://schemas.openxmlformats.org/officeDocument/2006/relationships/image" Target="../media/image3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2.jpeg"/><Relationship Id="rId5" Type="http://schemas.openxmlformats.org/officeDocument/2006/relationships/image" Target="../media/image369.png"/><Relationship Id="rId10" Type="http://schemas.openxmlformats.org/officeDocument/2006/relationships/image" Target="../media/image366.png"/><Relationship Id="rId4" Type="http://schemas.openxmlformats.org/officeDocument/2006/relationships/image" Target="../media/image368.png"/><Relationship Id="rId9" Type="http://schemas.openxmlformats.org/officeDocument/2006/relationships/image" Target="../media/image356.png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1.emf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2.emf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3.emf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4.emf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5.emf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6.emf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7.emf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8.emf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9.png"/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0.pn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earthobservations.org" TargetMode="Externa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3.png"/><Relationship Id="rId18" Type="http://schemas.openxmlformats.org/officeDocument/2006/relationships/image" Target="../media/image78.png"/><Relationship Id="rId26" Type="http://schemas.openxmlformats.org/officeDocument/2006/relationships/image" Target="../media/image86.png"/><Relationship Id="rId3" Type="http://schemas.openxmlformats.org/officeDocument/2006/relationships/image" Target="../media/image63.png"/><Relationship Id="rId21" Type="http://schemas.openxmlformats.org/officeDocument/2006/relationships/image" Target="../media/image81.png"/><Relationship Id="rId7" Type="http://schemas.openxmlformats.org/officeDocument/2006/relationships/image" Target="../media/image67.png"/><Relationship Id="rId12" Type="http://schemas.openxmlformats.org/officeDocument/2006/relationships/image" Target="../media/image72.png"/><Relationship Id="rId17" Type="http://schemas.openxmlformats.org/officeDocument/2006/relationships/image" Target="../media/image77.png"/><Relationship Id="rId25" Type="http://schemas.openxmlformats.org/officeDocument/2006/relationships/image" Target="../media/image85.png"/><Relationship Id="rId33" Type="http://schemas.openxmlformats.org/officeDocument/2006/relationships/image" Target="../media/image62.png"/><Relationship Id="rId2" Type="http://schemas.openxmlformats.org/officeDocument/2006/relationships/notesSlide" Target="../notesSlides/notesSlide52.xml"/><Relationship Id="rId16" Type="http://schemas.openxmlformats.org/officeDocument/2006/relationships/image" Target="../media/image76.png"/><Relationship Id="rId20" Type="http://schemas.openxmlformats.org/officeDocument/2006/relationships/image" Target="../media/image80.png"/><Relationship Id="rId29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11" Type="http://schemas.openxmlformats.org/officeDocument/2006/relationships/image" Target="../media/image71.png"/><Relationship Id="rId24" Type="http://schemas.openxmlformats.org/officeDocument/2006/relationships/image" Target="../media/image84.png"/><Relationship Id="rId32" Type="http://schemas.openxmlformats.org/officeDocument/2006/relationships/image" Target="../media/image92.png"/><Relationship Id="rId5" Type="http://schemas.openxmlformats.org/officeDocument/2006/relationships/image" Target="../media/image65.png"/><Relationship Id="rId15" Type="http://schemas.openxmlformats.org/officeDocument/2006/relationships/image" Target="../media/image75.png"/><Relationship Id="rId23" Type="http://schemas.openxmlformats.org/officeDocument/2006/relationships/image" Target="../media/image83.png"/><Relationship Id="rId28" Type="http://schemas.openxmlformats.org/officeDocument/2006/relationships/image" Target="../media/image88.png"/><Relationship Id="rId10" Type="http://schemas.openxmlformats.org/officeDocument/2006/relationships/image" Target="../media/image70.png"/><Relationship Id="rId19" Type="http://schemas.openxmlformats.org/officeDocument/2006/relationships/image" Target="../media/image79.png"/><Relationship Id="rId31" Type="http://schemas.openxmlformats.org/officeDocument/2006/relationships/image" Target="../media/image91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Relationship Id="rId14" Type="http://schemas.openxmlformats.org/officeDocument/2006/relationships/image" Target="../media/image74.png"/><Relationship Id="rId22" Type="http://schemas.openxmlformats.org/officeDocument/2006/relationships/image" Target="../media/image82.png"/><Relationship Id="rId27" Type="http://schemas.openxmlformats.org/officeDocument/2006/relationships/image" Target="../media/image87.png"/><Relationship Id="rId30" Type="http://schemas.openxmlformats.org/officeDocument/2006/relationships/image" Target="../media/image9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inspire.jrc.ec.europa.eu" TargetMode="Externa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eyeonearth.org" TargetMode="Externa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://ec.europa.eu/digital-agenda/" TargetMode="External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hyperlink" Target="http://www.geossintopractice.org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7" Type="http://schemas.openxmlformats.org/officeDocument/2006/relationships/image" Target="../media/image119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png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7" Type="http://schemas.openxmlformats.org/officeDocument/2006/relationships/image" Target="../media/image132.png"/><Relationship Id="rId2" Type="http://schemas.openxmlformats.org/officeDocument/2006/relationships/hyperlink" Target="http://localhost:8080/geoserver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1.png"/><Relationship Id="rId5" Type="http://schemas.openxmlformats.org/officeDocument/2006/relationships/image" Target="../media/image130.png"/><Relationship Id="rId4" Type="http://schemas.openxmlformats.org/officeDocument/2006/relationships/image" Target="../media/image1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hyperlink" Target="http://localhost/geoss" TargetMode="External"/><Relationship Id="rId2" Type="http://schemas.openxmlformats.org/officeDocument/2006/relationships/hyperlink" Target="http://localhost:8080/geoserver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5.png"/><Relationship Id="rId5" Type="http://schemas.openxmlformats.org/officeDocument/2006/relationships/image" Target="../media/image134.png"/><Relationship Id="rId4" Type="http://schemas.openxmlformats.org/officeDocument/2006/relationships/image" Target="../media/image133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hyperlink" Target="http://localhost:8080/geoserver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9.png"/><Relationship Id="rId5" Type="http://schemas.openxmlformats.org/officeDocument/2006/relationships/image" Target="../media/image138.png"/><Relationship Id="rId4" Type="http://schemas.openxmlformats.org/officeDocument/2006/relationships/image" Target="../media/image137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3.png"/><Relationship Id="rId5" Type="http://schemas.openxmlformats.org/officeDocument/2006/relationships/image" Target="../media/image142.png"/><Relationship Id="rId4" Type="http://schemas.openxmlformats.org/officeDocument/2006/relationships/image" Target="../media/image130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9.png"/><Relationship Id="rId4" Type="http://schemas.openxmlformats.org/officeDocument/2006/relationships/image" Target="../media/image148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4.png"/><Relationship Id="rId5" Type="http://schemas.openxmlformats.org/officeDocument/2006/relationships/image" Target="../media/image153.png"/><Relationship Id="rId4" Type="http://schemas.openxmlformats.org/officeDocument/2006/relationships/image" Target="../media/image152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0.png"/><Relationship Id="rId4" Type="http://schemas.openxmlformats.org/officeDocument/2006/relationships/image" Target="../media/image159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hyperlink" Target="http://localhost:8080/geoserver/wms/kml?layers=geoss:lmz_po_shp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2.png"/><Relationship Id="rId4" Type="http://schemas.openxmlformats.org/officeDocument/2006/relationships/image" Target="../media/image159.png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352320" y="6356350"/>
            <a:ext cx="334480" cy="365125"/>
          </a:xfrm>
        </p:spPr>
        <p:txBody>
          <a:bodyPr/>
          <a:lstStyle/>
          <a:p>
            <a:fld id="{BB94B09F-8FCB-7141-A19E-A8444146AAFD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427294" y="1672167"/>
            <a:ext cx="823861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r-Cyrl-RS" sz="4000" smtClean="0"/>
              <a:t>Радионица</a:t>
            </a:r>
            <a:r>
              <a:rPr lang="en-US" sz="4000" smtClean="0"/>
              <a:t> </a:t>
            </a:r>
            <a:endParaRPr lang="en-US" sz="4000" dirty="0" smtClean="0"/>
          </a:p>
          <a:p>
            <a:pPr algn="ctr"/>
            <a:r>
              <a:rPr lang="en-US" sz="4000" smtClean="0"/>
              <a:t>“</a:t>
            </a:r>
            <a:r>
              <a:rPr lang="sr-Cyrl-RS" sz="4000" smtClean="0"/>
              <a:t>Увођење</a:t>
            </a:r>
            <a:r>
              <a:rPr lang="en-US" sz="4000" smtClean="0"/>
              <a:t> </a:t>
            </a:r>
            <a:r>
              <a:rPr lang="sr-Cyrl-RS" sz="4000" smtClean="0"/>
              <a:t>ГЕОСС сервиса у праксу</a:t>
            </a:r>
            <a:r>
              <a:rPr lang="en-US" sz="4000" smtClean="0"/>
              <a:t>”</a:t>
            </a:r>
            <a:endParaRPr lang="en-GB" b="1" dirty="0">
              <a:solidFill>
                <a:srgbClr val="000000"/>
              </a:solidFill>
            </a:endParaRPr>
          </a:p>
        </p:txBody>
      </p:sp>
      <p:sp>
        <p:nvSpPr>
          <p:cNvPr id="18" name="Subtitle 2"/>
          <p:cNvSpPr>
            <a:spLocks noGrp="1"/>
          </p:cNvSpPr>
          <p:nvPr>
            <p:ph type="subTitle" idx="1"/>
          </p:nvPr>
        </p:nvSpPr>
        <p:spPr>
          <a:xfrm>
            <a:off x="427294" y="4212167"/>
            <a:ext cx="8259506" cy="709083"/>
          </a:xfrm>
        </p:spPr>
        <p:txBody>
          <a:bodyPr>
            <a:normAutofit fontScale="85000" lnSpcReduction="10000"/>
          </a:bodyPr>
          <a:lstStyle/>
          <a:p>
            <a:r>
              <a:rPr lang="en-US" sz="3000" dirty="0" smtClean="0"/>
              <a:t>Lacroix P., </a:t>
            </a:r>
            <a:r>
              <a:rPr lang="en-US" sz="3000" dirty="0" err="1" smtClean="0"/>
              <a:t>Guigoz</a:t>
            </a:r>
            <a:r>
              <a:rPr lang="en-US" sz="3000" dirty="0" smtClean="0"/>
              <a:t> Y., Ray N., Giuliani G., </a:t>
            </a:r>
            <a:r>
              <a:rPr lang="en-US" sz="3000" dirty="0" err="1" smtClean="0"/>
              <a:t>Bigagli</a:t>
            </a:r>
            <a:r>
              <a:rPr lang="en-US" sz="3000" dirty="0" smtClean="0"/>
              <a:t> L., de Bono A.</a:t>
            </a:r>
          </a:p>
        </p:txBody>
      </p:sp>
    </p:spTree>
    <p:extLst>
      <p:ext uri="{BB962C8B-B14F-4D97-AF65-F5344CB8AC3E}">
        <p14:creationId xmlns:p14="http://schemas.microsoft.com/office/powerpoint/2010/main" val="3209181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/>
          <p:cNvSpPr>
            <a:spLocks/>
          </p:cNvSpPr>
          <p:nvPr/>
        </p:nvSpPr>
        <p:spPr bwMode="auto">
          <a:xfrm>
            <a:off x="1198880" y="395585"/>
            <a:ext cx="6522720" cy="203596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/>
            <a:r>
              <a:rPr lang="sr-Cyrl-RS" sz="2400" smtClean="0">
                <a:ea typeface="Gill Sans" pitchFamily="-84" charset="0"/>
                <a:cs typeface="Gill Sans" pitchFamily="-84" charset="0"/>
              </a:rPr>
              <a:t>Агенда</a:t>
            </a:r>
            <a:r>
              <a:rPr lang="en-US" sz="2400" smtClean="0">
                <a:ea typeface="Gill Sans" pitchFamily="-84" charset="0"/>
                <a:cs typeface="Gill Sans" pitchFamily="-84" charset="0"/>
              </a:rPr>
              <a:t> </a:t>
            </a:r>
            <a:r>
              <a:rPr lang="en-US" sz="2400">
                <a:ea typeface="Gill Sans" pitchFamily="-84" charset="0"/>
                <a:cs typeface="Gill Sans" pitchFamily="-84" charset="0"/>
              </a:rPr>
              <a:t>21 </a:t>
            </a:r>
            <a:r>
              <a:rPr lang="sr-Cyrl-RS" sz="2400" smtClean="0">
                <a:ea typeface="Gill Sans" pitchFamily="-84" charset="0"/>
                <a:cs typeface="Gill Sans" pitchFamily="-84" charset="0"/>
              </a:rPr>
              <a:t>се односи на потребу за информацијама</a:t>
            </a:r>
            <a:r>
              <a:rPr lang="en-US" sz="2400" smtClean="0">
                <a:ea typeface="Gill Sans" pitchFamily="-84" charset="0"/>
                <a:cs typeface="Gill Sans" pitchFamily="-84" charset="0"/>
              </a:rPr>
              <a:t>, </a:t>
            </a:r>
            <a:r>
              <a:rPr lang="sr-Cyrl-RS" sz="2400" smtClean="0">
                <a:ea typeface="Gill Sans" pitchFamily="-84" charset="0"/>
                <a:cs typeface="Gill Sans" pitchFamily="-84" charset="0"/>
              </a:rPr>
              <a:t>развој одговарајућих база података и размену информација као услова за одрживи развој</a:t>
            </a:r>
            <a:endParaRPr lang="en-US" sz="2400" dirty="0">
              <a:ea typeface="Gill Sans" pitchFamily="-84" charset="0"/>
              <a:cs typeface="Gill Sans" pitchFamily="-84" charset="0"/>
            </a:endParaRPr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39578" y="2764869"/>
            <a:ext cx="4455914" cy="32414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3977" y="730546"/>
            <a:ext cx="2476829" cy="1490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1"/>
          <p:cNvSpPr txBox="1">
            <a:spLocks noChangeArrowheads="1"/>
          </p:cNvSpPr>
          <p:nvPr/>
        </p:nvSpPr>
        <p:spPr>
          <a:xfrm>
            <a:off x="303009" y="1489936"/>
            <a:ext cx="8741093" cy="290489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17500" indent="0">
              <a:buFont typeface="Arial"/>
              <a:buNone/>
              <a:defRPr/>
            </a:pPr>
            <a:r>
              <a:rPr lang="sr-Cyrl-RS" sz="1800" b="1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Метаподаци </a:t>
            </a:r>
            <a:r>
              <a:rPr lang="sr-Cyrl-RS" sz="1800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су подаци</a:t>
            </a:r>
            <a:r>
              <a:rPr lang="en-US" sz="1800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….</a:t>
            </a:r>
            <a:endParaRPr lang="en-US" sz="1800" dirty="0" smtClean="0">
              <a:solidFill>
                <a:srgbClr val="000000"/>
              </a:solidFill>
              <a:latin typeface="Calibri"/>
              <a:cs typeface="Calibri"/>
              <a:sym typeface="Eurostile" charset="0"/>
            </a:endParaRPr>
          </a:p>
          <a:p>
            <a:pPr marL="317500" indent="0">
              <a:buFont typeface="Arial"/>
              <a:buNone/>
              <a:defRPr/>
            </a:pPr>
            <a:r>
              <a:rPr lang="sr-Cyrl-RS" sz="1800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који описују друге податке</a:t>
            </a:r>
            <a:endParaRPr lang="en-US" sz="1800" dirty="0" smtClean="0">
              <a:solidFill>
                <a:srgbClr val="000000"/>
              </a:solidFill>
              <a:latin typeface="Calibri"/>
              <a:cs typeface="Calibri"/>
              <a:sym typeface="Eurostile" charset="0"/>
            </a:endParaRPr>
          </a:p>
          <a:p>
            <a:pPr marL="317500" indent="0">
              <a:buFont typeface="Arial"/>
              <a:buNone/>
              <a:defRPr/>
            </a:pPr>
            <a:r>
              <a:rPr lang="sr-Cyrl-RS" sz="1800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Они обезбеђују информације о садржају одређене ставке. На пример, слика може садржати метаподатке који описују величину слике, дубину боја, резолуцију, када је креирана итд.</a:t>
            </a:r>
            <a:endParaRPr lang="en-US" sz="1800" dirty="0" smtClean="0">
              <a:solidFill>
                <a:srgbClr val="000000"/>
              </a:solidFill>
              <a:latin typeface="Calibri"/>
              <a:cs typeface="Calibri"/>
              <a:sym typeface="Eurostile" charset="0"/>
            </a:endParaRPr>
          </a:p>
          <a:p>
            <a:pPr marL="317500" indent="0">
              <a:buNone/>
              <a:defRPr/>
            </a:pPr>
            <a:endParaRPr lang="en-US" sz="1800" b="1" dirty="0" smtClean="0">
              <a:solidFill>
                <a:srgbClr val="000000"/>
              </a:solidFill>
              <a:latin typeface="Calibri"/>
              <a:cs typeface="Calibri"/>
              <a:sym typeface="Eurostile" charset="0"/>
            </a:endParaRPr>
          </a:p>
          <a:p>
            <a:pPr marL="317500" indent="0">
              <a:buNone/>
              <a:defRPr/>
            </a:pPr>
            <a:r>
              <a:rPr lang="sr-Cyrl-RS" sz="1800" b="1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Геопросторни метаподаци</a:t>
            </a:r>
            <a:r>
              <a:rPr lang="en-US" sz="1800" b="1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 </a:t>
            </a:r>
            <a:r>
              <a:rPr lang="en-US" sz="1800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(</a:t>
            </a:r>
            <a:r>
              <a:rPr lang="sr-Cyrl-RS" sz="1800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географски метаподаци</a:t>
            </a:r>
            <a:r>
              <a:rPr lang="en-US" sz="1800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) </a:t>
            </a:r>
            <a:r>
              <a:rPr lang="sr-Cyrl-RS" sz="1800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су тип метаподатака</a:t>
            </a:r>
            <a:r>
              <a:rPr lang="en-US" sz="1800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 </a:t>
            </a:r>
            <a:r>
              <a:rPr lang="sr-Cyrl-RS" sz="1800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примењљив на објекте који имају просторну димензију</a:t>
            </a:r>
            <a:endParaRPr lang="en-US" sz="1800" dirty="0" smtClean="0">
              <a:solidFill>
                <a:srgbClr val="000000"/>
              </a:solidFill>
              <a:latin typeface="Calibri"/>
              <a:cs typeface="Calibri"/>
              <a:sym typeface="Eurostile" charset="0"/>
            </a:endParaRPr>
          </a:p>
          <a:p>
            <a:pPr marL="317500" indent="0">
              <a:buFont typeface="Arial"/>
              <a:buNone/>
              <a:defRPr/>
            </a:pPr>
            <a:endParaRPr lang="en-US" sz="1800" dirty="0" smtClean="0">
              <a:solidFill>
                <a:srgbClr val="000000"/>
              </a:solidFill>
              <a:latin typeface="Calibri"/>
              <a:cs typeface="Calibri"/>
              <a:sym typeface="Eurostile" charset="0"/>
            </a:endParaRPr>
          </a:p>
          <a:p>
            <a:pPr marL="317500" indent="0">
              <a:buFont typeface="Arial"/>
              <a:buNone/>
              <a:defRPr/>
            </a:pPr>
            <a:endParaRPr lang="en-US" sz="1800" dirty="0" smtClean="0">
              <a:solidFill>
                <a:srgbClr val="000000"/>
              </a:solidFill>
              <a:latin typeface="Calibri"/>
              <a:cs typeface="Calibri"/>
              <a:sym typeface="Eurostile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2008" y="4050513"/>
            <a:ext cx="3143479" cy="2358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600" b="1">
                <a:solidFill>
                  <a:schemeClr val="bg1">
                    <a:lumMod val="75000"/>
                  </a:schemeClr>
                </a:solidFill>
              </a:rPr>
              <a:t>Како документовати и претраживати податке</a:t>
            </a:r>
            <a:r>
              <a:rPr lang="en-US" sz="2600" b="1">
                <a:solidFill>
                  <a:schemeClr val="bg1">
                    <a:lumMod val="75000"/>
                  </a:schemeClr>
                </a:solidFill>
              </a:rPr>
              <a:t>?</a:t>
            </a:r>
            <a:endParaRPr lang="en-US" sz="26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7200" y="907900"/>
            <a:ext cx="24432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Cyrl-RS" b="1" i="1" smtClean="0"/>
              <a:t>Шта су метаподаци</a:t>
            </a:r>
            <a:r>
              <a:rPr lang="en-US" b="1" i="1" smtClean="0"/>
              <a:t>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18827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474" y="2092242"/>
            <a:ext cx="5865289" cy="4190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1"/>
          <p:cNvSpPr txBox="1">
            <a:spLocks noChangeArrowheads="1"/>
          </p:cNvSpPr>
          <p:nvPr/>
        </p:nvSpPr>
        <p:spPr>
          <a:xfrm>
            <a:off x="327617" y="1297156"/>
            <a:ext cx="8492517" cy="66042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17500" indent="0">
              <a:buFont typeface="Arial"/>
              <a:buNone/>
              <a:defRPr/>
            </a:pPr>
            <a:r>
              <a:rPr lang="sr-Cyrl-RS" sz="1800" smtClean="0">
                <a:latin typeface="Calibri"/>
                <a:cs typeface="Calibri"/>
                <a:sym typeface="Eurostile" charset="0"/>
              </a:rPr>
              <a:t>Метаподаци су алат за управљање просторним подацимаи они играју кључну улогу у свакој иницијативи </a:t>
            </a:r>
            <a:r>
              <a:rPr lang="en-US" sz="1800" smtClean="0">
                <a:latin typeface="Calibri"/>
                <a:cs typeface="Calibri"/>
                <a:sym typeface="Eurostile" charset="0"/>
              </a:rPr>
              <a:t> </a:t>
            </a:r>
            <a:r>
              <a:rPr lang="sr-Cyrl-RS" sz="1800" smtClean="0">
                <a:latin typeface="Calibri"/>
                <a:cs typeface="Calibri"/>
                <a:sym typeface="Eurostile" charset="0"/>
              </a:rPr>
              <a:t>везаној за просторне инсфраструктуре података</a:t>
            </a:r>
            <a:r>
              <a:rPr lang="en-US" sz="1800" smtClean="0">
                <a:latin typeface="Calibri"/>
                <a:cs typeface="Calibri"/>
                <a:sym typeface="Eurostile" charset="0"/>
              </a:rPr>
              <a:t> </a:t>
            </a:r>
            <a:r>
              <a:rPr lang="en-US" sz="1800" dirty="0" smtClean="0">
                <a:latin typeface="Calibri"/>
                <a:cs typeface="Calibri"/>
                <a:sym typeface="Eurostile" charset="0"/>
              </a:rPr>
              <a:t>(</a:t>
            </a:r>
            <a:r>
              <a:rPr lang="en-US" sz="1800" smtClean="0">
                <a:latin typeface="Calibri"/>
                <a:cs typeface="Calibri"/>
                <a:sym typeface="Eurostile" charset="0"/>
              </a:rPr>
              <a:t>SDI)</a:t>
            </a:r>
            <a:endParaRPr lang="en-US" sz="1800" dirty="0" smtClean="0">
              <a:latin typeface="Calibri"/>
              <a:cs typeface="Calibri"/>
              <a:sym typeface="Eurostile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600" b="1">
                <a:solidFill>
                  <a:schemeClr val="bg1">
                    <a:lumMod val="75000"/>
                  </a:schemeClr>
                </a:solidFill>
              </a:rPr>
              <a:t>Како документовати и претраживати податке</a:t>
            </a:r>
            <a:r>
              <a:rPr lang="en-US" sz="2600" b="1">
                <a:solidFill>
                  <a:schemeClr val="bg1">
                    <a:lumMod val="75000"/>
                  </a:schemeClr>
                </a:solidFill>
              </a:rPr>
              <a:t>?</a:t>
            </a:r>
            <a:endParaRPr lang="en-US" sz="26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7200" y="907900"/>
            <a:ext cx="25051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Cyrl-RS" b="1" i="1" smtClean="0"/>
              <a:t>Значај метаподатака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6232" b="44459"/>
          <a:stretch/>
        </p:blipFill>
        <p:spPr bwMode="auto">
          <a:xfrm>
            <a:off x="1226377" y="2092242"/>
            <a:ext cx="5823386" cy="2327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445670" y="2851450"/>
            <a:ext cx="5384800" cy="13208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sr-Cyrl-RS" sz="3600" b="1" smtClean="0">
                <a:solidFill>
                  <a:schemeClr val="bg1"/>
                </a:solidFill>
              </a:rPr>
              <a:t>Везиво Просторне Инфраструктуре Података</a:t>
            </a:r>
            <a:endParaRPr lang="en-GB" sz="3600" b="1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72383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 txBox="1">
            <a:spLocks noChangeArrowheads="1"/>
          </p:cNvSpPr>
          <p:nvPr/>
        </p:nvSpPr>
        <p:spPr>
          <a:xfrm>
            <a:off x="132382" y="1726540"/>
            <a:ext cx="8754742" cy="433775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62000" lvl="1" indent="0">
              <a:lnSpc>
                <a:spcPct val="250000"/>
              </a:lnSpc>
              <a:spcBef>
                <a:spcPts val="600"/>
              </a:spcBef>
              <a:buFont typeface="Arial"/>
              <a:buNone/>
              <a:defRPr/>
            </a:pPr>
            <a:r>
              <a:rPr lang="en-US" sz="2000" b="1" dirty="0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1</a:t>
            </a:r>
            <a:r>
              <a:rPr lang="en-US" sz="2000" b="1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) </a:t>
            </a:r>
            <a:r>
              <a:rPr lang="sr-Cyrl-RS" sz="2000" b="1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Приступ</a:t>
            </a:r>
            <a:endParaRPr lang="en-US" sz="2000" b="1" dirty="0" smtClean="0">
              <a:solidFill>
                <a:srgbClr val="000000"/>
              </a:solidFill>
              <a:latin typeface="Calibri"/>
              <a:cs typeface="Calibri"/>
              <a:sym typeface="Eurostile" charset="0"/>
            </a:endParaRPr>
          </a:p>
          <a:p>
            <a:pPr marL="762000" lvl="1" indent="0">
              <a:lnSpc>
                <a:spcPct val="250000"/>
              </a:lnSpc>
              <a:spcBef>
                <a:spcPts val="600"/>
              </a:spcBef>
              <a:buFont typeface="Arial"/>
              <a:buNone/>
              <a:defRPr/>
            </a:pPr>
            <a:r>
              <a:rPr lang="en-US" sz="2000" b="1" dirty="0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		2</a:t>
            </a:r>
            <a:r>
              <a:rPr lang="en-US" sz="2000" b="1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) </a:t>
            </a:r>
            <a:r>
              <a:rPr lang="sr-Cyrl-RS" sz="2000" b="1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Интероперабилност</a:t>
            </a:r>
            <a:endParaRPr lang="en-US" sz="2000" b="1" dirty="0" smtClean="0">
              <a:solidFill>
                <a:srgbClr val="000000"/>
              </a:solidFill>
              <a:latin typeface="Calibri"/>
              <a:cs typeface="Calibri"/>
              <a:sym typeface="Eurostile" charset="0"/>
            </a:endParaRPr>
          </a:p>
          <a:p>
            <a:pPr marL="762000" lvl="1" indent="0">
              <a:lnSpc>
                <a:spcPct val="250000"/>
              </a:lnSpc>
              <a:spcBef>
                <a:spcPts val="600"/>
              </a:spcBef>
              <a:buFont typeface="Arial"/>
              <a:buNone/>
              <a:defRPr/>
            </a:pPr>
            <a:r>
              <a:rPr lang="en-US" sz="2000" b="1" dirty="0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					3</a:t>
            </a:r>
            <a:r>
              <a:rPr lang="en-US" sz="2000" b="1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) </a:t>
            </a:r>
            <a:r>
              <a:rPr lang="sr-Cyrl-RS" sz="2000" b="1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Управљање</a:t>
            </a:r>
            <a:endParaRPr lang="en-US" sz="2000" b="1" dirty="0" smtClean="0">
              <a:solidFill>
                <a:srgbClr val="000000"/>
              </a:solidFill>
              <a:latin typeface="Calibri"/>
              <a:cs typeface="Calibri"/>
              <a:sym typeface="Eurostile" charset="0"/>
            </a:endParaRPr>
          </a:p>
          <a:p>
            <a:pPr marL="762000" lvl="1" indent="0">
              <a:lnSpc>
                <a:spcPct val="250000"/>
              </a:lnSpc>
              <a:spcBef>
                <a:spcPts val="600"/>
              </a:spcBef>
              <a:buFont typeface="Arial"/>
              <a:buNone/>
              <a:defRPr/>
            </a:pPr>
            <a:r>
              <a:rPr lang="en-US" sz="2000" b="1" dirty="0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								4</a:t>
            </a:r>
            <a:r>
              <a:rPr lang="en-US" sz="2000" b="1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) </a:t>
            </a:r>
            <a:r>
              <a:rPr lang="sr-Cyrl-RS" sz="2000" b="1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Права својине</a:t>
            </a:r>
            <a:endParaRPr lang="en-US" sz="2000" b="1" dirty="0" smtClean="0">
              <a:solidFill>
                <a:srgbClr val="000000"/>
              </a:solidFill>
              <a:latin typeface="Calibri"/>
              <a:cs typeface="Calibri"/>
              <a:sym typeface="Eurostile" charset="0"/>
            </a:endParaRPr>
          </a:p>
          <a:p>
            <a:pPr marL="762000" lvl="1" indent="0">
              <a:lnSpc>
                <a:spcPct val="250000"/>
              </a:lnSpc>
              <a:spcBef>
                <a:spcPts val="600"/>
              </a:spcBef>
              <a:buFont typeface="Arial"/>
              <a:buNone/>
              <a:defRPr/>
            </a:pPr>
            <a:r>
              <a:rPr lang="en-US" sz="2000" b="1" dirty="0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										5</a:t>
            </a:r>
            <a:r>
              <a:rPr lang="en-US" sz="2000" b="1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) </a:t>
            </a:r>
            <a:r>
              <a:rPr lang="sr-Cyrl-RS" sz="2000" b="1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Очување</a:t>
            </a:r>
            <a:endParaRPr lang="en-US" sz="2000" b="1" dirty="0" smtClean="0">
              <a:solidFill>
                <a:srgbClr val="000000"/>
              </a:solidFill>
              <a:latin typeface="Calibri"/>
              <a:cs typeface="Calibri"/>
              <a:sym typeface="Eurostile" charset="0"/>
            </a:endParaRPr>
          </a:p>
          <a:p>
            <a:pPr marL="2095500" lvl="4" indent="0">
              <a:buFont typeface="Arial"/>
              <a:buNone/>
              <a:defRPr/>
            </a:pPr>
            <a:endParaRPr lang="en-US" dirty="0" smtClean="0">
              <a:solidFill>
                <a:srgbClr val="000000"/>
              </a:solidFill>
              <a:latin typeface="Calibri"/>
              <a:cs typeface="Calibri"/>
              <a:sym typeface="Eurostile" charset="0"/>
            </a:endParaRPr>
          </a:p>
          <a:p>
            <a:pPr marL="2667000" lvl="4">
              <a:defRPr/>
            </a:pPr>
            <a:endParaRPr lang="en-US" dirty="0" smtClean="0">
              <a:solidFill>
                <a:srgbClr val="000000"/>
              </a:solidFill>
              <a:latin typeface="Calibri"/>
              <a:cs typeface="Calibri"/>
              <a:sym typeface="Eurostile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600" b="1">
                <a:solidFill>
                  <a:schemeClr val="bg1">
                    <a:lumMod val="75000"/>
                  </a:schemeClr>
                </a:solidFill>
              </a:rPr>
              <a:t>Како документовати и претраживати податке</a:t>
            </a:r>
            <a:r>
              <a:rPr lang="en-US" sz="2600" b="1">
                <a:solidFill>
                  <a:schemeClr val="bg1">
                    <a:lumMod val="75000"/>
                  </a:schemeClr>
                </a:solidFill>
              </a:rPr>
              <a:t>?</a:t>
            </a:r>
            <a:endParaRPr lang="en-US" sz="26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57200" y="907900"/>
            <a:ext cx="23968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Cyrl-RS" b="1" i="1" smtClean="0"/>
              <a:t>Зашто метаподаци</a:t>
            </a:r>
            <a:r>
              <a:rPr lang="en-US" b="1" i="1" smtClean="0"/>
              <a:t>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19141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54" y="1577731"/>
            <a:ext cx="7333428" cy="406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8"/>
          <p:cNvSpPr>
            <a:spLocks noChangeArrowheads="1"/>
          </p:cNvSpPr>
          <p:nvPr/>
        </p:nvSpPr>
        <p:spPr bwMode="auto">
          <a:xfrm>
            <a:off x="586853" y="5718690"/>
            <a:ext cx="7190720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sr-Cyrl-RS" sz="1050" b="1" i="1" smtClean="0"/>
              <a:t>Извор: </a:t>
            </a:r>
            <a:r>
              <a:rPr lang="en-US" sz="1050" b="1" i="1" smtClean="0"/>
              <a:t>The </a:t>
            </a:r>
            <a:r>
              <a:rPr lang="en-US" sz="1050" b="1" i="1" dirty="0"/>
              <a:t>story of data on the environment    </a:t>
            </a:r>
            <a:r>
              <a:rPr lang="fr-CH" sz="1000" i="1" dirty="0"/>
              <a:t>http://www.youtube.com/</a:t>
            </a:r>
            <a:r>
              <a:rPr lang="fr-CH" sz="1000" i="1" dirty="0" smtClean="0"/>
              <a:t>watch?v</a:t>
            </a:r>
            <a:r>
              <a:rPr lang="fr-CH" sz="1000" i="1" dirty="0"/>
              <a:t>=9SKOwQDFhYI&amp;feature=related</a:t>
            </a:r>
          </a:p>
        </p:txBody>
      </p:sp>
      <p:sp>
        <p:nvSpPr>
          <p:cNvPr id="4" name="Oval 3"/>
          <p:cNvSpPr/>
          <p:nvPr/>
        </p:nvSpPr>
        <p:spPr>
          <a:xfrm>
            <a:off x="3772070" y="4645204"/>
            <a:ext cx="1145065" cy="1097144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600" b="1">
                <a:solidFill>
                  <a:schemeClr val="bg1">
                    <a:lumMod val="75000"/>
                  </a:schemeClr>
                </a:solidFill>
              </a:rPr>
              <a:t>Како документовати и претраживати податке</a:t>
            </a:r>
            <a:r>
              <a:rPr lang="en-US" sz="2600" b="1">
                <a:solidFill>
                  <a:schemeClr val="bg1">
                    <a:lumMod val="75000"/>
                  </a:schemeClr>
                </a:solidFill>
              </a:rPr>
              <a:t>?</a:t>
            </a:r>
            <a:endParaRPr lang="en-US" sz="26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7200" y="907900"/>
            <a:ext cx="34708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Cyrl-RS" b="1" i="1" smtClean="0"/>
              <a:t>Зашто метапоаци</a:t>
            </a:r>
            <a:r>
              <a:rPr lang="en-US" b="1" i="1" smtClean="0"/>
              <a:t>? </a:t>
            </a:r>
            <a:r>
              <a:rPr lang="en-US" b="1" i="1" dirty="0" smtClean="0"/>
              <a:t>1</a:t>
            </a:r>
            <a:r>
              <a:rPr lang="en-US" b="1" i="1" smtClean="0"/>
              <a:t>) </a:t>
            </a:r>
            <a:r>
              <a:rPr lang="sr-Cyrl-RS" b="1" i="1" smtClean="0"/>
              <a:t>Приступ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35284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1"/>
          <p:cNvSpPr>
            <a:spLocks/>
          </p:cNvSpPr>
          <p:nvPr/>
        </p:nvSpPr>
        <p:spPr bwMode="auto">
          <a:xfrm>
            <a:off x="209942" y="1440914"/>
            <a:ext cx="7306270" cy="86161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/>
            <a:r>
              <a:rPr lang="ja-JP" altLang="en-US" i="1" smtClean="0">
                <a:latin typeface="Calibri"/>
                <a:ea typeface="Gill Sans" pitchFamily="-84" charset="0"/>
                <a:cs typeface="Calibri"/>
              </a:rPr>
              <a:t>“</a:t>
            </a:r>
            <a:r>
              <a:rPr lang="sr-Cyrl-RS" altLang="ja-JP" i="1" smtClean="0">
                <a:latin typeface="Calibri"/>
                <a:ea typeface="Gill Sans" pitchFamily="-84" charset="0"/>
                <a:cs typeface="Calibri"/>
              </a:rPr>
              <a:t>способност два или више система или компоненти да размењују информације и да користе информације које су размењене</a:t>
            </a:r>
            <a:r>
              <a:rPr lang="ja-JP" altLang="en-US" i="1" smtClean="0">
                <a:latin typeface="Calibri"/>
                <a:ea typeface="Gill Sans" pitchFamily="-84" charset="0"/>
                <a:cs typeface="Calibri"/>
              </a:rPr>
              <a:t>”</a:t>
            </a:r>
            <a:endParaRPr lang="en-US" dirty="0">
              <a:latin typeface="Calibri"/>
              <a:ea typeface="Gill Sans" pitchFamily="-84" charset="0"/>
              <a:cs typeface="Calibri"/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722" y="2825086"/>
            <a:ext cx="2330777" cy="2711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3"/>
          <p:cNvSpPr>
            <a:spLocks/>
          </p:cNvSpPr>
          <p:nvPr/>
        </p:nvSpPr>
        <p:spPr bwMode="auto">
          <a:xfrm rot="-5400000">
            <a:off x="3074107" y="4227890"/>
            <a:ext cx="1169679" cy="261610"/>
          </a:xfrm>
          <a:prstGeom prst="rect">
            <a:avLst/>
          </a:prstGeom>
          <a:noFill/>
          <a:ln w="38100" cap="rnd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sr-Cyrl-RS" sz="1700" smtClean="0">
                <a:ea typeface="Gill Sans" pitchFamily="-84" charset="0"/>
                <a:cs typeface="Gill Sans" pitchFamily="-84" charset="0"/>
              </a:rPr>
              <a:t>Метаподаци</a:t>
            </a:r>
            <a:endParaRPr lang="en-US" sz="1700" dirty="0">
              <a:ea typeface="Gill Sans" pitchFamily="-84" charset="0"/>
              <a:cs typeface="Gill Sans" pitchFamily="-84" charset="0"/>
            </a:endParaRPr>
          </a:p>
        </p:txBody>
      </p:sp>
      <p:grpSp>
        <p:nvGrpSpPr>
          <p:cNvPr id="10" name="Group 7"/>
          <p:cNvGrpSpPr>
            <a:grpSpLocks/>
          </p:cNvGrpSpPr>
          <p:nvPr/>
        </p:nvGrpSpPr>
        <p:grpSpPr bwMode="auto">
          <a:xfrm>
            <a:off x="3949159" y="3832516"/>
            <a:ext cx="4991536" cy="1052587"/>
            <a:chOff x="0" y="0"/>
            <a:chExt cx="4471" cy="943"/>
          </a:xfrm>
        </p:grpSpPr>
        <p:sp>
          <p:nvSpPr>
            <p:cNvPr id="11" name="Rectangle 8"/>
            <p:cNvSpPr>
              <a:spLocks/>
            </p:cNvSpPr>
            <p:nvPr/>
          </p:nvSpPr>
          <p:spPr bwMode="auto">
            <a:xfrm>
              <a:off x="392" y="75"/>
              <a:ext cx="4079" cy="82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lIns="0" tIns="0" rIns="0" bIns="0" anchor="ctr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2000" b="1" i="1" dirty="0">
                  <a:ea typeface="Gill Sans" pitchFamily="-84" charset="0"/>
                  <a:cs typeface="Gill Sans" pitchFamily="-84" charset="0"/>
                </a:rPr>
                <a:t>Catalog Services for the Web (CS-W)</a:t>
              </a:r>
            </a:p>
            <a:p>
              <a:pPr algn="l"/>
              <a:r>
                <a:rPr lang="sr-Cyrl-RS" sz="2000" smtClean="0">
                  <a:ea typeface="Gill Sans" pitchFamily="-84" charset="0"/>
                  <a:cs typeface="Gill Sans" pitchFamily="-84" charset="0"/>
                </a:rPr>
                <a:t>Дефинише неколико веб интерфејса за откривање просторних података</a:t>
              </a:r>
              <a:endParaRPr lang="en-US" sz="2000" dirty="0">
                <a:ea typeface="Gill Sans" pitchFamily="-84" charset="0"/>
                <a:cs typeface="Gill Sans" pitchFamily="-84" charset="0"/>
              </a:endParaRPr>
            </a:p>
          </p:txBody>
        </p:sp>
        <p:pic>
          <p:nvPicPr>
            <p:cNvPr id="12" name="Picture 9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 rot="-5400000">
              <a:off x="-350" y="350"/>
              <a:ext cx="943" cy="24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  <p:sp>
        <p:nvSpPr>
          <p:cNvPr id="3" name="Rectangle 2"/>
          <p:cNvSpPr/>
          <p:nvPr/>
        </p:nvSpPr>
        <p:spPr>
          <a:xfrm>
            <a:off x="3528139" y="3603698"/>
            <a:ext cx="5208886" cy="1456235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57200" y="907900"/>
            <a:ext cx="47628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Cyrl-RS" b="1" i="1"/>
              <a:t>Зашто метапоаци</a:t>
            </a:r>
            <a:r>
              <a:rPr lang="en-US" b="1" i="1" smtClean="0"/>
              <a:t>? </a:t>
            </a:r>
            <a:r>
              <a:rPr lang="en-US" b="1" i="1" dirty="0" smtClean="0"/>
              <a:t>2</a:t>
            </a:r>
            <a:r>
              <a:rPr lang="en-US" b="1" i="1" smtClean="0"/>
              <a:t>) </a:t>
            </a:r>
            <a:r>
              <a:rPr lang="sr-Cyrl-RS" b="1" i="1" smtClean="0"/>
              <a:t>Интероперабилност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600" b="1">
                <a:solidFill>
                  <a:schemeClr val="bg1">
                    <a:lumMod val="75000"/>
                  </a:schemeClr>
                </a:solidFill>
              </a:rPr>
              <a:t>Како документовати и претраживати податке</a:t>
            </a:r>
            <a:r>
              <a:rPr lang="en-US" sz="2600" b="1">
                <a:solidFill>
                  <a:schemeClr val="bg1">
                    <a:lumMod val="75000"/>
                  </a:schemeClr>
                </a:solidFill>
              </a:rPr>
              <a:t>?</a:t>
            </a:r>
            <a:endParaRPr lang="en-US" sz="2600" b="1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424393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 autoUpdateAnimBg="0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125" y="1544444"/>
            <a:ext cx="4962833" cy="300009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5663" y="2901803"/>
            <a:ext cx="5167975" cy="324693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600" b="1">
                <a:solidFill>
                  <a:schemeClr val="bg1">
                    <a:lumMod val="75000"/>
                  </a:schemeClr>
                </a:solidFill>
              </a:rPr>
              <a:t>Како документовати и претраживати податке</a:t>
            </a:r>
            <a:r>
              <a:rPr lang="en-US" sz="2600" b="1">
                <a:solidFill>
                  <a:schemeClr val="bg1">
                    <a:lumMod val="75000"/>
                  </a:schemeClr>
                </a:solidFill>
              </a:rPr>
              <a:t>?</a:t>
            </a:r>
            <a:endParaRPr lang="en-US" sz="26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57200" y="907900"/>
            <a:ext cx="61244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Cyrl-RS" b="1" i="1"/>
              <a:t>Зашто метапоаци</a:t>
            </a:r>
            <a:r>
              <a:rPr lang="en-US" b="1" i="1" smtClean="0"/>
              <a:t>? </a:t>
            </a:r>
            <a:r>
              <a:rPr lang="en-US" b="1" i="1" dirty="0" smtClean="0"/>
              <a:t>3</a:t>
            </a:r>
            <a:r>
              <a:rPr lang="en-US" b="1" i="1" smtClean="0"/>
              <a:t>) </a:t>
            </a:r>
            <a:r>
              <a:rPr lang="sr-Cyrl-RS" b="1" i="1" smtClean="0"/>
              <a:t>Упављање складиштем података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49591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4"/>
          <p:cNvGrpSpPr>
            <a:grpSpLocks/>
          </p:cNvGrpSpPr>
          <p:nvPr/>
        </p:nvGrpSpPr>
        <p:grpSpPr bwMode="auto">
          <a:xfrm>
            <a:off x="557161" y="3983308"/>
            <a:ext cx="3430116" cy="1544835"/>
            <a:chOff x="0" y="0"/>
            <a:chExt cx="3073" cy="1384"/>
          </a:xfrm>
        </p:grpSpPr>
        <p:sp>
          <p:nvSpPr>
            <p:cNvPr id="66570" name="Rectangle 5"/>
            <p:cNvSpPr>
              <a:spLocks/>
            </p:cNvSpPr>
            <p:nvPr/>
          </p:nvSpPr>
          <p:spPr bwMode="auto">
            <a:xfrm>
              <a:off x="1424" y="0"/>
              <a:ext cx="1649" cy="137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sr-Cyrl-RS" sz="2000" b="1" smtClean="0">
                  <a:solidFill>
                    <a:schemeClr val="tx1"/>
                  </a:solidFill>
                  <a:latin typeface="Calibri"/>
                  <a:ea typeface="Gill Sans" pitchFamily="-84" charset="0"/>
                  <a:cs typeface="Calibri"/>
                </a:rPr>
                <a:t>Правни аспект</a:t>
              </a:r>
              <a:endParaRPr lang="en-US" sz="2000" b="1" dirty="0">
                <a:solidFill>
                  <a:schemeClr val="tx1"/>
                </a:solidFill>
                <a:latin typeface="Calibri"/>
                <a:ea typeface="Gill Sans" pitchFamily="-84" charset="0"/>
                <a:cs typeface="Calibri"/>
              </a:endParaRPr>
            </a:p>
            <a:p>
              <a:pPr algn="l"/>
              <a:r>
                <a:rPr lang="sr-Cyrl-RS" sz="2000" smtClean="0">
                  <a:latin typeface="Calibri"/>
                  <a:ea typeface="Gill Sans" pitchFamily="-84" charset="0"/>
                  <a:cs typeface="Calibri"/>
                </a:rPr>
                <a:t>Дигитална права</a:t>
              </a:r>
              <a:endParaRPr lang="en-US" sz="2000" dirty="0">
                <a:latin typeface="Calibri"/>
                <a:ea typeface="Gill Sans" pitchFamily="-84" charset="0"/>
                <a:cs typeface="Calibri"/>
              </a:endParaRPr>
            </a:p>
            <a:p>
              <a:pPr algn="l"/>
              <a:r>
                <a:rPr lang="sr-Cyrl-RS" sz="2000" smtClean="0">
                  <a:latin typeface="Calibri"/>
                  <a:ea typeface="Gill Sans" pitchFamily="-84" charset="0"/>
                  <a:cs typeface="Calibri"/>
                </a:rPr>
                <a:t>Власништво</a:t>
              </a:r>
              <a:endParaRPr lang="en-US" sz="2000" dirty="0">
                <a:latin typeface="Calibri"/>
                <a:ea typeface="Gill Sans" pitchFamily="-84" charset="0"/>
                <a:cs typeface="Calibri"/>
              </a:endParaRPr>
            </a:p>
            <a:p>
              <a:pPr algn="l"/>
              <a:r>
                <a:rPr lang="sr-Cyrl-RS" sz="2000" smtClean="0">
                  <a:latin typeface="Calibri"/>
                  <a:ea typeface="Gill Sans" pitchFamily="-84" charset="0"/>
                  <a:cs typeface="Calibri"/>
                </a:rPr>
                <a:t>Одговорност</a:t>
              </a:r>
              <a:endParaRPr lang="en-US" sz="2000" dirty="0">
                <a:latin typeface="Calibri"/>
                <a:ea typeface="Gill Sans" pitchFamily="-84" charset="0"/>
                <a:cs typeface="Calibri"/>
              </a:endParaRPr>
            </a:p>
            <a:p>
              <a:pPr algn="l"/>
              <a:r>
                <a:rPr lang="sr-Cyrl-RS" sz="2000" smtClean="0">
                  <a:latin typeface="Calibri"/>
                  <a:ea typeface="Gill Sans" pitchFamily="-84" charset="0"/>
                  <a:cs typeface="Calibri"/>
                </a:rPr>
                <a:t>Права својине</a:t>
              </a:r>
              <a:endParaRPr lang="en-US" sz="2000" dirty="0">
                <a:latin typeface="Calibri"/>
                <a:ea typeface="Gill Sans" pitchFamily="-84" charset="0"/>
                <a:cs typeface="Calibri"/>
              </a:endParaRPr>
            </a:p>
          </p:txBody>
        </p:sp>
        <p:pic>
          <p:nvPicPr>
            <p:cNvPr id="66571" name="Picture 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0"/>
              <a:ext cx="1384" cy="138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  <p:sp>
        <p:nvSpPr>
          <p:cNvPr id="15" name="Rectangle 1"/>
          <p:cNvSpPr txBox="1">
            <a:spLocks noChangeArrowheads="1"/>
          </p:cNvSpPr>
          <p:nvPr/>
        </p:nvSpPr>
        <p:spPr>
          <a:xfrm>
            <a:off x="322583" y="1415727"/>
            <a:ext cx="8152358" cy="194421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17500" indent="0">
              <a:spcBef>
                <a:spcPts val="1200"/>
              </a:spcBef>
              <a:buFont typeface="Arial"/>
              <a:buNone/>
              <a:defRPr/>
            </a:pPr>
            <a:r>
              <a:rPr lang="sr-Cyrl-RS" sz="1800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Омогућавају управљање и заштиту права</a:t>
            </a:r>
            <a:endParaRPr lang="en-US" sz="1800" dirty="0" smtClean="0">
              <a:solidFill>
                <a:srgbClr val="000000"/>
              </a:solidFill>
              <a:latin typeface="Calibri"/>
              <a:cs typeface="Calibri"/>
              <a:sym typeface="Eurostile" charset="0"/>
            </a:endParaRPr>
          </a:p>
          <a:p>
            <a:pPr marL="317500" indent="0">
              <a:spcBef>
                <a:spcPts val="1200"/>
              </a:spcBef>
              <a:buFont typeface="Arial"/>
              <a:buNone/>
              <a:defRPr/>
            </a:pPr>
            <a:r>
              <a:rPr lang="sr-Cyrl-RS" sz="1800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Ѕато што коришћење каталога метаподатака не даје приступ подацималако је обезбедити различите начине да се до њих дође</a:t>
            </a:r>
            <a:r>
              <a:rPr lang="en-US" sz="1800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. </a:t>
            </a:r>
            <a:endParaRPr lang="en-US" sz="1800" dirty="0" smtClean="0">
              <a:solidFill>
                <a:srgbClr val="000000"/>
              </a:solidFill>
              <a:latin typeface="Calibri"/>
              <a:cs typeface="Calibri"/>
              <a:sym typeface="Eurostile" charset="0"/>
            </a:endParaRPr>
          </a:p>
          <a:p>
            <a:pPr marL="317500" indent="0">
              <a:spcBef>
                <a:spcPts val="1200"/>
              </a:spcBef>
              <a:buFont typeface="Arial"/>
              <a:buNone/>
              <a:defRPr/>
            </a:pPr>
            <a:r>
              <a:rPr lang="sr-Cyrl-RS" sz="1800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Шта више</a:t>
            </a:r>
            <a:r>
              <a:rPr lang="en-US" sz="1800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, </a:t>
            </a:r>
            <a:r>
              <a:rPr lang="sr-Cyrl-RS" sz="1800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ако су примењена нека права заштите</a:t>
            </a:r>
            <a:r>
              <a:rPr lang="en-US" sz="1800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, </a:t>
            </a:r>
            <a:r>
              <a:rPr lang="sr-Cyrl-RS" sz="1800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она ће бити назначена у метаподацима</a:t>
            </a:r>
            <a:r>
              <a:rPr lang="en-US" sz="1800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.</a:t>
            </a:r>
            <a:endParaRPr lang="en-US" sz="1800" dirty="0" smtClean="0">
              <a:solidFill>
                <a:srgbClr val="000000"/>
              </a:solidFill>
              <a:latin typeface="Calibri"/>
              <a:cs typeface="Calibri"/>
              <a:sym typeface="Eurostile" charset="0"/>
            </a:endParaRPr>
          </a:p>
        </p:txBody>
      </p:sp>
      <p:sp>
        <p:nvSpPr>
          <p:cNvPr id="7" name="Down Arrow 6"/>
          <p:cNvSpPr/>
          <p:nvPr/>
        </p:nvSpPr>
        <p:spPr>
          <a:xfrm>
            <a:off x="7328848" y="5377218"/>
            <a:ext cx="600501" cy="1009934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57200" y="907900"/>
            <a:ext cx="31935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Cyrl-RS" b="1" i="1"/>
              <a:t>Зашто метапоаци</a:t>
            </a:r>
            <a:r>
              <a:rPr lang="en-US" b="1" i="1" smtClean="0"/>
              <a:t>? </a:t>
            </a:r>
            <a:r>
              <a:rPr lang="en-US" b="1" i="1" dirty="0" smtClean="0"/>
              <a:t>4</a:t>
            </a:r>
            <a:r>
              <a:rPr lang="en-US" b="1" i="1" smtClean="0"/>
              <a:t>) </a:t>
            </a:r>
            <a:r>
              <a:rPr lang="sr-Cyrl-RS" b="1" i="1" smtClean="0"/>
              <a:t>Права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600" b="1">
                <a:solidFill>
                  <a:schemeClr val="bg1">
                    <a:lumMod val="75000"/>
                  </a:schemeClr>
                </a:solidFill>
              </a:rPr>
              <a:t>Како документовати и претраживати податке</a:t>
            </a:r>
            <a:r>
              <a:rPr lang="en-US" sz="2600" b="1">
                <a:solidFill>
                  <a:schemeClr val="bg1">
                    <a:lumMod val="75000"/>
                  </a:schemeClr>
                </a:solidFill>
              </a:rPr>
              <a:t>?</a:t>
            </a:r>
            <a:endParaRPr lang="en-US" sz="2600" b="1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9860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 txBox="1">
            <a:spLocks noChangeArrowheads="1"/>
          </p:cNvSpPr>
          <p:nvPr/>
        </p:nvSpPr>
        <p:spPr>
          <a:xfrm>
            <a:off x="1312623" y="5604411"/>
            <a:ext cx="4352875" cy="50405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17500" indent="0">
              <a:spcBef>
                <a:spcPts val="1200"/>
              </a:spcBef>
              <a:buFont typeface="Arial"/>
              <a:buNone/>
              <a:defRPr/>
            </a:pPr>
            <a:r>
              <a:rPr lang="sr-Cyrl-RS" sz="2200" b="1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Не знамо ништа о овој слици!?</a:t>
            </a:r>
            <a:endParaRPr lang="en-US" sz="2200" dirty="0" smtClean="0">
              <a:solidFill>
                <a:srgbClr val="000000"/>
              </a:solidFill>
              <a:latin typeface="Calibri"/>
              <a:cs typeface="Calibri"/>
              <a:sym typeface="Eurostile" charset="0"/>
            </a:endParaRPr>
          </a:p>
        </p:txBody>
      </p:sp>
      <p:pic>
        <p:nvPicPr>
          <p:cNvPr id="9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2623" y="1733286"/>
            <a:ext cx="4806298" cy="3468344"/>
          </a:xfrm>
          <a:prstGeom prst="rect">
            <a:avLst/>
          </a:prstGeom>
          <a:noFill/>
          <a:ln w="25400">
            <a:solidFill>
              <a:srgbClr val="000000"/>
            </a:solidFill>
            <a:prstDash val="solid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tile tx="0" ty="0" sx="100000" sy="100000" flip="none" algn="tl"/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872" y="3479734"/>
            <a:ext cx="2696128" cy="2815956"/>
          </a:xfrm>
          <a:prstGeom prst="rect">
            <a:avLst/>
          </a:prstGeom>
        </p:spPr>
      </p:pic>
      <p:sp>
        <p:nvSpPr>
          <p:cNvPr id="12" name="Rectangle 1"/>
          <p:cNvSpPr txBox="1">
            <a:spLocks noChangeArrowheads="1"/>
          </p:cNvSpPr>
          <p:nvPr/>
        </p:nvSpPr>
        <p:spPr>
          <a:xfrm>
            <a:off x="6619145" y="2086179"/>
            <a:ext cx="2156365" cy="50405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17500" indent="0">
              <a:spcBef>
                <a:spcPts val="1200"/>
              </a:spcBef>
              <a:buFont typeface="Arial"/>
              <a:buNone/>
              <a:defRPr/>
            </a:pPr>
            <a:r>
              <a:rPr lang="sr-Cyrl-RS" sz="2200" b="1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У смеће</a:t>
            </a:r>
            <a:r>
              <a:rPr lang="en-US" sz="2200" b="1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!!</a:t>
            </a:r>
            <a:endParaRPr lang="en-US" sz="2200" dirty="0" smtClean="0">
              <a:solidFill>
                <a:srgbClr val="000000"/>
              </a:solidFill>
              <a:latin typeface="Calibri"/>
              <a:cs typeface="Calibri"/>
              <a:sym typeface="Eurostile" charset="0"/>
            </a:endParaRPr>
          </a:p>
        </p:txBody>
      </p:sp>
      <p:sp>
        <p:nvSpPr>
          <p:cNvPr id="4" name="Down Arrow 3"/>
          <p:cNvSpPr/>
          <p:nvPr/>
        </p:nvSpPr>
        <p:spPr>
          <a:xfrm>
            <a:off x="7219665" y="2717601"/>
            <a:ext cx="600502" cy="572761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600" b="1">
                <a:solidFill>
                  <a:schemeClr val="bg1">
                    <a:lumMod val="75000"/>
                  </a:schemeClr>
                </a:solidFill>
              </a:rPr>
              <a:t>Како документовати и претраживати податке</a:t>
            </a:r>
            <a:r>
              <a:rPr lang="en-US" sz="2600" b="1">
                <a:solidFill>
                  <a:schemeClr val="bg1">
                    <a:lumMod val="75000"/>
                  </a:schemeClr>
                </a:solidFill>
              </a:rPr>
              <a:t>?</a:t>
            </a:r>
            <a:endParaRPr lang="en-US" sz="26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57200" y="907900"/>
            <a:ext cx="34644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Cyrl-RS" b="1" i="1"/>
              <a:t>Зашто метапоаци</a:t>
            </a:r>
            <a:r>
              <a:rPr lang="en-US" b="1" i="1" smtClean="0"/>
              <a:t>? </a:t>
            </a:r>
            <a:r>
              <a:rPr lang="en-US" b="1" i="1" dirty="0" smtClean="0"/>
              <a:t>5</a:t>
            </a:r>
            <a:r>
              <a:rPr lang="en-US" b="1" i="1" smtClean="0"/>
              <a:t>. </a:t>
            </a:r>
            <a:r>
              <a:rPr lang="sr-Cyrl-RS" b="1" i="1" smtClean="0"/>
              <a:t>Очување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327415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4" grpId="0" animBg="1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2685" y="5703861"/>
            <a:ext cx="2066925" cy="60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370327" y="5386106"/>
            <a:ext cx="6208501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17500">
              <a:spcBef>
                <a:spcPts val="1200"/>
              </a:spcBef>
              <a:defRPr/>
            </a:pPr>
            <a:r>
              <a:rPr lang="sr-Cyrl-RS" sz="1700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Стандард </a:t>
            </a:r>
            <a:r>
              <a:rPr lang="en-US" sz="1700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ISO </a:t>
            </a:r>
            <a:r>
              <a:rPr lang="en-US" sz="170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19115 </a:t>
            </a:r>
            <a:r>
              <a:rPr lang="sr-Cyrl-RS" sz="1700" b="1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дефинише опсежан скуп елемената за метаподатке</a:t>
            </a:r>
            <a:r>
              <a:rPr lang="en-US" sz="1700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; (</a:t>
            </a:r>
            <a:r>
              <a:rPr lang="sr-Cyrl-RS" sz="1700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типично се користи само мали део овог скупа</a:t>
            </a:r>
            <a:r>
              <a:rPr lang="en-US" sz="1700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). </a:t>
            </a:r>
            <a:endParaRPr lang="en-US" sz="1700" dirty="0">
              <a:solidFill>
                <a:srgbClr val="000000"/>
              </a:solidFill>
              <a:latin typeface="Calibri"/>
              <a:cs typeface="Calibri"/>
              <a:sym typeface="Eurostile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94673" y="1596751"/>
            <a:ext cx="8420669" cy="3661955"/>
            <a:chOff x="266131" y="939735"/>
            <a:chExt cx="9144000" cy="3976515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119"/>
            <a:stretch/>
          </p:blipFill>
          <p:spPr bwMode="auto">
            <a:xfrm>
              <a:off x="613653" y="939735"/>
              <a:ext cx="7972425" cy="369318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Rectangle 6"/>
            <p:cNvSpPr/>
            <p:nvPr/>
          </p:nvSpPr>
          <p:spPr>
            <a:xfrm>
              <a:off x="266131" y="4639251"/>
              <a:ext cx="9144000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17500" indent="0" algn="l" eaLnBrk="1" hangingPunct="1">
                <a:spcBef>
                  <a:spcPts val="1200"/>
                </a:spcBef>
                <a:buNone/>
                <a:defRPr/>
              </a:pPr>
              <a:r>
                <a:rPr lang="fr-CH" sz="1200" i="1" dirty="0" err="1">
                  <a:solidFill>
                    <a:srgbClr val="000000"/>
                  </a:solidFill>
                  <a:latin typeface="Calibri"/>
                  <a:cs typeface="Calibri"/>
                  <a:sym typeface="Eurostile" charset="0"/>
                </a:rPr>
                <a:t>From</a:t>
              </a:r>
              <a:r>
                <a:rPr lang="fr-CH" sz="1200" i="1" dirty="0">
                  <a:solidFill>
                    <a:srgbClr val="000000"/>
                  </a:solidFill>
                  <a:latin typeface="Calibri"/>
                  <a:cs typeface="Calibri"/>
                  <a:sym typeface="Eurostile" charset="0"/>
                </a:rPr>
                <a:t> :C. </a:t>
              </a:r>
              <a:r>
                <a:rPr lang="fr-CH" sz="1200" i="1" dirty="0" err="1">
                  <a:solidFill>
                    <a:srgbClr val="000000"/>
                  </a:solidFill>
                  <a:latin typeface="Calibri"/>
                  <a:cs typeface="Calibri"/>
                  <a:sym typeface="Eurostile" charset="0"/>
                </a:rPr>
                <a:t>Plumejeaud</a:t>
              </a:r>
              <a:r>
                <a:rPr lang="fr-CH" sz="1200" i="1" dirty="0">
                  <a:solidFill>
                    <a:srgbClr val="000000"/>
                  </a:solidFill>
                  <a:latin typeface="Calibri"/>
                  <a:cs typeface="Calibri"/>
                  <a:sym typeface="Eurostile" charset="0"/>
                </a:rPr>
                <a:t> , et al (2011): Opérationnalisation d’un profil ISO 19115 pour des métadonnées socio-économiques </a:t>
              </a: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600" b="1">
                <a:solidFill>
                  <a:schemeClr val="bg1">
                    <a:lumMod val="75000"/>
                  </a:schemeClr>
                </a:solidFill>
              </a:rPr>
              <a:t>Како документовати и претраживати податке</a:t>
            </a:r>
            <a:r>
              <a:rPr lang="en-US" sz="2600" b="1">
                <a:solidFill>
                  <a:schemeClr val="bg1">
                    <a:lumMod val="75000"/>
                  </a:schemeClr>
                </a:solidFill>
              </a:rPr>
              <a:t>?</a:t>
            </a:r>
            <a:endParaRPr lang="en-US" sz="26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7200" y="907900"/>
            <a:ext cx="49465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 smtClean="0"/>
              <a:t>Geonetwork</a:t>
            </a:r>
            <a:r>
              <a:rPr lang="en-US" b="1" i="1" smtClean="0"/>
              <a:t>: </a:t>
            </a:r>
            <a:r>
              <a:rPr lang="sr-Cyrl-RS" b="1" i="1" smtClean="0"/>
              <a:t>онлајн креирање метаподатака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93099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557" y="1446283"/>
            <a:ext cx="4403780" cy="3839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1"/>
          <p:cNvSpPr txBox="1">
            <a:spLocks noChangeArrowheads="1"/>
          </p:cNvSpPr>
          <p:nvPr/>
        </p:nvSpPr>
        <p:spPr bwMode="auto">
          <a:xfrm>
            <a:off x="127096" y="1474821"/>
            <a:ext cx="4403961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>
            <a:lvl1pPr marL="838200" indent="-571500" algn="l" rtl="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+mn-lt"/>
                <a:ea typeface="ＭＳ Ｐゴシック" pitchFamily="34" charset="-128"/>
                <a:cs typeface="+mn-cs"/>
                <a:sym typeface="Gill Sans" charset="0"/>
              </a:defRPr>
            </a:lvl1pPr>
            <a:lvl2pPr marL="1282700" indent="-571500" algn="l" rtl="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+mn-lt"/>
                <a:ea typeface="ＭＳ Ｐゴシック" pitchFamily="34" charset="-128"/>
                <a:sym typeface="Gill Sans" charset="0"/>
              </a:defRPr>
            </a:lvl2pPr>
            <a:lvl3pPr marL="1727200" indent="-571500" algn="l" rtl="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+mn-lt"/>
                <a:ea typeface="ＭＳ Ｐゴシック" pitchFamily="34" charset="-128"/>
                <a:sym typeface="Gill Sans" charset="0"/>
              </a:defRPr>
            </a:lvl3pPr>
            <a:lvl4pPr marL="2171700" indent="-571500" algn="l" rtl="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+mn-lt"/>
                <a:ea typeface="ＭＳ Ｐゴシック" pitchFamily="34" charset="-128"/>
                <a:sym typeface="Gill Sans" charset="0"/>
              </a:defRPr>
            </a:lvl4pPr>
            <a:lvl5pPr marL="2616200" indent="-571500" algn="l" rtl="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+mn-lt"/>
                <a:ea typeface="ＭＳ Ｐゴシック" pitchFamily="34" charset="-128"/>
                <a:sym typeface="Gill Sans" charset="0"/>
              </a:defRPr>
            </a:lvl5pPr>
            <a:lvl6pPr marL="3073400" indent="-571500" algn="l" rtl="0" fontAlgn="base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+mn-lt"/>
                <a:ea typeface="+mn-ea"/>
                <a:sym typeface="Gill Sans" charset="0"/>
              </a:defRPr>
            </a:lvl6pPr>
            <a:lvl7pPr marL="3530600" indent="-571500" algn="l" rtl="0" fontAlgn="base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+mn-lt"/>
                <a:ea typeface="+mn-ea"/>
                <a:sym typeface="Gill Sans" charset="0"/>
              </a:defRPr>
            </a:lvl7pPr>
            <a:lvl8pPr marL="3987800" indent="-571500" algn="l" rtl="0" fontAlgn="base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+mn-lt"/>
                <a:ea typeface="+mn-ea"/>
                <a:sym typeface="Gill Sans" charset="0"/>
              </a:defRPr>
            </a:lvl8pPr>
            <a:lvl9pPr marL="4445000" indent="-571500" algn="l" rtl="0" fontAlgn="base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+mn-lt"/>
                <a:ea typeface="+mn-ea"/>
                <a:sym typeface="Gill Sans" charset="0"/>
              </a:defRPr>
            </a:lvl9pPr>
          </a:lstStyle>
          <a:p>
            <a:pPr marL="317500" indent="0" eaLnBrk="1" hangingPunct="1">
              <a:buNone/>
              <a:defRPr/>
            </a:pPr>
            <a:r>
              <a:rPr lang="en-US" sz="1600" smtClean="0">
                <a:solidFill>
                  <a:srgbClr val="000000"/>
                </a:solidFill>
                <a:latin typeface="Calibri"/>
                <a:ea typeface="+mn-ea"/>
                <a:cs typeface="Calibri"/>
                <a:sym typeface="Eurostile" charset="0"/>
              </a:rPr>
              <a:t>ISO19115-19139 </a:t>
            </a:r>
            <a:r>
              <a:rPr lang="sr-Cyrl-RS" sz="1600" smtClean="0">
                <a:solidFill>
                  <a:srgbClr val="000000"/>
                </a:solidFill>
                <a:latin typeface="Calibri"/>
                <a:ea typeface="+mn-ea"/>
                <a:cs typeface="Calibri"/>
                <a:sym typeface="Eurostile" charset="0"/>
              </a:rPr>
              <a:t>стандади збуњују многе људе</a:t>
            </a:r>
            <a:r>
              <a:rPr lang="en-US" sz="1600" smtClean="0">
                <a:solidFill>
                  <a:srgbClr val="000000"/>
                </a:solidFill>
                <a:latin typeface="Calibri"/>
                <a:ea typeface="+mn-ea"/>
                <a:cs typeface="Calibri"/>
                <a:sym typeface="Eurostile" charset="0"/>
              </a:rPr>
              <a:t>. </a:t>
            </a:r>
            <a:r>
              <a:rPr lang="sr-Cyrl-RS" sz="1600" b="1" smtClean="0">
                <a:solidFill>
                  <a:srgbClr val="000000"/>
                </a:solidFill>
                <a:latin typeface="Calibri"/>
                <a:ea typeface="+mn-ea"/>
                <a:cs typeface="Calibri"/>
                <a:sym typeface="Eurostile" charset="0"/>
              </a:rPr>
              <a:t>Постоји само један</a:t>
            </a:r>
            <a:r>
              <a:rPr lang="en-US" sz="1600" b="1" smtClean="0">
                <a:solidFill>
                  <a:srgbClr val="000000"/>
                </a:solidFill>
                <a:latin typeface="Calibri"/>
                <a:ea typeface="+mn-ea"/>
                <a:cs typeface="Calibri"/>
                <a:sym typeface="Eurostile" charset="0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alibri"/>
                <a:ea typeface="+mn-ea"/>
                <a:cs typeface="Calibri"/>
                <a:sym typeface="Eurostile" charset="0"/>
              </a:rPr>
              <a:t>(1</a:t>
            </a:r>
            <a:r>
              <a:rPr lang="en-US" sz="1600" b="1">
                <a:solidFill>
                  <a:srgbClr val="000000"/>
                </a:solidFill>
                <a:latin typeface="Calibri"/>
                <a:ea typeface="+mn-ea"/>
                <a:cs typeface="Calibri"/>
                <a:sym typeface="Eurostile" charset="0"/>
              </a:rPr>
              <a:t>!) </a:t>
            </a:r>
            <a:r>
              <a:rPr lang="sr-Cyrl-RS" sz="1600" b="1" smtClean="0">
                <a:solidFill>
                  <a:srgbClr val="000000"/>
                </a:solidFill>
                <a:latin typeface="Calibri"/>
                <a:ea typeface="+mn-ea"/>
                <a:cs typeface="Calibri"/>
                <a:sym typeface="Eurostile" charset="0"/>
              </a:rPr>
              <a:t>стандард за метаподатке о географским подацима</a:t>
            </a:r>
            <a:r>
              <a:rPr lang="en-US" sz="1600" b="1" smtClean="0">
                <a:solidFill>
                  <a:srgbClr val="000000"/>
                </a:solidFill>
                <a:latin typeface="Calibri"/>
                <a:ea typeface="+mn-ea"/>
                <a:cs typeface="Calibri"/>
                <a:sym typeface="Eurostile" charset="0"/>
              </a:rPr>
              <a:t>, </a:t>
            </a:r>
            <a:r>
              <a:rPr lang="sr-Cyrl-RS" sz="1600" b="1" smtClean="0">
                <a:solidFill>
                  <a:srgbClr val="000000"/>
                </a:solidFill>
                <a:latin typeface="Calibri"/>
                <a:ea typeface="+mn-ea"/>
                <a:cs typeface="Calibri"/>
                <a:sym typeface="Eurostile" charset="0"/>
              </a:rPr>
              <a:t>а то је</a:t>
            </a:r>
            <a:r>
              <a:rPr lang="en-US" sz="1600" b="1" smtClean="0">
                <a:solidFill>
                  <a:srgbClr val="000000"/>
                </a:solidFill>
                <a:latin typeface="Calibri"/>
                <a:ea typeface="+mn-ea"/>
                <a:cs typeface="Calibri"/>
                <a:sym typeface="Eurostile" charset="0"/>
              </a:rPr>
              <a:t> ISO-19115</a:t>
            </a:r>
            <a:r>
              <a:rPr lang="en-US" sz="1600" smtClean="0">
                <a:solidFill>
                  <a:srgbClr val="000000"/>
                </a:solidFill>
                <a:latin typeface="Calibri"/>
                <a:ea typeface="+mn-ea"/>
                <a:cs typeface="Calibri"/>
                <a:sym typeface="Eurostile" charset="0"/>
              </a:rPr>
              <a:t>. </a:t>
            </a:r>
            <a:endParaRPr lang="en-US" sz="1600" dirty="0" smtClean="0">
              <a:solidFill>
                <a:srgbClr val="000000"/>
              </a:solidFill>
              <a:latin typeface="Calibri"/>
              <a:ea typeface="+mn-ea"/>
              <a:cs typeface="Calibri"/>
              <a:sym typeface="Eurostile" charset="0"/>
            </a:endParaRPr>
          </a:p>
          <a:p>
            <a:pPr marL="317500" indent="0" eaLnBrk="1" hangingPunct="1">
              <a:buNone/>
              <a:defRPr/>
            </a:pPr>
            <a:r>
              <a:rPr lang="en-US" sz="1600" smtClean="0">
                <a:solidFill>
                  <a:srgbClr val="000000"/>
                </a:solidFill>
                <a:latin typeface="Calibri"/>
                <a:ea typeface="+mn-ea"/>
                <a:cs typeface="Calibri"/>
                <a:sym typeface="Eurostile" charset="0"/>
              </a:rPr>
              <a:t>ISO-19115 </a:t>
            </a:r>
            <a:r>
              <a:rPr lang="sr-Cyrl-RS" sz="1600" smtClean="0">
                <a:solidFill>
                  <a:srgbClr val="000000"/>
                </a:solidFill>
                <a:latin typeface="Calibri"/>
                <a:ea typeface="+mn-ea"/>
                <a:cs typeface="Calibri"/>
                <a:sym typeface="Eurostile" charset="0"/>
              </a:rPr>
              <a:t>је оригинално објављен без</a:t>
            </a:r>
            <a:r>
              <a:rPr lang="en-US" sz="1600" smtClean="0">
                <a:solidFill>
                  <a:srgbClr val="000000"/>
                </a:solidFill>
                <a:latin typeface="Calibri"/>
                <a:ea typeface="+mn-ea"/>
                <a:cs typeface="Calibri"/>
                <a:sym typeface="Eurostile" charset="0"/>
              </a:rPr>
              <a:t> </a:t>
            </a:r>
            <a:r>
              <a:rPr lang="en-US" sz="1600">
                <a:solidFill>
                  <a:srgbClr val="000000"/>
                </a:solidFill>
                <a:latin typeface="Calibri"/>
                <a:ea typeface="+mn-ea"/>
                <a:cs typeface="Calibri"/>
                <a:sym typeface="Eurostile" charset="0"/>
              </a:rPr>
              <a:t>DTD </a:t>
            </a:r>
            <a:r>
              <a:rPr lang="sr-Cyrl-RS" sz="1600" smtClean="0">
                <a:solidFill>
                  <a:srgbClr val="000000"/>
                </a:solidFill>
                <a:latin typeface="Calibri"/>
                <a:ea typeface="+mn-ea"/>
                <a:cs typeface="Calibri"/>
                <a:sym typeface="Eurostile" charset="0"/>
              </a:rPr>
              <a:t>тј. </a:t>
            </a:r>
            <a:r>
              <a:rPr lang="en-US" sz="1600" smtClean="0">
                <a:solidFill>
                  <a:srgbClr val="000000"/>
                </a:solidFill>
                <a:latin typeface="Calibri"/>
                <a:ea typeface="+mn-ea"/>
                <a:cs typeface="Calibri"/>
                <a:sym typeface="Eurostile" charset="0"/>
              </a:rPr>
              <a:t>XML </a:t>
            </a:r>
            <a:r>
              <a:rPr lang="sr-Cyrl-RS" sz="1600" smtClean="0">
                <a:solidFill>
                  <a:srgbClr val="000000"/>
                </a:solidFill>
                <a:latin typeface="Calibri"/>
                <a:ea typeface="+mn-ea"/>
                <a:cs typeface="Calibri"/>
                <a:sym typeface="Eurostile" charset="0"/>
              </a:rPr>
              <a:t>шеме која би се користила за валидацију слогова метаподатака</a:t>
            </a:r>
            <a:r>
              <a:rPr lang="en-US" sz="1600" smtClean="0">
                <a:solidFill>
                  <a:srgbClr val="000000"/>
                </a:solidFill>
                <a:latin typeface="Calibri"/>
                <a:ea typeface="+mn-ea"/>
                <a:cs typeface="Calibri"/>
                <a:sym typeface="Eurostile" charset="0"/>
              </a:rPr>
              <a:t> (</a:t>
            </a:r>
            <a:r>
              <a:rPr lang="sr-Cyrl-RS" sz="1600" smtClean="0">
                <a:solidFill>
                  <a:srgbClr val="000000"/>
                </a:solidFill>
                <a:latin typeface="Calibri"/>
                <a:ea typeface="+mn-ea"/>
                <a:cs typeface="Calibri"/>
                <a:sym typeface="Eurostile" charset="0"/>
              </a:rPr>
              <a:t>форматираних као</a:t>
            </a:r>
            <a:r>
              <a:rPr lang="en-US" sz="1600" smtClean="0">
                <a:solidFill>
                  <a:srgbClr val="000000"/>
                </a:solidFill>
                <a:latin typeface="Calibri"/>
                <a:ea typeface="+mn-ea"/>
                <a:cs typeface="Calibri"/>
                <a:sym typeface="Eurostile" charset="0"/>
              </a:rPr>
              <a:t> </a:t>
            </a:r>
            <a:r>
              <a:rPr lang="en-US" sz="1600">
                <a:solidFill>
                  <a:srgbClr val="000000"/>
                </a:solidFill>
                <a:latin typeface="Calibri"/>
                <a:ea typeface="+mn-ea"/>
                <a:cs typeface="Calibri"/>
                <a:sym typeface="Eurostile" charset="0"/>
              </a:rPr>
              <a:t>XML </a:t>
            </a:r>
            <a:r>
              <a:rPr lang="sr-Cyrl-RS" sz="1600" smtClean="0">
                <a:solidFill>
                  <a:srgbClr val="000000"/>
                </a:solidFill>
                <a:latin typeface="Calibri"/>
                <a:ea typeface="+mn-ea"/>
                <a:cs typeface="Calibri"/>
                <a:sym typeface="Eurostile" charset="0"/>
              </a:rPr>
              <a:t>документ</a:t>
            </a:r>
            <a:r>
              <a:rPr lang="en-US" sz="1600" smtClean="0">
                <a:solidFill>
                  <a:srgbClr val="000000"/>
                </a:solidFill>
                <a:latin typeface="Calibri"/>
                <a:ea typeface="+mn-ea"/>
                <a:cs typeface="Calibri"/>
                <a:sym typeface="Eurostile" charset="0"/>
              </a:rPr>
              <a:t>).</a:t>
            </a:r>
            <a:endParaRPr lang="en-US" sz="1600" dirty="0" smtClean="0">
              <a:solidFill>
                <a:srgbClr val="000000"/>
              </a:solidFill>
              <a:latin typeface="Calibri"/>
              <a:ea typeface="+mn-ea"/>
              <a:cs typeface="Calibri"/>
              <a:sym typeface="Eurostile" charset="0"/>
            </a:endParaRPr>
          </a:p>
          <a:p>
            <a:pPr marL="317500" indent="0" eaLnBrk="1" hangingPunct="1">
              <a:buNone/>
              <a:defRPr/>
            </a:pPr>
            <a:r>
              <a:rPr lang="sr-Cyrl-RS" sz="1600" smtClean="0">
                <a:solidFill>
                  <a:srgbClr val="000000"/>
                </a:solidFill>
                <a:latin typeface="Calibri"/>
                <a:ea typeface="+mn-ea"/>
                <a:cs typeface="Calibri"/>
                <a:sym typeface="Eurostile" charset="0"/>
              </a:rPr>
              <a:t>Одлучено је да</a:t>
            </a:r>
            <a:r>
              <a:rPr lang="en-US" sz="1600" smtClean="0">
                <a:solidFill>
                  <a:srgbClr val="000000"/>
                </a:solidFill>
                <a:latin typeface="Calibri"/>
                <a:ea typeface="+mn-ea"/>
                <a:cs typeface="Calibri"/>
                <a:sym typeface="Eurostile" charset="0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alibri"/>
                <a:ea typeface="+mn-ea"/>
                <a:cs typeface="Calibri"/>
                <a:sym typeface="Eurostile" charset="0"/>
              </a:rPr>
              <a:t>ISO </a:t>
            </a:r>
            <a:r>
              <a:rPr lang="en-US" sz="1600">
                <a:solidFill>
                  <a:srgbClr val="000000"/>
                </a:solidFill>
                <a:latin typeface="Calibri"/>
                <a:ea typeface="+mn-ea"/>
                <a:cs typeface="Calibri"/>
                <a:sym typeface="Eurostile" charset="0"/>
              </a:rPr>
              <a:t>TC211 </a:t>
            </a:r>
            <a:r>
              <a:rPr lang="sr-Cyrl-RS" sz="1600" smtClean="0">
                <a:solidFill>
                  <a:srgbClr val="000000"/>
                </a:solidFill>
                <a:latin typeface="Calibri"/>
                <a:ea typeface="+mn-ea"/>
                <a:cs typeface="Calibri"/>
                <a:sym typeface="Eurostile" charset="0"/>
              </a:rPr>
              <a:t>развије</a:t>
            </a:r>
            <a:r>
              <a:rPr lang="en-US" sz="1600" smtClean="0">
                <a:solidFill>
                  <a:srgbClr val="000000"/>
                </a:solidFill>
                <a:latin typeface="Calibri"/>
                <a:ea typeface="+mn-ea"/>
                <a:cs typeface="Calibri"/>
                <a:sym typeface="Eurostile" charset="0"/>
              </a:rPr>
              <a:t> </a:t>
            </a:r>
            <a:r>
              <a:rPr lang="sr-Cyrl-RS" sz="1600" b="1" smtClean="0">
                <a:solidFill>
                  <a:srgbClr val="000000"/>
                </a:solidFill>
                <a:latin typeface="Calibri"/>
                <a:ea typeface="+mn-ea"/>
                <a:cs typeface="Calibri"/>
                <a:sym typeface="Eurostile" charset="0"/>
              </a:rPr>
              <a:t>конкретан стандард за имплементацију</a:t>
            </a:r>
            <a:r>
              <a:rPr lang="en-US" sz="1600" b="1" smtClean="0">
                <a:solidFill>
                  <a:srgbClr val="000000"/>
                </a:solidFill>
                <a:latin typeface="Calibri"/>
                <a:ea typeface="+mn-ea"/>
                <a:cs typeface="Calibri"/>
                <a:sym typeface="Eurostile" charset="0"/>
              </a:rPr>
              <a:t>, </a:t>
            </a:r>
            <a:r>
              <a:rPr lang="sr-Cyrl-RS" sz="1600" b="1" smtClean="0">
                <a:solidFill>
                  <a:srgbClr val="000000"/>
                </a:solidFill>
                <a:latin typeface="Calibri"/>
                <a:ea typeface="+mn-ea"/>
                <a:cs typeface="Calibri"/>
                <a:sym typeface="Eurostile" charset="0"/>
              </a:rPr>
              <a:t>назван</a:t>
            </a:r>
            <a:r>
              <a:rPr lang="en-US" sz="1600" b="1" smtClean="0">
                <a:solidFill>
                  <a:srgbClr val="000000"/>
                </a:solidFill>
                <a:latin typeface="Calibri"/>
                <a:ea typeface="+mn-ea"/>
                <a:cs typeface="Calibri"/>
                <a:sym typeface="Eurostile" charset="0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alibri"/>
                <a:ea typeface="+mn-ea"/>
                <a:cs typeface="Calibri"/>
                <a:sym typeface="Eurostile" charset="0"/>
              </a:rPr>
              <a:t>ISO-19139</a:t>
            </a:r>
            <a:r>
              <a:rPr lang="en-US" sz="1600">
                <a:solidFill>
                  <a:srgbClr val="000000"/>
                </a:solidFill>
                <a:latin typeface="Calibri"/>
                <a:ea typeface="+mn-ea"/>
                <a:cs typeface="Calibri"/>
                <a:sym typeface="Eurostile" charset="0"/>
              </a:rPr>
              <a:t>. </a:t>
            </a:r>
            <a:r>
              <a:rPr lang="sr-Cyrl-RS" sz="1600" smtClean="0">
                <a:solidFill>
                  <a:srgbClr val="000000"/>
                </a:solidFill>
                <a:latin typeface="Calibri"/>
                <a:ea typeface="+mn-ea"/>
                <a:cs typeface="Calibri"/>
                <a:sym typeface="Eurostile" charset="0"/>
              </a:rPr>
              <a:t>Овај стандард има облик шеме метаподатака</a:t>
            </a:r>
            <a:r>
              <a:rPr lang="en-US" sz="1600" smtClean="0">
                <a:solidFill>
                  <a:srgbClr val="000000"/>
                </a:solidFill>
                <a:latin typeface="Calibri"/>
                <a:ea typeface="+mn-ea"/>
                <a:cs typeface="Calibri"/>
                <a:sym typeface="Eurostile" charset="0"/>
              </a:rPr>
              <a:t> (XSD </a:t>
            </a:r>
            <a:r>
              <a:rPr lang="sr-Cyrl-RS" sz="1600" smtClean="0">
                <a:solidFill>
                  <a:srgbClr val="000000"/>
                </a:solidFill>
                <a:latin typeface="Calibri"/>
                <a:ea typeface="+mn-ea"/>
                <a:cs typeface="Calibri"/>
                <a:sym typeface="Eurostile" charset="0"/>
              </a:rPr>
              <a:t>документ</a:t>
            </a:r>
            <a:r>
              <a:rPr lang="en-US" sz="1600" smtClean="0">
                <a:solidFill>
                  <a:srgbClr val="000000"/>
                </a:solidFill>
                <a:latin typeface="Calibri"/>
                <a:ea typeface="+mn-ea"/>
                <a:cs typeface="Calibri"/>
                <a:sym typeface="Eurostile" charset="0"/>
              </a:rPr>
              <a:t>). </a:t>
            </a:r>
            <a:r>
              <a:rPr lang="sr-Cyrl-RS" sz="1600" smtClean="0">
                <a:solidFill>
                  <a:srgbClr val="000000"/>
                </a:solidFill>
                <a:latin typeface="Calibri"/>
                <a:ea typeface="+mn-ea"/>
                <a:cs typeface="Calibri"/>
                <a:sym typeface="Eurostile" charset="0"/>
              </a:rPr>
              <a:t>Шема се може користити да се обави валидација</a:t>
            </a:r>
            <a:r>
              <a:rPr lang="en-US" sz="1600" smtClean="0">
                <a:solidFill>
                  <a:srgbClr val="000000"/>
                </a:solidFill>
                <a:latin typeface="Calibri"/>
                <a:ea typeface="+mn-ea"/>
                <a:cs typeface="Calibri"/>
                <a:sym typeface="Eurostile" charset="0"/>
              </a:rPr>
              <a:t> </a:t>
            </a:r>
            <a:r>
              <a:rPr lang="sr-Cyrl-RS" sz="1600" smtClean="0">
                <a:solidFill>
                  <a:srgbClr val="000000"/>
                </a:solidFill>
                <a:latin typeface="Calibri"/>
                <a:ea typeface="+mn-ea"/>
                <a:cs typeface="Calibri"/>
                <a:sym typeface="Eurostile" charset="0"/>
              </a:rPr>
              <a:t>документа направљеног према </a:t>
            </a:r>
            <a:r>
              <a:rPr lang="en-US" sz="1600">
                <a:solidFill>
                  <a:srgbClr val="000000"/>
                </a:solidFill>
                <a:cs typeface="Calibri"/>
                <a:sym typeface="Eurostile" charset="0"/>
              </a:rPr>
              <a:t>ISO-19115 </a:t>
            </a:r>
            <a:endParaRPr lang="en-US" sz="1600" dirty="0" smtClean="0">
              <a:solidFill>
                <a:srgbClr val="000000"/>
              </a:solidFill>
              <a:latin typeface="Calibri"/>
              <a:ea typeface="+mn-ea"/>
              <a:cs typeface="Calibri"/>
              <a:sym typeface="Eurostile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600" b="1">
                <a:solidFill>
                  <a:schemeClr val="bg1">
                    <a:lumMod val="75000"/>
                  </a:schemeClr>
                </a:solidFill>
              </a:rPr>
              <a:t>Како документовати и претраживати податке</a:t>
            </a:r>
            <a:r>
              <a:rPr lang="en-US" sz="2600" b="1">
                <a:solidFill>
                  <a:schemeClr val="bg1">
                    <a:lumMod val="75000"/>
                  </a:schemeClr>
                </a:solidFill>
              </a:rPr>
              <a:t>?</a:t>
            </a:r>
            <a:endParaRPr lang="en-US" sz="26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7200" y="907900"/>
            <a:ext cx="48936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 smtClean="0"/>
              <a:t>Geonetwork</a:t>
            </a:r>
            <a:r>
              <a:rPr lang="en-US" b="1" i="1" smtClean="0"/>
              <a:t>: </a:t>
            </a:r>
            <a:r>
              <a:rPr lang="sr-Cyrl-RS" b="1" i="1" smtClean="0"/>
              <a:t>онлајн креирање метаподатака</a:t>
            </a:r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2685" y="5703861"/>
            <a:ext cx="2066925" cy="60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81304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1"/>
          <p:cNvSpPr>
            <a:spLocks/>
          </p:cNvSpPr>
          <p:nvPr/>
        </p:nvSpPr>
        <p:spPr bwMode="auto">
          <a:xfrm>
            <a:off x="444083" y="2650807"/>
            <a:ext cx="8174181" cy="98488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0" tIns="0" rIns="0" bIns="0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sr-Cyrl-RS" sz="3200" smtClean="0">
                <a:latin typeface="Gill Sans"/>
                <a:ea typeface="Gill Sans" pitchFamily="-84" charset="0"/>
                <a:cs typeface="Gill Sans" pitchFamily="-84" charset="0"/>
              </a:rPr>
              <a:t>Претварање података у разумљиве </a:t>
            </a:r>
          </a:p>
          <a:p>
            <a:pPr algn="ctr"/>
            <a:r>
              <a:rPr lang="sr-Cyrl-RS" sz="3200" smtClean="0">
                <a:latin typeface="Gill Sans"/>
                <a:ea typeface="Gill Sans" pitchFamily="-84" charset="0"/>
                <a:cs typeface="Gill Sans" pitchFamily="-84" charset="0"/>
              </a:rPr>
              <a:t>информације</a:t>
            </a:r>
            <a:endParaRPr lang="en-US" sz="3200" dirty="0">
              <a:latin typeface="Gill Sans"/>
              <a:ea typeface="Gill Sans" pitchFamily="-84" charset="0"/>
              <a:cs typeface="Gill Sans" pitchFamily="-84" charset="0"/>
            </a:endParaRPr>
          </a:p>
        </p:txBody>
      </p:sp>
      <p:sp>
        <p:nvSpPr>
          <p:cNvPr id="37890" name="Rectangle 2"/>
          <p:cNvSpPr>
            <a:spLocks/>
          </p:cNvSpPr>
          <p:nvPr/>
        </p:nvSpPr>
        <p:spPr bwMode="auto">
          <a:xfrm>
            <a:off x="7462684" y="3691310"/>
            <a:ext cx="1155581" cy="2857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>
              <a:spcBef>
                <a:spcPts val="1687"/>
              </a:spcBef>
            </a:pPr>
            <a:r>
              <a:rPr lang="sr-Cyrl-RS" sz="1300" i="1" smtClean="0">
                <a:ea typeface="Gill Sans" pitchFamily="-84" charset="0"/>
                <a:cs typeface="Gill Sans" pitchFamily="-84" charset="0"/>
              </a:rPr>
              <a:t>Ал Гор</a:t>
            </a:r>
            <a:r>
              <a:rPr lang="en-US" sz="1300" i="1" smtClean="0">
                <a:ea typeface="Gill Sans" pitchFamily="-84" charset="0"/>
                <a:cs typeface="Gill Sans" pitchFamily="-84" charset="0"/>
              </a:rPr>
              <a:t> </a:t>
            </a:r>
            <a:r>
              <a:rPr lang="en-US" sz="1300" i="1" dirty="0">
                <a:ea typeface="Gill Sans" pitchFamily="-84" charset="0"/>
                <a:cs typeface="Gill Sans" pitchFamily="-84" charset="0"/>
              </a:rPr>
              <a:t>(1998)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833" y="1457590"/>
            <a:ext cx="8141344" cy="4630578"/>
          </a:xfrm>
          <a:prstGeom prst="rect">
            <a:avLst/>
          </a:prstGeom>
          <a:noFill/>
          <a:ln w="28575">
            <a:solidFill>
              <a:srgbClr val="FFC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600" b="1">
                <a:solidFill>
                  <a:schemeClr val="bg1">
                    <a:lumMod val="75000"/>
                  </a:schemeClr>
                </a:solidFill>
              </a:rPr>
              <a:t>Како документовати и претраживати податке</a:t>
            </a:r>
            <a:r>
              <a:rPr lang="en-US" sz="2600" b="1">
                <a:solidFill>
                  <a:schemeClr val="bg1">
                    <a:lumMod val="75000"/>
                  </a:schemeClr>
                </a:solidFill>
              </a:rPr>
              <a:t>?</a:t>
            </a:r>
            <a:endParaRPr lang="en-US" sz="26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57200" y="907900"/>
            <a:ext cx="29161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Cyrl-RS" b="1" i="1" smtClean="0"/>
              <a:t>Метаподаци и стандарди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362635" y="1457590"/>
            <a:ext cx="5970494" cy="62222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sr-Cyrl-RS" sz="2800" b="1" smtClean="0">
                <a:latin typeface="Comic Sans MS" panose="030F0702030302020204" pitchFamily="66" charset="0"/>
              </a:rPr>
              <a:t>Како се стандарди умножавају</a:t>
            </a:r>
            <a:endParaRPr lang="en-GB" sz="2800" b="1">
              <a:latin typeface="Comic Sans MS" panose="030F0702030302020204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60610" y="2986897"/>
            <a:ext cx="1810871" cy="1886245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sr-Cyrl-RS" sz="2000" smtClean="0">
                <a:latin typeface="Comic Sans MS" panose="030F0702030302020204" pitchFamily="66" charset="0"/>
              </a:rPr>
              <a:t>Ситуација:</a:t>
            </a:r>
          </a:p>
          <a:p>
            <a:pPr algn="ctr"/>
            <a:r>
              <a:rPr lang="sr-Cyrl-RS" sz="2000" smtClean="0">
                <a:latin typeface="Comic Sans MS" panose="030F0702030302020204" pitchFamily="66" charset="0"/>
              </a:rPr>
              <a:t>имамо 14 конкурентних стандарда</a:t>
            </a:r>
            <a:endParaRPr lang="en-GB" sz="2000">
              <a:latin typeface="Comic Sans MS" panose="030F0702030302020204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47998" y="2239080"/>
            <a:ext cx="2823884" cy="149582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noAutofit/>
          </a:bodyPr>
          <a:lstStyle/>
          <a:p>
            <a:r>
              <a:rPr lang="sr-Cyrl-RS" sz="2000" smtClean="0">
                <a:latin typeface="Comic Sans MS" panose="030F0702030302020204" pitchFamily="66" charset="0"/>
              </a:rPr>
              <a:t>14 !? Бесмислица!</a:t>
            </a:r>
          </a:p>
          <a:p>
            <a:r>
              <a:rPr lang="sr-Cyrl-RS" sz="2000" smtClean="0">
                <a:latin typeface="Comic Sans MS" panose="030F0702030302020204" pitchFamily="66" charset="0"/>
              </a:rPr>
              <a:t>Треба да развијемо један универзалан стандард који ће</a:t>
            </a:r>
            <a:endParaRPr lang="en-GB" sz="2000">
              <a:latin typeface="Comic Sans MS" panose="030F0702030302020204" pitchFamily="66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056962" y="3486012"/>
            <a:ext cx="1568825" cy="3902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r>
              <a:rPr lang="sr-Cyrl-RS" sz="2000" smtClean="0">
                <a:solidFill>
                  <a:schemeClr val="tx1"/>
                </a:solidFill>
              </a:rPr>
              <a:t>покрити све</a:t>
            </a:r>
            <a:endParaRPr lang="en-GB" sz="2000" smtClean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03575" y="2186131"/>
            <a:ext cx="1075767" cy="44053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sr-Cyrl-RS" sz="2000" smtClean="0">
                <a:latin typeface="Comic Sans MS" panose="030F0702030302020204" pitchFamily="66" charset="0"/>
              </a:rPr>
              <a:t>Ускоро:</a:t>
            </a:r>
            <a:endParaRPr lang="en-GB" sz="2000">
              <a:latin typeface="Comic Sans MS" panose="030F0702030302020204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93220" y="2986897"/>
            <a:ext cx="1810871" cy="1886245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sr-Cyrl-RS" sz="2000" smtClean="0">
                <a:latin typeface="Comic Sans MS" panose="030F0702030302020204" pitchFamily="66" charset="0"/>
              </a:rPr>
              <a:t>Ситуација:</a:t>
            </a:r>
          </a:p>
          <a:p>
            <a:pPr algn="ctr"/>
            <a:r>
              <a:rPr lang="sr-Cyrl-RS" sz="2000" smtClean="0">
                <a:latin typeface="Comic Sans MS" panose="030F0702030302020204" pitchFamily="66" charset="0"/>
              </a:rPr>
              <a:t>имамо 15 конкурентних стандарда</a:t>
            </a:r>
            <a:endParaRPr lang="en-GB" sz="2000">
              <a:latin typeface="Comic Sans MS" panose="030F0702030302020204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51292" y="3557728"/>
            <a:ext cx="1075767" cy="44053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sr-Cyrl-RS" sz="2000" smtClean="0">
                <a:latin typeface="Comic Sans MS" panose="030F0702030302020204" pitchFamily="66" charset="0"/>
              </a:rPr>
              <a:t>Аха!</a:t>
            </a:r>
            <a:endParaRPr lang="en-GB" sz="200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48077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1382" y="5534928"/>
            <a:ext cx="1559146" cy="629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6809" y="2117660"/>
            <a:ext cx="3467384" cy="502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659" y="2117660"/>
            <a:ext cx="4142036" cy="611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665" y="4539648"/>
            <a:ext cx="3839030" cy="493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624" y="3853848"/>
            <a:ext cx="43719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79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659" y="3064666"/>
            <a:ext cx="8749932" cy="56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0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331" y="5396232"/>
            <a:ext cx="1628775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1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1607" y="5504612"/>
            <a:ext cx="140017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600" b="1">
                <a:solidFill>
                  <a:schemeClr val="bg1">
                    <a:lumMod val="75000"/>
                  </a:schemeClr>
                </a:solidFill>
              </a:rPr>
              <a:t>Како документовати и претраживати податке</a:t>
            </a:r>
            <a:r>
              <a:rPr lang="en-US" sz="2600" b="1">
                <a:solidFill>
                  <a:schemeClr val="bg1">
                    <a:lumMod val="75000"/>
                  </a:schemeClr>
                </a:solidFill>
              </a:rPr>
              <a:t>?</a:t>
            </a:r>
            <a:endParaRPr lang="en-US" sz="26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57200" y="907900"/>
            <a:ext cx="48848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Cyrl-RS" b="1" i="1" smtClean="0"/>
              <a:t>Примери пројеката који користе </a:t>
            </a:r>
            <a:r>
              <a:rPr lang="en-US" b="1" i="1" smtClean="0"/>
              <a:t>GeoNetwork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19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 txBox="1">
            <a:spLocks noChangeArrowheads="1"/>
          </p:cNvSpPr>
          <p:nvPr/>
        </p:nvSpPr>
        <p:spPr>
          <a:xfrm>
            <a:off x="209336" y="1451224"/>
            <a:ext cx="8707272" cy="214454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17500" indent="0">
              <a:buFont typeface="Gill Sans" charset="0"/>
              <a:buNone/>
              <a:defRPr/>
            </a:pPr>
            <a:r>
              <a:rPr lang="en-US" sz="1800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GeoNetwork </a:t>
            </a:r>
            <a:r>
              <a:rPr lang="sr-Cyrl-RS" sz="1800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је </a:t>
            </a:r>
            <a:r>
              <a:rPr lang="sr-Cyrl-RS" sz="1800" i="1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децентрализован</a:t>
            </a:r>
            <a:r>
              <a:rPr lang="sr-Cyrl-RS" sz="1800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 систем управљања просторним информацијама заснован на отвореним станадрима</a:t>
            </a:r>
            <a:r>
              <a:rPr lang="en-US" sz="1800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, </a:t>
            </a:r>
            <a:r>
              <a:rPr lang="sr-Cyrl-RS" sz="1800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дизајниран да омогући приступ георефернцираним базама података и картографским производима различитих провајдера кроз метаподатке.</a:t>
            </a:r>
            <a:r>
              <a:rPr lang="en-US" sz="1800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 </a:t>
            </a:r>
            <a:endParaRPr lang="en-US" sz="1800" dirty="0" smtClean="0">
              <a:solidFill>
                <a:srgbClr val="000000"/>
              </a:solidFill>
              <a:latin typeface="Calibri"/>
              <a:cs typeface="Calibri"/>
              <a:sym typeface="Eurostile" charset="0"/>
            </a:endParaRPr>
          </a:p>
          <a:p>
            <a:pPr marL="317500" indent="0">
              <a:buFont typeface="Gill Sans" charset="0"/>
              <a:buNone/>
              <a:defRPr/>
            </a:pPr>
            <a:r>
              <a:rPr lang="sr-Cyrl-RS" sz="1800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Поспешује размену просторних података и дељење између организација и њихових клијената</a:t>
            </a:r>
            <a:r>
              <a:rPr lang="en-US" sz="1800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 </a:t>
            </a:r>
            <a:r>
              <a:rPr lang="sr-Cyrl-RS" sz="1800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коришћењем капацитета и снаге Интернета</a:t>
            </a:r>
            <a:r>
              <a:rPr lang="en-US" sz="1800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.</a:t>
            </a:r>
            <a:endParaRPr lang="en-US" sz="1800" dirty="0" smtClean="0">
              <a:solidFill>
                <a:srgbClr val="000000"/>
              </a:solidFill>
              <a:latin typeface="Calibri"/>
              <a:cs typeface="Calibri"/>
              <a:sym typeface="Eurostile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418" y="3886936"/>
            <a:ext cx="3161428" cy="1768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7589" y="3773623"/>
            <a:ext cx="3517664" cy="1995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ight Arrow 6"/>
          <p:cNvSpPr/>
          <p:nvPr/>
        </p:nvSpPr>
        <p:spPr bwMode="auto">
          <a:xfrm>
            <a:off x="4079945" y="4771404"/>
            <a:ext cx="901138" cy="171228"/>
          </a:xfrm>
          <a:prstGeom prst="rightArrow">
            <a:avLst/>
          </a:prstGeom>
          <a:blipFill dpi="0" rotWithShape="0">
            <a:blip r:embed="rId5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defRPr/>
            </a:pPr>
            <a:endParaRPr lang="fr-CH">
              <a:latin typeface="Gill Sans" charset="0"/>
              <a:ea typeface="ＭＳ Ｐゴシック" charset="0"/>
              <a:sym typeface="Gill Sans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600" b="1">
                <a:solidFill>
                  <a:schemeClr val="bg1">
                    <a:lumMod val="75000"/>
                  </a:schemeClr>
                </a:solidFill>
              </a:rPr>
              <a:t>Како документовати и претраживати податке</a:t>
            </a:r>
            <a:r>
              <a:rPr lang="en-US" sz="2600" b="1">
                <a:solidFill>
                  <a:schemeClr val="bg1">
                    <a:lumMod val="75000"/>
                  </a:schemeClr>
                </a:solidFill>
              </a:rPr>
              <a:t>?</a:t>
            </a:r>
            <a:endParaRPr lang="en-US" sz="26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57200" y="907900"/>
            <a:ext cx="22685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Cyrl-RS" b="1" i="1" smtClean="0"/>
              <a:t>Шта је </a:t>
            </a:r>
            <a:r>
              <a:rPr lang="en-US" b="1" i="1" smtClean="0"/>
              <a:t>Geonetwork</a:t>
            </a:r>
            <a:r>
              <a:rPr lang="en-US" b="1" i="1" dirty="0" smtClean="0"/>
              <a:t>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55652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 txBox="1">
            <a:spLocks noChangeArrowheads="1"/>
          </p:cNvSpPr>
          <p:nvPr/>
        </p:nvSpPr>
        <p:spPr>
          <a:xfrm>
            <a:off x="557543" y="1417717"/>
            <a:ext cx="8286205" cy="417664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3250" indent="-285750">
              <a:defRPr/>
            </a:pPr>
            <a:r>
              <a:rPr lang="sr-Cyrl-RS" sz="1800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Тренутна претрага над локалним и дистрибуираним каталозима података</a:t>
            </a:r>
            <a:endParaRPr lang="en-US" sz="1800" dirty="0" smtClean="0">
              <a:solidFill>
                <a:srgbClr val="000000"/>
              </a:solidFill>
              <a:latin typeface="Calibri"/>
              <a:cs typeface="Calibri"/>
              <a:sym typeface="Eurostile" charset="0"/>
            </a:endParaRPr>
          </a:p>
          <a:p>
            <a:pPr marL="603250" indent="-285750">
              <a:defRPr/>
            </a:pPr>
            <a:r>
              <a:rPr lang="sr-Cyrl-RS" sz="1800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Постављање и скидање података, докумената и другог садржаја</a:t>
            </a:r>
            <a:endParaRPr lang="en-US" sz="1800" dirty="0" smtClean="0">
              <a:solidFill>
                <a:srgbClr val="000000"/>
              </a:solidFill>
              <a:latin typeface="Calibri"/>
              <a:cs typeface="Calibri"/>
              <a:sym typeface="Eurostile" charset="0"/>
            </a:endParaRPr>
          </a:p>
          <a:p>
            <a:pPr marL="603250" indent="-285750">
              <a:defRPr/>
            </a:pPr>
            <a:r>
              <a:rPr lang="sr-Cyrl-RS" sz="1800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Интерактивни</a:t>
            </a:r>
            <a:r>
              <a:rPr lang="en-US" sz="1800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 </a:t>
            </a:r>
            <a:r>
              <a:rPr lang="sr-Cyrl-RS" sz="1800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веб прегледач мапа, који комбинује</a:t>
            </a:r>
            <a:r>
              <a:rPr lang="en-US" sz="1800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 </a:t>
            </a:r>
            <a:r>
              <a:rPr lang="en-US" sz="1800" dirty="0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Web </a:t>
            </a:r>
            <a:r>
              <a:rPr lang="en-US" sz="1800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Map Service </a:t>
            </a:r>
            <a:r>
              <a:rPr lang="sr-Cyrl-RS" sz="1800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са дистрибуираних сервера из целог света</a:t>
            </a:r>
            <a:endParaRPr lang="en-US" sz="1800" dirty="0" smtClean="0">
              <a:solidFill>
                <a:srgbClr val="000000"/>
              </a:solidFill>
              <a:latin typeface="Calibri"/>
              <a:cs typeface="Calibri"/>
              <a:sym typeface="Eurostile" charset="0"/>
            </a:endParaRPr>
          </a:p>
          <a:p>
            <a:pPr marL="603250" indent="-285750">
              <a:defRPr/>
            </a:pPr>
            <a:r>
              <a:rPr lang="sr-Cyrl-RS" sz="1800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Онлајн</a:t>
            </a:r>
            <a:r>
              <a:rPr lang="en-US" sz="1800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 </a:t>
            </a:r>
            <a:r>
              <a:rPr lang="sr-Cyrl-RS" sz="1800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генератор слојева за мапе и извожење у ПДФ формат</a:t>
            </a:r>
            <a:endParaRPr lang="en-US" sz="1800" dirty="0" smtClean="0">
              <a:solidFill>
                <a:srgbClr val="000000"/>
              </a:solidFill>
              <a:latin typeface="Calibri"/>
              <a:cs typeface="Calibri"/>
              <a:sym typeface="Eurostile" charset="0"/>
            </a:endParaRPr>
          </a:p>
          <a:p>
            <a:pPr marL="603250" indent="-285750">
              <a:defRPr/>
            </a:pPr>
            <a:r>
              <a:rPr lang="sr-Cyrl-RS" sz="1800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Онлајн измене</a:t>
            </a:r>
            <a:r>
              <a:rPr lang="en-US" sz="1800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 </a:t>
            </a:r>
            <a:r>
              <a:rPr lang="sr-Cyrl-RS" sz="1800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метаподатака</a:t>
            </a:r>
            <a:r>
              <a:rPr lang="en-US" sz="1800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 </a:t>
            </a:r>
            <a:r>
              <a:rPr lang="sr-Cyrl-RS" sz="1800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са моћним системом шаблона</a:t>
            </a:r>
            <a:endParaRPr lang="en-US" sz="1800" dirty="0" smtClean="0">
              <a:solidFill>
                <a:srgbClr val="000000"/>
              </a:solidFill>
              <a:latin typeface="Calibri"/>
              <a:cs typeface="Calibri"/>
              <a:sym typeface="Eurostile" charset="0"/>
            </a:endParaRPr>
          </a:p>
          <a:p>
            <a:pPr marL="603250" indent="-285750">
              <a:defRPr/>
            </a:pPr>
            <a:r>
              <a:rPr lang="sr-Cyrl-RS" sz="1800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Редован харвестинг и синхронизација метаподатака између дистрибуираних каталога</a:t>
            </a:r>
            <a:endParaRPr lang="en-US" sz="1800" dirty="0" smtClean="0">
              <a:solidFill>
                <a:srgbClr val="000000"/>
              </a:solidFill>
              <a:latin typeface="Calibri"/>
              <a:cs typeface="Calibri"/>
              <a:sym typeface="Eurostile" charset="0"/>
            </a:endParaRPr>
          </a:p>
          <a:p>
            <a:pPr marL="603250" indent="-285750">
              <a:defRPr/>
            </a:pPr>
            <a:r>
              <a:rPr lang="sr-Cyrl-RS" sz="1800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Управљање групама и корисницима</a:t>
            </a:r>
            <a:endParaRPr lang="en-US" sz="1800" dirty="0" smtClean="0">
              <a:solidFill>
                <a:srgbClr val="000000"/>
              </a:solidFill>
              <a:latin typeface="Calibri"/>
              <a:cs typeface="Calibri"/>
              <a:sym typeface="Eurostile" charset="0"/>
            </a:endParaRPr>
          </a:p>
          <a:p>
            <a:pPr marL="603250" indent="-285750">
              <a:defRPr/>
            </a:pPr>
            <a:r>
              <a:rPr lang="sr-Cyrl-RS" sz="1800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Прецизна контрола приступа</a:t>
            </a:r>
            <a:endParaRPr lang="en-US" sz="1800" dirty="0" smtClean="0">
              <a:solidFill>
                <a:srgbClr val="000000"/>
              </a:solidFill>
              <a:latin typeface="Calibri"/>
              <a:cs typeface="Calibri"/>
              <a:sym typeface="Eurostile" charset="0"/>
            </a:endParaRPr>
          </a:p>
        </p:txBody>
      </p:sp>
      <p:pic>
        <p:nvPicPr>
          <p:cNvPr id="3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1436" y="5079904"/>
            <a:ext cx="2982312" cy="772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600" b="1">
                <a:solidFill>
                  <a:schemeClr val="bg1">
                    <a:lumMod val="75000"/>
                  </a:schemeClr>
                </a:solidFill>
              </a:rPr>
              <a:t>Како документовати и претраживати податке</a:t>
            </a:r>
            <a:r>
              <a:rPr lang="en-US" sz="2600" b="1">
                <a:solidFill>
                  <a:schemeClr val="bg1">
                    <a:lumMod val="75000"/>
                  </a:schemeClr>
                </a:solidFill>
              </a:rPr>
              <a:t>?</a:t>
            </a:r>
            <a:endParaRPr lang="en-US" sz="26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7200" y="907900"/>
            <a:ext cx="18252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Cyrl-RS" b="1" i="1" smtClean="0"/>
              <a:t>Главна својства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70278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n-US" smtClean="0"/>
              <a:pPr/>
              <a:t>114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600" b="1">
                <a:solidFill>
                  <a:schemeClr val="bg1">
                    <a:lumMod val="75000"/>
                  </a:schemeClr>
                </a:solidFill>
              </a:rPr>
              <a:t>Како документовати и претраживати податке</a:t>
            </a:r>
            <a:r>
              <a:rPr lang="en-US" sz="2600" b="1">
                <a:solidFill>
                  <a:schemeClr val="bg1">
                    <a:lumMod val="75000"/>
                  </a:schemeClr>
                </a:solidFill>
              </a:rPr>
              <a:t>?</a:t>
            </a:r>
            <a:endParaRPr lang="en-US" sz="26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7200" y="907900"/>
            <a:ext cx="21755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 smtClean="0"/>
              <a:t>Geonetwork</a:t>
            </a:r>
            <a:r>
              <a:rPr lang="en-US" b="1" i="1" smtClean="0"/>
              <a:t>: </a:t>
            </a:r>
            <a:r>
              <a:rPr lang="sr-Cyrl-RS" b="1" i="1" smtClean="0"/>
              <a:t>основе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96531" y="1691033"/>
            <a:ext cx="80902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mtClean="0"/>
              <a:t> </a:t>
            </a:r>
            <a:r>
              <a:rPr lang="sr-Cyrl-RS" smtClean="0"/>
              <a:t>Доступна преко веб претраживача </a:t>
            </a:r>
            <a:r>
              <a:rPr lang="en-US" smtClean="0"/>
              <a:t>(</a:t>
            </a:r>
            <a:r>
              <a:rPr lang="sr-Cyrl-RS" smtClean="0"/>
              <a:t>нпр.</a:t>
            </a:r>
            <a:r>
              <a:rPr lang="en-US" smtClean="0"/>
              <a:t> </a:t>
            </a:r>
            <a:r>
              <a:rPr lang="en-US" u="sng" dirty="0" smtClean="0">
                <a:hlinkClick r:id="rId2"/>
              </a:rPr>
              <a:t>http://localhost:8080/geonetwork</a:t>
            </a:r>
            <a:r>
              <a:rPr lang="en-US" u="sng" dirty="0" smtClean="0"/>
              <a:t>)</a:t>
            </a:r>
          </a:p>
          <a:p>
            <a:pPr>
              <a:buFont typeface="Arial"/>
              <a:buChar char="•"/>
            </a:pPr>
            <a:endParaRPr lang="en-US" u="sng" dirty="0" smtClean="0"/>
          </a:p>
          <a:p>
            <a:pPr>
              <a:buFont typeface="Arial"/>
              <a:buChar char="•"/>
            </a:pPr>
            <a:r>
              <a:rPr lang="en-US" smtClean="0"/>
              <a:t> </a:t>
            </a:r>
            <a:r>
              <a:rPr lang="sr-Cyrl-RS" smtClean="0"/>
              <a:t>Потребна ауторизација </a:t>
            </a:r>
            <a:r>
              <a:rPr lang="en-US" smtClean="0"/>
              <a:t>(admin:admin) </a:t>
            </a:r>
            <a:r>
              <a:rPr lang="sr-Cyrl-RS" smtClean="0"/>
              <a:t>да би се приступило</a:t>
            </a:r>
            <a:r>
              <a:rPr lang="en-US" smtClean="0"/>
              <a:t> “</a:t>
            </a:r>
            <a:r>
              <a:rPr lang="sr-Cyrl-RS" smtClean="0"/>
              <a:t>Административним</a:t>
            </a:r>
            <a:r>
              <a:rPr lang="en-US" smtClean="0"/>
              <a:t>” </a:t>
            </a:r>
            <a:r>
              <a:rPr lang="sr-Cyrl-RS" smtClean="0"/>
              <a:t>функцијама</a:t>
            </a:r>
            <a:r>
              <a:rPr lang="en-US" smtClean="0"/>
              <a:t> </a:t>
            </a:r>
            <a:endParaRPr lang="en-US" dirty="0" smtClean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3236" y="3429000"/>
            <a:ext cx="2213147" cy="14512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426383" y="3308557"/>
            <a:ext cx="4310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Wingdings"/>
                <a:ea typeface="Wingdings"/>
                <a:cs typeface="Wingdings"/>
              </a:rPr>
              <a:t>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3119" y="3221071"/>
            <a:ext cx="3119267" cy="246697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96531" y="3916108"/>
            <a:ext cx="58209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sr-Cyrl-RS" smtClean="0"/>
              <a:t> Унос метаподатака могућ</a:t>
            </a:r>
            <a:r>
              <a:rPr lang="en-US" smtClean="0"/>
              <a:t>:</a:t>
            </a:r>
            <a:endParaRPr lang="en-US" dirty="0" smtClean="0"/>
          </a:p>
          <a:p>
            <a:pPr lvl="1">
              <a:buFont typeface="Wingdings" charset="2"/>
              <a:buChar char="Ø"/>
            </a:pPr>
            <a:r>
              <a:rPr lang="sr-Cyrl-RS" smtClean="0"/>
              <a:t>  уносом у онлајн форму</a:t>
            </a:r>
            <a:endParaRPr lang="en-US" dirty="0" smtClean="0"/>
          </a:p>
          <a:p>
            <a:pPr lvl="1">
              <a:buFont typeface="Wingdings" charset="2"/>
              <a:buChar char="Ø"/>
            </a:pPr>
            <a:r>
              <a:rPr lang="en-US" smtClean="0"/>
              <a:t> </a:t>
            </a:r>
            <a:r>
              <a:rPr lang="sr-Cyrl-RS" smtClean="0"/>
              <a:t> увожењем </a:t>
            </a:r>
            <a:r>
              <a:rPr lang="en-US" smtClean="0"/>
              <a:t>.xml </a:t>
            </a:r>
            <a:r>
              <a:rPr lang="sr-Cyrl-RS" smtClean="0"/>
              <a:t>фајла  који прати неки стандард</a:t>
            </a:r>
            <a:r>
              <a:rPr lang="en-US" smtClean="0"/>
              <a:t> (</a:t>
            </a:r>
            <a:r>
              <a:rPr lang="sr-Cyrl-RS" smtClean="0"/>
              <a:t>нпр.</a:t>
            </a:r>
            <a:r>
              <a:rPr lang="en-US" smtClean="0"/>
              <a:t> </a:t>
            </a:r>
            <a:r>
              <a:rPr lang="en-US" dirty="0" smtClean="0"/>
              <a:t>ISO19139)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n-US" smtClean="0"/>
              <a:pPr/>
              <a:t>115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600" b="1">
                <a:solidFill>
                  <a:schemeClr val="bg1">
                    <a:lumMod val="75000"/>
                  </a:schemeClr>
                </a:solidFill>
              </a:rPr>
              <a:t>Како документовати и претраживати податке</a:t>
            </a:r>
            <a:r>
              <a:rPr lang="en-US" sz="2600" b="1">
                <a:solidFill>
                  <a:schemeClr val="bg1">
                    <a:lumMod val="75000"/>
                  </a:schemeClr>
                </a:solidFill>
              </a:rPr>
              <a:t>?</a:t>
            </a:r>
            <a:endParaRPr lang="en-US" sz="26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7200" y="907900"/>
            <a:ext cx="48936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 smtClean="0"/>
              <a:t>Geonetwork</a:t>
            </a:r>
            <a:r>
              <a:rPr lang="en-US" b="1" i="1" smtClean="0"/>
              <a:t>: </a:t>
            </a:r>
            <a:r>
              <a:rPr lang="sr-Cyrl-RS" b="1" i="1" smtClean="0"/>
              <a:t>онлајн креирање метаподатака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96531" y="1277232"/>
            <a:ext cx="809026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sr-Cyrl-RS" smtClean="0"/>
              <a:t>У </a:t>
            </a:r>
            <a:r>
              <a:rPr lang="en-US" smtClean="0"/>
              <a:t>“</a:t>
            </a:r>
            <a:r>
              <a:rPr lang="sr-Cyrl-RS" smtClean="0"/>
              <a:t>Админситративном</a:t>
            </a:r>
            <a:r>
              <a:rPr lang="en-US" smtClean="0"/>
              <a:t>” </a:t>
            </a:r>
            <a:r>
              <a:rPr lang="sr-Cyrl-RS" smtClean="0"/>
              <a:t>делу</a:t>
            </a:r>
            <a:r>
              <a:rPr lang="en-US" smtClean="0"/>
              <a:t> GeoNetwork</a:t>
            </a:r>
            <a:r>
              <a:rPr lang="sr-Cyrl-RS" smtClean="0"/>
              <a:t>-а</a:t>
            </a:r>
            <a:r>
              <a:rPr lang="en-US" smtClean="0"/>
              <a:t>, </a:t>
            </a:r>
            <a:r>
              <a:rPr lang="sr-Cyrl-RS" smtClean="0"/>
              <a:t>кликните</a:t>
            </a:r>
            <a:r>
              <a:rPr lang="en-US" smtClean="0"/>
              <a:t> </a:t>
            </a:r>
            <a:r>
              <a:rPr lang="en-US" b="1" dirty="0" smtClean="0"/>
              <a:t>New </a:t>
            </a:r>
            <a:r>
              <a:rPr lang="en-US" b="1" smtClean="0"/>
              <a:t>Metadata </a:t>
            </a:r>
            <a:r>
              <a:rPr lang="sr-Cyrl-RS" smtClean="0"/>
              <a:t>линк</a:t>
            </a:r>
            <a:endParaRPr lang="en-US" dirty="0" smtClean="0"/>
          </a:p>
          <a:p>
            <a:pPr marL="342900" indent="-342900">
              <a:buAutoNum type="arabicParenR"/>
            </a:pPr>
            <a:endParaRPr lang="en-US" b="1" dirty="0" smtClean="0"/>
          </a:p>
          <a:p>
            <a:pPr marL="342900" indent="-342900">
              <a:buAutoNum type="arabicParenR"/>
            </a:pPr>
            <a:r>
              <a:rPr lang="sr-Cyrl-RS" smtClean="0"/>
              <a:t>Изаберите образац </a:t>
            </a:r>
            <a:r>
              <a:rPr lang="en-US" smtClean="0"/>
              <a:t>(</a:t>
            </a:r>
            <a:r>
              <a:rPr lang="sr-Cyrl-RS" smtClean="0"/>
              <a:t>нпр</a:t>
            </a:r>
            <a:r>
              <a:rPr lang="en-US" smtClean="0"/>
              <a:t>. </a:t>
            </a:r>
            <a:r>
              <a:rPr lang="en-US" dirty="0" smtClean="0"/>
              <a:t>“Template for Vector data </a:t>
            </a:r>
            <a:r>
              <a:rPr lang="en-US" smtClean="0"/>
              <a:t>in ISO19139”) </a:t>
            </a:r>
            <a:r>
              <a:rPr lang="sr-Cyrl-RS" smtClean="0"/>
              <a:t>и групу</a:t>
            </a:r>
            <a:r>
              <a:rPr lang="en-US" smtClean="0"/>
              <a:t> </a:t>
            </a:r>
            <a:r>
              <a:rPr lang="en-US" dirty="0" smtClean="0"/>
              <a:t>“Sample group</a:t>
            </a:r>
            <a:r>
              <a:rPr lang="en-US" smtClean="0"/>
              <a:t>” </a:t>
            </a:r>
            <a:r>
              <a:rPr lang="sr-Cyrl-RS" smtClean="0"/>
              <a:t>и кликните</a:t>
            </a:r>
            <a:r>
              <a:rPr lang="en-US" smtClean="0"/>
              <a:t> </a:t>
            </a:r>
            <a:r>
              <a:rPr lang="en-US" dirty="0" smtClean="0"/>
              <a:t>“Create”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6384" y="2531124"/>
            <a:ext cx="2308832" cy="44687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96531" y="3261820"/>
            <a:ext cx="809026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</a:t>
            </a:r>
            <a:r>
              <a:rPr lang="en-US" smtClean="0"/>
              <a:t>) </a:t>
            </a:r>
            <a:r>
              <a:rPr lang="sr-Cyrl-RS" smtClean="0"/>
              <a:t>Подесите различита поља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4</a:t>
            </a:r>
            <a:r>
              <a:rPr lang="en-US" smtClean="0"/>
              <a:t>) </a:t>
            </a:r>
            <a:r>
              <a:rPr lang="sr-Cyrl-RS" smtClean="0"/>
              <a:t>Снимите и затворите</a:t>
            </a:r>
            <a:endParaRPr lang="en-US" dirty="0" smtClean="0"/>
          </a:p>
          <a:p>
            <a:endParaRPr lang="en-US" dirty="0" smtClean="0"/>
          </a:p>
          <a:p>
            <a:r>
              <a:rPr lang="sr-Cyrl-RS" smtClean="0"/>
              <a:t>Ваш слог метаподатака је снимљен и претражив је са почетне странице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9759" y="2977995"/>
            <a:ext cx="1973441" cy="89772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4370" y="5132509"/>
            <a:ext cx="1802275" cy="857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n-US" smtClean="0"/>
              <a:pPr/>
              <a:t>116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600" b="1">
                <a:solidFill>
                  <a:schemeClr val="bg1">
                    <a:lumMod val="75000"/>
                  </a:schemeClr>
                </a:solidFill>
              </a:rPr>
              <a:t>Како документовати и претраживати податке</a:t>
            </a:r>
            <a:r>
              <a:rPr lang="en-US" sz="2600" b="1">
                <a:solidFill>
                  <a:schemeClr val="bg1">
                    <a:lumMod val="75000"/>
                  </a:schemeClr>
                </a:solidFill>
              </a:rPr>
              <a:t>?</a:t>
            </a:r>
            <a:endParaRPr lang="en-US" sz="26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7200" y="907900"/>
            <a:ext cx="35359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 smtClean="0"/>
              <a:t>Geonetwork</a:t>
            </a:r>
            <a:r>
              <a:rPr lang="en-US" b="1" i="1" smtClean="0"/>
              <a:t>: </a:t>
            </a:r>
            <a:r>
              <a:rPr lang="sr-Cyrl-RS" b="1" i="1" smtClean="0"/>
              <a:t>увожење </a:t>
            </a:r>
            <a:r>
              <a:rPr lang="en-US" b="1" i="1" smtClean="0"/>
              <a:t>.xml </a:t>
            </a:r>
            <a:r>
              <a:rPr lang="sr-Cyrl-RS" b="1" i="1" smtClean="0"/>
              <a:t>фајла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96531" y="1277232"/>
            <a:ext cx="85474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sr-Cyrl-RS" smtClean="0"/>
              <a:t>У </a:t>
            </a:r>
            <a:r>
              <a:rPr lang="en-US" smtClean="0"/>
              <a:t>“</a:t>
            </a:r>
            <a:r>
              <a:rPr lang="sr-Cyrl-RS" smtClean="0"/>
              <a:t>Административном</a:t>
            </a:r>
            <a:r>
              <a:rPr lang="en-US" smtClean="0"/>
              <a:t>” </a:t>
            </a:r>
            <a:r>
              <a:rPr lang="sr-Cyrl-RS" smtClean="0"/>
              <a:t>делу</a:t>
            </a:r>
            <a:r>
              <a:rPr lang="en-US" smtClean="0"/>
              <a:t> GeoNetwork</a:t>
            </a:r>
            <a:r>
              <a:rPr lang="sr-Cyrl-RS" smtClean="0"/>
              <a:t>-а</a:t>
            </a:r>
            <a:r>
              <a:rPr lang="en-US" smtClean="0"/>
              <a:t>, </a:t>
            </a:r>
            <a:r>
              <a:rPr lang="sr-Cyrl-RS" smtClean="0"/>
              <a:t>кликните</a:t>
            </a:r>
            <a:r>
              <a:rPr lang="en-US" smtClean="0"/>
              <a:t> </a:t>
            </a:r>
            <a:r>
              <a:rPr lang="en-US" b="1" dirty="0" smtClean="0"/>
              <a:t>Metadata insert</a:t>
            </a:r>
          </a:p>
          <a:p>
            <a:pPr marL="342900" indent="-342900">
              <a:buAutoNum type="arabicParenR"/>
            </a:pPr>
            <a:endParaRPr lang="en-US" b="1" dirty="0" smtClean="0"/>
          </a:p>
          <a:p>
            <a:pPr marL="342900" indent="-342900">
              <a:buAutoNum type="arabicParenR"/>
            </a:pPr>
            <a:r>
              <a:rPr lang="sr-Cyrl-RS" smtClean="0"/>
              <a:t>Изаберите </a:t>
            </a:r>
            <a:r>
              <a:rPr lang="en-US" smtClean="0"/>
              <a:t>.xml </a:t>
            </a:r>
            <a:r>
              <a:rPr lang="sr-Cyrl-RS" smtClean="0"/>
              <a:t>фајл</a:t>
            </a:r>
            <a:r>
              <a:rPr lang="en-US" smtClean="0"/>
              <a:t> (</a:t>
            </a:r>
            <a:r>
              <a:rPr lang="sr-Cyrl-RS" smtClean="0"/>
              <a:t>мора бити усклађен са стандардом</a:t>
            </a:r>
            <a:r>
              <a:rPr lang="en-US" smtClean="0"/>
              <a:t>!) </a:t>
            </a:r>
            <a:r>
              <a:rPr lang="sr-Cyrl-RS" smtClean="0"/>
              <a:t>и кликните</a:t>
            </a:r>
            <a:r>
              <a:rPr lang="en-US" smtClean="0"/>
              <a:t> </a:t>
            </a:r>
            <a:r>
              <a:rPr lang="en-US" dirty="0" smtClean="0"/>
              <a:t>“</a:t>
            </a:r>
            <a:r>
              <a:rPr lang="en-US" smtClean="0"/>
              <a:t>Insert”</a:t>
            </a:r>
            <a:endParaRPr lang="en-US" dirty="0" smtClean="0"/>
          </a:p>
        </p:txBody>
      </p:sp>
      <p:sp>
        <p:nvSpPr>
          <p:cNvPr id="15" name="TextBox 14"/>
          <p:cNvSpPr txBox="1"/>
          <p:nvPr/>
        </p:nvSpPr>
        <p:spPr>
          <a:xfrm>
            <a:off x="596531" y="2260666"/>
            <a:ext cx="430079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</a:t>
            </a:r>
            <a:r>
              <a:rPr lang="en-US" smtClean="0"/>
              <a:t>) </a:t>
            </a:r>
            <a:r>
              <a:rPr lang="sr-Cyrl-RS" smtClean="0"/>
              <a:t>Требало би да видите поруку да су метаподаци додати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4</a:t>
            </a:r>
            <a:r>
              <a:rPr lang="en-US" smtClean="0"/>
              <a:t>) </a:t>
            </a:r>
            <a:r>
              <a:rPr lang="sr-Cyrl-RS"/>
              <a:t>К</a:t>
            </a:r>
            <a:r>
              <a:rPr lang="sr-Cyrl-RS" smtClean="0"/>
              <a:t>ликните тастер </a:t>
            </a:r>
            <a:r>
              <a:rPr lang="en-US" smtClean="0"/>
              <a:t>Edit </a:t>
            </a:r>
            <a:r>
              <a:rPr lang="sr-Cyrl-RS" smtClean="0"/>
              <a:t>да бисте се уверили јесу ли сва поља исправно унета</a:t>
            </a:r>
            <a:endParaRPr lang="en-US" dirty="0" smtClean="0"/>
          </a:p>
          <a:p>
            <a:endParaRPr lang="en-US" dirty="0" smtClean="0"/>
          </a:p>
          <a:p>
            <a:r>
              <a:rPr lang="sr-Cyrl-RS" smtClean="0"/>
              <a:t>Ваш слог метаподатака је тада снимљен и може бити дељен са почетне странице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9266" y="2260666"/>
            <a:ext cx="3567534" cy="200230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4941" y="4523864"/>
            <a:ext cx="2806230" cy="608645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6553200" y="4154532"/>
            <a:ext cx="3903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Wingdings"/>
                <a:ea typeface="Wingdings"/>
                <a:cs typeface="Wingdings"/>
              </a:rPr>
              <a:t></a:t>
            </a:r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4370" y="5132509"/>
            <a:ext cx="1802275" cy="857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96531" y="1181012"/>
            <a:ext cx="830263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endParaRPr lang="sr-Cyrl-RS" smtClean="0"/>
          </a:p>
          <a:p>
            <a:pPr marL="342900" indent="-342900">
              <a:buFont typeface="Arial"/>
              <a:buChar char="•"/>
            </a:pPr>
            <a:r>
              <a:rPr lang="en-US" smtClean="0"/>
              <a:t>GeoNetwork </a:t>
            </a:r>
            <a:r>
              <a:rPr lang="sr-Cyrl-RS" smtClean="0"/>
              <a:t>нуди могућност аутоматског попуњавања слогова метаподатака из другог онлајн извора</a:t>
            </a:r>
            <a:r>
              <a:rPr lang="en-US" smtClean="0"/>
              <a:t> =&gt; </a:t>
            </a:r>
            <a:r>
              <a:rPr lang="sr-Cyrl-RS" smtClean="0"/>
              <a:t>харвестинг</a:t>
            </a:r>
            <a:endParaRPr lang="en-US" dirty="0" smtClean="0"/>
          </a:p>
          <a:p>
            <a:pPr marL="342900" indent="-342900">
              <a:buFont typeface="Arial"/>
              <a:buChar char="•"/>
            </a:pPr>
            <a:endParaRPr lang="en-US" dirty="0" smtClean="0"/>
          </a:p>
          <a:p>
            <a:pPr marL="342900" indent="-342900">
              <a:buFont typeface="Arial"/>
              <a:buChar char="•"/>
            </a:pPr>
            <a:r>
              <a:rPr lang="sr-Cyrl-RS" smtClean="0"/>
              <a:t>Харвестинг</a:t>
            </a:r>
            <a:r>
              <a:rPr lang="en-US" smtClean="0"/>
              <a:t>: “</a:t>
            </a:r>
            <a:r>
              <a:rPr lang="sr-Cyrl-RS" smtClean="0"/>
              <a:t>процес прикупљања метаподатака из удаљеног извора и њихово складиштење</a:t>
            </a:r>
            <a:r>
              <a:rPr lang="en-US" smtClean="0"/>
              <a:t> </a:t>
            </a:r>
            <a:r>
              <a:rPr lang="sr-Cyrl-RS" smtClean="0"/>
              <a:t>у локлани </a:t>
            </a:r>
            <a:r>
              <a:rPr lang="en-US" smtClean="0"/>
              <a:t>GeoNetwork </a:t>
            </a:r>
            <a:r>
              <a:rPr lang="sr-Cyrl-RS" smtClean="0"/>
              <a:t>ради брзе претраге</a:t>
            </a:r>
            <a:r>
              <a:rPr lang="en-US" smtClean="0"/>
              <a:t>”.</a:t>
            </a:r>
            <a:endParaRPr lang="en-US" dirty="0" smtClean="0"/>
          </a:p>
          <a:p>
            <a:pPr marL="342900" indent="-342900">
              <a:buFont typeface="Arial"/>
              <a:buChar char="•"/>
            </a:pPr>
            <a:endParaRPr lang="en-US" dirty="0" smtClean="0"/>
          </a:p>
          <a:p>
            <a:pPr marL="342900" indent="-342900">
              <a:buFont typeface="Arial"/>
              <a:buChar char="•"/>
            </a:pPr>
            <a:r>
              <a:rPr lang="sr-Cyrl-RS" smtClean="0"/>
              <a:t>Поступак</a:t>
            </a:r>
            <a:r>
              <a:rPr lang="en-US" smtClean="0"/>
              <a:t>:</a:t>
            </a:r>
            <a:endParaRPr lang="en-US" dirty="0" smtClean="0"/>
          </a:p>
          <a:p>
            <a:pPr marL="342900" indent="-342900"/>
            <a:r>
              <a:rPr lang="en-US" dirty="0" smtClean="0"/>
              <a:t>1</a:t>
            </a:r>
            <a:r>
              <a:rPr lang="en-US" smtClean="0"/>
              <a:t>) </a:t>
            </a:r>
            <a:r>
              <a:rPr lang="sr-Cyrl-RS" smtClean="0"/>
              <a:t>У </a:t>
            </a:r>
            <a:r>
              <a:rPr lang="en-US" smtClean="0"/>
              <a:t>“</a:t>
            </a:r>
            <a:r>
              <a:rPr lang="sr-Cyrl-RS" smtClean="0"/>
              <a:t>Административном</a:t>
            </a:r>
            <a:r>
              <a:rPr lang="en-US" smtClean="0"/>
              <a:t>” </a:t>
            </a:r>
            <a:r>
              <a:rPr lang="sr-Cyrl-RS" smtClean="0"/>
              <a:t>делу</a:t>
            </a:r>
            <a:r>
              <a:rPr lang="en-US" smtClean="0"/>
              <a:t> GeoNetwork</a:t>
            </a:r>
            <a:r>
              <a:rPr lang="sr-Cyrl-RS" smtClean="0"/>
              <a:t>-а</a:t>
            </a:r>
            <a:r>
              <a:rPr lang="en-US" smtClean="0"/>
              <a:t>, </a:t>
            </a:r>
            <a:r>
              <a:rPr lang="sr-Cyrl-RS" smtClean="0"/>
              <a:t>кликните</a:t>
            </a:r>
            <a:r>
              <a:rPr lang="en-US" smtClean="0"/>
              <a:t> </a:t>
            </a:r>
            <a:r>
              <a:rPr lang="en-US" b="1" dirty="0" smtClean="0"/>
              <a:t>Harvesting management</a:t>
            </a:r>
          </a:p>
          <a:p>
            <a:pPr marL="342900" indent="-342900"/>
            <a:r>
              <a:rPr lang="en-US" dirty="0" smtClean="0"/>
              <a:t>2</a:t>
            </a:r>
            <a:r>
              <a:rPr lang="en-US" smtClean="0"/>
              <a:t>) </a:t>
            </a:r>
            <a:r>
              <a:rPr lang="sr-Cyrl-RS"/>
              <a:t>К</a:t>
            </a:r>
            <a:r>
              <a:rPr lang="sr-Cyrl-RS" smtClean="0"/>
              <a:t>ликните </a:t>
            </a:r>
            <a:r>
              <a:rPr lang="en-US" b="1" smtClean="0"/>
              <a:t>Add</a:t>
            </a:r>
            <a:r>
              <a:rPr lang="en-US" smtClean="0"/>
              <a:t> </a:t>
            </a:r>
            <a:r>
              <a:rPr lang="sr-Cyrl-RS" smtClean="0"/>
              <a:t>и изаберите тип харвестинга</a:t>
            </a:r>
            <a:r>
              <a:rPr lang="en-US" smtClean="0"/>
              <a:t> (</a:t>
            </a:r>
            <a:r>
              <a:rPr lang="sr-Cyrl-RS" smtClean="0"/>
              <a:t>нпр.</a:t>
            </a:r>
            <a:r>
              <a:rPr lang="en-US" smtClean="0"/>
              <a:t> </a:t>
            </a:r>
            <a:r>
              <a:rPr lang="en-US" dirty="0" err="1" smtClean="0"/>
              <a:t>Geonetwork</a:t>
            </a:r>
            <a:r>
              <a:rPr lang="en-US" dirty="0" smtClean="0"/>
              <a:t> v2.1 remote node)</a:t>
            </a:r>
          </a:p>
          <a:p>
            <a:pPr marL="342900" indent="-342900"/>
            <a:r>
              <a:rPr lang="en-US" dirty="0" smtClean="0"/>
              <a:t>3</a:t>
            </a:r>
            <a:r>
              <a:rPr lang="en-US" smtClean="0"/>
              <a:t>) </a:t>
            </a:r>
            <a:r>
              <a:rPr lang="sr-Cyrl-RS" smtClean="0"/>
              <a:t>Попуните различите критеријуме и снимите</a:t>
            </a:r>
            <a:r>
              <a:rPr lang="en-US" smtClean="0"/>
              <a:t>. </a:t>
            </a:r>
            <a:r>
              <a:rPr lang="sr-Cyrl-RS" smtClean="0"/>
              <a:t>Нпр.</a:t>
            </a:r>
            <a:endParaRPr lang="en-US" dirty="0" smtClean="0"/>
          </a:p>
          <a:p>
            <a:pPr marL="800100" lvl="1" indent="-342900">
              <a:buFont typeface="Arial"/>
              <a:buChar char="•"/>
            </a:pPr>
            <a:r>
              <a:rPr lang="en-US" dirty="0" smtClean="0"/>
              <a:t>Name: PEGASO - Country limits Level 0</a:t>
            </a:r>
          </a:p>
          <a:p>
            <a:pPr marL="800100" lvl="1" indent="-342900">
              <a:buFont typeface="Arial"/>
              <a:buChar char="•"/>
            </a:pPr>
            <a:r>
              <a:rPr lang="en-US" dirty="0" smtClean="0"/>
              <a:t>URL: </a:t>
            </a:r>
            <a:r>
              <a:rPr lang="en-US" b="1" u="sng" dirty="0" smtClean="0">
                <a:hlinkClick r:id="rId2"/>
              </a:rPr>
              <a:t>http://pegasosdi.uab.es:80/catalog</a:t>
            </a:r>
            <a:endParaRPr lang="en-US" b="1" u="sng" dirty="0" smtClean="0"/>
          </a:p>
          <a:p>
            <a:pPr marL="800100" lvl="1" indent="-342900">
              <a:buFont typeface="Arial"/>
              <a:buChar char="•"/>
            </a:pPr>
            <a:r>
              <a:rPr lang="en-US" dirty="0" smtClean="0"/>
              <a:t>Free text: Global Administrative Areas - LEVEL 0</a:t>
            </a:r>
          </a:p>
          <a:p>
            <a:pPr marL="1588" lvl="1" indent="7938"/>
            <a:r>
              <a:rPr lang="en-US" dirty="0" smtClean="0"/>
              <a:t>4</a:t>
            </a:r>
            <a:r>
              <a:rPr lang="en-US" smtClean="0"/>
              <a:t>) </a:t>
            </a:r>
            <a:r>
              <a:rPr lang="sr-Cyrl-RS" smtClean="0"/>
              <a:t>Покрените је</a:t>
            </a:r>
            <a:r>
              <a:rPr lang="en-US" smtClean="0"/>
              <a:t>  </a:t>
            </a:r>
            <a:endParaRPr lang="en-US" dirty="0" smtClean="0"/>
          </a:p>
          <a:p>
            <a:pPr marL="342900" indent="-342900">
              <a:buAutoNum type="arabicParenR"/>
            </a:pPr>
            <a:endParaRPr lang="en-US" b="1" dirty="0" smtClean="0"/>
          </a:p>
          <a:p>
            <a:pPr marL="342900" indent="-342900"/>
            <a:r>
              <a:rPr lang="sr-Cyrl-RS" smtClean="0"/>
              <a:t>На почетној страни требали бисте видети нов слог </a:t>
            </a:r>
          </a:p>
          <a:p>
            <a:pPr marL="342900" indent="-342900"/>
            <a:r>
              <a:rPr lang="sr-Cyrl-RS" smtClean="0"/>
              <a:t>Метаподатака који одговара овом харвестингу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n-US" smtClean="0"/>
              <a:pPr/>
              <a:t>117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600" b="1">
                <a:solidFill>
                  <a:schemeClr val="bg1">
                    <a:lumMod val="75000"/>
                  </a:schemeClr>
                </a:solidFill>
              </a:rPr>
              <a:t>Како документовати и претраживати податке</a:t>
            </a:r>
            <a:r>
              <a:rPr lang="en-US" sz="2600" b="1">
                <a:solidFill>
                  <a:schemeClr val="bg1">
                    <a:lumMod val="75000"/>
                  </a:schemeClr>
                </a:solidFill>
              </a:rPr>
              <a:t>?</a:t>
            </a:r>
            <a:endParaRPr lang="en-US" sz="26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7200" y="907900"/>
            <a:ext cx="26829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 smtClean="0"/>
              <a:t>Geonetwork</a:t>
            </a:r>
            <a:r>
              <a:rPr lang="en-US" b="1" i="1" smtClean="0"/>
              <a:t>: </a:t>
            </a:r>
            <a:r>
              <a:rPr lang="sr-Cyrl-RS" b="1" i="1" smtClean="0"/>
              <a:t>харвестинг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3200" y="3096475"/>
            <a:ext cx="2086015" cy="31957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3200" y="4050337"/>
            <a:ext cx="2403983" cy="239442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7544" y="5039122"/>
            <a:ext cx="2780603" cy="607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n-US" smtClean="0"/>
              <a:pPr/>
              <a:t>118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600" b="1">
                <a:solidFill>
                  <a:schemeClr val="bg1">
                    <a:lumMod val="75000"/>
                  </a:schemeClr>
                </a:solidFill>
              </a:rPr>
              <a:t>Како документовати и претраживати податке</a:t>
            </a:r>
            <a:r>
              <a:rPr lang="en-US" sz="2600" b="1">
                <a:solidFill>
                  <a:schemeClr val="bg1">
                    <a:lumMod val="75000"/>
                  </a:schemeClr>
                </a:solidFill>
              </a:rPr>
              <a:t>?</a:t>
            </a:r>
            <a:endParaRPr lang="en-US" sz="26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7200" y="907900"/>
            <a:ext cx="38788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 smtClean="0"/>
              <a:t>Geonetwork</a:t>
            </a:r>
            <a:r>
              <a:rPr lang="en-US" b="1" i="1" smtClean="0"/>
              <a:t>: </a:t>
            </a:r>
            <a:r>
              <a:rPr lang="sr-Cyrl-RS" b="1" i="1" smtClean="0"/>
              <a:t>харвестинг </a:t>
            </a:r>
            <a:r>
              <a:rPr lang="en-US" b="1" i="1" smtClean="0"/>
              <a:t>(</a:t>
            </a:r>
            <a:r>
              <a:rPr lang="sr-Cyrl-RS" b="1" i="1" smtClean="0"/>
              <a:t>наставак</a:t>
            </a:r>
            <a:r>
              <a:rPr lang="en-US" b="1" i="1" smtClean="0"/>
              <a:t>)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96531" y="1277232"/>
            <a:ext cx="809026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mtClean="0"/>
              <a:t> </a:t>
            </a:r>
            <a:r>
              <a:rPr lang="sr-Cyrl-RS" smtClean="0"/>
              <a:t>Могуће је харвестовати и на друге начине</a:t>
            </a:r>
            <a:endParaRPr lang="en-US" dirty="0" smtClean="0"/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r>
              <a:rPr lang="en-US" smtClean="0"/>
              <a:t> </a:t>
            </a:r>
            <a:r>
              <a:rPr lang="sr-Cyrl-RS" smtClean="0"/>
              <a:t>Нпр.</a:t>
            </a:r>
            <a:r>
              <a:rPr lang="en-US" smtClean="0"/>
              <a:t> </a:t>
            </a:r>
            <a:r>
              <a:rPr lang="en-US" dirty="0" smtClean="0"/>
              <a:t>Catalogue Services for the Web ISO Profile </a:t>
            </a:r>
            <a:r>
              <a:rPr lang="en-US" smtClean="0"/>
              <a:t>2.0 </a:t>
            </a:r>
            <a:r>
              <a:rPr lang="sr-Cyrl-RS" smtClean="0"/>
              <a:t>нуди могућност извршења </a:t>
            </a:r>
            <a:br>
              <a:rPr lang="sr-Cyrl-RS" smtClean="0"/>
            </a:br>
            <a:r>
              <a:rPr lang="en-US" smtClean="0"/>
              <a:t>CS</a:t>
            </a:r>
            <a:r>
              <a:rPr lang="sr-Cyrl-RS" smtClean="0"/>
              <a:t>-</a:t>
            </a:r>
            <a:r>
              <a:rPr lang="en-US" smtClean="0"/>
              <a:t>W </a:t>
            </a:r>
            <a:r>
              <a:rPr lang="sr-Cyrl-RS" smtClean="0"/>
              <a:t>упита са више филтерских могућности</a:t>
            </a:r>
            <a:r>
              <a:rPr lang="en-US" smtClean="0"/>
              <a:t> </a:t>
            </a:r>
            <a:endParaRPr lang="en-US" dirty="0" smtClean="0"/>
          </a:p>
          <a:p>
            <a:endParaRPr lang="en-US" dirty="0" smtClean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882" y="2888736"/>
            <a:ext cx="2066918" cy="123905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6603" y="2888736"/>
            <a:ext cx="3146597" cy="159801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2693147" y="3423722"/>
            <a:ext cx="4310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Wingdings"/>
                <a:ea typeface="Wingdings"/>
                <a:cs typeface="Wingdings"/>
              </a:rPr>
              <a:t>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96531" y="4998720"/>
            <a:ext cx="79581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b="1" dirty="0" smtClean="0"/>
              <a:t>http://geonetwork.grid.unep.ch:8080/ge onetwork/srv/en/csw?request=GetCap abilities&amp;service=CSW&amp;acceptVersions =2.0.2 </a:t>
            </a:r>
            <a:endParaRPr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n-US" smtClean="0"/>
              <a:pPr/>
              <a:t>119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600" b="1">
                <a:solidFill>
                  <a:schemeClr val="bg1">
                    <a:lumMod val="75000"/>
                  </a:schemeClr>
                </a:solidFill>
              </a:rPr>
              <a:t>Како документовати и претраживати податке</a:t>
            </a:r>
            <a:r>
              <a:rPr lang="en-US" sz="2600" b="1">
                <a:solidFill>
                  <a:schemeClr val="bg1">
                    <a:lumMod val="75000"/>
                  </a:schemeClr>
                </a:solidFill>
              </a:rPr>
              <a:t>?</a:t>
            </a:r>
            <a:endParaRPr lang="en-US" sz="26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7200" y="907900"/>
            <a:ext cx="37920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 smtClean="0"/>
              <a:t>Geonetwork</a:t>
            </a:r>
            <a:r>
              <a:rPr lang="en-US" b="1" i="1" smtClean="0"/>
              <a:t>: </a:t>
            </a:r>
            <a:r>
              <a:rPr lang="sr-Cyrl-RS" b="1" i="1" smtClean="0"/>
              <a:t>овалшћења корисника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96531" y="1277232"/>
            <a:ext cx="528756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mtClean="0"/>
              <a:t> </a:t>
            </a:r>
            <a:r>
              <a:rPr lang="sr-Cyrl-RS" smtClean="0"/>
              <a:t>Слогови метаподатака могу бити јавни или ограничени на одређену групу</a:t>
            </a:r>
            <a:endParaRPr lang="en-US" dirty="0" smtClean="0"/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r>
              <a:rPr lang="en-US" smtClean="0"/>
              <a:t> </a:t>
            </a:r>
            <a:r>
              <a:rPr lang="sr-Cyrl-RS" smtClean="0"/>
              <a:t>Да би се приказала овлашћења и категорије корисника, и да би се њима управљало</a:t>
            </a:r>
            <a:r>
              <a:rPr lang="en-US" smtClean="0"/>
              <a:t>, </a:t>
            </a:r>
            <a:r>
              <a:rPr lang="sr-Cyrl-RS" smtClean="0"/>
              <a:t>потребно је бити улогован као администратор</a:t>
            </a:r>
            <a:endParaRPr lang="en-US" dirty="0" smtClean="0"/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r>
              <a:rPr lang="en-US" smtClean="0"/>
              <a:t> </a:t>
            </a:r>
            <a:r>
              <a:rPr lang="sr-Cyrl-RS" smtClean="0"/>
              <a:t>Поступак</a:t>
            </a:r>
            <a:r>
              <a:rPr lang="en-US" smtClean="0"/>
              <a:t>:</a:t>
            </a:r>
            <a:endParaRPr lang="en-US" dirty="0" smtClean="0"/>
          </a:p>
          <a:p>
            <a:pPr marL="800100" lvl="1" indent="-342900">
              <a:buFont typeface="+mj-lt"/>
              <a:buAutoNum type="arabicParenR"/>
            </a:pPr>
            <a:r>
              <a:rPr lang="sr-Cyrl-RS" smtClean="0"/>
              <a:t>Идите на параметре слога метаподатака</a:t>
            </a:r>
            <a:endParaRPr lang="en-US" dirty="0" smtClean="0"/>
          </a:p>
          <a:p>
            <a:pPr marL="800100" lvl="1" indent="-342900">
              <a:buFont typeface="+mj-lt"/>
              <a:buAutoNum type="arabicParenR"/>
            </a:pPr>
            <a:r>
              <a:rPr lang="sr-Cyrl-RS" smtClean="0"/>
              <a:t>Кликните</a:t>
            </a:r>
            <a:r>
              <a:rPr lang="en-US" smtClean="0"/>
              <a:t> </a:t>
            </a:r>
            <a:r>
              <a:rPr lang="en-US" dirty="0" smtClean="0"/>
              <a:t>Other actions &gt; Privileges</a:t>
            </a:r>
          </a:p>
          <a:p>
            <a:pPr marL="800100" lvl="1" indent="-342900">
              <a:buFont typeface="+mj-lt"/>
              <a:buAutoNum type="arabicParenR"/>
            </a:pPr>
            <a:r>
              <a:rPr lang="sr-Cyrl-RS" smtClean="0"/>
              <a:t>Доделите привилегије различитим групама и кликните</a:t>
            </a:r>
            <a:r>
              <a:rPr lang="en-US" smtClean="0"/>
              <a:t> </a:t>
            </a:r>
            <a:r>
              <a:rPr lang="sr-Cyrl-RS" smtClean="0"/>
              <a:t>„</a:t>
            </a:r>
            <a:r>
              <a:rPr lang="en-US"/>
              <a:t>S</a:t>
            </a:r>
            <a:r>
              <a:rPr lang="en-US" smtClean="0"/>
              <a:t>ubmit</a:t>
            </a:r>
            <a:r>
              <a:rPr lang="sr-Cyrl-RS" smtClean="0"/>
              <a:t>“</a:t>
            </a:r>
            <a:endParaRPr lang="en-US" dirty="0" smtClean="0"/>
          </a:p>
          <a:p>
            <a:pPr marL="800100" lvl="1" indent="-342900">
              <a:buFont typeface="+mj-lt"/>
              <a:buAutoNum type="arabicParenR"/>
            </a:pPr>
            <a:endParaRPr lang="en-US" dirty="0" smtClean="0"/>
          </a:p>
          <a:p>
            <a:endParaRPr lang="en-US" dirty="0" smtClean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9677" y="3039649"/>
            <a:ext cx="2377123" cy="59299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4100" y="4085508"/>
            <a:ext cx="2802700" cy="109019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7052534" y="3716176"/>
            <a:ext cx="3903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Wingdings"/>
                <a:ea typeface="Wingdings"/>
                <a:cs typeface="Wingdings"/>
              </a:rPr>
              <a:t>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/>
          <p:cNvSpPr>
            <a:spLocks/>
          </p:cNvSpPr>
          <p:nvPr/>
        </p:nvSpPr>
        <p:spPr bwMode="auto">
          <a:xfrm>
            <a:off x="4634508" y="2728020"/>
            <a:ext cx="4339828" cy="13930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/>
            <a:r>
              <a:rPr lang="sr-Cyrl-RS" sz="4500" smtClean="0">
                <a:latin typeface="Gill Sans"/>
                <a:ea typeface="Gill Sans" pitchFamily="-84" charset="0"/>
                <a:cs typeface="Gill Sans" pitchFamily="-84" charset="0"/>
              </a:rPr>
              <a:t>Каква је стварна ситуација</a:t>
            </a:r>
            <a:r>
              <a:rPr lang="en-US" sz="4500" smtClean="0">
                <a:latin typeface="Gill Sans"/>
                <a:ea typeface="Gill Sans" pitchFamily="-84" charset="0"/>
                <a:cs typeface="Gill Sans" pitchFamily="-84" charset="0"/>
              </a:rPr>
              <a:t>?</a:t>
            </a:r>
            <a:endParaRPr lang="en-US" sz="4500" dirty="0">
              <a:latin typeface="Gill Sans"/>
              <a:ea typeface="Gill Sans" pitchFamily="-84" charset="0"/>
              <a:cs typeface="Gill Sans" pitchFamily="-84" charset="0"/>
            </a:endParaRPr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9120" y="111760"/>
            <a:ext cx="4121498" cy="617571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8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1" grpId="0" autoUpdateAnimBg="0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n-US" smtClean="0"/>
              <a:pPr/>
              <a:t>120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600" b="1">
                <a:solidFill>
                  <a:schemeClr val="bg1">
                    <a:lumMod val="75000"/>
                  </a:schemeClr>
                </a:solidFill>
              </a:rPr>
              <a:t>Како документовати и претраживати податке</a:t>
            </a:r>
            <a:r>
              <a:rPr lang="en-US" sz="2600" b="1">
                <a:solidFill>
                  <a:schemeClr val="bg1">
                    <a:lumMod val="75000"/>
                  </a:schemeClr>
                </a:solidFill>
              </a:rPr>
              <a:t>?</a:t>
            </a:r>
            <a:endParaRPr lang="en-US" sz="26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7200" y="907900"/>
            <a:ext cx="26526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 smtClean="0"/>
              <a:t>Geonetwork</a:t>
            </a:r>
            <a:r>
              <a:rPr lang="en-US" b="1" i="1" smtClean="0"/>
              <a:t>: </a:t>
            </a:r>
            <a:r>
              <a:rPr lang="sr-Cyrl-RS" b="1" i="1" smtClean="0"/>
              <a:t>категорије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96531" y="1277232"/>
            <a:ext cx="715837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 </a:t>
            </a:r>
            <a:r>
              <a:rPr lang="en-US" err="1" smtClean="0"/>
              <a:t>GeoNetwork</a:t>
            </a:r>
            <a:r>
              <a:rPr lang="en-US" smtClean="0"/>
              <a:t> </a:t>
            </a:r>
            <a:r>
              <a:rPr lang="sr-Cyrl-RS" smtClean="0"/>
              <a:t>омогућава додељивање постојеће категорије слоговима метаподатака</a:t>
            </a:r>
            <a:r>
              <a:rPr lang="en-US" smtClean="0"/>
              <a:t> </a:t>
            </a:r>
            <a:r>
              <a:rPr lang="sr-Cyrl-RS" smtClean="0"/>
              <a:t>како би се створиле нове категорије</a:t>
            </a:r>
            <a:r>
              <a:rPr lang="en-US" smtClean="0"/>
              <a:t> (</a:t>
            </a:r>
            <a:r>
              <a:rPr lang="sr-Cyrl-RS" smtClean="0"/>
              <a:t>нпр.</a:t>
            </a:r>
            <a:r>
              <a:rPr lang="en-US" smtClean="0"/>
              <a:t> </a:t>
            </a:r>
            <a:r>
              <a:rPr lang="sr-Cyrl-RS" smtClean="0"/>
              <a:t>ИНСПИРЕ категорије</a:t>
            </a:r>
            <a:r>
              <a:rPr lang="en-US" smtClean="0"/>
              <a:t>)</a:t>
            </a:r>
            <a:endParaRPr lang="en-US" dirty="0" smtClean="0"/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r>
              <a:rPr lang="en-US" smtClean="0"/>
              <a:t> </a:t>
            </a:r>
            <a:r>
              <a:rPr lang="sr-Cyrl-RS" smtClean="0"/>
              <a:t>Ово се ради у </a:t>
            </a:r>
            <a:r>
              <a:rPr lang="en-US" smtClean="0"/>
              <a:t>Administration </a:t>
            </a:r>
            <a:r>
              <a:rPr lang="sr-Cyrl-RS" smtClean="0"/>
              <a:t>делу</a:t>
            </a:r>
            <a:r>
              <a:rPr lang="en-US" smtClean="0"/>
              <a:t>, </a:t>
            </a:r>
            <a:r>
              <a:rPr lang="en-US" dirty="0" smtClean="0"/>
              <a:t>Category Management &gt; Add a new Category </a:t>
            </a:r>
          </a:p>
          <a:p>
            <a:pPr>
              <a:buFont typeface="Arial"/>
              <a:buChar char="•"/>
            </a:pPr>
            <a:endParaRPr lang="en-US" dirty="0" smtClean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9512" y="2985209"/>
            <a:ext cx="3920878" cy="193935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96531" y="3031559"/>
            <a:ext cx="40506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mtClean="0"/>
              <a:t> </a:t>
            </a:r>
            <a:r>
              <a:rPr lang="sr-Cyrl-RS" smtClean="0"/>
              <a:t>Преко </a:t>
            </a:r>
            <a:r>
              <a:rPr lang="en-US" smtClean="0"/>
              <a:t>Other </a:t>
            </a:r>
            <a:r>
              <a:rPr lang="en-US" dirty="0" smtClean="0"/>
              <a:t>actions &gt; Categories</a:t>
            </a:r>
            <a:r>
              <a:rPr lang="en-US" smtClean="0"/>
              <a:t>, </a:t>
            </a:r>
            <a:r>
              <a:rPr lang="sr-Cyrl-RS" smtClean="0"/>
              <a:t>можете доделити категорију одабраном слогу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n-US" smtClean="0"/>
              <a:pPr/>
              <a:t>121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600" b="1">
                <a:solidFill>
                  <a:schemeClr val="bg1">
                    <a:lumMod val="75000"/>
                  </a:schemeClr>
                </a:solidFill>
              </a:rPr>
              <a:t>Како документовати и претраживати податке</a:t>
            </a:r>
            <a:r>
              <a:rPr lang="en-US" sz="2600" b="1">
                <a:solidFill>
                  <a:schemeClr val="bg1">
                    <a:lumMod val="75000"/>
                  </a:schemeClr>
                </a:solidFill>
              </a:rPr>
              <a:t>?</a:t>
            </a:r>
            <a:endParaRPr lang="en-US" sz="26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7200" y="907900"/>
            <a:ext cx="4162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 smtClean="0"/>
              <a:t>Geonetwork</a:t>
            </a:r>
            <a:r>
              <a:rPr lang="en-US" b="1" i="1" smtClean="0"/>
              <a:t>: </a:t>
            </a:r>
            <a:r>
              <a:rPr lang="sr-Cyrl-RS" b="1" i="1" smtClean="0"/>
              <a:t>претрага метаподатака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96530" y="1277232"/>
            <a:ext cx="678313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sr-Cyrl-RS" b="1" smtClean="0"/>
              <a:t> подразумевана</a:t>
            </a:r>
            <a:r>
              <a:rPr lang="en-US" b="1" smtClean="0"/>
              <a:t> </a:t>
            </a:r>
            <a:r>
              <a:rPr lang="sr-Cyrl-RS" smtClean="0"/>
              <a:t>претрага омогућава проналажење текста унутар комплетног слога</a:t>
            </a:r>
            <a:r>
              <a:rPr lang="en-US" smtClean="0"/>
              <a:t>, </a:t>
            </a:r>
            <a:r>
              <a:rPr lang="sr-Cyrl-RS" smtClean="0"/>
              <a:t>као што су кључне речи метаподатака и/или географске позиције</a:t>
            </a:r>
            <a:endParaRPr lang="en-US" dirty="0" smtClean="0"/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r>
              <a:rPr lang="sr-Cyrl-RS" b="1" smtClean="0"/>
              <a:t> географска </a:t>
            </a:r>
            <a:r>
              <a:rPr lang="sr-Cyrl-RS" smtClean="0"/>
              <a:t>претрага омогућава избор одређеног региона да би се сузили резултати претраге</a:t>
            </a:r>
            <a:endParaRPr lang="en-US" smtClean="0"/>
          </a:p>
          <a:p>
            <a:pPr lvl="1">
              <a:buFont typeface="Wingdings" charset="2"/>
              <a:buChar char="Ø"/>
            </a:pPr>
            <a:r>
              <a:rPr lang="en-US" smtClean="0"/>
              <a:t> </a:t>
            </a:r>
            <a:r>
              <a:rPr lang="sr-Cyrl-RS" smtClean="0"/>
              <a:t> са унапред дефинисане листе</a:t>
            </a:r>
            <a:endParaRPr lang="en-US" smtClean="0"/>
          </a:p>
          <a:p>
            <a:pPr lvl="1">
              <a:buFont typeface="Wingdings" charset="2"/>
              <a:buChar char="Ø"/>
            </a:pPr>
            <a:r>
              <a:rPr lang="sr-Cyrl-RS" smtClean="0"/>
              <a:t>  или избором региона на мапи</a:t>
            </a:r>
            <a:endParaRPr lang="en-US" dirty="0" smtClean="0"/>
          </a:p>
          <a:p>
            <a:pPr lvl="1">
              <a:buFont typeface="Wingdings" charset="2"/>
              <a:buChar char="Ø"/>
            </a:pPr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marL="0" lvl="1">
              <a:buFont typeface="Arial"/>
              <a:buChar char="•"/>
            </a:pPr>
            <a:r>
              <a:rPr lang="en-US" smtClean="0"/>
              <a:t> </a:t>
            </a:r>
            <a:r>
              <a:rPr lang="sr-Cyrl-RS" smtClean="0"/>
              <a:t>Такође се могу обављати претраге по </a:t>
            </a:r>
            <a:r>
              <a:rPr lang="sr-Cyrl-RS" b="1" smtClean="0"/>
              <a:t>категоријама</a:t>
            </a:r>
            <a:endParaRPr lang="en-US" b="1" dirty="0" smtClean="0"/>
          </a:p>
          <a:p>
            <a:pPr marL="0" lvl="1">
              <a:buFont typeface="Arial"/>
              <a:buChar char="•"/>
            </a:pPr>
            <a:endParaRPr lang="en-US" b="1" dirty="0" smtClean="0"/>
          </a:p>
          <a:p>
            <a:pPr marL="0" lvl="1">
              <a:buFont typeface="Arial"/>
              <a:buChar char="•"/>
            </a:pPr>
            <a:r>
              <a:rPr lang="en-US" b="1" smtClean="0"/>
              <a:t> </a:t>
            </a:r>
            <a:r>
              <a:rPr lang="sr-Cyrl-RS" smtClean="0"/>
              <a:t>или радити</a:t>
            </a:r>
            <a:r>
              <a:rPr lang="en-US" smtClean="0"/>
              <a:t> </a:t>
            </a:r>
            <a:r>
              <a:rPr lang="sr-Cyrl-RS" b="1" smtClean="0"/>
              <a:t>напредне</a:t>
            </a:r>
            <a:r>
              <a:rPr lang="en-US" b="1" smtClean="0"/>
              <a:t> </a:t>
            </a:r>
            <a:r>
              <a:rPr lang="sr-Cyrl-RS" smtClean="0"/>
              <a:t>претраге</a:t>
            </a:r>
            <a:r>
              <a:rPr lang="en-US" smtClean="0"/>
              <a:t> (</a:t>
            </a:r>
            <a:r>
              <a:rPr lang="sr-Cyrl-RS" smtClean="0"/>
              <a:t>шта</a:t>
            </a:r>
            <a:r>
              <a:rPr lang="en-US" smtClean="0"/>
              <a:t>? </a:t>
            </a:r>
            <a:r>
              <a:rPr lang="sr-Cyrl-RS" smtClean="0"/>
              <a:t>када</a:t>
            </a:r>
            <a:r>
              <a:rPr lang="en-US" smtClean="0"/>
              <a:t>? </a:t>
            </a:r>
            <a:r>
              <a:rPr lang="sr-Cyrl-RS" smtClean="0"/>
              <a:t>где</a:t>
            </a:r>
            <a:r>
              <a:rPr lang="en-US" smtClean="0"/>
              <a:t>? </a:t>
            </a:r>
            <a:r>
              <a:rPr lang="sr-Cyrl-RS" smtClean="0"/>
              <a:t>категорија</a:t>
            </a:r>
            <a:r>
              <a:rPr lang="en-US" smtClean="0"/>
              <a:t>? </a:t>
            </a:r>
            <a:r>
              <a:rPr lang="en-US" dirty="0" smtClean="0"/>
              <a:t>…)   </a:t>
            </a:r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endParaRPr lang="en-US" dirty="0" smtClean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4743" y="1138316"/>
            <a:ext cx="1483912" cy="119018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860176"/>
            <a:ext cx="927100" cy="13584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0619" y="2961426"/>
            <a:ext cx="996950" cy="81050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79662" y="4477894"/>
            <a:ext cx="1068471" cy="1710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n-US" smtClean="0"/>
              <a:pPr/>
              <a:t>122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600" b="1">
                <a:solidFill>
                  <a:schemeClr val="bg1">
                    <a:lumMod val="75000"/>
                  </a:schemeClr>
                </a:solidFill>
              </a:rPr>
              <a:t>Како документовати и претраживати податке</a:t>
            </a:r>
            <a:r>
              <a:rPr lang="en-US" sz="2600" b="1">
                <a:solidFill>
                  <a:schemeClr val="bg1">
                    <a:lumMod val="75000"/>
                  </a:schemeClr>
                </a:solidFill>
              </a:rPr>
              <a:t>?</a:t>
            </a:r>
            <a:endParaRPr lang="en-US" sz="26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7200" y="907900"/>
            <a:ext cx="38510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 smtClean="0"/>
              <a:t>Geonetwork</a:t>
            </a:r>
            <a:r>
              <a:rPr lang="en-US" b="1" i="1" smtClean="0"/>
              <a:t>: </a:t>
            </a:r>
            <a:r>
              <a:rPr lang="sr-Cyrl-RS" b="1" i="1" smtClean="0"/>
              <a:t>приказ метаподатака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96530" y="1277232"/>
            <a:ext cx="563817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mtClean="0"/>
              <a:t> </a:t>
            </a:r>
            <a:r>
              <a:rPr lang="sr-Cyrl-RS" smtClean="0"/>
              <a:t>Резултат претраге даје листу слогова метаподатака која одговара постављеном упиту</a:t>
            </a:r>
            <a:r>
              <a:rPr lang="en-US" smtClean="0"/>
              <a:t>. </a:t>
            </a:r>
            <a:r>
              <a:rPr lang="sr-Cyrl-RS"/>
              <a:t>З</a:t>
            </a:r>
            <a:r>
              <a:rPr lang="sr-Cyrl-RS" smtClean="0"/>
              <a:t>а сваки слог</a:t>
            </a:r>
            <a:r>
              <a:rPr lang="en-US" smtClean="0"/>
              <a:t>, </a:t>
            </a:r>
            <a:r>
              <a:rPr lang="sr-Cyrl-RS" smtClean="0"/>
              <a:t>приказују се наслов, сажетак и кључне речи</a:t>
            </a:r>
            <a:endParaRPr lang="en-US" dirty="0" smtClean="0"/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r>
              <a:rPr lang="en-US" smtClean="0"/>
              <a:t> </a:t>
            </a:r>
            <a:r>
              <a:rPr lang="sr-Cyrl-RS" smtClean="0"/>
              <a:t>Када се прошири поглед</a:t>
            </a:r>
            <a:r>
              <a:rPr lang="en-US" smtClean="0"/>
              <a:t>, </a:t>
            </a:r>
            <a:r>
              <a:rPr lang="sr-Cyrl-RS" smtClean="0"/>
              <a:t>добија се комплетан опис метаподатака, а можда и дугме за скидање</a:t>
            </a:r>
            <a:r>
              <a:rPr lang="en-US" smtClean="0"/>
              <a:t> </a:t>
            </a:r>
            <a:r>
              <a:rPr lang="sr-Cyrl-RS" smtClean="0"/>
              <a:t>у зависности од привилегија</a:t>
            </a:r>
            <a:endParaRPr lang="en-US" dirty="0" smtClean="0"/>
          </a:p>
          <a:p>
            <a:endParaRPr lang="en-US" dirty="0" smtClean="0"/>
          </a:p>
          <a:p>
            <a:pPr>
              <a:buFont typeface="Arial"/>
              <a:buChar char="•"/>
            </a:pPr>
            <a:endParaRPr lang="en-US" dirty="0" smtClean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7454" y="907900"/>
            <a:ext cx="2506546" cy="183876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7454" y="2905809"/>
            <a:ext cx="2524727" cy="1462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n-US" smtClean="0"/>
              <a:pPr/>
              <a:t>123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600" b="1"/>
              <a:t>Како обрадити податке?</a:t>
            </a:r>
            <a:endParaRPr lang="en-US" sz="2600" b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808" y="1630134"/>
            <a:ext cx="4823983" cy="357127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553199" y="1970061"/>
            <a:ext cx="234596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b="1" u="sng" smtClean="0"/>
              <a:t>Кључне речи</a:t>
            </a:r>
            <a:r>
              <a:rPr lang="en-US" b="1" u="sng" smtClean="0"/>
              <a:t>:</a:t>
            </a:r>
            <a:endParaRPr lang="en-US" b="1" u="sng" dirty="0" smtClean="0"/>
          </a:p>
          <a:p>
            <a:r>
              <a:rPr lang="en-US" dirty="0" smtClean="0"/>
              <a:t> </a:t>
            </a:r>
          </a:p>
          <a:p>
            <a:pPr>
              <a:buFont typeface="Arial"/>
              <a:buChar char="•"/>
            </a:pPr>
            <a:r>
              <a:rPr lang="en-US" smtClean="0"/>
              <a:t> </a:t>
            </a:r>
            <a:r>
              <a:rPr lang="sr-Cyrl-RS" smtClean="0"/>
              <a:t>Просторни подаци</a:t>
            </a:r>
            <a:endParaRPr lang="en-US" dirty="0" smtClean="0"/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r>
              <a:rPr lang="en-US" smtClean="0"/>
              <a:t> </a:t>
            </a:r>
            <a:r>
              <a:rPr lang="sr-Cyrl-RS" smtClean="0"/>
              <a:t>Геопроцесирање</a:t>
            </a:r>
            <a:endParaRPr lang="en-US" dirty="0" smtClean="0"/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 </a:t>
            </a:r>
            <a:r>
              <a:rPr lang="en-US" smtClean="0"/>
              <a:t>Python </a:t>
            </a:r>
            <a:r>
              <a:rPr lang="sr-Cyrl-RS" smtClean="0"/>
              <a:t>скрипт</a:t>
            </a:r>
            <a:endParaRPr lang="en-US" dirty="0" smtClean="0"/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 </a:t>
            </a:r>
            <a:r>
              <a:rPr lang="en-US" dirty="0" err="1" smtClean="0"/>
              <a:t>PyWPS</a:t>
            </a:r>
            <a:endParaRPr lang="en-US" dirty="0" smtClean="0"/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 Web Processing Service (WPS)</a:t>
            </a:r>
          </a:p>
          <a:p>
            <a:pPr>
              <a:buFont typeface="Arial"/>
              <a:buChar char="•"/>
            </a:pP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96530" y="1277232"/>
            <a:ext cx="700442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 </a:t>
            </a:r>
            <a:r>
              <a:rPr lang="en-US" dirty="0" err="1" smtClean="0"/>
              <a:t>OpenGIS</a:t>
            </a:r>
            <a:r>
              <a:rPr lang="en-US" dirty="0" smtClean="0"/>
              <a:t>® Web Processing Service (WPS) Interface Standard:</a:t>
            </a:r>
          </a:p>
          <a:p>
            <a:r>
              <a:rPr lang="en-US" smtClean="0"/>
              <a:t>   </a:t>
            </a:r>
            <a:r>
              <a:rPr lang="sr-Cyrl-RS" smtClean="0"/>
              <a:t>правила за стандардизацију улаза и излаза </a:t>
            </a:r>
            <a:r>
              <a:rPr lang="en-US" smtClean="0"/>
              <a:t>(</a:t>
            </a:r>
            <a:r>
              <a:rPr lang="sr-Cyrl-RS" smtClean="0"/>
              <a:t>захтева и одговора</a:t>
            </a:r>
            <a:r>
              <a:rPr lang="en-US" smtClean="0"/>
              <a:t>) </a:t>
            </a:r>
            <a:r>
              <a:rPr lang="sr-Cyrl-RS" smtClean="0"/>
              <a:t>за</a:t>
            </a:r>
            <a:r>
              <a:rPr lang="en-US" smtClean="0"/>
              <a:t>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mtClean="0"/>
              <a:t>   </a:t>
            </a:r>
            <a:r>
              <a:rPr lang="sr-Cyrl-RS" smtClean="0"/>
              <a:t>сервисе обраде геопросторних података</a:t>
            </a:r>
            <a:r>
              <a:rPr lang="en-US" smtClean="0"/>
              <a:t> (</a:t>
            </a:r>
            <a:r>
              <a:rPr lang="sr-Cyrl-RS" smtClean="0"/>
              <a:t>нпр.</a:t>
            </a:r>
            <a:r>
              <a:rPr lang="en-US" smtClean="0"/>
              <a:t> </a:t>
            </a:r>
            <a:r>
              <a:rPr lang="sr-Cyrl-RS" smtClean="0"/>
              <a:t>преклапање полигона</a:t>
            </a:r>
            <a:r>
              <a:rPr lang="en-US" smtClean="0"/>
              <a:t>) </a:t>
            </a:r>
            <a:endParaRPr lang="en-US" dirty="0" smtClean="0"/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 Python</a:t>
            </a:r>
            <a:r>
              <a:rPr lang="en-US" smtClean="0"/>
              <a:t>: </a:t>
            </a:r>
            <a:r>
              <a:rPr lang="sr-Cyrl-RS" smtClean="0"/>
              <a:t>отворен и беспалатан програмски језик који укључује десетине функција за управљање и анализу геопросторних података</a:t>
            </a:r>
            <a:endParaRPr lang="en-US" dirty="0" smtClean="0"/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 Python Web Processing Service (</a:t>
            </a:r>
            <a:r>
              <a:rPr lang="en-US" dirty="0" err="1" smtClean="0"/>
              <a:t>PyWPS</a:t>
            </a:r>
            <a:r>
              <a:rPr lang="en-US" smtClean="0"/>
              <a:t>): </a:t>
            </a:r>
            <a:r>
              <a:rPr lang="sr-Cyrl-RS" smtClean="0"/>
              <a:t>имплементација</a:t>
            </a:r>
            <a:r>
              <a:rPr lang="en-US" smtClean="0"/>
              <a:t> </a:t>
            </a:r>
            <a:r>
              <a:rPr lang="en-US" dirty="0" smtClean="0"/>
              <a:t>Web Processing </a:t>
            </a:r>
            <a:r>
              <a:rPr lang="en-US" smtClean="0"/>
              <a:t>Service </a:t>
            </a:r>
            <a:r>
              <a:rPr lang="sr-Cyrl-RS" smtClean="0"/>
              <a:t>станрда ОГЦ-а</a:t>
            </a:r>
            <a:r>
              <a:rPr lang="en-US" smtClean="0"/>
              <a:t>. </a:t>
            </a:r>
            <a:r>
              <a:rPr lang="sr-Cyrl-RS" smtClean="0"/>
              <a:t>Написан је са уграђеном подршком за</a:t>
            </a:r>
            <a:r>
              <a:rPr lang="en-US" smtClean="0"/>
              <a:t> </a:t>
            </a:r>
            <a:r>
              <a:rPr lang="en-US" dirty="0" smtClean="0"/>
              <a:t>GRASS GIS.</a:t>
            </a:r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 Quantum GIS (QGIS</a:t>
            </a:r>
            <a:r>
              <a:rPr lang="en-US" smtClean="0"/>
              <a:t>): </a:t>
            </a:r>
            <a:r>
              <a:rPr lang="sr-Cyrl-RS" smtClean="0"/>
              <a:t>међуплатформска бесплатна апликација за локалне машине која обезбеђује преглед података</a:t>
            </a:r>
            <a:r>
              <a:rPr lang="en-US" smtClean="0"/>
              <a:t>, </a:t>
            </a:r>
            <a:r>
              <a:rPr lang="sr-Cyrl-RS" smtClean="0"/>
              <a:t>њихово мењање и анализу</a:t>
            </a:r>
            <a:r>
              <a:rPr lang="en-US" smtClean="0"/>
              <a:t>. </a:t>
            </a:r>
            <a:r>
              <a:rPr lang="sr-Cyrl-RS" smtClean="0"/>
              <a:t>Подржава велики број плагинова</a:t>
            </a:r>
            <a:r>
              <a:rPr lang="en-US" smtClean="0"/>
              <a:t>, </a:t>
            </a:r>
            <a:r>
              <a:rPr lang="sr-Cyrl-RS" smtClean="0"/>
              <a:t>пре свега </a:t>
            </a:r>
            <a:r>
              <a:rPr lang="en-US" smtClean="0"/>
              <a:t>WPS </a:t>
            </a:r>
            <a:r>
              <a:rPr lang="sr-Cyrl-RS" smtClean="0"/>
              <a:t>клијента</a:t>
            </a:r>
            <a:r>
              <a:rPr lang="en-US" smtClean="0"/>
              <a:t> </a:t>
            </a:r>
            <a:r>
              <a:rPr lang="sr-Cyrl-RS" smtClean="0"/>
              <a:t>за веб сервисе</a:t>
            </a:r>
            <a:endParaRPr lang="en-US" dirty="0" smtClean="0"/>
          </a:p>
          <a:p>
            <a:endParaRPr lang="en-US" dirty="0" smtClean="0"/>
          </a:p>
          <a:p>
            <a:pPr>
              <a:buFont typeface="Arial"/>
              <a:buChar char="•"/>
            </a:pP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n-US" smtClean="0"/>
              <a:pPr/>
              <a:t>124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600" b="1">
                <a:solidFill>
                  <a:schemeClr val="bg1">
                    <a:lumMod val="75000"/>
                  </a:schemeClr>
                </a:solidFill>
              </a:rPr>
              <a:t>Како обрадити податке?</a:t>
            </a:r>
            <a:endParaRPr lang="en-US" sz="26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7200" y="907900"/>
            <a:ext cx="33196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smtClean="0"/>
              <a:t>Web </a:t>
            </a:r>
            <a:r>
              <a:rPr lang="en-US" b="1" i="1"/>
              <a:t>P</a:t>
            </a:r>
            <a:r>
              <a:rPr lang="en-US" b="1" i="1" smtClean="0"/>
              <a:t>rocessing </a:t>
            </a:r>
            <a:r>
              <a:rPr lang="en-US" b="1" i="1" dirty="0"/>
              <a:t>S</a:t>
            </a:r>
            <a:r>
              <a:rPr lang="en-US" b="1" i="1" smtClean="0"/>
              <a:t>ervices: </a:t>
            </a:r>
            <a:r>
              <a:rPr lang="sr-Cyrl-RS" b="1" i="1" smtClean="0"/>
              <a:t>основе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n-US" smtClean="0"/>
              <a:pPr/>
              <a:t>125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600" b="1">
                <a:solidFill>
                  <a:schemeClr val="bg1">
                    <a:lumMod val="75000"/>
                  </a:schemeClr>
                </a:solidFill>
              </a:rPr>
              <a:t>Како обрадити податке?</a:t>
            </a:r>
            <a:endParaRPr lang="en-US" sz="26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7200" y="907900"/>
            <a:ext cx="32878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/>
              <a:t>Web Processing </a:t>
            </a:r>
            <a:r>
              <a:rPr lang="en-US" b="1" i="1" smtClean="0"/>
              <a:t>Services: </a:t>
            </a:r>
            <a:r>
              <a:rPr lang="sr-Cyrl-RS" b="1" i="1" smtClean="0"/>
              <a:t>вежба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96530" y="1277232"/>
            <a:ext cx="700442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mtClean="0"/>
              <a:t> </a:t>
            </a:r>
            <a:r>
              <a:rPr lang="sr-Cyrl-RS" smtClean="0"/>
              <a:t>користићемо </a:t>
            </a:r>
            <a:r>
              <a:rPr lang="en-US" smtClean="0"/>
              <a:t>.</a:t>
            </a:r>
            <a:r>
              <a:rPr lang="en-US" err="1" smtClean="0"/>
              <a:t>gml</a:t>
            </a:r>
            <a:r>
              <a:rPr lang="en-US" smtClean="0"/>
              <a:t> </a:t>
            </a:r>
            <a:r>
              <a:rPr lang="sr-Cyrl-RS" smtClean="0"/>
              <a:t>фајл</a:t>
            </a:r>
            <a:r>
              <a:rPr lang="en-US" smtClean="0"/>
              <a:t> </a:t>
            </a:r>
            <a:r>
              <a:rPr lang="en-US" dirty="0" smtClean="0"/>
              <a:t>(</a:t>
            </a:r>
            <a:r>
              <a:rPr lang="en-US" smtClean="0"/>
              <a:t>GML </a:t>
            </a:r>
            <a:r>
              <a:rPr lang="sr-Cyrl-RS" smtClean="0"/>
              <a:t>је</a:t>
            </a:r>
            <a:r>
              <a:rPr lang="en-US" smtClean="0"/>
              <a:t> </a:t>
            </a:r>
            <a:r>
              <a:rPr lang="en-US" dirty="0" err="1" smtClean="0"/>
              <a:t>eXtensible</a:t>
            </a:r>
            <a:r>
              <a:rPr lang="en-US" dirty="0" smtClean="0"/>
              <a:t> Markup Language (XML</a:t>
            </a:r>
            <a:r>
              <a:rPr lang="en-US" smtClean="0"/>
              <a:t>) </a:t>
            </a:r>
            <a:r>
              <a:rPr lang="sr-Cyrl-RS" smtClean="0"/>
              <a:t>граматика за изражавање географских својстава</a:t>
            </a:r>
            <a:r>
              <a:rPr lang="en-US" smtClean="0"/>
              <a:t>). </a:t>
            </a:r>
            <a:r>
              <a:rPr lang="sr-Cyrl-RS" smtClean="0"/>
              <a:t>Прво ћемо га испитати у</a:t>
            </a:r>
            <a:r>
              <a:rPr lang="en-US" smtClean="0"/>
              <a:t> QGIS</a:t>
            </a:r>
            <a:r>
              <a:rPr lang="sr-Cyrl-RS" smtClean="0"/>
              <a:t>-у</a:t>
            </a:r>
            <a:r>
              <a:rPr lang="en-US" smtClean="0"/>
              <a:t>.</a:t>
            </a:r>
            <a:endParaRPr lang="en-US" dirty="0" smtClean="0"/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r>
              <a:rPr lang="en-US" smtClean="0"/>
              <a:t> </a:t>
            </a:r>
            <a:r>
              <a:rPr lang="sr-Cyrl-RS" smtClean="0"/>
              <a:t>Поступак</a:t>
            </a:r>
            <a:r>
              <a:rPr lang="en-US" smtClean="0"/>
              <a:t>:</a:t>
            </a:r>
            <a:endParaRPr lang="en-US" dirty="0" smtClean="0"/>
          </a:p>
          <a:p>
            <a:pPr marL="800100" lvl="1" indent="-342900">
              <a:buFont typeface="+mj-lt"/>
              <a:buAutoNum type="arabicParenR"/>
            </a:pPr>
            <a:r>
              <a:rPr lang="sr-Cyrl-RS" smtClean="0"/>
              <a:t>кликните </a:t>
            </a:r>
            <a:r>
              <a:rPr lang="en-US" smtClean="0"/>
              <a:t>“</a:t>
            </a:r>
            <a:r>
              <a:rPr lang="en-US" dirty="0" smtClean="0"/>
              <a:t>Add vector layer”             </a:t>
            </a:r>
            <a:r>
              <a:rPr lang="en-US" smtClean="0"/>
              <a:t>, </a:t>
            </a:r>
            <a:r>
              <a:rPr lang="sr-Cyrl-RS" smtClean="0"/>
              <a:t>одаберите </a:t>
            </a:r>
            <a:r>
              <a:rPr lang="en-US" smtClean="0"/>
              <a:t>“Measures.gml” </a:t>
            </a:r>
            <a:r>
              <a:rPr lang="sr-Cyrl-RS" smtClean="0"/>
              <a:t>фајл и </a:t>
            </a:r>
            <a:r>
              <a:rPr lang="en-US" smtClean="0"/>
              <a:t>EPSG:4326 </a:t>
            </a:r>
            <a:r>
              <a:rPr lang="sr-Cyrl-RS" smtClean="0"/>
              <a:t>коориднатни систем </a:t>
            </a:r>
            <a:r>
              <a:rPr lang="en-US" smtClean="0"/>
              <a:t>(</a:t>
            </a:r>
            <a:r>
              <a:rPr lang="sr-Cyrl-RS" smtClean="0"/>
              <a:t>одговара </a:t>
            </a:r>
            <a:r>
              <a:rPr lang="en-US" smtClean="0"/>
              <a:t>WGS </a:t>
            </a:r>
            <a:r>
              <a:rPr lang="en-US" dirty="0" smtClean="0"/>
              <a:t>84)</a:t>
            </a:r>
          </a:p>
          <a:p>
            <a:pPr marL="800100" lvl="1" indent="-342900">
              <a:buFont typeface="+mj-lt"/>
              <a:buAutoNum type="arabicParenR"/>
            </a:pPr>
            <a:r>
              <a:rPr lang="sr-Cyrl-RS" smtClean="0"/>
              <a:t>Табела атрибута садржи </a:t>
            </a:r>
            <a:r>
              <a:rPr lang="en-US" smtClean="0"/>
              <a:t>4 </a:t>
            </a:r>
            <a:r>
              <a:rPr lang="sr-Cyrl-RS" smtClean="0"/>
              <a:t>поља</a:t>
            </a:r>
            <a:r>
              <a:rPr lang="en-US" smtClean="0"/>
              <a:t>: </a:t>
            </a:r>
            <a:r>
              <a:rPr lang="en-US" dirty="0" smtClean="0"/>
              <a:t>X, </a:t>
            </a:r>
            <a:r>
              <a:rPr lang="en-US" smtClean="0"/>
              <a:t>Y </a:t>
            </a:r>
            <a:r>
              <a:rPr lang="sr-Cyrl-RS" smtClean="0"/>
              <a:t>координате</a:t>
            </a:r>
            <a:r>
              <a:rPr lang="en-US" smtClean="0"/>
              <a:t>, </a:t>
            </a:r>
            <a:r>
              <a:rPr lang="sr-Cyrl-RS" smtClean="0"/>
              <a:t>вредност и</a:t>
            </a:r>
            <a:r>
              <a:rPr lang="en-US" smtClean="0"/>
              <a:t> </a:t>
            </a:r>
            <a:r>
              <a:rPr lang="en-US" dirty="0" smtClean="0"/>
              <a:t>ID. </a:t>
            </a:r>
          </a:p>
          <a:p>
            <a:pPr marL="800100" lvl="1" indent="-342900">
              <a:buFont typeface="+mj-lt"/>
              <a:buAutoNum type="arabicParenR"/>
            </a:pPr>
            <a:r>
              <a:rPr lang="sr-Cyrl-RS" smtClean="0"/>
              <a:t>Затворите</a:t>
            </a:r>
            <a:r>
              <a:rPr lang="en-US" smtClean="0"/>
              <a:t> </a:t>
            </a:r>
            <a:r>
              <a:rPr lang="en-US" dirty="0" smtClean="0"/>
              <a:t>QGIS</a:t>
            </a:r>
          </a:p>
          <a:p>
            <a:pPr>
              <a:buFont typeface="Arial"/>
              <a:buChar char="•"/>
            </a:pPr>
            <a:endParaRPr lang="en-US" dirty="0" smtClean="0"/>
          </a:p>
          <a:p>
            <a:endParaRPr lang="en-US" dirty="0" smtClean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6816" y="2643381"/>
            <a:ext cx="447578" cy="34911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2842" y="2884888"/>
            <a:ext cx="1581158" cy="153166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6241" y="4656993"/>
            <a:ext cx="2187759" cy="127403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8296436" y="4378065"/>
            <a:ext cx="3903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Wingdings"/>
                <a:ea typeface="Wingdings"/>
                <a:cs typeface="Wingdings"/>
              </a:rPr>
              <a:t>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n-US" smtClean="0"/>
              <a:pPr/>
              <a:t>126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600" b="1">
                <a:solidFill>
                  <a:schemeClr val="bg1">
                    <a:lumMod val="75000"/>
                  </a:schemeClr>
                </a:solidFill>
              </a:rPr>
              <a:t>Како обрадити податке?</a:t>
            </a:r>
            <a:endParaRPr lang="en-US" sz="26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7200" y="907900"/>
            <a:ext cx="32878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/>
              <a:t>Web Processing </a:t>
            </a:r>
            <a:r>
              <a:rPr lang="en-US" b="1" i="1" smtClean="0"/>
              <a:t>Services: </a:t>
            </a:r>
            <a:r>
              <a:rPr lang="sr-Cyrl-RS" b="1" i="1" smtClean="0"/>
              <a:t>вежба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96530" y="1277232"/>
            <a:ext cx="700442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mtClean="0"/>
              <a:t> </a:t>
            </a:r>
            <a:r>
              <a:rPr lang="sr-Cyrl-RS"/>
              <a:t>О</a:t>
            </a:r>
            <a:r>
              <a:rPr lang="sr-Cyrl-RS" smtClean="0"/>
              <a:t>нда ћемо користити текст едитор </a:t>
            </a:r>
            <a:r>
              <a:rPr lang="en-US" smtClean="0"/>
              <a:t>(</a:t>
            </a:r>
            <a:r>
              <a:rPr lang="sr-Cyrl-RS" smtClean="0"/>
              <a:t>нпр.</a:t>
            </a:r>
            <a:r>
              <a:rPr lang="en-US" smtClean="0"/>
              <a:t> </a:t>
            </a:r>
            <a:r>
              <a:rPr lang="en-US" dirty="0" err="1" smtClean="0"/>
              <a:t>gedit</a:t>
            </a:r>
            <a:r>
              <a:rPr lang="en-US" smtClean="0"/>
              <a:t>) </a:t>
            </a:r>
            <a:r>
              <a:rPr lang="sr-Cyrl-RS" smtClean="0"/>
              <a:t>да напишемо </a:t>
            </a:r>
            <a:r>
              <a:rPr lang="en-US" smtClean="0"/>
              <a:t>python </a:t>
            </a:r>
            <a:r>
              <a:rPr lang="sr-Cyrl-RS" smtClean="0"/>
              <a:t>скрипт који ћемо назвати</a:t>
            </a:r>
            <a:r>
              <a:rPr lang="en-US" smtClean="0"/>
              <a:t> </a:t>
            </a:r>
            <a:r>
              <a:rPr lang="en-US" b="1" dirty="0" err="1" smtClean="0"/>
              <a:t>processing.py</a:t>
            </a:r>
            <a:r>
              <a:rPr lang="en-US" b="1" dirty="0" smtClean="0"/>
              <a:t>.</a:t>
            </a:r>
            <a:endParaRPr lang="en-US" dirty="0" smtClean="0"/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r>
              <a:rPr lang="en-US" smtClean="0"/>
              <a:t> </a:t>
            </a:r>
            <a:r>
              <a:rPr lang="sr-Cyrl-RS" smtClean="0"/>
              <a:t>Скрипт ће имати три дела</a:t>
            </a:r>
            <a:r>
              <a:rPr lang="en-US" smtClean="0"/>
              <a:t>: </a:t>
            </a:r>
            <a:r>
              <a:rPr lang="en-US" dirty="0" smtClean="0"/>
              <a:t>(1</a:t>
            </a:r>
            <a:r>
              <a:rPr lang="en-US" smtClean="0"/>
              <a:t>) </a:t>
            </a:r>
            <a:r>
              <a:rPr lang="sr-Cyrl-RS" smtClean="0"/>
              <a:t>иницијализација процеса и декларација корисних библиотека</a:t>
            </a:r>
            <a:r>
              <a:rPr lang="en-US" smtClean="0"/>
              <a:t>, </a:t>
            </a:r>
            <a:r>
              <a:rPr lang="en-US" dirty="0" smtClean="0"/>
              <a:t>(2</a:t>
            </a:r>
            <a:r>
              <a:rPr lang="en-US" smtClean="0"/>
              <a:t>) </a:t>
            </a:r>
            <a:r>
              <a:rPr lang="sr-Cyrl-RS" smtClean="0"/>
              <a:t>декларација улазних и излазних параметара и</a:t>
            </a:r>
            <a:r>
              <a:rPr lang="en-US" smtClean="0"/>
              <a:t> </a:t>
            </a:r>
            <a:r>
              <a:rPr lang="en-US" dirty="0" smtClean="0"/>
              <a:t>(3</a:t>
            </a:r>
            <a:r>
              <a:rPr lang="en-US" smtClean="0"/>
              <a:t>) </a:t>
            </a:r>
            <a:r>
              <a:rPr lang="sr-Cyrl-RS" smtClean="0"/>
              <a:t>писање кода за обраду геопросторних података употребом специфичних команди</a:t>
            </a:r>
            <a:r>
              <a:rPr lang="en-US" smtClean="0"/>
              <a:t>.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14" name="TextBox 13"/>
          <p:cNvSpPr txBox="1"/>
          <p:nvPr/>
        </p:nvSpPr>
        <p:spPr>
          <a:xfrm>
            <a:off x="1154575" y="3585556"/>
            <a:ext cx="7889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Part 1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576" y="3954888"/>
            <a:ext cx="1378103" cy="151996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020451" y="3585556"/>
            <a:ext cx="7889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Part 2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6417516" y="3585556"/>
            <a:ext cx="7889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Part 3</a:t>
            </a:r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4120734"/>
            <a:ext cx="2146152" cy="135412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6934" y="4126815"/>
            <a:ext cx="950844" cy="20872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7624" y="4335537"/>
            <a:ext cx="2023976" cy="191645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06477" y="4335536"/>
            <a:ext cx="1937523" cy="1248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96530" y="1155312"/>
            <a:ext cx="7004428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mtClean="0"/>
              <a:t> </a:t>
            </a:r>
            <a:r>
              <a:rPr lang="sr-Cyrl-RS" smtClean="0"/>
              <a:t>Затим је потребно објавити скрипт на локалном серверу</a:t>
            </a:r>
            <a:endParaRPr lang="en-US" dirty="0" smtClean="0"/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r>
              <a:rPr lang="en-US" smtClean="0"/>
              <a:t> </a:t>
            </a:r>
            <a:r>
              <a:rPr lang="sr-Cyrl-RS" smtClean="0"/>
              <a:t>Обајвљивање</a:t>
            </a:r>
            <a:r>
              <a:rPr lang="en-US" smtClean="0"/>
              <a:t> </a:t>
            </a:r>
            <a:r>
              <a:rPr lang="en-US" err="1" smtClean="0"/>
              <a:t>PyWPS</a:t>
            </a:r>
            <a:r>
              <a:rPr lang="en-US" smtClean="0"/>
              <a:t> </a:t>
            </a:r>
            <a:r>
              <a:rPr lang="sr-Cyrl-RS" smtClean="0"/>
              <a:t>процеса захтева смештање одређених информација у фолдер за обраду</a:t>
            </a:r>
            <a:r>
              <a:rPr lang="en-US" smtClean="0"/>
              <a:t>, </a:t>
            </a:r>
            <a:r>
              <a:rPr lang="sr-Cyrl-RS" smtClean="0"/>
              <a:t>нпр.</a:t>
            </a:r>
            <a:r>
              <a:rPr lang="en-US" smtClean="0"/>
              <a:t> </a:t>
            </a:r>
            <a:r>
              <a:rPr lang="en-US" dirty="0" smtClean="0"/>
              <a:t>/usr/local/lib/python2.7/dist-packages/pywps-3.2.1-py2.7egg/pywps/processes</a:t>
            </a:r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r>
              <a:rPr lang="en-US" smtClean="0"/>
              <a:t> </a:t>
            </a:r>
            <a:r>
              <a:rPr lang="sr-Cyrl-RS" smtClean="0"/>
              <a:t>Он ће садржати</a:t>
            </a:r>
            <a:r>
              <a:rPr lang="en-US" smtClean="0"/>
              <a:t>:</a:t>
            </a:r>
            <a:endParaRPr lang="en-US" dirty="0" smtClean="0"/>
          </a:p>
          <a:p>
            <a:pPr lvl="1">
              <a:buFont typeface="Wingdings" charset="2"/>
              <a:buChar char="Ø"/>
            </a:pPr>
            <a:r>
              <a:rPr lang="sr-Cyrl-RS" smtClean="0"/>
              <a:t> </a:t>
            </a:r>
            <a:r>
              <a:rPr lang="en-US" smtClean="0"/>
              <a:t>__</a:t>
            </a:r>
            <a:r>
              <a:rPr lang="en-US" dirty="0" err="1" smtClean="0"/>
              <a:t>init__.</a:t>
            </a:r>
            <a:r>
              <a:rPr lang="en-US" err="1" smtClean="0"/>
              <a:t>py</a:t>
            </a:r>
            <a:r>
              <a:rPr lang="en-US" smtClean="0"/>
              <a:t> </a:t>
            </a:r>
            <a:r>
              <a:rPr lang="sr-Cyrl-RS" smtClean="0"/>
              <a:t>фајл</a:t>
            </a:r>
            <a:r>
              <a:rPr lang="en-US" smtClean="0"/>
              <a:t> </a:t>
            </a:r>
            <a:r>
              <a:rPr lang="sr-Cyrl-RS" smtClean="0"/>
              <a:t>који поставља</a:t>
            </a:r>
            <a:r>
              <a:rPr lang="en-US" smtClean="0"/>
              <a:t> </a:t>
            </a:r>
            <a:r>
              <a:rPr lang="en-US" dirty="0" smtClean="0"/>
              <a:t>__all__ </a:t>
            </a:r>
            <a:r>
              <a:rPr lang="en-US" smtClean="0"/>
              <a:t>array </a:t>
            </a:r>
            <a:r>
              <a:rPr lang="sr-Cyrl-RS" smtClean="0"/>
              <a:t>да садржи листу доступних променљивих</a:t>
            </a:r>
            <a:endParaRPr lang="en-US" dirty="0" smtClean="0"/>
          </a:p>
          <a:p>
            <a:pPr lvl="1">
              <a:buFont typeface="Wingdings" charset="2"/>
              <a:buChar char="Ø"/>
            </a:pPr>
            <a:r>
              <a:rPr lang="en-US" smtClean="0"/>
              <a:t> </a:t>
            </a:r>
            <a:r>
              <a:rPr lang="sr-Cyrl-RS" smtClean="0"/>
              <a:t>све</a:t>
            </a:r>
            <a:r>
              <a:rPr lang="en-US" smtClean="0"/>
              <a:t> Python </a:t>
            </a:r>
            <a:r>
              <a:rPr lang="sr-Cyrl-RS" smtClean="0"/>
              <a:t>скиптове које желите објавити као веб сервисе, на пример </a:t>
            </a:r>
            <a:r>
              <a:rPr lang="en-US" smtClean="0"/>
              <a:t>processing.py</a:t>
            </a:r>
            <a:endParaRPr lang="en-US" dirty="0" smtClean="0"/>
          </a:p>
          <a:p>
            <a:pPr lvl="1">
              <a:buFont typeface="Wingdings" charset="2"/>
              <a:buChar char="Ø"/>
            </a:pPr>
            <a:endParaRPr lang="en-US" dirty="0" smtClean="0"/>
          </a:p>
          <a:p>
            <a:pPr marL="0" lvl="1">
              <a:buFont typeface="Arial"/>
              <a:buChar char="•"/>
            </a:pPr>
            <a:r>
              <a:rPr lang="en-US" smtClean="0"/>
              <a:t> </a:t>
            </a:r>
            <a:r>
              <a:rPr lang="sr-Cyrl-RS" smtClean="0"/>
              <a:t>да би се они објавили на локалном серверу, можете користити терминал емулатор и дати права читања, писања и извршавања свом </a:t>
            </a:r>
            <a:r>
              <a:rPr lang="en-US" smtClean="0"/>
              <a:t>Python </a:t>
            </a:r>
            <a:r>
              <a:rPr lang="sr-Cyrl-RS" smtClean="0"/>
              <a:t>скрипту</a:t>
            </a:r>
            <a:r>
              <a:rPr lang="en-US" smtClean="0"/>
              <a:t> </a:t>
            </a:r>
            <a:r>
              <a:rPr lang="en-US" dirty="0" smtClean="0"/>
              <a:t>(CHMOD 777)</a:t>
            </a:r>
          </a:p>
          <a:p>
            <a:pPr marL="0" lvl="1">
              <a:buFont typeface="Arial"/>
              <a:buChar char="•"/>
            </a:pPr>
            <a:endParaRPr lang="en-US" dirty="0" smtClean="0"/>
          </a:p>
          <a:p>
            <a:pPr marL="0" lvl="1">
              <a:buFont typeface="Arial"/>
              <a:buChar char="•"/>
            </a:pPr>
            <a:r>
              <a:rPr lang="en-US" smtClean="0"/>
              <a:t> </a:t>
            </a:r>
            <a:r>
              <a:rPr lang="sr-Cyrl-RS" smtClean="0"/>
              <a:t>Овим је</a:t>
            </a:r>
            <a:r>
              <a:rPr lang="en-US" smtClean="0"/>
              <a:t> WPS </a:t>
            </a:r>
            <a:r>
              <a:rPr lang="sr-Cyrl-RS" smtClean="0"/>
              <a:t>објављен на Вашем локалном серверу и спреман да буде преузет (извршен</a:t>
            </a:r>
            <a:r>
              <a:rPr lang="en-US" smtClean="0"/>
              <a:t>) </a:t>
            </a:r>
            <a:r>
              <a:rPr lang="sr-Cyrl-RS" smtClean="0"/>
              <a:t>од стране клијента</a:t>
            </a:r>
            <a:r>
              <a:rPr lang="en-US" smtClean="0"/>
              <a:t> (</a:t>
            </a:r>
            <a:r>
              <a:rPr lang="sr-Cyrl-RS" smtClean="0"/>
              <a:t>нпр.</a:t>
            </a:r>
            <a:r>
              <a:rPr lang="en-US" smtClean="0"/>
              <a:t> </a:t>
            </a:r>
            <a:r>
              <a:rPr lang="en-US" dirty="0" smtClean="0"/>
              <a:t>QGIS </a:t>
            </a:r>
            <a:r>
              <a:rPr lang="en-US" smtClean="0"/>
              <a:t>WPS </a:t>
            </a:r>
            <a:r>
              <a:rPr lang="sr-Cyrl-RS" smtClean="0"/>
              <a:t>плагина</a:t>
            </a:r>
            <a:r>
              <a:rPr lang="en-US" smtClean="0"/>
              <a:t>). </a:t>
            </a:r>
            <a:r>
              <a:rPr lang="sr-Cyrl-RS" smtClean="0"/>
              <a:t>Ово ће бити објашњено у поглављу </a:t>
            </a:r>
            <a:r>
              <a:rPr lang="en-US" smtClean="0"/>
              <a:t> „</a:t>
            </a:r>
            <a:r>
              <a:rPr lang="sr-Cyrl-RS" smtClean="0"/>
              <a:t>Како анализирати податке?</a:t>
            </a:r>
            <a:r>
              <a:rPr lang="en-US" smtClean="0"/>
              <a:t>" 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n-US" smtClean="0"/>
              <a:pPr/>
              <a:t>127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29353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600" b="1" smtClean="0">
                <a:solidFill>
                  <a:schemeClr val="bg1">
                    <a:lumMod val="75000"/>
                  </a:schemeClr>
                </a:solidFill>
              </a:rPr>
              <a:t>Како обрадити податке?</a:t>
            </a:r>
            <a:endParaRPr lang="en-US" sz="26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7200" y="785980"/>
            <a:ext cx="32878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/>
              <a:t>Web Processing </a:t>
            </a:r>
            <a:r>
              <a:rPr lang="en-US" b="1" i="1" smtClean="0"/>
              <a:t>Services: </a:t>
            </a:r>
            <a:r>
              <a:rPr lang="sr-Cyrl-RS" b="1" i="1" smtClean="0"/>
              <a:t>вежба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n-US" smtClean="0"/>
              <a:pPr/>
              <a:t>128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600" b="1"/>
              <a:t>Како приказати податке</a:t>
            </a:r>
            <a:r>
              <a:rPr lang="en-US" sz="2600" b="1"/>
              <a:t>?</a:t>
            </a:r>
            <a:endParaRPr lang="en-US" sz="2600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00" y="1849261"/>
            <a:ext cx="4836348" cy="357134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553200" y="1970061"/>
            <a:ext cx="187771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b="1" u="sng" smtClean="0"/>
              <a:t>Кључне речи</a:t>
            </a:r>
            <a:r>
              <a:rPr lang="en-US" b="1" u="sng" smtClean="0"/>
              <a:t>:</a:t>
            </a:r>
            <a:endParaRPr lang="en-US" b="1" u="sng" dirty="0" smtClean="0"/>
          </a:p>
          <a:p>
            <a:r>
              <a:rPr lang="en-US" dirty="0" smtClean="0"/>
              <a:t> </a:t>
            </a:r>
          </a:p>
          <a:p>
            <a:pPr>
              <a:buFont typeface="Arial"/>
              <a:buChar char="•"/>
            </a:pPr>
            <a:r>
              <a:rPr lang="en-US" dirty="0" smtClean="0"/>
              <a:t> Google Earth</a:t>
            </a:r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 Open Layers</a:t>
            </a:r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 QGIS</a:t>
            </a:r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 WMS</a:t>
            </a:r>
          </a:p>
          <a:p>
            <a:pPr>
              <a:buFont typeface="Arial"/>
              <a:buChar char="•"/>
            </a:pP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n-US" smtClean="0"/>
              <a:pPr/>
              <a:t>129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600" b="1">
                <a:solidFill>
                  <a:schemeClr val="bg1">
                    <a:lumMod val="75000"/>
                  </a:schemeClr>
                </a:solidFill>
              </a:rPr>
              <a:t>Како приказати податке</a:t>
            </a:r>
            <a:r>
              <a:rPr lang="en-US" sz="2600" b="1">
                <a:solidFill>
                  <a:schemeClr val="bg1">
                    <a:lumMod val="75000"/>
                  </a:schemeClr>
                </a:solidFill>
              </a:rPr>
              <a:t>?</a:t>
            </a:r>
            <a:endParaRPr lang="en-US" sz="26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7200" y="907900"/>
            <a:ext cx="36022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Cyrl-RS" b="1" i="1" smtClean="0"/>
              <a:t>Сервиси за веб мапирање</a:t>
            </a:r>
            <a:r>
              <a:rPr lang="en-US" b="1" i="1" smtClean="0"/>
              <a:t>: </a:t>
            </a:r>
            <a:r>
              <a:rPr lang="sr-Cyrl-RS" b="1" i="1" smtClean="0"/>
              <a:t>основе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96530" y="1277232"/>
            <a:ext cx="7004428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sr-Cyrl-RS" smtClean="0"/>
              <a:t> </a:t>
            </a:r>
            <a:r>
              <a:rPr lang="en-US" smtClean="0"/>
              <a:t>Web </a:t>
            </a:r>
            <a:r>
              <a:rPr lang="en-US" dirty="0" smtClean="0"/>
              <a:t>Map </a:t>
            </a:r>
            <a:r>
              <a:rPr lang="en-US" smtClean="0"/>
              <a:t>Service </a:t>
            </a:r>
            <a:r>
              <a:rPr lang="sr-Cyrl-RS"/>
              <a:t>дефинише интерфејс који омогућава клијенту да </a:t>
            </a:r>
            <a:r>
              <a:rPr lang="sr-Cyrl-RS" smtClean="0"/>
              <a:t>од </a:t>
            </a:r>
            <a:r>
              <a:rPr lang="sr-Cyrl-RS"/>
              <a:t>геореференцираних </a:t>
            </a:r>
            <a:r>
              <a:rPr lang="sr-Cyrl-RS" smtClean="0"/>
              <a:t>података добије одговарајућу мапу </a:t>
            </a:r>
            <a:endParaRPr lang="en-US" dirty="0" smtClean="0"/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r>
              <a:rPr lang="sr-Cyrl-RS" smtClean="0"/>
              <a:t> У контексту </a:t>
            </a:r>
            <a:r>
              <a:rPr lang="en-US" smtClean="0"/>
              <a:t>WMS</a:t>
            </a:r>
            <a:r>
              <a:rPr lang="sr-Cyrl-RS" smtClean="0"/>
              <a:t>-а</a:t>
            </a:r>
            <a:r>
              <a:rPr lang="en-US" smtClean="0"/>
              <a:t>, </a:t>
            </a:r>
            <a:r>
              <a:rPr lang="sr-Cyrl-RS" smtClean="0"/>
              <a:t>мапа је графичка репрезентација</a:t>
            </a:r>
            <a:r>
              <a:rPr lang="en-US" smtClean="0"/>
              <a:t> (jpeg,</a:t>
            </a:r>
            <a:r>
              <a:rPr lang="sr-Cyrl-RS" smtClean="0"/>
              <a:t> </a:t>
            </a:r>
            <a:r>
              <a:rPr lang="en-US" smtClean="0"/>
              <a:t>gif </a:t>
            </a:r>
            <a:r>
              <a:rPr lang="sr-Cyrl-RS" smtClean="0"/>
              <a:t>или</a:t>
            </a:r>
            <a:r>
              <a:rPr lang="en-US" smtClean="0"/>
              <a:t> </a:t>
            </a:r>
            <a:r>
              <a:rPr lang="en-US" err="1" smtClean="0"/>
              <a:t>png</a:t>
            </a:r>
            <a:r>
              <a:rPr lang="en-US" smtClean="0"/>
              <a:t> </a:t>
            </a:r>
            <a:r>
              <a:rPr lang="sr-Cyrl-RS" smtClean="0"/>
              <a:t>фајл</a:t>
            </a:r>
            <a:r>
              <a:rPr lang="en-US" smtClean="0"/>
              <a:t>) </a:t>
            </a:r>
            <a:r>
              <a:rPr lang="sr-Cyrl-RS" smtClean="0"/>
              <a:t>геопросторних података што значи да </a:t>
            </a:r>
            <a:r>
              <a:rPr lang="en-US" smtClean="0"/>
              <a:t>WMS </a:t>
            </a:r>
            <a:r>
              <a:rPr lang="sr-Cyrl-RS" smtClean="0"/>
              <a:t>сервис не даје приступ самим подацима</a:t>
            </a:r>
            <a:endParaRPr lang="en-US" dirty="0" smtClean="0"/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r>
              <a:rPr lang="en-US" smtClean="0"/>
              <a:t> </a:t>
            </a:r>
            <a:r>
              <a:rPr lang="sr-Cyrl-RS" smtClean="0"/>
              <a:t>Традиционалан </a:t>
            </a:r>
            <a:r>
              <a:rPr lang="en-US" smtClean="0"/>
              <a:t>WMS </a:t>
            </a:r>
            <a:r>
              <a:rPr lang="sr-Cyrl-RS" smtClean="0"/>
              <a:t>интерфејс</a:t>
            </a:r>
            <a:r>
              <a:rPr lang="en-US" smtClean="0"/>
              <a:t>, </a:t>
            </a:r>
            <a:r>
              <a:rPr lang="sr-Cyrl-RS" smtClean="0"/>
              <a:t>прозван</a:t>
            </a:r>
            <a:r>
              <a:rPr lang="en-US" smtClean="0"/>
              <a:t> URL</a:t>
            </a:r>
            <a:r>
              <a:rPr lang="sr-Cyrl-RS" smtClean="0"/>
              <a:t> позивом</a:t>
            </a:r>
            <a:r>
              <a:rPr lang="en-US" smtClean="0"/>
              <a:t>, </a:t>
            </a:r>
            <a:r>
              <a:rPr lang="sr-Cyrl-RS" smtClean="0"/>
              <a:t>има следеће опције</a:t>
            </a:r>
            <a:r>
              <a:rPr lang="en-US" smtClean="0"/>
              <a:t>:</a:t>
            </a:r>
            <a:endParaRPr lang="en-US" dirty="0" smtClean="0"/>
          </a:p>
          <a:p>
            <a:pPr lvl="1">
              <a:buFont typeface="Wingdings" charset="2"/>
              <a:buChar char="Ø"/>
            </a:pPr>
            <a:r>
              <a:rPr lang="en-US" dirty="0" smtClean="0"/>
              <a:t> </a:t>
            </a:r>
            <a:r>
              <a:rPr lang="en-US" dirty="0" err="1" smtClean="0"/>
              <a:t>GetCapabilites</a:t>
            </a:r>
            <a:r>
              <a:rPr lang="en-US" smtClean="0"/>
              <a:t>: </a:t>
            </a:r>
            <a:r>
              <a:rPr lang="sr-Cyrl-RS" smtClean="0"/>
              <a:t>одговара клијенту какви типови слојева су доступни и који се упити могу поставити</a:t>
            </a:r>
            <a:endParaRPr lang="en-US" dirty="0" smtClean="0"/>
          </a:p>
          <a:p>
            <a:pPr lvl="1">
              <a:buFont typeface="Wingdings" charset="2"/>
              <a:buChar char="Ø"/>
            </a:pPr>
            <a:r>
              <a:rPr lang="en-US" dirty="0" smtClean="0"/>
              <a:t> </a:t>
            </a:r>
            <a:r>
              <a:rPr lang="en-US" dirty="0" err="1" smtClean="0"/>
              <a:t>GetMap</a:t>
            </a:r>
            <a:r>
              <a:rPr lang="en-US" smtClean="0"/>
              <a:t>: </a:t>
            </a:r>
            <a:r>
              <a:rPr lang="sr-Cyrl-RS" smtClean="0"/>
              <a:t>производи мапу приказујући слику са изабраним слојем</a:t>
            </a:r>
            <a:endParaRPr lang="en-US" dirty="0" smtClean="0"/>
          </a:p>
          <a:p>
            <a:pPr lvl="1">
              <a:buFont typeface="Wingdings" charset="2"/>
              <a:buChar char="Ø"/>
            </a:pPr>
            <a:r>
              <a:rPr lang="en-US" dirty="0" smtClean="0"/>
              <a:t> </a:t>
            </a:r>
            <a:r>
              <a:rPr lang="en-US" dirty="0" err="1" smtClean="0"/>
              <a:t>GetFeatureInfo</a:t>
            </a:r>
            <a:r>
              <a:rPr lang="en-US" smtClean="0"/>
              <a:t>: </a:t>
            </a:r>
            <a:r>
              <a:rPr lang="sr-Cyrl-RS" smtClean="0"/>
              <a:t>одговара на једноставан упит о томе какав је садржај мапе</a:t>
            </a:r>
            <a:r>
              <a:rPr lang="en-US" dirty="0" smtClean="0"/>
              <a:t> </a:t>
            </a:r>
          </a:p>
          <a:p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89422" y="1422043"/>
            <a:ext cx="6965156" cy="301823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41987" name="Rectangle 2"/>
          <p:cNvSpPr>
            <a:spLocks/>
          </p:cNvSpPr>
          <p:nvPr/>
        </p:nvSpPr>
        <p:spPr bwMode="auto">
          <a:xfrm>
            <a:off x="169664" y="4846320"/>
            <a:ext cx="8804672" cy="74168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/>
            <a:r>
              <a:rPr lang="sr-Cyrl-RS" sz="4500" smtClean="0">
                <a:latin typeface="Gill Sans"/>
                <a:ea typeface="Gill Sans" pitchFamily="-84" charset="0"/>
                <a:cs typeface="Gill Sans" pitchFamily="-84" charset="0"/>
              </a:rPr>
              <a:t>Проналажење података о животној средини је тешко</a:t>
            </a:r>
            <a:r>
              <a:rPr lang="en-US" sz="4500" smtClean="0">
                <a:latin typeface="Gill Sans"/>
                <a:ea typeface="Gill Sans" pitchFamily="-84" charset="0"/>
                <a:cs typeface="Gill Sans" pitchFamily="-84" charset="0"/>
              </a:rPr>
              <a:t>.</a:t>
            </a:r>
            <a:endParaRPr lang="en-US" sz="4500" dirty="0">
              <a:latin typeface="Gill Sans"/>
              <a:ea typeface="Gill Sans" pitchFamily="-84" charset="0"/>
              <a:cs typeface="Gill Sans" pitchFamily="-8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n-US" smtClean="0"/>
              <a:pPr/>
              <a:t>130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600" b="1">
                <a:solidFill>
                  <a:schemeClr val="bg1">
                    <a:lumMod val="75000"/>
                  </a:schemeClr>
                </a:solidFill>
              </a:rPr>
              <a:t>Како приказати податке</a:t>
            </a:r>
            <a:r>
              <a:rPr lang="en-US" sz="2600" b="1">
                <a:solidFill>
                  <a:schemeClr val="bg1">
                    <a:lumMod val="75000"/>
                  </a:schemeClr>
                </a:solidFill>
              </a:rPr>
              <a:t>?</a:t>
            </a:r>
            <a:endParaRPr lang="en-US" sz="26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7200" y="907900"/>
            <a:ext cx="47981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Cyrl-RS" b="1" i="1" smtClean="0"/>
              <a:t>Сервиси за веб мапирање</a:t>
            </a:r>
            <a:r>
              <a:rPr lang="en-US" b="1" i="1" smtClean="0"/>
              <a:t>: </a:t>
            </a:r>
            <a:r>
              <a:rPr lang="sr-Cyrl-RS" b="1" i="1" smtClean="0"/>
              <a:t>основе </a:t>
            </a:r>
            <a:r>
              <a:rPr lang="en-US" b="1" i="1" smtClean="0"/>
              <a:t>(</a:t>
            </a:r>
            <a:r>
              <a:rPr lang="sr-Cyrl-RS" b="1" i="1" smtClean="0"/>
              <a:t>наставак</a:t>
            </a:r>
            <a:r>
              <a:rPr lang="en-US" b="1" i="1" smtClean="0"/>
              <a:t>)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96530" y="1277232"/>
            <a:ext cx="70044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mtClean="0"/>
              <a:t> </a:t>
            </a:r>
          </a:p>
          <a:p>
            <a:pPr>
              <a:buFont typeface="Arial"/>
              <a:buChar char="•"/>
            </a:pPr>
            <a:r>
              <a:rPr lang="sr-Cyrl-RS" smtClean="0"/>
              <a:t> Пример </a:t>
            </a:r>
            <a:r>
              <a:rPr lang="en-US" smtClean="0"/>
              <a:t>WMS URL</a:t>
            </a:r>
            <a:r>
              <a:rPr lang="sr-Cyrl-RS" smtClean="0"/>
              <a:t>-а</a:t>
            </a:r>
            <a:r>
              <a:rPr lang="en-US" smtClean="0"/>
              <a:t> </a:t>
            </a:r>
            <a:r>
              <a:rPr lang="sr-Cyrl-RS" smtClean="0"/>
              <a:t>са</a:t>
            </a:r>
            <a:r>
              <a:rPr lang="en-US" smtClean="0"/>
              <a:t> </a:t>
            </a:r>
            <a:r>
              <a:rPr lang="en-US" err="1" smtClean="0"/>
              <a:t>GetCapabilities</a:t>
            </a:r>
            <a:r>
              <a:rPr lang="en-US" smtClean="0"/>
              <a:t> </a:t>
            </a:r>
            <a:r>
              <a:rPr lang="sr-Cyrl-RS" smtClean="0"/>
              <a:t>захтевом, који враћа кориснику</a:t>
            </a:r>
            <a:r>
              <a:rPr lang="en-US" smtClean="0"/>
              <a:t> XML </a:t>
            </a:r>
            <a:r>
              <a:rPr lang="sr-Cyrl-RS" smtClean="0"/>
              <a:t>документ са описом доступних сервиса и скупова </a:t>
            </a:r>
            <a:r>
              <a:rPr lang="en-US" smtClean="0"/>
              <a:t> </a:t>
            </a:r>
            <a:r>
              <a:rPr lang="sr-Cyrl-RS" smtClean="0"/>
              <a:t>података</a:t>
            </a:r>
            <a:r>
              <a:rPr lang="en-US" smtClean="0"/>
              <a:t>:</a:t>
            </a:r>
            <a:endParaRPr lang="en-US" dirty="0" smtClean="0"/>
          </a:p>
          <a:p>
            <a:pPr lvl="1"/>
            <a:r>
              <a:rPr lang="en-US" dirty="0" smtClean="0"/>
              <a:t>http://preview.grid.unep.ch:8080/geoserver/wms?request=</a:t>
            </a:r>
            <a:r>
              <a:rPr lang="en-US" dirty="0" err="1" smtClean="0"/>
              <a:t>GetCapabilities</a:t>
            </a:r>
            <a:r>
              <a:rPr lang="en-US" dirty="0" smtClean="0"/>
              <a:t> 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7401" y="3391249"/>
            <a:ext cx="2809399" cy="2783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96530" y="1277232"/>
            <a:ext cx="700442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sr-Cyrl-RS" smtClean="0"/>
              <a:t> </a:t>
            </a:r>
            <a:r>
              <a:rPr lang="en-US" smtClean="0"/>
              <a:t>GetMap </a:t>
            </a:r>
            <a:r>
              <a:rPr lang="sr-Cyrl-RS" smtClean="0"/>
              <a:t>је најважнија од три основне операције</a:t>
            </a:r>
            <a:r>
              <a:rPr lang="en-US" smtClean="0"/>
              <a:t> WMS </a:t>
            </a:r>
            <a:r>
              <a:rPr lang="sr-Cyrl-RS" smtClean="0"/>
              <a:t>интерфејса јер она враћа слику са приказом одабраног слоја</a:t>
            </a:r>
            <a:endParaRPr lang="en-US" dirty="0" smtClean="0"/>
          </a:p>
          <a:p>
            <a:r>
              <a:rPr lang="en-US" dirty="0" smtClean="0"/>
              <a:t> </a:t>
            </a:r>
          </a:p>
          <a:p>
            <a:pPr>
              <a:buFont typeface="Arial"/>
              <a:buChar char="•"/>
            </a:pPr>
            <a:r>
              <a:rPr lang="en-US" smtClean="0"/>
              <a:t> </a:t>
            </a:r>
            <a:r>
              <a:rPr lang="sr-Cyrl-RS" smtClean="0"/>
              <a:t>Пример </a:t>
            </a:r>
            <a:r>
              <a:rPr lang="en-US" smtClean="0"/>
              <a:t>WMS URL</a:t>
            </a:r>
            <a:r>
              <a:rPr lang="sr-Cyrl-RS" smtClean="0"/>
              <a:t>-а</a:t>
            </a:r>
            <a:r>
              <a:rPr lang="en-US" smtClean="0"/>
              <a:t> </a:t>
            </a:r>
            <a:r>
              <a:rPr lang="sr-Cyrl-RS" smtClean="0"/>
              <a:t>са</a:t>
            </a:r>
            <a:r>
              <a:rPr lang="en-US" smtClean="0"/>
              <a:t> </a:t>
            </a:r>
            <a:r>
              <a:rPr lang="en-US" b="1" err="1" smtClean="0"/>
              <a:t>GetMap</a:t>
            </a:r>
            <a:r>
              <a:rPr lang="en-US" b="1" smtClean="0"/>
              <a:t> </a:t>
            </a:r>
            <a:r>
              <a:rPr lang="sr-Cyrl-RS"/>
              <a:t>з</a:t>
            </a:r>
            <a:r>
              <a:rPr lang="sr-Cyrl-RS" smtClean="0"/>
              <a:t>ахтевом</a:t>
            </a:r>
            <a:r>
              <a:rPr lang="en-US" smtClean="0"/>
              <a:t>:</a:t>
            </a:r>
            <a:endParaRPr lang="en-US" dirty="0" smtClean="0"/>
          </a:p>
          <a:p>
            <a:pPr lvl="1"/>
            <a:r>
              <a:rPr lang="en-US" dirty="0" smtClean="0"/>
              <a:t>http://preview.grid.unep.ch:8080/geoserver/wms?bbox=-178.21655,18.92548,-66,71.35144&amp;</a:t>
            </a:r>
          </a:p>
          <a:p>
            <a:pPr lvl="1"/>
            <a:r>
              <a:rPr lang="en-US" dirty="0" smtClean="0"/>
              <a:t>styles=&amp;</a:t>
            </a:r>
          </a:p>
          <a:p>
            <a:pPr lvl="1"/>
            <a:r>
              <a:rPr lang="en-US" dirty="0" smtClean="0"/>
              <a:t>Format=image/</a:t>
            </a:r>
            <a:r>
              <a:rPr lang="en-US" dirty="0" err="1" smtClean="0"/>
              <a:t>png</a:t>
            </a:r>
            <a:r>
              <a:rPr lang="en-US" dirty="0" smtClean="0"/>
              <a:t>&amp;</a:t>
            </a:r>
          </a:p>
          <a:p>
            <a:pPr lvl="1"/>
            <a:r>
              <a:rPr lang="en-US" dirty="0" smtClean="0"/>
              <a:t>request=</a:t>
            </a:r>
            <a:r>
              <a:rPr lang="en-US" dirty="0" err="1" smtClean="0"/>
              <a:t>GetMap</a:t>
            </a:r>
            <a:r>
              <a:rPr lang="en-US" dirty="0" smtClean="0"/>
              <a:t>&amp;</a:t>
            </a:r>
          </a:p>
          <a:p>
            <a:pPr lvl="1"/>
            <a:r>
              <a:rPr lang="en-US" dirty="0" smtClean="0"/>
              <a:t>version=1.1.1&amp;</a:t>
            </a:r>
          </a:p>
          <a:p>
            <a:pPr lvl="1"/>
            <a:r>
              <a:rPr lang="en-US" dirty="0" smtClean="0"/>
              <a:t>layers=preview:cy_buffers,preview:Admin1&amp;</a:t>
            </a:r>
          </a:p>
          <a:p>
            <a:pPr lvl="1"/>
            <a:r>
              <a:rPr lang="en-US" dirty="0" smtClean="0"/>
              <a:t>width=640&amp;</a:t>
            </a:r>
          </a:p>
          <a:p>
            <a:pPr lvl="1"/>
            <a:r>
              <a:rPr lang="en-US" dirty="0" smtClean="0"/>
              <a:t>height=309&amp;</a:t>
            </a:r>
          </a:p>
          <a:p>
            <a:pPr lvl="1"/>
            <a:r>
              <a:rPr lang="en-US" dirty="0" err="1" smtClean="0"/>
              <a:t>srs</a:t>
            </a:r>
            <a:r>
              <a:rPr lang="en-US" dirty="0" smtClean="0"/>
              <a:t>=EPSG:4326 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n-US" smtClean="0"/>
              <a:pPr/>
              <a:t>131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600" b="1">
                <a:solidFill>
                  <a:schemeClr val="bg1">
                    <a:lumMod val="75000"/>
                  </a:schemeClr>
                </a:solidFill>
              </a:rPr>
              <a:t>Како приказати податке</a:t>
            </a:r>
            <a:r>
              <a:rPr lang="en-US" sz="2600" b="1">
                <a:solidFill>
                  <a:schemeClr val="bg1">
                    <a:lumMod val="75000"/>
                  </a:schemeClr>
                </a:solidFill>
              </a:rPr>
              <a:t>?</a:t>
            </a:r>
            <a:endParaRPr lang="en-US" sz="26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7200" y="907900"/>
            <a:ext cx="47981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Cyrl-RS" b="1" i="1"/>
              <a:t>Сервиси за веб мапирање</a:t>
            </a:r>
            <a:r>
              <a:rPr lang="en-US" b="1" i="1"/>
              <a:t>: </a:t>
            </a:r>
            <a:r>
              <a:rPr lang="sr-Cyrl-RS" b="1" i="1"/>
              <a:t>основе </a:t>
            </a:r>
            <a:r>
              <a:rPr lang="en-US" b="1" i="1"/>
              <a:t>(</a:t>
            </a:r>
            <a:r>
              <a:rPr lang="sr-Cyrl-RS" b="1" i="1"/>
              <a:t>наставак</a:t>
            </a:r>
            <a:r>
              <a:rPr lang="en-US" b="1" i="1"/>
              <a:t>)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3128" y="4742791"/>
            <a:ext cx="3353672" cy="1613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96530" y="1277232"/>
            <a:ext cx="7004428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sr-Cyrl-RS" smtClean="0"/>
              <a:t> Операција </a:t>
            </a:r>
            <a:r>
              <a:rPr lang="en-US" smtClean="0"/>
              <a:t>GetFeatureInfo </a:t>
            </a:r>
            <a:r>
              <a:rPr lang="sr-Cyrl-RS" smtClean="0"/>
              <a:t>се користи да се добије табела атрибута за одабрани слој мапе и информација о његовим специфичним својствима</a:t>
            </a:r>
            <a:endParaRPr lang="en-US" dirty="0" smtClean="0"/>
          </a:p>
          <a:p>
            <a:r>
              <a:rPr lang="en-US" dirty="0" smtClean="0"/>
              <a:t> </a:t>
            </a:r>
          </a:p>
          <a:p>
            <a:pPr>
              <a:buFont typeface="Arial"/>
              <a:buChar char="•"/>
            </a:pPr>
            <a:r>
              <a:rPr lang="en-US" smtClean="0"/>
              <a:t> </a:t>
            </a:r>
            <a:r>
              <a:rPr lang="sr-Cyrl-RS" smtClean="0"/>
              <a:t>Пример </a:t>
            </a:r>
            <a:r>
              <a:rPr lang="en-US" smtClean="0"/>
              <a:t>WMS URL</a:t>
            </a:r>
            <a:r>
              <a:rPr lang="sr-Cyrl-RS" smtClean="0"/>
              <a:t>-а са</a:t>
            </a:r>
            <a:r>
              <a:rPr lang="en-US" smtClean="0"/>
              <a:t> </a:t>
            </a:r>
            <a:r>
              <a:rPr lang="en-US" b="1" err="1" smtClean="0"/>
              <a:t>GetFeatureInfo</a:t>
            </a:r>
            <a:r>
              <a:rPr lang="en-US" b="1" smtClean="0"/>
              <a:t> </a:t>
            </a:r>
            <a:r>
              <a:rPr lang="sr-Cyrl-RS" smtClean="0"/>
              <a:t>захтевом</a:t>
            </a:r>
            <a:r>
              <a:rPr lang="en-US" smtClean="0"/>
              <a:t>:</a:t>
            </a:r>
            <a:endParaRPr lang="en-US" dirty="0" smtClean="0"/>
          </a:p>
          <a:p>
            <a:pPr lvl="1"/>
            <a:r>
              <a:rPr lang="en-US" dirty="0" smtClean="0"/>
              <a:t>http://ogi.state.ok.us/geoserver/wms?SERVICE=WMS&amp;VERSION=1.1.1&amp;</a:t>
            </a:r>
          </a:p>
          <a:p>
            <a:pPr lvl="1"/>
            <a:r>
              <a:rPr lang="en-US" dirty="0" smtClean="0"/>
              <a:t>REQUEST=</a:t>
            </a:r>
            <a:r>
              <a:rPr lang="en-US" dirty="0" err="1" smtClean="0"/>
              <a:t>GetFeatureInfo</a:t>
            </a:r>
            <a:r>
              <a:rPr lang="en-US" dirty="0" smtClean="0"/>
              <a:t>&amp;</a:t>
            </a:r>
          </a:p>
          <a:p>
            <a:pPr lvl="1"/>
            <a:r>
              <a:rPr lang="en-US" dirty="0" smtClean="0"/>
              <a:t>SRS=EPSG:4326&amp;</a:t>
            </a:r>
          </a:p>
          <a:p>
            <a:pPr lvl="1"/>
            <a:r>
              <a:rPr lang="en-US" dirty="0" smtClean="0"/>
              <a:t>BBOX=-104.5005,32.7501,-94.01,37.20&amp;</a:t>
            </a:r>
          </a:p>
          <a:p>
            <a:pPr lvl="1"/>
            <a:r>
              <a:rPr lang="en-US" dirty="0" smtClean="0"/>
              <a:t>WIDTH=800&amp;</a:t>
            </a:r>
          </a:p>
          <a:p>
            <a:pPr lvl="1"/>
            <a:r>
              <a:rPr lang="en-US" dirty="0" smtClean="0"/>
              <a:t>HEIGHT=300&amp;</a:t>
            </a:r>
          </a:p>
          <a:p>
            <a:pPr lvl="1"/>
            <a:r>
              <a:rPr lang="en-US" dirty="0" smtClean="0"/>
              <a:t>LAYERS=</a:t>
            </a:r>
            <a:r>
              <a:rPr lang="en-US" dirty="0" err="1" smtClean="0"/>
              <a:t>ogi:okcounties</a:t>
            </a:r>
            <a:r>
              <a:rPr lang="en-US" dirty="0" smtClean="0"/>
              <a:t>&amp;</a:t>
            </a:r>
          </a:p>
          <a:p>
            <a:pPr lvl="1"/>
            <a:r>
              <a:rPr lang="en-US" dirty="0" smtClean="0"/>
              <a:t>QUERY_LAYERS=</a:t>
            </a:r>
            <a:r>
              <a:rPr lang="en-US" dirty="0" err="1" smtClean="0"/>
              <a:t>ogi:okcounties</a:t>
            </a:r>
            <a:r>
              <a:rPr lang="en-US" dirty="0" smtClean="0"/>
              <a:t>&amp;</a:t>
            </a:r>
          </a:p>
          <a:p>
            <a:pPr lvl="1"/>
            <a:r>
              <a:rPr lang="en-US" dirty="0" smtClean="0"/>
              <a:t>STYLES=&amp;</a:t>
            </a:r>
          </a:p>
          <a:p>
            <a:pPr lvl="1"/>
            <a:r>
              <a:rPr lang="en-US" dirty="0" smtClean="0"/>
              <a:t>X=550&amp;</a:t>
            </a:r>
          </a:p>
          <a:p>
            <a:pPr lvl="1"/>
            <a:r>
              <a:rPr lang="en-US" dirty="0" smtClean="0"/>
              <a:t>Y=105 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n-US" smtClean="0"/>
              <a:pPr/>
              <a:t>132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600" b="1">
                <a:solidFill>
                  <a:schemeClr val="bg1">
                    <a:lumMod val="75000"/>
                  </a:schemeClr>
                </a:solidFill>
              </a:rPr>
              <a:t>Како приказати податке</a:t>
            </a:r>
            <a:r>
              <a:rPr lang="en-US" sz="2600" b="1">
                <a:solidFill>
                  <a:schemeClr val="bg1">
                    <a:lumMod val="75000"/>
                  </a:schemeClr>
                </a:solidFill>
              </a:rPr>
              <a:t>?</a:t>
            </a:r>
            <a:endParaRPr lang="en-US" sz="26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7200" y="907900"/>
            <a:ext cx="47981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Cyrl-RS" b="1" i="1"/>
              <a:t>Сервиси за веб мапирање</a:t>
            </a:r>
            <a:r>
              <a:rPr lang="en-US" b="1" i="1"/>
              <a:t>: </a:t>
            </a:r>
            <a:r>
              <a:rPr lang="sr-Cyrl-RS" b="1" i="1"/>
              <a:t>основе </a:t>
            </a:r>
            <a:r>
              <a:rPr lang="en-US" b="1" i="1"/>
              <a:t>(</a:t>
            </a:r>
            <a:r>
              <a:rPr lang="sr-Cyrl-RS" b="1" i="1"/>
              <a:t>наставак</a:t>
            </a:r>
            <a:r>
              <a:rPr lang="en-US" b="1" i="1"/>
              <a:t>)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4669" y="4183666"/>
            <a:ext cx="3197061" cy="1759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n-US" smtClean="0"/>
              <a:pPr/>
              <a:t>133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600" b="1">
                <a:solidFill>
                  <a:schemeClr val="bg1">
                    <a:lumMod val="75000"/>
                  </a:schemeClr>
                </a:solidFill>
              </a:rPr>
              <a:t>Како приказати податке</a:t>
            </a:r>
            <a:r>
              <a:rPr lang="en-US" sz="2600" b="1">
                <a:solidFill>
                  <a:schemeClr val="bg1">
                    <a:lumMod val="75000"/>
                  </a:schemeClr>
                </a:solidFill>
              </a:rPr>
              <a:t>?</a:t>
            </a:r>
            <a:endParaRPr lang="en-US" sz="26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7200" y="907900"/>
            <a:ext cx="40382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Cyrl-RS" b="1" i="1" smtClean="0"/>
              <a:t>Сервиси за веб мапирање</a:t>
            </a:r>
            <a:r>
              <a:rPr lang="en-US" b="1" i="1" smtClean="0"/>
              <a:t>: </a:t>
            </a:r>
            <a:r>
              <a:rPr lang="en-US" b="1" i="1" dirty="0" err="1" smtClean="0"/>
              <a:t>OpenLayers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96530" y="1277232"/>
            <a:ext cx="700442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 </a:t>
            </a:r>
            <a:r>
              <a:rPr lang="en-US" err="1" smtClean="0"/>
              <a:t>OpenLayers</a:t>
            </a:r>
            <a:r>
              <a:rPr lang="en-US" smtClean="0"/>
              <a:t> </a:t>
            </a:r>
            <a:r>
              <a:rPr lang="sr-Cyrl-RS" smtClean="0"/>
              <a:t>је отворена</a:t>
            </a:r>
            <a:r>
              <a:rPr lang="en-US" smtClean="0"/>
              <a:t> JavaScript </a:t>
            </a:r>
            <a:r>
              <a:rPr lang="sr-Cyrl-RS" smtClean="0"/>
              <a:t>библиотека за приказ мапа у веб претраживачима</a:t>
            </a:r>
            <a:r>
              <a:rPr lang="en-US" smtClean="0"/>
              <a:t>.</a:t>
            </a:r>
            <a:endParaRPr lang="en-US" dirty="0" smtClean="0"/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r>
              <a:rPr lang="en-US" smtClean="0"/>
              <a:t> </a:t>
            </a:r>
            <a:r>
              <a:rPr lang="sr-Cyrl-RS" smtClean="0"/>
              <a:t>Садржана је у</a:t>
            </a:r>
            <a:r>
              <a:rPr lang="en-US" smtClean="0"/>
              <a:t> </a:t>
            </a:r>
            <a:r>
              <a:rPr lang="sr-Cyrl-RS" err="1"/>
              <a:t>Ј</a:t>
            </a:r>
            <a:r>
              <a:rPr lang="en-US" smtClean="0"/>
              <a:t>avascript </a:t>
            </a:r>
            <a:r>
              <a:rPr lang="sr-Cyrl-RS" smtClean="0"/>
              <a:t>фајлу</a:t>
            </a:r>
            <a:r>
              <a:rPr lang="en-US" smtClean="0"/>
              <a:t> </a:t>
            </a:r>
            <a:r>
              <a:rPr lang="en-US" dirty="0" smtClean="0"/>
              <a:t>(</a:t>
            </a:r>
            <a:r>
              <a:rPr lang="en-US" dirty="0" err="1" smtClean="0"/>
              <a:t>OpenLayers.js</a:t>
            </a:r>
            <a:r>
              <a:rPr lang="en-US" smtClean="0"/>
              <a:t>) </a:t>
            </a:r>
            <a:r>
              <a:rPr lang="sr-Cyrl-RS" smtClean="0"/>
              <a:t>и фолдеру</a:t>
            </a:r>
            <a:r>
              <a:rPr lang="en-US" smtClean="0"/>
              <a:t> </a:t>
            </a:r>
            <a:r>
              <a:rPr lang="sr-Cyrl-RS" smtClean="0"/>
              <a:t>„</a:t>
            </a:r>
            <a:r>
              <a:rPr lang="en-US" smtClean="0"/>
              <a:t>img</a:t>
            </a:r>
            <a:r>
              <a:rPr lang="sr-Cyrl-RS" smtClean="0"/>
              <a:t>“</a:t>
            </a:r>
            <a:r>
              <a:rPr lang="en-US" smtClean="0"/>
              <a:t> </a:t>
            </a:r>
            <a:r>
              <a:rPr lang="sr-Cyrl-RS" smtClean="0"/>
              <a:t>који треба ставити на сервер</a:t>
            </a:r>
            <a:endParaRPr lang="en-US" dirty="0" smtClean="0"/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r>
              <a:rPr lang="en-US" smtClean="0"/>
              <a:t> </a:t>
            </a:r>
            <a:r>
              <a:rPr lang="sr-Cyrl-RS" smtClean="0"/>
              <a:t>Затим је неопходно написати </a:t>
            </a:r>
            <a:r>
              <a:rPr lang="en-US" smtClean="0"/>
              <a:t>.html </a:t>
            </a:r>
            <a:r>
              <a:rPr lang="sr-Cyrl-RS" smtClean="0"/>
              <a:t>фајл који ће позвати ову библиотеку и који ће садржати сав неопходан код за додавање жељених географских слојева мапе</a:t>
            </a:r>
            <a:r>
              <a:rPr lang="en-US" smtClean="0"/>
              <a:t> </a:t>
            </a:r>
            <a:r>
              <a:rPr lang="en-US" dirty="0" smtClean="0"/>
              <a:t> </a:t>
            </a:r>
          </a:p>
          <a:p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n-US" smtClean="0"/>
              <a:pPr/>
              <a:t>134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600" b="1">
                <a:solidFill>
                  <a:schemeClr val="bg1">
                    <a:lumMod val="75000"/>
                  </a:schemeClr>
                </a:solidFill>
              </a:rPr>
              <a:t>Како приказати податке</a:t>
            </a:r>
            <a:r>
              <a:rPr lang="en-US" sz="2600" b="1">
                <a:solidFill>
                  <a:schemeClr val="bg1">
                    <a:lumMod val="75000"/>
                  </a:schemeClr>
                </a:solidFill>
              </a:rPr>
              <a:t>?</a:t>
            </a:r>
            <a:endParaRPr lang="en-US" sz="26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7200" y="907900"/>
            <a:ext cx="40382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Cyrl-RS" b="1" i="1"/>
              <a:t>Сервиси за веб мапирање</a:t>
            </a:r>
            <a:r>
              <a:rPr lang="en-US" b="1" i="1"/>
              <a:t>: OpenLayers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96530" y="1277232"/>
            <a:ext cx="70044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sr-Cyrl-RS" smtClean="0"/>
              <a:t> </a:t>
            </a:r>
            <a:r>
              <a:rPr lang="en-US" smtClean="0"/>
              <a:t>html </a:t>
            </a:r>
            <a:r>
              <a:rPr lang="sr-Cyrl-RS" smtClean="0"/>
              <a:t>фајл</a:t>
            </a:r>
            <a:r>
              <a:rPr lang="en-US" smtClean="0"/>
              <a:t> (</a:t>
            </a:r>
            <a:r>
              <a:rPr lang="sr-Cyrl-RS" smtClean="0"/>
              <a:t>који може бити мењан у текст едитору, нпр.</a:t>
            </a:r>
            <a:r>
              <a:rPr lang="en-US" smtClean="0"/>
              <a:t> </a:t>
            </a:r>
            <a:r>
              <a:rPr lang="en-US" dirty="0" err="1" smtClean="0"/>
              <a:t>gedit</a:t>
            </a:r>
            <a:r>
              <a:rPr lang="en-US" smtClean="0"/>
              <a:t>) </a:t>
            </a:r>
            <a:r>
              <a:rPr lang="sr-Cyrl-RS" smtClean="0"/>
              <a:t>мора садржати неке обавезне елементе</a:t>
            </a:r>
            <a:r>
              <a:rPr lang="en-US" smtClean="0"/>
              <a:t>:</a:t>
            </a:r>
            <a:endParaRPr lang="en-US" dirty="0" smtClean="0"/>
          </a:p>
          <a:p>
            <a:pPr lvl="1">
              <a:buFont typeface="Wingdings" charset="2"/>
              <a:buChar char="Ø"/>
            </a:pPr>
            <a:r>
              <a:rPr lang="en-US" smtClean="0"/>
              <a:t> </a:t>
            </a:r>
            <a:r>
              <a:rPr lang="sr-Cyrl-RS" smtClean="0"/>
              <a:t> структуру </a:t>
            </a:r>
            <a:r>
              <a:rPr lang="en-US" smtClean="0"/>
              <a:t>html </a:t>
            </a:r>
            <a:r>
              <a:rPr lang="sr-Cyrl-RS" smtClean="0"/>
              <a:t>странице на којој ће се исцртавати мапа</a:t>
            </a:r>
            <a:endParaRPr lang="en-US" dirty="0" smtClean="0"/>
          </a:p>
          <a:p>
            <a:pPr lvl="1">
              <a:buFont typeface="Wingdings" charset="2"/>
              <a:buChar char="Ø"/>
            </a:pPr>
            <a:r>
              <a:rPr lang="en-US" smtClean="0"/>
              <a:t> </a:t>
            </a:r>
            <a:r>
              <a:rPr lang="sr-Cyrl-RS" smtClean="0"/>
              <a:t> таг за увоз скрипта који ће укључити</a:t>
            </a:r>
            <a:r>
              <a:rPr lang="en-US" smtClean="0"/>
              <a:t> </a:t>
            </a:r>
            <a:r>
              <a:rPr lang="en-US" err="1" smtClean="0"/>
              <a:t>OpenLayers</a:t>
            </a:r>
            <a:r>
              <a:rPr lang="en-US" smtClean="0"/>
              <a:t> </a:t>
            </a:r>
            <a:r>
              <a:rPr lang="sr-Cyrl-RS" smtClean="0"/>
              <a:t>библиотеку на страницу</a:t>
            </a:r>
            <a:endParaRPr lang="en-US" dirty="0" smtClean="0"/>
          </a:p>
          <a:p>
            <a:pPr lvl="1">
              <a:buFont typeface="Wingdings" charset="2"/>
              <a:buChar char="Ø"/>
            </a:pPr>
            <a:r>
              <a:rPr lang="en-US" smtClean="0"/>
              <a:t> </a:t>
            </a:r>
            <a:r>
              <a:rPr lang="sr-Cyrl-RS" smtClean="0"/>
              <a:t> приказивач мапе</a:t>
            </a:r>
            <a:r>
              <a:rPr lang="en-US" smtClean="0"/>
              <a:t> (</a:t>
            </a:r>
            <a:r>
              <a:rPr lang="sr-Cyrl-RS" smtClean="0"/>
              <a:t>елемент на коме ће мапа бити смештена</a:t>
            </a:r>
            <a:r>
              <a:rPr lang="en-US" smtClean="0"/>
              <a:t>)</a:t>
            </a:r>
            <a:endParaRPr lang="en-US" dirty="0" smtClean="0"/>
          </a:p>
          <a:p>
            <a:pPr lvl="1">
              <a:buFont typeface="Wingdings" charset="2"/>
              <a:buChar char="Ø"/>
            </a:pPr>
            <a:r>
              <a:rPr lang="en-US" smtClean="0"/>
              <a:t> </a:t>
            </a:r>
            <a:r>
              <a:rPr lang="sr-Cyrl-RS" smtClean="0"/>
              <a:t> слојеве</a:t>
            </a:r>
            <a:r>
              <a:rPr lang="en-US" smtClean="0"/>
              <a:t> </a:t>
            </a:r>
            <a:r>
              <a:rPr lang="en-US" dirty="0" smtClean="0"/>
              <a:t>(WMS</a:t>
            </a:r>
            <a:r>
              <a:rPr lang="en-US" smtClean="0"/>
              <a:t>): </a:t>
            </a:r>
            <a:r>
              <a:rPr lang="sr-Cyrl-RS" smtClean="0"/>
              <a:t>пример позадинске мапе са мета картом</a:t>
            </a:r>
            <a:endParaRPr lang="en-US" dirty="0" smtClean="0"/>
          </a:p>
          <a:p>
            <a:endParaRPr lang="en-US" dirty="0" smtClean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996489"/>
            <a:ext cx="2828741" cy="211944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3696" y="4740415"/>
            <a:ext cx="2155661" cy="31579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3696" y="5597907"/>
            <a:ext cx="1546824" cy="17522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96530" y="3618773"/>
            <a:ext cx="18798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html </a:t>
            </a:r>
            <a:r>
              <a:rPr lang="sr-Cyrl-RS" smtClean="0"/>
              <a:t>структура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051123" y="4088171"/>
            <a:ext cx="27039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mtClean="0"/>
              <a:t>Скрипт таг за </a:t>
            </a:r>
            <a:br>
              <a:rPr lang="sr-Cyrl-RS" smtClean="0"/>
            </a:br>
            <a:r>
              <a:rPr lang="en-US" smtClean="0"/>
              <a:t>OpenLayers </a:t>
            </a:r>
            <a:r>
              <a:rPr lang="sr-Cyrl-RS" smtClean="0"/>
              <a:t>библиотеку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073696" y="5228575"/>
            <a:ext cx="19685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mtClean="0"/>
              <a:t>Приказивач мапе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7672" y="4285966"/>
            <a:ext cx="2133653" cy="105190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824114" y="3770222"/>
            <a:ext cx="1862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mtClean="0"/>
              <a:t>Слојеви </a:t>
            </a:r>
            <a:r>
              <a:rPr lang="en-US" smtClean="0"/>
              <a:t>(WMS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n-US" smtClean="0"/>
              <a:pPr/>
              <a:t>135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600" b="1">
                <a:solidFill>
                  <a:schemeClr val="bg1">
                    <a:lumMod val="75000"/>
                  </a:schemeClr>
                </a:solidFill>
              </a:rPr>
              <a:t>Како приказати податке</a:t>
            </a:r>
            <a:r>
              <a:rPr lang="en-US" sz="2600" b="1">
                <a:solidFill>
                  <a:schemeClr val="bg1">
                    <a:lumMod val="75000"/>
                  </a:schemeClr>
                </a:solidFill>
              </a:rPr>
              <a:t>?</a:t>
            </a:r>
            <a:endParaRPr lang="en-US" sz="26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7200" y="907900"/>
            <a:ext cx="40382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Cyrl-RS" b="1" i="1"/>
              <a:t>Сервиси за веб мапирање</a:t>
            </a:r>
            <a:r>
              <a:rPr lang="en-US" b="1" i="1"/>
              <a:t>: OpenLayers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96530" y="1277232"/>
            <a:ext cx="700442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mtClean="0"/>
              <a:t> </a:t>
            </a:r>
            <a:r>
              <a:rPr lang="sr-Cyrl-RS" smtClean="0"/>
              <a:t>Можете додати и друга својства на мапе</a:t>
            </a:r>
            <a:r>
              <a:rPr lang="en-US" smtClean="0"/>
              <a:t>:</a:t>
            </a:r>
            <a:endParaRPr lang="en-US" dirty="0" smtClean="0"/>
          </a:p>
          <a:p>
            <a:pPr lvl="1">
              <a:buFont typeface="Wingdings" charset="2"/>
              <a:buChar char="Ø"/>
            </a:pPr>
            <a:r>
              <a:rPr lang="en-US" smtClean="0"/>
              <a:t> </a:t>
            </a:r>
            <a:r>
              <a:rPr lang="sr-Cyrl-RS" smtClean="0"/>
              <a:t> додатни слојеви </a:t>
            </a:r>
            <a:r>
              <a:rPr lang="en-US" smtClean="0"/>
              <a:t>(</a:t>
            </a:r>
            <a:r>
              <a:rPr lang="sr-Cyrl-RS" smtClean="0"/>
              <a:t>основне мапе или тематске мапе</a:t>
            </a:r>
            <a:r>
              <a:rPr lang="en-US" smtClean="0"/>
              <a:t>)</a:t>
            </a:r>
            <a:endParaRPr lang="en-US" dirty="0" smtClean="0"/>
          </a:p>
          <a:p>
            <a:pPr lvl="1">
              <a:buFont typeface="Wingdings" charset="2"/>
              <a:buChar char="Ø"/>
            </a:pPr>
            <a:r>
              <a:rPr lang="en-US" smtClean="0"/>
              <a:t> </a:t>
            </a:r>
            <a:r>
              <a:rPr lang="sr-Cyrl-RS" smtClean="0"/>
              <a:t> контроле</a:t>
            </a:r>
            <a:r>
              <a:rPr lang="en-US" smtClean="0"/>
              <a:t>: </a:t>
            </a:r>
            <a:r>
              <a:rPr lang="sr-Cyrl-RS" smtClean="0"/>
              <a:t>мини мапа</a:t>
            </a:r>
            <a:r>
              <a:rPr lang="en-US" smtClean="0"/>
              <a:t>, </a:t>
            </a:r>
            <a:r>
              <a:rPr lang="sr-Cyrl-RS" smtClean="0"/>
              <a:t>скалирање</a:t>
            </a:r>
            <a:r>
              <a:rPr lang="en-US" smtClean="0"/>
              <a:t>, </a:t>
            </a:r>
            <a:r>
              <a:rPr lang="sr-Cyrl-RS" smtClean="0"/>
              <a:t>пребацивање са лејера на лејер</a:t>
            </a:r>
            <a:r>
              <a:rPr lang="en-US" smtClean="0"/>
              <a:t>, </a:t>
            </a:r>
            <a:r>
              <a:rPr lang="sr-Cyrl-RS" smtClean="0"/>
              <a:t>позиција миша</a:t>
            </a:r>
            <a:r>
              <a:rPr lang="en-US" smtClean="0"/>
              <a:t>, </a:t>
            </a:r>
            <a:r>
              <a:rPr lang="sr-Cyrl-RS" smtClean="0"/>
              <a:t>померање</a:t>
            </a:r>
            <a:r>
              <a:rPr lang="en-US" smtClean="0"/>
              <a:t>, </a:t>
            </a:r>
            <a:r>
              <a:rPr lang="en-US" dirty="0" smtClean="0"/>
              <a:t>…</a:t>
            </a:r>
          </a:p>
          <a:p>
            <a:pPr lvl="1">
              <a:buFont typeface="Wingdings" charset="2"/>
              <a:buChar char="Ø"/>
            </a:pPr>
            <a:endParaRPr lang="en-US" dirty="0" smtClean="0"/>
          </a:p>
          <a:p>
            <a:pPr marL="0" lvl="1"/>
            <a:r>
              <a:rPr lang="sr-Cyrl-RS" smtClean="0"/>
              <a:t>Приликом отварања одговарајућег</a:t>
            </a:r>
            <a:r>
              <a:rPr lang="en-US" smtClean="0"/>
              <a:t> </a:t>
            </a:r>
            <a:r>
              <a:rPr lang="en-US" dirty="0" smtClean="0"/>
              <a:t>.</a:t>
            </a:r>
            <a:r>
              <a:rPr lang="en-US" smtClean="0"/>
              <a:t>html </a:t>
            </a:r>
            <a:r>
              <a:rPr lang="sr-Cyrl-RS" smtClean="0"/>
              <a:t>фаја, претраживач ће исцртати мапу</a:t>
            </a:r>
            <a:r>
              <a:rPr lang="en-US" smtClean="0"/>
              <a:t>!  </a:t>
            </a:r>
            <a:r>
              <a:rPr lang="en-US" dirty="0" smtClean="0"/>
              <a:t> 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055" y="3298216"/>
            <a:ext cx="2298458" cy="3130658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3367513" y="4494213"/>
            <a:ext cx="4310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Wingdings"/>
                <a:ea typeface="Wingdings"/>
                <a:cs typeface="Wingdings"/>
              </a:rPr>
              <a:t></a:t>
            </a:r>
            <a:endParaRPr lang="en-US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3867" y="3658157"/>
            <a:ext cx="3978666" cy="2153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96530" y="1277232"/>
            <a:ext cx="527256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 </a:t>
            </a:r>
            <a:r>
              <a:rPr lang="en-US" smtClean="0"/>
              <a:t>WMS </a:t>
            </a:r>
            <a:r>
              <a:rPr lang="sr-Cyrl-RS" smtClean="0"/>
              <a:t>слојеви могу се приказати на више начина:</a:t>
            </a:r>
            <a:endParaRPr lang="en-US" dirty="0" smtClean="0"/>
          </a:p>
          <a:p>
            <a:pPr lvl="1">
              <a:buFont typeface="Wingdings" charset="2"/>
              <a:buChar char="Ø"/>
            </a:pPr>
            <a:r>
              <a:rPr lang="en-US" smtClean="0"/>
              <a:t> </a:t>
            </a:r>
            <a:r>
              <a:rPr lang="sr-Cyrl-RS" smtClean="0"/>
              <a:t>у </a:t>
            </a:r>
            <a:r>
              <a:rPr lang="en-US" smtClean="0"/>
              <a:t>OpenLayers</a:t>
            </a:r>
            <a:r>
              <a:rPr lang="sr-Cyrl-RS" smtClean="0"/>
              <a:t>-у </a:t>
            </a:r>
            <a:r>
              <a:rPr lang="en-US" smtClean="0"/>
              <a:t>(</a:t>
            </a:r>
            <a:r>
              <a:rPr lang="sr-Cyrl-RS" smtClean="0"/>
              <a:t>као што је управо показано</a:t>
            </a:r>
            <a:r>
              <a:rPr lang="en-US" smtClean="0"/>
              <a:t>)</a:t>
            </a:r>
            <a:endParaRPr lang="en-US" dirty="0" smtClean="0"/>
          </a:p>
          <a:p>
            <a:pPr lvl="1">
              <a:buFont typeface="Wingdings" charset="2"/>
              <a:buChar char="Ø"/>
            </a:pPr>
            <a:r>
              <a:rPr lang="en-US" smtClean="0"/>
              <a:t> </a:t>
            </a:r>
            <a:r>
              <a:rPr lang="sr-Cyrl-RS" smtClean="0"/>
              <a:t>у</a:t>
            </a:r>
            <a:r>
              <a:rPr lang="en-US" smtClean="0"/>
              <a:t> Google Earth</a:t>
            </a:r>
            <a:r>
              <a:rPr lang="sr-Cyrl-RS" smtClean="0"/>
              <a:t>-у</a:t>
            </a:r>
            <a:r>
              <a:rPr lang="en-US" smtClean="0"/>
              <a:t> (</a:t>
            </a:r>
            <a:r>
              <a:rPr lang="sr-Cyrl-RS" smtClean="0"/>
              <a:t>показано раније у презентацији</a:t>
            </a:r>
            <a:r>
              <a:rPr lang="en-US" smtClean="0"/>
              <a:t>)</a:t>
            </a:r>
            <a:endParaRPr lang="en-US" dirty="0" smtClean="0"/>
          </a:p>
          <a:p>
            <a:pPr lvl="1">
              <a:buFont typeface="Wingdings" charset="2"/>
              <a:buChar char="Ø"/>
            </a:pPr>
            <a:r>
              <a:rPr lang="en-US" smtClean="0"/>
              <a:t> </a:t>
            </a:r>
            <a:r>
              <a:rPr lang="sr-Cyrl-RS" smtClean="0"/>
              <a:t>у клијентском</a:t>
            </a:r>
            <a:r>
              <a:rPr lang="en-US" smtClean="0"/>
              <a:t> GIS </a:t>
            </a:r>
            <a:r>
              <a:rPr lang="sr-Cyrl-RS" smtClean="0"/>
              <a:t>софтверу</a:t>
            </a:r>
            <a:r>
              <a:rPr lang="en-US" smtClean="0"/>
              <a:t> </a:t>
            </a:r>
            <a:r>
              <a:rPr lang="en-US" dirty="0" smtClean="0"/>
              <a:t>(ESRI </a:t>
            </a:r>
            <a:r>
              <a:rPr lang="en-US" dirty="0" err="1" smtClean="0"/>
              <a:t>ArcGIS</a:t>
            </a:r>
            <a:r>
              <a:rPr lang="en-US" dirty="0" smtClean="0"/>
              <a:t>, Quantum GIS, …)</a:t>
            </a:r>
          </a:p>
          <a:p>
            <a:pPr lvl="1"/>
            <a:endParaRPr lang="en-US" dirty="0" smtClean="0"/>
          </a:p>
          <a:p>
            <a:pPr marL="0" lvl="1">
              <a:buFont typeface="Arial"/>
              <a:buChar char="•"/>
            </a:pPr>
            <a:r>
              <a:rPr lang="en-US" smtClean="0"/>
              <a:t> </a:t>
            </a:r>
            <a:r>
              <a:rPr lang="sr-Cyrl-RS" smtClean="0"/>
              <a:t>Приказ</a:t>
            </a:r>
            <a:r>
              <a:rPr lang="en-US" smtClean="0"/>
              <a:t>  WMS </a:t>
            </a:r>
            <a:r>
              <a:rPr lang="sr-Cyrl-RS" smtClean="0"/>
              <a:t>слојева у</a:t>
            </a:r>
            <a:r>
              <a:rPr lang="en-US" smtClean="0"/>
              <a:t> QGIS</a:t>
            </a:r>
            <a:r>
              <a:rPr lang="sr-Cyrl-RS" smtClean="0"/>
              <a:t>-у</a:t>
            </a:r>
            <a:r>
              <a:rPr lang="en-US" smtClean="0"/>
              <a:t>:</a:t>
            </a:r>
            <a:endParaRPr lang="en-US" dirty="0" smtClean="0"/>
          </a:p>
          <a:p>
            <a:pPr marL="800100" lvl="2" indent="-342900">
              <a:buFont typeface="+mj-lt"/>
              <a:buAutoNum type="arabicParenR"/>
            </a:pPr>
            <a:r>
              <a:rPr lang="sr-Cyrl-RS"/>
              <a:t>К</a:t>
            </a:r>
            <a:r>
              <a:rPr lang="sr-Cyrl-RS" smtClean="0"/>
              <a:t>ликните </a:t>
            </a:r>
            <a:r>
              <a:rPr lang="en-US" smtClean="0"/>
              <a:t>“</a:t>
            </a:r>
            <a:r>
              <a:rPr lang="sr-Cyrl-RS" dirty="0"/>
              <a:t>А</a:t>
            </a:r>
            <a:r>
              <a:rPr lang="en-US" smtClean="0"/>
              <a:t>dd </a:t>
            </a:r>
            <a:r>
              <a:rPr lang="en-US" dirty="0" smtClean="0"/>
              <a:t>WMS layer”</a:t>
            </a:r>
          </a:p>
          <a:p>
            <a:pPr marL="800100" lvl="2" indent="-342900">
              <a:buFont typeface="+mj-lt"/>
              <a:buAutoNum type="arabicParenR"/>
            </a:pPr>
            <a:r>
              <a:rPr lang="sr-Cyrl-RS"/>
              <a:t>К</a:t>
            </a:r>
            <a:r>
              <a:rPr lang="sr-Cyrl-RS" smtClean="0"/>
              <a:t>ликните</a:t>
            </a:r>
            <a:r>
              <a:rPr lang="en-US" smtClean="0"/>
              <a:t> </a:t>
            </a:r>
            <a:r>
              <a:rPr lang="en-US" dirty="0" smtClean="0"/>
              <a:t>“New</a:t>
            </a:r>
            <a:r>
              <a:rPr lang="en-US" smtClean="0"/>
              <a:t>” </a:t>
            </a:r>
            <a:r>
              <a:rPr lang="sr-Cyrl-RS" smtClean="0"/>
              <a:t>и доделите име конекцији</a:t>
            </a:r>
            <a:r>
              <a:rPr lang="en-US" smtClean="0"/>
              <a:t> (</a:t>
            </a:r>
            <a:r>
              <a:rPr lang="sr-Cyrl-RS" smtClean="0"/>
              <a:t>нпр.</a:t>
            </a:r>
            <a:r>
              <a:rPr lang="en-US" smtClean="0"/>
              <a:t> </a:t>
            </a:r>
            <a:r>
              <a:rPr lang="en-US" dirty="0" smtClean="0"/>
              <a:t>Preview – WMS).</a:t>
            </a:r>
          </a:p>
          <a:p>
            <a:pPr marL="800100" lvl="2" indent="-342900">
              <a:buFont typeface="+mj-lt"/>
              <a:buAutoNum type="arabicParenR"/>
            </a:pPr>
            <a:r>
              <a:rPr lang="sr-Cyrl-RS" smtClean="0"/>
              <a:t>Убаците </a:t>
            </a:r>
            <a:r>
              <a:rPr lang="en-US" smtClean="0"/>
              <a:t>WMS URL (</a:t>
            </a:r>
            <a:r>
              <a:rPr lang="sr-Cyrl-RS" smtClean="0"/>
              <a:t>нпр.</a:t>
            </a:r>
            <a:r>
              <a:rPr lang="en-US" smtClean="0"/>
              <a:t> </a:t>
            </a:r>
            <a:r>
              <a:rPr lang="en-US" dirty="0" smtClean="0"/>
              <a:t>http://preview.grid.unep.ch:8080/geoserver/wms?)</a:t>
            </a:r>
          </a:p>
          <a:p>
            <a:pPr marL="800100" lvl="2" indent="-342900">
              <a:buFont typeface="+mj-lt"/>
              <a:buAutoNum type="arabicParenR"/>
            </a:pPr>
            <a:r>
              <a:rPr lang="sr-Cyrl-RS"/>
              <a:t>К</a:t>
            </a:r>
            <a:r>
              <a:rPr lang="sr-Cyrl-RS" smtClean="0"/>
              <a:t>ликните </a:t>
            </a:r>
            <a:r>
              <a:rPr lang="en-US" smtClean="0"/>
              <a:t>“</a:t>
            </a:r>
            <a:r>
              <a:rPr lang="en-US" dirty="0" smtClean="0"/>
              <a:t>OK</a:t>
            </a:r>
            <a:r>
              <a:rPr lang="en-US" smtClean="0"/>
              <a:t>” </a:t>
            </a:r>
            <a:r>
              <a:rPr lang="sr-Cyrl-RS" smtClean="0"/>
              <a:t>и</a:t>
            </a:r>
            <a:r>
              <a:rPr lang="en-US" smtClean="0"/>
              <a:t> </a:t>
            </a:r>
            <a:r>
              <a:rPr lang="en-US" dirty="0" smtClean="0"/>
              <a:t>“Connect</a:t>
            </a:r>
            <a:r>
              <a:rPr lang="en-US" smtClean="0"/>
              <a:t>”, </a:t>
            </a:r>
            <a:r>
              <a:rPr lang="sr-Cyrl-RS" smtClean="0"/>
              <a:t>а онда кликните </a:t>
            </a:r>
            <a:r>
              <a:rPr lang="en-US" smtClean="0"/>
              <a:t>“</a:t>
            </a:r>
            <a:r>
              <a:rPr lang="sr-Cyrl-RS" smtClean="0"/>
              <a:t>Т</a:t>
            </a:r>
            <a:r>
              <a:rPr lang="en-US" smtClean="0"/>
              <a:t>itle” </a:t>
            </a:r>
            <a:r>
              <a:rPr lang="sr-Cyrl-RS" smtClean="0"/>
              <a:t>да сортирате слојеве</a:t>
            </a:r>
            <a:endParaRPr lang="en-US" dirty="0" smtClean="0"/>
          </a:p>
          <a:p>
            <a:pPr marL="800100" lvl="2" indent="-342900">
              <a:buFont typeface="+mj-lt"/>
              <a:buAutoNum type="arabicParenR"/>
            </a:pPr>
            <a:r>
              <a:rPr lang="sr-Cyrl-RS" smtClean="0"/>
              <a:t>Клинките на</a:t>
            </a:r>
            <a:r>
              <a:rPr lang="en-US" smtClean="0"/>
              <a:t> </a:t>
            </a:r>
            <a:r>
              <a:rPr lang="sr-Cyrl-RS" smtClean="0"/>
              <a:t>„</a:t>
            </a:r>
            <a:r>
              <a:rPr lang="en-US" smtClean="0"/>
              <a:t>identify features</a:t>
            </a:r>
            <a:r>
              <a:rPr lang="sr-Cyrl-RS" smtClean="0"/>
              <a:t>“ </a:t>
            </a:r>
            <a:r>
              <a:rPr lang="en-US" smtClean="0"/>
              <a:t>          </a:t>
            </a:r>
            <a:r>
              <a:rPr lang="sr-Cyrl-RS" smtClean="0"/>
              <a:t>да</a:t>
            </a:r>
            <a:r>
              <a:rPr lang="en-US" smtClean="0"/>
              <a:t> </a:t>
            </a:r>
            <a:r>
              <a:rPr lang="sr-Cyrl-RS" smtClean="0"/>
              <a:t>бисте погледали податке о слоју</a:t>
            </a:r>
            <a:r>
              <a:rPr lang="en-US" smtClean="0"/>
              <a:t>    </a:t>
            </a:r>
            <a:r>
              <a:rPr lang="en-US" dirty="0" smtClean="0"/>
              <a:t> 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n-US" smtClean="0"/>
              <a:pPr/>
              <a:t>136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600" b="1" smtClean="0">
                <a:solidFill>
                  <a:schemeClr val="bg1">
                    <a:lumMod val="75000"/>
                  </a:schemeClr>
                </a:solidFill>
              </a:rPr>
              <a:t>Како приказати податке</a:t>
            </a:r>
            <a:r>
              <a:rPr lang="en-US" sz="2600" b="1" smtClean="0">
                <a:solidFill>
                  <a:schemeClr val="bg1">
                    <a:lumMod val="75000"/>
                  </a:schemeClr>
                </a:solidFill>
              </a:rPr>
              <a:t>?</a:t>
            </a:r>
            <a:endParaRPr lang="en-US" sz="26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7200" y="907900"/>
            <a:ext cx="36080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Cyrl-RS" b="1" i="1" smtClean="0"/>
              <a:t>Сервиси за веб мапирање</a:t>
            </a:r>
            <a:r>
              <a:rPr lang="en-US" b="1" i="1" smtClean="0"/>
              <a:t>: </a:t>
            </a:r>
            <a:r>
              <a:rPr lang="sr-Cyrl-RS" b="1" i="1" smtClean="0"/>
              <a:t>приказ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4888" y="3542934"/>
            <a:ext cx="317112" cy="29899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1004" y="167015"/>
            <a:ext cx="2225796" cy="146344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6129" y="1876646"/>
            <a:ext cx="2987871" cy="1982777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7418150" y="1630459"/>
            <a:ext cx="3903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Wingdings"/>
                <a:ea typeface="Wingdings"/>
                <a:cs typeface="Wingdings"/>
              </a:rPr>
              <a:t>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7418150" y="4927082"/>
            <a:ext cx="3903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Wingdings"/>
                <a:ea typeface="Wingdings"/>
                <a:cs typeface="Wingdings"/>
              </a:rPr>
              <a:t>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7766" y="4115087"/>
            <a:ext cx="2976234" cy="1720209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7613332" y="3859423"/>
            <a:ext cx="3903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Wingdings"/>
                <a:ea typeface="Wingdings"/>
                <a:cs typeface="Wingdings"/>
              </a:rPr>
              <a:t>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7765732" y="5709215"/>
            <a:ext cx="3903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Wingdings"/>
                <a:ea typeface="Wingdings"/>
                <a:cs typeface="Wingdings"/>
              </a:rPr>
              <a:t></a:t>
            </a:r>
            <a:endParaRPr lang="en-US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32705" y="6027356"/>
            <a:ext cx="2151618" cy="65798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87850" y="5652630"/>
            <a:ext cx="381000" cy="39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n-US" smtClean="0"/>
              <a:pPr/>
              <a:t>137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600" b="1"/>
              <a:t>Како скинути податке</a:t>
            </a:r>
            <a:r>
              <a:rPr lang="en-US" sz="2600" b="1"/>
              <a:t>?</a:t>
            </a:r>
            <a:endParaRPr lang="en-US" sz="2600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" y="1881011"/>
            <a:ext cx="4590686" cy="340642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553200" y="1970061"/>
            <a:ext cx="187771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b="1" u="sng" smtClean="0"/>
              <a:t>Кључне речи</a:t>
            </a:r>
            <a:r>
              <a:rPr lang="en-US" b="1" u="sng" smtClean="0"/>
              <a:t>:</a:t>
            </a:r>
            <a:endParaRPr lang="en-US" b="1" u="sng" dirty="0" smtClean="0"/>
          </a:p>
          <a:p>
            <a:r>
              <a:rPr lang="en-US" dirty="0" smtClean="0"/>
              <a:t> </a:t>
            </a:r>
          </a:p>
          <a:p>
            <a:pPr>
              <a:buFont typeface="Arial"/>
              <a:buChar char="•"/>
            </a:pPr>
            <a:r>
              <a:rPr lang="en-US" smtClean="0"/>
              <a:t> </a:t>
            </a:r>
            <a:r>
              <a:rPr lang="sr-Cyrl-RS" smtClean="0"/>
              <a:t>Скидање</a:t>
            </a:r>
            <a:endParaRPr lang="en-US" dirty="0" smtClean="0"/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r>
              <a:rPr lang="en-US" smtClean="0"/>
              <a:t> </a:t>
            </a:r>
            <a:r>
              <a:rPr lang="sr-Cyrl-RS" smtClean="0"/>
              <a:t>Додаци</a:t>
            </a:r>
            <a:endParaRPr lang="en-US" dirty="0" smtClean="0"/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 WFS</a:t>
            </a:r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 WCS</a:t>
            </a:r>
          </a:p>
          <a:p>
            <a:pPr>
              <a:buFont typeface="Arial"/>
              <a:buChar char="•"/>
            </a:pP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96530" y="1277232"/>
            <a:ext cx="542327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mtClean="0"/>
              <a:t> </a:t>
            </a:r>
            <a:r>
              <a:rPr lang="sr-Cyrl-RS" smtClean="0"/>
              <a:t>Користићемо </a:t>
            </a:r>
            <a:r>
              <a:rPr lang="en-US" smtClean="0"/>
              <a:t>QGIS </a:t>
            </a:r>
            <a:r>
              <a:rPr lang="sr-Cyrl-RS" smtClean="0"/>
              <a:t>као ГИС клијент у овој демонстрацији</a:t>
            </a:r>
            <a:endParaRPr lang="en-US" dirty="0" smtClean="0"/>
          </a:p>
          <a:p>
            <a:pPr lvl="1"/>
            <a:endParaRPr lang="en-US" dirty="0" smtClean="0"/>
          </a:p>
          <a:p>
            <a:pPr marL="0" lvl="1">
              <a:buFont typeface="Arial"/>
              <a:buChar char="•"/>
            </a:pPr>
            <a:r>
              <a:rPr lang="en-US" smtClean="0"/>
              <a:t> </a:t>
            </a:r>
            <a:r>
              <a:rPr lang="sr-Cyrl-RS" smtClean="0"/>
              <a:t>Додаћемо </a:t>
            </a:r>
            <a:r>
              <a:rPr lang="en-US" smtClean="0"/>
              <a:t>Web </a:t>
            </a:r>
            <a:r>
              <a:rPr lang="en-US" dirty="0" smtClean="0"/>
              <a:t>Feature </a:t>
            </a:r>
            <a:r>
              <a:rPr lang="en-US" smtClean="0"/>
              <a:t>Services </a:t>
            </a:r>
            <a:r>
              <a:rPr lang="sr-Cyrl-RS" smtClean="0"/>
              <a:t>у</a:t>
            </a:r>
            <a:r>
              <a:rPr lang="en-US" smtClean="0"/>
              <a:t> </a:t>
            </a:r>
            <a:r>
              <a:rPr lang="en-US" dirty="0" smtClean="0"/>
              <a:t>QGIS:</a:t>
            </a:r>
          </a:p>
          <a:p>
            <a:pPr marL="800100" lvl="2" indent="-342900">
              <a:buFont typeface="+mj-lt"/>
              <a:buAutoNum type="arabicParenR"/>
            </a:pPr>
            <a:r>
              <a:rPr lang="sr-Cyrl-RS" smtClean="0"/>
              <a:t>Кликните </a:t>
            </a:r>
            <a:r>
              <a:rPr lang="en-US" smtClean="0"/>
              <a:t>“add </a:t>
            </a:r>
            <a:r>
              <a:rPr lang="en-US" dirty="0" smtClean="0"/>
              <a:t>WFS layer” </a:t>
            </a:r>
          </a:p>
          <a:p>
            <a:pPr marL="800100" lvl="2" indent="-342900">
              <a:buFont typeface="+mj-lt"/>
              <a:buAutoNum type="arabicParenR"/>
            </a:pPr>
            <a:r>
              <a:rPr lang="sr-Cyrl-RS" smtClean="0"/>
              <a:t>Кликните </a:t>
            </a:r>
            <a:r>
              <a:rPr lang="en-US" smtClean="0"/>
              <a:t>“</a:t>
            </a:r>
            <a:r>
              <a:rPr lang="en-US" dirty="0" smtClean="0"/>
              <a:t>New</a:t>
            </a:r>
            <a:r>
              <a:rPr lang="en-US" smtClean="0"/>
              <a:t>” </a:t>
            </a:r>
            <a:r>
              <a:rPr lang="sr-Cyrl-RS" smtClean="0"/>
              <a:t>и доделите име овој конекцији (нпр. </a:t>
            </a:r>
            <a:r>
              <a:rPr lang="en-US" smtClean="0"/>
              <a:t>Preview </a:t>
            </a:r>
            <a:r>
              <a:rPr lang="en-US" dirty="0" smtClean="0"/>
              <a:t>– WFS).</a:t>
            </a:r>
          </a:p>
          <a:p>
            <a:pPr marL="800100" lvl="2" indent="-342900">
              <a:buFont typeface="+mj-lt"/>
              <a:buAutoNum type="arabicParenR"/>
            </a:pPr>
            <a:r>
              <a:rPr lang="sr-Cyrl-RS" smtClean="0"/>
              <a:t>Убаците </a:t>
            </a:r>
            <a:r>
              <a:rPr lang="en-US" smtClean="0"/>
              <a:t>WFS URL (</a:t>
            </a:r>
            <a:r>
              <a:rPr lang="sr-Cyrl-RS" smtClean="0"/>
              <a:t>нпр.</a:t>
            </a:r>
            <a:r>
              <a:rPr lang="en-US" smtClean="0"/>
              <a:t> </a:t>
            </a:r>
            <a:r>
              <a:rPr lang="en-US" dirty="0" smtClean="0"/>
              <a:t>http://localhost:8080/geoserver/wfs)</a:t>
            </a:r>
          </a:p>
          <a:p>
            <a:pPr marL="800100" lvl="2" indent="-342900">
              <a:buFont typeface="+mj-lt"/>
              <a:buAutoNum type="arabicParenR"/>
            </a:pPr>
            <a:r>
              <a:rPr lang="sr-Cyrl-RS" smtClean="0"/>
              <a:t>Кликните </a:t>
            </a:r>
            <a:r>
              <a:rPr lang="en-US" smtClean="0"/>
              <a:t>“OK” </a:t>
            </a:r>
            <a:r>
              <a:rPr lang="sr-Cyrl-RS" smtClean="0"/>
              <a:t>и </a:t>
            </a:r>
            <a:r>
              <a:rPr lang="en-US" smtClean="0"/>
              <a:t>“Connect”, </a:t>
            </a:r>
            <a:r>
              <a:rPr lang="sr-Cyrl-RS" smtClean="0"/>
              <a:t>а затим </a:t>
            </a:r>
            <a:r>
              <a:rPr lang="en-US" smtClean="0"/>
              <a:t>“</a:t>
            </a:r>
            <a:r>
              <a:rPr lang="sr-Cyrl-RS" smtClean="0"/>
              <a:t>Т</a:t>
            </a:r>
            <a:r>
              <a:rPr lang="en-US" smtClean="0"/>
              <a:t>itle” </a:t>
            </a:r>
            <a:r>
              <a:rPr lang="sr-Cyrl-RS" smtClean="0"/>
              <a:t>да бисте сортирали цлојеве по наслову</a:t>
            </a:r>
            <a:endParaRPr lang="en-US" dirty="0" smtClean="0"/>
          </a:p>
          <a:p>
            <a:pPr marL="800100" lvl="2" indent="-342900">
              <a:buFont typeface="+mj-lt"/>
              <a:buAutoNum type="arabicParenR"/>
            </a:pPr>
            <a:r>
              <a:rPr lang="sr-Cyrl-RS" smtClean="0"/>
              <a:t>Одаберите </a:t>
            </a:r>
            <a:r>
              <a:rPr lang="en-US" smtClean="0"/>
              <a:t>lmz_po_shp </a:t>
            </a:r>
            <a:r>
              <a:rPr lang="sr-Cyrl-RS" smtClean="0"/>
              <a:t>слој, који је објављен раније на</a:t>
            </a:r>
            <a:r>
              <a:rPr lang="en-US" smtClean="0"/>
              <a:t> GeoServer</a:t>
            </a:r>
            <a:r>
              <a:rPr lang="sr-Cyrl-RS" smtClean="0"/>
              <a:t>-у</a:t>
            </a:r>
            <a:r>
              <a:rPr lang="en-US" smtClean="0"/>
              <a:t> </a:t>
            </a:r>
            <a:r>
              <a:rPr lang="sr-Cyrl-RS" smtClean="0"/>
              <a:t>и кликните </a:t>
            </a:r>
            <a:r>
              <a:rPr lang="en-US" smtClean="0"/>
              <a:t>“Apply” </a:t>
            </a:r>
            <a:r>
              <a:rPr lang="sr-Cyrl-RS" smtClean="0"/>
              <a:t/>
            </a:r>
            <a:br>
              <a:rPr lang="sr-Cyrl-RS" smtClean="0"/>
            </a:br>
            <a:r>
              <a:rPr lang="sr-Cyrl-RS" smtClean="0"/>
              <a:t>и </a:t>
            </a:r>
            <a:r>
              <a:rPr lang="en-US" smtClean="0"/>
              <a:t>“Close</a:t>
            </a:r>
            <a:r>
              <a:rPr lang="en-US" dirty="0" smtClean="0"/>
              <a:t>”</a:t>
            </a:r>
          </a:p>
          <a:p>
            <a:pPr marL="800100" lvl="2" indent="-342900">
              <a:buFont typeface="+mj-lt"/>
              <a:buAutoNum type="arabicParenR"/>
            </a:pPr>
            <a:r>
              <a:rPr lang="sr-Cyrl-RS" smtClean="0"/>
              <a:t>Информације о атрибутима су доступне </a:t>
            </a:r>
            <a:br>
              <a:rPr lang="sr-Cyrl-RS" smtClean="0"/>
            </a:br>
            <a:r>
              <a:rPr lang="sr-Cyrl-RS" smtClean="0"/>
              <a:t>или</a:t>
            </a:r>
            <a:r>
              <a:rPr lang="en-US" smtClean="0"/>
              <a:t> </a:t>
            </a:r>
            <a:r>
              <a:rPr lang="sr-Cyrl-RS" smtClean="0"/>
              <a:t>путем „</a:t>
            </a:r>
            <a:r>
              <a:rPr lang="en-US" smtClean="0"/>
              <a:t>identify features</a:t>
            </a:r>
            <a:r>
              <a:rPr lang="sr-Cyrl-RS" smtClean="0"/>
              <a:t>“</a:t>
            </a:r>
            <a:r>
              <a:rPr lang="en-US" smtClean="0"/>
              <a:t> </a:t>
            </a:r>
            <a:r>
              <a:rPr lang="sr-Cyrl-RS" smtClean="0"/>
              <a:t>тастера</a:t>
            </a:r>
            <a:r>
              <a:rPr lang="en-US" smtClean="0"/>
              <a:t/>
            </a:r>
            <a:br>
              <a:rPr lang="en-US" smtClean="0"/>
            </a:br>
            <a:r>
              <a:rPr lang="sr-Cyrl-RS" smtClean="0"/>
              <a:t>или преко табеле атрибута</a:t>
            </a:r>
            <a:r>
              <a:rPr lang="en-US" smtClean="0"/>
              <a:t> </a:t>
            </a:r>
            <a:endParaRPr lang="en-US" dirty="0" smtClean="0"/>
          </a:p>
          <a:p>
            <a:pPr marL="1588" lvl="2" indent="7938">
              <a:buFont typeface="Arial"/>
              <a:buChar char="•"/>
            </a:pPr>
            <a:r>
              <a:rPr lang="en-US" smtClean="0"/>
              <a:t> </a:t>
            </a:r>
            <a:r>
              <a:rPr lang="sr-Cyrl-RS" smtClean="0"/>
              <a:t>Ако желите можете снимити податке као шејп фајл</a:t>
            </a:r>
            <a:endParaRPr lang="en-US" dirty="0" smtClean="0"/>
          </a:p>
          <a:p>
            <a:pPr marL="1588" lvl="2" indent="7938"/>
            <a:r>
              <a:rPr lang="en-US" dirty="0" smtClean="0"/>
              <a:t> 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n-US" smtClean="0"/>
              <a:pPr/>
              <a:t>138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600" b="1">
                <a:solidFill>
                  <a:schemeClr val="bg1">
                    <a:lumMod val="75000"/>
                  </a:schemeClr>
                </a:solidFill>
              </a:rPr>
              <a:t>Како скинути податке</a:t>
            </a:r>
            <a:r>
              <a:rPr lang="en-US" sz="2600" b="1">
                <a:solidFill>
                  <a:schemeClr val="bg1">
                    <a:lumMod val="75000"/>
                  </a:schemeClr>
                </a:solidFill>
              </a:rPr>
              <a:t>?</a:t>
            </a:r>
            <a:endParaRPr lang="en-US" sz="26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7200" y="907900"/>
            <a:ext cx="55558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Cyrl-RS" b="1" i="1" smtClean="0"/>
              <a:t>Преузимање и мењање података у ГИС клијентима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5476" y="2446337"/>
            <a:ext cx="287603" cy="28760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4283" y="1186823"/>
            <a:ext cx="2598601" cy="174433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7418150" y="2860039"/>
            <a:ext cx="3903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Wingdings"/>
                <a:ea typeface="Wingdings"/>
                <a:cs typeface="Wingdings"/>
              </a:rPr>
              <a:t>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6996" y="5475996"/>
            <a:ext cx="381000" cy="3937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 rot="1848589">
            <a:off x="6893844" y="4326116"/>
            <a:ext cx="3903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Wingdings"/>
                <a:ea typeface="Wingdings"/>
                <a:cs typeface="Wingdings"/>
              </a:rPr>
              <a:t>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 rot="19810317">
            <a:off x="8051812" y="4327405"/>
            <a:ext cx="3903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Wingdings"/>
                <a:ea typeface="Wingdings"/>
                <a:cs typeface="Wingdings"/>
              </a:rPr>
              <a:t></a:t>
            </a:r>
            <a:endParaRPr lang="en-US" dirty="0"/>
          </a:p>
        </p:txBody>
      </p:sp>
      <p:pic>
        <p:nvPicPr>
          <p:cNvPr id="19" name="Picture 18" descr="Screen Shot 2013-12-06 at 10.48.54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3163" y="3188731"/>
            <a:ext cx="2851547" cy="1213944"/>
          </a:xfrm>
          <a:prstGeom prst="rect">
            <a:avLst/>
          </a:prstGeom>
        </p:spPr>
      </p:pic>
      <p:pic>
        <p:nvPicPr>
          <p:cNvPr id="20" name="Picture 19" descr="Screen Shot 2013-12-06bis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85583" y="4646429"/>
            <a:ext cx="2047715" cy="1026417"/>
          </a:xfrm>
          <a:prstGeom prst="rect">
            <a:avLst/>
          </a:prstGeom>
        </p:spPr>
      </p:pic>
      <p:pic>
        <p:nvPicPr>
          <p:cNvPr id="21" name="Picture 20" descr="Screen Shot 2013-12-06trc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22314" y="4646430"/>
            <a:ext cx="1322240" cy="1335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n-US" smtClean="0"/>
              <a:pPr/>
              <a:t>139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600" b="1" smtClean="0">
                <a:solidFill>
                  <a:schemeClr val="bg1">
                    <a:lumMod val="75000"/>
                  </a:schemeClr>
                </a:solidFill>
              </a:rPr>
              <a:t>Како скинути податке</a:t>
            </a:r>
            <a:r>
              <a:rPr lang="en-US" sz="2600" b="1" smtClean="0">
                <a:solidFill>
                  <a:schemeClr val="bg1">
                    <a:lumMod val="75000"/>
                  </a:schemeClr>
                </a:solidFill>
              </a:rPr>
              <a:t>?</a:t>
            </a:r>
            <a:endParaRPr lang="en-US" sz="26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7200" y="907900"/>
            <a:ext cx="55559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Cyrl-RS" b="1" i="1"/>
              <a:t>Преузимање и мењање података у ГИС клијентима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96530" y="1277232"/>
            <a:ext cx="542327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mtClean="0"/>
              <a:t> </a:t>
            </a:r>
            <a:r>
              <a:rPr lang="sr-Cyrl-RS" smtClean="0"/>
              <a:t>Ако је својство трансакције </a:t>
            </a:r>
            <a:r>
              <a:rPr lang="en-US" smtClean="0"/>
              <a:t>WFS </a:t>
            </a:r>
            <a:r>
              <a:rPr lang="sr-Cyrl-RS" smtClean="0"/>
              <a:t>сервиса омогућено</a:t>
            </a:r>
            <a:r>
              <a:rPr lang="en-US" smtClean="0"/>
              <a:t>, </a:t>
            </a:r>
            <a:r>
              <a:rPr lang="sr-Cyrl-RS" smtClean="0"/>
              <a:t>корисници могу мењати податке онлајн користећи „</a:t>
            </a:r>
            <a:r>
              <a:rPr lang="en-US" smtClean="0"/>
              <a:t>Edit</a:t>
            </a:r>
            <a:r>
              <a:rPr lang="sr-Cyrl-RS" smtClean="0"/>
              <a:t>“</a:t>
            </a:r>
            <a:r>
              <a:rPr lang="en-US" smtClean="0"/>
              <a:t> </a:t>
            </a:r>
            <a:r>
              <a:rPr lang="sr-Cyrl-RS" smtClean="0"/>
              <a:t>алатке</a:t>
            </a:r>
            <a:endParaRPr lang="en-US" dirty="0" smtClean="0"/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r>
              <a:rPr lang="en-US" smtClean="0"/>
              <a:t> </a:t>
            </a:r>
            <a:r>
              <a:rPr lang="sr-Cyrl-RS" smtClean="0"/>
              <a:t>Можете нпр. померити тачку</a:t>
            </a:r>
            <a:r>
              <a:rPr lang="en-US" smtClean="0"/>
              <a:t> (</a:t>
            </a:r>
            <a:r>
              <a:rPr lang="sr-Cyrl-RS" smtClean="0"/>
              <a:t>црвену</a:t>
            </a:r>
            <a:r>
              <a:rPr lang="en-US" smtClean="0"/>
              <a:t>), </a:t>
            </a:r>
            <a:r>
              <a:rPr lang="sr-Cyrl-RS" smtClean="0"/>
              <a:t>што ће променити табелу атрибута</a:t>
            </a:r>
            <a:endParaRPr lang="en-US" dirty="0" smtClean="0"/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r>
              <a:rPr lang="en-US" smtClean="0"/>
              <a:t> </a:t>
            </a:r>
            <a:r>
              <a:rPr lang="sr-Cyrl-RS" smtClean="0"/>
              <a:t>Ако снимите ове измене, оне ће остати онлајн</a:t>
            </a:r>
            <a:r>
              <a:rPr lang="en-US" smtClean="0"/>
              <a:t>! </a:t>
            </a:r>
            <a:r>
              <a:rPr lang="en-US" dirty="0" smtClean="0"/>
              <a:t> 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7774" y="1411939"/>
            <a:ext cx="1854200" cy="5461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9363" y="2309451"/>
            <a:ext cx="1774939" cy="108561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9363" y="3567135"/>
            <a:ext cx="1815537" cy="1102291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7222968" y="1940119"/>
            <a:ext cx="3903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Wingdings"/>
                <a:ea typeface="Wingdings"/>
                <a:cs typeface="Wingdings"/>
              </a:rPr>
              <a:t>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7180186" y="3025734"/>
            <a:ext cx="3903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Wingdings"/>
                <a:ea typeface="Wingdings"/>
                <a:cs typeface="Wingdings"/>
              </a:rPr>
              <a:t>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1"/>
          <p:cNvSpPr>
            <a:spLocks/>
          </p:cNvSpPr>
          <p:nvPr/>
        </p:nvSpPr>
        <p:spPr bwMode="auto">
          <a:xfrm>
            <a:off x="7652742" y="6491883"/>
            <a:ext cx="1361137" cy="20005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>
              <a:spcBef>
                <a:spcPts val="1687"/>
              </a:spcBef>
            </a:pPr>
            <a:r>
              <a:rPr lang="en-US" sz="1300" i="1" dirty="0">
                <a:ea typeface="Gill Sans" pitchFamily="-84" charset="0"/>
                <a:cs typeface="Gill Sans" pitchFamily="-84" charset="0"/>
              </a:rPr>
              <a:t>Science Staff (2011)</a:t>
            </a:r>
          </a:p>
        </p:txBody>
      </p:sp>
      <p:sp>
        <p:nvSpPr>
          <p:cNvPr id="44034" name="Rectangle 2"/>
          <p:cNvSpPr>
            <a:spLocks/>
          </p:cNvSpPr>
          <p:nvPr/>
        </p:nvSpPr>
        <p:spPr bwMode="auto">
          <a:xfrm>
            <a:off x="737419" y="345440"/>
            <a:ext cx="8096865" cy="94654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>
              <a:spcBef>
                <a:spcPts val="1687"/>
              </a:spcBef>
            </a:pPr>
            <a:r>
              <a:rPr lang="sr-Cyrl-RS" sz="3200" smtClean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rPr>
              <a:t>Где складиштите највећу количину података која је резултат вашег истраживања</a:t>
            </a:r>
            <a:r>
              <a:rPr lang="en-US" sz="3200" smtClean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rPr>
              <a:t>?</a:t>
            </a:r>
            <a:endParaRPr lang="en-US" sz="3200" dirty="0">
              <a:solidFill>
                <a:schemeClr val="tx1"/>
              </a:solidFill>
              <a:latin typeface="Gill Sans"/>
              <a:ea typeface="Gill Sans" pitchFamily="-84" charset="0"/>
              <a:cs typeface="Gill Sans" pitchFamily="-84" charset="0"/>
            </a:endParaRPr>
          </a:p>
        </p:txBody>
      </p:sp>
      <p:graphicFrame>
        <p:nvGraphicFramePr>
          <p:cNvPr id="39939" name="Objec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16687841"/>
              </p:ext>
            </p:extLst>
          </p:nvPr>
        </p:nvGraphicFramePr>
        <p:xfrm>
          <a:off x="2119313" y="1698625"/>
          <a:ext cx="4933950" cy="4456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230" name="Chart" r:id="rId4" imgW="8525003" imgH="7696076" progId="MSGraph.Chart.8">
                  <p:embed/>
                </p:oleObj>
              </mc:Choice>
              <mc:Fallback>
                <p:oleObj name="Chart" r:id="rId4" imgW="8525003" imgH="7696076" progId="MSGraph.Chart.8">
                  <p:embed/>
                  <p:pic>
                    <p:nvPicPr>
                      <p:cNvPr id="0" name="Object 2"/>
                      <p:cNvPicPr>
                        <a:picLocks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9313" y="1698625"/>
                        <a:ext cx="4933950" cy="4456113"/>
                      </a:xfrm>
                      <a:prstGeom prst="rect">
                        <a:avLst/>
                      </a:prstGeom>
                      <a:noFill/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39939" grpId="0"/>
    </p:bld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n-US" smtClean="0"/>
              <a:pPr/>
              <a:t>140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600" b="1"/>
              <a:t>Како анализирати податке</a:t>
            </a:r>
            <a:r>
              <a:rPr lang="en-US" sz="2600" b="1" smtClean="0"/>
              <a:t>?</a:t>
            </a:r>
            <a:endParaRPr lang="en-US" sz="2600" b="1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" y="2301052"/>
            <a:ext cx="4034800" cy="295768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553199" y="1970061"/>
            <a:ext cx="234596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b="1" u="sng" smtClean="0"/>
              <a:t>Кључне речи</a:t>
            </a:r>
            <a:r>
              <a:rPr lang="en-US" b="1" u="sng" smtClean="0"/>
              <a:t>:</a:t>
            </a:r>
            <a:endParaRPr lang="en-US" b="1" u="sng" dirty="0" smtClean="0"/>
          </a:p>
          <a:p>
            <a:r>
              <a:rPr lang="en-US" dirty="0" smtClean="0"/>
              <a:t> </a:t>
            </a:r>
          </a:p>
          <a:p>
            <a:pPr>
              <a:buFont typeface="Arial"/>
              <a:buChar char="•"/>
            </a:pPr>
            <a:r>
              <a:rPr lang="en-US" smtClean="0"/>
              <a:t> </a:t>
            </a:r>
            <a:r>
              <a:rPr lang="en-US"/>
              <a:t> </a:t>
            </a:r>
            <a:r>
              <a:rPr lang="sr-Cyrl-RS"/>
              <a:t>Просторни подаци</a:t>
            </a:r>
            <a:endParaRPr lang="en-US"/>
          </a:p>
          <a:p>
            <a:pPr>
              <a:buFont typeface="Arial"/>
              <a:buChar char="•"/>
            </a:pPr>
            <a:endParaRPr lang="en-US"/>
          </a:p>
          <a:p>
            <a:pPr>
              <a:buFont typeface="Arial"/>
              <a:buChar char="•"/>
            </a:pPr>
            <a:r>
              <a:rPr lang="en-US"/>
              <a:t> </a:t>
            </a:r>
            <a:r>
              <a:rPr lang="sr-Cyrl-RS" smtClean="0"/>
              <a:t> Геопроцесирање</a:t>
            </a:r>
            <a:endParaRPr lang="en-US"/>
          </a:p>
          <a:p>
            <a:pPr>
              <a:buFont typeface="Arial"/>
              <a:buChar char="•"/>
            </a:pPr>
            <a:endParaRPr lang="en-US"/>
          </a:p>
          <a:p>
            <a:pPr>
              <a:buFont typeface="Arial"/>
              <a:buChar char="•"/>
            </a:pPr>
            <a:r>
              <a:rPr lang="en-US"/>
              <a:t> </a:t>
            </a:r>
            <a:r>
              <a:rPr lang="sr-Cyrl-RS" smtClean="0"/>
              <a:t>Локални сервер</a:t>
            </a:r>
            <a:endParaRPr lang="en-US"/>
          </a:p>
          <a:p>
            <a:pPr>
              <a:buFont typeface="Arial"/>
              <a:buChar char="•"/>
            </a:pPr>
            <a:endParaRPr lang="en-US"/>
          </a:p>
          <a:p>
            <a:pPr>
              <a:buFont typeface="Arial"/>
              <a:buChar char="•"/>
            </a:pPr>
            <a:r>
              <a:rPr lang="en-US"/>
              <a:t> PyWPS</a:t>
            </a:r>
          </a:p>
          <a:p>
            <a:pPr>
              <a:buFont typeface="Arial"/>
              <a:buChar char="•"/>
            </a:pPr>
            <a:endParaRPr lang="en-US"/>
          </a:p>
          <a:p>
            <a:pPr>
              <a:buFont typeface="Arial"/>
              <a:buChar char="•"/>
            </a:pPr>
            <a:r>
              <a:rPr lang="en-US"/>
              <a:t> </a:t>
            </a:r>
            <a:r>
              <a:rPr lang="sr-Cyrl-RS" smtClean="0"/>
              <a:t> Удаљени сервер</a:t>
            </a:r>
          </a:p>
          <a:p>
            <a:pPr>
              <a:buFont typeface="Arial"/>
              <a:buChar char="•"/>
            </a:pPr>
            <a:endParaRPr lang="sr-Cyrl-RS" smtClean="0"/>
          </a:p>
          <a:p>
            <a:pPr>
              <a:buFont typeface="Arial"/>
              <a:buChar char="•"/>
            </a:pPr>
            <a:r>
              <a:rPr lang="sr-Cyrl-RS"/>
              <a:t> </a:t>
            </a:r>
            <a:r>
              <a:rPr lang="en-US" smtClean="0"/>
              <a:t>Web </a:t>
            </a:r>
            <a:r>
              <a:rPr lang="en-US"/>
              <a:t>Processing Service (WPS</a:t>
            </a:r>
            <a:r>
              <a:rPr lang="en-US" smtClean="0"/>
              <a:t>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53098" y="1277232"/>
            <a:ext cx="5571188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sr-Cyrl-RS" smtClean="0"/>
              <a:t> Написали смо Р</a:t>
            </a:r>
            <a:r>
              <a:rPr lang="en-US" smtClean="0"/>
              <a:t>ython </a:t>
            </a:r>
            <a:r>
              <a:rPr lang="sr-Cyrl-RS" smtClean="0"/>
              <a:t>скрипт у делу </a:t>
            </a:r>
            <a:r>
              <a:rPr lang="en-US" smtClean="0"/>
              <a:t>“</a:t>
            </a:r>
            <a:r>
              <a:rPr lang="sr-Cyrl-RS" smtClean="0"/>
              <a:t>како обрадити податке</a:t>
            </a:r>
            <a:r>
              <a:rPr lang="en-US" smtClean="0"/>
              <a:t>?”. </a:t>
            </a:r>
            <a:r>
              <a:rPr lang="sr-Cyrl-RS" smtClean="0"/>
              <a:t>Сада ћемо га користити у</a:t>
            </a:r>
            <a:r>
              <a:rPr lang="en-US" smtClean="0"/>
              <a:t> </a:t>
            </a:r>
            <a:r>
              <a:rPr lang="en-US" dirty="0" smtClean="0"/>
              <a:t>QGIS </a:t>
            </a:r>
            <a:r>
              <a:rPr lang="en-US" smtClean="0"/>
              <a:t>WPS </a:t>
            </a:r>
            <a:r>
              <a:rPr lang="sr-Cyrl-RS" smtClean="0"/>
              <a:t>клијенту</a:t>
            </a:r>
            <a:r>
              <a:rPr lang="en-US" smtClean="0"/>
              <a:t> </a:t>
            </a:r>
            <a:r>
              <a:rPr lang="sr-Cyrl-RS" smtClean="0"/>
              <a:t>кроз графички интерфејс</a:t>
            </a:r>
            <a:endParaRPr lang="en-US" dirty="0" smtClean="0"/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r>
              <a:rPr lang="en-US" smtClean="0"/>
              <a:t> </a:t>
            </a:r>
            <a:r>
              <a:rPr lang="sr-Cyrl-RS" smtClean="0"/>
              <a:t>Поступак</a:t>
            </a:r>
            <a:r>
              <a:rPr lang="en-US" smtClean="0"/>
              <a:t>:</a:t>
            </a:r>
            <a:endParaRPr lang="en-US" dirty="0" smtClean="0"/>
          </a:p>
          <a:p>
            <a:pPr marL="800100" lvl="1" indent="-342900">
              <a:buFont typeface="+mj-lt"/>
              <a:buAutoNum type="arabicParenR"/>
            </a:pPr>
            <a:r>
              <a:rPr lang="sr-Cyrl-RS" smtClean="0"/>
              <a:t>Отворите</a:t>
            </a:r>
            <a:r>
              <a:rPr lang="en-US" smtClean="0"/>
              <a:t> </a:t>
            </a:r>
            <a:r>
              <a:rPr lang="sr-Cyrl-RS" smtClean="0"/>
              <a:t>„</a:t>
            </a:r>
            <a:r>
              <a:rPr lang="en-US" smtClean="0"/>
              <a:t>processing.py</a:t>
            </a:r>
            <a:r>
              <a:rPr lang="sr-Cyrl-RS" smtClean="0"/>
              <a:t>“</a:t>
            </a:r>
            <a:r>
              <a:rPr lang="en-US" smtClean="0"/>
              <a:t> </a:t>
            </a:r>
            <a:r>
              <a:rPr lang="sr-Cyrl-RS" smtClean="0"/>
              <a:t>у текст едитору</a:t>
            </a:r>
            <a:endParaRPr lang="en-US" dirty="0" smtClean="0"/>
          </a:p>
          <a:p>
            <a:pPr marL="800100" lvl="1" indent="-342900"/>
            <a:r>
              <a:rPr lang="sr-Cyrl-RS" smtClean="0"/>
              <a:t>Овај фајл садржи улазно/излазне параметре</a:t>
            </a:r>
            <a:r>
              <a:rPr lang="en-US" smtClean="0"/>
              <a:t>:</a:t>
            </a:r>
            <a:endParaRPr lang="en-US" dirty="0" smtClean="0"/>
          </a:p>
          <a:p>
            <a:pPr marL="800100" lvl="1" indent="-342900">
              <a:buFont typeface="Wingdings" charset="2"/>
              <a:buChar char="Ø"/>
            </a:pPr>
            <a:r>
              <a:rPr lang="sr-Cyrl-RS" smtClean="0"/>
              <a:t>Улазни слој који садржи геопросторне објекте</a:t>
            </a:r>
            <a:endParaRPr lang="en-US" dirty="0" smtClean="0"/>
          </a:p>
          <a:p>
            <a:pPr marL="800100" lvl="1" indent="-342900">
              <a:buFont typeface="Wingdings" charset="2"/>
              <a:buChar char="Ø"/>
            </a:pPr>
            <a:r>
              <a:rPr lang="sr-Cyrl-RS" smtClean="0"/>
              <a:t>Декларацију одстојања</a:t>
            </a:r>
            <a:endParaRPr lang="en-US" dirty="0" smtClean="0"/>
          </a:p>
          <a:p>
            <a:pPr marL="800100" lvl="1" indent="-342900">
              <a:buFont typeface="Wingdings" charset="2"/>
              <a:buChar char="Ø"/>
            </a:pPr>
            <a:r>
              <a:rPr lang="sr-Cyrl-RS" smtClean="0"/>
              <a:t>Излазни</a:t>
            </a:r>
            <a:r>
              <a:rPr lang="en-US" smtClean="0"/>
              <a:t> GML </a:t>
            </a:r>
            <a:r>
              <a:rPr lang="sr-Cyrl-RS" smtClean="0"/>
              <a:t>фајл са баферима</a:t>
            </a:r>
            <a:r>
              <a:rPr lang="en-US" smtClean="0"/>
              <a:t>, </a:t>
            </a:r>
            <a:r>
              <a:rPr lang="sr-Cyrl-RS" smtClean="0"/>
              <a:t>кодован као</a:t>
            </a:r>
            <a:r>
              <a:rPr lang="en-US" smtClean="0"/>
              <a:t> </a:t>
            </a:r>
            <a:r>
              <a:rPr lang="en-US" dirty="0" smtClean="0"/>
              <a:t>xml</a:t>
            </a:r>
          </a:p>
          <a:p>
            <a:pPr marL="800100" lvl="1" indent="-342900">
              <a:buFont typeface="Wingdings" charset="2"/>
              <a:buChar char="Ø"/>
            </a:pPr>
            <a:r>
              <a:rPr lang="sr-Cyrl-RS" smtClean="0"/>
              <a:t>Интерполациону површ која ће бити креирана у овом процесу</a:t>
            </a:r>
            <a:r>
              <a:rPr lang="en-US" smtClean="0"/>
              <a:t> </a:t>
            </a:r>
            <a:r>
              <a:rPr lang="en-US" dirty="0" smtClean="0"/>
              <a:t>(</a:t>
            </a:r>
            <a:r>
              <a:rPr lang="en-US" smtClean="0"/>
              <a:t>tiff </a:t>
            </a:r>
            <a:r>
              <a:rPr lang="sr-Cyrl-RS" smtClean="0"/>
              <a:t>слика</a:t>
            </a:r>
            <a:r>
              <a:rPr lang="en-US" smtClean="0"/>
              <a:t>)</a:t>
            </a:r>
            <a:endParaRPr lang="en-US" dirty="0" smtClean="0"/>
          </a:p>
          <a:p>
            <a:pPr marL="800100" lvl="1" indent="-342900">
              <a:buFont typeface="Wingdings" charset="2"/>
              <a:buChar char="Ø"/>
            </a:pPr>
            <a:endParaRPr lang="en-US" dirty="0" smtClean="0"/>
          </a:p>
          <a:p>
            <a:pPr marL="800100" lvl="1" indent="-342900"/>
            <a:r>
              <a:rPr lang="sr-Cyrl-RS" smtClean="0"/>
              <a:t>Процес ће такође креирати шејп фајл под називом:</a:t>
            </a:r>
            <a:r>
              <a:rPr lang="en-US" smtClean="0"/>
              <a:t> </a:t>
            </a:r>
            <a:r>
              <a:rPr lang="en-US" err="1" smtClean="0"/>
              <a:t>outputHull</a:t>
            </a:r>
            <a:r>
              <a:rPr lang="en-US" smtClean="0"/>
              <a:t> </a:t>
            </a:r>
            <a:r>
              <a:rPr lang="sr-Cyrl-RS" smtClean="0"/>
              <a:t>у</a:t>
            </a:r>
            <a:r>
              <a:rPr lang="en-US" smtClean="0"/>
              <a:t> </a:t>
            </a:r>
            <a:r>
              <a:rPr lang="en-US" dirty="0" smtClean="0"/>
              <a:t>/</a:t>
            </a:r>
            <a:r>
              <a:rPr lang="en-US" err="1" smtClean="0"/>
              <a:t>tmp</a:t>
            </a:r>
            <a:r>
              <a:rPr lang="en-US" smtClean="0"/>
              <a:t> </a:t>
            </a:r>
            <a:r>
              <a:rPr lang="sr-Cyrl-RS" smtClean="0"/>
              <a:t>фолдеру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 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n-US" smtClean="0"/>
              <a:pPr/>
              <a:t>141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600" b="1">
                <a:solidFill>
                  <a:schemeClr val="bg1">
                    <a:lumMod val="75000"/>
                  </a:schemeClr>
                </a:solidFill>
              </a:rPr>
              <a:t>Како анализирати податке</a:t>
            </a:r>
            <a:r>
              <a:rPr lang="en-US" sz="2600" b="1">
                <a:solidFill>
                  <a:schemeClr val="bg1">
                    <a:lumMod val="75000"/>
                  </a:schemeClr>
                </a:solidFill>
              </a:rPr>
              <a:t>?</a:t>
            </a:r>
            <a:endParaRPr lang="en-US" sz="26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7200" y="907900"/>
            <a:ext cx="55019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Cyrl-RS" b="1" i="1" smtClean="0"/>
              <a:t>Преузимање </a:t>
            </a:r>
            <a:r>
              <a:rPr lang="en-US" b="1" i="1" smtClean="0"/>
              <a:t>WPS</a:t>
            </a:r>
            <a:r>
              <a:rPr lang="sr-Cyrl-RS" b="1" i="1" smtClean="0"/>
              <a:t>-а</a:t>
            </a:r>
            <a:r>
              <a:rPr lang="en-US" b="1" i="1" smtClean="0"/>
              <a:t> </a:t>
            </a:r>
            <a:r>
              <a:rPr lang="sr-Cyrl-RS" b="1" i="1" smtClean="0"/>
              <a:t>хостваног на локалном серверу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9139" y="3035874"/>
            <a:ext cx="3204612" cy="50192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7051" y="3502087"/>
            <a:ext cx="2736363" cy="46024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7300" y="3962332"/>
            <a:ext cx="2749251" cy="47599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3727" y="4400414"/>
            <a:ext cx="2790755" cy="41161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17051" y="5032438"/>
            <a:ext cx="2986109" cy="332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96530" y="1277232"/>
            <a:ext cx="809027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22288" indent="-342900">
              <a:buFont typeface="+mj-lt"/>
              <a:buAutoNum type="arabicParenR" startAt="2"/>
            </a:pPr>
            <a:r>
              <a:rPr lang="sr-Cyrl-RS" smtClean="0"/>
              <a:t>У </a:t>
            </a:r>
            <a:r>
              <a:rPr lang="en-US" smtClean="0"/>
              <a:t>QGIS</a:t>
            </a:r>
            <a:r>
              <a:rPr lang="sr-Cyrl-RS" smtClean="0"/>
              <a:t>-у</a:t>
            </a:r>
            <a:r>
              <a:rPr lang="en-US" smtClean="0"/>
              <a:t>, </a:t>
            </a:r>
            <a:r>
              <a:rPr lang="sr-Cyrl-RS" smtClean="0"/>
              <a:t>додајте</a:t>
            </a:r>
            <a:r>
              <a:rPr lang="en-US" smtClean="0"/>
              <a:t> </a:t>
            </a:r>
            <a:r>
              <a:rPr lang="en-US" dirty="0" smtClean="0"/>
              <a:t>“</a:t>
            </a:r>
            <a:r>
              <a:rPr lang="en-US" dirty="0" err="1" smtClean="0"/>
              <a:t>Measures.gml</a:t>
            </a:r>
            <a:r>
              <a:rPr lang="en-US" smtClean="0"/>
              <a:t>” </a:t>
            </a:r>
            <a:r>
              <a:rPr lang="sr-Cyrl-RS" smtClean="0"/>
              <a:t>фајл као векторски слој</a:t>
            </a:r>
            <a:r>
              <a:rPr lang="en-US" smtClean="0"/>
              <a:t> </a:t>
            </a:r>
            <a:r>
              <a:rPr lang="en-US" dirty="0" smtClean="0"/>
              <a:t>(EPSG:4326)</a:t>
            </a:r>
          </a:p>
          <a:p>
            <a:pPr marL="522288" indent="-342900">
              <a:buFont typeface="+mj-lt"/>
              <a:buAutoNum type="arabicParenR" startAt="2"/>
            </a:pPr>
            <a:r>
              <a:rPr lang="sr-Cyrl-RS" smtClean="0"/>
              <a:t>Повежите локлани </a:t>
            </a:r>
            <a:r>
              <a:rPr lang="en-US" smtClean="0"/>
              <a:t>WPS </a:t>
            </a:r>
            <a:r>
              <a:rPr lang="sr-Cyrl-RS" smtClean="0"/>
              <a:t>сервер кроз</a:t>
            </a:r>
            <a:r>
              <a:rPr lang="en-US" smtClean="0"/>
              <a:t> </a:t>
            </a:r>
            <a:r>
              <a:rPr lang="en-US" dirty="0" smtClean="0"/>
              <a:t>QGIS </a:t>
            </a:r>
            <a:r>
              <a:rPr lang="en-US" smtClean="0"/>
              <a:t>WPS </a:t>
            </a:r>
            <a:r>
              <a:rPr lang="sr-Cyrl-RS" smtClean="0"/>
              <a:t>клијента</a:t>
            </a:r>
            <a:r>
              <a:rPr lang="en-US" smtClean="0"/>
              <a:t> (name: </a:t>
            </a:r>
            <a:r>
              <a:rPr lang="en-US" dirty="0" smtClean="0"/>
              <a:t>My WPS;  </a:t>
            </a:r>
            <a:r>
              <a:rPr lang="en-US" dirty="0" err="1" smtClean="0"/>
              <a:t>url</a:t>
            </a:r>
            <a:r>
              <a:rPr lang="en-US" dirty="0" smtClean="0"/>
              <a:t>: </a:t>
            </a:r>
            <a:r>
              <a:rPr lang="en-US" dirty="0" smtClean="0">
                <a:hlinkClick r:id="rId2"/>
              </a:rPr>
              <a:t>http://localhost/cgi-bin/pywps.cgi?service=WPS&amp;request=getcapabilities</a:t>
            </a:r>
            <a:r>
              <a:rPr lang="en-US" dirty="0" smtClean="0"/>
              <a:t>)</a:t>
            </a:r>
          </a:p>
          <a:p>
            <a:pPr marL="522288" indent="-342900">
              <a:buFont typeface="+mj-lt"/>
              <a:buAutoNum type="arabicParenR" startAt="2"/>
            </a:pPr>
            <a:endParaRPr lang="en-US" dirty="0" smtClean="0"/>
          </a:p>
          <a:p>
            <a:pPr marL="522288" indent="-342900">
              <a:buFont typeface="+mj-lt"/>
              <a:buAutoNum type="arabicParenR" startAt="2"/>
            </a:pPr>
            <a:endParaRPr lang="en-US" dirty="0" smtClean="0"/>
          </a:p>
          <a:p>
            <a:pPr marL="522288" indent="-342900">
              <a:buFont typeface="+mj-lt"/>
              <a:buAutoNum type="arabicParenR" startAt="2"/>
            </a:pPr>
            <a:endParaRPr lang="en-US" dirty="0" smtClean="0"/>
          </a:p>
          <a:p>
            <a:pPr marL="522288" indent="-342900"/>
            <a:endParaRPr lang="en-US" dirty="0" smtClean="0"/>
          </a:p>
          <a:p>
            <a:pPr marL="522288" indent="-342900">
              <a:buFont typeface="+mj-lt"/>
              <a:buAutoNum type="arabicParenR" startAt="2"/>
            </a:pPr>
            <a:r>
              <a:rPr lang="sr-Cyrl-RS" smtClean="0"/>
              <a:t>У овој фази требали бисте видети све постојеће процесе на свом серверу. Изаберите</a:t>
            </a:r>
            <a:r>
              <a:rPr lang="en-US" smtClean="0"/>
              <a:t> </a:t>
            </a:r>
            <a:r>
              <a:rPr lang="en-US" dirty="0" smtClean="0"/>
              <a:t>“Processing</a:t>
            </a:r>
            <a:r>
              <a:rPr lang="en-US" smtClean="0"/>
              <a:t>” </a:t>
            </a:r>
            <a:r>
              <a:rPr lang="sr-Cyrl-RS" smtClean="0"/>
              <a:t>врсту и клините</a:t>
            </a:r>
            <a:r>
              <a:rPr lang="en-US" smtClean="0"/>
              <a:t> </a:t>
            </a:r>
            <a:r>
              <a:rPr lang="en-US" dirty="0" smtClean="0"/>
              <a:t>OK.</a:t>
            </a:r>
          </a:p>
          <a:p>
            <a:pPr marL="522288" indent="-342900">
              <a:buFont typeface="+mj-lt"/>
              <a:buAutoNum type="arabicParenR" startAt="2"/>
            </a:pPr>
            <a:endParaRPr lang="en-US" dirty="0" smtClean="0"/>
          </a:p>
          <a:p>
            <a:pPr marL="522288" indent="-342900">
              <a:buFont typeface="+mj-lt"/>
              <a:buAutoNum type="arabicParenR" startAt="2"/>
            </a:pPr>
            <a:r>
              <a:rPr lang="sr-Cyrl-RS" smtClean="0"/>
              <a:t>У прозору који се отвара требали бисте видети 4 параметара</a:t>
            </a:r>
            <a:r>
              <a:rPr lang="en-US" smtClean="0"/>
              <a:t>:</a:t>
            </a:r>
            <a:endParaRPr lang="en-US" dirty="0" smtClean="0"/>
          </a:p>
          <a:p>
            <a:pPr marL="979488" lvl="1" indent="-342900">
              <a:buFont typeface="Wingdings" charset="2"/>
              <a:buChar char="Ø"/>
            </a:pPr>
            <a:r>
              <a:rPr lang="sr-Cyrl-RS" smtClean="0"/>
              <a:t>Падајући мени са идентификатором</a:t>
            </a:r>
            <a:r>
              <a:rPr lang="en-US" smtClean="0"/>
              <a:t> </a:t>
            </a:r>
            <a:r>
              <a:rPr lang="en-US" dirty="0" smtClean="0"/>
              <a:t>(data</a:t>
            </a:r>
            <a:r>
              <a:rPr lang="en-US" smtClean="0"/>
              <a:t>) </a:t>
            </a:r>
            <a:r>
              <a:rPr lang="sr-Cyrl-RS" smtClean="0"/>
              <a:t>и насловом</a:t>
            </a:r>
            <a:r>
              <a:rPr lang="en-US" smtClean="0"/>
              <a:t> </a:t>
            </a:r>
            <a:r>
              <a:rPr lang="en-US" dirty="0" smtClean="0"/>
              <a:t>(Input data)</a:t>
            </a:r>
          </a:p>
          <a:p>
            <a:pPr marL="979488" lvl="1" indent="-342900"/>
            <a:r>
              <a:rPr lang="en-US" dirty="0" smtClean="0"/>
              <a:t>       </a:t>
            </a:r>
            <a:r>
              <a:rPr lang="en-US" smtClean="0"/>
              <a:t>=&gt; </a:t>
            </a:r>
            <a:r>
              <a:rPr lang="sr-Cyrl-RS" smtClean="0"/>
              <a:t>изаберите „</a:t>
            </a:r>
            <a:r>
              <a:rPr lang="en-US" smtClean="0"/>
              <a:t>measures</a:t>
            </a:r>
            <a:r>
              <a:rPr lang="sr-Cyrl-RS" smtClean="0"/>
              <a:t>“</a:t>
            </a:r>
            <a:endParaRPr lang="en-US" dirty="0" smtClean="0"/>
          </a:p>
          <a:p>
            <a:pPr marL="979488" lvl="1" indent="-342900">
              <a:buFont typeface="Wingdings" charset="2"/>
              <a:buChar char="Ø"/>
            </a:pPr>
            <a:r>
              <a:rPr lang="sr-Cyrl-RS" smtClean="0"/>
              <a:t>Празно поље за унос вредности баферског одстојања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mtClean="0"/>
              <a:t>=&gt; </a:t>
            </a:r>
            <a:r>
              <a:rPr lang="sr-Cyrl-RS" smtClean="0"/>
              <a:t>унесите вредност </a:t>
            </a:r>
            <a:r>
              <a:rPr lang="en-US" smtClean="0"/>
              <a:t>0.1</a:t>
            </a:r>
            <a:r>
              <a:rPr lang="sr-Cyrl-RS" smtClean="0"/>
              <a:t>,</a:t>
            </a:r>
            <a:r>
              <a:rPr lang="en-US" smtClean="0"/>
              <a:t> </a:t>
            </a:r>
            <a:r>
              <a:rPr lang="sr-Cyrl-RS" smtClean="0"/>
              <a:t>што одговара</a:t>
            </a:r>
            <a:r>
              <a:rPr lang="en-US" smtClean="0"/>
              <a:t> </a:t>
            </a:r>
            <a:r>
              <a:rPr lang="sr-Cyrl-RS" smtClean="0"/>
              <a:t>вредности од </a:t>
            </a:r>
            <a:r>
              <a:rPr lang="en-US" smtClean="0"/>
              <a:t>10 </a:t>
            </a:r>
            <a:r>
              <a:rPr lang="en-US" dirty="0" smtClean="0"/>
              <a:t>km)</a:t>
            </a:r>
          </a:p>
          <a:p>
            <a:pPr marL="979488" lvl="1" indent="-342900">
              <a:buFont typeface="Wingdings" charset="2"/>
              <a:buChar char="Ø"/>
            </a:pPr>
            <a:endParaRPr lang="en-US" dirty="0" smtClean="0"/>
          </a:p>
          <a:p>
            <a:pPr marL="979488" lvl="1" indent="-342900">
              <a:buFont typeface="Wingdings" charset="2"/>
              <a:buChar char="Ø"/>
            </a:pPr>
            <a:r>
              <a:rPr lang="sr-Cyrl-RS" smtClean="0"/>
              <a:t>Излазни бафер смештен у</a:t>
            </a:r>
            <a:r>
              <a:rPr lang="en-US" smtClean="0"/>
              <a:t> GML </a:t>
            </a:r>
            <a:r>
              <a:rPr lang="sr-Cyrl-RS" smtClean="0"/>
              <a:t>фајл кодован као </a:t>
            </a:r>
            <a:r>
              <a:rPr lang="en-US" smtClean="0"/>
              <a:t>XML</a:t>
            </a:r>
            <a:endParaRPr lang="en-US" dirty="0" smtClean="0"/>
          </a:p>
          <a:p>
            <a:pPr marL="979488" lvl="1" indent="-342900">
              <a:buFont typeface="Wingdings" charset="2"/>
              <a:buChar char="Ø"/>
            </a:pPr>
            <a:r>
              <a:rPr lang="sr-Cyrl-RS" smtClean="0"/>
              <a:t>Излазну итерполациону површ у</a:t>
            </a:r>
            <a:r>
              <a:rPr lang="en-US" smtClean="0"/>
              <a:t> TIFF </a:t>
            </a:r>
            <a:r>
              <a:rPr lang="sr-Cyrl-RS" smtClean="0"/>
              <a:t>формату</a:t>
            </a:r>
            <a:r>
              <a:rPr lang="en-US" smtClean="0"/>
              <a:t>  </a:t>
            </a:r>
            <a:endParaRPr lang="en-US" dirty="0" smtClean="0"/>
          </a:p>
          <a:p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n-US" smtClean="0"/>
              <a:pPr/>
              <a:t>142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600" b="1" smtClean="0">
                <a:solidFill>
                  <a:schemeClr val="bg1">
                    <a:lumMod val="75000"/>
                  </a:schemeClr>
                </a:solidFill>
              </a:rPr>
              <a:t>Како анализирати податке</a:t>
            </a:r>
            <a:r>
              <a:rPr lang="en-US" sz="2600" b="1" smtClean="0">
                <a:solidFill>
                  <a:schemeClr val="bg1">
                    <a:lumMod val="75000"/>
                  </a:schemeClr>
                </a:solidFill>
              </a:rPr>
              <a:t>?</a:t>
            </a:r>
            <a:endParaRPr lang="en-US" sz="26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7199" y="907900"/>
            <a:ext cx="844196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Cyrl-RS" b="1" i="1"/>
              <a:t>Преузимање </a:t>
            </a:r>
            <a:r>
              <a:rPr lang="en-US" b="1" i="1"/>
              <a:t>WPS</a:t>
            </a:r>
            <a:r>
              <a:rPr lang="sr-Cyrl-RS" b="1" i="1"/>
              <a:t>-а</a:t>
            </a:r>
            <a:r>
              <a:rPr lang="en-US" b="1" i="1"/>
              <a:t> </a:t>
            </a:r>
            <a:r>
              <a:rPr lang="sr-Cyrl-RS" b="1" i="1"/>
              <a:t>хостваног на локалном </a:t>
            </a:r>
            <a:r>
              <a:rPr lang="sr-Cyrl-RS" b="1" i="1" smtClean="0"/>
              <a:t>серверу</a:t>
            </a:r>
            <a:r>
              <a:rPr lang="sr-Cyrl-RS" smtClean="0"/>
              <a:t> </a:t>
            </a:r>
            <a:r>
              <a:rPr lang="en-US" b="1" i="1" smtClean="0"/>
              <a:t>(</a:t>
            </a:r>
            <a:r>
              <a:rPr lang="sr-Cyrl-RS" b="1" i="1" smtClean="0"/>
              <a:t>наставак</a:t>
            </a:r>
            <a:r>
              <a:rPr lang="en-US" b="1" i="1" smtClean="0"/>
              <a:t>)</a:t>
            </a:r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9023" y="1367981"/>
            <a:ext cx="304561" cy="20687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0005" y="2234529"/>
            <a:ext cx="1496546" cy="101174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0383" y="2578371"/>
            <a:ext cx="1174136" cy="34960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91389" y="2482825"/>
            <a:ext cx="2055281" cy="639580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2851249" y="2558641"/>
            <a:ext cx="4310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Wingdings"/>
                <a:ea typeface="Wingdings"/>
                <a:cs typeface="Wingdings"/>
              </a:rPr>
              <a:t>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4337425" y="2578371"/>
            <a:ext cx="4310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Wingdings"/>
                <a:ea typeface="Wingdings"/>
                <a:cs typeface="Wingdings"/>
              </a:rPr>
              <a:t></a:t>
            </a: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1113210" y="2577595"/>
            <a:ext cx="4310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Wingdings"/>
                <a:ea typeface="Wingdings"/>
                <a:cs typeface="Wingdings"/>
              </a:rPr>
              <a:t></a:t>
            </a:r>
            <a:endParaRPr lang="en-US" dirty="0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3847" y="2641163"/>
            <a:ext cx="278599" cy="28758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12782" y="2720666"/>
            <a:ext cx="935087" cy="20730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99978" y="2778742"/>
            <a:ext cx="568227" cy="149231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6602475" y="2635233"/>
            <a:ext cx="4310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Wingdings"/>
                <a:ea typeface="Wingdings"/>
                <a:cs typeface="Wingdings"/>
              </a:rPr>
              <a:t></a:t>
            </a:r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>
            <a:off x="7689210" y="2650938"/>
            <a:ext cx="4310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Wingdings"/>
                <a:ea typeface="Wingdings"/>
                <a:cs typeface="Wingdings"/>
              </a:rPr>
              <a:t></a:t>
            </a:r>
            <a:endParaRPr lang="en-US" dirty="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32019" y="3797271"/>
            <a:ext cx="1746625" cy="27965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46670" y="3797271"/>
            <a:ext cx="2132076" cy="24208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93526" y="4641558"/>
            <a:ext cx="2853545" cy="26875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57600" y="5432405"/>
            <a:ext cx="2557902" cy="29083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395097" y="5491342"/>
            <a:ext cx="1010025" cy="231893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054773" y="5679735"/>
            <a:ext cx="1911725" cy="39026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401552" y="6114070"/>
            <a:ext cx="1917069" cy="408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n-US" smtClean="0"/>
              <a:pPr/>
              <a:t>143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600" b="1" smtClean="0">
                <a:solidFill>
                  <a:schemeClr val="bg1">
                    <a:lumMod val="75000"/>
                  </a:schemeClr>
                </a:solidFill>
              </a:rPr>
              <a:t>Како анализирати податке</a:t>
            </a:r>
            <a:r>
              <a:rPr lang="en-US" sz="2600" b="1" smtClean="0">
                <a:solidFill>
                  <a:schemeClr val="bg1">
                    <a:lumMod val="75000"/>
                  </a:schemeClr>
                </a:solidFill>
              </a:rPr>
              <a:t>?</a:t>
            </a:r>
            <a:endParaRPr lang="en-US" sz="26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7200" y="907900"/>
            <a:ext cx="66977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Cyrl-RS" b="1" i="1"/>
              <a:t>Преузимање </a:t>
            </a:r>
            <a:r>
              <a:rPr lang="en-US" b="1" i="1"/>
              <a:t>WPS</a:t>
            </a:r>
            <a:r>
              <a:rPr lang="sr-Cyrl-RS" b="1" i="1"/>
              <a:t>-а</a:t>
            </a:r>
            <a:r>
              <a:rPr lang="en-US" b="1" i="1"/>
              <a:t> </a:t>
            </a:r>
            <a:r>
              <a:rPr lang="sr-Cyrl-RS" b="1" i="1"/>
              <a:t>хостваног на локалном серверу</a:t>
            </a:r>
            <a:r>
              <a:rPr lang="sr-Cyrl-RS"/>
              <a:t> </a:t>
            </a:r>
            <a:r>
              <a:rPr lang="en-US" b="1" i="1"/>
              <a:t>(</a:t>
            </a:r>
            <a:r>
              <a:rPr lang="sr-Cyrl-RS" b="1" i="1"/>
              <a:t>наставак</a:t>
            </a:r>
            <a:r>
              <a:rPr lang="en-US" b="1" i="1"/>
              <a:t>)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96530" y="1277232"/>
            <a:ext cx="80902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22288" indent="-342900">
              <a:buFont typeface="+mj-lt"/>
              <a:buAutoNum type="arabicParenR" startAt="6"/>
            </a:pPr>
            <a:endParaRPr lang="en-US" dirty="0" smtClean="0"/>
          </a:p>
        </p:txBody>
      </p:sp>
      <p:sp>
        <p:nvSpPr>
          <p:cNvPr id="37" name="Rectangle 36"/>
          <p:cNvSpPr/>
          <p:nvPr/>
        </p:nvSpPr>
        <p:spPr>
          <a:xfrm>
            <a:off x="596530" y="1323398"/>
            <a:ext cx="7820026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22288" indent="-342900">
              <a:buFont typeface="+mj-lt"/>
              <a:buAutoNum type="arabicParenR" startAt="6"/>
            </a:pPr>
            <a:r>
              <a:rPr lang="sr-Cyrl-RS" smtClean="0"/>
              <a:t>Кликните </a:t>
            </a:r>
            <a:r>
              <a:rPr lang="en-US" smtClean="0"/>
              <a:t>“Run” </a:t>
            </a:r>
            <a:r>
              <a:rPr lang="sr-Cyrl-RS" smtClean="0"/>
              <a:t>да бисте покренули</a:t>
            </a:r>
            <a:r>
              <a:rPr lang="en-US" smtClean="0"/>
              <a:t> WPS</a:t>
            </a:r>
            <a:endParaRPr lang="en-US" dirty="0" smtClean="0"/>
          </a:p>
          <a:p>
            <a:pPr marL="522288" indent="-342900">
              <a:buFont typeface="+mj-lt"/>
              <a:buAutoNum type="arabicParenR" startAt="6"/>
            </a:pPr>
            <a:r>
              <a:rPr lang="sr-Cyrl-RS" smtClean="0"/>
              <a:t>Одаберите</a:t>
            </a:r>
            <a:r>
              <a:rPr lang="en-US" smtClean="0"/>
              <a:t> </a:t>
            </a:r>
            <a:r>
              <a:rPr lang="en-US" dirty="0" smtClean="0"/>
              <a:t>“EPSG:4326” (WGS 84</a:t>
            </a:r>
            <a:r>
              <a:rPr lang="en-US" smtClean="0"/>
              <a:t>) </a:t>
            </a:r>
            <a:r>
              <a:rPr lang="sr-Cyrl-RS" smtClean="0"/>
              <a:t>и клините</a:t>
            </a:r>
            <a:r>
              <a:rPr lang="en-US" smtClean="0"/>
              <a:t> </a:t>
            </a:r>
            <a:r>
              <a:rPr lang="en-US" dirty="0" smtClean="0"/>
              <a:t>OK</a:t>
            </a:r>
            <a:r>
              <a:rPr lang="en-US" smtClean="0"/>
              <a:t>. </a:t>
            </a:r>
            <a:r>
              <a:rPr lang="sr-Cyrl-RS" smtClean="0"/>
              <a:t>Нов растерски слој додат је</a:t>
            </a:r>
            <a:r>
              <a:rPr lang="en-US" smtClean="0"/>
              <a:t> QGIS </a:t>
            </a:r>
            <a:r>
              <a:rPr lang="sr-Cyrl-RS" smtClean="0"/>
              <a:t>пројекту</a:t>
            </a:r>
            <a:endParaRPr lang="en-US" dirty="0" smtClean="0"/>
          </a:p>
          <a:p>
            <a:pPr marL="522288" indent="-342900">
              <a:buFont typeface="+mj-lt"/>
              <a:buAutoNum type="arabicParenR" startAt="6"/>
            </a:pPr>
            <a:r>
              <a:rPr lang="sr-Cyrl-RS" smtClean="0"/>
              <a:t>Обрада је креирала и друге слојеве</a:t>
            </a:r>
            <a:r>
              <a:rPr lang="en-US" smtClean="0"/>
              <a:t>. </a:t>
            </a:r>
            <a:r>
              <a:rPr lang="sr-Cyrl-RS" smtClean="0"/>
              <a:t>Додајте их са</a:t>
            </a:r>
            <a:r>
              <a:rPr lang="en-US" smtClean="0"/>
              <a:t> </a:t>
            </a:r>
            <a:r>
              <a:rPr lang="en-US" dirty="0" smtClean="0"/>
              <a:t>“Add vector layer</a:t>
            </a:r>
            <a:r>
              <a:rPr lang="en-US" smtClean="0"/>
              <a:t>” </a:t>
            </a:r>
            <a:r>
              <a:rPr lang="sr-Cyrl-RS" smtClean="0"/>
              <a:t>алатком и одаберите</a:t>
            </a:r>
            <a:r>
              <a:rPr lang="en-US" smtClean="0"/>
              <a:t> </a:t>
            </a:r>
            <a:r>
              <a:rPr lang="en-US" dirty="0" smtClean="0"/>
              <a:t>EPSG:4326</a:t>
            </a:r>
          </a:p>
          <a:p>
            <a:pPr marL="522288" indent="-342900">
              <a:buFont typeface="+mj-lt"/>
              <a:buAutoNum type="arabicParenR" startAt="6"/>
            </a:pPr>
            <a:endParaRPr lang="en-US" dirty="0" smtClean="0"/>
          </a:p>
          <a:p>
            <a:pPr marL="522288" indent="-342900">
              <a:buFont typeface="+mj-lt"/>
              <a:buAutoNum type="arabicParenR" startAt="6"/>
            </a:pPr>
            <a:endParaRPr lang="en-US" dirty="0" smtClean="0"/>
          </a:p>
          <a:p>
            <a:pPr marL="522288" indent="-342900">
              <a:buFont typeface="+mj-lt"/>
              <a:buAutoNum type="arabicParenR" startAt="6"/>
            </a:pPr>
            <a:endParaRPr lang="en-US" dirty="0" smtClean="0"/>
          </a:p>
          <a:p>
            <a:pPr marL="522288" indent="-342900">
              <a:buFont typeface="+mj-lt"/>
              <a:buAutoNum type="arabicParenR" startAt="6"/>
            </a:pPr>
            <a:endParaRPr lang="en-US" dirty="0" smtClean="0"/>
          </a:p>
          <a:p>
            <a:pPr marL="522288" indent="-342900">
              <a:buFont typeface="+mj-lt"/>
              <a:buAutoNum type="arabicParenR" startAt="6"/>
            </a:pPr>
            <a:r>
              <a:rPr lang="sr-Cyrl-RS" smtClean="0"/>
              <a:t>Направите неопходна подешавања за бољи приказ</a:t>
            </a:r>
            <a:r>
              <a:rPr lang="en-US" smtClean="0"/>
              <a:t> (</a:t>
            </a:r>
            <a:r>
              <a:rPr lang="sr-Cyrl-RS" smtClean="0"/>
              <a:t>редослед слојева</a:t>
            </a:r>
            <a:r>
              <a:rPr lang="en-US" smtClean="0"/>
              <a:t>, </a:t>
            </a:r>
            <a:r>
              <a:rPr lang="sr-Cyrl-RS" smtClean="0"/>
              <a:t>провидност</a:t>
            </a:r>
            <a:r>
              <a:rPr lang="en-US" smtClean="0"/>
              <a:t>, </a:t>
            </a:r>
            <a:r>
              <a:rPr lang="sr-Cyrl-RS" smtClean="0"/>
              <a:t>бојење растера</a:t>
            </a:r>
            <a:r>
              <a:rPr lang="en-US" smtClean="0"/>
              <a:t>, </a:t>
            </a:r>
            <a:r>
              <a:rPr lang="sr-Cyrl-RS" smtClean="0"/>
              <a:t>ознаке</a:t>
            </a:r>
            <a:r>
              <a:rPr lang="en-US" smtClean="0"/>
              <a:t>…</a:t>
            </a:r>
            <a:r>
              <a:rPr lang="sr-Cyrl-RS" smtClean="0"/>
              <a:t>)</a:t>
            </a:r>
            <a:r>
              <a:rPr lang="en-US" smtClean="0"/>
              <a:t>   </a:t>
            </a:r>
            <a:endParaRPr lang="en-US" dirty="0" smtClean="0"/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7084" y="2837205"/>
            <a:ext cx="380386" cy="258375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7449" y="2837205"/>
            <a:ext cx="1154430" cy="727141"/>
          </a:xfrm>
          <a:prstGeom prst="rect">
            <a:avLst/>
          </a:prstGeom>
        </p:spPr>
      </p:pic>
      <p:sp>
        <p:nvSpPr>
          <p:cNvPr id="42" name="Rectangle 41"/>
          <p:cNvSpPr/>
          <p:nvPr/>
        </p:nvSpPr>
        <p:spPr>
          <a:xfrm>
            <a:off x="1627470" y="2751912"/>
            <a:ext cx="4310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Wingdings"/>
                <a:ea typeface="Wingdings"/>
                <a:cs typeface="Wingdings"/>
              </a:rPr>
              <a:t></a:t>
            </a:r>
            <a:endParaRPr lang="en-US" dirty="0"/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9094" y="2837205"/>
            <a:ext cx="689253" cy="727141"/>
          </a:xfrm>
          <a:prstGeom prst="rect">
            <a:avLst/>
          </a:prstGeom>
        </p:spPr>
      </p:pic>
      <p:sp>
        <p:nvSpPr>
          <p:cNvPr id="44" name="Rectangle 43"/>
          <p:cNvSpPr/>
          <p:nvPr/>
        </p:nvSpPr>
        <p:spPr>
          <a:xfrm>
            <a:off x="3284227" y="2837205"/>
            <a:ext cx="4285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>
                <a:latin typeface="Wingdings"/>
                <a:ea typeface="Wingdings"/>
                <a:cs typeface="Wingdings"/>
              </a:rPr>
              <a:t></a:t>
            </a:r>
            <a:endParaRPr lang="en-US" dirty="0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0963" y="4462719"/>
            <a:ext cx="1114768" cy="1165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n-US" smtClean="0"/>
              <a:pPr/>
              <a:t>144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600" b="1" smtClean="0">
                <a:solidFill>
                  <a:schemeClr val="bg1">
                    <a:lumMod val="75000"/>
                  </a:schemeClr>
                </a:solidFill>
              </a:rPr>
              <a:t>Како анализирати податке</a:t>
            </a:r>
            <a:r>
              <a:rPr lang="en-US" sz="2600" b="1" smtClean="0">
                <a:solidFill>
                  <a:schemeClr val="bg1">
                    <a:lumMod val="75000"/>
                  </a:schemeClr>
                </a:solidFill>
              </a:rPr>
              <a:t>?</a:t>
            </a:r>
            <a:endParaRPr lang="en-US" sz="26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7200" y="907900"/>
            <a:ext cx="56244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Cyrl-RS" b="1" i="1"/>
              <a:t>Преузимање </a:t>
            </a:r>
            <a:r>
              <a:rPr lang="en-US" b="1" i="1"/>
              <a:t>WPS</a:t>
            </a:r>
            <a:r>
              <a:rPr lang="sr-Cyrl-RS" b="1" i="1"/>
              <a:t>-а</a:t>
            </a:r>
            <a:r>
              <a:rPr lang="en-US" b="1" i="1"/>
              <a:t> </a:t>
            </a:r>
            <a:r>
              <a:rPr lang="sr-Cyrl-RS" b="1" i="1"/>
              <a:t>хостваног на </a:t>
            </a:r>
            <a:r>
              <a:rPr lang="sr-Cyrl-RS" b="1" i="1" smtClean="0"/>
              <a:t>удаљеном серверу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96530" y="1277232"/>
            <a:ext cx="80902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22288" indent="-342900">
              <a:buFont typeface="+mj-lt"/>
              <a:buAutoNum type="arabicParenR" startAt="6"/>
            </a:pPr>
            <a:endParaRPr lang="en-US" dirty="0" smtClean="0"/>
          </a:p>
        </p:txBody>
      </p:sp>
      <p:sp>
        <p:nvSpPr>
          <p:cNvPr id="37" name="Rectangle 36"/>
          <p:cNvSpPr/>
          <p:nvPr/>
        </p:nvSpPr>
        <p:spPr>
          <a:xfrm>
            <a:off x="596529" y="1323398"/>
            <a:ext cx="8547471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88" indent="17463">
              <a:buFont typeface="+mj-lt"/>
              <a:buAutoNum type="arabicParenR"/>
            </a:pPr>
            <a:r>
              <a:rPr lang="en-US" smtClean="0"/>
              <a:t> </a:t>
            </a:r>
            <a:r>
              <a:rPr lang="sr-Cyrl-RS" smtClean="0"/>
              <a:t>У </a:t>
            </a:r>
            <a:r>
              <a:rPr lang="en-US" smtClean="0"/>
              <a:t>QGIS</a:t>
            </a:r>
            <a:r>
              <a:rPr lang="sr-Cyrl-RS"/>
              <a:t>-</a:t>
            </a:r>
            <a:r>
              <a:rPr lang="sr-Cyrl-RS" smtClean="0"/>
              <a:t>у</a:t>
            </a:r>
            <a:r>
              <a:rPr lang="en-US" smtClean="0"/>
              <a:t>, </a:t>
            </a:r>
            <a:r>
              <a:rPr lang="sr-Cyrl-RS" smtClean="0"/>
              <a:t>колините на</a:t>
            </a:r>
            <a:r>
              <a:rPr lang="en-US" smtClean="0"/>
              <a:t> </a:t>
            </a:r>
            <a:r>
              <a:rPr lang="en-US" dirty="0" smtClean="0"/>
              <a:t>“connect</a:t>
            </a:r>
            <a:r>
              <a:rPr lang="en-US" smtClean="0"/>
              <a:t>” WPS</a:t>
            </a:r>
            <a:r>
              <a:rPr lang="sr-Cyrl-RS" smtClean="0"/>
              <a:t>-овог</a:t>
            </a:r>
            <a:r>
              <a:rPr lang="en-US" smtClean="0"/>
              <a:t> </a:t>
            </a:r>
            <a:r>
              <a:rPr lang="sr-Cyrl-RS" smtClean="0"/>
              <a:t>плагина</a:t>
            </a:r>
            <a:r>
              <a:rPr lang="en-US" smtClean="0"/>
              <a:t> </a:t>
            </a:r>
            <a:r>
              <a:rPr lang="sr-Cyrl-RS" smtClean="0"/>
              <a:t>и на</a:t>
            </a:r>
            <a:r>
              <a:rPr lang="en-US" smtClean="0"/>
              <a:t> </a:t>
            </a:r>
            <a:r>
              <a:rPr lang="en-US" dirty="0" smtClean="0"/>
              <a:t>“Add default server”</a:t>
            </a:r>
          </a:p>
          <a:p>
            <a:pPr marL="1588" indent="17463">
              <a:buFont typeface="+mj-lt"/>
              <a:buAutoNum type="arabicParenR"/>
            </a:pPr>
            <a:endParaRPr lang="en-US" dirty="0" smtClean="0"/>
          </a:p>
          <a:p>
            <a:pPr marL="1588" indent="17463">
              <a:buFont typeface="+mj-lt"/>
              <a:buAutoNum type="arabicParenR"/>
            </a:pPr>
            <a:r>
              <a:rPr lang="en-US" smtClean="0"/>
              <a:t> </a:t>
            </a:r>
            <a:r>
              <a:rPr lang="sr-Cyrl-RS" smtClean="0"/>
              <a:t>Изаберите</a:t>
            </a:r>
            <a:r>
              <a:rPr lang="en-US" smtClean="0"/>
              <a:t> </a:t>
            </a:r>
            <a:r>
              <a:rPr lang="en-US" dirty="0" smtClean="0"/>
              <a:t>“52 North</a:t>
            </a:r>
            <a:r>
              <a:rPr lang="en-US" smtClean="0"/>
              <a:t>” </a:t>
            </a:r>
            <a:r>
              <a:rPr lang="sr-Cyrl-RS" smtClean="0"/>
              <a:t>из падајућег менија и кликните</a:t>
            </a:r>
            <a:r>
              <a:rPr lang="en-US" smtClean="0"/>
              <a:t> “Connect”</a:t>
            </a:r>
            <a:endParaRPr lang="sr-Cyrl-RS" smtClean="0"/>
          </a:p>
          <a:p>
            <a:pPr marL="1588" indent="17463">
              <a:buFont typeface="+mj-lt"/>
              <a:buAutoNum type="arabicParenR"/>
            </a:pPr>
            <a:endParaRPr lang="sr-Cyrl-RS" smtClean="0"/>
          </a:p>
          <a:p>
            <a:pPr marL="1588" indent="17463">
              <a:buFont typeface="+mj-lt"/>
              <a:buAutoNum type="arabicParenR"/>
            </a:pPr>
            <a:r>
              <a:rPr lang="sr-Cyrl-RS" smtClean="0"/>
              <a:t> Урадите исто за </a:t>
            </a:r>
            <a:r>
              <a:rPr lang="en-US" smtClean="0"/>
              <a:t>“Kappasys </a:t>
            </a:r>
            <a:r>
              <a:rPr lang="en-US" dirty="0" smtClean="0"/>
              <a:t>WPS server”, “ZOO project grass</a:t>
            </a:r>
            <a:r>
              <a:rPr lang="en-US" smtClean="0"/>
              <a:t>” </a:t>
            </a:r>
            <a:r>
              <a:rPr lang="sr-Cyrl-RS" smtClean="0"/>
              <a:t>и</a:t>
            </a:r>
            <a:r>
              <a:rPr lang="en-US" smtClean="0"/>
              <a:t> “geodati.fmach.it”</a:t>
            </a:r>
            <a:endParaRPr lang="sr-Cyrl-RS" smtClean="0"/>
          </a:p>
          <a:p>
            <a:pPr marL="1588" indent="17463">
              <a:buFont typeface="+mj-lt"/>
              <a:buAutoNum type="arabicParenR"/>
            </a:pPr>
            <a:endParaRPr lang="sr-Cyrl-RS" smtClean="0"/>
          </a:p>
          <a:p>
            <a:pPr marL="1588" indent="17463">
              <a:buFont typeface="+mj-lt"/>
              <a:buAutoNum type="arabicParenR"/>
            </a:pPr>
            <a:r>
              <a:rPr lang="sr-Cyrl-RS"/>
              <a:t> </a:t>
            </a:r>
            <a:r>
              <a:rPr lang="sr-Cyrl-RS" smtClean="0"/>
              <a:t>Додајте векторски слој</a:t>
            </a:r>
            <a:r>
              <a:rPr lang="en-US" smtClean="0"/>
              <a:t> </a:t>
            </a:r>
            <a:r>
              <a:rPr lang="en-US" dirty="0" smtClean="0"/>
              <a:t>“</a:t>
            </a:r>
            <a:r>
              <a:rPr lang="en-US" dirty="0" err="1" smtClean="0"/>
              <a:t>Parcels.gml</a:t>
            </a:r>
            <a:r>
              <a:rPr lang="en-US" smtClean="0"/>
              <a:t>”, </a:t>
            </a:r>
            <a:r>
              <a:rPr lang="sr-Cyrl-RS" smtClean="0"/>
              <a:t>одаберите</a:t>
            </a:r>
            <a:r>
              <a:rPr lang="en-US" smtClean="0"/>
              <a:t> </a:t>
            </a:r>
            <a:r>
              <a:rPr lang="en-US" dirty="0" smtClean="0"/>
              <a:t>“</a:t>
            </a:r>
            <a:r>
              <a:rPr lang="en-US" dirty="0" err="1" smtClean="0"/>
              <a:t>geodati.fmach.it</a:t>
            </a:r>
            <a:r>
              <a:rPr lang="en-US" smtClean="0"/>
              <a:t>” </a:t>
            </a:r>
            <a:r>
              <a:rPr lang="sr-Cyrl-RS" smtClean="0"/>
              <a:t>сервер и кликните</a:t>
            </a:r>
            <a:r>
              <a:rPr lang="en-US" smtClean="0"/>
              <a:t> “</a:t>
            </a:r>
            <a:r>
              <a:rPr lang="sr-Cyrl-RS" smtClean="0"/>
              <a:t>С</a:t>
            </a:r>
            <a:r>
              <a:rPr lang="en-US" smtClean="0"/>
              <a:t>onnect”.</a:t>
            </a:r>
            <a:endParaRPr lang="sr-Cyrl-RS" smtClean="0"/>
          </a:p>
          <a:p>
            <a:pPr marL="1588" indent="17463">
              <a:buFont typeface="+mj-lt"/>
              <a:buAutoNum type="arabicParenR"/>
            </a:pPr>
            <a:endParaRPr lang="sr-Cyrl-RS" smtClean="0"/>
          </a:p>
          <a:p>
            <a:pPr marL="1588" indent="17463">
              <a:buFont typeface="+mj-lt"/>
              <a:buAutoNum type="arabicParenR"/>
            </a:pPr>
            <a:r>
              <a:rPr lang="sr-Cyrl-RS"/>
              <a:t> </a:t>
            </a:r>
            <a:r>
              <a:rPr lang="sr-Cyrl-RS" smtClean="0"/>
              <a:t>Одаберите </a:t>
            </a:r>
            <a:r>
              <a:rPr lang="en-US" smtClean="0"/>
              <a:t>“</a:t>
            </a:r>
            <a:r>
              <a:rPr lang="en-US" dirty="0" err="1" smtClean="0"/>
              <a:t>CentroidPy</a:t>
            </a:r>
            <a:r>
              <a:rPr lang="en-US" smtClean="0"/>
              <a:t>” </a:t>
            </a:r>
            <a:r>
              <a:rPr lang="sr-Cyrl-RS" smtClean="0"/>
              <a:t>функцију да бисте направили центроид парцела додатих</a:t>
            </a:r>
            <a:r>
              <a:rPr lang="en-US" smtClean="0"/>
              <a:t> QGIS </a:t>
            </a:r>
            <a:r>
              <a:rPr lang="sr-Cyrl-RS" smtClean="0"/>
              <a:t>мапи</a:t>
            </a:r>
            <a:endParaRPr lang="en-US" dirty="0" smtClean="0"/>
          </a:p>
          <a:p>
            <a:pPr marL="1588" indent="17463">
              <a:buFont typeface="+mj-lt"/>
              <a:buAutoNum type="arabicParenR"/>
            </a:pPr>
            <a:endParaRPr lang="en-US" dirty="0" smtClean="0"/>
          </a:p>
          <a:p>
            <a:pPr marL="1588" indent="17463">
              <a:buFont typeface="+mj-lt"/>
              <a:buAutoNum type="arabicParenR"/>
            </a:pPr>
            <a:r>
              <a:rPr lang="en-US" smtClean="0"/>
              <a:t> </a:t>
            </a:r>
            <a:r>
              <a:rPr lang="sr-Cyrl-RS" smtClean="0"/>
              <a:t>Кликните </a:t>
            </a:r>
            <a:r>
              <a:rPr lang="en-US" smtClean="0"/>
              <a:t>“OK” </a:t>
            </a:r>
            <a:r>
              <a:rPr lang="sr-Cyrl-RS" smtClean="0"/>
              <a:t>и</a:t>
            </a:r>
            <a:r>
              <a:rPr lang="en-US" smtClean="0"/>
              <a:t> </a:t>
            </a:r>
            <a:r>
              <a:rPr lang="en-US" dirty="0" smtClean="0"/>
              <a:t>“Run</a:t>
            </a:r>
            <a:r>
              <a:rPr lang="en-US" smtClean="0"/>
              <a:t>”. </a:t>
            </a:r>
            <a:r>
              <a:rPr lang="sr-Cyrl-RS" smtClean="0"/>
              <a:t>Када се процес заврши</a:t>
            </a:r>
            <a:r>
              <a:rPr lang="en-US" smtClean="0"/>
              <a:t>, </a:t>
            </a:r>
            <a:r>
              <a:rPr lang="sr-Cyrl-RS" smtClean="0"/>
              <a:t>појавиће се прозор</a:t>
            </a:r>
            <a:r>
              <a:rPr lang="en-US" smtClean="0"/>
              <a:t> </a:t>
            </a:r>
            <a:r>
              <a:rPr lang="en-US" dirty="0" smtClean="0"/>
              <a:t>Coordinate System </a:t>
            </a:r>
            <a:r>
              <a:rPr lang="en-US" smtClean="0"/>
              <a:t>Reference Selector. </a:t>
            </a:r>
            <a:r>
              <a:rPr lang="sr-Cyrl-RS" smtClean="0"/>
              <a:t>Одаберите</a:t>
            </a:r>
            <a:r>
              <a:rPr lang="en-US" smtClean="0"/>
              <a:t> </a:t>
            </a:r>
            <a:r>
              <a:rPr lang="en-US" dirty="0" smtClean="0"/>
              <a:t>“EPSG:4326” (WGS 84</a:t>
            </a:r>
            <a:r>
              <a:rPr lang="en-US" smtClean="0"/>
              <a:t>) </a:t>
            </a:r>
            <a:r>
              <a:rPr lang="sr-Cyrl-RS" smtClean="0"/>
              <a:t>и кликните</a:t>
            </a:r>
            <a:r>
              <a:rPr lang="en-US" smtClean="0"/>
              <a:t> </a:t>
            </a:r>
            <a:r>
              <a:rPr lang="en-US" dirty="0" smtClean="0"/>
              <a:t>“OK</a:t>
            </a:r>
            <a:r>
              <a:rPr lang="en-US" smtClean="0"/>
              <a:t>” </a:t>
            </a:r>
            <a:r>
              <a:rPr lang="sr-Cyrl-RS" smtClean="0"/>
              <a:t>два пута</a:t>
            </a:r>
            <a:r>
              <a:rPr lang="en-US" smtClean="0"/>
              <a:t>. </a:t>
            </a:r>
            <a:endParaRPr lang="en-US" dirty="0" smtClean="0"/>
          </a:p>
          <a:p>
            <a:pPr marL="1588" indent="17463"/>
            <a:endParaRPr lang="en-US" dirty="0" smtClean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1404" y="1692730"/>
            <a:ext cx="775288" cy="18377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4092" y="1692730"/>
            <a:ext cx="837774" cy="211042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715423" y="1601940"/>
            <a:ext cx="4310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Wingdings"/>
                <a:ea typeface="Wingdings"/>
                <a:cs typeface="Wingdings"/>
              </a:rPr>
              <a:t></a:t>
            </a:r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2578" y="3425139"/>
            <a:ext cx="339166" cy="23037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3997" y="3389785"/>
            <a:ext cx="686069" cy="26573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05581" y="3417196"/>
            <a:ext cx="653249" cy="225008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3211744" y="3332923"/>
            <a:ext cx="4310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Wingdings"/>
                <a:ea typeface="Wingdings"/>
                <a:cs typeface="Wingdings"/>
              </a:rPr>
              <a:t>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4330066" y="3338565"/>
            <a:ext cx="4310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Wingdings"/>
                <a:ea typeface="Wingdings"/>
                <a:cs typeface="Wingdings"/>
              </a:rPr>
              <a:t></a:t>
            </a:r>
            <a:endParaRPr lang="en-US" dirty="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99058" y="4186320"/>
            <a:ext cx="2087973" cy="27473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39781" y="5217163"/>
            <a:ext cx="2409586" cy="1258283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322507" y="5370692"/>
            <a:ext cx="49981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mtClean="0"/>
              <a:t>Нов слој је додат мапи</a:t>
            </a:r>
            <a:r>
              <a:rPr lang="en-US" smtClean="0"/>
              <a:t>. </a:t>
            </a:r>
            <a:r>
              <a:rPr lang="sr-Cyrl-RS" smtClean="0"/>
              <a:t>Центроид је креиран за сваку парцелу</a:t>
            </a:r>
            <a:r>
              <a:rPr lang="en-US" smtClean="0"/>
              <a:t>. </a:t>
            </a:r>
            <a:r>
              <a:rPr lang="sr-Cyrl-RS" smtClean="0"/>
              <a:t>Центроидни слој је</a:t>
            </a:r>
            <a:r>
              <a:rPr lang="en-US" smtClean="0"/>
              <a:t> </a:t>
            </a:r>
            <a:r>
              <a:rPr lang="en-US" dirty="0" smtClean="0"/>
              <a:t>WGS </a:t>
            </a:r>
            <a:r>
              <a:rPr lang="en-US" smtClean="0"/>
              <a:t>84 </a:t>
            </a:r>
            <a:r>
              <a:rPr lang="sr-Cyrl-RS" smtClean="0"/>
              <a:t>баш као и слој са парцелама</a:t>
            </a:r>
            <a:r>
              <a:rPr lang="en-US" smtClean="0"/>
              <a:t>.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n-US" smtClean="0"/>
              <a:pPr/>
              <a:t>145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600" b="1" smtClean="0"/>
              <a:t>Како делити сервисе?</a:t>
            </a:r>
            <a:endParaRPr lang="en-US" sz="26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6222059" y="1970061"/>
            <a:ext cx="267710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b="1" u="sng" smtClean="0"/>
              <a:t>Кључне речи</a:t>
            </a:r>
            <a:r>
              <a:rPr lang="en-US" b="1" u="sng" smtClean="0"/>
              <a:t>:</a:t>
            </a:r>
            <a:endParaRPr lang="en-US" b="1" u="sng" dirty="0" smtClean="0"/>
          </a:p>
          <a:p>
            <a:r>
              <a:rPr lang="en-US" dirty="0" smtClean="0"/>
              <a:t> </a:t>
            </a:r>
          </a:p>
          <a:p>
            <a:pPr>
              <a:buFont typeface="Arial"/>
              <a:buChar char="•"/>
            </a:pPr>
            <a:r>
              <a:rPr lang="en-US" dirty="0" smtClean="0"/>
              <a:t> Global Earth Observation System of Systems (GEOSS)</a:t>
            </a:r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 Discovery Broker</a:t>
            </a:r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 Access Broker</a:t>
            </a:r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 WMS – WFS – WCS – CSW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471" y="1712271"/>
            <a:ext cx="5294034" cy="3862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800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321040" y="6508750"/>
            <a:ext cx="497840" cy="365125"/>
          </a:xfrm>
        </p:spPr>
        <p:txBody>
          <a:bodyPr/>
          <a:lstStyle/>
          <a:p>
            <a:fld id="{BB94B09F-8FCB-7141-A19E-A8444146AAFD}" type="slidenum">
              <a:rPr lang="en-US" smtClean="0"/>
              <a:pPr/>
              <a:t>146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914400" y="133608"/>
            <a:ext cx="82296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600" b="1" dirty="0" smtClean="0"/>
              <a:t>GEO </a:t>
            </a:r>
            <a:r>
              <a:rPr lang="it-IT" sz="2600" b="1" dirty="0" err="1" smtClean="0"/>
              <a:t>Discovery</a:t>
            </a:r>
            <a:r>
              <a:rPr lang="it-IT" sz="2600" b="1" dirty="0" smtClean="0"/>
              <a:t> and </a:t>
            </a:r>
            <a:r>
              <a:rPr lang="it-IT" sz="2600" b="1" smtClean="0"/>
              <a:t>Access Broker</a:t>
            </a:r>
            <a:endParaRPr lang="sr-Cyrl-RS" sz="2600" b="1" smtClean="0"/>
          </a:p>
          <a:p>
            <a:r>
              <a:rPr lang="sr-Cyrl-RS" sz="2600" b="1"/>
              <a:t>(</a:t>
            </a:r>
            <a:r>
              <a:rPr lang="sr-Cyrl-RS" sz="2600" b="1" smtClean="0"/>
              <a:t>ГЕО агент за претрагу и приступ - ГЕО ДАБ)</a:t>
            </a:r>
            <a:endParaRPr lang="it-IT" sz="2600" b="1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914400" y="1026160"/>
            <a:ext cx="1564640" cy="7877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Cyrl-RS" sz="2400" b="0" i="0" u="sng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"/>
                <a:ea typeface="+mj-ea"/>
                <a:cs typeface="+mj-cs"/>
              </a:rPr>
              <a:t>Преглед</a:t>
            </a:r>
            <a:endParaRPr kumimoji="0" lang="en-US" sz="2400" b="0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ill Sans"/>
              <a:ea typeface="+mj-ea"/>
              <a:cs typeface="+mj-cs"/>
            </a:endParaRP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457200" y="2169161"/>
            <a:ext cx="8229600" cy="1793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sr-Cyrl-R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"/>
                <a:ea typeface="+mn-ea"/>
                <a:cs typeface="+mn-cs"/>
              </a:rPr>
              <a:t>Увод у посредовање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ill Sans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sr-Cyrl-R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"/>
                <a:ea typeface="+mn-ea"/>
                <a:cs typeface="+mn-cs"/>
              </a:rPr>
              <a:t>ГОЕСС Заједничка Инфраструктура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ill Sans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sr-Cyrl-R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"/>
                <a:ea typeface="+mn-ea"/>
                <a:cs typeface="+mn-cs"/>
              </a:rPr>
              <a:t>Функционалности ГЕО ДАБ-а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ill Sans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ill Sa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9181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Rectangle 2"/>
          <p:cNvSpPr>
            <a:spLocks noGrp="1" noChangeArrowheads="1"/>
          </p:cNvSpPr>
          <p:nvPr>
            <p:ph type="title"/>
          </p:nvPr>
        </p:nvSpPr>
        <p:spPr>
          <a:xfrm>
            <a:off x="1342104" y="208280"/>
            <a:ext cx="6843252" cy="645160"/>
          </a:xfrm>
        </p:spPr>
        <p:txBody>
          <a:bodyPr>
            <a:normAutofit/>
          </a:bodyPr>
          <a:lstStyle/>
          <a:p>
            <a:pPr algn="l" eaLnBrk="1" hangingPunct="1"/>
            <a:r>
              <a:rPr lang="sr-Cyrl-RS" sz="2600" b="1" smtClean="0">
                <a:latin typeface="Calibri"/>
              </a:rPr>
              <a:t>Сервиси просторне инфраструкуре података</a:t>
            </a:r>
            <a:endParaRPr lang="it-IT" sz="2600" b="1" dirty="0">
              <a:latin typeface="Calibri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quarter" idx="2"/>
          </p:nvPr>
        </p:nvSpPr>
        <p:spPr>
          <a:xfrm>
            <a:off x="936680" y="1950719"/>
            <a:ext cx="3886200" cy="4142972"/>
          </a:xfrm>
        </p:spPr>
        <p:txBody>
          <a:bodyPr>
            <a:normAutofit lnSpcReduction="10000"/>
          </a:bodyPr>
          <a:lstStyle/>
          <a:p>
            <a:pPr>
              <a:lnSpc>
                <a:spcPct val="130000"/>
              </a:lnSpc>
              <a:spcBef>
                <a:spcPct val="20000"/>
              </a:spcBef>
            </a:pPr>
            <a:r>
              <a:rPr lang="it-IT" sz="3200" smtClean="0">
                <a:latin typeface="Gill Sans"/>
              </a:rPr>
              <a:t>(</a:t>
            </a:r>
            <a:r>
              <a:rPr lang="sr-Cyrl-RS" sz="3200" smtClean="0">
                <a:latin typeface="Gill Sans"/>
              </a:rPr>
              <a:t>Објављивање</a:t>
            </a:r>
            <a:r>
              <a:rPr lang="it-IT" sz="3200" smtClean="0">
                <a:latin typeface="Gill Sans"/>
              </a:rPr>
              <a:t>)</a:t>
            </a:r>
            <a:endParaRPr lang="it-IT" sz="3200" dirty="0">
              <a:latin typeface="Gill Sans"/>
            </a:endParaRPr>
          </a:p>
          <a:p>
            <a:pPr>
              <a:lnSpc>
                <a:spcPct val="130000"/>
              </a:lnSpc>
              <a:spcBef>
                <a:spcPct val="20000"/>
              </a:spcBef>
            </a:pPr>
            <a:r>
              <a:rPr lang="sr-Cyrl-RS" sz="3200" smtClean="0">
                <a:latin typeface="Gill Sans"/>
              </a:rPr>
              <a:t>Описивање</a:t>
            </a:r>
            <a:endParaRPr lang="it-IT" sz="3200" dirty="0">
              <a:latin typeface="Gill Sans"/>
            </a:endParaRPr>
          </a:p>
          <a:p>
            <a:pPr>
              <a:lnSpc>
                <a:spcPct val="130000"/>
              </a:lnSpc>
              <a:spcBef>
                <a:spcPct val="20000"/>
              </a:spcBef>
            </a:pPr>
            <a:r>
              <a:rPr lang="sr-Cyrl-RS" sz="3200" smtClean="0">
                <a:latin typeface="Gill Sans"/>
              </a:rPr>
              <a:t>Откривање</a:t>
            </a:r>
            <a:endParaRPr lang="it-IT" sz="3200" dirty="0">
              <a:latin typeface="Gill Sans"/>
            </a:endParaRPr>
          </a:p>
          <a:p>
            <a:pPr>
              <a:lnSpc>
                <a:spcPct val="130000"/>
              </a:lnSpc>
              <a:spcBef>
                <a:spcPct val="20000"/>
              </a:spcBef>
            </a:pPr>
            <a:r>
              <a:rPr lang="sr-Cyrl-RS" sz="3200" smtClean="0">
                <a:latin typeface="Gill Sans"/>
              </a:rPr>
              <a:t>Приступ</a:t>
            </a:r>
            <a:endParaRPr lang="it-IT" sz="3200" dirty="0">
              <a:latin typeface="Gill Sans"/>
            </a:endParaRPr>
          </a:p>
          <a:p>
            <a:pPr>
              <a:lnSpc>
                <a:spcPct val="130000"/>
              </a:lnSpc>
              <a:spcBef>
                <a:spcPct val="20000"/>
              </a:spcBef>
            </a:pPr>
            <a:r>
              <a:rPr lang="sr-Cyrl-RS" sz="3200" smtClean="0">
                <a:latin typeface="Gill Sans"/>
              </a:rPr>
              <a:t>Обрада</a:t>
            </a:r>
            <a:endParaRPr lang="it-IT" sz="3200" dirty="0">
              <a:latin typeface="Gill Sans"/>
            </a:endParaRPr>
          </a:p>
          <a:p>
            <a:pPr>
              <a:lnSpc>
                <a:spcPct val="130000"/>
              </a:lnSpc>
              <a:spcBef>
                <a:spcPct val="20000"/>
              </a:spcBef>
            </a:pPr>
            <a:r>
              <a:rPr lang="it-IT" sz="3200" smtClean="0">
                <a:latin typeface="Gill Sans"/>
              </a:rPr>
              <a:t>(</a:t>
            </a:r>
            <a:r>
              <a:rPr lang="sr-Cyrl-RS" sz="3200" smtClean="0">
                <a:latin typeface="Gill Sans"/>
              </a:rPr>
              <a:t>Склапање/ток</a:t>
            </a:r>
            <a:r>
              <a:rPr lang="it-IT" sz="3200" smtClean="0">
                <a:latin typeface="Gill Sans"/>
              </a:rPr>
              <a:t>)</a:t>
            </a:r>
            <a:endParaRPr lang="it-IT" sz="3200" dirty="0">
              <a:latin typeface="Gill Sans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4"/>
          </p:nvPr>
        </p:nvSpPr>
        <p:spPr>
          <a:xfrm>
            <a:off x="4800600" y="2512291"/>
            <a:ext cx="3913094" cy="3581400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sr-Cyrl-RS" sz="2700" smtClean="0">
                <a:latin typeface="Gill Sans"/>
              </a:rPr>
              <a:t>Преглед</a:t>
            </a:r>
            <a:endParaRPr lang="en-US" sz="2700" dirty="0" smtClean="0">
              <a:latin typeface="Gill Sans"/>
            </a:endParaRPr>
          </a:p>
          <a:p>
            <a:pPr>
              <a:lnSpc>
                <a:spcPct val="120000"/>
              </a:lnSpc>
            </a:pPr>
            <a:r>
              <a:rPr lang="sr-Cyrl-RS" sz="2700" smtClean="0">
                <a:latin typeface="Gill Sans"/>
              </a:rPr>
              <a:t>Откривање</a:t>
            </a:r>
            <a:endParaRPr lang="en-US" sz="2700" dirty="0" smtClean="0">
              <a:latin typeface="Gill Sans"/>
            </a:endParaRPr>
          </a:p>
          <a:p>
            <a:pPr>
              <a:lnSpc>
                <a:spcPct val="120000"/>
              </a:lnSpc>
            </a:pPr>
            <a:r>
              <a:rPr lang="sr-Cyrl-RS" sz="2700" smtClean="0">
                <a:latin typeface="Gill Sans"/>
              </a:rPr>
              <a:t>Преузимање</a:t>
            </a:r>
            <a:endParaRPr lang="en-US" sz="2700" dirty="0" smtClean="0">
              <a:latin typeface="Gill Sans"/>
            </a:endParaRPr>
          </a:p>
          <a:p>
            <a:pPr>
              <a:lnSpc>
                <a:spcPct val="120000"/>
              </a:lnSpc>
            </a:pPr>
            <a:r>
              <a:rPr lang="sr-Cyrl-RS" sz="2700" smtClean="0">
                <a:latin typeface="Gill Sans"/>
              </a:rPr>
              <a:t>Трансформација</a:t>
            </a:r>
            <a:endParaRPr lang="en-US" sz="2700" dirty="0" smtClean="0">
              <a:latin typeface="Gill Sans"/>
            </a:endParaRPr>
          </a:p>
          <a:p>
            <a:pPr>
              <a:lnSpc>
                <a:spcPct val="120000"/>
              </a:lnSpc>
            </a:pPr>
            <a:r>
              <a:rPr lang="sr-Cyrl-RS" sz="2700" smtClean="0">
                <a:latin typeface="Gill Sans"/>
              </a:rPr>
              <a:t>Позив сервисима за просторне податке</a:t>
            </a:r>
            <a:endParaRPr lang="en-US" sz="2700" dirty="0">
              <a:latin typeface="Gill San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"/>
          </p:nvPr>
        </p:nvSpPr>
        <p:spPr>
          <a:xfrm>
            <a:off x="936680" y="1264920"/>
            <a:ext cx="3065323" cy="640080"/>
          </a:xfrm>
        </p:spPr>
        <p:txBody>
          <a:bodyPr anchor="ctr"/>
          <a:lstStyle/>
          <a:p>
            <a:pPr algn="ctr"/>
            <a:r>
              <a:rPr lang="sr-Cyrl-RS" smtClean="0">
                <a:latin typeface="Gill Sans"/>
              </a:rPr>
              <a:t>ОГЦ</a:t>
            </a:r>
            <a:endParaRPr lang="en-US" dirty="0">
              <a:latin typeface="Gill San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3"/>
          </p:nvPr>
        </p:nvSpPr>
        <p:spPr>
          <a:xfrm>
            <a:off x="4800600" y="1264920"/>
            <a:ext cx="3684416" cy="640080"/>
          </a:xfrm>
          <a:solidFill>
            <a:srgbClr val="FBE43D"/>
          </a:solidFill>
        </p:spPr>
        <p:txBody>
          <a:bodyPr>
            <a:normAutofit fontScale="92500" lnSpcReduction="20000"/>
          </a:bodyPr>
          <a:lstStyle/>
          <a:p>
            <a:pPr algn="ctr"/>
            <a:r>
              <a:rPr lang="sr-Cyrl-RS" smtClean="0">
                <a:latin typeface="Gill Sans"/>
              </a:rPr>
              <a:t>Сервиси ИНСПИРЕ мреже</a:t>
            </a:r>
            <a:endParaRPr lang="en-US" dirty="0">
              <a:latin typeface="Gill Sans"/>
            </a:endParaRPr>
          </a:p>
        </p:txBody>
      </p:sp>
      <p:pic>
        <p:nvPicPr>
          <p:cNvPr id="10" name="Immagine 5" descr="inspire-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63918" y="2218110"/>
            <a:ext cx="953522" cy="927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26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mv="urn:schemas-microsoft-com:mac:vml" xmlns="">
      <mp:transition xmlns:mp="http://schemas.microsoft.com/office/mac/powerpoint/2008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5" grpId="0" build="p"/>
    </p:bld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44"/>
          <p:cNvGrpSpPr/>
          <p:nvPr/>
        </p:nvGrpSpPr>
        <p:grpSpPr>
          <a:xfrm>
            <a:off x="107504" y="476672"/>
            <a:ext cx="6065795" cy="3240360"/>
            <a:chOff x="192961" y="346914"/>
            <a:chExt cx="6065795" cy="3240360"/>
          </a:xfrm>
        </p:grpSpPr>
        <p:pic>
          <p:nvPicPr>
            <p:cNvPr id="22" name="Immagine 21" descr="clouds-7.jpg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92961" y="346914"/>
              <a:ext cx="6065795" cy="3240360"/>
            </a:xfrm>
            <a:prstGeom prst="rect">
              <a:avLst/>
            </a:prstGeom>
          </p:spPr>
        </p:pic>
        <p:sp>
          <p:nvSpPr>
            <p:cNvPr id="4" name="Elaborazione 3"/>
            <p:cNvSpPr/>
            <p:nvPr/>
          </p:nvSpPr>
          <p:spPr>
            <a:xfrm>
              <a:off x="1475656" y="1772816"/>
              <a:ext cx="3888432" cy="360040"/>
            </a:xfrm>
            <a:prstGeom prst="flowChartProcess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Gill Sans"/>
              </a:endParaRPr>
            </a:p>
          </p:txBody>
        </p:sp>
        <p:cxnSp>
          <p:nvCxnSpPr>
            <p:cNvPr id="6" name="Connettore 1 5"/>
            <p:cNvCxnSpPr/>
            <p:nvPr/>
          </p:nvCxnSpPr>
          <p:spPr>
            <a:xfrm>
              <a:off x="1475656" y="1772816"/>
              <a:ext cx="3888432" cy="0"/>
            </a:xfrm>
            <a:prstGeom prst="line">
              <a:avLst/>
            </a:prstGeom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Connettore 1 6"/>
            <p:cNvCxnSpPr/>
            <p:nvPr/>
          </p:nvCxnSpPr>
          <p:spPr>
            <a:xfrm>
              <a:off x="1475656" y="2132856"/>
              <a:ext cx="3888432" cy="0"/>
            </a:xfrm>
            <a:prstGeom prst="line">
              <a:avLst/>
            </a:prstGeom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CasellaDiTesto 7"/>
            <p:cNvSpPr txBox="1"/>
            <p:nvPr/>
          </p:nvSpPr>
          <p:spPr>
            <a:xfrm>
              <a:off x="1475656" y="1757372"/>
              <a:ext cx="389506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r-Cyrl-RS" i="1" smtClean="0">
                  <a:solidFill>
                    <a:prstClr val="black"/>
                  </a:solidFill>
                  <a:latin typeface="Gill Sans"/>
                </a:rPr>
                <a:t>Магистрала сервиса шумарства</a:t>
              </a:r>
              <a:endParaRPr lang="en-US" i="1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9" name="Rettangolo arrotondato 8"/>
            <p:cNvSpPr/>
            <p:nvPr/>
          </p:nvSpPr>
          <p:spPr>
            <a:xfrm>
              <a:off x="1763688" y="908720"/>
              <a:ext cx="1008112" cy="504056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sr-Cyrl-RS" sz="1400" smtClean="0">
                  <a:solidFill>
                    <a:prstClr val="black"/>
                  </a:solidFill>
                  <a:latin typeface="Gill Sans"/>
                </a:rPr>
                <a:t>Корисник сервиса</a:t>
              </a:r>
              <a:endParaRPr lang="en-US" sz="1400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10" name="Rettangolo arrotondato 9"/>
            <p:cNvSpPr/>
            <p:nvPr/>
          </p:nvSpPr>
          <p:spPr>
            <a:xfrm>
              <a:off x="3779912" y="908720"/>
              <a:ext cx="1008112" cy="504056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sr-Cyrl-RS" sz="1400" smtClean="0">
                  <a:solidFill>
                    <a:prstClr val="black"/>
                  </a:solidFill>
                  <a:latin typeface="Gill Sans"/>
                </a:rPr>
                <a:t>Корисник сервиса</a:t>
              </a:r>
              <a:endParaRPr lang="en-US" sz="1400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11" name="Rettangolo arrotondato 10"/>
            <p:cNvSpPr/>
            <p:nvPr/>
          </p:nvSpPr>
          <p:spPr>
            <a:xfrm>
              <a:off x="1626851" y="2492896"/>
              <a:ext cx="1072941" cy="504056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sr-Cyrl-RS" sz="1400" smtClean="0">
                  <a:solidFill>
                    <a:prstClr val="black"/>
                  </a:solidFill>
                  <a:latin typeface="Gill Sans"/>
                </a:rPr>
                <a:t>Сервис провајдер</a:t>
              </a:r>
              <a:endParaRPr lang="en-US" sz="1400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12" name="Rettangolo arrotondato 11"/>
            <p:cNvSpPr/>
            <p:nvPr/>
          </p:nvSpPr>
          <p:spPr>
            <a:xfrm>
              <a:off x="2951965" y="2492896"/>
              <a:ext cx="1097999" cy="504056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sr-Cyrl-RS" sz="1400">
                  <a:solidFill>
                    <a:prstClr val="black"/>
                  </a:solidFill>
                  <a:latin typeface="Gill Sans"/>
                </a:rPr>
                <a:t>Сервис провајдер</a:t>
              </a:r>
              <a:endParaRPr lang="en-US" sz="1400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13" name="Rettangolo arrotondato 12"/>
            <p:cNvSpPr/>
            <p:nvPr/>
          </p:nvSpPr>
          <p:spPr>
            <a:xfrm>
              <a:off x="4355975" y="2492896"/>
              <a:ext cx="1145699" cy="504056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sr-Cyrl-RS" sz="1400">
                  <a:solidFill>
                    <a:prstClr val="black"/>
                  </a:solidFill>
                  <a:latin typeface="Gill Sans"/>
                </a:rPr>
                <a:t>Сервис провајдер</a:t>
              </a:r>
              <a:endParaRPr lang="en-US" sz="1400" dirty="0">
                <a:solidFill>
                  <a:prstClr val="black"/>
                </a:solidFill>
                <a:latin typeface="Gill Sans"/>
              </a:endParaRPr>
            </a:p>
          </p:txBody>
        </p:sp>
        <p:cxnSp>
          <p:nvCxnSpPr>
            <p:cNvPr id="15" name="Connettore 1 14"/>
            <p:cNvCxnSpPr>
              <a:stCxn id="9" idx="2"/>
            </p:cNvCxnSpPr>
            <p:nvPr/>
          </p:nvCxnSpPr>
          <p:spPr>
            <a:xfrm>
              <a:off x="2267744" y="1412776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ttore 1 15"/>
            <p:cNvCxnSpPr/>
            <p:nvPr/>
          </p:nvCxnSpPr>
          <p:spPr>
            <a:xfrm>
              <a:off x="4283968" y="1412776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ttore 1 16"/>
            <p:cNvCxnSpPr/>
            <p:nvPr/>
          </p:nvCxnSpPr>
          <p:spPr>
            <a:xfrm>
              <a:off x="2267744" y="2132856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ttore 1 17"/>
            <p:cNvCxnSpPr/>
            <p:nvPr/>
          </p:nvCxnSpPr>
          <p:spPr>
            <a:xfrm>
              <a:off x="3491880" y="2132856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ttore 1 18"/>
            <p:cNvCxnSpPr/>
            <p:nvPr/>
          </p:nvCxnSpPr>
          <p:spPr>
            <a:xfrm>
              <a:off x="4788024" y="2132856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Cilindro 23"/>
            <p:cNvSpPr/>
            <p:nvPr/>
          </p:nvSpPr>
          <p:spPr>
            <a:xfrm>
              <a:off x="3707904" y="2924944"/>
              <a:ext cx="360040" cy="288032"/>
            </a:xfrm>
            <a:prstGeom prst="can">
              <a:avLst>
                <a:gd name="adj" fmla="val 50000"/>
              </a:avLst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latin typeface="Gill Sans"/>
              </a:endParaRPr>
            </a:p>
          </p:txBody>
        </p:sp>
      </p:grpSp>
      <p:sp>
        <p:nvSpPr>
          <p:cNvPr id="41" name="CasellaDiTesto 40"/>
          <p:cNvSpPr txBox="1"/>
          <p:nvPr/>
        </p:nvSpPr>
        <p:spPr>
          <a:xfrm>
            <a:off x="2235850" y="116492"/>
            <a:ext cx="3707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smtClean="0">
                <a:solidFill>
                  <a:prstClr val="black"/>
                </a:solidFill>
                <a:latin typeface="Gill Sans"/>
              </a:rPr>
              <a:t>Е</a:t>
            </a:r>
            <a:r>
              <a:rPr lang="en-US" smtClean="0">
                <a:solidFill>
                  <a:prstClr val="black"/>
                </a:solidFill>
                <a:latin typeface="Gill Sans"/>
              </a:rPr>
              <a:t>-</a:t>
            </a:r>
            <a:r>
              <a:rPr lang="sr-Cyrl-RS" smtClean="0">
                <a:solidFill>
                  <a:prstClr val="black"/>
                </a:solidFill>
                <a:latin typeface="Gill Sans"/>
              </a:rPr>
              <a:t>инфраструктура за шумарство</a:t>
            </a:r>
            <a:endParaRPr lang="en-US" dirty="0">
              <a:solidFill>
                <a:prstClr val="black"/>
              </a:solidFill>
              <a:latin typeface="Gill Sans"/>
            </a:endParaRPr>
          </a:p>
        </p:txBody>
      </p:sp>
      <p:sp>
        <p:nvSpPr>
          <p:cNvPr id="126" name="Segnaposto contenuto 125"/>
          <p:cNvSpPr>
            <a:spLocks noGrp="1"/>
          </p:cNvSpPr>
          <p:nvPr>
            <p:ph idx="1"/>
          </p:nvPr>
        </p:nvSpPr>
        <p:spPr>
          <a:xfrm>
            <a:off x="755576" y="3861048"/>
            <a:ext cx="3816424" cy="1872208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85000" lnSpcReduction="20000"/>
          </a:bodyPr>
          <a:lstStyle/>
          <a:p>
            <a:r>
              <a:rPr lang="sr-Cyrl-RS" sz="2400" smtClean="0">
                <a:latin typeface="Gill Sans"/>
              </a:rPr>
              <a:t>Модел</a:t>
            </a:r>
            <a:r>
              <a:rPr lang="en-US" sz="2400" smtClean="0">
                <a:latin typeface="Gill Sans"/>
              </a:rPr>
              <a:t>(</a:t>
            </a:r>
            <a:r>
              <a:rPr lang="sr-Cyrl-RS" sz="2400" smtClean="0">
                <a:latin typeface="Gill Sans"/>
              </a:rPr>
              <a:t>и</a:t>
            </a:r>
            <a:r>
              <a:rPr lang="en-US" sz="2400" smtClean="0">
                <a:latin typeface="Gill Sans"/>
              </a:rPr>
              <a:t>)</a:t>
            </a:r>
            <a:r>
              <a:rPr lang="sr-Cyrl-RS" sz="2400" smtClean="0">
                <a:latin typeface="Gill Sans"/>
              </a:rPr>
              <a:t> метаподатака</a:t>
            </a:r>
            <a:endParaRPr lang="en-US" sz="2400" dirty="0" smtClean="0">
              <a:latin typeface="Gill Sans"/>
            </a:endParaRPr>
          </a:p>
          <a:p>
            <a:r>
              <a:rPr lang="sr-Cyrl-RS" sz="2400" smtClean="0">
                <a:latin typeface="Gill Sans"/>
              </a:rPr>
              <a:t>Модел</a:t>
            </a:r>
            <a:r>
              <a:rPr lang="en-US" sz="2400" smtClean="0">
                <a:latin typeface="Gill Sans"/>
              </a:rPr>
              <a:t>(</a:t>
            </a:r>
            <a:r>
              <a:rPr lang="sr-Cyrl-RS" sz="2400" smtClean="0">
                <a:latin typeface="Gill Sans"/>
              </a:rPr>
              <a:t>и</a:t>
            </a:r>
            <a:r>
              <a:rPr lang="en-US" sz="2400" smtClean="0">
                <a:latin typeface="Gill Sans"/>
              </a:rPr>
              <a:t>)</a:t>
            </a:r>
            <a:r>
              <a:rPr lang="sr-Cyrl-RS" sz="2400" smtClean="0">
                <a:latin typeface="Gill Sans"/>
              </a:rPr>
              <a:t> података</a:t>
            </a:r>
            <a:endParaRPr lang="en-US" sz="2400" dirty="0" smtClean="0">
              <a:latin typeface="Gill Sans"/>
            </a:endParaRPr>
          </a:p>
          <a:p>
            <a:r>
              <a:rPr lang="sr-Cyrl-RS" sz="2400" smtClean="0">
                <a:latin typeface="Gill Sans"/>
              </a:rPr>
              <a:t>Формат</a:t>
            </a:r>
            <a:r>
              <a:rPr lang="en-US" sz="2400" smtClean="0">
                <a:latin typeface="Gill Sans"/>
              </a:rPr>
              <a:t>(</a:t>
            </a:r>
            <a:r>
              <a:rPr lang="sr-Cyrl-RS" sz="2400" smtClean="0">
                <a:latin typeface="Gill Sans"/>
              </a:rPr>
              <a:t>и</a:t>
            </a:r>
            <a:r>
              <a:rPr lang="en-US" sz="2400" smtClean="0">
                <a:latin typeface="Gill Sans"/>
              </a:rPr>
              <a:t>)/</a:t>
            </a:r>
            <a:r>
              <a:rPr lang="sr-Cyrl-RS" sz="2400" smtClean="0">
                <a:latin typeface="Gill Sans"/>
              </a:rPr>
              <a:t>Језик</a:t>
            </a:r>
            <a:r>
              <a:rPr lang="en-US" sz="2400" smtClean="0">
                <a:latin typeface="Gill Sans"/>
              </a:rPr>
              <a:t>(</a:t>
            </a:r>
            <a:r>
              <a:rPr lang="sr-Cyrl-RS" sz="2400" smtClean="0">
                <a:latin typeface="Gill Sans"/>
              </a:rPr>
              <a:t>-ци</a:t>
            </a:r>
            <a:r>
              <a:rPr lang="en-US" sz="2400" smtClean="0">
                <a:latin typeface="Gill Sans"/>
              </a:rPr>
              <a:t>)</a:t>
            </a:r>
            <a:endParaRPr lang="en-US" sz="2400" dirty="0" smtClean="0">
              <a:latin typeface="Gill Sans"/>
            </a:endParaRPr>
          </a:p>
          <a:p>
            <a:r>
              <a:rPr lang="sr-Cyrl-RS" sz="2400" smtClean="0">
                <a:latin typeface="Gill Sans"/>
              </a:rPr>
              <a:t>Контролни речник</a:t>
            </a:r>
            <a:r>
              <a:rPr lang="en-US" sz="2400" smtClean="0">
                <a:latin typeface="Gill Sans"/>
              </a:rPr>
              <a:t>(</a:t>
            </a:r>
            <a:r>
              <a:rPr lang="sr-Cyrl-RS" sz="2400" smtClean="0">
                <a:latin typeface="Gill Sans"/>
              </a:rPr>
              <a:t>-ци</a:t>
            </a:r>
            <a:r>
              <a:rPr lang="en-US" sz="2400" smtClean="0">
                <a:latin typeface="Gill Sans"/>
              </a:rPr>
              <a:t>)</a:t>
            </a:r>
            <a:endParaRPr lang="en-US" sz="2400" dirty="0">
              <a:latin typeface="Gill Sans"/>
            </a:endParaRPr>
          </a:p>
          <a:p>
            <a:r>
              <a:rPr lang="sr-Cyrl-RS" sz="2400" smtClean="0">
                <a:latin typeface="Gill Sans"/>
              </a:rPr>
              <a:t>Конвенције о подацима</a:t>
            </a:r>
            <a:endParaRPr lang="en-US" sz="2400" dirty="0" smtClean="0">
              <a:latin typeface="Gill Sans"/>
            </a:endParaRPr>
          </a:p>
          <a:p>
            <a:r>
              <a:rPr lang="sr-Cyrl-RS" sz="2400" smtClean="0">
                <a:latin typeface="Gill Sans"/>
              </a:rPr>
              <a:t>Семантика</a:t>
            </a:r>
            <a:endParaRPr lang="en-US" sz="2400" dirty="0" smtClean="0">
              <a:latin typeface="Gill Sans"/>
            </a:endParaRPr>
          </a:p>
        </p:txBody>
      </p:sp>
      <p:sp>
        <p:nvSpPr>
          <p:cNvPr id="130" name="Segnaposto contenuto 125"/>
          <p:cNvSpPr txBox="1">
            <a:spLocks/>
          </p:cNvSpPr>
          <p:nvPr/>
        </p:nvSpPr>
        <p:spPr>
          <a:xfrm>
            <a:off x="4283968" y="4293096"/>
            <a:ext cx="4320532" cy="20882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lnSpcReduction="10000"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sr-Cyrl-R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"/>
                <a:ea typeface="+mn-ea"/>
                <a:cs typeface="+mn-cs"/>
              </a:rPr>
              <a:t>Протокол</a:t>
            </a: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"/>
                <a:ea typeface="+mn-ea"/>
                <a:cs typeface="+mn-cs"/>
              </a:rPr>
              <a:t>(</a:t>
            </a:r>
            <a:r>
              <a:rPr kumimoji="0" lang="sr-Cyrl-R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"/>
                <a:ea typeface="+mn-ea"/>
                <a:cs typeface="+mn-cs"/>
              </a:rPr>
              <a:t>и</a:t>
            </a: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"/>
                <a:ea typeface="+mn-ea"/>
                <a:cs typeface="+mn-cs"/>
              </a:rPr>
              <a:t>)/</a:t>
            </a:r>
            <a:r>
              <a:rPr kumimoji="0" lang="sr-Cyrl-R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"/>
                <a:ea typeface="+mn-ea"/>
                <a:cs typeface="+mn-cs"/>
              </a:rPr>
              <a:t>интерфејс</a:t>
            </a: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"/>
                <a:ea typeface="+mn-ea"/>
                <a:cs typeface="+mn-cs"/>
              </a:rPr>
              <a:t>(</a:t>
            </a:r>
            <a:r>
              <a:rPr kumimoji="0" lang="sr-Cyrl-R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"/>
                <a:ea typeface="+mn-ea"/>
                <a:cs typeface="+mn-cs"/>
              </a:rPr>
              <a:t>и</a:t>
            </a: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"/>
                <a:ea typeface="+mn-ea"/>
                <a:cs typeface="+mn-cs"/>
              </a:rPr>
              <a:t>)</a:t>
            </a:r>
            <a:r>
              <a:rPr kumimoji="0" lang="sr-Cyrl-R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"/>
                <a:ea typeface="+mn-ea"/>
                <a:cs typeface="+mn-cs"/>
              </a:rPr>
              <a:t> за: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sr-Cyrl-RS" sz="2400" b="0" i="0" u="none" strike="noStrike" kern="1200" cap="none" spc="0" normalizeH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"/>
                <a:ea typeface="+mn-ea"/>
                <a:cs typeface="+mn-cs"/>
              </a:rPr>
              <a:t>откривање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ill Sans"/>
              <a:ea typeface="+mn-ea"/>
              <a:cs typeface="+mn-cs"/>
            </a:endParaRPr>
          </a:p>
          <a:p>
            <a:pPr marL="342900" lvl="0" indent="-342900" defTabSz="9144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sr-Cyrl-RS" sz="2400" smtClean="0">
                <a:solidFill>
                  <a:schemeClr val="tx1"/>
                </a:solidFill>
                <a:latin typeface="Gill Sans"/>
              </a:rPr>
              <a:t>приступ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ill Sans"/>
              <a:ea typeface="+mn-ea"/>
              <a:cs typeface="+mn-cs"/>
            </a:endParaRP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sr-Cyrl-RS" sz="2400" smtClean="0">
                <a:solidFill>
                  <a:schemeClr val="tx1"/>
                </a:solidFill>
                <a:latin typeface="Gill Sans"/>
              </a:rPr>
              <a:t>приказ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ill Sans"/>
              <a:ea typeface="+mn-ea"/>
              <a:cs typeface="+mn-cs"/>
            </a:endParaRP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sr-Cyrl-RS" sz="2400" smtClean="0">
                <a:solidFill>
                  <a:schemeClr val="tx1"/>
                </a:solidFill>
                <a:latin typeface="Gill Sans"/>
              </a:rPr>
              <a:t>обраду</a:t>
            </a:r>
            <a:endParaRPr lang="en-US" sz="2400" dirty="0" smtClean="0">
              <a:latin typeface="Gill Sans"/>
            </a:endParaRPr>
          </a:p>
          <a:p>
            <a:pPr lvl="0">
              <a:spcBef>
                <a:spcPct val="20000"/>
              </a:spcBef>
            </a:pPr>
            <a:endParaRPr lang="en-US" sz="2400" dirty="0" smtClean="0">
              <a:latin typeface="Gill Sans"/>
            </a:endParaRPr>
          </a:p>
        </p:txBody>
      </p:sp>
      <p:sp>
        <p:nvSpPr>
          <p:cNvPr id="131" name="Triangolo isoscele 130"/>
          <p:cNvSpPr/>
          <p:nvPr/>
        </p:nvSpPr>
        <p:spPr>
          <a:xfrm rot="16200000">
            <a:off x="5108465" y="1949774"/>
            <a:ext cx="353602" cy="261904"/>
          </a:xfrm>
          <a:prstGeom prst="triangle">
            <a:avLst/>
          </a:prstGeom>
          <a:solidFill>
            <a:srgbClr val="FFFF0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Gill Sans"/>
            </a:endParaRPr>
          </a:p>
        </p:txBody>
      </p:sp>
      <p:cxnSp>
        <p:nvCxnSpPr>
          <p:cNvPr id="132" name="Connettore 4 131"/>
          <p:cNvCxnSpPr>
            <a:stCxn id="131" idx="3"/>
            <a:endCxn id="130" idx="0"/>
          </p:cNvCxnSpPr>
          <p:nvPr/>
        </p:nvCxnSpPr>
        <p:spPr>
          <a:xfrm>
            <a:off x="5416218" y="2080726"/>
            <a:ext cx="1028016" cy="2212370"/>
          </a:xfrm>
          <a:prstGeom prst="bentConnector2">
            <a:avLst/>
          </a:prstGeom>
          <a:ln w="38100">
            <a:solidFill>
              <a:schemeClr val="accent6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4" name="Triangolo isoscele 133"/>
          <p:cNvSpPr/>
          <p:nvPr/>
        </p:nvSpPr>
        <p:spPr>
          <a:xfrm rot="5400000" flipH="1">
            <a:off x="1141776" y="1932979"/>
            <a:ext cx="353602" cy="261904"/>
          </a:xfrm>
          <a:prstGeom prst="triangle">
            <a:avLst/>
          </a:prstGeom>
          <a:solidFill>
            <a:srgbClr val="FFFF0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Gill Sans"/>
            </a:endParaRPr>
          </a:p>
        </p:txBody>
      </p:sp>
      <p:cxnSp>
        <p:nvCxnSpPr>
          <p:cNvPr id="135" name="Connettore 4 134"/>
          <p:cNvCxnSpPr>
            <a:stCxn id="134" idx="3"/>
            <a:endCxn id="126" idx="1"/>
          </p:cNvCxnSpPr>
          <p:nvPr/>
        </p:nvCxnSpPr>
        <p:spPr>
          <a:xfrm rot="10800000" flipV="1">
            <a:off x="755577" y="2063930"/>
            <a:ext cx="432049" cy="2733221"/>
          </a:xfrm>
          <a:prstGeom prst="bentConnector3">
            <a:avLst>
              <a:gd name="adj1" fmla="val 152911"/>
            </a:avLst>
          </a:prstGeom>
          <a:ln w="38100">
            <a:solidFill>
              <a:schemeClr val="accent6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8" name="Segnaposto contenuto 125"/>
          <p:cNvSpPr txBox="1">
            <a:spLocks/>
          </p:cNvSpPr>
          <p:nvPr/>
        </p:nvSpPr>
        <p:spPr>
          <a:xfrm>
            <a:off x="6216352" y="260648"/>
            <a:ext cx="2751456" cy="129614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sr-Cyrl-RS" sz="2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"/>
                <a:ea typeface="+mn-ea"/>
                <a:cs typeface="+mn-cs"/>
              </a:rPr>
              <a:t>Добра искуства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ill Sans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sr-Cyrl-RS" sz="2000" smtClean="0">
                <a:solidFill>
                  <a:schemeClr val="tx1"/>
                </a:solidFill>
                <a:latin typeface="Gill Sans"/>
              </a:rPr>
              <a:t>Регулатива</a:t>
            </a:r>
            <a:endParaRPr lang="en-US" sz="2000" dirty="0" smtClean="0">
              <a:solidFill>
                <a:schemeClr val="tx1"/>
              </a:solidFill>
              <a:latin typeface="Gill San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sr-Cyrl-RS" sz="2000" smtClean="0">
                <a:solidFill>
                  <a:schemeClr val="tx1"/>
                </a:solidFill>
                <a:latin typeface="Gill Sans"/>
              </a:rPr>
              <a:t>Безбедност</a:t>
            </a:r>
            <a:r>
              <a:rPr lang="en-US" sz="2000" smtClean="0">
                <a:solidFill>
                  <a:schemeClr val="tx1"/>
                </a:solidFill>
                <a:latin typeface="Gill Sans"/>
              </a:rPr>
              <a:t> </a:t>
            </a:r>
            <a:r>
              <a:rPr lang="en-US" sz="2000" dirty="0" smtClean="0">
                <a:solidFill>
                  <a:schemeClr val="tx1"/>
                </a:solidFill>
                <a:latin typeface="Gill Sans"/>
              </a:rPr>
              <a:t>(AAA)</a:t>
            </a:r>
          </a:p>
        </p:txBody>
      </p:sp>
      <p:cxnSp>
        <p:nvCxnSpPr>
          <p:cNvPr id="139" name="Connettore 4 131"/>
          <p:cNvCxnSpPr>
            <a:stCxn id="138" idx="2"/>
            <a:endCxn id="131" idx="3"/>
          </p:cNvCxnSpPr>
          <p:nvPr/>
        </p:nvCxnSpPr>
        <p:spPr>
          <a:xfrm rot="5400000">
            <a:off x="6242182" y="730828"/>
            <a:ext cx="523934" cy="2175862"/>
          </a:xfrm>
          <a:prstGeom prst="bentConnector2">
            <a:avLst/>
          </a:prstGeom>
          <a:ln w="38100">
            <a:solidFill>
              <a:schemeClr val="accent6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2" name="Picture 10" descr="Forestry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5576" y="476672"/>
            <a:ext cx="785818" cy="785818"/>
          </a:xfrm>
          <a:prstGeom prst="rect">
            <a:avLst/>
          </a:prstGeom>
          <a:noFill/>
          <a:ln>
            <a:noFill/>
          </a:ln>
          <a:scene3d>
            <a:camera prst="perspectiveHeroicExtremeLeftFacing"/>
            <a:lightRig rig="threePt" dir="t"/>
          </a:scene3d>
        </p:spPr>
      </p:pic>
      <p:pic>
        <p:nvPicPr>
          <p:cNvPr id="143" name="Immagine 142" descr="CDI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8423" y="7037675"/>
            <a:ext cx="3048000" cy="381000"/>
          </a:xfrm>
          <a:prstGeom prst="rect">
            <a:avLst/>
          </a:prstGeom>
        </p:spPr>
      </p:pic>
      <p:pic>
        <p:nvPicPr>
          <p:cNvPr id="144" name="Immagine 143" descr="cen28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2075915" y="5894610"/>
            <a:ext cx="1619250" cy="466725"/>
          </a:xfrm>
          <a:prstGeom prst="rect">
            <a:avLst/>
          </a:prstGeom>
        </p:spPr>
      </p:pic>
      <p:pic>
        <p:nvPicPr>
          <p:cNvPr id="145" name="Immagine 144" descr="CEOS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898647" y="293584"/>
            <a:ext cx="2648572" cy="990000"/>
          </a:xfrm>
          <a:prstGeom prst="rect">
            <a:avLst/>
          </a:prstGeom>
        </p:spPr>
      </p:pic>
      <p:pic>
        <p:nvPicPr>
          <p:cNvPr id="146" name="Immagine 145" descr="DCMI.bmp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9612560" y="6093296"/>
            <a:ext cx="952500" cy="444500"/>
          </a:xfrm>
          <a:prstGeom prst="rect">
            <a:avLst/>
          </a:prstGeom>
        </p:spPr>
      </p:pic>
      <p:pic>
        <p:nvPicPr>
          <p:cNvPr id="147" name="Immagine 146" descr="DGIWG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9612560" y="4797152"/>
            <a:ext cx="1078903" cy="1078903"/>
          </a:xfrm>
          <a:prstGeom prst="rect">
            <a:avLst/>
          </a:prstGeom>
        </p:spPr>
      </p:pic>
      <p:pic>
        <p:nvPicPr>
          <p:cNvPr id="148" name="Immagine 147" descr="ESRI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9515056" y="1778352"/>
            <a:ext cx="2857500" cy="1276350"/>
          </a:xfrm>
          <a:prstGeom prst="rect">
            <a:avLst/>
          </a:prstGeom>
        </p:spPr>
      </p:pic>
      <p:pic>
        <p:nvPicPr>
          <p:cNvPr id="149" name="Immagine 148" descr="GBIF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9727347" y="1999000"/>
            <a:ext cx="2948678" cy="2648454"/>
          </a:xfrm>
          <a:prstGeom prst="rect">
            <a:avLst/>
          </a:prstGeom>
        </p:spPr>
      </p:pic>
      <p:pic>
        <p:nvPicPr>
          <p:cNvPr id="150" name="Immagine 149" descr="GEO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-1727052" y="6747655"/>
            <a:ext cx="755650" cy="139700"/>
          </a:xfrm>
          <a:prstGeom prst="rect">
            <a:avLst/>
          </a:prstGeom>
        </p:spPr>
      </p:pic>
      <p:pic>
        <p:nvPicPr>
          <p:cNvPr id="151" name="Immagine 150" descr="Geonetwork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400396" y="8703550"/>
            <a:ext cx="863600" cy="203200"/>
          </a:xfrm>
          <a:prstGeom prst="rect">
            <a:avLst/>
          </a:prstGeom>
        </p:spPr>
      </p:pic>
      <p:pic>
        <p:nvPicPr>
          <p:cNvPr id="152" name="Immagine 151" descr="GeoTiff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1790310" y="7249888"/>
            <a:ext cx="1358900" cy="1320800"/>
          </a:xfrm>
          <a:prstGeom prst="rect">
            <a:avLst/>
          </a:prstGeom>
        </p:spPr>
      </p:pic>
      <p:pic>
        <p:nvPicPr>
          <p:cNvPr id="153" name="Immagine 152" descr="GMES-new1.bmp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4434588" y="8103550"/>
            <a:ext cx="1289050" cy="679450"/>
          </a:xfrm>
          <a:prstGeom prst="rect">
            <a:avLst/>
          </a:prstGeom>
        </p:spPr>
      </p:pic>
      <p:pic>
        <p:nvPicPr>
          <p:cNvPr id="154" name="Immagine 153" descr="GML-1.jp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5724799" y="8805150"/>
            <a:ext cx="2247900" cy="901700"/>
          </a:xfrm>
          <a:prstGeom prst="rect">
            <a:avLst/>
          </a:prstGeom>
        </p:spPr>
      </p:pic>
      <p:pic>
        <p:nvPicPr>
          <p:cNvPr id="155" name="Immagine 154" descr="Google.jp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4863950" y="7070707"/>
            <a:ext cx="952500" cy="393700"/>
          </a:xfrm>
          <a:prstGeom prst="rect">
            <a:avLst/>
          </a:prstGeom>
        </p:spPr>
      </p:pic>
      <p:pic>
        <p:nvPicPr>
          <p:cNvPr id="156" name="Immagine 155" descr="gooslogofront.gif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10589173" y="6765907"/>
            <a:ext cx="1225550" cy="609600"/>
          </a:xfrm>
          <a:prstGeom prst="rect">
            <a:avLst/>
          </a:prstGeom>
        </p:spPr>
      </p:pic>
      <p:pic>
        <p:nvPicPr>
          <p:cNvPr id="157" name="Immagine 156" descr="hdf_logo.jpg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-879100" y="7639212"/>
            <a:ext cx="2678806" cy="901521"/>
          </a:xfrm>
          <a:prstGeom prst="rect">
            <a:avLst/>
          </a:prstGeom>
        </p:spPr>
      </p:pic>
      <p:pic>
        <p:nvPicPr>
          <p:cNvPr id="158" name="Immagine 157" descr="HMA.jpg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10572750" y="5857125"/>
            <a:ext cx="781050" cy="361950"/>
          </a:xfrm>
          <a:prstGeom prst="rect">
            <a:avLst/>
          </a:prstGeom>
        </p:spPr>
      </p:pic>
      <p:pic>
        <p:nvPicPr>
          <p:cNvPr id="159" name="Immagine 158" descr="ICEO.jpg"/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>
            <a:off x="9612560" y="3913572"/>
            <a:ext cx="673100" cy="241300"/>
          </a:xfrm>
          <a:prstGeom prst="rect">
            <a:avLst/>
          </a:prstGeom>
        </p:spPr>
      </p:pic>
      <p:pic>
        <p:nvPicPr>
          <p:cNvPr id="160" name="Immagine 159" descr="ICSU.jpg"/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>
            <a:off x="10561700" y="5342450"/>
            <a:ext cx="933450" cy="311150"/>
          </a:xfrm>
          <a:prstGeom prst="rect">
            <a:avLst/>
          </a:prstGeom>
        </p:spPr>
      </p:pic>
      <p:pic>
        <p:nvPicPr>
          <p:cNvPr id="161" name="Immagine 160" descr="IEEE.png"/>
          <p:cNvPicPr>
            <a:picLocks noChangeAspect="1"/>
          </p:cNvPicPr>
          <p:nvPr/>
        </p:nvPicPr>
        <p:blipFill>
          <a:blip r:embed="rId23" cstate="print"/>
          <a:stretch>
            <a:fillRect/>
          </a:stretch>
        </p:blipFill>
        <p:spPr>
          <a:xfrm>
            <a:off x="5990644" y="7806532"/>
            <a:ext cx="1920081" cy="566881"/>
          </a:xfrm>
          <a:prstGeom prst="rect">
            <a:avLst/>
          </a:prstGeom>
        </p:spPr>
      </p:pic>
      <p:pic>
        <p:nvPicPr>
          <p:cNvPr id="162" name="Immagine 161" descr="ietflogo2e.gif"/>
          <p:cNvPicPr>
            <a:picLocks noChangeAspect="1"/>
          </p:cNvPicPr>
          <p:nvPr/>
        </p:nvPicPr>
        <p:blipFill>
          <a:blip r:embed="rId24" cstate="print"/>
          <a:stretch>
            <a:fillRect/>
          </a:stretch>
        </p:blipFill>
        <p:spPr>
          <a:xfrm>
            <a:off x="2469760" y="7228175"/>
            <a:ext cx="1778000" cy="1016000"/>
          </a:xfrm>
          <a:prstGeom prst="rect">
            <a:avLst/>
          </a:prstGeom>
        </p:spPr>
      </p:pic>
      <p:pic>
        <p:nvPicPr>
          <p:cNvPr id="163" name="Immagine 162" descr="Inspire.jpg"/>
          <p:cNvPicPr>
            <a:picLocks noChangeAspect="1"/>
          </p:cNvPicPr>
          <p:nvPr/>
        </p:nvPicPr>
        <p:blipFill>
          <a:blip r:embed="rId25" cstate="print"/>
          <a:stretch>
            <a:fillRect/>
          </a:stretch>
        </p:blipFill>
        <p:spPr>
          <a:xfrm>
            <a:off x="10266425" y="4495527"/>
            <a:ext cx="590550" cy="603250"/>
          </a:xfrm>
          <a:prstGeom prst="rect">
            <a:avLst/>
          </a:prstGeom>
        </p:spPr>
      </p:pic>
      <p:pic>
        <p:nvPicPr>
          <p:cNvPr id="164" name="Immagine 163" descr="IODE.gif"/>
          <p:cNvPicPr>
            <a:picLocks noChangeAspect="1"/>
          </p:cNvPicPr>
          <p:nvPr/>
        </p:nvPicPr>
        <p:blipFill>
          <a:blip r:embed="rId26" cstate="print"/>
          <a:stretch>
            <a:fillRect/>
          </a:stretch>
        </p:blipFill>
        <p:spPr>
          <a:xfrm>
            <a:off x="6216352" y="7420225"/>
            <a:ext cx="3048000" cy="273050"/>
          </a:xfrm>
          <a:prstGeom prst="rect">
            <a:avLst/>
          </a:prstGeom>
        </p:spPr>
      </p:pic>
      <p:pic>
        <p:nvPicPr>
          <p:cNvPr id="165" name="Immagine 164" descr="IPCC1.jpg"/>
          <p:cNvPicPr>
            <a:picLocks noChangeAspect="1"/>
          </p:cNvPicPr>
          <p:nvPr/>
        </p:nvPicPr>
        <p:blipFill>
          <a:blip r:embed="rId27" cstate="print"/>
          <a:stretch>
            <a:fillRect/>
          </a:stretch>
        </p:blipFill>
        <p:spPr>
          <a:xfrm>
            <a:off x="9727347" y="7356725"/>
            <a:ext cx="577850" cy="400050"/>
          </a:xfrm>
          <a:prstGeom prst="rect">
            <a:avLst/>
          </a:prstGeom>
        </p:spPr>
      </p:pic>
      <p:pic>
        <p:nvPicPr>
          <p:cNvPr id="166" name="Immagine 165" descr="ISOLogo_en.gif"/>
          <p:cNvPicPr>
            <a:picLocks noChangeAspect="1"/>
          </p:cNvPicPr>
          <p:nvPr/>
        </p:nvPicPr>
        <p:blipFill>
          <a:blip r:embed="rId28" cstate="print"/>
          <a:stretch>
            <a:fillRect/>
          </a:stretch>
        </p:blipFill>
        <p:spPr>
          <a:xfrm>
            <a:off x="7883775" y="9426866"/>
            <a:ext cx="1441450" cy="584200"/>
          </a:xfrm>
          <a:prstGeom prst="rect">
            <a:avLst/>
          </a:prstGeom>
        </p:spPr>
      </p:pic>
      <p:pic>
        <p:nvPicPr>
          <p:cNvPr id="167" name="Immagine 166" descr="ITU-official-logo_75.gif"/>
          <p:cNvPicPr>
            <a:picLocks noChangeAspect="1"/>
          </p:cNvPicPr>
          <p:nvPr/>
        </p:nvPicPr>
        <p:blipFill>
          <a:blip r:embed="rId29" cstate="print"/>
          <a:stretch>
            <a:fillRect/>
          </a:stretch>
        </p:blipFill>
        <p:spPr>
          <a:xfrm>
            <a:off x="2722965" y="8905973"/>
            <a:ext cx="1206500" cy="476250"/>
          </a:xfrm>
          <a:prstGeom prst="rect">
            <a:avLst/>
          </a:prstGeom>
        </p:spPr>
      </p:pic>
      <p:pic>
        <p:nvPicPr>
          <p:cNvPr id="168" name="Immagine 167" descr="jpeg2000.jpg"/>
          <p:cNvPicPr>
            <a:picLocks noChangeAspect="1"/>
          </p:cNvPicPr>
          <p:nvPr/>
        </p:nvPicPr>
        <p:blipFill>
          <a:blip r:embed="rId30" cstate="print"/>
          <a:stretch>
            <a:fillRect/>
          </a:stretch>
        </p:blipFill>
        <p:spPr>
          <a:xfrm>
            <a:off x="4489712" y="8914341"/>
            <a:ext cx="812800" cy="635000"/>
          </a:xfrm>
          <a:prstGeom prst="rect">
            <a:avLst/>
          </a:prstGeom>
        </p:spPr>
      </p:pic>
      <p:pic>
        <p:nvPicPr>
          <p:cNvPr id="169" name="Immagine 168" descr="Mpeg.jpg"/>
          <p:cNvPicPr>
            <a:picLocks noChangeAspect="1"/>
          </p:cNvPicPr>
          <p:nvPr/>
        </p:nvPicPr>
        <p:blipFill>
          <a:blip r:embed="rId31" cstate="print"/>
          <a:stretch>
            <a:fillRect/>
          </a:stretch>
        </p:blipFill>
        <p:spPr>
          <a:xfrm>
            <a:off x="6806750" y="8339205"/>
            <a:ext cx="1524000" cy="1390650"/>
          </a:xfrm>
          <a:prstGeom prst="rect">
            <a:avLst/>
          </a:prstGeom>
        </p:spPr>
      </p:pic>
      <p:pic>
        <p:nvPicPr>
          <p:cNvPr id="170" name="Immagine 169" descr="NATO.png"/>
          <p:cNvPicPr>
            <a:picLocks noChangeAspect="1"/>
          </p:cNvPicPr>
          <p:nvPr/>
        </p:nvPicPr>
        <p:blipFill>
          <a:blip r:embed="rId32" cstate="print"/>
          <a:stretch>
            <a:fillRect/>
          </a:stretch>
        </p:blipFill>
        <p:spPr>
          <a:xfrm>
            <a:off x="7656800" y="7221825"/>
            <a:ext cx="1930400" cy="514350"/>
          </a:xfrm>
          <a:prstGeom prst="rect">
            <a:avLst/>
          </a:prstGeom>
        </p:spPr>
      </p:pic>
      <p:pic>
        <p:nvPicPr>
          <p:cNvPr id="171" name="Immagine 170" descr="netcdf.png"/>
          <p:cNvPicPr>
            <a:picLocks noChangeAspect="1"/>
          </p:cNvPicPr>
          <p:nvPr/>
        </p:nvPicPr>
        <p:blipFill>
          <a:blip r:embed="rId33" cstate="print"/>
          <a:stretch>
            <a:fillRect/>
          </a:stretch>
        </p:blipFill>
        <p:spPr>
          <a:xfrm>
            <a:off x="8543399" y="7464407"/>
            <a:ext cx="457201" cy="329185"/>
          </a:xfrm>
          <a:prstGeom prst="rect">
            <a:avLst/>
          </a:prstGeom>
        </p:spPr>
      </p:pic>
      <p:pic>
        <p:nvPicPr>
          <p:cNvPr id="172" name="Immagine 171" descr="OAI-PMH.gif"/>
          <p:cNvPicPr>
            <a:picLocks noChangeAspect="1"/>
          </p:cNvPicPr>
          <p:nvPr/>
        </p:nvPicPr>
        <p:blipFill>
          <a:blip r:embed="rId34" cstate="print"/>
          <a:stretch>
            <a:fillRect/>
          </a:stretch>
        </p:blipFill>
        <p:spPr>
          <a:xfrm>
            <a:off x="8604500" y="7556750"/>
            <a:ext cx="635000" cy="444500"/>
          </a:xfrm>
          <a:prstGeom prst="rect">
            <a:avLst/>
          </a:prstGeom>
        </p:spPr>
      </p:pic>
      <p:pic>
        <p:nvPicPr>
          <p:cNvPr id="173" name="Immagine 172" descr="oasis.png"/>
          <p:cNvPicPr>
            <a:picLocks noChangeAspect="1"/>
          </p:cNvPicPr>
          <p:nvPr/>
        </p:nvPicPr>
        <p:blipFill>
          <a:blip r:embed="rId35" cstate="print"/>
          <a:stretch>
            <a:fillRect/>
          </a:stretch>
        </p:blipFill>
        <p:spPr>
          <a:xfrm>
            <a:off x="8352731" y="7768027"/>
            <a:ext cx="1438537" cy="321946"/>
          </a:xfrm>
          <a:prstGeom prst="rect">
            <a:avLst/>
          </a:prstGeom>
        </p:spPr>
      </p:pic>
      <p:pic>
        <p:nvPicPr>
          <p:cNvPr id="174" name="Immagine 173" descr="OGC2.jpg"/>
          <p:cNvPicPr>
            <a:picLocks noChangeAspect="1"/>
          </p:cNvPicPr>
          <p:nvPr/>
        </p:nvPicPr>
        <p:blipFill>
          <a:blip r:embed="rId36" cstate="print"/>
          <a:stretch>
            <a:fillRect/>
          </a:stretch>
        </p:blipFill>
        <p:spPr>
          <a:xfrm>
            <a:off x="8891800" y="7945650"/>
            <a:ext cx="660400" cy="266700"/>
          </a:xfrm>
          <a:prstGeom prst="rect">
            <a:avLst/>
          </a:prstGeom>
        </p:spPr>
      </p:pic>
      <p:pic>
        <p:nvPicPr>
          <p:cNvPr id="175" name="Immagine 174" descr="OGF.jpg"/>
          <p:cNvPicPr>
            <a:picLocks noChangeAspect="1"/>
          </p:cNvPicPr>
          <p:nvPr/>
        </p:nvPicPr>
        <p:blipFill>
          <a:blip r:embed="rId37" cstate="print"/>
          <a:stretch>
            <a:fillRect/>
          </a:stretch>
        </p:blipFill>
        <p:spPr>
          <a:xfrm>
            <a:off x="8967808" y="7943655"/>
            <a:ext cx="808383" cy="570689"/>
          </a:xfrm>
          <a:prstGeom prst="rect">
            <a:avLst/>
          </a:prstGeom>
        </p:spPr>
      </p:pic>
      <p:pic>
        <p:nvPicPr>
          <p:cNvPr id="176" name="Immagine 175" descr="oma_logo.gif"/>
          <p:cNvPicPr>
            <a:picLocks noChangeAspect="1"/>
          </p:cNvPicPr>
          <p:nvPr/>
        </p:nvPicPr>
        <p:blipFill>
          <a:blip r:embed="rId38" cstate="print"/>
          <a:stretch>
            <a:fillRect/>
          </a:stretch>
        </p:blipFill>
        <p:spPr>
          <a:xfrm>
            <a:off x="8909225" y="8204375"/>
            <a:ext cx="1225550" cy="349250"/>
          </a:xfrm>
          <a:prstGeom prst="rect">
            <a:avLst/>
          </a:prstGeom>
        </p:spPr>
      </p:pic>
      <p:pic>
        <p:nvPicPr>
          <p:cNvPr id="177" name="Immagine 176" descr="OOI.jpg"/>
          <p:cNvPicPr>
            <a:picLocks noChangeAspect="1"/>
          </p:cNvPicPr>
          <p:nvPr/>
        </p:nvPicPr>
        <p:blipFill>
          <a:blip r:embed="rId39" cstate="print"/>
          <a:stretch>
            <a:fillRect/>
          </a:stretch>
        </p:blipFill>
        <p:spPr>
          <a:xfrm>
            <a:off x="8846500" y="8103550"/>
            <a:ext cx="1651000" cy="850900"/>
          </a:xfrm>
          <a:prstGeom prst="rect">
            <a:avLst/>
          </a:prstGeom>
        </p:spPr>
      </p:pic>
      <p:pic>
        <p:nvPicPr>
          <p:cNvPr id="178" name="Immagine 177" descr="opendap_1.gif"/>
          <p:cNvPicPr>
            <a:picLocks noChangeAspect="1"/>
          </p:cNvPicPr>
          <p:nvPr/>
        </p:nvPicPr>
        <p:blipFill>
          <a:blip r:embed="rId40" cstate="print"/>
          <a:stretch>
            <a:fillRect/>
          </a:stretch>
        </p:blipFill>
        <p:spPr>
          <a:xfrm>
            <a:off x="9167950" y="8383725"/>
            <a:ext cx="1308100" cy="590550"/>
          </a:xfrm>
          <a:prstGeom prst="rect">
            <a:avLst/>
          </a:prstGeom>
        </p:spPr>
      </p:pic>
      <p:pic>
        <p:nvPicPr>
          <p:cNvPr id="179" name="Immagine 178" descr="opensearch_logo.gif"/>
          <p:cNvPicPr>
            <a:picLocks noChangeAspect="1"/>
          </p:cNvPicPr>
          <p:nvPr/>
        </p:nvPicPr>
        <p:blipFill>
          <a:blip r:embed="rId41" cstate="print"/>
          <a:stretch>
            <a:fillRect/>
          </a:stretch>
        </p:blipFill>
        <p:spPr>
          <a:xfrm>
            <a:off x="8692475" y="8508325"/>
            <a:ext cx="2559050" cy="641350"/>
          </a:xfrm>
          <a:prstGeom prst="rect">
            <a:avLst/>
          </a:prstGeom>
        </p:spPr>
      </p:pic>
      <p:pic>
        <p:nvPicPr>
          <p:cNvPr id="180" name="Immagine 179" descr="OWL.jpg"/>
          <p:cNvPicPr>
            <a:picLocks noChangeAspect="1"/>
          </p:cNvPicPr>
          <p:nvPr/>
        </p:nvPicPr>
        <p:blipFill>
          <a:blip r:embed="rId42" cstate="print"/>
          <a:stretch>
            <a:fillRect/>
          </a:stretch>
        </p:blipFill>
        <p:spPr>
          <a:xfrm>
            <a:off x="9737825" y="8905975"/>
            <a:ext cx="768350" cy="146050"/>
          </a:xfrm>
          <a:prstGeom prst="rect">
            <a:avLst/>
          </a:prstGeom>
        </p:spPr>
      </p:pic>
      <p:pic>
        <p:nvPicPr>
          <p:cNvPr id="181" name="Immagine 180" descr="PNG.jpg"/>
          <p:cNvPicPr>
            <a:picLocks noChangeAspect="1"/>
          </p:cNvPicPr>
          <p:nvPr/>
        </p:nvPicPr>
        <p:blipFill>
          <a:blip r:embed="rId43" cstate="print"/>
          <a:stretch>
            <a:fillRect/>
          </a:stretch>
        </p:blipFill>
        <p:spPr>
          <a:xfrm>
            <a:off x="9948150" y="8805150"/>
            <a:ext cx="647700" cy="647700"/>
          </a:xfrm>
          <a:prstGeom prst="rect">
            <a:avLst/>
          </a:prstGeom>
        </p:spPr>
      </p:pic>
      <p:pic>
        <p:nvPicPr>
          <p:cNvPr id="182" name="Immagine 181" descr="RDF.bmp"/>
          <p:cNvPicPr>
            <a:picLocks noChangeAspect="1"/>
          </p:cNvPicPr>
          <p:nvPr/>
        </p:nvPicPr>
        <p:blipFill>
          <a:blip r:embed="rId44" cstate="print"/>
          <a:stretch>
            <a:fillRect/>
          </a:stretch>
        </p:blipFill>
        <p:spPr>
          <a:xfrm>
            <a:off x="10282300" y="9126600"/>
            <a:ext cx="279400" cy="304800"/>
          </a:xfrm>
          <a:prstGeom prst="rect">
            <a:avLst/>
          </a:prstGeom>
        </p:spPr>
      </p:pic>
      <p:pic>
        <p:nvPicPr>
          <p:cNvPr id="183" name="Immagine 182" descr="SemanticWeb.png"/>
          <p:cNvPicPr>
            <a:picLocks noChangeAspect="1"/>
          </p:cNvPicPr>
          <p:nvPr/>
        </p:nvPicPr>
        <p:blipFill>
          <a:blip r:embed="rId45" cstate="print"/>
          <a:stretch>
            <a:fillRect/>
          </a:stretch>
        </p:blipFill>
        <p:spPr>
          <a:xfrm>
            <a:off x="9424381" y="9200428"/>
            <a:ext cx="2295238" cy="457143"/>
          </a:xfrm>
          <a:prstGeom prst="rect">
            <a:avLst/>
          </a:prstGeom>
        </p:spPr>
      </p:pic>
      <p:pic>
        <p:nvPicPr>
          <p:cNvPr id="184" name="Immagine 183" descr="SHP.jpg"/>
          <p:cNvPicPr>
            <a:picLocks noChangeAspect="1"/>
          </p:cNvPicPr>
          <p:nvPr/>
        </p:nvPicPr>
        <p:blipFill>
          <a:blip r:embed="rId46" cstate="print"/>
          <a:stretch>
            <a:fillRect/>
          </a:stretch>
        </p:blipFill>
        <p:spPr>
          <a:xfrm>
            <a:off x="10055250" y="9185300"/>
            <a:ext cx="1333500" cy="787400"/>
          </a:xfrm>
          <a:prstGeom prst="rect">
            <a:avLst/>
          </a:prstGeom>
        </p:spPr>
      </p:pic>
      <p:pic>
        <p:nvPicPr>
          <p:cNvPr id="185" name="Immagine 184" descr="Sparql.jpg"/>
          <p:cNvPicPr>
            <a:picLocks noChangeAspect="1"/>
          </p:cNvPicPr>
          <p:nvPr/>
        </p:nvPicPr>
        <p:blipFill>
          <a:blip r:embed="rId47" cstate="print"/>
          <a:stretch>
            <a:fillRect/>
          </a:stretch>
        </p:blipFill>
        <p:spPr>
          <a:xfrm>
            <a:off x="10614825" y="9471825"/>
            <a:ext cx="514350" cy="514350"/>
          </a:xfrm>
          <a:prstGeom prst="rect">
            <a:avLst/>
          </a:prstGeom>
        </p:spPr>
      </p:pic>
      <p:pic>
        <p:nvPicPr>
          <p:cNvPr id="186" name="Immagine 185" descr="TIFF.jpg"/>
          <p:cNvPicPr>
            <a:picLocks noChangeAspect="1"/>
          </p:cNvPicPr>
          <p:nvPr/>
        </p:nvPicPr>
        <p:blipFill>
          <a:blip r:embed="rId48" cstate="print"/>
          <a:stretch>
            <a:fillRect/>
          </a:stretch>
        </p:blipFill>
        <p:spPr>
          <a:xfrm>
            <a:off x="10307625" y="9164625"/>
            <a:ext cx="1428750" cy="1428750"/>
          </a:xfrm>
          <a:prstGeom prst="rect">
            <a:avLst/>
          </a:prstGeom>
        </p:spPr>
      </p:pic>
      <p:pic>
        <p:nvPicPr>
          <p:cNvPr id="187" name="Immagine 186" descr="Unep.gif"/>
          <p:cNvPicPr>
            <a:picLocks noChangeAspect="1"/>
          </p:cNvPicPr>
          <p:nvPr/>
        </p:nvPicPr>
        <p:blipFill>
          <a:blip r:embed="rId49" cstate="print"/>
          <a:stretch>
            <a:fillRect/>
          </a:stretch>
        </p:blipFill>
        <p:spPr>
          <a:xfrm>
            <a:off x="10975150" y="9797225"/>
            <a:ext cx="393700" cy="463550"/>
          </a:xfrm>
          <a:prstGeom prst="rect">
            <a:avLst/>
          </a:prstGeom>
        </p:spPr>
      </p:pic>
      <p:pic>
        <p:nvPicPr>
          <p:cNvPr id="188" name="Immagine 187" descr="UNESCO.jpg"/>
          <p:cNvPicPr>
            <a:picLocks noChangeAspect="1"/>
          </p:cNvPicPr>
          <p:nvPr/>
        </p:nvPicPr>
        <p:blipFill>
          <a:blip r:embed="rId50" cstate="print"/>
          <a:stretch>
            <a:fillRect/>
          </a:stretch>
        </p:blipFill>
        <p:spPr>
          <a:xfrm>
            <a:off x="10941000" y="9874200"/>
            <a:ext cx="762000" cy="609600"/>
          </a:xfrm>
          <a:prstGeom prst="rect">
            <a:avLst/>
          </a:prstGeom>
        </p:spPr>
      </p:pic>
      <p:pic>
        <p:nvPicPr>
          <p:cNvPr id="189" name="Immagine 188" descr="unescoioclogo (1).gif"/>
          <p:cNvPicPr>
            <a:picLocks noChangeAspect="1"/>
          </p:cNvPicPr>
          <p:nvPr/>
        </p:nvPicPr>
        <p:blipFill>
          <a:blip r:embed="rId51" cstate="print"/>
          <a:stretch>
            <a:fillRect/>
          </a:stretch>
        </p:blipFill>
        <p:spPr>
          <a:xfrm>
            <a:off x="11068775" y="10160725"/>
            <a:ext cx="806450" cy="336550"/>
          </a:xfrm>
          <a:prstGeom prst="rect">
            <a:avLst/>
          </a:prstGeom>
        </p:spPr>
      </p:pic>
      <p:pic>
        <p:nvPicPr>
          <p:cNvPr id="190" name="Immagine 189" descr="W3C_logo.bmp"/>
          <p:cNvPicPr>
            <a:picLocks noChangeAspect="1"/>
          </p:cNvPicPr>
          <p:nvPr/>
        </p:nvPicPr>
        <p:blipFill>
          <a:blip r:embed="rId52" cstate="print"/>
          <a:stretch>
            <a:fillRect/>
          </a:stretch>
        </p:blipFill>
        <p:spPr>
          <a:xfrm>
            <a:off x="10621875" y="10326600"/>
            <a:ext cx="2000250" cy="304800"/>
          </a:xfrm>
          <a:prstGeom prst="rect">
            <a:avLst/>
          </a:prstGeom>
        </p:spPr>
      </p:pic>
      <p:pic>
        <p:nvPicPr>
          <p:cNvPr id="191" name="Immagine 190" descr="WaterML.jpg"/>
          <p:cNvPicPr>
            <a:picLocks noChangeAspect="1"/>
          </p:cNvPicPr>
          <p:nvPr/>
        </p:nvPicPr>
        <p:blipFill>
          <a:blip r:embed="rId53" cstate="print"/>
          <a:stretch>
            <a:fillRect/>
          </a:stretch>
        </p:blipFill>
        <p:spPr>
          <a:xfrm>
            <a:off x="10978250" y="10298800"/>
            <a:ext cx="1587500" cy="660400"/>
          </a:xfrm>
          <a:prstGeom prst="rect">
            <a:avLst/>
          </a:prstGeom>
        </p:spPr>
      </p:pic>
      <p:pic>
        <p:nvPicPr>
          <p:cNvPr id="192" name="Immagine 191" descr="Web2.0.jpg"/>
          <p:cNvPicPr>
            <a:picLocks noChangeAspect="1"/>
          </p:cNvPicPr>
          <p:nvPr/>
        </p:nvPicPr>
        <p:blipFill>
          <a:blip r:embed="rId54" cstate="print"/>
          <a:stretch>
            <a:fillRect/>
          </a:stretch>
        </p:blipFill>
        <p:spPr>
          <a:xfrm>
            <a:off x="11521950" y="10382125"/>
            <a:ext cx="800100" cy="793750"/>
          </a:xfrm>
          <a:prstGeom prst="rect">
            <a:avLst/>
          </a:prstGeom>
        </p:spPr>
      </p:pic>
      <p:pic>
        <p:nvPicPr>
          <p:cNvPr id="193" name="Immagine 192" descr="WIKI.jpg"/>
          <p:cNvPicPr>
            <a:picLocks noChangeAspect="1"/>
          </p:cNvPicPr>
          <p:nvPr/>
        </p:nvPicPr>
        <p:blipFill>
          <a:blip r:embed="rId55" cstate="print"/>
          <a:stretch>
            <a:fillRect/>
          </a:stretch>
        </p:blipFill>
        <p:spPr>
          <a:xfrm>
            <a:off x="11627500" y="10728975"/>
            <a:ext cx="889000" cy="400050"/>
          </a:xfrm>
          <a:prstGeom prst="rect">
            <a:avLst/>
          </a:prstGeom>
        </p:spPr>
      </p:pic>
      <p:pic>
        <p:nvPicPr>
          <p:cNvPr id="194" name="Immagine 193" descr="WMO.jpg"/>
          <p:cNvPicPr>
            <a:picLocks noChangeAspect="1"/>
          </p:cNvPicPr>
          <p:nvPr/>
        </p:nvPicPr>
        <p:blipFill>
          <a:blip r:embed="rId56" cstate="print"/>
          <a:stretch>
            <a:fillRect/>
          </a:stretch>
        </p:blipFill>
        <p:spPr>
          <a:xfrm>
            <a:off x="11767975" y="10659900"/>
            <a:ext cx="908050" cy="838200"/>
          </a:xfrm>
          <a:prstGeom prst="rect">
            <a:avLst/>
          </a:prstGeom>
        </p:spPr>
      </p:pic>
      <p:pic>
        <p:nvPicPr>
          <p:cNvPr id="195" name="Immagine 194" descr="WorldWind.jpg"/>
          <p:cNvPicPr>
            <a:picLocks noChangeAspect="1"/>
          </p:cNvPicPr>
          <p:nvPr/>
        </p:nvPicPr>
        <p:blipFill>
          <a:blip r:embed="rId57" cstate="print"/>
          <a:stretch>
            <a:fillRect/>
          </a:stretch>
        </p:blipFill>
        <p:spPr>
          <a:xfrm>
            <a:off x="12083075" y="10940075"/>
            <a:ext cx="577850" cy="57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283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2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" grpId="0" build="p" animBg="1"/>
      <p:bldP spid="130" grpId="0" animBg="1"/>
      <p:bldP spid="131" grpId="0" animBg="1"/>
      <p:bldP spid="134" grpId="0" animBg="1"/>
      <p:bldP spid="138" grpId="0" animBg="1"/>
    </p:bld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" name="Gruppo 44"/>
          <p:cNvGrpSpPr/>
          <p:nvPr/>
        </p:nvGrpSpPr>
        <p:grpSpPr>
          <a:xfrm>
            <a:off x="107504" y="476672"/>
            <a:ext cx="6065795" cy="3240360"/>
            <a:chOff x="192961" y="346914"/>
            <a:chExt cx="6065795" cy="3240360"/>
          </a:xfrm>
        </p:grpSpPr>
        <p:pic>
          <p:nvPicPr>
            <p:cNvPr id="109" name="Immagine 21" descr="clouds-7.jpg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92961" y="346914"/>
              <a:ext cx="6065795" cy="3240360"/>
            </a:xfrm>
            <a:prstGeom prst="rect">
              <a:avLst/>
            </a:prstGeom>
          </p:spPr>
        </p:pic>
        <p:sp>
          <p:nvSpPr>
            <p:cNvPr id="110" name="Elaborazione 3"/>
            <p:cNvSpPr/>
            <p:nvPr/>
          </p:nvSpPr>
          <p:spPr>
            <a:xfrm>
              <a:off x="1475656" y="1772816"/>
              <a:ext cx="3888432" cy="360040"/>
            </a:xfrm>
            <a:prstGeom prst="flowChartProcess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Gill Sans"/>
              </a:endParaRPr>
            </a:p>
          </p:txBody>
        </p:sp>
        <p:cxnSp>
          <p:nvCxnSpPr>
            <p:cNvPr id="111" name="Connettore 1 5"/>
            <p:cNvCxnSpPr/>
            <p:nvPr/>
          </p:nvCxnSpPr>
          <p:spPr>
            <a:xfrm>
              <a:off x="1475656" y="1772816"/>
              <a:ext cx="3888432" cy="0"/>
            </a:xfrm>
            <a:prstGeom prst="line">
              <a:avLst/>
            </a:prstGeom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Connettore 1 6"/>
            <p:cNvCxnSpPr/>
            <p:nvPr/>
          </p:nvCxnSpPr>
          <p:spPr>
            <a:xfrm>
              <a:off x="1475656" y="2132856"/>
              <a:ext cx="3888432" cy="0"/>
            </a:xfrm>
            <a:prstGeom prst="line">
              <a:avLst/>
            </a:prstGeom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3" name="CasellaDiTesto 7"/>
            <p:cNvSpPr txBox="1"/>
            <p:nvPr/>
          </p:nvSpPr>
          <p:spPr>
            <a:xfrm>
              <a:off x="1475656" y="1757372"/>
              <a:ext cx="389506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r-Cyrl-RS" i="1" smtClean="0">
                  <a:solidFill>
                    <a:prstClr val="black"/>
                  </a:solidFill>
                  <a:latin typeface="Gill Sans"/>
                </a:rPr>
                <a:t>Магистрала сервиса шумарства</a:t>
              </a:r>
              <a:endParaRPr lang="en-US" i="1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114" name="Rettangolo arrotondato 8"/>
            <p:cNvSpPr/>
            <p:nvPr/>
          </p:nvSpPr>
          <p:spPr>
            <a:xfrm>
              <a:off x="1763688" y="908720"/>
              <a:ext cx="1008112" cy="504056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sr-Cyrl-RS" sz="1400" smtClean="0">
                  <a:solidFill>
                    <a:prstClr val="black"/>
                  </a:solidFill>
                  <a:latin typeface="Gill Sans"/>
                </a:rPr>
                <a:t>Корисник сервиса</a:t>
              </a:r>
              <a:endParaRPr lang="en-US" sz="1400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115" name="Rettangolo arrotondato 9"/>
            <p:cNvSpPr/>
            <p:nvPr/>
          </p:nvSpPr>
          <p:spPr>
            <a:xfrm>
              <a:off x="3779912" y="908720"/>
              <a:ext cx="1008112" cy="504056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sr-Cyrl-RS" sz="1400" smtClean="0">
                  <a:solidFill>
                    <a:prstClr val="black"/>
                  </a:solidFill>
                  <a:latin typeface="Gill Sans"/>
                </a:rPr>
                <a:t>Корисник сервиса</a:t>
              </a:r>
              <a:endParaRPr lang="en-US" sz="1400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116" name="Rettangolo arrotondato 10"/>
            <p:cNvSpPr/>
            <p:nvPr/>
          </p:nvSpPr>
          <p:spPr>
            <a:xfrm>
              <a:off x="1626851" y="2492896"/>
              <a:ext cx="1072941" cy="504056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sr-Cyrl-RS" sz="1400" smtClean="0">
                  <a:solidFill>
                    <a:prstClr val="black"/>
                  </a:solidFill>
                  <a:latin typeface="Gill Sans"/>
                </a:rPr>
                <a:t>Сервис провајдер</a:t>
              </a:r>
              <a:endParaRPr lang="en-US" sz="1400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117" name="Rettangolo arrotondato 11"/>
            <p:cNvSpPr/>
            <p:nvPr/>
          </p:nvSpPr>
          <p:spPr>
            <a:xfrm>
              <a:off x="2951965" y="2492896"/>
              <a:ext cx="1097999" cy="504056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sr-Cyrl-RS" sz="1400">
                  <a:solidFill>
                    <a:prstClr val="black"/>
                  </a:solidFill>
                  <a:latin typeface="Gill Sans"/>
                </a:rPr>
                <a:t>Сервис провајдер</a:t>
              </a:r>
              <a:endParaRPr lang="en-US" sz="1400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118" name="Rettangolo arrotondato 12"/>
            <p:cNvSpPr/>
            <p:nvPr/>
          </p:nvSpPr>
          <p:spPr>
            <a:xfrm>
              <a:off x="4355975" y="2492896"/>
              <a:ext cx="1145699" cy="504056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sr-Cyrl-RS" sz="1400">
                  <a:solidFill>
                    <a:prstClr val="black"/>
                  </a:solidFill>
                  <a:latin typeface="Gill Sans"/>
                </a:rPr>
                <a:t>Сервис провајдер</a:t>
              </a:r>
              <a:endParaRPr lang="en-US" sz="1400" dirty="0">
                <a:solidFill>
                  <a:prstClr val="black"/>
                </a:solidFill>
                <a:latin typeface="Gill Sans"/>
              </a:endParaRPr>
            </a:p>
          </p:txBody>
        </p:sp>
        <p:cxnSp>
          <p:nvCxnSpPr>
            <p:cNvPr id="119" name="Connettore 1 14"/>
            <p:cNvCxnSpPr>
              <a:stCxn id="114" idx="2"/>
            </p:cNvCxnSpPr>
            <p:nvPr/>
          </p:nvCxnSpPr>
          <p:spPr>
            <a:xfrm>
              <a:off x="2267744" y="1412776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Connettore 1 15"/>
            <p:cNvCxnSpPr/>
            <p:nvPr/>
          </p:nvCxnSpPr>
          <p:spPr>
            <a:xfrm>
              <a:off x="4283968" y="1412776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Connettore 1 16"/>
            <p:cNvCxnSpPr/>
            <p:nvPr/>
          </p:nvCxnSpPr>
          <p:spPr>
            <a:xfrm>
              <a:off x="2267744" y="2132856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Connettore 1 17"/>
            <p:cNvCxnSpPr/>
            <p:nvPr/>
          </p:nvCxnSpPr>
          <p:spPr>
            <a:xfrm>
              <a:off x="3491880" y="2132856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Connettore 1 18"/>
            <p:cNvCxnSpPr/>
            <p:nvPr/>
          </p:nvCxnSpPr>
          <p:spPr>
            <a:xfrm>
              <a:off x="4788024" y="2132856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4" name="Cilindro 23"/>
            <p:cNvSpPr/>
            <p:nvPr/>
          </p:nvSpPr>
          <p:spPr>
            <a:xfrm>
              <a:off x="3707904" y="2924944"/>
              <a:ext cx="360040" cy="288032"/>
            </a:xfrm>
            <a:prstGeom prst="can">
              <a:avLst>
                <a:gd name="adj" fmla="val 50000"/>
              </a:avLst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latin typeface="Gill Sans"/>
              </a:endParaRPr>
            </a:p>
          </p:txBody>
        </p:sp>
      </p:grpSp>
      <p:sp>
        <p:nvSpPr>
          <p:cNvPr id="125" name="Segnaposto contenuto 125"/>
          <p:cNvSpPr>
            <a:spLocks noGrp="1"/>
          </p:cNvSpPr>
          <p:nvPr>
            <p:ph idx="1"/>
          </p:nvPr>
        </p:nvSpPr>
        <p:spPr>
          <a:xfrm>
            <a:off x="755576" y="3861048"/>
            <a:ext cx="3816424" cy="1872208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85000" lnSpcReduction="20000"/>
          </a:bodyPr>
          <a:lstStyle/>
          <a:p>
            <a:r>
              <a:rPr lang="sr-Cyrl-RS" sz="2400" smtClean="0">
                <a:latin typeface="Gill Sans"/>
              </a:rPr>
              <a:t>Модел</a:t>
            </a:r>
            <a:r>
              <a:rPr lang="en-US" sz="2400" smtClean="0">
                <a:latin typeface="Gill Sans"/>
              </a:rPr>
              <a:t>(</a:t>
            </a:r>
            <a:r>
              <a:rPr lang="sr-Cyrl-RS" sz="2400" smtClean="0">
                <a:latin typeface="Gill Sans"/>
              </a:rPr>
              <a:t>и</a:t>
            </a:r>
            <a:r>
              <a:rPr lang="en-US" sz="2400" smtClean="0">
                <a:latin typeface="Gill Sans"/>
              </a:rPr>
              <a:t>)</a:t>
            </a:r>
            <a:r>
              <a:rPr lang="sr-Cyrl-RS" sz="2400" smtClean="0">
                <a:latin typeface="Gill Sans"/>
              </a:rPr>
              <a:t> метаподатака</a:t>
            </a:r>
            <a:endParaRPr lang="en-US" sz="2400" dirty="0" smtClean="0">
              <a:latin typeface="Gill Sans"/>
            </a:endParaRPr>
          </a:p>
          <a:p>
            <a:r>
              <a:rPr lang="sr-Cyrl-RS" sz="2400" smtClean="0">
                <a:latin typeface="Gill Sans"/>
              </a:rPr>
              <a:t>Модел</a:t>
            </a:r>
            <a:r>
              <a:rPr lang="en-US" sz="2400" smtClean="0">
                <a:latin typeface="Gill Sans"/>
              </a:rPr>
              <a:t>(</a:t>
            </a:r>
            <a:r>
              <a:rPr lang="sr-Cyrl-RS" sz="2400" smtClean="0">
                <a:latin typeface="Gill Sans"/>
              </a:rPr>
              <a:t>и</a:t>
            </a:r>
            <a:r>
              <a:rPr lang="en-US" sz="2400" smtClean="0">
                <a:latin typeface="Gill Sans"/>
              </a:rPr>
              <a:t>)</a:t>
            </a:r>
            <a:r>
              <a:rPr lang="sr-Cyrl-RS" sz="2400" smtClean="0">
                <a:latin typeface="Gill Sans"/>
              </a:rPr>
              <a:t> података</a:t>
            </a:r>
            <a:endParaRPr lang="en-US" sz="2400" dirty="0" smtClean="0">
              <a:latin typeface="Gill Sans"/>
            </a:endParaRPr>
          </a:p>
          <a:p>
            <a:r>
              <a:rPr lang="sr-Cyrl-RS" sz="2400" smtClean="0">
                <a:latin typeface="Gill Sans"/>
              </a:rPr>
              <a:t>Формат</a:t>
            </a:r>
            <a:r>
              <a:rPr lang="en-US" sz="2400" smtClean="0">
                <a:latin typeface="Gill Sans"/>
              </a:rPr>
              <a:t>(</a:t>
            </a:r>
            <a:r>
              <a:rPr lang="sr-Cyrl-RS" sz="2400" smtClean="0">
                <a:latin typeface="Gill Sans"/>
              </a:rPr>
              <a:t>и</a:t>
            </a:r>
            <a:r>
              <a:rPr lang="en-US" sz="2400" smtClean="0">
                <a:latin typeface="Gill Sans"/>
              </a:rPr>
              <a:t>)/</a:t>
            </a:r>
            <a:r>
              <a:rPr lang="sr-Cyrl-RS" sz="2400" smtClean="0">
                <a:latin typeface="Gill Sans"/>
              </a:rPr>
              <a:t>Језик</a:t>
            </a:r>
            <a:r>
              <a:rPr lang="en-US" sz="2400" smtClean="0">
                <a:latin typeface="Gill Sans"/>
              </a:rPr>
              <a:t>(</a:t>
            </a:r>
            <a:r>
              <a:rPr lang="sr-Cyrl-RS" sz="2400" smtClean="0">
                <a:latin typeface="Gill Sans"/>
              </a:rPr>
              <a:t>-ци</a:t>
            </a:r>
            <a:r>
              <a:rPr lang="en-US" sz="2400" smtClean="0">
                <a:latin typeface="Gill Sans"/>
              </a:rPr>
              <a:t>)</a:t>
            </a:r>
            <a:endParaRPr lang="en-US" sz="2400" dirty="0" smtClean="0">
              <a:latin typeface="Gill Sans"/>
            </a:endParaRPr>
          </a:p>
          <a:p>
            <a:r>
              <a:rPr lang="sr-Cyrl-RS" sz="2400" smtClean="0">
                <a:latin typeface="Gill Sans"/>
              </a:rPr>
              <a:t>Контролни речник</a:t>
            </a:r>
            <a:r>
              <a:rPr lang="en-US" sz="2400" smtClean="0">
                <a:latin typeface="Gill Sans"/>
              </a:rPr>
              <a:t>(</a:t>
            </a:r>
            <a:r>
              <a:rPr lang="sr-Cyrl-RS" sz="2400" smtClean="0">
                <a:latin typeface="Gill Sans"/>
              </a:rPr>
              <a:t>-ци</a:t>
            </a:r>
            <a:r>
              <a:rPr lang="en-US" sz="2400" smtClean="0">
                <a:latin typeface="Gill Sans"/>
              </a:rPr>
              <a:t>)</a:t>
            </a:r>
            <a:endParaRPr lang="en-US" sz="2400" dirty="0">
              <a:latin typeface="Gill Sans"/>
            </a:endParaRPr>
          </a:p>
          <a:p>
            <a:r>
              <a:rPr lang="sr-Cyrl-RS" sz="2400" smtClean="0">
                <a:latin typeface="Gill Sans"/>
              </a:rPr>
              <a:t>Конвенције о подацима</a:t>
            </a:r>
            <a:endParaRPr lang="en-US" sz="2400" dirty="0" smtClean="0">
              <a:latin typeface="Gill Sans"/>
            </a:endParaRPr>
          </a:p>
          <a:p>
            <a:r>
              <a:rPr lang="sr-Cyrl-RS" sz="2400" smtClean="0">
                <a:latin typeface="Gill Sans"/>
              </a:rPr>
              <a:t>Семантика</a:t>
            </a:r>
            <a:endParaRPr lang="en-US" sz="2400" dirty="0" smtClean="0">
              <a:latin typeface="Gill Sans"/>
            </a:endParaRPr>
          </a:p>
        </p:txBody>
      </p:sp>
      <p:sp>
        <p:nvSpPr>
          <p:cNvPr id="127" name="Segnaposto contenuto 125"/>
          <p:cNvSpPr txBox="1">
            <a:spLocks/>
          </p:cNvSpPr>
          <p:nvPr/>
        </p:nvSpPr>
        <p:spPr>
          <a:xfrm>
            <a:off x="4283968" y="4293096"/>
            <a:ext cx="4320532" cy="20882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lnSpcReduction="10000"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sr-Cyrl-R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"/>
                <a:ea typeface="+mn-ea"/>
                <a:cs typeface="+mn-cs"/>
              </a:rPr>
              <a:t>Протокол</a:t>
            </a: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"/>
                <a:ea typeface="+mn-ea"/>
                <a:cs typeface="+mn-cs"/>
              </a:rPr>
              <a:t>(</a:t>
            </a:r>
            <a:r>
              <a:rPr kumimoji="0" lang="sr-Cyrl-R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"/>
                <a:ea typeface="+mn-ea"/>
                <a:cs typeface="+mn-cs"/>
              </a:rPr>
              <a:t>и</a:t>
            </a: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"/>
                <a:ea typeface="+mn-ea"/>
                <a:cs typeface="+mn-cs"/>
              </a:rPr>
              <a:t>)/</a:t>
            </a:r>
            <a:r>
              <a:rPr kumimoji="0" lang="sr-Cyrl-R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"/>
                <a:ea typeface="+mn-ea"/>
                <a:cs typeface="+mn-cs"/>
              </a:rPr>
              <a:t>интерфејс</a:t>
            </a: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"/>
                <a:ea typeface="+mn-ea"/>
                <a:cs typeface="+mn-cs"/>
              </a:rPr>
              <a:t>(</a:t>
            </a:r>
            <a:r>
              <a:rPr kumimoji="0" lang="sr-Cyrl-R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"/>
                <a:ea typeface="+mn-ea"/>
                <a:cs typeface="+mn-cs"/>
              </a:rPr>
              <a:t>и</a:t>
            </a: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"/>
                <a:ea typeface="+mn-ea"/>
                <a:cs typeface="+mn-cs"/>
              </a:rPr>
              <a:t>)</a:t>
            </a:r>
            <a:r>
              <a:rPr kumimoji="0" lang="sr-Cyrl-R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"/>
                <a:ea typeface="+mn-ea"/>
                <a:cs typeface="+mn-cs"/>
              </a:rPr>
              <a:t> за: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sr-Cyrl-RS" sz="2400" b="0" i="0" u="none" strike="noStrike" kern="1200" cap="none" spc="0" normalizeH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"/>
                <a:ea typeface="+mn-ea"/>
                <a:cs typeface="+mn-cs"/>
              </a:rPr>
              <a:t>отркивање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ill Sans"/>
              <a:ea typeface="+mn-ea"/>
              <a:cs typeface="+mn-cs"/>
            </a:endParaRPr>
          </a:p>
          <a:p>
            <a:pPr marL="342900" lvl="0" indent="-342900" defTabSz="9144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sr-Cyrl-RS" sz="2400" smtClean="0">
                <a:solidFill>
                  <a:schemeClr val="tx1"/>
                </a:solidFill>
                <a:latin typeface="Gill Sans"/>
              </a:rPr>
              <a:t>приступ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ill Sans"/>
              <a:ea typeface="+mn-ea"/>
              <a:cs typeface="+mn-cs"/>
            </a:endParaRP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sr-Cyrl-RS" sz="2400" smtClean="0">
                <a:solidFill>
                  <a:schemeClr val="tx1"/>
                </a:solidFill>
                <a:latin typeface="Gill Sans"/>
              </a:rPr>
              <a:t>приказ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ill Sans"/>
              <a:ea typeface="+mn-ea"/>
              <a:cs typeface="+mn-cs"/>
            </a:endParaRP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sr-Cyrl-RS" sz="2400" smtClean="0">
                <a:solidFill>
                  <a:schemeClr val="tx1"/>
                </a:solidFill>
                <a:latin typeface="Gill Sans"/>
              </a:rPr>
              <a:t>обраду</a:t>
            </a:r>
            <a:endParaRPr lang="en-US" sz="2400" dirty="0" smtClean="0">
              <a:latin typeface="Gill Sans"/>
            </a:endParaRPr>
          </a:p>
          <a:p>
            <a:pPr lvl="0">
              <a:spcBef>
                <a:spcPct val="20000"/>
              </a:spcBef>
            </a:pPr>
            <a:endParaRPr lang="en-US" sz="2400" dirty="0" smtClean="0">
              <a:latin typeface="Gill Sans"/>
            </a:endParaRPr>
          </a:p>
        </p:txBody>
      </p:sp>
      <p:sp>
        <p:nvSpPr>
          <p:cNvPr id="128" name="Triangolo isoscele 130"/>
          <p:cNvSpPr/>
          <p:nvPr/>
        </p:nvSpPr>
        <p:spPr>
          <a:xfrm rot="16200000">
            <a:off x="5108465" y="1949774"/>
            <a:ext cx="353602" cy="261904"/>
          </a:xfrm>
          <a:prstGeom prst="triangle">
            <a:avLst/>
          </a:prstGeom>
          <a:solidFill>
            <a:srgbClr val="FFFF0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Gill Sans"/>
            </a:endParaRPr>
          </a:p>
        </p:txBody>
      </p:sp>
      <p:cxnSp>
        <p:nvCxnSpPr>
          <p:cNvPr id="129" name="Connettore 4 131"/>
          <p:cNvCxnSpPr>
            <a:stCxn id="128" idx="3"/>
            <a:endCxn id="127" idx="0"/>
          </p:cNvCxnSpPr>
          <p:nvPr/>
        </p:nvCxnSpPr>
        <p:spPr>
          <a:xfrm>
            <a:off x="5416218" y="2080726"/>
            <a:ext cx="1028016" cy="2212370"/>
          </a:xfrm>
          <a:prstGeom prst="bentConnector2">
            <a:avLst/>
          </a:prstGeom>
          <a:ln w="38100">
            <a:solidFill>
              <a:schemeClr val="accent6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" name="Triangolo isoscele 133"/>
          <p:cNvSpPr/>
          <p:nvPr/>
        </p:nvSpPr>
        <p:spPr>
          <a:xfrm rot="5400000" flipH="1">
            <a:off x="1141776" y="1932979"/>
            <a:ext cx="353602" cy="261904"/>
          </a:xfrm>
          <a:prstGeom prst="triangle">
            <a:avLst/>
          </a:prstGeom>
          <a:solidFill>
            <a:srgbClr val="FFFF0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Gill Sans"/>
            </a:endParaRPr>
          </a:p>
        </p:txBody>
      </p:sp>
      <p:cxnSp>
        <p:nvCxnSpPr>
          <p:cNvPr id="136" name="Connettore 4 134"/>
          <p:cNvCxnSpPr>
            <a:stCxn id="133" idx="3"/>
            <a:endCxn id="125" idx="1"/>
          </p:cNvCxnSpPr>
          <p:nvPr/>
        </p:nvCxnSpPr>
        <p:spPr>
          <a:xfrm rot="10800000" flipV="1">
            <a:off x="755577" y="2063930"/>
            <a:ext cx="432049" cy="2733221"/>
          </a:xfrm>
          <a:prstGeom prst="bentConnector3">
            <a:avLst>
              <a:gd name="adj1" fmla="val 152911"/>
            </a:avLst>
          </a:prstGeom>
          <a:ln w="38100">
            <a:solidFill>
              <a:schemeClr val="accent6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Segnaposto contenuto 125"/>
          <p:cNvSpPr txBox="1">
            <a:spLocks/>
          </p:cNvSpPr>
          <p:nvPr/>
        </p:nvSpPr>
        <p:spPr>
          <a:xfrm>
            <a:off x="6216352" y="260648"/>
            <a:ext cx="2751456" cy="129614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sr-Cyrl-RS" sz="2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"/>
                <a:ea typeface="+mn-ea"/>
                <a:cs typeface="+mn-cs"/>
              </a:rPr>
              <a:t>Добра искуства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ill Sans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sr-Cyrl-RS" sz="2000" smtClean="0">
                <a:solidFill>
                  <a:schemeClr val="tx1"/>
                </a:solidFill>
                <a:latin typeface="Gill Sans"/>
              </a:rPr>
              <a:t>Регулатива</a:t>
            </a:r>
            <a:endParaRPr lang="en-US" sz="2000" dirty="0" smtClean="0">
              <a:solidFill>
                <a:schemeClr val="tx1"/>
              </a:solidFill>
              <a:latin typeface="Gill San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sr-Cyrl-RS" sz="2000" smtClean="0">
                <a:solidFill>
                  <a:schemeClr val="tx1"/>
                </a:solidFill>
                <a:latin typeface="Gill Sans"/>
              </a:rPr>
              <a:t>Безбедност</a:t>
            </a:r>
            <a:r>
              <a:rPr lang="en-US" sz="2000" smtClean="0">
                <a:solidFill>
                  <a:schemeClr val="tx1"/>
                </a:solidFill>
                <a:latin typeface="Gill Sans"/>
              </a:rPr>
              <a:t> </a:t>
            </a:r>
            <a:r>
              <a:rPr lang="en-US" sz="2000" dirty="0" smtClean="0">
                <a:solidFill>
                  <a:schemeClr val="tx1"/>
                </a:solidFill>
                <a:latin typeface="Gill Sans"/>
              </a:rPr>
              <a:t>(AAA)</a:t>
            </a:r>
          </a:p>
        </p:txBody>
      </p:sp>
      <p:cxnSp>
        <p:nvCxnSpPr>
          <p:cNvPr id="140" name="Connettore 4 131"/>
          <p:cNvCxnSpPr>
            <a:stCxn id="137" idx="2"/>
            <a:endCxn id="128" idx="3"/>
          </p:cNvCxnSpPr>
          <p:nvPr/>
        </p:nvCxnSpPr>
        <p:spPr>
          <a:xfrm rot="5400000">
            <a:off x="6242182" y="730828"/>
            <a:ext cx="523934" cy="2175862"/>
          </a:xfrm>
          <a:prstGeom prst="bentConnector2">
            <a:avLst/>
          </a:prstGeom>
          <a:ln w="38100">
            <a:solidFill>
              <a:schemeClr val="accent6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1" name="Picture 10" descr="Forestry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5576" y="476672"/>
            <a:ext cx="785818" cy="785818"/>
          </a:xfrm>
          <a:prstGeom prst="rect">
            <a:avLst/>
          </a:prstGeom>
          <a:noFill/>
          <a:ln>
            <a:noFill/>
          </a:ln>
          <a:scene3d>
            <a:camera prst="perspectiveHeroicExtremeLeftFacing"/>
            <a:lightRig rig="threePt" dir="t"/>
          </a:scene3d>
        </p:spPr>
      </p:pic>
      <p:sp>
        <p:nvSpPr>
          <p:cNvPr id="41" name="CasellaDiTesto 40"/>
          <p:cNvSpPr txBox="1"/>
          <p:nvPr/>
        </p:nvSpPr>
        <p:spPr>
          <a:xfrm>
            <a:off x="2869537" y="107340"/>
            <a:ext cx="3707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>
                <a:solidFill>
                  <a:prstClr val="black"/>
                </a:solidFill>
                <a:latin typeface="Gill Sans"/>
              </a:rPr>
              <a:t>Е</a:t>
            </a:r>
            <a:r>
              <a:rPr lang="en-US">
                <a:solidFill>
                  <a:prstClr val="black"/>
                </a:solidFill>
                <a:latin typeface="Gill Sans"/>
              </a:rPr>
              <a:t>-</a:t>
            </a:r>
            <a:r>
              <a:rPr lang="sr-Cyrl-RS">
                <a:solidFill>
                  <a:prstClr val="black"/>
                </a:solidFill>
                <a:latin typeface="Gill Sans"/>
              </a:rPr>
              <a:t>инфраструктура за шумарство</a:t>
            </a:r>
            <a:endParaRPr lang="en-US" dirty="0">
              <a:solidFill>
                <a:prstClr val="black"/>
              </a:solidFill>
              <a:latin typeface="Gill Sans"/>
            </a:endParaRPr>
          </a:p>
        </p:txBody>
      </p:sp>
      <p:sp>
        <p:nvSpPr>
          <p:cNvPr id="131" name="Triangolo isoscele 130"/>
          <p:cNvSpPr/>
          <p:nvPr/>
        </p:nvSpPr>
        <p:spPr>
          <a:xfrm rot="16200000">
            <a:off x="5108465" y="1949774"/>
            <a:ext cx="353602" cy="261904"/>
          </a:xfrm>
          <a:prstGeom prst="triangle">
            <a:avLst/>
          </a:prstGeom>
          <a:solidFill>
            <a:srgbClr val="FFFF0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Gill Sans"/>
            </a:endParaRPr>
          </a:p>
        </p:txBody>
      </p:sp>
      <p:sp>
        <p:nvSpPr>
          <p:cNvPr id="134" name="Triangolo isoscele 133"/>
          <p:cNvSpPr/>
          <p:nvPr/>
        </p:nvSpPr>
        <p:spPr>
          <a:xfrm rot="5400000" flipH="1">
            <a:off x="1141776" y="1932979"/>
            <a:ext cx="353602" cy="261904"/>
          </a:xfrm>
          <a:prstGeom prst="triangle">
            <a:avLst/>
          </a:prstGeom>
          <a:solidFill>
            <a:srgbClr val="FFFF0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Gill Sans"/>
            </a:endParaRPr>
          </a:p>
        </p:txBody>
      </p:sp>
      <p:pic>
        <p:nvPicPr>
          <p:cNvPr id="143" name="Immagine 142" descr="CDI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411760" y="3645024"/>
            <a:ext cx="3048000" cy="381000"/>
          </a:xfrm>
          <a:prstGeom prst="rect">
            <a:avLst/>
          </a:prstGeom>
        </p:spPr>
      </p:pic>
      <p:pic>
        <p:nvPicPr>
          <p:cNvPr id="144" name="Immagine 143" descr="cen287.jp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80112" y="3284984"/>
            <a:ext cx="2248413" cy="648072"/>
          </a:xfrm>
          <a:prstGeom prst="rect">
            <a:avLst/>
          </a:prstGeom>
        </p:spPr>
      </p:pic>
      <p:pic>
        <p:nvPicPr>
          <p:cNvPr id="145" name="Immagine 144" descr="CEOS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211960" y="476672"/>
            <a:ext cx="1733803" cy="648072"/>
          </a:xfrm>
          <a:prstGeom prst="rect">
            <a:avLst/>
          </a:prstGeom>
        </p:spPr>
      </p:pic>
      <p:pic>
        <p:nvPicPr>
          <p:cNvPr id="146" name="Immagine 145" descr="DCMI.bmp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652120" y="3933056"/>
            <a:ext cx="1234423" cy="576064"/>
          </a:xfrm>
          <a:prstGeom prst="rect">
            <a:avLst/>
          </a:prstGeom>
        </p:spPr>
      </p:pic>
      <p:pic>
        <p:nvPicPr>
          <p:cNvPr id="147" name="Immagine 146" descr="DGIWG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55576" y="2996952"/>
            <a:ext cx="1078903" cy="1078903"/>
          </a:xfrm>
          <a:prstGeom prst="rect">
            <a:avLst/>
          </a:prstGeom>
        </p:spPr>
      </p:pic>
      <p:pic>
        <p:nvPicPr>
          <p:cNvPr id="148" name="Immagine 147" descr="ESRI.jpg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72200" y="2996952"/>
            <a:ext cx="1897310" cy="847465"/>
          </a:xfrm>
          <a:prstGeom prst="rect">
            <a:avLst/>
          </a:prstGeom>
        </p:spPr>
      </p:pic>
      <p:pic>
        <p:nvPicPr>
          <p:cNvPr id="149" name="Immagine 148" descr="GBIF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251520" y="1124744"/>
            <a:ext cx="1345264" cy="1208294"/>
          </a:xfrm>
          <a:prstGeom prst="rect">
            <a:avLst/>
          </a:prstGeom>
        </p:spPr>
      </p:pic>
      <p:pic>
        <p:nvPicPr>
          <p:cNvPr id="150" name="Immagine 149" descr="GEO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244175" y="4409150"/>
            <a:ext cx="755650" cy="139700"/>
          </a:xfrm>
          <a:prstGeom prst="rect">
            <a:avLst/>
          </a:prstGeom>
        </p:spPr>
      </p:pic>
      <p:pic>
        <p:nvPicPr>
          <p:cNvPr id="151" name="Immagine 150" descr="Geonetwork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779912" y="6425952"/>
            <a:ext cx="1836204" cy="432048"/>
          </a:xfrm>
          <a:prstGeom prst="rect">
            <a:avLst/>
          </a:prstGeom>
        </p:spPr>
      </p:pic>
      <p:pic>
        <p:nvPicPr>
          <p:cNvPr id="152" name="Immagine 151" descr="GeoTiff.jpg"/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56376" y="4509120"/>
            <a:ext cx="1037192" cy="1008112"/>
          </a:xfrm>
          <a:prstGeom prst="rect">
            <a:avLst/>
          </a:prstGeom>
        </p:spPr>
      </p:pic>
      <p:pic>
        <p:nvPicPr>
          <p:cNvPr id="153" name="Immagine 152" descr="GMES-new1.bmp"/>
          <p:cNvPicPr>
            <a:picLocks noChangeAspect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88224" y="2276872"/>
            <a:ext cx="1520789" cy="801598"/>
          </a:xfrm>
          <a:prstGeom prst="rect">
            <a:avLst/>
          </a:prstGeom>
        </p:spPr>
      </p:pic>
      <p:pic>
        <p:nvPicPr>
          <p:cNvPr id="154" name="Immagine 153" descr="GML-1.jp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3563888" y="5373216"/>
            <a:ext cx="1498392" cy="601050"/>
          </a:xfrm>
          <a:prstGeom prst="rect">
            <a:avLst/>
          </a:prstGeom>
        </p:spPr>
      </p:pic>
      <p:pic>
        <p:nvPicPr>
          <p:cNvPr id="155" name="Immagine 154" descr="Google.jpg"/>
          <p:cNvPicPr>
            <a:picLocks noChangeAspect="1"/>
          </p:cNvPicPr>
          <p:nvPr/>
        </p:nvPicPr>
        <p:blipFill>
          <a:blip r:embed="rId17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56176" y="980728"/>
            <a:ext cx="1412554" cy="583856"/>
          </a:xfrm>
          <a:prstGeom prst="rect">
            <a:avLst/>
          </a:prstGeom>
        </p:spPr>
      </p:pic>
      <p:pic>
        <p:nvPicPr>
          <p:cNvPr id="156" name="Immagine 155" descr="gooslogofront.gif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7740352" y="3645024"/>
            <a:ext cx="1225550" cy="609600"/>
          </a:xfrm>
          <a:prstGeom prst="rect">
            <a:avLst/>
          </a:prstGeom>
        </p:spPr>
      </p:pic>
      <p:pic>
        <p:nvPicPr>
          <p:cNvPr id="157" name="Immagine 156" descr="hdf_logo.jpg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251520" y="5949280"/>
            <a:ext cx="1800200" cy="605836"/>
          </a:xfrm>
          <a:prstGeom prst="rect">
            <a:avLst/>
          </a:prstGeom>
        </p:spPr>
      </p:pic>
      <p:pic>
        <p:nvPicPr>
          <p:cNvPr id="158" name="Immagine 157" descr="HMA.jpg"/>
          <p:cNvPicPr>
            <a:picLocks noChangeAspect="1"/>
          </p:cNvPicPr>
          <p:nvPr/>
        </p:nvPicPr>
        <p:blipFill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55776" y="1484784"/>
            <a:ext cx="1380885" cy="639922"/>
          </a:xfrm>
          <a:prstGeom prst="rect">
            <a:avLst/>
          </a:prstGeom>
        </p:spPr>
      </p:pic>
      <p:pic>
        <p:nvPicPr>
          <p:cNvPr id="159" name="Immagine 158" descr="ICEO.jpg"/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>
            <a:off x="3995936" y="5877272"/>
            <a:ext cx="1475526" cy="528962"/>
          </a:xfrm>
          <a:prstGeom prst="rect">
            <a:avLst/>
          </a:prstGeom>
        </p:spPr>
      </p:pic>
      <p:pic>
        <p:nvPicPr>
          <p:cNvPr id="160" name="Immagine 159" descr="ICSU.jpg"/>
          <p:cNvPicPr>
            <a:picLocks noChangeAspect="1"/>
          </p:cNvPicPr>
          <p:nvPr/>
        </p:nvPicPr>
        <p:blipFill>
          <a:blip r:embed="rId2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24128" y="6093296"/>
            <a:ext cx="1457685" cy="485895"/>
          </a:xfrm>
          <a:prstGeom prst="rect">
            <a:avLst/>
          </a:prstGeom>
        </p:spPr>
      </p:pic>
      <p:pic>
        <p:nvPicPr>
          <p:cNvPr id="161" name="Immagine 160" descr="IEEE.png"/>
          <p:cNvPicPr>
            <a:picLocks noChangeAspect="1"/>
          </p:cNvPicPr>
          <p:nvPr/>
        </p:nvPicPr>
        <p:blipFill>
          <a:blip r:embed="rId23" cstate="print"/>
          <a:stretch>
            <a:fillRect/>
          </a:stretch>
        </p:blipFill>
        <p:spPr>
          <a:xfrm>
            <a:off x="2843808" y="4005064"/>
            <a:ext cx="1920081" cy="566881"/>
          </a:xfrm>
          <a:prstGeom prst="rect">
            <a:avLst/>
          </a:prstGeom>
        </p:spPr>
      </p:pic>
      <p:pic>
        <p:nvPicPr>
          <p:cNvPr id="162" name="Immagine 161" descr="ietflogo2e.gif"/>
          <p:cNvPicPr>
            <a:picLocks noChangeAspect="1"/>
          </p:cNvPicPr>
          <p:nvPr/>
        </p:nvPicPr>
        <p:blipFill>
          <a:blip r:embed="rId24" cstate="print"/>
          <a:stretch>
            <a:fillRect/>
          </a:stretch>
        </p:blipFill>
        <p:spPr>
          <a:xfrm>
            <a:off x="5292080" y="4941168"/>
            <a:ext cx="1778000" cy="1016000"/>
          </a:xfrm>
          <a:prstGeom prst="rect">
            <a:avLst/>
          </a:prstGeom>
        </p:spPr>
      </p:pic>
      <p:pic>
        <p:nvPicPr>
          <p:cNvPr id="163" name="Immagine 162" descr="Inspire.jpg"/>
          <p:cNvPicPr>
            <a:picLocks noChangeAspect="1"/>
          </p:cNvPicPr>
          <p:nvPr/>
        </p:nvPicPr>
        <p:blipFill>
          <a:blip r:embed="rId2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64288" y="4725144"/>
            <a:ext cx="1111699" cy="1135607"/>
          </a:xfrm>
          <a:prstGeom prst="rect">
            <a:avLst/>
          </a:prstGeom>
        </p:spPr>
      </p:pic>
      <p:pic>
        <p:nvPicPr>
          <p:cNvPr id="164" name="Immagine 163" descr="IODE.gif"/>
          <p:cNvPicPr>
            <a:picLocks noChangeAspect="1"/>
          </p:cNvPicPr>
          <p:nvPr/>
        </p:nvPicPr>
        <p:blipFill>
          <a:blip r:embed="rId26" cstate="print"/>
          <a:stretch>
            <a:fillRect/>
          </a:stretch>
        </p:blipFill>
        <p:spPr>
          <a:xfrm>
            <a:off x="323528" y="4509120"/>
            <a:ext cx="5328592" cy="477353"/>
          </a:xfrm>
          <a:prstGeom prst="rect">
            <a:avLst/>
          </a:prstGeom>
        </p:spPr>
      </p:pic>
      <p:pic>
        <p:nvPicPr>
          <p:cNvPr id="165" name="Immagine 164" descr="IPCC1.jpg"/>
          <p:cNvPicPr>
            <a:picLocks noChangeAspect="1"/>
          </p:cNvPicPr>
          <p:nvPr/>
        </p:nvPicPr>
        <p:blipFill>
          <a:blip r:embed="rId27" cstate="print">
            <a:clrChange>
              <a:clrFrom>
                <a:srgbClr val="FFFEFA"/>
              </a:clrFrom>
              <a:clrTo>
                <a:srgbClr val="FFFEFA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71600" y="5157192"/>
            <a:ext cx="1296144" cy="897330"/>
          </a:xfrm>
          <a:prstGeom prst="rect">
            <a:avLst/>
          </a:prstGeom>
        </p:spPr>
      </p:pic>
      <p:pic>
        <p:nvPicPr>
          <p:cNvPr id="166" name="Immagine 165" descr="ISOLogo_en.gif"/>
          <p:cNvPicPr>
            <a:picLocks noChangeAspect="1"/>
          </p:cNvPicPr>
          <p:nvPr/>
        </p:nvPicPr>
        <p:blipFill>
          <a:blip r:embed="rId28" cstate="print"/>
          <a:stretch>
            <a:fillRect/>
          </a:stretch>
        </p:blipFill>
        <p:spPr>
          <a:xfrm>
            <a:off x="4067943" y="1844824"/>
            <a:ext cx="1776719" cy="720080"/>
          </a:xfrm>
          <a:prstGeom prst="rect">
            <a:avLst/>
          </a:prstGeom>
        </p:spPr>
      </p:pic>
      <p:pic>
        <p:nvPicPr>
          <p:cNvPr id="167" name="Immagine 166" descr="ITU-official-logo_75.gif"/>
          <p:cNvPicPr>
            <a:picLocks noChangeAspect="1"/>
          </p:cNvPicPr>
          <p:nvPr/>
        </p:nvPicPr>
        <p:blipFill>
          <a:blip r:embed="rId29" cstate="print"/>
          <a:stretch>
            <a:fillRect/>
          </a:stretch>
        </p:blipFill>
        <p:spPr>
          <a:xfrm>
            <a:off x="1763688" y="332656"/>
            <a:ext cx="1824203" cy="720080"/>
          </a:xfrm>
          <a:prstGeom prst="rect">
            <a:avLst/>
          </a:prstGeom>
        </p:spPr>
      </p:pic>
      <p:pic>
        <p:nvPicPr>
          <p:cNvPr id="168" name="Immagine 167" descr="jpeg2000.jpg"/>
          <p:cNvPicPr>
            <a:picLocks noChangeAspect="1"/>
          </p:cNvPicPr>
          <p:nvPr/>
        </p:nvPicPr>
        <p:blipFill>
          <a:blip r:embed="rId30" cstate="print"/>
          <a:stretch>
            <a:fillRect/>
          </a:stretch>
        </p:blipFill>
        <p:spPr>
          <a:xfrm>
            <a:off x="8099376" y="2348880"/>
            <a:ext cx="1044624" cy="816113"/>
          </a:xfrm>
          <a:prstGeom prst="rect">
            <a:avLst/>
          </a:prstGeom>
        </p:spPr>
      </p:pic>
      <p:pic>
        <p:nvPicPr>
          <p:cNvPr id="169" name="Immagine 168" descr="Mpeg.jpg"/>
          <p:cNvPicPr>
            <a:picLocks noChangeAspect="1"/>
          </p:cNvPicPr>
          <p:nvPr/>
        </p:nvPicPr>
        <p:blipFill>
          <a:blip r:embed="rId31" cstate="print"/>
          <a:stretch>
            <a:fillRect/>
          </a:stretch>
        </p:blipFill>
        <p:spPr>
          <a:xfrm>
            <a:off x="7956376" y="1268760"/>
            <a:ext cx="868042" cy="792088"/>
          </a:xfrm>
          <a:prstGeom prst="rect">
            <a:avLst/>
          </a:prstGeom>
        </p:spPr>
      </p:pic>
      <p:pic>
        <p:nvPicPr>
          <p:cNvPr id="170" name="Immagine 169" descr="NATO.png"/>
          <p:cNvPicPr>
            <a:picLocks noChangeAspect="1"/>
          </p:cNvPicPr>
          <p:nvPr/>
        </p:nvPicPr>
        <p:blipFill>
          <a:blip r:embed="rId32" cstate="print"/>
          <a:stretch>
            <a:fillRect/>
          </a:stretch>
        </p:blipFill>
        <p:spPr>
          <a:xfrm>
            <a:off x="2123728" y="4941168"/>
            <a:ext cx="1930400" cy="514350"/>
          </a:xfrm>
          <a:prstGeom prst="rect">
            <a:avLst/>
          </a:prstGeom>
        </p:spPr>
      </p:pic>
      <p:pic>
        <p:nvPicPr>
          <p:cNvPr id="171" name="Immagine 170" descr="netcdf.png"/>
          <p:cNvPicPr>
            <a:picLocks noChangeAspect="1"/>
          </p:cNvPicPr>
          <p:nvPr/>
        </p:nvPicPr>
        <p:blipFill>
          <a:blip r:embed="rId33" cstate="print"/>
          <a:stretch>
            <a:fillRect/>
          </a:stretch>
        </p:blipFill>
        <p:spPr>
          <a:xfrm>
            <a:off x="1691680" y="2132856"/>
            <a:ext cx="997153" cy="717951"/>
          </a:xfrm>
          <a:prstGeom prst="rect">
            <a:avLst/>
          </a:prstGeom>
        </p:spPr>
      </p:pic>
      <p:pic>
        <p:nvPicPr>
          <p:cNvPr id="172" name="Immagine 171" descr="OAI-PMH.gif"/>
          <p:cNvPicPr>
            <a:picLocks noChangeAspect="1"/>
          </p:cNvPicPr>
          <p:nvPr/>
        </p:nvPicPr>
        <p:blipFill>
          <a:blip r:embed="rId34" cstate="print"/>
          <a:stretch>
            <a:fillRect/>
          </a:stretch>
        </p:blipFill>
        <p:spPr>
          <a:xfrm>
            <a:off x="2987824" y="2924944"/>
            <a:ext cx="1368100" cy="957670"/>
          </a:xfrm>
          <a:prstGeom prst="rect">
            <a:avLst/>
          </a:prstGeom>
        </p:spPr>
      </p:pic>
      <p:pic>
        <p:nvPicPr>
          <p:cNvPr id="173" name="Immagine 172" descr="oasis.png"/>
          <p:cNvPicPr>
            <a:picLocks noChangeAspect="1"/>
          </p:cNvPicPr>
          <p:nvPr/>
        </p:nvPicPr>
        <p:blipFill>
          <a:blip r:embed="rId35" cstate="print"/>
          <a:stretch>
            <a:fillRect/>
          </a:stretch>
        </p:blipFill>
        <p:spPr>
          <a:xfrm>
            <a:off x="5148064" y="2636912"/>
            <a:ext cx="2895751" cy="648072"/>
          </a:xfrm>
          <a:prstGeom prst="rect">
            <a:avLst/>
          </a:prstGeom>
        </p:spPr>
      </p:pic>
      <p:pic>
        <p:nvPicPr>
          <p:cNvPr id="174" name="Immagine 173" descr="OGC2.jpg"/>
          <p:cNvPicPr>
            <a:picLocks noChangeAspect="1"/>
          </p:cNvPicPr>
          <p:nvPr/>
        </p:nvPicPr>
        <p:blipFill>
          <a:blip r:embed="rId36" cstate="print">
            <a:clrChange>
              <a:clrFrom>
                <a:srgbClr val="FBFCFE"/>
              </a:clrFrom>
              <a:clrTo>
                <a:srgbClr val="FBFC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95736" y="5229200"/>
            <a:ext cx="1783055" cy="720080"/>
          </a:xfrm>
          <a:prstGeom prst="rect">
            <a:avLst/>
          </a:prstGeom>
        </p:spPr>
      </p:pic>
      <p:pic>
        <p:nvPicPr>
          <p:cNvPr id="175" name="Immagine 174" descr="OGF.jpg"/>
          <p:cNvPicPr>
            <a:picLocks noChangeAspect="1"/>
          </p:cNvPicPr>
          <p:nvPr/>
        </p:nvPicPr>
        <p:blipFill>
          <a:blip r:embed="rId3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99992" y="2996952"/>
            <a:ext cx="1083206" cy="764704"/>
          </a:xfrm>
          <a:prstGeom prst="rect">
            <a:avLst/>
          </a:prstGeom>
        </p:spPr>
      </p:pic>
      <p:pic>
        <p:nvPicPr>
          <p:cNvPr id="176" name="Immagine 175" descr="oma_logo.gif"/>
          <p:cNvPicPr>
            <a:picLocks noChangeAspect="1"/>
          </p:cNvPicPr>
          <p:nvPr/>
        </p:nvPicPr>
        <p:blipFill>
          <a:blip r:embed="rId3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32240" y="5805264"/>
            <a:ext cx="2021461" cy="576064"/>
          </a:xfrm>
          <a:prstGeom prst="rect">
            <a:avLst/>
          </a:prstGeom>
        </p:spPr>
      </p:pic>
      <p:pic>
        <p:nvPicPr>
          <p:cNvPr id="177" name="Immagine 176" descr="OOI.jpg"/>
          <p:cNvPicPr>
            <a:picLocks noChangeAspect="1"/>
          </p:cNvPicPr>
          <p:nvPr/>
        </p:nvPicPr>
        <p:blipFill>
          <a:blip r:embed="rId3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40152" y="1628800"/>
            <a:ext cx="1651000" cy="850900"/>
          </a:xfrm>
          <a:prstGeom prst="rect">
            <a:avLst/>
          </a:prstGeom>
        </p:spPr>
      </p:pic>
      <p:pic>
        <p:nvPicPr>
          <p:cNvPr id="178" name="Immagine 177" descr="opendap_1.gif"/>
          <p:cNvPicPr>
            <a:picLocks noChangeAspect="1"/>
          </p:cNvPicPr>
          <p:nvPr/>
        </p:nvPicPr>
        <p:blipFill>
          <a:blip r:embed="rId4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96336" y="6274714"/>
            <a:ext cx="1512168" cy="682678"/>
          </a:xfrm>
          <a:prstGeom prst="rect">
            <a:avLst/>
          </a:prstGeom>
        </p:spPr>
      </p:pic>
      <p:pic>
        <p:nvPicPr>
          <p:cNvPr id="179" name="Immagine 178" descr="opensearch_logo.gif"/>
          <p:cNvPicPr>
            <a:picLocks noChangeAspect="1"/>
          </p:cNvPicPr>
          <p:nvPr/>
        </p:nvPicPr>
        <p:blipFill>
          <a:blip r:embed="rId4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99792" y="4509120"/>
            <a:ext cx="2559050" cy="641350"/>
          </a:xfrm>
          <a:prstGeom prst="rect">
            <a:avLst/>
          </a:prstGeom>
        </p:spPr>
      </p:pic>
      <p:pic>
        <p:nvPicPr>
          <p:cNvPr id="180" name="Immagine 179" descr="OWL.jpg"/>
          <p:cNvPicPr>
            <a:picLocks noChangeAspect="1"/>
          </p:cNvPicPr>
          <p:nvPr/>
        </p:nvPicPr>
        <p:blipFill>
          <a:blip r:embed="rId42" cstate="print"/>
          <a:stretch>
            <a:fillRect/>
          </a:stretch>
        </p:blipFill>
        <p:spPr>
          <a:xfrm>
            <a:off x="5220072" y="4581128"/>
            <a:ext cx="1973735" cy="375173"/>
          </a:xfrm>
          <a:prstGeom prst="rect">
            <a:avLst/>
          </a:prstGeom>
        </p:spPr>
      </p:pic>
      <p:pic>
        <p:nvPicPr>
          <p:cNvPr id="181" name="Immagine 180" descr="PNG.jpg"/>
          <p:cNvPicPr>
            <a:picLocks noChangeAspect="1"/>
          </p:cNvPicPr>
          <p:nvPr/>
        </p:nvPicPr>
        <p:blipFill>
          <a:blip r:embed="rId43" cstate="print"/>
          <a:stretch>
            <a:fillRect/>
          </a:stretch>
        </p:blipFill>
        <p:spPr>
          <a:xfrm>
            <a:off x="0" y="5085184"/>
            <a:ext cx="792088" cy="792088"/>
          </a:xfrm>
          <a:prstGeom prst="rect">
            <a:avLst/>
          </a:prstGeom>
        </p:spPr>
      </p:pic>
      <p:pic>
        <p:nvPicPr>
          <p:cNvPr id="182" name="Immagine 181" descr="RDF.bmp"/>
          <p:cNvPicPr>
            <a:picLocks noChangeAspect="1"/>
          </p:cNvPicPr>
          <p:nvPr/>
        </p:nvPicPr>
        <p:blipFill>
          <a:blip r:embed="rId44" cstate="print"/>
          <a:stretch>
            <a:fillRect/>
          </a:stretch>
        </p:blipFill>
        <p:spPr>
          <a:xfrm>
            <a:off x="1763688" y="1196752"/>
            <a:ext cx="733116" cy="799763"/>
          </a:xfrm>
          <a:prstGeom prst="rect">
            <a:avLst/>
          </a:prstGeom>
        </p:spPr>
      </p:pic>
      <p:pic>
        <p:nvPicPr>
          <p:cNvPr id="183" name="Immagine 182" descr="SemanticWeb.png"/>
          <p:cNvPicPr>
            <a:picLocks noChangeAspect="1"/>
          </p:cNvPicPr>
          <p:nvPr/>
        </p:nvPicPr>
        <p:blipFill>
          <a:blip r:embed="rId4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40152" y="404664"/>
            <a:ext cx="2656778" cy="529151"/>
          </a:xfrm>
          <a:prstGeom prst="rect">
            <a:avLst/>
          </a:prstGeom>
        </p:spPr>
      </p:pic>
      <p:pic>
        <p:nvPicPr>
          <p:cNvPr id="184" name="Immagine 183" descr="SHP.jpg"/>
          <p:cNvPicPr>
            <a:picLocks noChangeAspect="1"/>
          </p:cNvPicPr>
          <p:nvPr/>
        </p:nvPicPr>
        <p:blipFill>
          <a:blip r:embed="rId46" cstate="print"/>
          <a:stretch>
            <a:fillRect/>
          </a:stretch>
        </p:blipFill>
        <p:spPr>
          <a:xfrm>
            <a:off x="2339752" y="5877272"/>
            <a:ext cx="1333500" cy="787400"/>
          </a:xfrm>
          <a:prstGeom prst="rect">
            <a:avLst/>
          </a:prstGeom>
        </p:spPr>
      </p:pic>
      <p:pic>
        <p:nvPicPr>
          <p:cNvPr id="185" name="Immagine 184" descr="Sparql.jpg"/>
          <p:cNvPicPr>
            <a:picLocks noChangeAspect="1"/>
          </p:cNvPicPr>
          <p:nvPr/>
        </p:nvPicPr>
        <p:blipFill>
          <a:blip r:embed="rId47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72400" y="2996952"/>
            <a:ext cx="864096" cy="864096"/>
          </a:xfrm>
          <a:prstGeom prst="rect">
            <a:avLst/>
          </a:prstGeom>
        </p:spPr>
      </p:pic>
      <p:pic>
        <p:nvPicPr>
          <p:cNvPr id="186" name="Immagine 185" descr="TIFF.jpg"/>
          <p:cNvPicPr>
            <a:picLocks noChangeAspect="1"/>
          </p:cNvPicPr>
          <p:nvPr/>
        </p:nvPicPr>
        <p:blipFill>
          <a:blip r:embed="rId4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04248" y="4005064"/>
            <a:ext cx="936104" cy="936104"/>
          </a:xfrm>
          <a:prstGeom prst="rect">
            <a:avLst/>
          </a:prstGeom>
        </p:spPr>
      </p:pic>
      <p:pic>
        <p:nvPicPr>
          <p:cNvPr id="187" name="Immagine 186" descr="Unep.gif"/>
          <p:cNvPicPr>
            <a:picLocks noChangeAspect="1"/>
          </p:cNvPicPr>
          <p:nvPr/>
        </p:nvPicPr>
        <p:blipFill>
          <a:blip r:embed="rId49" cstate="print"/>
          <a:stretch>
            <a:fillRect/>
          </a:stretch>
        </p:blipFill>
        <p:spPr>
          <a:xfrm>
            <a:off x="10975150" y="9797225"/>
            <a:ext cx="393700" cy="463550"/>
          </a:xfrm>
          <a:prstGeom prst="rect">
            <a:avLst/>
          </a:prstGeom>
        </p:spPr>
      </p:pic>
      <p:pic>
        <p:nvPicPr>
          <p:cNvPr id="188" name="Immagine 187" descr="UNESCO.jpg"/>
          <p:cNvPicPr>
            <a:picLocks noChangeAspect="1"/>
          </p:cNvPicPr>
          <p:nvPr/>
        </p:nvPicPr>
        <p:blipFill>
          <a:blip r:embed="rId50" cstate="print"/>
          <a:stretch>
            <a:fillRect/>
          </a:stretch>
        </p:blipFill>
        <p:spPr>
          <a:xfrm>
            <a:off x="10941000" y="9874200"/>
            <a:ext cx="762000" cy="609600"/>
          </a:xfrm>
          <a:prstGeom prst="rect">
            <a:avLst/>
          </a:prstGeom>
        </p:spPr>
      </p:pic>
      <p:pic>
        <p:nvPicPr>
          <p:cNvPr id="189" name="Immagine 188" descr="unescoioclogo (1).gif"/>
          <p:cNvPicPr>
            <a:picLocks noChangeAspect="1"/>
          </p:cNvPicPr>
          <p:nvPr/>
        </p:nvPicPr>
        <p:blipFill>
          <a:blip r:embed="rId51" cstate="print"/>
          <a:stretch>
            <a:fillRect/>
          </a:stretch>
        </p:blipFill>
        <p:spPr>
          <a:xfrm>
            <a:off x="1403648" y="6165304"/>
            <a:ext cx="1080120" cy="450759"/>
          </a:xfrm>
          <a:prstGeom prst="rect">
            <a:avLst/>
          </a:prstGeom>
        </p:spPr>
      </p:pic>
      <p:pic>
        <p:nvPicPr>
          <p:cNvPr id="190" name="Immagine 189" descr="W3C_logo.bmp"/>
          <p:cNvPicPr>
            <a:picLocks noChangeAspect="1"/>
          </p:cNvPicPr>
          <p:nvPr/>
        </p:nvPicPr>
        <p:blipFill>
          <a:blip r:embed="rId5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16016" y="3933056"/>
            <a:ext cx="3780420" cy="576064"/>
          </a:xfrm>
          <a:prstGeom prst="rect">
            <a:avLst/>
          </a:prstGeom>
        </p:spPr>
      </p:pic>
      <p:pic>
        <p:nvPicPr>
          <p:cNvPr id="191" name="Immagine 190" descr="WaterML.jpg"/>
          <p:cNvPicPr>
            <a:picLocks noChangeAspect="1"/>
          </p:cNvPicPr>
          <p:nvPr/>
        </p:nvPicPr>
        <p:blipFill>
          <a:blip r:embed="rId53" cstate="print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71600" y="3861048"/>
            <a:ext cx="1587500" cy="660400"/>
          </a:xfrm>
          <a:prstGeom prst="rect">
            <a:avLst/>
          </a:prstGeom>
        </p:spPr>
      </p:pic>
      <p:pic>
        <p:nvPicPr>
          <p:cNvPr id="192" name="Immagine 191" descr="Web2.0.jpg"/>
          <p:cNvPicPr>
            <a:picLocks noChangeAspect="1"/>
          </p:cNvPicPr>
          <p:nvPr/>
        </p:nvPicPr>
        <p:blipFill>
          <a:blip r:embed="rId54" cstate="print"/>
          <a:stretch>
            <a:fillRect/>
          </a:stretch>
        </p:blipFill>
        <p:spPr>
          <a:xfrm>
            <a:off x="179512" y="2132856"/>
            <a:ext cx="1224136" cy="1214421"/>
          </a:xfrm>
          <a:prstGeom prst="rect">
            <a:avLst/>
          </a:prstGeom>
        </p:spPr>
      </p:pic>
      <p:pic>
        <p:nvPicPr>
          <p:cNvPr id="193" name="Immagine 192" descr="WIKI.jpg"/>
          <p:cNvPicPr>
            <a:picLocks noChangeAspect="1"/>
          </p:cNvPicPr>
          <p:nvPr/>
        </p:nvPicPr>
        <p:blipFill>
          <a:blip r:embed="rId55" cstate="print">
            <a:clrChange>
              <a:clrFrom>
                <a:srgbClr val="FFFEF7"/>
              </a:clrFrom>
              <a:clrTo>
                <a:srgbClr val="FFFE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52320" y="1988840"/>
            <a:ext cx="1368153" cy="615669"/>
          </a:xfrm>
          <a:prstGeom prst="rect">
            <a:avLst/>
          </a:prstGeom>
        </p:spPr>
      </p:pic>
      <p:pic>
        <p:nvPicPr>
          <p:cNvPr id="194" name="Immagine 193" descr="WMO.jpg"/>
          <p:cNvPicPr>
            <a:picLocks noChangeAspect="1"/>
          </p:cNvPicPr>
          <p:nvPr/>
        </p:nvPicPr>
        <p:blipFill>
          <a:blip r:embed="rId5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23728" y="2708920"/>
            <a:ext cx="1092121" cy="100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467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500"/>
                            </p:stCondLst>
                            <p:childTnLst>
                              <p:par>
                                <p:cTn id="9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8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9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1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3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5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000"/>
                            </p:stCondLst>
                            <p:childTnLst>
                              <p:par>
                                <p:cTn id="10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5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6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8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0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2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3500"/>
                            </p:stCondLst>
                            <p:childTnLst>
                              <p:par>
                                <p:cTn id="124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2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3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4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5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6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7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8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9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4000"/>
                            </p:stCondLst>
                            <p:childTnLst>
                              <p:par>
                                <p:cTn id="14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3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9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0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1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2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3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4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5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6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4500"/>
                            </p:stCondLst>
                            <p:childTnLst>
                              <p:par>
                                <p:cTn id="15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0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1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6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7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8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9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0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1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2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3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5000"/>
                            </p:stCondLst>
                            <p:childTnLst>
                              <p:par>
                                <p:cTn id="17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3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4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6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7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8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0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5500"/>
                            </p:stCondLst>
                            <p:childTnLst>
                              <p:par>
                                <p:cTn id="19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4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5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0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1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2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3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4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5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6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7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6000"/>
                            </p:stCondLst>
                            <p:childTnLst>
                              <p:par>
                                <p:cTn id="20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1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2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7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8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9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0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1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2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3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4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6500"/>
                            </p:stCondLst>
                            <p:childTnLst>
                              <p:par>
                                <p:cTn id="22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8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9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4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5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6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7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8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9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0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1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7000"/>
                            </p:stCondLst>
                            <p:childTnLst>
                              <p:par>
                                <p:cTn id="24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5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6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1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2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3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4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5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6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7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8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7500"/>
                            </p:stCondLst>
                            <p:childTnLst>
                              <p:par>
                                <p:cTn id="26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2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3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8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9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0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1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2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3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4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5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6" fill="hold">
                            <p:stCondLst>
                              <p:cond delay="8000"/>
                            </p:stCondLst>
                            <p:childTnLst>
                              <p:par>
                                <p:cTn id="27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9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0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5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6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7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8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9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0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1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2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3" fill="hold">
                            <p:stCondLst>
                              <p:cond delay="8500"/>
                            </p:stCondLst>
                            <p:childTnLst>
                              <p:par>
                                <p:cTn id="294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6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7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9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0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1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2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3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4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5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6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7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8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9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9000"/>
                            </p:stCondLst>
                            <p:childTnLst>
                              <p:par>
                                <p:cTn id="31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3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4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6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8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9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0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1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2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3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4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5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6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7" fill="hold">
                            <p:stCondLst>
                              <p:cond delay="9500"/>
                            </p:stCondLst>
                            <p:childTnLst>
                              <p:par>
                                <p:cTn id="32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0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1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2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3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4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5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6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7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8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9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0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1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2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3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4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3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4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6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7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8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0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1" fill="hold">
                            <p:stCondLst>
                              <p:cond delay="10500"/>
                            </p:stCondLst>
                            <p:childTnLst>
                              <p:par>
                                <p:cTn id="36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4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5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6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7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8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9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0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1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2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3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4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5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6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7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8" fill="hold">
                            <p:stCondLst>
                              <p:cond delay="11000"/>
                            </p:stCondLst>
                            <p:childTnLst>
                              <p:par>
                                <p:cTn id="37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1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2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3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4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5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6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7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8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9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0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1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2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3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4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5" fill="hold">
                            <p:stCondLst>
                              <p:cond delay="11500"/>
                            </p:stCondLst>
                            <p:childTnLst>
                              <p:par>
                                <p:cTn id="39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8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9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0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1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2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3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4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5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6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7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8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9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0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1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2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5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6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7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8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9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0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1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2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3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4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5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6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7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8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9" fill="hold">
                            <p:stCondLst>
                              <p:cond delay="12500"/>
                            </p:stCondLst>
                            <p:childTnLst>
                              <p:par>
                                <p:cTn id="43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2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3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4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5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6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7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8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9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0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1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2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3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4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5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6" fill="hold">
                            <p:stCondLst>
                              <p:cond delay="13000"/>
                            </p:stCondLst>
                            <p:childTnLst>
                              <p:par>
                                <p:cTn id="44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9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0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1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2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3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4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5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6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7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8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9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0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1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2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3" fill="hold">
                            <p:stCondLst>
                              <p:cond delay="13500"/>
                            </p:stCondLst>
                            <p:childTnLst>
                              <p:par>
                                <p:cTn id="464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6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7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8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9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0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1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2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3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4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5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6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7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8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9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0" fill="hold">
                            <p:stCondLst>
                              <p:cond delay="14000"/>
                            </p:stCondLst>
                            <p:childTnLst>
                              <p:par>
                                <p:cTn id="48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3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4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5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6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7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8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9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0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1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2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3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4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5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6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7" fill="hold">
                            <p:stCondLst>
                              <p:cond delay="14500"/>
                            </p:stCondLst>
                            <p:childTnLst>
                              <p:par>
                                <p:cTn id="49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0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1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2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3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4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5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6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7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8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9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0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1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2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3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4" fill="hold">
                            <p:stCondLst>
                              <p:cond delay="15000"/>
                            </p:stCondLst>
                            <p:childTnLst>
                              <p:par>
                                <p:cTn id="51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3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4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6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7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8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0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1" fill="hold">
                            <p:stCondLst>
                              <p:cond delay="15500"/>
                            </p:stCondLst>
                            <p:childTnLst>
                              <p:par>
                                <p:cTn id="53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4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5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6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7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8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9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0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1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2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3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4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5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6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7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8" fill="hold">
                            <p:stCondLst>
                              <p:cond delay="16000"/>
                            </p:stCondLst>
                            <p:childTnLst>
                              <p:par>
                                <p:cTn id="54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1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2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3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4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5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6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7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8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9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0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1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2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3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4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5" fill="hold">
                            <p:stCondLst>
                              <p:cond delay="16500"/>
                            </p:stCondLst>
                            <p:childTnLst>
                              <p:par>
                                <p:cTn id="56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8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9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0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1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2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3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4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5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6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7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8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9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0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1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2" fill="hold">
                            <p:stCondLst>
                              <p:cond delay="17000"/>
                            </p:stCondLst>
                            <p:childTnLst>
                              <p:par>
                                <p:cTn id="58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5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6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7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8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9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0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1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2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3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4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5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6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7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8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9" fill="hold">
                            <p:stCondLst>
                              <p:cond delay="17500"/>
                            </p:stCondLst>
                            <p:childTnLst>
                              <p:par>
                                <p:cTn id="60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2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3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4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5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6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7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08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9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0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1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2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3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4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5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6" fill="hold">
                            <p:stCondLst>
                              <p:cond delay="18000"/>
                            </p:stCondLst>
                            <p:childTnLst>
                              <p:par>
                                <p:cTn id="61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9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0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1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2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3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4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5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6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7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8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9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0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1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2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3" fill="hold">
                            <p:stCondLst>
                              <p:cond delay="18500"/>
                            </p:stCondLst>
                            <p:childTnLst>
                              <p:par>
                                <p:cTn id="634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6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7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8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9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0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1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2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3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4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5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6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7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8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9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0" fill="hold">
                            <p:stCondLst>
                              <p:cond delay="19000"/>
                            </p:stCondLst>
                            <p:childTnLst>
                              <p:par>
                                <p:cTn id="65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3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4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5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6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7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8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9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0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1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2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3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4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5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6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7" fill="hold">
                            <p:stCondLst>
                              <p:cond delay="19500"/>
                            </p:stCondLst>
                            <p:childTnLst>
                              <p:par>
                                <p:cTn id="66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0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1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2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3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4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5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6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7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8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9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0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1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2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3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4" fill="hold">
                            <p:stCondLst>
                              <p:cond delay="20000"/>
                            </p:stCondLst>
                            <p:childTnLst>
                              <p:par>
                                <p:cTn id="68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3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94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6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7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8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0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1" fill="hold">
                            <p:stCondLst>
                              <p:cond delay="20500"/>
                            </p:stCondLst>
                            <p:childTnLst>
                              <p:par>
                                <p:cTn id="70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4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5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6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7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8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9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0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11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2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13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4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5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6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7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8" fill="hold">
                            <p:stCondLst>
                              <p:cond delay="21000"/>
                            </p:stCondLst>
                            <p:childTnLst>
                              <p:par>
                                <p:cTn id="71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1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2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3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4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5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6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27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8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9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30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1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32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3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4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5" fill="hold">
                            <p:stCondLst>
                              <p:cond delay="21500"/>
                            </p:stCondLst>
                            <p:childTnLst>
                              <p:par>
                                <p:cTn id="73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8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9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0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1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2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3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44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45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6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7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8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49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0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51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2" fill="hold">
                            <p:stCondLst>
                              <p:cond delay="22000"/>
                            </p:stCondLst>
                            <p:childTnLst>
                              <p:par>
                                <p:cTn id="75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5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6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7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8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9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0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61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62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3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64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5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6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7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8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9" fill="hold">
                            <p:stCondLst>
                              <p:cond delay="22500"/>
                            </p:stCondLst>
                            <p:childTnLst>
                              <p:par>
                                <p:cTn id="77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2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3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4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5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6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7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8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79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0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81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2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83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4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5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6" fill="hold">
                            <p:stCondLst>
                              <p:cond delay="23000"/>
                            </p:stCondLst>
                            <p:childTnLst>
                              <p:par>
                                <p:cTn id="78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9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0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1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2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3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4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5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96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7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98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9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00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1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02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3" fill="hold">
                            <p:stCondLst>
                              <p:cond delay="23500"/>
                            </p:stCondLst>
                            <p:childTnLst>
                              <p:par>
                                <p:cTn id="804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6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7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8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9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0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1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2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13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4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15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6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17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8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19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0" fill="hold">
                            <p:stCondLst>
                              <p:cond delay="24000"/>
                            </p:stCondLst>
                            <p:childTnLst>
                              <p:par>
                                <p:cTn id="82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3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4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5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6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7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8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29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30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1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32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3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34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5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36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1"/>
          <p:cNvSpPr>
            <a:spLocks/>
          </p:cNvSpPr>
          <p:nvPr/>
        </p:nvSpPr>
        <p:spPr bwMode="auto">
          <a:xfrm>
            <a:off x="314960" y="4704080"/>
            <a:ext cx="8493760" cy="115714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r>
              <a:rPr lang="sr-Cyrl-RS" sz="2400" smtClean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rPr>
              <a:t>Причајући о Ландсату</a:t>
            </a:r>
            <a:r>
              <a:rPr lang="en-US" sz="2400" smtClean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rPr>
              <a:t>... </a:t>
            </a:r>
            <a:r>
              <a:rPr lang="ja-JP" altLang="en-US" sz="2400" i="1" smtClean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rPr>
              <a:t>“</a:t>
            </a:r>
            <a:r>
              <a:rPr lang="sr-Cyrl-RS" altLang="ja-JP" sz="2400" i="1" smtClean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rPr>
              <a:t>Упркос великој потреби за тим информацијама</a:t>
            </a:r>
            <a:r>
              <a:rPr lang="en-US" altLang="ja-JP" sz="2400" i="1" smtClean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rPr>
              <a:t>, </a:t>
            </a:r>
            <a:r>
              <a:rPr lang="sr-Cyrl-RS" altLang="ja-JP" sz="2400" i="1" smtClean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rPr>
              <a:t>велика већина тих слика никада није окинула ниједан неурон ни у једном људском мозгу</a:t>
            </a:r>
            <a:r>
              <a:rPr lang="en-US" altLang="ja-JP" sz="2400" i="1" smtClean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rPr>
              <a:t>. </a:t>
            </a:r>
            <a:r>
              <a:rPr lang="sr-Cyrl-RS" altLang="ja-JP" sz="2400" i="1" smtClean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rPr>
              <a:t>Уместо тога, оне су ускладиштене у </a:t>
            </a:r>
            <a:r>
              <a:rPr lang="en-US" altLang="ja-JP" sz="2400" i="1" smtClean="0">
                <a:solidFill>
                  <a:srgbClr val="008000"/>
                </a:solidFill>
                <a:latin typeface="Gill Sans"/>
                <a:ea typeface="Gill Sans" pitchFamily="-84" charset="0"/>
                <a:cs typeface="Gill Sans" pitchFamily="-84" charset="0"/>
              </a:rPr>
              <a:t>e</a:t>
            </a:r>
            <a:r>
              <a:rPr lang="sr-Cyrl-RS" altLang="ja-JP" sz="2400" i="1" smtClean="0">
                <a:solidFill>
                  <a:srgbClr val="008000"/>
                </a:solidFill>
                <a:latin typeface="Gill Sans"/>
                <a:ea typeface="Gill Sans" pitchFamily="-84" charset="0"/>
                <a:cs typeface="Gill Sans" pitchFamily="-84" charset="0"/>
              </a:rPr>
              <a:t>лектронском силосу</a:t>
            </a:r>
            <a:r>
              <a:rPr lang="en-US" altLang="ja-JP" sz="2400" i="1" smtClean="0">
                <a:solidFill>
                  <a:srgbClr val="FFFF00"/>
                </a:solidFill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sr-Cyrl-RS" altLang="ja-JP" sz="2400" i="1" smtClean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rPr>
              <a:t>података</a:t>
            </a:r>
            <a:r>
              <a:rPr lang="ja-JP" altLang="en-US" sz="2400" i="1" smtClean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rPr>
              <a:t>”</a:t>
            </a:r>
            <a:endParaRPr lang="en-US" sz="2400" i="1" dirty="0">
              <a:solidFill>
                <a:schemeClr val="tx1"/>
              </a:solidFill>
              <a:latin typeface="Gill Sans"/>
              <a:ea typeface="Gill Sans" pitchFamily="-84" charset="0"/>
              <a:cs typeface="Gill Sans" pitchFamily="-84" charset="0"/>
            </a:endParaRPr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09180" y="873164"/>
            <a:ext cx="5116711" cy="341114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46083" name="Rectangle 3"/>
          <p:cNvSpPr>
            <a:spLocks/>
          </p:cNvSpPr>
          <p:nvPr/>
        </p:nvSpPr>
        <p:spPr bwMode="auto">
          <a:xfrm>
            <a:off x="7658100" y="5861224"/>
            <a:ext cx="978025" cy="2857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>
              <a:spcBef>
                <a:spcPts val="1687"/>
              </a:spcBef>
            </a:pPr>
            <a:r>
              <a:rPr lang="sr-Cyrl-RS" sz="1300" i="1" smtClean="0">
                <a:ea typeface="Gill Sans" pitchFamily="-84" charset="0"/>
                <a:cs typeface="Gill Sans" pitchFamily="-84" charset="0"/>
              </a:rPr>
              <a:t>Ал Гор</a:t>
            </a:r>
            <a:r>
              <a:rPr lang="en-US" sz="1300" i="1" smtClean="0">
                <a:ea typeface="Gill Sans" pitchFamily="-84" charset="0"/>
                <a:cs typeface="Gill Sans" pitchFamily="-84" charset="0"/>
              </a:rPr>
              <a:t> </a:t>
            </a:r>
            <a:r>
              <a:rPr lang="en-US" sz="1300" i="1" dirty="0">
                <a:ea typeface="Gill Sans" pitchFamily="-84" charset="0"/>
                <a:cs typeface="Gill Sans" pitchFamily="-84" charset="0"/>
              </a:rPr>
              <a:t>(1998)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" name="Gruppo 44"/>
          <p:cNvGrpSpPr/>
          <p:nvPr/>
        </p:nvGrpSpPr>
        <p:grpSpPr>
          <a:xfrm>
            <a:off x="107504" y="476672"/>
            <a:ext cx="6065795" cy="3240360"/>
            <a:chOff x="192961" y="346914"/>
            <a:chExt cx="6065795" cy="3240360"/>
          </a:xfrm>
        </p:grpSpPr>
        <p:pic>
          <p:nvPicPr>
            <p:cNvPr id="79" name="Immagine 21" descr="clouds-7.jpg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92961" y="346914"/>
              <a:ext cx="6065795" cy="3240360"/>
            </a:xfrm>
            <a:prstGeom prst="rect">
              <a:avLst/>
            </a:prstGeom>
          </p:spPr>
        </p:pic>
        <p:sp>
          <p:nvSpPr>
            <p:cNvPr id="80" name="Elaborazione 3"/>
            <p:cNvSpPr/>
            <p:nvPr/>
          </p:nvSpPr>
          <p:spPr>
            <a:xfrm>
              <a:off x="1475656" y="1772816"/>
              <a:ext cx="3888432" cy="360040"/>
            </a:xfrm>
            <a:prstGeom prst="flowChartProcess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Gill Sans"/>
              </a:endParaRPr>
            </a:p>
          </p:txBody>
        </p:sp>
        <p:cxnSp>
          <p:nvCxnSpPr>
            <p:cNvPr id="81" name="Connettore 1 5"/>
            <p:cNvCxnSpPr/>
            <p:nvPr/>
          </p:nvCxnSpPr>
          <p:spPr>
            <a:xfrm>
              <a:off x="1475656" y="1772816"/>
              <a:ext cx="3888432" cy="0"/>
            </a:xfrm>
            <a:prstGeom prst="line">
              <a:avLst/>
            </a:prstGeom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Connettore 1 6"/>
            <p:cNvCxnSpPr/>
            <p:nvPr/>
          </p:nvCxnSpPr>
          <p:spPr>
            <a:xfrm>
              <a:off x="1475656" y="2132856"/>
              <a:ext cx="3888432" cy="0"/>
            </a:xfrm>
            <a:prstGeom prst="line">
              <a:avLst/>
            </a:prstGeom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CasellaDiTesto 7"/>
            <p:cNvSpPr txBox="1"/>
            <p:nvPr/>
          </p:nvSpPr>
          <p:spPr>
            <a:xfrm>
              <a:off x="1475656" y="1757372"/>
              <a:ext cx="389506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r-Cyrl-RS" i="1" smtClean="0">
                  <a:solidFill>
                    <a:prstClr val="black"/>
                  </a:solidFill>
                  <a:latin typeface="Gill Sans"/>
                </a:rPr>
                <a:t>Магистрала сервиса шумарства</a:t>
              </a:r>
              <a:endParaRPr lang="en-US" i="1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84" name="Rettangolo arrotondato 8"/>
            <p:cNvSpPr/>
            <p:nvPr/>
          </p:nvSpPr>
          <p:spPr>
            <a:xfrm>
              <a:off x="1763688" y="908720"/>
              <a:ext cx="1008112" cy="504056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sr-Cyrl-RS" sz="1400" smtClean="0">
                  <a:solidFill>
                    <a:prstClr val="black"/>
                  </a:solidFill>
                  <a:latin typeface="Gill Sans"/>
                </a:rPr>
                <a:t>Корисник сервиса</a:t>
              </a:r>
              <a:endParaRPr lang="en-US" sz="1400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85" name="Rettangolo arrotondato 9"/>
            <p:cNvSpPr/>
            <p:nvPr/>
          </p:nvSpPr>
          <p:spPr>
            <a:xfrm>
              <a:off x="3779912" y="908720"/>
              <a:ext cx="1008112" cy="504056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sr-Cyrl-RS" sz="1400" smtClean="0">
                  <a:solidFill>
                    <a:prstClr val="black"/>
                  </a:solidFill>
                  <a:latin typeface="Gill Sans"/>
                </a:rPr>
                <a:t>Корисник сервиса</a:t>
              </a:r>
              <a:endParaRPr lang="en-US" sz="1400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86" name="Rettangolo arrotondato 10"/>
            <p:cNvSpPr/>
            <p:nvPr/>
          </p:nvSpPr>
          <p:spPr>
            <a:xfrm>
              <a:off x="1626851" y="2492896"/>
              <a:ext cx="1072941" cy="504056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sr-Cyrl-RS" sz="1400" smtClean="0">
                  <a:solidFill>
                    <a:prstClr val="black"/>
                  </a:solidFill>
                  <a:latin typeface="Gill Sans"/>
                </a:rPr>
                <a:t>Сервис провајдер</a:t>
              </a:r>
              <a:endParaRPr lang="en-US" sz="1400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87" name="Rettangolo arrotondato 11"/>
            <p:cNvSpPr/>
            <p:nvPr/>
          </p:nvSpPr>
          <p:spPr>
            <a:xfrm>
              <a:off x="2951965" y="2492896"/>
              <a:ext cx="1097999" cy="504056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sr-Cyrl-RS" sz="1400">
                  <a:solidFill>
                    <a:prstClr val="black"/>
                  </a:solidFill>
                  <a:latin typeface="Gill Sans"/>
                </a:rPr>
                <a:t>Сервис провајдер</a:t>
              </a:r>
              <a:endParaRPr lang="en-US" sz="1400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88" name="Rettangolo arrotondato 12"/>
            <p:cNvSpPr/>
            <p:nvPr/>
          </p:nvSpPr>
          <p:spPr>
            <a:xfrm>
              <a:off x="4355975" y="2492896"/>
              <a:ext cx="1145699" cy="504056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sr-Cyrl-RS" sz="1400">
                  <a:solidFill>
                    <a:prstClr val="black"/>
                  </a:solidFill>
                  <a:latin typeface="Gill Sans"/>
                </a:rPr>
                <a:t>Сервис провајдер</a:t>
              </a:r>
              <a:endParaRPr lang="en-US" sz="1400" dirty="0">
                <a:solidFill>
                  <a:prstClr val="black"/>
                </a:solidFill>
                <a:latin typeface="Gill Sans"/>
              </a:endParaRPr>
            </a:p>
          </p:txBody>
        </p:sp>
        <p:cxnSp>
          <p:nvCxnSpPr>
            <p:cNvPr id="89" name="Connettore 1 14"/>
            <p:cNvCxnSpPr>
              <a:stCxn id="84" idx="2"/>
            </p:cNvCxnSpPr>
            <p:nvPr/>
          </p:nvCxnSpPr>
          <p:spPr>
            <a:xfrm>
              <a:off x="2267744" y="1412776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Connettore 1 15"/>
            <p:cNvCxnSpPr/>
            <p:nvPr/>
          </p:nvCxnSpPr>
          <p:spPr>
            <a:xfrm>
              <a:off x="4283968" y="1412776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Connettore 1 16"/>
            <p:cNvCxnSpPr/>
            <p:nvPr/>
          </p:nvCxnSpPr>
          <p:spPr>
            <a:xfrm>
              <a:off x="2267744" y="2132856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Connettore 1 17"/>
            <p:cNvCxnSpPr/>
            <p:nvPr/>
          </p:nvCxnSpPr>
          <p:spPr>
            <a:xfrm>
              <a:off x="3491880" y="2132856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Connettore 1 18"/>
            <p:cNvCxnSpPr/>
            <p:nvPr/>
          </p:nvCxnSpPr>
          <p:spPr>
            <a:xfrm>
              <a:off x="4788024" y="2132856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Cilindro 23"/>
            <p:cNvSpPr/>
            <p:nvPr/>
          </p:nvSpPr>
          <p:spPr>
            <a:xfrm>
              <a:off x="3707904" y="2924944"/>
              <a:ext cx="360040" cy="288032"/>
            </a:xfrm>
            <a:prstGeom prst="can">
              <a:avLst>
                <a:gd name="adj" fmla="val 50000"/>
              </a:avLst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latin typeface="Gill Sans"/>
              </a:endParaRPr>
            </a:p>
          </p:txBody>
        </p:sp>
      </p:grpSp>
      <p:pic>
        <p:nvPicPr>
          <p:cNvPr id="95" name="Picture 10" descr="Forestry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5576" y="476672"/>
            <a:ext cx="785818" cy="785818"/>
          </a:xfrm>
          <a:prstGeom prst="rect">
            <a:avLst/>
          </a:prstGeom>
          <a:noFill/>
          <a:ln>
            <a:noFill/>
          </a:ln>
          <a:scene3d>
            <a:camera prst="perspectiveHeroicExtremeLeftFacing"/>
            <a:lightRig rig="threePt" dir="t"/>
          </a:scene3d>
        </p:spPr>
      </p:pic>
      <p:grpSp>
        <p:nvGrpSpPr>
          <p:cNvPr id="96" name="Gruppo 45"/>
          <p:cNvGrpSpPr/>
          <p:nvPr/>
        </p:nvGrpSpPr>
        <p:grpSpPr>
          <a:xfrm>
            <a:off x="464133" y="3514720"/>
            <a:ext cx="6065795" cy="3240360"/>
            <a:chOff x="18373" y="3717032"/>
            <a:chExt cx="6065795" cy="3240360"/>
          </a:xfrm>
        </p:grpSpPr>
        <p:pic>
          <p:nvPicPr>
            <p:cNvPr id="97" name="Immagine 24" descr="clouds-7.jpg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8373" y="3717032"/>
              <a:ext cx="6065795" cy="3240360"/>
            </a:xfrm>
            <a:prstGeom prst="rect">
              <a:avLst/>
            </a:prstGeom>
          </p:spPr>
        </p:pic>
        <p:sp>
          <p:nvSpPr>
            <p:cNvPr id="98" name="Elaborazione 25"/>
            <p:cNvSpPr/>
            <p:nvPr/>
          </p:nvSpPr>
          <p:spPr>
            <a:xfrm>
              <a:off x="1301068" y="5142934"/>
              <a:ext cx="3888432" cy="360040"/>
            </a:xfrm>
            <a:prstGeom prst="flowChartProcess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Gill Sans"/>
              </a:endParaRPr>
            </a:p>
          </p:txBody>
        </p:sp>
        <p:cxnSp>
          <p:nvCxnSpPr>
            <p:cNvPr id="103" name="Connettore 1 26"/>
            <p:cNvCxnSpPr/>
            <p:nvPr/>
          </p:nvCxnSpPr>
          <p:spPr>
            <a:xfrm>
              <a:off x="1301068" y="5142934"/>
              <a:ext cx="3888432" cy="0"/>
            </a:xfrm>
            <a:prstGeom prst="line">
              <a:avLst/>
            </a:prstGeom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Connettore 1 27"/>
            <p:cNvCxnSpPr/>
            <p:nvPr/>
          </p:nvCxnSpPr>
          <p:spPr>
            <a:xfrm>
              <a:off x="1301068" y="5502974"/>
              <a:ext cx="3888432" cy="0"/>
            </a:xfrm>
            <a:prstGeom prst="line">
              <a:avLst/>
            </a:prstGeom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8" name="CasellaDiTesto 28"/>
            <p:cNvSpPr txBox="1"/>
            <p:nvPr/>
          </p:nvSpPr>
          <p:spPr>
            <a:xfrm>
              <a:off x="1301069" y="5142934"/>
              <a:ext cx="387868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r-Cyrl-RS" sz="1600" i="1" smtClean="0">
                  <a:solidFill>
                    <a:prstClr val="black"/>
                  </a:solidFill>
                  <a:latin typeface="Gill Sans"/>
                </a:rPr>
                <a:t>Магистала сервиса биодиверзитета</a:t>
              </a:r>
              <a:endParaRPr lang="en-US" sz="1600" i="1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110" name="Rettangolo arrotondato 29"/>
            <p:cNvSpPr/>
            <p:nvPr/>
          </p:nvSpPr>
          <p:spPr>
            <a:xfrm>
              <a:off x="1589100" y="4278838"/>
              <a:ext cx="1008112" cy="504056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sr-Cyrl-RS" sz="1400">
                  <a:solidFill>
                    <a:prstClr val="black"/>
                  </a:solidFill>
                  <a:latin typeface="Gill Sans"/>
                </a:rPr>
                <a:t>Корисник сервиса</a:t>
              </a:r>
              <a:endParaRPr lang="en-US" sz="1400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111" name="Rettangolo arrotondato 30"/>
            <p:cNvSpPr/>
            <p:nvPr/>
          </p:nvSpPr>
          <p:spPr>
            <a:xfrm>
              <a:off x="3605324" y="4278838"/>
              <a:ext cx="1008112" cy="504056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sr-Cyrl-RS" sz="1400">
                  <a:solidFill>
                    <a:prstClr val="black"/>
                  </a:solidFill>
                  <a:latin typeface="Gill Sans"/>
                </a:rPr>
                <a:t>Корисник сервиса</a:t>
              </a:r>
              <a:endParaRPr lang="en-US" sz="1400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119" name="Rettangolo arrotondato 31"/>
            <p:cNvSpPr/>
            <p:nvPr/>
          </p:nvSpPr>
          <p:spPr>
            <a:xfrm>
              <a:off x="1376416" y="5863014"/>
              <a:ext cx="1148788" cy="504056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sr-Cyrl-RS" sz="1400">
                  <a:solidFill>
                    <a:prstClr val="black"/>
                  </a:solidFill>
                  <a:latin typeface="Gill Sans"/>
                </a:rPr>
                <a:t>Сервис провајдер</a:t>
              </a:r>
              <a:endParaRPr lang="en-US" sz="1400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120" name="Rettangolo arrotondato 32"/>
            <p:cNvSpPr/>
            <p:nvPr/>
          </p:nvSpPr>
          <p:spPr>
            <a:xfrm>
              <a:off x="2766357" y="5863014"/>
              <a:ext cx="1126707" cy="504056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sr-Cyrl-RS" sz="1400">
                  <a:solidFill>
                    <a:prstClr val="black"/>
                  </a:solidFill>
                  <a:latin typeface="Gill Sans"/>
                </a:rPr>
                <a:t>Сервис провајдер</a:t>
              </a:r>
              <a:endParaRPr lang="en-US" sz="1400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121" name="Rettangolo arrotondato 33"/>
            <p:cNvSpPr/>
            <p:nvPr/>
          </p:nvSpPr>
          <p:spPr>
            <a:xfrm>
              <a:off x="4181388" y="5863014"/>
              <a:ext cx="1156168" cy="504056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sr-Cyrl-RS" sz="1400">
                  <a:solidFill>
                    <a:prstClr val="black"/>
                  </a:solidFill>
                  <a:latin typeface="Gill Sans"/>
                </a:rPr>
                <a:t>Сервис провајдер</a:t>
              </a:r>
              <a:endParaRPr lang="en-US" sz="1400" dirty="0">
                <a:solidFill>
                  <a:prstClr val="black"/>
                </a:solidFill>
                <a:latin typeface="Gill Sans"/>
              </a:endParaRPr>
            </a:p>
          </p:txBody>
        </p:sp>
        <p:cxnSp>
          <p:nvCxnSpPr>
            <p:cNvPr id="124" name="Connettore 1 34"/>
            <p:cNvCxnSpPr>
              <a:stCxn id="110" idx="2"/>
            </p:cNvCxnSpPr>
            <p:nvPr/>
          </p:nvCxnSpPr>
          <p:spPr>
            <a:xfrm>
              <a:off x="2093156" y="4782894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Connettore 1 35"/>
            <p:cNvCxnSpPr/>
            <p:nvPr/>
          </p:nvCxnSpPr>
          <p:spPr>
            <a:xfrm>
              <a:off x="4109380" y="4782894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Connettore 1 36"/>
            <p:cNvCxnSpPr/>
            <p:nvPr/>
          </p:nvCxnSpPr>
          <p:spPr>
            <a:xfrm>
              <a:off x="2093156" y="5502974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Connettore 1 37"/>
            <p:cNvCxnSpPr/>
            <p:nvPr/>
          </p:nvCxnSpPr>
          <p:spPr>
            <a:xfrm>
              <a:off x="3317292" y="5502974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Connettore 1 38"/>
            <p:cNvCxnSpPr/>
            <p:nvPr/>
          </p:nvCxnSpPr>
          <p:spPr>
            <a:xfrm>
              <a:off x="4613436" y="5502974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0" name="Cilindro 39"/>
            <p:cNvSpPr/>
            <p:nvPr/>
          </p:nvSpPr>
          <p:spPr>
            <a:xfrm>
              <a:off x="3533316" y="6295062"/>
              <a:ext cx="360040" cy="288032"/>
            </a:xfrm>
            <a:prstGeom prst="can">
              <a:avLst>
                <a:gd name="adj" fmla="val 50000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latin typeface="Gill Sans"/>
              </a:endParaRPr>
            </a:p>
          </p:txBody>
        </p:sp>
      </p:grpSp>
      <p:sp>
        <p:nvSpPr>
          <p:cNvPr id="131" name="CasellaDiTesto 40"/>
          <p:cNvSpPr txBox="1"/>
          <p:nvPr/>
        </p:nvSpPr>
        <p:spPr>
          <a:xfrm>
            <a:off x="832470" y="62704"/>
            <a:ext cx="3707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>
                <a:solidFill>
                  <a:prstClr val="black"/>
                </a:solidFill>
                <a:latin typeface="Gill Sans"/>
              </a:rPr>
              <a:t>Е</a:t>
            </a:r>
            <a:r>
              <a:rPr lang="en-US">
                <a:solidFill>
                  <a:prstClr val="black"/>
                </a:solidFill>
                <a:latin typeface="Gill Sans"/>
              </a:rPr>
              <a:t>-</a:t>
            </a:r>
            <a:r>
              <a:rPr lang="sr-Cyrl-RS">
                <a:solidFill>
                  <a:prstClr val="black"/>
                </a:solidFill>
                <a:latin typeface="Gill Sans"/>
              </a:rPr>
              <a:t>инфраструктура за шумарство</a:t>
            </a:r>
            <a:endParaRPr lang="en-US" dirty="0">
              <a:solidFill>
                <a:prstClr val="black"/>
              </a:solidFill>
              <a:latin typeface="Gill Sans"/>
            </a:endParaRPr>
          </a:p>
        </p:txBody>
      </p:sp>
      <p:sp>
        <p:nvSpPr>
          <p:cNvPr id="132" name="CasellaDiTesto 41"/>
          <p:cNvSpPr txBox="1"/>
          <p:nvPr/>
        </p:nvSpPr>
        <p:spPr>
          <a:xfrm>
            <a:off x="6277720" y="5589240"/>
            <a:ext cx="25234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>
                <a:solidFill>
                  <a:prstClr val="black"/>
                </a:solidFill>
                <a:latin typeface="Gill Sans"/>
              </a:rPr>
              <a:t>Е</a:t>
            </a:r>
            <a:r>
              <a:rPr lang="en-US">
                <a:solidFill>
                  <a:prstClr val="black"/>
                </a:solidFill>
                <a:latin typeface="Gill Sans"/>
              </a:rPr>
              <a:t>-</a:t>
            </a:r>
            <a:r>
              <a:rPr lang="sr-Cyrl-RS">
                <a:solidFill>
                  <a:prstClr val="black"/>
                </a:solidFill>
                <a:latin typeface="Gill Sans"/>
              </a:rPr>
              <a:t>инфраструктура </a:t>
            </a:r>
            <a:r>
              <a:rPr lang="sr-Cyrl-RS" smtClean="0">
                <a:solidFill>
                  <a:prstClr val="black"/>
                </a:solidFill>
                <a:latin typeface="Gill Sans"/>
              </a:rPr>
              <a:t>за </a:t>
            </a:r>
          </a:p>
          <a:p>
            <a:r>
              <a:rPr lang="sr-Cyrl-RS" smtClean="0">
                <a:solidFill>
                  <a:prstClr val="black"/>
                </a:solidFill>
                <a:latin typeface="Gill Sans"/>
              </a:rPr>
              <a:t>биодиверзитет</a:t>
            </a:r>
            <a:endParaRPr lang="en-US" dirty="0">
              <a:solidFill>
                <a:prstClr val="black"/>
              </a:solidFill>
              <a:latin typeface="Gill Sans"/>
            </a:endParaRPr>
          </a:p>
        </p:txBody>
      </p:sp>
      <p:grpSp>
        <p:nvGrpSpPr>
          <p:cNvPr id="133" name="Gruppo 54"/>
          <p:cNvGrpSpPr/>
          <p:nvPr/>
        </p:nvGrpSpPr>
        <p:grpSpPr>
          <a:xfrm>
            <a:off x="5652120" y="2520280"/>
            <a:ext cx="3456384" cy="1988840"/>
            <a:chOff x="291836" y="346914"/>
            <a:chExt cx="6065795" cy="3240360"/>
          </a:xfrm>
        </p:grpSpPr>
        <p:pic>
          <p:nvPicPr>
            <p:cNvPr id="134" name="Immagine 55" descr="clouds-7.jpg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291836" y="346914"/>
              <a:ext cx="6065795" cy="3240360"/>
            </a:xfrm>
            <a:prstGeom prst="rect">
              <a:avLst/>
            </a:prstGeom>
          </p:spPr>
        </p:pic>
        <p:sp>
          <p:nvSpPr>
            <p:cNvPr id="135" name="Elaborazione 56"/>
            <p:cNvSpPr/>
            <p:nvPr/>
          </p:nvSpPr>
          <p:spPr>
            <a:xfrm>
              <a:off x="1475656" y="1772816"/>
              <a:ext cx="3888432" cy="360040"/>
            </a:xfrm>
            <a:prstGeom prst="flowChartProcess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prstClr val="white"/>
                </a:solidFill>
                <a:latin typeface="Gill Sans"/>
              </a:endParaRPr>
            </a:p>
          </p:txBody>
        </p:sp>
        <p:cxnSp>
          <p:nvCxnSpPr>
            <p:cNvPr id="136" name="Connettore 1 57"/>
            <p:cNvCxnSpPr/>
            <p:nvPr/>
          </p:nvCxnSpPr>
          <p:spPr>
            <a:xfrm>
              <a:off x="1475656" y="1772816"/>
              <a:ext cx="3888432" cy="0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Connettore 1 58"/>
            <p:cNvCxnSpPr/>
            <p:nvPr/>
          </p:nvCxnSpPr>
          <p:spPr>
            <a:xfrm>
              <a:off x="1475656" y="2132856"/>
              <a:ext cx="3888432" cy="0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8" name="CasellaDiTesto 59"/>
            <p:cNvSpPr txBox="1"/>
            <p:nvPr/>
          </p:nvSpPr>
          <p:spPr>
            <a:xfrm>
              <a:off x="1488171" y="1772816"/>
              <a:ext cx="3875918" cy="3760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r-Cyrl-RS" sz="900" i="1" smtClean="0">
                  <a:solidFill>
                    <a:prstClr val="black"/>
                  </a:solidFill>
                  <a:latin typeface="Gill Sans"/>
                </a:rPr>
                <a:t>Магистрала сервиса суше</a:t>
              </a:r>
              <a:endParaRPr lang="en-US" sz="900" i="1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139" name="Rettangolo arrotondato 60"/>
            <p:cNvSpPr/>
            <p:nvPr/>
          </p:nvSpPr>
          <p:spPr>
            <a:xfrm>
              <a:off x="1679495" y="908721"/>
              <a:ext cx="1176498" cy="504056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sr-Cyrl-RS" sz="800">
                  <a:solidFill>
                    <a:prstClr val="black"/>
                  </a:solidFill>
                  <a:latin typeface="Gill Sans"/>
                </a:rPr>
                <a:t>Корисник сервиса</a:t>
              </a:r>
              <a:endParaRPr lang="en-US" sz="800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140" name="Rettangolo arrotondato 61"/>
            <p:cNvSpPr/>
            <p:nvPr/>
          </p:nvSpPr>
          <p:spPr>
            <a:xfrm>
              <a:off x="3595724" y="908721"/>
              <a:ext cx="1376487" cy="504056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sr-Cyrl-RS" sz="800">
                  <a:solidFill>
                    <a:prstClr val="black"/>
                  </a:solidFill>
                  <a:latin typeface="Gill Sans"/>
                </a:rPr>
                <a:t>Корисник сервиса</a:t>
              </a:r>
              <a:endParaRPr lang="en-US" sz="800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141" name="Rettangolo arrotondato 62"/>
            <p:cNvSpPr/>
            <p:nvPr/>
          </p:nvSpPr>
          <p:spPr>
            <a:xfrm>
              <a:off x="1555543" y="2492896"/>
              <a:ext cx="1144249" cy="504056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sr-Cyrl-RS" sz="700">
                  <a:solidFill>
                    <a:prstClr val="black"/>
                  </a:solidFill>
                  <a:latin typeface="Gill Sans"/>
                </a:rPr>
                <a:t>Сервис провајдер</a:t>
              </a:r>
              <a:endParaRPr lang="en-US" sz="700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142" name="Rettangolo arrotondato 63"/>
            <p:cNvSpPr/>
            <p:nvPr/>
          </p:nvSpPr>
          <p:spPr>
            <a:xfrm>
              <a:off x="2931912" y="2492896"/>
              <a:ext cx="1130889" cy="504056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sr-Cyrl-RS" sz="700">
                  <a:solidFill>
                    <a:prstClr val="black"/>
                  </a:solidFill>
                  <a:latin typeface="Gill Sans"/>
                </a:rPr>
                <a:t>Сервис провајдер</a:t>
              </a:r>
              <a:endParaRPr lang="en-US" sz="700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143" name="Rettangolo arrotondato 64"/>
            <p:cNvSpPr/>
            <p:nvPr/>
          </p:nvSpPr>
          <p:spPr>
            <a:xfrm>
              <a:off x="4355976" y="2492896"/>
              <a:ext cx="1127856" cy="504056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sr-Cyrl-RS" sz="700">
                  <a:solidFill>
                    <a:prstClr val="black"/>
                  </a:solidFill>
                  <a:latin typeface="Gill Sans"/>
                </a:rPr>
                <a:t>Сервис провајдер</a:t>
              </a:r>
              <a:endParaRPr lang="en-US" sz="700" dirty="0">
                <a:solidFill>
                  <a:prstClr val="black"/>
                </a:solidFill>
                <a:latin typeface="Gill Sans"/>
              </a:endParaRPr>
            </a:p>
          </p:txBody>
        </p:sp>
        <p:cxnSp>
          <p:nvCxnSpPr>
            <p:cNvPr id="144" name="Connettore 1 65"/>
            <p:cNvCxnSpPr>
              <a:stCxn id="139" idx="2"/>
            </p:cNvCxnSpPr>
            <p:nvPr/>
          </p:nvCxnSpPr>
          <p:spPr>
            <a:xfrm>
              <a:off x="2267744" y="1412777"/>
              <a:ext cx="0" cy="360038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Connettore 1 66"/>
            <p:cNvCxnSpPr/>
            <p:nvPr/>
          </p:nvCxnSpPr>
          <p:spPr>
            <a:xfrm>
              <a:off x="4283968" y="1412776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Connettore 1 67"/>
            <p:cNvCxnSpPr/>
            <p:nvPr/>
          </p:nvCxnSpPr>
          <p:spPr>
            <a:xfrm>
              <a:off x="2267744" y="2132856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Connettore 1 68"/>
            <p:cNvCxnSpPr/>
            <p:nvPr/>
          </p:nvCxnSpPr>
          <p:spPr>
            <a:xfrm>
              <a:off x="3491880" y="2132856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Connettore 1 69"/>
            <p:cNvCxnSpPr/>
            <p:nvPr/>
          </p:nvCxnSpPr>
          <p:spPr>
            <a:xfrm>
              <a:off x="4788024" y="2132856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9" name="Cilindro 70"/>
            <p:cNvSpPr/>
            <p:nvPr/>
          </p:nvSpPr>
          <p:spPr>
            <a:xfrm>
              <a:off x="3707904" y="2924944"/>
              <a:ext cx="360040" cy="288032"/>
            </a:xfrm>
            <a:prstGeom prst="can">
              <a:avLst>
                <a:gd name="adj" fmla="val 50000"/>
              </a:avLst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prstClr val="black"/>
                </a:solidFill>
                <a:latin typeface="Gill Sans"/>
              </a:endParaRPr>
            </a:p>
          </p:txBody>
        </p:sp>
      </p:grpSp>
      <p:sp>
        <p:nvSpPr>
          <p:cNvPr id="150" name="CasellaDiTesto 126"/>
          <p:cNvSpPr txBox="1"/>
          <p:nvPr/>
        </p:nvSpPr>
        <p:spPr>
          <a:xfrm>
            <a:off x="6122767" y="2150948"/>
            <a:ext cx="30684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>
                <a:solidFill>
                  <a:prstClr val="black"/>
                </a:solidFill>
                <a:latin typeface="Gill Sans"/>
              </a:rPr>
              <a:t>Е</a:t>
            </a:r>
            <a:r>
              <a:rPr lang="en-US">
                <a:solidFill>
                  <a:prstClr val="black"/>
                </a:solidFill>
                <a:latin typeface="Gill Sans"/>
              </a:rPr>
              <a:t>-</a:t>
            </a:r>
            <a:r>
              <a:rPr lang="sr-Cyrl-RS">
                <a:solidFill>
                  <a:prstClr val="black"/>
                </a:solidFill>
                <a:latin typeface="Gill Sans"/>
              </a:rPr>
              <a:t>инфраструктура </a:t>
            </a:r>
            <a:r>
              <a:rPr lang="sr-Cyrl-RS" smtClean="0">
                <a:solidFill>
                  <a:prstClr val="black"/>
                </a:solidFill>
                <a:latin typeface="Gill Sans"/>
              </a:rPr>
              <a:t>за суше</a:t>
            </a:r>
            <a:endParaRPr lang="en-US" dirty="0">
              <a:solidFill>
                <a:prstClr val="black"/>
              </a:solidFill>
              <a:latin typeface="Gill Sans"/>
            </a:endParaRPr>
          </a:p>
        </p:txBody>
      </p:sp>
      <p:grpSp>
        <p:nvGrpSpPr>
          <p:cNvPr id="151" name="Gruppo 72"/>
          <p:cNvGrpSpPr/>
          <p:nvPr/>
        </p:nvGrpSpPr>
        <p:grpSpPr>
          <a:xfrm>
            <a:off x="6372200" y="332656"/>
            <a:ext cx="2520280" cy="1440160"/>
            <a:chOff x="291836" y="346914"/>
            <a:chExt cx="6065795" cy="3240360"/>
          </a:xfrm>
        </p:grpSpPr>
        <p:pic>
          <p:nvPicPr>
            <p:cNvPr id="152" name="Immagine 98" descr="clouds-7.jpg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91836" y="346914"/>
              <a:ext cx="6065795" cy="3240360"/>
            </a:xfrm>
            <a:prstGeom prst="rect">
              <a:avLst/>
            </a:prstGeom>
          </p:spPr>
        </p:pic>
        <p:sp>
          <p:nvSpPr>
            <p:cNvPr id="153" name="Elaborazione 99"/>
            <p:cNvSpPr/>
            <p:nvPr/>
          </p:nvSpPr>
          <p:spPr>
            <a:xfrm>
              <a:off x="1475656" y="1772816"/>
              <a:ext cx="3888432" cy="360040"/>
            </a:xfrm>
            <a:prstGeom prst="flowChartProcess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>
                <a:solidFill>
                  <a:prstClr val="white"/>
                </a:solidFill>
                <a:latin typeface="Gill Sans"/>
              </a:endParaRPr>
            </a:p>
          </p:txBody>
        </p:sp>
        <p:cxnSp>
          <p:nvCxnSpPr>
            <p:cNvPr id="154" name="Connettore 1 100"/>
            <p:cNvCxnSpPr/>
            <p:nvPr/>
          </p:nvCxnSpPr>
          <p:spPr>
            <a:xfrm>
              <a:off x="1475656" y="1772816"/>
              <a:ext cx="3888432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Connettore 1 101"/>
            <p:cNvCxnSpPr/>
            <p:nvPr/>
          </p:nvCxnSpPr>
          <p:spPr>
            <a:xfrm>
              <a:off x="1475656" y="2132856"/>
              <a:ext cx="3888432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6" name="CasellaDiTesto 103"/>
            <p:cNvSpPr txBox="1"/>
            <p:nvPr/>
          </p:nvSpPr>
          <p:spPr>
            <a:xfrm>
              <a:off x="1475656" y="1742497"/>
              <a:ext cx="3888433" cy="450124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sr-Cyrl-RS" sz="700" i="1" smtClean="0">
                  <a:solidFill>
                    <a:prstClr val="black"/>
                  </a:solidFill>
                  <a:latin typeface="Gill Sans"/>
                </a:rPr>
                <a:t>Маг. сервиса времена на океанима</a:t>
              </a:r>
              <a:endParaRPr lang="en-US" sz="700" i="1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157" name="Rettangolo arrotondato 104"/>
            <p:cNvSpPr/>
            <p:nvPr/>
          </p:nvSpPr>
          <p:spPr>
            <a:xfrm>
              <a:off x="1679495" y="908721"/>
              <a:ext cx="1176498" cy="504056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sr-Cyrl-RS" sz="500">
                  <a:solidFill>
                    <a:prstClr val="black"/>
                  </a:solidFill>
                  <a:latin typeface="Gill Sans"/>
                </a:rPr>
                <a:t>Корисник сервиса</a:t>
              </a:r>
              <a:endParaRPr lang="en-US" sz="500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158" name="Rettangolo arrotondato 105"/>
            <p:cNvSpPr/>
            <p:nvPr/>
          </p:nvSpPr>
          <p:spPr>
            <a:xfrm>
              <a:off x="3595724" y="908721"/>
              <a:ext cx="1376487" cy="504056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sr-Cyrl-RS" sz="500">
                  <a:solidFill>
                    <a:prstClr val="black"/>
                  </a:solidFill>
                  <a:latin typeface="Gill Sans"/>
                </a:rPr>
                <a:t>Корисник сервиса</a:t>
              </a:r>
              <a:endParaRPr lang="en-US" sz="500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159" name="Rettangolo arrotondato 108"/>
            <p:cNvSpPr/>
            <p:nvPr/>
          </p:nvSpPr>
          <p:spPr>
            <a:xfrm>
              <a:off x="1475656" y="2492899"/>
              <a:ext cx="1224136" cy="504054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sr-Cyrl-RS" sz="400">
                  <a:solidFill>
                    <a:prstClr val="black"/>
                  </a:solidFill>
                  <a:latin typeface="Gill Sans"/>
                </a:rPr>
                <a:t>Сервис провајдер</a:t>
              </a:r>
              <a:endParaRPr lang="en-US" sz="400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160" name="Rettangolo arrotondato 111"/>
            <p:cNvSpPr/>
            <p:nvPr/>
          </p:nvSpPr>
          <p:spPr>
            <a:xfrm>
              <a:off x="2947692" y="2492897"/>
              <a:ext cx="1139942" cy="504054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sr-Cyrl-RS" sz="400">
                  <a:solidFill>
                    <a:prstClr val="black"/>
                  </a:solidFill>
                  <a:latin typeface="Gill Sans"/>
                </a:rPr>
                <a:t>Сервис провајдер</a:t>
              </a:r>
              <a:endParaRPr lang="en-US" sz="400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161" name="Rettangolo arrotondato 112"/>
            <p:cNvSpPr/>
            <p:nvPr/>
          </p:nvSpPr>
          <p:spPr>
            <a:xfrm>
              <a:off x="4355975" y="2492897"/>
              <a:ext cx="1126883" cy="504056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sr-Cyrl-RS" sz="400">
                  <a:solidFill>
                    <a:prstClr val="black"/>
                  </a:solidFill>
                  <a:latin typeface="Gill Sans"/>
                </a:rPr>
                <a:t>Сервис провајдер</a:t>
              </a:r>
              <a:endParaRPr lang="en-US" sz="400" dirty="0">
                <a:solidFill>
                  <a:prstClr val="black"/>
                </a:solidFill>
                <a:latin typeface="Gill Sans"/>
              </a:endParaRPr>
            </a:p>
          </p:txBody>
        </p:sp>
        <p:cxnSp>
          <p:nvCxnSpPr>
            <p:cNvPr id="162" name="Connettore 1 113"/>
            <p:cNvCxnSpPr>
              <a:stCxn id="157" idx="2"/>
            </p:cNvCxnSpPr>
            <p:nvPr/>
          </p:nvCxnSpPr>
          <p:spPr>
            <a:xfrm>
              <a:off x="2267744" y="1412777"/>
              <a:ext cx="0" cy="360038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Connettore 1 114"/>
            <p:cNvCxnSpPr/>
            <p:nvPr/>
          </p:nvCxnSpPr>
          <p:spPr>
            <a:xfrm>
              <a:off x="4283968" y="1412776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Connettore 1 115"/>
            <p:cNvCxnSpPr/>
            <p:nvPr/>
          </p:nvCxnSpPr>
          <p:spPr>
            <a:xfrm>
              <a:off x="2267744" y="2132856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Connettore 1 116"/>
            <p:cNvCxnSpPr/>
            <p:nvPr/>
          </p:nvCxnSpPr>
          <p:spPr>
            <a:xfrm>
              <a:off x="3491880" y="2132856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Connettore 1 117"/>
            <p:cNvCxnSpPr/>
            <p:nvPr/>
          </p:nvCxnSpPr>
          <p:spPr>
            <a:xfrm>
              <a:off x="4788024" y="2132856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7" name="Cilindro 121"/>
            <p:cNvSpPr/>
            <p:nvPr/>
          </p:nvSpPr>
          <p:spPr>
            <a:xfrm>
              <a:off x="3707904" y="2924944"/>
              <a:ext cx="360040" cy="288032"/>
            </a:xfrm>
            <a:prstGeom prst="can">
              <a:avLst>
                <a:gd name="adj" fmla="val 50000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700">
                <a:solidFill>
                  <a:prstClr val="black"/>
                </a:solidFill>
                <a:latin typeface="Gill Sans"/>
              </a:endParaRPr>
            </a:p>
          </p:txBody>
        </p:sp>
      </p:grpSp>
      <p:sp>
        <p:nvSpPr>
          <p:cNvPr id="168" name="CasellaDiTesto 122"/>
          <p:cNvSpPr txBox="1"/>
          <p:nvPr/>
        </p:nvSpPr>
        <p:spPr>
          <a:xfrm>
            <a:off x="4836036" y="0"/>
            <a:ext cx="25234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>
                <a:solidFill>
                  <a:prstClr val="black"/>
                </a:solidFill>
                <a:latin typeface="Gill Sans"/>
              </a:rPr>
              <a:t>Е</a:t>
            </a:r>
            <a:r>
              <a:rPr lang="en-US">
                <a:solidFill>
                  <a:prstClr val="black"/>
                </a:solidFill>
                <a:latin typeface="Gill Sans"/>
              </a:rPr>
              <a:t>-</a:t>
            </a:r>
            <a:r>
              <a:rPr lang="sr-Cyrl-RS">
                <a:solidFill>
                  <a:prstClr val="black"/>
                </a:solidFill>
                <a:latin typeface="Gill Sans"/>
              </a:rPr>
              <a:t>инфраструктура </a:t>
            </a:r>
            <a:r>
              <a:rPr lang="sr-Cyrl-RS" smtClean="0">
                <a:solidFill>
                  <a:prstClr val="black"/>
                </a:solidFill>
                <a:latin typeface="Gill Sans"/>
              </a:rPr>
              <a:t>за </a:t>
            </a:r>
            <a:br>
              <a:rPr lang="sr-Cyrl-RS" smtClean="0">
                <a:solidFill>
                  <a:prstClr val="black"/>
                </a:solidFill>
                <a:latin typeface="Gill Sans"/>
              </a:rPr>
            </a:br>
            <a:r>
              <a:rPr lang="sr-Cyrl-RS" smtClean="0">
                <a:solidFill>
                  <a:prstClr val="black"/>
                </a:solidFill>
                <a:latin typeface="Gill Sans"/>
              </a:rPr>
              <a:t>време на океанима</a:t>
            </a:r>
            <a:endParaRPr lang="en-US" dirty="0">
              <a:solidFill>
                <a:prstClr val="black"/>
              </a:solidFill>
              <a:latin typeface="Gill Sans"/>
            </a:endParaRPr>
          </a:p>
        </p:txBody>
      </p:sp>
      <p:pic>
        <p:nvPicPr>
          <p:cNvPr id="169" name="Picture 13" descr="Water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100392" y="4293096"/>
            <a:ext cx="857256" cy="857256"/>
          </a:xfrm>
          <a:prstGeom prst="rect">
            <a:avLst/>
          </a:prstGeom>
          <a:noFill/>
          <a:ln>
            <a:noFill/>
          </a:ln>
          <a:scene3d>
            <a:camera prst="perspectiveHeroicExtremeLeftFacing"/>
            <a:lightRig rig="threePt" dir="t"/>
          </a:scene3d>
        </p:spPr>
      </p:pic>
      <p:pic>
        <p:nvPicPr>
          <p:cNvPr id="170" name="Picture 8" descr="bioiversity-1.gif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80928" y="3562516"/>
            <a:ext cx="841248" cy="835152"/>
          </a:xfrm>
          <a:prstGeom prst="rect">
            <a:avLst/>
          </a:prstGeom>
          <a:noFill/>
          <a:ln>
            <a:noFill/>
          </a:ln>
          <a:scene3d>
            <a:camera prst="perspectiveHeroicExtremeLeftFacing"/>
            <a:lightRig rig="threePt" dir="t"/>
          </a:scene3d>
        </p:spPr>
      </p:pic>
      <p:pic>
        <p:nvPicPr>
          <p:cNvPr id="171" name="Picture 9" descr="climate-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6012160" y="548680"/>
            <a:ext cx="643301" cy="648072"/>
          </a:xfrm>
          <a:prstGeom prst="rect">
            <a:avLst/>
          </a:prstGeom>
          <a:noFill/>
          <a:ln>
            <a:noFill/>
          </a:ln>
          <a:scene3d>
            <a:camera prst="perspectiveHeroicExtremeLeftFacing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2597935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" name="Gruppo 44"/>
          <p:cNvGrpSpPr/>
          <p:nvPr/>
        </p:nvGrpSpPr>
        <p:grpSpPr>
          <a:xfrm>
            <a:off x="107504" y="476672"/>
            <a:ext cx="6065795" cy="3240360"/>
            <a:chOff x="192961" y="346914"/>
            <a:chExt cx="6065795" cy="3240360"/>
          </a:xfrm>
        </p:grpSpPr>
        <p:pic>
          <p:nvPicPr>
            <p:cNvPr id="91" name="Immagine 21" descr="clouds-7.jpg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92961" y="346914"/>
              <a:ext cx="6065795" cy="3240360"/>
            </a:xfrm>
            <a:prstGeom prst="rect">
              <a:avLst/>
            </a:prstGeom>
          </p:spPr>
        </p:pic>
        <p:sp>
          <p:nvSpPr>
            <p:cNvPr id="93" name="Elaborazione 3"/>
            <p:cNvSpPr/>
            <p:nvPr/>
          </p:nvSpPr>
          <p:spPr>
            <a:xfrm>
              <a:off x="1475656" y="1772816"/>
              <a:ext cx="3888432" cy="360040"/>
            </a:xfrm>
            <a:prstGeom prst="flowChartProcess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Gill Sans"/>
              </a:endParaRPr>
            </a:p>
          </p:txBody>
        </p:sp>
        <p:cxnSp>
          <p:nvCxnSpPr>
            <p:cNvPr id="94" name="Connettore 1 5"/>
            <p:cNvCxnSpPr/>
            <p:nvPr/>
          </p:nvCxnSpPr>
          <p:spPr>
            <a:xfrm>
              <a:off x="1475656" y="1772816"/>
              <a:ext cx="3888432" cy="0"/>
            </a:xfrm>
            <a:prstGeom prst="line">
              <a:avLst/>
            </a:prstGeom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Connettore 1 6"/>
            <p:cNvCxnSpPr/>
            <p:nvPr/>
          </p:nvCxnSpPr>
          <p:spPr>
            <a:xfrm>
              <a:off x="1475656" y="2132856"/>
              <a:ext cx="3888432" cy="0"/>
            </a:xfrm>
            <a:prstGeom prst="line">
              <a:avLst/>
            </a:prstGeom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CasellaDiTesto 7"/>
            <p:cNvSpPr txBox="1"/>
            <p:nvPr/>
          </p:nvSpPr>
          <p:spPr>
            <a:xfrm>
              <a:off x="1475656" y="1757372"/>
              <a:ext cx="389506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r-Cyrl-RS" i="1" smtClean="0">
                  <a:solidFill>
                    <a:prstClr val="black"/>
                  </a:solidFill>
                  <a:latin typeface="Gill Sans"/>
                </a:rPr>
                <a:t>Магистрала сервиса шумарства</a:t>
              </a:r>
              <a:endParaRPr lang="en-US" i="1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98" name="Rettangolo arrotondato 8"/>
            <p:cNvSpPr/>
            <p:nvPr/>
          </p:nvSpPr>
          <p:spPr>
            <a:xfrm>
              <a:off x="1763688" y="908720"/>
              <a:ext cx="1008112" cy="504056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sr-Cyrl-RS" sz="1400" smtClean="0">
                  <a:solidFill>
                    <a:prstClr val="black"/>
                  </a:solidFill>
                  <a:latin typeface="Gill Sans"/>
                </a:rPr>
                <a:t>Корисник сервиса</a:t>
              </a:r>
              <a:endParaRPr lang="en-US" sz="1400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103" name="Rettangolo arrotondato 9"/>
            <p:cNvSpPr/>
            <p:nvPr/>
          </p:nvSpPr>
          <p:spPr>
            <a:xfrm>
              <a:off x="3779912" y="908720"/>
              <a:ext cx="1008112" cy="504056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sr-Cyrl-RS" sz="1400" smtClean="0">
                  <a:solidFill>
                    <a:prstClr val="black"/>
                  </a:solidFill>
                  <a:latin typeface="Gill Sans"/>
                </a:rPr>
                <a:t>Корисник сервиса</a:t>
              </a:r>
              <a:endParaRPr lang="en-US" sz="1400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108" name="Rettangolo arrotondato 10"/>
            <p:cNvSpPr/>
            <p:nvPr/>
          </p:nvSpPr>
          <p:spPr>
            <a:xfrm>
              <a:off x="1626851" y="2492896"/>
              <a:ext cx="1072941" cy="504056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sr-Cyrl-RS" sz="1400" smtClean="0">
                  <a:solidFill>
                    <a:prstClr val="black"/>
                  </a:solidFill>
                  <a:latin typeface="Gill Sans"/>
                </a:rPr>
                <a:t>Сервис провајдер</a:t>
              </a:r>
              <a:endParaRPr lang="en-US" sz="1400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110" name="Rettangolo arrotondato 11"/>
            <p:cNvSpPr/>
            <p:nvPr/>
          </p:nvSpPr>
          <p:spPr>
            <a:xfrm>
              <a:off x="2951965" y="2492896"/>
              <a:ext cx="1097999" cy="504056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sr-Cyrl-RS" sz="1400">
                  <a:solidFill>
                    <a:prstClr val="black"/>
                  </a:solidFill>
                  <a:latin typeface="Gill Sans"/>
                </a:rPr>
                <a:t>Сервис провајдер</a:t>
              </a:r>
              <a:endParaRPr lang="en-US" sz="1400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111" name="Rettangolo arrotondato 12"/>
            <p:cNvSpPr/>
            <p:nvPr/>
          </p:nvSpPr>
          <p:spPr>
            <a:xfrm>
              <a:off x="4355975" y="2492896"/>
              <a:ext cx="1145699" cy="504056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sr-Cyrl-RS" sz="1400">
                  <a:solidFill>
                    <a:prstClr val="black"/>
                  </a:solidFill>
                  <a:latin typeface="Gill Sans"/>
                </a:rPr>
                <a:t>Сервис провајдер</a:t>
              </a:r>
              <a:endParaRPr lang="en-US" sz="1400" dirty="0">
                <a:solidFill>
                  <a:prstClr val="black"/>
                </a:solidFill>
                <a:latin typeface="Gill Sans"/>
              </a:endParaRPr>
            </a:p>
          </p:txBody>
        </p:sp>
        <p:cxnSp>
          <p:nvCxnSpPr>
            <p:cNvPr id="119" name="Connettore 1 14"/>
            <p:cNvCxnSpPr>
              <a:stCxn id="98" idx="2"/>
            </p:cNvCxnSpPr>
            <p:nvPr/>
          </p:nvCxnSpPr>
          <p:spPr>
            <a:xfrm>
              <a:off x="2267744" y="1412776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Connettore 1 15"/>
            <p:cNvCxnSpPr/>
            <p:nvPr/>
          </p:nvCxnSpPr>
          <p:spPr>
            <a:xfrm>
              <a:off x="4283968" y="1412776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Connettore 1 16"/>
            <p:cNvCxnSpPr/>
            <p:nvPr/>
          </p:nvCxnSpPr>
          <p:spPr>
            <a:xfrm>
              <a:off x="2267744" y="2132856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Connettore 1 17"/>
            <p:cNvCxnSpPr/>
            <p:nvPr/>
          </p:nvCxnSpPr>
          <p:spPr>
            <a:xfrm>
              <a:off x="3491880" y="2132856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Connettore 1 18"/>
            <p:cNvCxnSpPr/>
            <p:nvPr/>
          </p:nvCxnSpPr>
          <p:spPr>
            <a:xfrm>
              <a:off x="4788024" y="2132856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9" name="Cilindro 23"/>
            <p:cNvSpPr/>
            <p:nvPr/>
          </p:nvSpPr>
          <p:spPr>
            <a:xfrm>
              <a:off x="3707904" y="2924944"/>
              <a:ext cx="360040" cy="288032"/>
            </a:xfrm>
            <a:prstGeom prst="can">
              <a:avLst>
                <a:gd name="adj" fmla="val 50000"/>
              </a:avLst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latin typeface="Gill Sans"/>
              </a:endParaRPr>
            </a:p>
          </p:txBody>
        </p:sp>
      </p:grpSp>
      <p:pic>
        <p:nvPicPr>
          <p:cNvPr id="131" name="Picture 10" descr="Forestry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5576" y="476672"/>
            <a:ext cx="785818" cy="785818"/>
          </a:xfrm>
          <a:prstGeom prst="rect">
            <a:avLst/>
          </a:prstGeom>
          <a:noFill/>
          <a:ln>
            <a:noFill/>
          </a:ln>
          <a:scene3d>
            <a:camera prst="perspectiveHeroicExtremeLeftFacing"/>
            <a:lightRig rig="threePt" dir="t"/>
          </a:scene3d>
        </p:spPr>
      </p:pic>
      <p:grpSp>
        <p:nvGrpSpPr>
          <p:cNvPr id="3" name="Gruppo 45"/>
          <p:cNvGrpSpPr/>
          <p:nvPr/>
        </p:nvGrpSpPr>
        <p:grpSpPr>
          <a:xfrm>
            <a:off x="464133" y="3514720"/>
            <a:ext cx="6065795" cy="3240360"/>
            <a:chOff x="18373" y="3717032"/>
            <a:chExt cx="6065795" cy="3240360"/>
          </a:xfrm>
        </p:grpSpPr>
        <p:pic>
          <p:nvPicPr>
            <p:cNvPr id="25" name="Immagine 24" descr="clouds-7.jpg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8373" y="3717032"/>
              <a:ext cx="6065795" cy="3240360"/>
            </a:xfrm>
            <a:prstGeom prst="rect">
              <a:avLst/>
            </a:prstGeom>
          </p:spPr>
        </p:pic>
        <p:sp>
          <p:nvSpPr>
            <p:cNvPr id="26" name="Elaborazione 25"/>
            <p:cNvSpPr/>
            <p:nvPr/>
          </p:nvSpPr>
          <p:spPr>
            <a:xfrm>
              <a:off x="1301068" y="5142934"/>
              <a:ext cx="3888432" cy="360040"/>
            </a:xfrm>
            <a:prstGeom prst="flowChartProcess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Gill Sans"/>
              </a:endParaRPr>
            </a:p>
          </p:txBody>
        </p:sp>
        <p:cxnSp>
          <p:nvCxnSpPr>
            <p:cNvPr id="27" name="Connettore 1 26"/>
            <p:cNvCxnSpPr/>
            <p:nvPr/>
          </p:nvCxnSpPr>
          <p:spPr>
            <a:xfrm>
              <a:off x="1301068" y="5142934"/>
              <a:ext cx="3888432" cy="0"/>
            </a:xfrm>
            <a:prstGeom prst="line">
              <a:avLst/>
            </a:prstGeom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ttore 1 27"/>
            <p:cNvCxnSpPr/>
            <p:nvPr/>
          </p:nvCxnSpPr>
          <p:spPr>
            <a:xfrm>
              <a:off x="1301068" y="5502974"/>
              <a:ext cx="3888432" cy="0"/>
            </a:xfrm>
            <a:prstGeom prst="line">
              <a:avLst/>
            </a:prstGeom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CasellaDiTesto 28"/>
            <p:cNvSpPr txBox="1"/>
            <p:nvPr/>
          </p:nvSpPr>
          <p:spPr>
            <a:xfrm>
              <a:off x="1301069" y="5142934"/>
              <a:ext cx="387868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r-Cyrl-RS" sz="1600" i="1" smtClean="0">
                  <a:solidFill>
                    <a:prstClr val="black"/>
                  </a:solidFill>
                  <a:latin typeface="Gill Sans"/>
                </a:rPr>
                <a:t>Магистала сервиса биодиверзитета</a:t>
              </a:r>
              <a:endParaRPr lang="en-US" sz="1600" i="1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30" name="Rettangolo arrotondato 29"/>
            <p:cNvSpPr/>
            <p:nvPr/>
          </p:nvSpPr>
          <p:spPr>
            <a:xfrm>
              <a:off x="1589100" y="4278838"/>
              <a:ext cx="1008112" cy="504056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sr-Cyrl-RS" sz="1400">
                  <a:solidFill>
                    <a:prstClr val="black"/>
                  </a:solidFill>
                  <a:latin typeface="Gill Sans"/>
                </a:rPr>
                <a:t>Корисник сервиса</a:t>
              </a:r>
              <a:endParaRPr lang="en-US" sz="1400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31" name="Rettangolo arrotondato 30"/>
            <p:cNvSpPr/>
            <p:nvPr/>
          </p:nvSpPr>
          <p:spPr>
            <a:xfrm>
              <a:off x="3605324" y="4278838"/>
              <a:ext cx="1008112" cy="504056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sr-Cyrl-RS" sz="1400">
                  <a:solidFill>
                    <a:prstClr val="black"/>
                  </a:solidFill>
                  <a:latin typeface="Gill Sans"/>
                </a:rPr>
                <a:t>Корисник сервиса</a:t>
              </a:r>
              <a:endParaRPr lang="en-US" sz="1400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32" name="Rettangolo arrotondato 31"/>
            <p:cNvSpPr/>
            <p:nvPr/>
          </p:nvSpPr>
          <p:spPr>
            <a:xfrm>
              <a:off x="1376416" y="5863014"/>
              <a:ext cx="1148788" cy="504056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sr-Cyrl-RS" sz="1400">
                  <a:solidFill>
                    <a:prstClr val="black"/>
                  </a:solidFill>
                  <a:latin typeface="Gill Sans"/>
                </a:rPr>
                <a:t>Сервис провајдер</a:t>
              </a:r>
              <a:endParaRPr lang="en-US" sz="1400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33" name="Rettangolo arrotondato 32"/>
            <p:cNvSpPr/>
            <p:nvPr/>
          </p:nvSpPr>
          <p:spPr>
            <a:xfrm>
              <a:off x="2766357" y="5863014"/>
              <a:ext cx="1126707" cy="504056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sr-Cyrl-RS" sz="1400">
                  <a:solidFill>
                    <a:prstClr val="black"/>
                  </a:solidFill>
                  <a:latin typeface="Gill Sans"/>
                </a:rPr>
                <a:t>Сервис провајдер</a:t>
              </a:r>
              <a:endParaRPr lang="en-US" sz="1400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34" name="Rettangolo arrotondato 33"/>
            <p:cNvSpPr/>
            <p:nvPr/>
          </p:nvSpPr>
          <p:spPr>
            <a:xfrm>
              <a:off x="4181388" y="5863014"/>
              <a:ext cx="1156168" cy="504056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sr-Cyrl-RS" sz="1400">
                  <a:solidFill>
                    <a:prstClr val="black"/>
                  </a:solidFill>
                  <a:latin typeface="Gill Sans"/>
                </a:rPr>
                <a:t>Сервис провајдер</a:t>
              </a:r>
              <a:endParaRPr lang="en-US" sz="1400" dirty="0">
                <a:solidFill>
                  <a:prstClr val="black"/>
                </a:solidFill>
                <a:latin typeface="Gill Sans"/>
              </a:endParaRPr>
            </a:p>
          </p:txBody>
        </p:sp>
        <p:cxnSp>
          <p:nvCxnSpPr>
            <p:cNvPr id="35" name="Connettore 1 34"/>
            <p:cNvCxnSpPr>
              <a:stCxn id="30" idx="2"/>
            </p:cNvCxnSpPr>
            <p:nvPr/>
          </p:nvCxnSpPr>
          <p:spPr>
            <a:xfrm>
              <a:off x="2093156" y="4782894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nettore 1 35"/>
            <p:cNvCxnSpPr/>
            <p:nvPr/>
          </p:nvCxnSpPr>
          <p:spPr>
            <a:xfrm>
              <a:off x="4109380" y="4782894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nettore 1 36"/>
            <p:cNvCxnSpPr/>
            <p:nvPr/>
          </p:nvCxnSpPr>
          <p:spPr>
            <a:xfrm>
              <a:off x="2093156" y="5502974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ttore 1 37"/>
            <p:cNvCxnSpPr/>
            <p:nvPr/>
          </p:nvCxnSpPr>
          <p:spPr>
            <a:xfrm>
              <a:off x="3317292" y="5502974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nettore 1 38"/>
            <p:cNvCxnSpPr/>
            <p:nvPr/>
          </p:nvCxnSpPr>
          <p:spPr>
            <a:xfrm>
              <a:off x="4613436" y="5502974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Cilindro 39"/>
            <p:cNvSpPr/>
            <p:nvPr/>
          </p:nvSpPr>
          <p:spPr>
            <a:xfrm>
              <a:off x="3533316" y="6295062"/>
              <a:ext cx="360040" cy="288032"/>
            </a:xfrm>
            <a:prstGeom prst="can">
              <a:avLst>
                <a:gd name="adj" fmla="val 50000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latin typeface="Gill Sans"/>
              </a:endParaRPr>
            </a:p>
          </p:txBody>
        </p:sp>
      </p:grpSp>
      <p:sp>
        <p:nvSpPr>
          <p:cNvPr id="41" name="CasellaDiTesto 40"/>
          <p:cNvSpPr txBox="1"/>
          <p:nvPr/>
        </p:nvSpPr>
        <p:spPr>
          <a:xfrm>
            <a:off x="832470" y="62704"/>
            <a:ext cx="3707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>
                <a:solidFill>
                  <a:prstClr val="black"/>
                </a:solidFill>
                <a:latin typeface="Gill Sans"/>
              </a:rPr>
              <a:t>Е</a:t>
            </a:r>
            <a:r>
              <a:rPr lang="en-US">
                <a:solidFill>
                  <a:prstClr val="black"/>
                </a:solidFill>
                <a:latin typeface="Gill Sans"/>
              </a:rPr>
              <a:t>-</a:t>
            </a:r>
            <a:r>
              <a:rPr lang="sr-Cyrl-RS">
                <a:solidFill>
                  <a:prstClr val="black"/>
                </a:solidFill>
                <a:latin typeface="Gill Sans"/>
              </a:rPr>
              <a:t>инфраструктура за шумарство</a:t>
            </a:r>
            <a:endParaRPr lang="en-US" dirty="0">
              <a:solidFill>
                <a:prstClr val="black"/>
              </a:solidFill>
              <a:latin typeface="Gill Sans"/>
            </a:endParaRPr>
          </a:p>
        </p:txBody>
      </p:sp>
      <p:sp>
        <p:nvSpPr>
          <p:cNvPr id="42" name="CasellaDiTesto 41"/>
          <p:cNvSpPr txBox="1"/>
          <p:nvPr/>
        </p:nvSpPr>
        <p:spPr>
          <a:xfrm>
            <a:off x="6277720" y="5589240"/>
            <a:ext cx="25234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>
                <a:solidFill>
                  <a:prstClr val="black"/>
                </a:solidFill>
                <a:latin typeface="Gill Sans"/>
              </a:rPr>
              <a:t>Е</a:t>
            </a:r>
            <a:r>
              <a:rPr lang="en-US">
                <a:solidFill>
                  <a:prstClr val="black"/>
                </a:solidFill>
                <a:latin typeface="Gill Sans"/>
              </a:rPr>
              <a:t>-</a:t>
            </a:r>
            <a:r>
              <a:rPr lang="sr-Cyrl-RS">
                <a:solidFill>
                  <a:prstClr val="black"/>
                </a:solidFill>
                <a:latin typeface="Gill Sans"/>
              </a:rPr>
              <a:t>инфраструктура </a:t>
            </a:r>
            <a:r>
              <a:rPr lang="sr-Cyrl-RS" smtClean="0">
                <a:solidFill>
                  <a:prstClr val="black"/>
                </a:solidFill>
                <a:latin typeface="Gill Sans"/>
              </a:rPr>
              <a:t>за </a:t>
            </a:r>
          </a:p>
          <a:p>
            <a:r>
              <a:rPr lang="sr-Cyrl-RS" smtClean="0">
                <a:solidFill>
                  <a:prstClr val="black"/>
                </a:solidFill>
                <a:latin typeface="Gill Sans"/>
              </a:rPr>
              <a:t>биодиверзитет</a:t>
            </a:r>
            <a:endParaRPr lang="en-US" dirty="0">
              <a:solidFill>
                <a:prstClr val="black"/>
              </a:solidFill>
              <a:latin typeface="Gill Sans"/>
            </a:endParaRPr>
          </a:p>
        </p:txBody>
      </p:sp>
      <p:grpSp>
        <p:nvGrpSpPr>
          <p:cNvPr id="5" name="Gruppo 54"/>
          <p:cNvGrpSpPr/>
          <p:nvPr/>
        </p:nvGrpSpPr>
        <p:grpSpPr>
          <a:xfrm>
            <a:off x="5652120" y="2520280"/>
            <a:ext cx="3456384" cy="1988840"/>
            <a:chOff x="291836" y="346914"/>
            <a:chExt cx="6065795" cy="3240360"/>
          </a:xfrm>
        </p:grpSpPr>
        <p:pic>
          <p:nvPicPr>
            <p:cNvPr id="56" name="Immagine 55" descr="clouds-7.jpg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291836" y="346914"/>
              <a:ext cx="6065795" cy="3240360"/>
            </a:xfrm>
            <a:prstGeom prst="rect">
              <a:avLst/>
            </a:prstGeom>
          </p:spPr>
        </p:pic>
        <p:sp>
          <p:nvSpPr>
            <p:cNvPr id="57" name="Elaborazione 56"/>
            <p:cNvSpPr/>
            <p:nvPr/>
          </p:nvSpPr>
          <p:spPr>
            <a:xfrm>
              <a:off x="1475656" y="1772816"/>
              <a:ext cx="3888432" cy="360040"/>
            </a:xfrm>
            <a:prstGeom prst="flowChartProcess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prstClr val="white"/>
                </a:solidFill>
                <a:latin typeface="Gill Sans"/>
              </a:endParaRPr>
            </a:p>
          </p:txBody>
        </p:sp>
        <p:cxnSp>
          <p:nvCxnSpPr>
            <p:cNvPr id="58" name="Connettore 1 57"/>
            <p:cNvCxnSpPr/>
            <p:nvPr/>
          </p:nvCxnSpPr>
          <p:spPr>
            <a:xfrm>
              <a:off x="1475656" y="1772816"/>
              <a:ext cx="3888432" cy="0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onnettore 1 58"/>
            <p:cNvCxnSpPr/>
            <p:nvPr/>
          </p:nvCxnSpPr>
          <p:spPr>
            <a:xfrm>
              <a:off x="1475656" y="2132856"/>
              <a:ext cx="3888432" cy="0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CasellaDiTesto 59"/>
            <p:cNvSpPr txBox="1"/>
            <p:nvPr/>
          </p:nvSpPr>
          <p:spPr>
            <a:xfrm>
              <a:off x="1488171" y="1772816"/>
              <a:ext cx="3875918" cy="3760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r-Cyrl-RS" sz="900" i="1" smtClean="0">
                  <a:solidFill>
                    <a:prstClr val="black"/>
                  </a:solidFill>
                  <a:latin typeface="Gill Sans"/>
                </a:rPr>
                <a:t>Магистрала сервиса суше</a:t>
              </a:r>
              <a:endParaRPr lang="en-US" sz="900" i="1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61" name="Rettangolo arrotondato 60"/>
            <p:cNvSpPr/>
            <p:nvPr/>
          </p:nvSpPr>
          <p:spPr>
            <a:xfrm>
              <a:off x="1679495" y="908721"/>
              <a:ext cx="1176498" cy="504056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sr-Cyrl-RS" sz="800">
                  <a:solidFill>
                    <a:prstClr val="black"/>
                  </a:solidFill>
                  <a:latin typeface="Gill Sans"/>
                </a:rPr>
                <a:t>Корисник сервиса</a:t>
              </a:r>
              <a:endParaRPr lang="en-US" sz="800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62" name="Rettangolo arrotondato 61"/>
            <p:cNvSpPr/>
            <p:nvPr/>
          </p:nvSpPr>
          <p:spPr>
            <a:xfrm>
              <a:off x="3595724" y="908721"/>
              <a:ext cx="1376487" cy="504056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sr-Cyrl-RS" sz="800">
                  <a:solidFill>
                    <a:prstClr val="black"/>
                  </a:solidFill>
                  <a:latin typeface="Gill Sans"/>
                </a:rPr>
                <a:t>Корисник сервиса</a:t>
              </a:r>
              <a:endParaRPr lang="en-US" sz="800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63" name="Rettangolo arrotondato 62"/>
            <p:cNvSpPr/>
            <p:nvPr/>
          </p:nvSpPr>
          <p:spPr>
            <a:xfrm>
              <a:off x="1555543" y="2492896"/>
              <a:ext cx="1144249" cy="504056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sr-Cyrl-RS" sz="700">
                  <a:solidFill>
                    <a:prstClr val="black"/>
                  </a:solidFill>
                  <a:latin typeface="Gill Sans"/>
                </a:rPr>
                <a:t>Сервис провајдер</a:t>
              </a:r>
              <a:endParaRPr lang="en-US" sz="700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64" name="Rettangolo arrotondato 63"/>
            <p:cNvSpPr/>
            <p:nvPr/>
          </p:nvSpPr>
          <p:spPr>
            <a:xfrm>
              <a:off x="2931912" y="2492896"/>
              <a:ext cx="1130889" cy="504056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sr-Cyrl-RS" sz="700">
                  <a:solidFill>
                    <a:prstClr val="black"/>
                  </a:solidFill>
                  <a:latin typeface="Gill Sans"/>
                </a:rPr>
                <a:t>Сервис провајдер</a:t>
              </a:r>
              <a:endParaRPr lang="en-US" sz="700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65" name="Rettangolo arrotondato 64"/>
            <p:cNvSpPr/>
            <p:nvPr/>
          </p:nvSpPr>
          <p:spPr>
            <a:xfrm>
              <a:off x="4355976" y="2492896"/>
              <a:ext cx="1127856" cy="504056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sr-Cyrl-RS" sz="700">
                  <a:solidFill>
                    <a:prstClr val="black"/>
                  </a:solidFill>
                  <a:latin typeface="Gill Sans"/>
                </a:rPr>
                <a:t>Сервис провајдер</a:t>
              </a:r>
              <a:endParaRPr lang="en-US" sz="700" dirty="0">
                <a:solidFill>
                  <a:prstClr val="black"/>
                </a:solidFill>
                <a:latin typeface="Gill Sans"/>
              </a:endParaRPr>
            </a:p>
          </p:txBody>
        </p:sp>
        <p:cxnSp>
          <p:nvCxnSpPr>
            <p:cNvPr id="66" name="Connettore 1 65"/>
            <p:cNvCxnSpPr>
              <a:stCxn id="61" idx="2"/>
            </p:cNvCxnSpPr>
            <p:nvPr/>
          </p:nvCxnSpPr>
          <p:spPr>
            <a:xfrm>
              <a:off x="2267744" y="1412777"/>
              <a:ext cx="0" cy="360038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Connettore 1 66"/>
            <p:cNvCxnSpPr/>
            <p:nvPr/>
          </p:nvCxnSpPr>
          <p:spPr>
            <a:xfrm>
              <a:off x="4283968" y="1412776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Connettore 1 67"/>
            <p:cNvCxnSpPr/>
            <p:nvPr/>
          </p:nvCxnSpPr>
          <p:spPr>
            <a:xfrm>
              <a:off x="2267744" y="2132856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Connettore 1 68"/>
            <p:cNvCxnSpPr/>
            <p:nvPr/>
          </p:nvCxnSpPr>
          <p:spPr>
            <a:xfrm>
              <a:off x="3491880" y="2132856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Connettore 1 69"/>
            <p:cNvCxnSpPr/>
            <p:nvPr/>
          </p:nvCxnSpPr>
          <p:spPr>
            <a:xfrm>
              <a:off x="4788024" y="2132856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Cilindro 70"/>
            <p:cNvSpPr/>
            <p:nvPr/>
          </p:nvSpPr>
          <p:spPr>
            <a:xfrm>
              <a:off x="3707904" y="2924944"/>
              <a:ext cx="360040" cy="288032"/>
            </a:xfrm>
            <a:prstGeom prst="can">
              <a:avLst>
                <a:gd name="adj" fmla="val 50000"/>
              </a:avLst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prstClr val="black"/>
                </a:solidFill>
                <a:latin typeface="Gill Sans"/>
              </a:endParaRPr>
            </a:p>
          </p:txBody>
        </p:sp>
      </p:grpSp>
      <p:sp>
        <p:nvSpPr>
          <p:cNvPr id="127" name="CasellaDiTesto 126"/>
          <p:cNvSpPr txBox="1"/>
          <p:nvPr/>
        </p:nvSpPr>
        <p:spPr>
          <a:xfrm>
            <a:off x="6122767" y="2150948"/>
            <a:ext cx="30684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>
                <a:solidFill>
                  <a:prstClr val="black"/>
                </a:solidFill>
                <a:latin typeface="Gill Sans"/>
              </a:rPr>
              <a:t>Е</a:t>
            </a:r>
            <a:r>
              <a:rPr lang="en-US">
                <a:solidFill>
                  <a:prstClr val="black"/>
                </a:solidFill>
                <a:latin typeface="Gill Sans"/>
              </a:rPr>
              <a:t>-</a:t>
            </a:r>
            <a:r>
              <a:rPr lang="sr-Cyrl-RS">
                <a:solidFill>
                  <a:prstClr val="black"/>
                </a:solidFill>
                <a:latin typeface="Gill Sans"/>
              </a:rPr>
              <a:t>инфраструктура </a:t>
            </a:r>
            <a:r>
              <a:rPr lang="sr-Cyrl-RS" smtClean="0">
                <a:solidFill>
                  <a:prstClr val="black"/>
                </a:solidFill>
                <a:latin typeface="Gill Sans"/>
              </a:rPr>
              <a:t>за суше</a:t>
            </a:r>
            <a:endParaRPr lang="en-US" dirty="0">
              <a:solidFill>
                <a:prstClr val="black"/>
              </a:solidFill>
              <a:latin typeface="Gill Sans"/>
            </a:endParaRPr>
          </a:p>
        </p:txBody>
      </p:sp>
      <p:grpSp>
        <p:nvGrpSpPr>
          <p:cNvPr id="14" name="Gruppo 72"/>
          <p:cNvGrpSpPr/>
          <p:nvPr/>
        </p:nvGrpSpPr>
        <p:grpSpPr>
          <a:xfrm>
            <a:off x="6372200" y="332656"/>
            <a:ext cx="2520280" cy="1440160"/>
            <a:chOff x="291836" y="346914"/>
            <a:chExt cx="6065795" cy="3240360"/>
          </a:xfrm>
        </p:grpSpPr>
        <p:pic>
          <p:nvPicPr>
            <p:cNvPr id="99" name="Immagine 98" descr="clouds-7.jpg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91836" y="346914"/>
              <a:ext cx="6065795" cy="3240360"/>
            </a:xfrm>
            <a:prstGeom prst="rect">
              <a:avLst/>
            </a:prstGeom>
          </p:spPr>
        </p:pic>
        <p:sp>
          <p:nvSpPr>
            <p:cNvPr id="100" name="Elaborazione 99"/>
            <p:cNvSpPr/>
            <p:nvPr/>
          </p:nvSpPr>
          <p:spPr>
            <a:xfrm>
              <a:off x="1475656" y="1772816"/>
              <a:ext cx="3888432" cy="360040"/>
            </a:xfrm>
            <a:prstGeom prst="flowChartProcess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>
                <a:solidFill>
                  <a:prstClr val="white"/>
                </a:solidFill>
                <a:latin typeface="Gill Sans"/>
              </a:endParaRPr>
            </a:p>
          </p:txBody>
        </p:sp>
        <p:cxnSp>
          <p:nvCxnSpPr>
            <p:cNvPr id="101" name="Connettore 1 100"/>
            <p:cNvCxnSpPr/>
            <p:nvPr/>
          </p:nvCxnSpPr>
          <p:spPr>
            <a:xfrm>
              <a:off x="1475656" y="1772816"/>
              <a:ext cx="3888432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Connettore 1 101"/>
            <p:cNvCxnSpPr/>
            <p:nvPr/>
          </p:nvCxnSpPr>
          <p:spPr>
            <a:xfrm>
              <a:off x="1475656" y="2132856"/>
              <a:ext cx="3888432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" name="CasellaDiTesto 103"/>
            <p:cNvSpPr txBox="1"/>
            <p:nvPr/>
          </p:nvSpPr>
          <p:spPr>
            <a:xfrm>
              <a:off x="1475656" y="1742497"/>
              <a:ext cx="3888433" cy="450124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sr-Cyrl-RS" sz="700" i="1" smtClean="0">
                  <a:solidFill>
                    <a:prstClr val="black"/>
                  </a:solidFill>
                  <a:latin typeface="Gill Sans"/>
                </a:rPr>
                <a:t>Маг. сервиса времена на океанима</a:t>
              </a:r>
              <a:endParaRPr lang="en-US" sz="700" i="1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105" name="Rettangolo arrotondato 104"/>
            <p:cNvSpPr/>
            <p:nvPr/>
          </p:nvSpPr>
          <p:spPr>
            <a:xfrm>
              <a:off x="1679495" y="908721"/>
              <a:ext cx="1176498" cy="504056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sr-Cyrl-RS" sz="500">
                  <a:solidFill>
                    <a:prstClr val="black"/>
                  </a:solidFill>
                  <a:latin typeface="Gill Sans"/>
                </a:rPr>
                <a:t>Корисник сервиса</a:t>
              </a:r>
              <a:endParaRPr lang="en-US" sz="500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106" name="Rettangolo arrotondato 105"/>
            <p:cNvSpPr/>
            <p:nvPr/>
          </p:nvSpPr>
          <p:spPr>
            <a:xfrm>
              <a:off x="3595724" y="908721"/>
              <a:ext cx="1376487" cy="504056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sr-Cyrl-RS" sz="500">
                  <a:solidFill>
                    <a:prstClr val="black"/>
                  </a:solidFill>
                  <a:latin typeface="Gill Sans"/>
                </a:rPr>
                <a:t>Корисник сервиса</a:t>
              </a:r>
              <a:endParaRPr lang="en-US" sz="500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109" name="Rettangolo arrotondato 108"/>
            <p:cNvSpPr/>
            <p:nvPr/>
          </p:nvSpPr>
          <p:spPr>
            <a:xfrm>
              <a:off x="1475656" y="2492899"/>
              <a:ext cx="1224136" cy="504054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sr-Cyrl-RS" sz="400">
                  <a:solidFill>
                    <a:prstClr val="black"/>
                  </a:solidFill>
                  <a:latin typeface="Gill Sans"/>
                </a:rPr>
                <a:t>Сервис провајдер</a:t>
              </a:r>
              <a:endParaRPr lang="en-US" sz="400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112" name="Rettangolo arrotondato 111"/>
            <p:cNvSpPr/>
            <p:nvPr/>
          </p:nvSpPr>
          <p:spPr>
            <a:xfrm>
              <a:off x="2947692" y="2492897"/>
              <a:ext cx="1139942" cy="504054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sr-Cyrl-RS" sz="400">
                  <a:solidFill>
                    <a:prstClr val="black"/>
                  </a:solidFill>
                  <a:latin typeface="Gill Sans"/>
                </a:rPr>
                <a:t>Сервис провајдер</a:t>
              </a:r>
              <a:endParaRPr lang="en-US" sz="400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113" name="Rettangolo arrotondato 112"/>
            <p:cNvSpPr/>
            <p:nvPr/>
          </p:nvSpPr>
          <p:spPr>
            <a:xfrm>
              <a:off x="4355975" y="2492897"/>
              <a:ext cx="1126883" cy="504056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sr-Cyrl-RS" sz="400">
                  <a:solidFill>
                    <a:prstClr val="black"/>
                  </a:solidFill>
                  <a:latin typeface="Gill Sans"/>
                </a:rPr>
                <a:t>Сервис провајдер</a:t>
              </a:r>
              <a:endParaRPr lang="en-US" sz="400" dirty="0">
                <a:solidFill>
                  <a:prstClr val="black"/>
                </a:solidFill>
                <a:latin typeface="Gill Sans"/>
              </a:endParaRPr>
            </a:p>
          </p:txBody>
        </p:sp>
        <p:cxnSp>
          <p:nvCxnSpPr>
            <p:cNvPr id="114" name="Connettore 1 113"/>
            <p:cNvCxnSpPr>
              <a:stCxn id="105" idx="2"/>
            </p:cNvCxnSpPr>
            <p:nvPr/>
          </p:nvCxnSpPr>
          <p:spPr>
            <a:xfrm>
              <a:off x="2267744" y="1412777"/>
              <a:ext cx="0" cy="360038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Connettore 1 114"/>
            <p:cNvCxnSpPr/>
            <p:nvPr/>
          </p:nvCxnSpPr>
          <p:spPr>
            <a:xfrm>
              <a:off x="4283968" y="1412776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Connettore 1 115"/>
            <p:cNvCxnSpPr/>
            <p:nvPr/>
          </p:nvCxnSpPr>
          <p:spPr>
            <a:xfrm>
              <a:off x="2267744" y="2132856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Connettore 1 116"/>
            <p:cNvCxnSpPr/>
            <p:nvPr/>
          </p:nvCxnSpPr>
          <p:spPr>
            <a:xfrm>
              <a:off x="3491880" y="2132856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Connettore 1 117"/>
            <p:cNvCxnSpPr/>
            <p:nvPr/>
          </p:nvCxnSpPr>
          <p:spPr>
            <a:xfrm>
              <a:off x="4788024" y="2132856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2" name="Cilindro 121"/>
            <p:cNvSpPr/>
            <p:nvPr/>
          </p:nvSpPr>
          <p:spPr>
            <a:xfrm>
              <a:off x="3707904" y="2924944"/>
              <a:ext cx="360040" cy="288032"/>
            </a:xfrm>
            <a:prstGeom prst="can">
              <a:avLst>
                <a:gd name="adj" fmla="val 50000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700">
                <a:solidFill>
                  <a:prstClr val="black"/>
                </a:solidFill>
                <a:latin typeface="Gill Sans"/>
              </a:endParaRPr>
            </a:p>
          </p:txBody>
        </p:sp>
      </p:grpSp>
      <p:sp>
        <p:nvSpPr>
          <p:cNvPr id="123" name="CasellaDiTesto 122"/>
          <p:cNvSpPr txBox="1"/>
          <p:nvPr/>
        </p:nvSpPr>
        <p:spPr>
          <a:xfrm>
            <a:off x="4836036" y="0"/>
            <a:ext cx="25234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>
                <a:solidFill>
                  <a:prstClr val="black"/>
                </a:solidFill>
                <a:latin typeface="Gill Sans"/>
              </a:rPr>
              <a:t>Е</a:t>
            </a:r>
            <a:r>
              <a:rPr lang="en-US">
                <a:solidFill>
                  <a:prstClr val="black"/>
                </a:solidFill>
                <a:latin typeface="Gill Sans"/>
              </a:rPr>
              <a:t>-</a:t>
            </a:r>
            <a:r>
              <a:rPr lang="sr-Cyrl-RS">
                <a:solidFill>
                  <a:prstClr val="black"/>
                </a:solidFill>
                <a:latin typeface="Gill Sans"/>
              </a:rPr>
              <a:t>инфраструктура </a:t>
            </a:r>
            <a:r>
              <a:rPr lang="sr-Cyrl-RS" smtClean="0">
                <a:solidFill>
                  <a:prstClr val="black"/>
                </a:solidFill>
                <a:latin typeface="Gill Sans"/>
              </a:rPr>
              <a:t>за </a:t>
            </a:r>
            <a:br>
              <a:rPr lang="sr-Cyrl-RS" smtClean="0">
                <a:solidFill>
                  <a:prstClr val="black"/>
                </a:solidFill>
                <a:latin typeface="Gill Sans"/>
              </a:rPr>
            </a:br>
            <a:r>
              <a:rPr lang="sr-Cyrl-RS" smtClean="0">
                <a:solidFill>
                  <a:prstClr val="black"/>
                </a:solidFill>
                <a:latin typeface="Gill Sans"/>
              </a:rPr>
              <a:t>време на океанима</a:t>
            </a:r>
            <a:endParaRPr lang="en-US" dirty="0">
              <a:solidFill>
                <a:prstClr val="black"/>
              </a:solidFill>
              <a:latin typeface="Gill Sans"/>
            </a:endParaRPr>
          </a:p>
        </p:txBody>
      </p:sp>
      <p:pic>
        <p:nvPicPr>
          <p:cNvPr id="74" name="Picture 13" descr="Water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100392" y="4293096"/>
            <a:ext cx="857256" cy="857256"/>
          </a:xfrm>
          <a:prstGeom prst="rect">
            <a:avLst/>
          </a:prstGeom>
          <a:noFill/>
          <a:ln>
            <a:noFill/>
          </a:ln>
          <a:scene3d>
            <a:camera prst="perspectiveHeroicExtremeLeftFacing"/>
            <a:lightRig rig="threePt" dir="t"/>
          </a:scene3d>
        </p:spPr>
      </p:pic>
      <p:pic>
        <p:nvPicPr>
          <p:cNvPr id="76" name="Picture 8" descr="bioiversity-1.gif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80928" y="3562516"/>
            <a:ext cx="841248" cy="835152"/>
          </a:xfrm>
          <a:prstGeom prst="rect">
            <a:avLst/>
          </a:prstGeom>
          <a:noFill/>
          <a:ln>
            <a:noFill/>
          </a:ln>
          <a:scene3d>
            <a:camera prst="perspectiveHeroicExtremeLeftFacing"/>
            <a:lightRig rig="threePt" dir="t"/>
          </a:scene3d>
        </p:spPr>
      </p:pic>
      <p:pic>
        <p:nvPicPr>
          <p:cNvPr id="77" name="Picture 9" descr="climate-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6012160" y="548680"/>
            <a:ext cx="643301" cy="648072"/>
          </a:xfrm>
          <a:prstGeom prst="rect">
            <a:avLst/>
          </a:prstGeom>
          <a:noFill/>
          <a:ln>
            <a:noFill/>
          </a:ln>
          <a:scene3d>
            <a:camera prst="perspectiveHeroicExtremeLeftFacing"/>
            <a:lightRig rig="threePt" dir="t"/>
          </a:scene3d>
        </p:spPr>
      </p:pic>
      <p:cxnSp>
        <p:nvCxnSpPr>
          <p:cNvPr id="79" name="Connettore 4 78"/>
          <p:cNvCxnSpPr>
            <a:stCxn id="10" idx="3"/>
            <a:endCxn id="100" idx="1"/>
          </p:cNvCxnSpPr>
          <p:nvPr/>
        </p:nvCxnSpPr>
        <p:spPr>
          <a:xfrm flipV="1">
            <a:off x="4702567" y="1046399"/>
            <a:ext cx="2161499" cy="244107"/>
          </a:xfrm>
          <a:prstGeom prst="bentConnector3">
            <a:avLst>
              <a:gd name="adj1" fmla="val 50000"/>
            </a:avLst>
          </a:prstGeom>
          <a:ln w="38100">
            <a:solidFill>
              <a:srgbClr val="FFFF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Connettore 4 79"/>
          <p:cNvCxnSpPr>
            <a:stCxn id="10" idx="3"/>
            <a:endCxn id="57" idx="1"/>
          </p:cNvCxnSpPr>
          <p:nvPr/>
        </p:nvCxnSpPr>
        <p:spPr>
          <a:xfrm>
            <a:off x="4702567" y="1290506"/>
            <a:ext cx="1624112" cy="2215443"/>
          </a:xfrm>
          <a:prstGeom prst="bentConnector3">
            <a:avLst>
              <a:gd name="adj1" fmla="val 50000"/>
            </a:avLst>
          </a:prstGeom>
          <a:ln w="38100">
            <a:solidFill>
              <a:srgbClr val="FFFF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Connettore 4 82"/>
          <p:cNvCxnSpPr>
            <a:stCxn id="9" idx="3"/>
            <a:endCxn id="26" idx="1"/>
          </p:cNvCxnSpPr>
          <p:nvPr/>
        </p:nvCxnSpPr>
        <p:spPr>
          <a:xfrm flipH="1">
            <a:off x="1746828" y="1290506"/>
            <a:ext cx="939515" cy="3830136"/>
          </a:xfrm>
          <a:prstGeom prst="bentConnector5">
            <a:avLst>
              <a:gd name="adj1" fmla="val -24332"/>
              <a:gd name="adj2" fmla="val 50940"/>
              <a:gd name="adj3" fmla="val 124332"/>
            </a:avLst>
          </a:prstGeom>
          <a:ln w="38100">
            <a:solidFill>
              <a:srgbClr val="FFFF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Connettore 4 82"/>
          <p:cNvCxnSpPr>
            <a:stCxn id="9" idx="3"/>
            <a:endCxn id="57" idx="1"/>
          </p:cNvCxnSpPr>
          <p:nvPr/>
        </p:nvCxnSpPr>
        <p:spPr>
          <a:xfrm>
            <a:off x="2686343" y="1290506"/>
            <a:ext cx="3640336" cy="2215443"/>
          </a:xfrm>
          <a:prstGeom prst="bentConnector3">
            <a:avLst>
              <a:gd name="adj1" fmla="val 14233"/>
            </a:avLst>
          </a:prstGeom>
          <a:ln w="38100">
            <a:solidFill>
              <a:srgbClr val="FFFF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Connettore 4 82"/>
          <p:cNvCxnSpPr>
            <a:stCxn id="30" idx="0"/>
            <a:endCxn id="57" idx="1"/>
          </p:cNvCxnSpPr>
          <p:nvPr/>
        </p:nvCxnSpPr>
        <p:spPr>
          <a:xfrm rot="5400000" flipH="1" flipV="1">
            <a:off x="4147509" y="1897357"/>
            <a:ext cx="570577" cy="3787763"/>
          </a:xfrm>
          <a:prstGeom prst="bentConnector2">
            <a:avLst/>
          </a:prstGeom>
          <a:ln w="38100">
            <a:solidFill>
              <a:srgbClr val="FFFF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Connettore 4 82"/>
          <p:cNvCxnSpPr>
            <a:stCxn id="31" idx="0"/>
            <a:endCxn id="100" idx="3"/>
          </p:cNvCxnSpPr>
          <p:nvPr/>
        </p:nvCxnSpPr>
        <p:spPr>
          <a:xfrm rot="5400000" flipH="1" flipV="1">
            <a:off x="5002343" y="599197"/>
            <a:ext cx="3030127" cy="3924532"/>
          </a:xfrm>
          <a:prstGeom prst="bentConnector4">
            <a:avLst>
              <a:gd name="adj1" fmla="val 48680"/>
              <a:gd name="adj2" fmla="val 105825"/>
            </a:avLst>
          </a:prstGeom>
          <a:ln w="38100">
            <a:solidFill>
              <a:srgbClr val="FFFF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Connettore 4 82"/>
          <p:cNvCxnSpPr>
            <a:stCxn id="30" idx="0"/>
            <a:endCxn id="4" idx="1"/>
          </p:cNvCxnSpPr>
          <p:nvPr/>
        </p:nvCxnSpPr>
        <p:spPr>
          <a:xfrm rot="16200000" flipV="1">
            <a:off x="967592" y="2505201"/>
            <a:ext cx="1993932" cy="1148717"/>
          </a:xfrm>
          <a:prstGeom prst="bentConnector4">
            <a:avLst>
              <a:gd name="adj1" fmla="val 45486"/>
              <a:gd name="adj2" fmla="val 119900"/>
            </a:avLst>
          </a:prstGeom>
          <a:ln w="38100">
            <a:solidFill>
              <a:srgbClr val="FFFF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Connettore 4 82"/>
          <p:cNvCxnSpPr>
            <a:stCxn id="63" idx="2"/>
            <a:endCxn id="26" idx="3"/>
          </p:cNvCxnSpPr>
          <p:nvPr/>
        </p:nvCxnSpPr>
        <p:spPr>
          <a:xfrm rot="5400000">
            <a:off x="5679811" y="4102246"/>
            <a:ext cx="973845" cy="1062946"/>
          </a:xfrm>
          <a:prstGeom prst="bentConnector2">
            <a:avLst/>
          </a:prstGeom>
          <a:ln w="38100">
            <a:solidFill>
              <a:srgbClr val="FFFF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Connettore 4 82"/>
          <p:cNvCxnSpPr>
            <a:stCxn id="33" idx="2"/>
            <a:endCxn id="64" idx="2"/>
          </p:cNvCxnSpPr>
          <p:nvPr/>
        </p:nvCxnSpPr>
        <p:spPr>
          <a:xfrm rot="5400000" flipH="1" flipV="1">
            <a:off x="4618092" y="3304176"/>
            <a:ext cx="2017961" cy="3703204"/>
          </a:xfrm>
          <a:prstGeom prst="bentConnector3">
            <a:avLst>
              <a:gd name="adj1" fmla="val -11328"/>
            </a:avLst>
          </a:prstGeom>
          <a:ln w="38100">
            <a:solidFill>
              <a:srgbClr val="FFFF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Connettore 4 82"/>
          <p:cNvCxnSpPr>
            <a:stCxn id="109" idx="2"/>
          </p:cNvCxnSpPr>
          <p:nvPr/>
        </p:nvCxnSpPr>
        <p:spPr>
          <a:xfrm rot="5400000">
            <a:off x="4706299" y="210577"/>
            <a:ext cx="1112203" cy="3711950"/>
          </a:xfrm>
          <a:prstGeom prst="bentConnector2">
            <a:avLst/>
          </a:prstGeom>
          <a:ln w="38100">
            <a:solidFill>
              <a:srgbClr val="FFFF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Connettore 4 82"/>
          <p:cNvCxnSpPr>
            <a:stCxn id="62" idx="0"/>
            <a:endCxn id="113" idx="2"/>
          </p:cNvCxnSpPr>
          <p:nvPr/>
        </p:nvCxnSpPr>
        <p:spPr>
          <a:xfrm rot="5400000" flipH="1" flipV="1">
            <a:off x="7433582" y="2003768"/>
            <a:ext cx="1354650" cy="368017"/>
          </a:xfrm>
          <a:prstGeom prst="bentConnector3">
            <a:avLst>
              <a:gd name="adj1" fmla="val 50000"/>
            </a:avLst>
          </a:prstGeom>
          <a:ln w="38100">
            <a:solidFill>
              <a:srgbClr val="FFFF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7712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2454"/>
            <a:ext cx="4738296" cy="812482"/>
          </a:xfrm>
        </p:spPr>
        <p:txBody>
          <a:bodyPr>
            <a:normAutofit/>
          </a:bodyPr>
          <a:lstStyle/>
          <a:p>
            <a:pPr algn="l"/>
            <a:r>
              <a:rPr lang="sr-Cyrl-RS" sz="2600" b="1" smtClean="0">
                <a:latin typeface="Calibri"/>
              </a:rPr>
              <a:t>Проблем приступа подацима</a:t>
            </a:r>
            <a:endParaRPr lang="en-US" sz="2600" b="1" dirty="0">
              <a:latin typeface="Calibri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353584" y="6574423"/>
            <a:ext cx="545577" cy="283577"/>
          </a:xfrm>
        </p:spPr>
        <p:txBody>
          <a:bodyPr>
            <a:normAutofit/>
          </a:bodyPr>
          <a:lstStyle/>
          <a:p>
            <a:pPr>
              <a:defRPr/>
            </a:pPr>
            <a:fld id="{BF0AFB69-F401-424A-9E22-D694683F350E}" type="slidenum">
              <a:rPr lang="it-IT" smtClean="0">
                <a:latin typeface="Gill Sans"/>
              </a:rPr>
              <a:pPr>
                <a:defRPr/>
              </a:pPr>
              <a:t>152</a:t>
            </a:fld>
            <a:endParaRPr lang="it-IT" dirty="0">
              <a:latin typeface="Gill Sans"/>
            </a:endParaRPr>
          </a:p>
        </p:txBody>
      </p:sp>
      <p:sp>
        <p:nvSpPr>
          <p:cNvPr id="6" name="Fumetto 2 74"/>
          <p:cNvSpPr/>
          <p:nvPr/>
        </p:nvSpPr>
        <p:spPr>
          <a:xfrm>
            <a:off x="6300192" y="3670490"/>
            <a:ext cx="2160240" cy="936104"/>
          </a:xfrm>
          <a:prstGeom prst="wedgeRoundRectCallout">
            <a:avLst>
              <a:gd name="adj1" fmla="val -61231"/>
              <a:gd name="adj2" fmla="val -19329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ill Sans"/>
            </a:endParaRPr>
          </a:p>
        </p:txBody>
      </p:sp>
      <p:sp>
        <p:nvSpPr>
          <p:cNvPr id="7" name="Fumetto 2 72"/>
          <p:cNvSpPr/>
          <p:nvPr/>
        </p:nvSpPr>
        <p:spPr>
          <a:xfrm>
            <a:off x="6300192" y="2018939"/>
            <a:ext cx="2160240" cy="720080"/>
          </a:xfrm>
          <a:prstGeom prst="wedgeRoundRectCallout">
            <a:avLst>
              <a:gd name="adj1" fmla="val -59449"/>
              <a:gd name="adj2" fmla="val 27969"/>
              <a:gd name="adj3" fmla="val 16667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ill Sans"/>
            </a:endParaRPr>
          </a:p>
        </p:txBody>
      </p:sp>
      <p:sp>
        <p:nvSpPr>
          <p:cNvPr id="8" name="Fumetto 2 71"/>
          <p:cNvSpPr/>
          <p:nvPr/>
        </p:nvSpPr>
        <p:spPr>
          <a:xfrm>
            <a:off x="6300192" y="2864144"/>
            <a:ext cx="2160240" cy="720080"/>
          </a:xfrm>
          <a:prstGeom prst="wedgeRoundRectCallout">
            <a:avLst>
              <a:gd name="adj1" fmla="val -59449"/>
              <a:gd name="adj2" fmla="val 27969"/>
              <a:gd name="adj3" fmla="val 16667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ill Sans"/>
            </a:endParaRPr>
          </a:p>
        </p:txBody>
      </p:sp>
      <p:sp>
        <p:nvSpPr>
          <p:cNvPr id="9" name="Fumetto 2 66"/>
          <p:cNvSpPr/>
          <p:nvPr/>
        </p:nvSpPr>
        <p:spPr>
          <a:xfrm>
            <a:off x="6300192" y="1058952"/>
            <a:ext cx="2160240" cy="864096"/>
          </a:xfrm>
          <a:prstGeom prst="wedgeRoundRectCallout">
            <a:avLst>
              <a:gd name="adj1" fmla="val -59449"/>
              <a:gd name="adj2" fmla="val 27969"/>
              <a:gd name="adj3" fmla="val 16667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ill Sans"/>
            </a:endParaRPr>
          </a:p>
        </p:txBody>
      </p:sp>
      <p:sp>
        <p:nvSpPr>
          <p:cNvPr id="10" name="Segnaposto contenuto 2"/>
          <p:cNvSpPr>
            <a:spLocks noGrp="1"/>
          </p:cNvSpPr>
          <p:nvPr>
            <p:ph idx="1"/>
          </p:nvPr>
        </p:nvSpPr>
        <p:spPr>
          <a:xfrm>
            <a:off x="179511" y="1024050"/>
            <a:ext cx="5544617" cy="4071967"/>
          </a:xfrm>
        </p:spPr>
        <p:txBody>
          <a:bodyPr>
            <a:normAutofit/>
          </a:bodyPr>
          <a:lstStyle/>
          <a:p>
            <a:r>
              <a:rPr lang="sr-Cyrl-RS" sz="2800" b="1" smtClean="0">
                <a:solidFill>
                  <a:srgbClr val="C00000"/>
                </a:solidFill>
                <a:latin typeface="Gill Sans"/>
              </a:rPr>
              <a:t>Хетерогеност </a:t>
            </a:r>
            <a:r>
              <a:rPr lang="sr-Cyrl-RS" sz="2800" smtClean="0">
                <a:latin typeface="Gill Sans"/>
              </a:rPr>
              <a:t>откривених података</a:t>
            </a:r>
            <a:r>
              <a:rPr lang="en-US" sz="2800" smtClean="0">
                <a:latin typeface="Gill Sans"/>
              </a:rPr>
              <a:t> </a:t>
            </a:r>
            <a:endParaRPr lang="en-US" sz="2800" dirty="0" smtClean="0">
              <a:solidFill>
                <a:srgbClr val="C00000"/>
              </a:solidFill>
              <a:latin typeface="Gill Sans"/>
            </a:endParaRPr>
          </a:p>
          <a:p>
            <a:pPr lvl="1"/>
            <a:r>
              <a:rPr lang="sr-Cyrl-RS" sz="2000" smtClean="0">
                <a:latin typeface="Gill Sans"/>
              </a:rPr>
              <a:t>Различити приступни</a:t>
            </a:r>
            <a:r>
              <a:rPr lang="en-US" sz="2000" smtClean="0">
                <a:latin typeface="Gill Sans"/>
              </a:rPr>
              <a:t> </a:t>
            </a:r>
            <a:r>
              <a:rPr lang="sr-Cyrl-RS" sz="2000" b="1" smtClean="0">
                <a:solidFill>
                  <a:srgbClr val="C00000"/>
                </a:solidFill>
                <a:latin typeface="Gill Sans"/>
              </a:rPr>
              <a:t>сервиси</a:t>
            </a:r>
            <a:endParaRPr lang="en-US" sz="2000" b="1" dirty="0" smtClean="0">
              <a:solidFill>
                <a:srgbClr val="C00000"/>
              </a:solidFill>
              <a:latin typeface="Gill Sans"/>
            </a:endParaRPr>
          </a:p>
          <a:p>
            <a:pPr lvl="1"/>
            <a:r>
              <a:rPr lang="sr-Cyrl-RS" sz="2000" smtClean="0">
                <a:latin typeface="Gill Sans"/>
              </a:rPr>
              <a:t>Различити</a:t>
            </a:r>
            <a:r>
              <a:rPr lang="en-US" sz="2000" smtClean="0">
                <a:latin typeface="Gill Sans"/>
              </a:rPr>
              <a:t> </a:t>
            </a:r>
            <a:r>
              <a:rPr lang="sr-Cyrl-RS" sz="2000" b="1" smtClean="0">
                <a:solidFill>
                  <a:srgbClr val="C00000"/>
                </a:solidFill>
                <a:latin typeface="Gill Sans"/>
              </a:rPr>
              <a:t>формати</a:t>
            </a:r>
            <a:endParaRPr lang="en-US" sz="2000" b="1" dirty="0" smtClean="0">
              <a:solidFill>
                <a:srgbClr val="C00000"/>
              </a:solidFill>
              <a:latin typeface="Gill Sans"/>
            </a:endParaRPr>
          </a:p>
          <a:p>
            <a:pPr lvl="1"/>
            <a:r>
              <a:rPr lang="sr-Cyrl-RS" sz="2000" smtClean="0">
                <a:latin typeface="Gill Sans"/>
              </a:rPr>
              <a:t>Различити</a:t>
            </a:r>
            <a:r>
              <a:rPr lang="en-US" sz="2000" smtClean="0">
                <a:latin typeface="Gill Sans"/>
              </a:rPr>
              <a:t> </a:t>
            </a:r>
            <a:r>
              <a:rPr lang="sr-Cyrl-RS" sz="2000" b="1" smtClean="0">
                <a:solidFill>
                  <a:srgbClr val="C00000"/>
                </a:solidFill>
                <a:latin typeface="Gill Sans"/>
              </a:rPr>
              <a:t>коорд. сист.</a:t>
            </a:r>
            <a:endParaRPr lang="en-US" sz="2000" b="1" dirty="0" smtClean="0">
              <a:solidFill>
                <a:srgbClr val="C00000"/>
              </a:solidFill>
              <a:latin typeface="Gill Sans"/>
            </a:endParaRPr>
          </a:p>
          <a:p>
            <a:pPr lvl="1"/>
            <a:r>
              <a:rPr lang="sr-Cyrl-RS" sz="2000" smtClean="0">
                <a:latin typeface="Gill Sans"/>
              </a:rPr>
              <a:t>Различите</a:t>
            </a:r>
            <a:r>
              <a:rPr lang="en-US" sz="2000" smtClean="0">
                <a:latin typeface="Gill Sans"/>
              </a:rPr>
              <a:t> </a:t>
            </a:r>
            <a:r>
              <a:rPr lang="sr-Cyrl-RS" sz="2000" b="1" smtClean="0">
                <a:solidFill>
                  <a:srgbClr val="C00000"/>
                </a:solidFill>
                <a:latin typeface="Gill Sans"/>
              </a:rPr>
              <a:t>резолуције</a:t>
            </a:r>
            <a:endParaRPr lang="en-US" sz="2000" b="1" dirty="0" smtClean="0">
              <a:solidFill>
                <a:srgbClr val="C00000"/>
              </a:solidFill>
              <a:latin typeface="Gill Sans"/>
            </a:endParaRPr>
          </a:p>
          <a:p>
            <a:pPr lvl="1"/>
            <a:r>
              <a:rPr lang="sr-Cyrl-RS" sz="2000" smtClean="0">
                <a:latin typeface="Gill Sans"/>
              </a:rPr>
              <a:t>Различита</a:t>
            </a:r>
            <a:r>
              <a:rPr lang="en-US" sz="2000" smtClean="0">
                <a:latin typeface="Gill Sans"/>
              </a:rPr>
              <a:t> </a:t>
            </a:r>
            <a:r>
              <a:rPr lang="sr-Cyrl-RS" sz="2000" b="1" smtClean="0">
                <a:solidFill>
                  <a:srgbClr val="C00000"/>
                </a:solidFill>
                <a:latin typeface="Gill Sans"/>
              </a:rPr>
              <a:t>гео-покривеност</a:t>
            </a:r>
            <a:endParaRPr lang="en-US" sz="2000" b="1" dirty="0" smtClean="0">
              <a:solidFill>
                <a:srgbClr val="C00000"/>
              </a:solidFill>
              <a:latin typeface="Gill Sans"/>
            </a:endParaRPr>
          </a:p>
          <a:p>
            <a:pPr lvl="2"/>
            <a:r>
              <a:rPr lang="sr-Cyrl-RS" sz="2000" smtClean="0">
                <a:latin typeface="Gill Sans"/>
              </a:rPr>
              <a:t>простор</a:t>
            </a:r>
            <a:r>
              <a:rPr lang="en-US" sz="2000" smtClean="0">
                <a:latin typeface="Gill Sans"/>
              </a:rPr>
              <a:t> </a:t>
            </a:r>
            <a:r>
              <a:rPr lang="sr-Cyrl-RS" sz="2000" smtClean="0">
                <a:latin typeface="Gill Sans"/>
              </a:rPr>
              <a:t>и време</a:t>
            </a:r>
            <a:endParaRPr lang="en-US" sz="2000" dirty="0" smtClean="0">
              <a:latin typeface="Gill Sans"/>
            </a:endParaRPr>
          </a:p>
        </p:txBody>
      </p:sp>
      <p:grpSp>
        <p:nvGrpSpPr>
          <p:cNvPr id="4" name="Group 96"/>
          <p:cNvGrpSpPr/>
          <p:nvPr/>
        </p:nvGrpSpPr>
        <p:grpSpPr>
          <a:xfrm>
            <a:off x="4788024" y="1418992"/>
            <a:ext cx="1368152" cy="2731175"/>
            <a:chOff x="4788024" y="1916832"/>
            <a:chExt cx="1368152" cy="2731175"/>
          </a:xfrm>
        </p:grpSpPr>
        <p:grpSp>
          <p:nvGrpSpPr>
            <p:cNvPr id="11" name="Gruppo 89"/>
            <p:cNvGrpSpPr/>
            <p:nvPr/>
          </p:nvGrpSpPr>
          <p:grpSpPr>
            <a:xfrm>
              <a:off x="4788024" y="4005064"/>
              <a:ext cx="1142503" cy="642943"/>
              <a:chOff x="5112060" y="3356992"/>
              <a:chExt cx="1142503" cy="642943"/>
            </a:xfrm>
          </p:grpSpPr>
          <p:pic>
            <p:nvPicPr>
              <p:cNvPr id="25" name="Immagine 9" descr="THREDDS.jpg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5750507" y="3452883"/>
                <a:ext cx="504056" cy="40553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</p:pic>
          <p:pic>
            <p:nvPicPr>
              <p:cNvPr id="26" name="Picture 10" descr="osa svg icon security monitoring server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5112060" y="3356992"/>
                <a:ext cx="642942" cy="642943"/>
              </a:xfrm>
              <a:prstGeom prst="rect">
                <a:avLst/>
              </a:prstGeom>
              <a:noFill/>
            </p:spPr>
          </p:pic>
        </p:grpSp>
        <p:grpSp>
          <p:nvGrpSpPr>
            <p:cNvPr id="12" name="Gruppo 87"/>
            <p:cNvGrpSpPr/>
            <p:nvPr/>
          </p:nvGrpSpPr>
          <p:grpSpPr>
            <a:xfrm>
              <a:off x="4816466" y="1916832"/>
              <a:ext cx="1339710" cy="576064"/>
              <a:chOff x="5356526" y="2564904"/>
              <a:chExt cx="1339710" cy="576064"/>
            </a:xfrm>
          </p:grpSpPr>
          <p:pic>
            <p:nvPicPr>
              <p:cNvPr id="22" name="Picture 8" descr="osa svg icon security terminal server virtualisation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5356526" y="2564904"/>
                <a:ext cx="571504" cy="571505"/>
              </a:xfrm>
              <a:prstGeom prst="rect">
                <a:avLst/>
              </a:prstGeom>
              <a:noFill/>
            </p:spPr>
          </p:pic>
          <p:pic>
            <p:nvPicPr>
              <p:cNvPr id="23" name="Immagine 82" descr="OGC.jpg"/>
              <p:cNvPicPr>
                <a:picLocks noChangeAspect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5998225" y="2636912"/>
                <a:ext cx="459918" cy="1857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4" name="CasellaDiTesto 21"/>
              <p:cNvSpPr txBox="1"/>
              <p:nvPr/>
            </p:nvSpPr>
            <p:spPr>
              <a:xfrm>
                <a:off x="5868144" y="2771636"/>
                <a:ext cx="82809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 smtClean="0">
                    <a:solidFill>
                      <a:srgbClr val="0070C0"/>
                    </a:solidFill>
                    <a:latin typeface="Gill Sans"/>
                  </a:rPr>
                  <a:t>WCS</a:t>
                </a:r>
                <a:endParaRPr lang="en-US" b="1" dirty="0">
                  <a:solidFill>
                    <a:srgbClr val="0070C0"/>
                  </a:solidFill>
                  <a:latin typeface="Gill Sans"/>
                </a:endParaRPr>
              </a:p>
            </p:txBody>
          </p:sp>
        </p:grpSp>
        <p:grpSp>
          <p:nvGrpSpPr>
            <p:cNvPr id="13" name="Gruppo 88"/>
            <p:cNvGrpSpPr/>
            <p:nvPr/>
          </p:nvGrpSpPr>
          <p:grpSpPr>
            <a:xfrm>
              <a:off x="4788024" y="3284984"/>
              <a:ext cx="1368152" cy="695864"/>
              <a:chOff x="7092280" y="2564904"/>
              <a:chExt cx="1368152" cy="695864"/>
            </a:xfrm>
          </p:grpSpPr>
          <p:pic>
            <p:nvPicPr>
              <p:cNvPr id="19" name="Picture 10" descr="osa svg icon security monitoring server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7092280" y="2564904"/>
                <a:ext cx="642942" cy="642943"/>
              </a:xfrm>
              <a:prstGeom prst="rect">
                <a:avLst/>
              </a:prstGeom>
              <a:noFill/>
            </p:spPr>
          </p:pic>
          <p:pic>
            <p:nvPicPr>
              <p:cNvPr id="20" name="Immagine 82" descr="OGC.jpg"/>
              <p:cNvPicPr>
                <a:picLocks noChangeAspect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7726417" y="2756712"/>
                <a:ext cx="459918" cy="1857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1" name="CasellaDiTesto 24"/>
              <p:cNvSpPr txBox="1"/>
              <p:nvPr/>
            </p:nvSpPr>
            <p:spPr>
              <a:xfrm>
                <a:off x="7596336" y="2891436"/>
                <a:ext cx="86409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 smtClean="0">
                    <a:solidFill>
                      <a:srgbClr val="FF0000"/>
                    </a:solidFill>
                    <a:latin typeface="Gill Sans"/>
                  </a:rPr>
                  <a:t>WMS</a:t>
                </a:r>
                <a:endParaRPr lang="en-US" b="1" dirty="0">
                  <a:solidFill>
                    <a:srgbClr val="FF0000"/>
                  </a:solidFill>
                  <a:latin typeface="Gill Sans"/>
                </a:endParaRPr>
              </a:p>
            </p:txBody>
          </p:sp>
        </p:grpSp>
        <p:grpSp>
          <p:nvGrpSpPr>
            <p:cNvPr id="14" name="Gruppo 90"/>
            <p:cNvGrpSpPr/>
            <p:nvPr/>
          </p:nvGrpSpPr>
          <p:grpSpPr>
            <a:xfrm>
              <a:off x="4816466" y="2636912"/>
              <a:ext cx="1339710" cy="576064"/>
              <a:chOff x="7084718" y="3501008"/>
              <a:chExt cx="1339710" cy="576064"/>
            </a:xfrm>
          </p:grpSpPr>
          <p:pic>
            <p:nvPicPr>
              <p:cNvPr id="16" name="Picture 4" descr="osa svg icon security file server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7084718" y="3501008"/>
                <a:ext cx="571505" cy="571506"/>
              </a:xfrm>
              <a:prstGeom prst="rect">
                <a:avLst/>
              </a:prstGeom>
              <a:noFill/>
            </p:spPr>
          </p:pic>
          <p:pic>
            <p:nvPicPr>
              <p:cNvPr id="17" name="Immagine 82" descr="OGC.jpg"/>
              <p:cNvPicPr>
                <a:picLocks noChangeAspect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7726417" y="3573016"/>
                <a:ext cx="459918" cy="1857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8" name="CasellaDiTesto 27"/>
              <p:cNvSpPr txBox="1"/>
              <p:nvPr/>
            </p:nvSpPr>
            <p:spPr>
              <a:xfrm>
                <a:off x="7596336" y="3707740"/>
                <a:ext cx="82809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 smtClean="0">
                    <a:solidFill>
                      <a:srgbClr val="00B050"/>
                    </a:solidFill>
                    <a:latin typeface="Gill Sans"/>
                  </a:rPr>
                  <a:t>WFS</a:t>
                </a:r>
                <a:endParaRPr lang="en-US" b="1" dirty="0">
                  <a:solidFill>
                    <a:srgbClr val="00B050"/>
                  </a:solidFill>
                  <a:latin typeface="Gill Sans"/>
                </a:endParaRPr>
              </a:p>
            </p:txBody>
          </p:sp>
        </p:grpSp>
      </p:grpSp>
      <p:sp>
        <p:nvSpPr>
          <p:cNvPr id="27" name="CasellaDiTesto 31"/>
          <p:cNvSpPr txBox="1"/>
          <p:nvPr/>
        </p:nvSpPr>
        <p:spPr>
          <a:xfrm>
            <a:off x="4788024" y="1779032"/>
            <a:ext cx="57606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900" dirty="0">
              <a:latin typeface="Gill Sans"/>
            </a:endParaRPr>
          </a:p>
        </p:txBody>
      </p:sp>
      <p:grpSp>
        <p:nvGrpSpPr>
          <p:cNvPr id="15" name="Group 99"/>
          <p:cNvGrpSpPr/>
          <p:nvPr/>
        </p:nvGrpSpPr>
        <p:grpSpPr>
          <a:xfrm>
            <a:off x="6501599" y="914936"/>
            <a:ext cx="1886825" cy="3831232"/>
            <a:chOff x="6501599" y="1412776"/>
            <a:chExt cx="1886825" cy="3831232"/>
          </a:xfrm>
        </p:grpSpPr>
        <p:grpSp>
          <p:nvGrpSpPr>
            <p:cNvPr id="28" name="Group 89"/>
            <p:cNvGrpSpPr/>
            <p:nvPr/>
          </p:nvGrpSpPr>
          <p:grpSpPr>
            <a:xfrm>
              <a:off x="6588224" y="2564904"/>
              <a:ext cx="1800200" cy="648072"/>
              <a:chOff x="7092280" y="4293096"/>
              <a:chExt cx="1800200" cy="648072"/>
            </a:xfrm>
          </p:grpSpPr>
          <p:pic>
            <p:nvPicPr>
              <p:cNvPr id="61" name="Immagine 50" descr="file-icon.png"/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7092280" y="4365104"/>
                <a:ext cx="576064" cy="576064"/>
              </a:xfrm>
              <a:prstGeom prst="rect">
                <a:avLst/>
              </a:prstGeom>
            </p:spPr>
          </p:pic>
          <p:pic>
            <p:nvPicPr>
              <p:cNvPr id="62" name="Immagine 53" descr="file-icon.png"/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7596336" y="4293096"/>
                <a:ext cx="576064" cy="576064"/>
              </a:xfrm>
              <a:prstGeom prst="rect">
                <a:avLst/>
              </a:prstGeom>
            </p:spPr>
          </p:pic>
          <p:pic>
            <p:nvPicPr>
              <p:cNvPr id="63" name="Immagine 56" descr="file-icon.png"/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8100392" y="4293096"/>
                <a:ext cx="576064" cy="576064"/>
              </a:xfrm>
              <a:prstGeom prst="rect">
                <a:avLst/>
              </a:prstGeom>
            </p:spPr>
          </p:pic>
          <p:pic>
            <p:nvPicPr>
              <p:cNvPr id="64" name="Immagine 59" descr="file-icon.png"/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8316416" y="4365104"/>
                <a:ext cx="576064" cy="576064"/>
              </a:xfrm>
              <a:prstGeom prst="rect">
                <a:avLst/>
              </a:prstGeom>
            </p:spPr>
          </p:pic>
          <p:pic>
            <p:nvPicPr>
              <p:cNvPr id="65" name="Picture 64" descr="SHP.jpg"/>
              <p:cNvPicPr>
                <a:picLocks noChangeAspect="1"/>
              </p:cNvPicPr>
              <p:nvPr/>
            </p:nvPicPr>
            <p:blipFill>
              <a:blip r:embed="rId8" cstate="print"/>
              <a:srcRect t="25613" r="50000" b="25613"/>
              <a:stretch>
                <a:fillRect/>
              </a:stretch>
            </p:blipFill>
            <p:spPr>
              <a:xfrm>
                <a:off x="7130380" y="4581128"/>
                <a:ext cx="432047" cy="248855"/>
              </a:xfrm>
              <a:prstGeom prst="rect">
                <a:avLst/>
              </a:prstGeom>
            </p:spPr>
          </p:pic>
          <p:pic>
            <p:nvPicPr>
              <p:cNvPr id="66" name="Picture 65" descr="SHP.jpg"/>
              <p:cNvPicPr>
                <a:picLocks noChangeAspect="1"/>
              </p:cNvPicPr>
              <p:nvPr/>
            </p:nvPicPr>
            <p:blipFill>
              <a:blip r:embed="rId8" cstate="print"/>
              <a:srcRect t="25613" r="50000" b="25613"/>
              <a:stretch>
                <a:fillRect/>
              </a:stretch>
            </p:blipFill>
            <p:spPr>
              <a:xfrm>
                <a:off x="7617544" y="4509120"/>
                <a:ext cx="432047" cy="248855"/>
              </a:xfrm>
              <a:prstGeom prst="rect">
                <a:avLst/>
              </a:prstGeom>
            </p:spPr>
          </p:pic>
          <p:pic>
            <p:nvPicPr>
              <p:cNvPr id="67" name="Picture 66" descr="GML.jpg"/>
              <p:cNvPicPr>
                <a:picLocks noChangeAspect="1"/>
              </p:cNvPicPr>
              <p:nvPr/>
            </p:nvPicPr>
            <p:blipFill>
              <a:blip r:embed="rId9" cstate="print"/>
              <a:srcRect r="52153" b="5501"/>
              <a:stretch>
                <a:fillRect/>
              </a:stretch>
            </p:blipFill>
            <p:spPr>
              <a:xfrm>
                <a:off x="8316416" y="4509120"/>
                <a:ext cx="480053" cy="288032"/>
              </a:xfrm>
              <a:prstGeom prst="rect">
                <a:avLst/>
              </a:prstGeom>
            </p:spPr>
          </p:pic>
        </p:grpSp>
        <p:grpSp>
          <p:nvGrpSpPr>
            <p:cNvPr id="29" name="Group 90"/>
            <p:cNvGrpSpPr/>
            <p:nvPr/>
          </p:nvGrpSpPr>
          <p:grpSpPr>
            <a:xfrm>
              <a:off x="6588224" y="3433992"/>
              <a:ext cx="1800200" cy="648072"/>
              <a:chOff x="6948265" y="1985275"/>
              <a:chExt cx="1800200" cy="648072"/>
            </a:xfrm>
          </p:grpSpPr>
          <p:pic>
            <p:nvPicPr>
              <p:cNvPr id="58" name="Picture 57" descr="TIFF.jpg"/>
              <p:cNvPicPr>
                <a:picLocks noChangeAspect="1"/>
              </p:cNvPicPr>
              <p:nvPr/>
            </p:nvPicPr>
            <p:blipFill>
              <a:blip r:embed="rId10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7524329" y="1985275"/>
                <a:ext cx="576064" cy="576064"/>
              </a:xfrm>
              <a:prstGeom prst="rect">
                <a:avLst/>
              </a:prstGeom>
            </p:spPr>
          </p:pic>
          <p:pic>
            <p:nvPicPr>
              <p:cNvPr id="59" name="Picture 58" descr="TIFF.jpg"/>
              <p:cNvPicPr>
                <a:picLocks noChangeAspect="1"/>
              </p:cNvPicPr>
              <p:nvPr/>
            </p:nvPicPr>
            <p:blipFill>
              <a:blip r:embed="rId10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6948265" y="1985275"/>
                <a:ext cx="576064" cy="576064"/>
              </a:xfrm>
              <a:prstGeom prst="rect">
                <a:avLst/>
              </a:prstGeom>
            </p:spPr>
          </p:pic>
          <p:pic>
            <p:nvPicPr>
              <p:cNvPr id="60" name="Picture 59" descr="PNG.jpg"/>
              <p:cNvPicPr>
                <a:picLocks noChangeAspect="1"/>
              </p:cNvPicPr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8172401" y="2057283"/>
                <a:ext cx="576064" cy="576064"/>
              </a:xfrm>
              <a:prstGeom prst="rect">
                <a:avLst/>
              </a:prstGeom>
              <a:effectLst>
                <a:softEdge rad="63500"/>
              </a:effectLst>
            </p:spPr>
          </p:pic>
        </p:grpSp>
        <p:grpSp>
          <p:nvGrpSpPr>
            <p:cNvPr id="30" name="Group 97"/>
            <p:cNvGrpSpPr/>
            <p:nvPr/>
          </p:nvGrpSpPr>
          <p:grpSpPr>
            <a:xfrm>
              <a:off x="6588224" y="1412776"/>
              <a:ext cx="1440160" cy="936104"/>
              <a:chOff x="6228184" y="1412776"/>
              <a:chExt cx="1440160" cy="936104"/>
            </a:xfrm>
          </p:grpSpPr>
          <p:grpSp>
            <p:nvGrpSpPr>
              <p:cNvPr id="31" name="Group 92"/>
              <p:cNvGrpSpPr/>
              <p:nvPr/>
            </p:nvGrpSpPr>
            <p:grpSpPr>
              <a:xfrm>
                <a:off x="6228184" y="1412776"/>
                <a:ext cx="1440160" cy="936104"/>
                <a:chOff x="8567936" y="144016"/>
                <a:chExt cx="1440160" cy="936104"/>
              </a:xfrm>
            </p:grpSpPr>
            <p:pic>
              <p:nvPicPr>
                <p:cNvPr id="50" name="Picture 49" descr="TIFF.jpg"/>
                <p:cNvPicPr>
                  <a:picLocks noChangeAspect="1"/>
                </p:cNvPicPr>
                <p:nvPr/>
              </p:nvPicPr>
              <p:blipFill>
                <a:blip r:embed="rId10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8567936" y="504056"/>
                  <a:ext cx="576064" cy="576064"/>
                </a:xfrm>
                <a:prstGeom prst="rect">
                  <a:avLst/>
                </a:prstGeom>
              </p:spPr>
            </p:pic>
            <p:grpSp>
              <p:nvGrpSpPr>
                <p:cNvPr id="32" name="Group 86"/>
                <p:cNvGrpSpPr/>
                <p:nvPr/>
              </p:nvGrpSpPr>
              <p:grpSpPr>
                <a:xfrm>
                  <a:off x="9071992" y="144016"/>
                  <a:ext cx="936104" cy="936104"/>
                  <a:chOff x="5148064" y="2132856"/>
                  <a:chExt cx="936104" cy="936104"/>
                </a:xfrm>
              </p:grpSpPr>
              <p:pic>
                <p:nvPicPr>
                  <p:cNvPr id="52" name="Immagine 30" descr="file-icon.png"/>
                  <p:cNvPicPr>
                    <a:picLocks noChangeAspect="1"/>
                  </p:cNvPicPr>
                  <p:nvPr/>
                </p:nvPicPr>
                <p:blipFill>
                  <a:blip r:embed="rId7" cstate="print"/>
                  <a:stretch>
                    <a:fillRect/>
                  </a:stretch>
                </p:blipFill>
                <p:spPr>
                  <a:xfrm>
                    <a:off x="5148064" y="2492896"/>
                    <a:ext cx="576064" cy="576064"/>
                  </a:xfrm>
                  <a:prstGeom prst="rect">
                    <a:avLst/>
                  </a:prstGeom>
                </p:spPr>
              </p:pic>
              <p:grpSp>
                <p:nvGrpSpPr>
                  <p:cNvPr id="33" name="Group 85"/>
                  <p:cNvGrpSpPr/>
                  <p:nvPr/>
                </p:nvGrpSpPr>
                <p:grpSpPr>
                  <a:xfrm>
                    <a:off x="5148064" y="2132856"/>
                    <a:ext cx="936104" cy="792088"/>
                    <a:chOff x="5004048" y="2204864"/>
                    <a:chExt cx="936104" cy="792088"/>
                  </a:xfrm>
                </p:grpSpPr>
                <p:grpSp>
                  <p:nvGrpSpPr>
                    <p:cNvPr id="36" name="Gruppo 42"/>
                    <p:cNvGrpSpPr/>
                    <p:nvPr/>
                  </p:nvGrpSpPr>
                  <p:grpSpPr>
                    <a:xfrm>
                      <a:off x="5004048" y="2204864"/>
                      <a:ext cx="936104" cy="792088"/>
                      <a:chOff x="4716016" y="3501008"/>
                      <a:chExt cx="936104" cy="792088"/>
                    </a:xfrm>
                  </p:grpSpPr>
                  <p:pic>
                    <p:nvPicPr>
                      <p:cNvPr id="56" name="Immagine 43" descr="file-icon.png"/>
                      <p:cNvPicPr>
                        <a:picLocks noChangeAspect="1"/>
                      </p:cNvPicPr>
                      <p:nvPr/>
                    </p:nvPicPr>
                    <p:blipFill>
                      <a:blip r:embed="rId7" cstate="print"/>
                      <a:stretch>
                        <a:fillRect/>
                      </a:stretch>
                    </p:blipFill>
                    <p:spPr>
                      <a:xfrm>
                        <a:off x="5076056" y="3717032"/>
                        <a:ext cx="576064" cy="576064"/>
                      </a:xfrm>
                      <a:prstGeom prst="rect">
                        <a:avLst/>
                      </a:prstGeom>
                    </p:spPr>
                  </p:pic>
                  <p:sp>
                    <p:nvSpPr>
                      <p:cNvPr id="57" name="CasellaDiTesto 44"/>
                      <p:cNvSpPr txBox="1"/>
                      <p:nvPr/>
                    </p:nvSpPr>
                    <p:spPr>
                      <a:xfrm>
                        <a:off x="4716016" y="3501008"/>
                        <a:ext cx="576064" cy="23083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 algn="ctr"/>
                        <a:endParaRPr lang="en-US" sz="900" dirty="0">
                          <a:latin typeface="Gill Sans"/>
                        </a:endParaRPr>
                      </a:p>
                    </p:txBody>
                  </p:sp>
                </p:grpSp>
                <p:pic>
                  <p:nvPicPr>
                    <p:cNvPr id="55" name="Immagine 12" descr="netcdf.png"/>
                    <p:cNvPicPr>
                      <a:picLocks noChangeAspect="1"/>
                    </p:cNvPicPr>
                    <p:nvPr/>
                  </p:nvPicPr>
                  <p:blipFill>
                    <a:blip r:embed="rId12" cstate="print"/>
                    <a:stretch>
                      <a:fillRect/>
                    </a:stretch>
                  </p:blipFill>
                  <p:spPr>
                    <a:xfrm>
                      <a:off x="5508105" y="2636912"/>
                      <a:ext cx="300236" cy="216024"/>
                    </a:xfrm>
                    <a:prstGeom prst="rect">
                      <a:avLst/>
                    </a:prstGeom>
                    <a:ln>
                      <a:noFill/>
                    </a:ln>
                    <a:effectLst>
                      <a:outerShdw blurRad="292100" dist="139700" dir="2700000" algn="tl" rotWithShape="0">
                        <a:srgbClr val="333333">
                          <a:alpha val="65000"/>
                        </a:srgbClr>
                      </a:outerShdw>
                    </a:effectLst>
                  </p:spPr>
                </p:pic>
              </p:grpSp>
            </p:grpSp>
          </p:grpSp>
          <p:pic>
            <p:nvPicPr>
              <p:cNvPr id="49" name="Picture 48" descr="hdf_logo.jpg"/>
              <p:cNvPicPr>
                <a:picLocks noChangeAspect="1"/>
              </p:cNvPicPr>
              <p:nvPr/>
            </p:nvPicPr>
            <p:blipFill>
              <a:blip r:embed="rId13" cstate="print"/>
              <a:srcRect r="63151"/>
              <a:stretch>
                <a:fillRect/>
              </a:stretch>
            </p:blipFill>
            <p:spPr>
              <a:xfrm>
                <a:off x="6816948" y="1916832"/>
                <a:ext cx="315383" cy="288032"/>
              </a:xfrm>
              <a:prstGeom prst="rect">
                <a:avLst/>
              </a:prstGeom>
            </p:spPr>
          </p:pic>
        </p:grpSp>
        <p:grpSp>
          <p:nvGrpSpPr>
            <p:cNvPr id="37" name="Group 98"/>
            <p:cNvGrpSpPr/>
            <p:nvPr/>
          </p:nvGrpSpPr>
          <p:grpSpPr>
            <a:xfrm>
              <a:off x="6501599" y="4221088"/>
              <a:ext cx="1881833" cy="1022920"/>
              <a:chOff x="6357583" y="4221088"/>
              <a:chExt cx="1881833" cy="1022920"/>
            </a:xfrm>
          </p:grpSpPr>
          <p:grpSp>
            <p:nvGrpSpPr>
              <p:cNvPr id="38" name="Group 88"/>
              <p:cNvGrpSpPr/>
              <p:nvPr/>
            </p:nvGrpSpPr>
            <p:grpSpPr>
              <a:xfrm>
                <a:off x="6357583" y="4221088"/>
                <a:ext cx="1881833" cy="1022920"/>
                <a:chOff x="4413367" y="3717032"/>
                <a:chExt cx="1881833" cy="1022920"/>
              </a:xfrm>
            </p:grpSpPr>
            <p:pic>
              <p:nvPicPr>
                <p:cNvPr id="35" name="Picture 34" descr="TIFF.jpg"/>
                <p:cNvPicPr>
                  <a:picLocks noChangeAspect="1"/>
                </p:cNvPicPr>
                <p:nvPr/>
              </p:nvPicPr>
              <p:blipFill>
                <a:blip r:embed="rId10" cstate="print">
                  <a:clrChange>
                    <a:clrFrom>
                      <a:srgbClr val="F6F6F6"/>
                    </a:clrFrom>
                    <a:clrTo>
                      <a:srgbClr val="F6F6F6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4413367" y="3717032"/>
                  <a:ext cx="576064" cy="576064"/>
                </a:xfrm>
                <a:prstGeom prst="rect">
                  <a:avLst/>
                </a:prstGeom>
              </p:spPr>
            </p:pic>
            <p:grpSp>
              <p:nvGrpSpPr>
                <p:cNvPr id="39" name="Group 87"/>
                <p:cNvGrpSpPr/>
                <p:nvPr/>
              </p:nvGrpSpPr>
              <p:grpSpPr>
                <a:xfrm>
                  <a:off x="4716016" y="3789040"/>
                  <a:ext cx="1579184" cy="950912"/>
                  <a:chOff x="4716016" y="3789040"/>
                  <a:chExt cx="1579184" cy="950912"/>
                </a:xfrm>
              </p:grpSpPr>
              <p:grpSp>
                <p:nvGrpSpPr>
                  <p:cNvPr id="40" name="Gruppo 33"/>
                  <p:cNvGrpSpPr/>
                  <p:nvPr/>
                </p:nvGrpSpPr>
                <p:grpSpPr>
                  <a:xfrm>
                    <a:off x="4716016" y="3789040"/>
                    <a:ext cx="849479" cy="734888"/>
                    <a:chOff x="4716016" y="2996952"/>
                    <a:chExt cx="849479" cy="734888"/>
                  </a:xfrm>
                </p:grpSpPr>
                <p:pic>
                  <p:nvPicPr>
                    <p:cNvPr id="46" name="Immagine 34" descr="file-icon.png"/>
                    <p:cNvPicPr>
                      <a:picLocks noChangeAspect="1"/>
                    </p:cNvPicPr>
                    <p:nvPr/>
                  </p:nvPicPr>
                  <p:blipFill>
                    <a:blip r:embed="rId7" cstate="print"/>
                    <a:stretch>
                      <a:fillRect/>
                    </a:stretch>
                  </p:blipFill>
                  <p:spPr>
                    <a:xfrm>
                      <a:off x="4989431" y="2996952"/>
                      <a:ext cx="576064" cy="576064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47" name="CasellaDiTesto 35"/>
                    <p:cNvSpPr txBox="1"/>
                    <p:nvPr/>
                  </p:nvSpPr>
                  <p:spPr>
                    <a:xfrm>
                      <a:off x="4716016" y="3501008"/>
                      <a:ext cx="576064" cy="2308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endParaRPr lang="en-US" sz="900" dirty="0">
                        <a:latin typeface="Gill Sans"/>
                      </a:endParaRPr>
                    </a:p>
                  </p:txBody>
                </p:sp>
              </p:grpSp>
              <p:grpSp>
                <p:nvGrpSpPr>
                  <p:cNvPr id="48" name="Group 84"/>
                  <p:cNvGrpSpPr/>
                  <p:nvPr/>
                </p:nvGrpSpPr>
                <p:grpSpPr>
                  <a:xfrm>
                    <a:off x="5349471" y="3861048"/>
                    <a:ext cx="576064" cy="576064"/>
                    <a:chOff x="5133447" y="3861048"/>
                    <a:chExt cx="576064" cy="576064"/>
                  </a:xfrm>
                </p:grpSpPr>
                <p:pic>
                  <p:nvPicPr>
                    <p:cNvPr id="44" name="Immagine 37" descr="file-icon.png"/>
                    <p:cNvPicPr>
                      <a:picLocks noChangeAspect="1"/>
                    </p:cNvPicPr>
                    <p:nvPr/>
                  </p:nvPicPr>
                  <p:blipFill>
                    <a:blip r:embed="rId7" cstate="print"/>
                    <a:stretch>
                      <a:fillRect/>
                    </a:stretch>
                  </p:blipFill>
                  <p:spPr>
                    <a:xfrm>
                      <a:off x="5133447" y="3861048"/>
                      <a:ext cx="576064" cy="576064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45" name="Immagine 12" descr="netcdf.png"/>
                    <p:cNvPicPr>
                      <a:picLocks noChangeAspect="1"/>
                    </p:cNvPicPr>
                    <p:nvPr/>
                  </p:nvPicPr>
                  <p:blipFill>
                    <a:blip r:embed="rId12" cstate="print"/>
                    <a:stretch>
                      <a:fillRect/>
                    </a:stretch>
                  </p:blipFill>
                  <p:spPr>
                    <a:xfrm>
                      <a:off x="5277463" y="4077072"/>
                      <a:ext cx="300236" cy="216024"/>
                    </a:xfrm>
                    <a:prstGeom prst="rect">
                      <a:avLst/>
                    </a:prstGeom>
                    <a:ln>
                      <a:noFill/>
                    </a:ln>
                    <a:effectLst>
                      <a:outerShdw blurRad="292100" dist="139700" dir="2700000" algn="tl" rotWithShape="0">
                        <a:srgbClr val="333333">
                          <a:alpha val="65000"/>
                        </a:srgbClr>
                      </a:outerShdw>
                    </a:effectLst>
                  </p:spPr>
                </p:pic>
              </p:grpSp>
              <p:grpSp>
                <p:nvGrpSpPr>
                  <p:cNvPr id="51" name="Group 83"/>
                  <p:cNvGrpSpPr/>
                  <p:nvPr/>
                </p:nvGrpSpPr>
                <p:grpSpPr>
                  <a:xfrm>
                    <a:off x="5436096" y="3908814"/>
                    <a:ext cx="859104" cy="831138"/>
                    <a:chOff x="5364088" y="3836806"/>
                    <a:chExt cx="859104" cy="831138"/>
                  </a:xfrm>
                </p:grpSpPr>
                <p:grpSp>
                  <p:nvGrpSpPr>
                    <p:cNvPr id="53" name="Gruppo 39"/>
                    <p:cNvGrpSpPr/>
                    <p:nvPr/>
                  </p:nvGrpSpPr>
                  <p:grpSpPr>
                    <a:xfrm>
                      <a:off x="5364088" y="3836806"/>
                      <a:ext cx="859104" cy="831138"/>
                      <a:chOff x="4716016" y="2900702"/>
                      <a:chExt cx="859104" cy="831138"/>
                    </a:xfrm>
                  </p:grpSpPr>
                  <p:pic>
                    <p:nvPicPr>
                      <p:cNvPr id="42" name="Immagine 40" descr="file-icon.png"/>
                      <p:cNvPicPr>
                        <a:picLocks noChangeAspect="1"/>
                      </p:cNvPicPr>
                      <p:nvPr/>
                    </p:nvPicPr>
                    <p:blipFill>
                      <a:blip r:embed="rId7" cstate="print"/>
                      <a:stretch>
                        <a:fillRect/>
                      </a:stretch>
                    </p:blipFill>
                    <p:spPr>
                      <a:xfrm>
                        <a:off x="4999056" y="2900702"/>
                        <a:ext cx="576064" cy="576064"/>
                      </a:xfrm>
                      <a:prstGeom prst="rect">
                        <a:avLst/>
                      </a:prstGeom>
                    </p:spPr>
                  </p:pic>
                  <p:sp>
                    <p:nvSpPr>
                      <p:cNvPr id="43" name="CasellaDiTesto 41"/>
                      <p:cNvSpPr txBox="1"/>
                      <p:nvPr/>
                    </p:nvSpPr>
                    <p:spPr>
                      <a:xfrm>
                        <a:off x="4716016" y="3501008"/>
                        <a:ext cx="576064" cy="23083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 algn="ctr"/>
                        <a:endParaRPr lang="en-US" sz="900" dirty="0">
                          <a:latin typeface="Gill Sans"/>
                        </a:endParaRPr>
                      </a:p>
                    </p:txBody>
                  </p:sp>
                </p:grpSp>
                <p:pic>
                  <p:nvPicPr>
                    <p:cNvPr id="41" name="Immagine 12" descr="netcdf.png"/>
                    <p:cNvPicPr>
                      <a:picLocks noChangeAspect="1"/>
                    </p:cNvPicPr>
                    <p:nvPr/>
                  </p:nvPicPr>
                  <p:blipFill>
                    <a:blip r:embed="rId12" cstate="print"/>
                    <a:stretch>
                      <a:fillRect/>
                    </a:stretch>
                  </p:blipFill>
                  <p:spPr>
                    <a:xfrm>
                      <a:off x="5791144" y="4052830"/>
                      <a:ext cx="300236" cy="216024"/>
                    </a:xfrm>
                    <a:prstGeom prst="rect">
                      <a:avLst/>
                    </a:prstGeom>
                    <a:ln>
                      <a:noFill/>
                    </a:ln>
                    <a:effectLst>
                      <a:outerShdw blurRad="292100" dist="139700" dir="2700000" algn="tl" rotWithShape="0">
                        <a:srgbClr val="333333">
                          <a:alpha val="65000"/>
                        </a:srgbClr>
                      </a:outerShdw>
                    </a:effectLst>
                  </p:spPr>
                </p:pic>
              </p:grpSp>
            </p:grpSp>
          </p:grpSp>
          <p:pic>
            <p:nvPicPr>
              <p:cNvPr id="34" name="Picture 33" descr="hdf_logo.jpg"/>
              <p:cNvPicPr>
                <a:picLocks noChangeAspect="1"/>
              </p:cNvPicPr>
              <p:nvPr/>
            </p:nvPicPr>
            <p:blipFill>
              <a:blip r:embed="rId13" cstate="print"/>
              <a:srcRect r="63151"/>
              <a:stretch>
                <a:fillRect/>
              </a:stretch>
            </p:blipFill>
            <p:spPr>
              <a:xfrm>
                <a:off x="7031055" y="4483720"/>
                <a:ext cx="315383" cy="288032"/>
              </a:xfrm>
              <a:prstGeom prst="rect">
                <a:avLst/>
              </a:prstGeom>
            </p:spPr>
          </p:pic>
        </p:grpSp>
      </p:grpSp>
      <p:pic>
        <p:nvPicPr>
          <p:cNvPr id="68" name="Picture 67" descr="image-2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179512" y="4587344"/>
            <a:ext cx="2171700" cy="1085850"/>
          </a:xfrm>
          <a:prstGeom prst="rect">
            <a:avLst/>
          </a:prstGeom>
        </p:spPr>
      </p:pic>
      <p:pic>
        <p:nvPicPr>
          <p:cNvPr id="69" name="Picture 68" descr="arctic.gif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1835696" y="5050844"/>
            <a:ext cx="1309316" cy="1309316"/>
          </a:xfrm>
          <a:prstGeom prst="rect">
            <a:avLst/>
          </a:prstGeom>
        </p:spPr>
      </p:pic>
      <p:grpSp>
        <p:nvGrpSpPr>
          <p:cNvPr id="54" name="Group 111"/>
          <p:cNvGrpSpPr/>
          <p:nvPr/>
        </p:nvGrpSpPr>
        <p:grpSpPr>
          <a:xfrm>
            <a:off x="3419872" y="4443328"/>
            <a:ext cx="3816424" cy="1728192"/>
            <a:chOff x="3419872" y="4941168"/>
            <a:chExt cx="3816424" cy="1728192"/>
          </a:xfrm>
        </p:grpSpPr>
        <p:pic>
          <p:nvPicPr>
            <p:cNvPr id="71" name="Picture 3" descr="C:\DOCUME~1\ADMINI~1\IMPOST~1\Temp\VMwareDnD\d17859a2\4326.png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4560575" y="4941168"/>
              <a:ext cx="2675721" cy="1303395"/>
            </a:xfrm>
            <a:prstGeom prst="rect">
              <a:avLst/>
            </a:prstGeom>
            <a:noFill/>
          </p:spPr>
        </p:pic>
        <p:pic>
          <p:nvPicPr>
            <p:cNvPr id="72" name="Picture 71" descr="images.jpg"/>
            <p:cNvPicPr>
              <a:picLocks noChangeAspect="1"/>
            </p:cNvPicPr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3419872" y="5301208"/>
              <a:ext cx="1954503" cy="1368152"/>
            </a:xfrm>
            <a:prstGeom prst="rect">
              <a:avLst/>
            </a:prstGeom>
          </p:spPr>
        </p:pic>
      </p:grpSp>
      <p:pic>
        <p:nvPicPr>
          <p:cNvPr id="73" name="Picture 72" descr="image-3.jpg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6660232" y="4759960"/>
            <a:ext cx="2520643" cy="1411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692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4000"/>
            <a:ext cx="4041058" cy="599440"/>
          </a:xfrm>
        </p:spPr>
        <p:txBody>
          <a:bodyPr>
            <a:normAutofit/>
          </a:bodyPr>
          <a:lstStyle/>
          <a:p>
            <a:pPr algn="l"/>
            <a:r>
              <a:rPr lang="sr-Cyrl-RS" sz="2600" b="1" smtClean="0">
                <a:latin typeface="Calibri"/>
              </a:rPr>
              <a:t>Улаз у Брокер (Агент)</a:t>
            </a:r>
            <a:endParaRPr lang="en-US" sz="2600" b="1" dirty="0">
              <a:latin typeface="Calibri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40164DB1-43D2-334C-B2F7-64A7CE0127F5}" type="slidenum">
              <a:rPr lang="en-US" smtClean="0">
                <a:latin typeface="Gill Sans"/>
              </a:rPr>
              <a:pPr/>
              <a:t>153</a:t>
            </a:fld>
            <a:endParaRPr lang="en-US">
              <a:latin typeface="Gill Sans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457200" y="1341120"/>
            <a:ext cx="8229600" cy="4525963"/>
          </a:xfrm>
        </p:spPr>
        <p:txBody>
          <a:bodyPr>
            <a:normAutofit fontScale="92500" lnSpcReduction="10000"/>
          </a:bodyPr>
          <a:lstStyle/>
          <a:p>
            <a:r>
              <a:rPr lang="sr-Cyrl-RS" smtClean="0">
                <a:latin typeface="Gill Sans"/>
              </a:rPr>
              <a:t>Посебна</a:t>
            </a:r>
            <a:r>
              <a:rPr lang="en-US" smtClean="0">
                <a:latin typeface="Gill Sans"/>
              </a:rPr>
              <a:t>, </a:t>
            </a:r>
            <a:r>
              <a:rPr lang="sr-Cyrl-RS" smtClean="0">
                <a:latin typeface="Gill Sans"/>
              </a:rPr>
              <a:t>трећа страна</a:t>
            </a:r>
            <a:r>
              <a:rPr lang="en-US" smtClean="0">
                <a:latin typeface="Gill Sans"/>
              </a:rPr>
              <a:t> </a:t>
            </a:r>
            <a:r>
              <a:rPr lang="sr-Cyrl-RS" smtClean="0">
                <a:latin typeface="Gill Sans"/>
              </a:rPr>
              <a:t>која делује као комуникациони посредник између извора и одредишта</a:t>
            </a:r>
            <a:endParaRPr lang="en-US" dirty="0">
              <a:latin typeface="Gill Sans"/>
            </a:endParaRPr>
          </a:p>
          <a:p>
            <a:pPr lvl="1"/>
            <a:r>
              <a:rPr lang="sr-Cyrl-RS" smtClean="0">
                <a:latin typeface="Gill Sans"/>
              </a:rPr>
              <a:t>У економији</a:t>
            </a:r>
            <a:r>
              <a:rPr lang="en-US" smtClean="0">
                <a:latin typeface="Gill Sans"/>
              </a:rPr>
              <a:t>: </a:t>
            </a:r>
            <a:r>
              <a:rPr lang="sr-Cyrl-RS" smtClean="0">
                <a:latin typeface="Gill Sans"/>
              </a:rPr>
              <a:t>приватно лице које уговара трансакције између купца и продавца</a:t>
            </a:r>
            <a:endParaRPr lang="en-US" dirty="0" smtClean="0">
              <a:latin typeface="Gill Sans"/>
            </a:endParaRPr>
          </a:p>
          <a:p>
            <a:r>
              <a:rPr lang="en-US" dirty="0" smtClean="0">
                <a:latin typeface="Gill Sans"/>
              </a:rPr>
              <a:t>Cf. Proxy</a:t>
            </a:r>
            <a:r>
              <a:rPr lang="en-US" smtClean="0">
                <a:latin typeface="Gill Sans"/>
              </a:rPr>
              <a:t>: </a:t>
            </a:r>
            <a:r>
              <a:rPr lang="sr-Cyrl-RS" smtClean="0">
                <a:latin typeface="Gill Sans"/>
              </a:rPr>
              <a:t>агент ауторизован да делује за другу страну задржавајући исти интерфејс</a:t>
            </a:r>
            <a:r>
              <a:rPr lang="en-US" smtClean="0">
                <a:latin typeface="Gill Sans"/>
              </a:rPr>
              <a:t> (</a:t>
            </a:r>
            <a:r>
              <a:rPr lang="sr-Cyrl-RS" smtClean="0">
                <a:latin typeface="Gill Sans"/>
              </a:rPr>
              <a:t>али може додати ново понашање</a:t>
            </a:r>
            <a:r>
              <a:rPr lang="en-US" smtClean="0">
                <a:latin typeface="Gill Sans"/>
              </a:rPr>
              <a:t>)</a:t>
            </a:r>
            <a:endParaRPr lang="en-US" dirty="0" smtClean="0">
              <a:latin typeface="Gill Sans"/>
            </a:endParaRPr>
          </a:p>
          <a:p>
            <a:r>
              <a:rPr lang="en-US" dirty="0" smtClean="0">
                <a:latin typeface="Gill Sans"/>
              </a:rPr>
              <a:t>Cf. Adapter</a:t>
            </a:r>
            <a:r>
              <a:rPr lang="en-US" smtClean="0">
                <a:latin typeface="Gill Sans"/>
              </a:rPr>
              <a:t>: </a:t>
            </a:r>
            <a:r>
              <a:rPr lang="sr-Cyrl-RS" smtClean="0">
                <a:latin typeface="Gill Sans"/>
              </a:rPr>
              <a:t>агент који задржава понашање друге стране, али мења њен интерфејс</a:t>
            </a:r>
            <a:endParaRPr lang="en-US" dirty="0">
              <a:latin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655748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44"/>
          <p:cNvGrpSpPr/>
          <p:nvPr/>
        </p:nvGrpSpPr>
        <p:grpSpPr>
          <a:xfrm>
            <a:off x="20707" y="913826"/>
            <a:ext cx="3226909" cy="1723821"/>
            <a:chOff x="192961" y="346914"/>
            <a:chExt cx="6065795" cy="3240360"/>
          </a:xfrm>
        </p:grpSpPr>
        <p:pic>
          <p:nvPicPr>
            <p:cNvPr id="22" name="Immagine 21" descr="clouds-7.jpg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92961" y="346914"/>
              <a:ext cx="6065795" cy="3240360"/>
            </a:xfrm>
            <a:prstGeom prst="rect">
              <a:avLst/>
            </a:prstGeom>
          </p:spPr>
        </p:pic>
        <p:sp>
          <p:nvSpPr>
            <p:cNvPr id="4" name="Elaborazione 3"/>
            <p:cNvSpPr/>
            <p:nvPr/>
          </p:nvSpPr>
          <p:spPr>
            <a:xfrm>
              <a:off x="1475656" y="1772816"/>
              <a:ext cx="3888432" cy="360040"/>
            </a:xfrm>
            <a:prstGeom prst="flowChartProcess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>
                <a:solidFill>
                  <a:prstClr val="white"/>
                </a:solidFill>
                <a:latin typeface="Gill Sans"/>
              </a:endParaRPr>
            </a:p>
          </p:txBody>
        </p:sp>
        <p:cxnSp>
          <p:nvCxnSpPr>
            <p:cNvPr id="6" name="Connettore 1 5"/>
            <p:cNvCxnSpPr/>
            <p:nvPr/>
          </p:nvCxnSpPr>
          <p:spPr>
            <a:xfrm>
              <a:off x="1475656" y="1772816"/>
              <a:ext cx="3888432" cy="0"/>
            </a:xfrm>
            <a:prstGeom prst="line">
              <a:avLst/>
            </a:prstGeom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Connettore 1 6"/>
            <p:cNvCxnSpPr/>
            <p:nvPr/>
          </p:nvCxnSpPr>
          <p:spPr>
            <a:xfrm>
              <a:off x="1475656" y="2132856"/>
              <a:ext cx="3888432" cy="0"/>
            </a:xfrm>
            <a:prstGeom prst="line">
              <a:avLst/>
            </a:prstGeom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ttangolo arrotondato 8"/>
            <p:cNvSpPr/>
            <p:nvPr/>
          </p:nvSpPr>
          <p:spPr>
            <a:xfrm>
              <a:off x="1475656" y="908720"/>
              <a:ext cx="1296143" cy="504056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sr-Cyrl-RS" sz="800">
                  <a:solidFill>
                    <a:prstClr val="black"/>
                  </a:solidFill>
                  <a:latin typeface="Gill Sans"/>
                </a:rPr>
                <a:t>Корисник сервиса</a:t>
              </a:r>
              <a:endParaRPr lang="en-US" sz="800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10" name="Rettangolo arrotondato 9"/>
            <p:cNvSpPr/>
            <p:nvPr/>
          </p:nvSpPr>
          <p:spPr>
            <a:xfrm>
              <a:off x="3779911" y="908720"/>
              <a:ext cx="1338268" cy="504056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sr-Cyrl-RS" sz="800">
                  <a:solidFill>
                    <a:prstClr val="black"/>
                  </a:solidFill>
                  <a:latin typeface="Gill Sans"/>
                </a:rPr>
                <a:t>Корисник сервиса</a:t>
              </a:r>
              <a:endParaRPr lang="en-US" sz="800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11" name="Rettangolo arrotondato 10"/>
            <p:cNvSpPr/>
            <p:nvPr/>
          </p:nvSpPr>
          <p:spPr>
            <a:xfrm>
              <a:off x="1475656" y="2492896"/>
              <a:ext cx="1224135" cy="504056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sr-Cyrl-RS" sz="700">
                  <a:solidFill>
                    <a:prstClr val="black"/>
                  </a:solidFill>
                  <a:latin typeface="Gill Sans"/>
                </a:rPr>
                <a:t>Сервис провајдер</a:t>
              </a:r>
              <a:endParaRPr lang="en-US" sz="700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12" name="Rettangolo arrotondato 11"/>
            <p:cNvSpPr/>
            <p:nvPr/>
          </p:nvSpPr>
          <p:spPr>
            <a:xfrm>
              <a:off x="2771799" y="2492896"/>
              <a:ext cx="1224137" cy="504056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sr-Cyrl-RS" sz="700">
                  <a:solidFill>
                    <a:prstClr val="black"/>
                  </a:solidFill>
                  <a:latin typeface="Gill Sans"/>
                </a:rPr>
                <a:t>Сервис провајдер</a:t>
              </a:r>
              <a:endParaRPr lang="en-US" sz="700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13" name="Rettangolo arrotondato 12"/>
            <p:cNvSpPr/>
            <p:nvPr/>
          </p:nvSpPr>
          <p:spPr>
            <a:xfrm>
              <a:off x="4355975" y="2492896"/>
              <a:ext cx="1221616" cy="504056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sr-Cyrl-RS" sz="700">
                  <a:solidFill>
                    <a:prstClr val="black"/>
                  </a:solidFill>
                  <a:latin typeface="Gill Sans"/>
                </a:rPr>
                <a:t>Сервис провајдер</a:t>
              </a:r>
              <a:endParaRPr lang="en-US" sz="700" dirty="0">
                <a:solidFill>
                  <a:prstClr val="black"/>
                </a:solidFill>
                <a:latin typeface="Gill Sans"/>
              </a:endParaRPr>
            </a:p>
          </p:txBody>
        </p:sp>
        <p:cxnSp>
          <p:nvCxnSpPr>
            <p:cNvPr id="15" name="Connettore 1 14"/>
            <p:cNvCxnSpPr>
              <a:stCxn id="9" idx="2"/>
            </p:cNvCxnSpPr>
            <p:nvPr/>
          </p:nvCxnSpPr>
          <p:spPr>
            <a:xfrm rot="16200000" flipH="1">
              <a:off x="2015715" y="1520789"/>
              <a:ext cx="360041" cy="144015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ttore 1 15"/>
            <p:cNvCxnSpPr/>
            <p:nvPr/>
          </p:nvCxnSpPr>
          <p:spPr>
            <a:xfrm>
              <a:off x="4283968" y="1412776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ttore 1 16"/>
            <p:cNvCxnSpPr/>
            <p:nvPr/>
          </p:nvCxnSpPr>
          <p:spPr>
            <a:xfrm>
              <a:off x="2267744" y="2132856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ttore 1 17"/>
            <p:cNvCxnSpPr/>
            <p:nvPr/>
          </p:nvCxnSpPr>
          <p:spPr>
            <a:xfrm>
              <a:off x="3491880" y="2132856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ttore 1 18"/>
            <p:cNvCxnSpPr/>
            <p:nvPr/>
          </p:nvCxnSpPr>
          <p:spPr>
            <a:xfrm>
              <a:off x="4788024" y="2132856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Cilindro 23"/>
            <p:cNvSpPr/>
            <p:nvPr/>
          </p:nvSpPr>
          <p:spPr>
            <a:xfrm>
              <a:off x="3707904" y="2924944"/>
              <a:ext cx="360040" cy="288032"/>
            </a:xfrm>
            <a:prstGeom prst="can">
              <a:avLst>
                <a:gd name="adj" fmla="val 50000"/>
              </a:avLst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80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8" name="CasellaDiTesto 7"/>
            <p:cNvSpPr txBox="1"/>
            <p:nvPr/>
          </p:nvSpPr>
          <p:spPr>
            <a:xfrm>
              <a:off x="1494758" y="1858533"/>
              <a:ext cx="3869581" cy="231418"/>
            </a:xfrm>
            <a:prstGeom prst="rect">
              <a:avLst/>
            </a:prstGeom>
            <a:noFill/>
          </p:spPr>
          <p:txBody>
            <a:bodyPr wrap="square" tIns="0" bIns="0" rtlCol="0">
              <a:spAutoFit/>
            </a:bodyPr>
            <a:lstStyle/>
            <a:p>
              <a:pPr algn="ctr"/>
              <a:r>
                <a:rPr lang="sr-Cyrl-RS" sz="800" i="1" smtClean="0">
                  <a:solidFill>
                    <a:prstClr val="black"/>
                  </a:solidFill>
                  <a:latin typeface="Gill Sans"/>
                </a:rPr>
                <a:t>Маг. </a:t>
              </a:r>
              <a:r>
                <a:rPr lang="sr-Cyrl-RS" sz="800" i="1">
                  <a:solidFill>
                    <a:prstClr val="black"/>
                  </a:solidFill>
                  <a:latin typeface="Gill Sans"/>
                </a:rPr>
                <a:t>сервиса </a:t>
              </a:r>
              <a:r>
                <a:rPr lang="sr-Cyrl-RS" sz="800" i="1" smtClean="0">
                  <a:solidFill>
                    <a:prstClr val="black"/>
                  </a:solidFill>
                  <a:latin typeface="Gill Sans"/>
                </a:rPr>
                <a:t>дисциплине А</a:t>
              </a:r>
              <a:endParaRPr lang="en-US" sz="800" i="1" dirty="0">
                <a:solidFill>
                  <a:prstClr val="black"/>
                </a:solidFill>
                <a:latin typeface="Gill Sans"/>
              </a:endParaRPr>
            </a:p>
          </p:txBody>
        </p:sp>
      </p:grpSp>
      <p:grpSp>
        <p:nvGrpSpPr>
          <p:cNvPr id="3" name="Gruppo 45"/>
          <p:cNvGrpSpPr/>
          <p:nvPr/>
        </p:nvGrpSpPr>
        <p:grpSpPr>
          <a:xfrm>
            <a:off x="0" y="3916365"/>
            <a:ext cx="3372883" cy="1801801"/>
            <a:chOff x="18373" y="3717032"/>
            <a:chExt cx="6065795" cy="3240360"/>
          </a:xfrm>
        </p:grpSpPr>
        <p:pic>
          <p:nvPicPr>
            <p:cNvPr id="25" name="Immagine 24" descr="clouds-7.jpg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8373" y="3717032"/>
              <a:ext cx="6065795" cy="3240360"/>
            </a:xfrm>
            <a:prstGeom prst="rect">
              <a:avLst/>
            </a:prstGeom>
          </p:spPr>
        </p:pic>
        <p:sp>
          <p:nvSpPr>
            <p:cNvPr id="26" name="Elaborazione 25"/>
            <p:cNvSpPr/>
            <p:nvPr/>
          </p:nvSpPr>
          <p:spPr>
            <a:xfrm>
              <a:off x="1301068" y="5142934"/>
              <a:ext cx="3888432" cy="360040"/>
            </a:xfrm>
            <a:prstGeom prst="flowChartProcess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>
                <a:solidFill>
                  <a:prstClr val="white"/>
                </a:solidFill>
                <a:latin typeface="Gill Sans"/>
              </a:endParaRPr>
            </a:p>
          </p:txBody>
        </p:sp>
        <p:cxnSp>
          <p:nvCxnSpPr>
            <p:cNvPr id="27" name="Connettore 1 26"/>
            <p:cNvCxnSpPr/>
            <p:nvPr/>
          </p:nvCxnSpPr>
          <p:spPr>
            <a:xfrm>
              <a:off x="1301068" y="5142934"/>
              <a:ext cx="3888432" cy="0"/>
            </a:xfrm>
            <a:prstGeom prst="line">
              <a:avLst/>
            </a:prstGeom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ttore 1 27"/>
            <p:cNvCxnSpPr/>
            <p:nvPr/>
          </p:nvCxnSpPr>
          <p:spPr>
            <a:xfrm>
              <a:off x="1301068" y="5502974"/>
              <a:ext cx="3888432" cy="0"/>
            </a:xfrm>
            <a:prstGeom prst="line">
              <a:avLst/>
            </a:prstGeom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CasellaDiTesto 28"/>
            <p:cNvSpPr txBox="1"/>
            <p:nvPr/>
          </p:nvSpPr>
          <p:spPr>
            <a:xfrm>
              <a:off x="1825796" y="5142933"/>
              <a:ext cx="2724861" cy="3874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sr-Cyrl-RS" sz="800" i="1" smtClean="0">
                  <a:solidFill>
                    <a:prstClr val="black"/>
                  </a:solidFill>
                  <a:latin typeface="Gill Sans"/>
                </a:rPr>
                <a:t>Маг. </a:t>
              </a:r>
              <a:r>
                <a:rPr lang="sr-Cyrl-RS" sz="800" i="1">
                  <a:solidFill>
                    <a:prstClr val="black"/>
                  </a:solidFill>
                  <a:latin typeface="Gill Sans"/>
                </a:rPr>
                <a:t>сервиса дисциплине </a:t>
              </a:r>
              <a:r>
                <a:rPr lang="sr-Cyrl-RS" sz="800" i="1" smtClean="0">
                  <a:solidFill>
                    <a:prstClr val="black"/>
                  </a:solidFill>
                  <a:latin typeface="Gill Sans"/>
                </a:rPr>
                <a:t>Б</a:t>
              </a:r>
              <a:endParaRPr lang="en-US" sz="800" i="1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30" name="Rettangolo arrotondato 29"/>
            <p:cNvSpPr/>
            <p:nvPr/>
          </p:nvSpPr>
          <p:spPr>
            <a:xfrm>
              <a:off x="1589098" y="4278838"/>
              <a:ext cx="1224137" cy="504056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sr-Cyrl-RS" sz="800">
                  <a:solidFill>
                    <a:prstClr val="black"/>
                  </a:solidFill>
                  <a:latin typeface="Gill Sans"/>
                </a:rPr>
                <a:t>Корисник сервиса</a:t>
              </a:r>
              <a:endParaRPr lang="en-US" sz="800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31" name="Rettangolo arrotondato 30"/>
            <p:cNvSpPr/>
            <p:nvPr/>
          </p:nvSpPr>
          <p:spPr>
            <a:xfrm>
              <a:off x="3418433" y="4278838"/>
              <a:ext cx="1195003" cy="504056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sr-Cyrl-RS" sz="800">
                  <a:solidFill>
                    <a:prstClr val="black"/>
                  </a:solidFill>
                  <a:latin typeface="Gill Sans"/>
                </a:rPr>
                <a:t>Корисник сервиса</a:t>
              </a:r>
              <a:endParaRPr lang="en-US" sz="800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32" name="Rettangolo arrotondato 31"/>
            <p:cNvSpPr/>
            <p:nvPr/>
          </p:nvSpPr>
          <p:spPr>
            <a:xfrm>
              <a:off x="1301070" y="5863015"/>
              <a:ext cx="1224134" cy="504056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sr-Cyrl-RS" sz="700">
                  <a:solidFill>
                    <a:prstClr val="black"/>
                  </a:solidFill>
                  <a:latin typeface="Gill Sans"/>
                </a:rPr>
                <a:t>Сервис провајдер</a:t>
              </a:r>
              <a:endParaRPr lang="en-US" sz="700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33" name="Rettangolo arrotondato 32"/>
            <p:cNvSpPr/>
            <p:nvPr/>
          </p:nvSpPr>
          <p:spPr>
            <a:xfrm>
              <a:off x="2813237" y="5863015"/>
              <a:ext cx="1156328" cy="504056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sr-Cyrl-RS" sz="700">
                  <a:solidFill>
                    <a:prstClr val="black"/>
                  </a:solidFill>
                  <a:latin typeface="Gill Sans"/>
                </a:rPr>
                <a:t>Сервис провајдер</a:t>
              </a:r>
              <a:endParaRPr lang="en-US" sz="700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34" name="Rettangolo arrotondato 33"/>
            <p:cNvSpPr/>
            <p:nvPr/>
          </p:nvSpPr>
          <p:spPr>
            <a:xfrm>
              <a:off x="4181386" y="5863015"/>
              <a:ext cx="1155294" cy="504056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sr-Cyrl-RS" sz="700">
                  <a:solidFill>
                    <a:prstClr val="black"/>
                  </a:solidFill>
                  <a:latin typeface="Gill Sans"/>
                </a:rPr>
                <a:t>Сервис провајдер</a:t>
              </a:r>
              <a:endParaRPr lang="en-US" sz="700" dirty="0">
                <a:solidFill>
                  <a:prstClr val="black"/>
                </a:solidFill>
                <a:latin typeface="Gill Sans"/>
              </a:endParaRPr>
            </a:p>
          </p:txBody>
        </p:sp>
        <p:cxnSp>
          <p:nvCxnSpPr>
            <p:cNvPr id="35" name="Connettore 1 34"/>
            <p:cNvCxnSpPr>
              <a:stCxn id="30" idx="2"/>
            </p:cNvCxnSpPr>
            <p:nvPr/>
          </p:nvCxnSpPr>
          <p:spPr>
            <a:xfrm rot="5400000">
              <a:off x="1967142" y="4908908"/>
              <a:ext cx="360040" cy="108012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nettore 1 35"/>
            <p:cNvCxnSpPr/>
            <p:nvPr/>
          </p:nvCxnSpPr>
          <p:spPr>
            <a:xfrm>
              <a:off x="4109380" y="4782894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nettore 1 36"/>
            <p:cNvCxnSpPr/>
            <p:nvPr/>
          </p:nvCxnSpPr>
          <p:spPr>
            <a:xfrm>
              <a:off x="2093156" y="5502974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ttore 1 37"/>
            <p:cNvCxnSpPr/>
            <p:nvPr/>
          </p:nvCxnSpPr>
          <p:spPr>
            <a:xfrm>
              <a:off x="3317292" y="5502974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nettore 1 38"/>
            <p:cNvCxnSpPr/>
            <p:nvPr/>
          </p:nvCxnSpPr>
          <p:spPr>
            <a:xfrm>
              <a:off x="4613436" y="5502974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Cilindro 39"/>
            <p:cNvSpPr/>
            <p:nvPr/>
          </p:nvSpPr>
          <p:spPr>
            <a:xfrm>
              <a:off x="3533316" y="6295062"/>
              <a:ext cx="360040" cy="288032"/>
            </a:xfrm>
            <a:prstGeom prst="can">
              <a:avLst>
                <a:gd name="adj" fmla="val 50000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800">
                <a:solidFill>
                  <a:prstClr val="black"/>
                </a:solidFill>
                <a:latin typeface="Gill Sans"/>
              </a:endParaRPr>
            </a:p>
          </p:txBody>
        </p:sp>
      </p:grpSp>
      <p:sp>
        <p:nvSpPr>
          <p:cNvPr id="54" name="CasellaDiTesto 53"/>
          <p:cNvSpPr txBox="1"/>
          <p:nvPr/>
        </p:nvSpPr>
        <p:spPr>
          <a:xfrm>
            <a:off x="1875571" y="3075150"/>
            <a:ext cx="2275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mtClean="0">
                <a:solidFill>
                  <a:prstClr val="black"/>
                </a:solidFill>
                <a:latin typeface="Gill Sans"/>
              </a:rPr>
              <a:t>Посредничка инфраструктура</a:t>
            </a:r>
            <a:endParaRPr lang="en-US" dirty="0">
              <a:solidFill>
                <a:prstClr val="black"/>
              </a:solidFill>
              <a:latin typeface="Gill Sans"/>
            </a:endParaRPr>
          </a:p>
        </p:txBody>
      </p:sp>
      <p:grpSp>
        <p:nvGrpSpPr>
          <p:cNvPr id="5" name="Gruppo 54"/>
          <p:cNvGrpSpPr/>
          <p:nvPr/>
        </p:nvGrpSpPr>
        <p:grpSpPr>
          <a:xfrm>
            <a:off x="6372200" y="72008"/>
            <a:ext cx="2755011" cy="1519940"/>
            <a:chOff x="291836" y="346914"/>
            <a:chExt cx="6065795" cy="3240360"/>
          </a:xfrm>
        </p:grpSpPr>
        <p:pic>
          <p:nvPicPr>
            <p:cNvPr id="56" name="Immagine 55" descr="clouds-7.jpg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291836" y="346914"/>
              <a:ext cx="6065795" cy="3240360"/>
            </a:xfrm>
            <a:prstGeom prst="rect">
              <a:avLst/>
            </a:prstGeom>
          </p:spPr>
        </p:pic>
        <p:sp>
          <p:nvSpPr>
            <p:cNvPr id="57" name="Elaborazione 56"/>
            <p:cNvSpPr/>
            <p:nvPr/>
          </p:nvSpPr>
          <p:spPr>
            <a:xfrm>
              <a:off x="1475656" y="1772816"/>
              <a:ext cx="3888432" cy="360040"/>
            </a:xfrm>
            <a:prstGeom prst="flowChartProcess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>
                <a:solidFill>
                  <a:prstClr val="white"/>
                </a:solidFill>
                <a:latin typeface="Gill Sans"/>
              </a:endParaRPr>
            </a:p>
          </p:txBody>
        </p:sp>
        <p:cxnSp>
          <p:nvCxnSpPr>
            <p:cNvPr id="58" name="Connettore 1 57"/>
            <p:cNvCxnSpPr/>
            <p:nvPr/>
          </p:nvCxnSpPr>
          <p:spPr>
            <a:xfrm>
              <a:off x="1475656" y="1772816"/>
              <a:ext cx="3888432" cy="0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onnettore 1 58"/>
            <p:cNvCxnSpPr/>
            <p:nvPr/>
          </p:nvCxnSpPr>
          <p:spPr>
            <a:xfrm>
              <a:off x="1475656" y="2132856"/>
              <a:ext cx="3888432" cy="0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CasellaDiTesto 59"/>
            <p:cNvSpPr txBox="1"/>
            <p:nvPr/>
          </p:nvSpPr>
          <p:spPr>
            <a:xfrm>
              <a:off x="1705257" y="1748448"/>
              <a:ext cx="3353618" cy="4593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sr-Cyrl-RS" sz="800" i="1" smtClean="0">
                  <a:solidFill>
                    <a:prstClr val="black"/>
                  </a:solidFill>
                  <a:latin typeface="Gill Sans"/>
                </a:rPr>
                <a:t>Маг. </a:t>
              </a:r>
              <a:r>
                <a:rPr lang="sr-Cyrl-RS" sz="800" i="1">
                  <a:solidFill>
                    <a:prstClr val="black"/>
                  </a:solidFill>
                  <a:latin typeface="Gill Sans"/>
                </a:rPr>
                <a:t>сервиса дисциплине </a:t>
              </a:r>
              <a:r>
                <a:rPr lang="sr-Cyrl-RS" sz="800" i="1" smtClean="0">
                  <a:solidFill>
                    <a:prstClr val="black"/>
                  </a:solidFill>
                  <a:latin typeface="Gill Sans"/>
                </a:rPr>
                <a:t>Ц</a:t>
              </a:r>
              <a:endParaRPr lang="en-US" sz="800" i="1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61" name="Rettangolo arrotondato 60"/>
            <p:cNvSpPr/>
            <p:nvPr/>
          </p:nvSpPr>
          <p:spPr>
            <a:xfrm>
              <a:off x="1679495" y="908721"/>
              <a:ext cx="1176498" cy="504056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sr-Cyrl-RS" sz="500">
                  <a:solidFill>
                    <a:prstClr val="black"/>
                  </a:solidFill>
                  <a:latin typeface="Gill Sans"/>
                </a:rPr>
                <a:t>Корисник сервиса</a:t>
              </a:r>
              <a:endParaRPr lang="en-US" sz="500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62" name="Rettangolo arrotondato 61"/>
            <p:cNvSpPr/>
            <p:nvPr/>
          </p:nvSpPr>
          <p:spPr>
            <a:xfrm>
              <a:off x="3595724" y="908721"/>
              <a:ext cx="1376487" cy="504056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sr-Cyrl-RS" sz="500">
                  <a:solidFill>
                    <a:prstClr val="black"/>
                  </a:solidFill>
                  <a:latin typeface="Gill Sans"/>
                </a:rPr>
                <a:t>Корисник сервиса</a:t>
              </a:r>
              <a:endParaRPr lang="en-US" sz="500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63" name="Rettangolo arrotondato 62"/>
            <p:cNvSpPr/>
            <p:nvPr/>
          </p:nvSpPr>
          <p:spPr>
            <a:xfrm>
              <a:off x="1596556" y="2492895"/>
              <a:ext cx="1103235" cy="504056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sr-Cyrl-RS" sz="500">
                  <a:solidFill>
                    <a:prstClr val="black"/>
                  </a:solidFill>
                  <a:latin typeface="Gill Sans"/>
                </a:rPr>
                <a:t>Сервис провајдер</a:t>
              </a:r>
              <a:endParaRPr lang="en-US" sz="500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64" name="Rettangolo arrotondato 63"/>
            <p:cNvSpPr/>
            <p:nvPr/>
          </p:nvSpPr>
          <p:spPr>
            <a:xfrm>
              <a:off x="2987823" y="2492895"/>
              <a:ext cx="1147159" cy="504056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sr-Cyrl-RS" sz="500">
                  <a:solidFill>
                    <a:prstClr val="black"/>
                  </a:solidFill>
                  <a:latin typeface="Gill Sans"/>
                </a:rPr>
                <a:t>Сервис провајдер</a:t>
              </a:r>
              <a:endParaRPr lang="en-US" sz="500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65" name="Rettangolo arrotondato 64"/>
            <p:cNvSpPr/>
            <p:nvPr/>
          </p:nvSpPr>
          <p:spPr>
            <a:xfrm>
              <a:off x="4418885" y="2492895"/>
              <a:ext cx="1325361" cy="504056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sr-Cyrl-RS" sz="500">
                  <a:solidFill>
                    <a:prstClr val="black"/>
                  </a:solidFill>
                  <a:latin typeface="Gill Sans"/>
                </a:rPr>
                <a:t>Сервис провајдер</a:t>
              </a:r>
              <a:endParaRPr lang="en-US" sz="500" dirty="0">
                <a:solidFill>
                  <a:prstClr val="black"/>
                </a:solidFill>
                <a:latin typeface="Gill Sans"/>
              </a:endParaRPr>
            </a:p>
          </p:txBody>
        </p:sp>
        <p:cxnSp>
          <p:nvCxnSpPr>
            <p:cNvPr id="66" name="Connettore 1 65"/>
            <p:cNvCxnSpPr>
              <a:stCxn id="61" idx="2"/>
            </p:cNvCxnSpPr>
            <p:nvPr/>
          </p:nvCxnSpPr>
          <p:spPr>
            <a:xfrm>
              <a:off x="2267744" y="1412777"/>
              <a:ext cx="0" cy="360038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Connettore 1 66"/>
            <p:cNvCxnSpPr/>
            <p:nvPr/>
          </p:nvCxnSpPr>
          <p:spPr>
            <a:xfrm>
              <a:off x="4283968" y="1412776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Connettore 1 67"/>
            <p:cNvCxnSpPr/>
            <p:nvPr/>
          </p:nvCxnSpPr>
          <p:spPr>
            <a:xfrm>
              <a:off x="2267744" y="2132856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Connettore 1 68"/>
            <p:cNvCxnSpPr/>
            <p:nvPr/>
          </p:nvCxnSpPr>
          <p:spPr>
            <a:xfrm>
              <a:off x="3491880" y="2132856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Connettore 1 69"/>
            <p:cNvCxnSpPr/>
            <p:nvPr/>
          </p:nvCxnSpPr>
          <p:spPr>
            <a:xfrm>
              <a:off x="4788024" y="2132856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Cilindro 70"/>
            <p:cNvSpPr/>
            <p:nvPr/>
          </p:nvSpPr>
          <p:spPr>
            <a:xfrm>
              <a:off x="3707904" y="2924944"/>
              <a:ext cx="360040" cy="288032"/>
            </a:xfrm>
            <a:prstGeom prst="can">
              <a:avLst>
                <a:gd name="adj" fmla="val 50000"/>
              </a:avLst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800">
                <a:solidFill>
                  <a:prstClr val="black"/>
                </a:solidFill>
                <a:latin typeface="Gill Sans"/>
              </a:endParaRPr>
            </a:p>
          </p:txBody>
        </p:sp>
      </p:grpSp>
      <p:grpSp>
        <p:nvGrpSpPr>
          <p:cNvPr id="14" name="Gruppo 72"/>
          <p:cNvGrpSpPr/>
          <p:nvPr/>
        </p:nvGrpSpPr>
        <p:grpSpPr>
          <a:xfrm>
            <a:off x="6402648" y="5063547"/>
            <a:ext cx="2755011" cy="1519940"/>
            <a:chOff x="291836" y="346914"/>
            <a:chExt cx="6065795" cy="3240360"/>
          </a:xfrm>
        </p:grpSpPr>
        <p:pic>
          <p:nvPicPr>
            <p:cNvPr id="74" name="Immagine 73" descr="clouds-7.jpg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91836" y="346914"/>
              <a:ext cx="6065795" cy="3240360"/>
            </a:xfrm>
            <a:prstGeom prst="rect">
              <a:avLst/>
            </a:prstGeom>
          </p:spPr>
        </p:pic>
        <p:sp>
          <p:nvSpPr>
            <p:cNvPr id="75" name="Elaborazione 74"/>
            <p:cNvSpPr/>
            <p:nvPr/>
          </p:nvSpPr>
          <p:spPr>
            <a:xfrm>
              <a:off x="1475656" y="1772816"/>
              <a:ext cx="3888432" cy="360040"/>
            </a:xfrm>
            <a:prstGeom prst="flowChartProcess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>
                <a:solidFill>
                  <a:prstClr val="white"/>
                </a:solidFill>
                <a:latin typeface="Gill Sans"/>
              </a:endParaRPr>
            </a:p>
          </p:txBody>
        </p:sp>
        <p:cxnSp>
          <p:nvCxnSpPr>
            <p:cNvPr id="76" name="Connettore 1 75"/>
            <p:cNvCxnSpPr/>
            <p:nvPr/>
          </p:nvCxnSpPr>
          <p:spPr>
            <a:xfrm>
              <a:off x="1475656" y="1772816"/>
              <a:ext cx="3888432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Connettore 1 76"/>
            <p:cNvCxnSpPr/>
            <p:nvPr/>
          </p:nvCxnSpPr>
          <p:spPr>
            <a:xfrm>
              <a:off x="1475656" y="2132856"/>
              <a:ext cx="3888432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CasellaDiTesto 77"/>
            <p:cNvSpPr txBox="1"/>
            <p:nvPr/>
          </p:nvSpPr>
          <p:spPr>
            <a:xfrm>
              <a:off x="1645870" y="1742496"/>
              <a:ext cx="3346562" cy="4593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sr-Cyrl-RS" sz="800" i="1" smtClean="0">
                  <a:solidFill>
                    <a:prstClr val="black"/>
                  </a:solidFill>
                  <a:latin typeface="Gill Sans"/>
                </a:rPr>
                <a:t>Маг. </a:t>
              </a:r>
              <a:r>
                <a:rPr lang="sr-Cyrl-RS" sz="800" i="1">
                  <a:solidFill>
                    <a:prstClr val="black"/>
                  </a:solidFill>
                  <a:latin typeface="Gill Sans"/>
                </a:rPr>
                <a:t>сервиса дисциплине </a:t>
              </a:r>
              <a:r>
                <a:rPr lang="sr-Cyrl-RS" sz="800" i="1" smtClean="0">
                  <a:solidFill>
                    <a:prstClr val="black"/>
                  </a:solidFill>
                  <a:latin typeface="Gill Sans"/>
                </a:rPr>
                <a:t>Д</a:t>
              </a:r>
              <a:endParaRPr lang="en-US" sz="800" i="1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79" name="Rettangolo arrotondato 78"/>
            <p:cNvSpPr/>
            <p:nvPr/>
          </p:nvSpPr>
          <p:spPr>
            <a:xfrm>
              <a:off x="1679495" y="908721"/>
              <a:ext cx="1176498" cy="504056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sr-Cyrl-RS" sz="500">
                  <a:solidFill>
                    <a:prstClr val="black"/>
                  </a:solidFill>
                  <a:latin typeface="Gill Sans"/>
                </a:rPr>
                <a:t>Корисник сервиса</a:t>
              </a:r>
              <a:endParaRPr lang="en-US" sz="500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80" name="Rettangolo arrotondato 79"/>
            <p:cNvSpPr/>
            <p:nvPr/>
          </p:nvSpPr>
          <p:spPr>
            <a:xfrm>
              <a:off x="3595724" y="908721"/>
              <a:ext cx="1376487" cy="504056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sr-Cyrl-RS" sz="500">
                  <a:solidFill>
                    <a:prstClr val="black"/>
                  </a:solidFill>
                  <a:latin typeface="Gill Sans"/>
                </a:rPr>
                <a:t>Корисник сервиса</a:t>
              </a:r>
              <a:endParaRPr lang="en-US" sz="500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81" name="Rettangolo arrotondato 80"/>
            <p:cNvSpPr/>
            <p:nvPr/>
          </p:nvSpPr>
          <p:spPr>
            <a:xfrm>
              <a:off x="1529520" y="2492895"/>
              <a:ext cx="1170273" cy="504056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sr-Cyrl-RS" sz="500">
                  <a:solidFill>
                    <a:prstClr val="black"/>
                  </a:solidFill>
                  <a:latin typeface="Gill Sans"/>
                </a:rPr>
                <a:t>Сервис провајдер</a:t>
              </a:r>
              <a:endParaRPr lang="en-US" sz="500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82" name="Rettangolo arrotondato 81"/>
            <p:cNvSpPr/>
            <p:nvPr/>
          </p:nvSpPr>
          <p:spPr>
            <a:xfrm>
              <a:off x="2920785" y="2420888"/>
              <a:ext cx="1178994" cy="504056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sr-Cyrl-RS" sz="500">
                  <a:solidFill>
                    <a:prstClr val="black"/>
                  </a:solidFill>
                  <a:latin typeface="Gill Sans"/>
                </a:rPr>
                <a:t>Сервис провајдер</a:t>
              </a:r>
              <a:endParaRPr lang="en-US" sz="500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83" name="Rettangolo arrotondato 82"/>
            <p:cNvSpPr/>
            <p:nvPr/>
          </p:nvSpPr>
          <p:spPr>
            <a:xfrm>
              <a:off x="4355973" y="2527089"/>
              <a:ext cx="1321237" cy="469860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sr-Cyrl-RS" sz="500">
                  <a:solidFill>
                    <a:prstClr val="black"/>
                  </a:solidFill>
                  <a:latin typeface="Gill Sans"/>
                </a:rPr>
                <a:t>Сервис провајдер</a:t>
              </a:r>
              <a:endParaRPr lang="en-US" sz="500" dirty="0">
                <a:solidFill>
                  <a:prstClr val="black"/>
                </a:solidFill>
                <a:latin typeface="Gill Sans"/>
              </a:endParaRPr>
            </a:p>
          </p:txBody>
        </p:sp>
        <p:cxnSp>
          <p:nvCxnSpPr>
            <p:cNvPr id="84" name="Connettore 1 83"/>
            <p:cNvCxnSpPr>
              <a:stCxn id="79" idx="2"/>
            </p:cNvCxnSpPr>
            <p:nvPr/>
          </p:nvCxnSpPr>
          <p:spPr>
            <a:xfrm>
              <a:off x="2267744" y="1412777"/>
              <a:ext cx="0" cy="360038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Connettore 1 84"/>
            <p:cNvCxnSpPr/>
            <p:nvPr/>
          </p:nvCxnSpPr>
          <p:spPr>
            <a:xfrm>
              <a:off x="4283968" y="1412776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Connettore 1 85"/>
            <p:cNvCxnSpPr/>
            <p:nvPr/>
          </p:nvCxnSpPr>
          <p:spPr>
            <a:xfrm>
              <a:off x="2267744" y="2132856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Connettore 1 86"/>
            <p:cNvCxnSpPr/>
            <p:nvPr/>
          </p:nvCxnSpPr>
          <p:spPr>
            <a:xfrm>
              <a:off x="3491880" y="2132856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Connettore 1 87"/>
            <p:cNvCxnSpPr/>
            <p:nvPr/>
          </p:nvCxnSpPr>
          <p:spPr>
            <a:xfrm>
              <a:off x="4788024" y="2132856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Cilindro 88"/>
            <p:cNvSpPr/>
            <p:nvPr/>
          </p:nvSpPr>
          <p:spPr>
            <a:xfrm>
              <a:off x="3707904" y="2924944"/>
              <a:ext cx="360040" cy="288032"/>
            </a:xfrm>
            <a:prstGeom prst="can">
              <a:avLst>
                <a:gd name="adj" fmla="val 50000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800">
                <a:solidFill>
                  <a:prstClr val="black"/>
                </a:solidFill>
                <a:latin typeface="Gill Sans"/>
              </a:endParaRPr>
            </a:p>
          </p:txBody>
        </p:sp>
      </p:grpSp>
      <p:grpSp>
        <p:nvGrpSpPr>
          <p:cNvPr id="20" name="Gruppo 105"/>
          <p:cNvGrpSpPr/>
          <p:nvPr/>
        </p:nvGrpSpPr>
        <p:grpSpPr>
          <a:xfrm>
            <a:off x="3779912" y="1772816"/>
            <a:ext cx="4728412" cy="2755011"/>
            <a:chOff x="3779912" y="1772816"/>
            <a:chExt cx="5067066" cy="2952328"/>
          </a:xfrm>
        </p:grpSpPr>
        <p:pic>
          <p:nvPicPr>
            <p:cNvPr id="43" name="Immagine 42" descr="clouds-4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779912" y="1772816"/>
              <a:ext cx="5067066" cy="295232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7" name="Rettangolo arrotondato 46"/>
            <p:cNvSpPr/>
            <p:nvPr/>
          </p:nvSpPr>
          <p:spPr>
            <a:xfrm>
              <a:off x="5670122" y="3717032"/>
              <a:ext cx="1206134" cy="432048"/>
            </a:xfrm>
            <a:prstGeom prst="round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lIns="0" rIns="0" rtlCol="0" anchor="ctr"/>
            <a:lstStyle/>
            <a:p>
              <a:pPr algn="ctr"/>
              <a:r>
                <a:rPr lang="sr-Cyrl-RS" sz="1400" smtClean="0">
                  <a:solidFill>
                    <a:prstClr val="black"/>
                  </a:solidFill>
                  <a:latin typeface="Gill Sans"/>
                </a:rPr>
                <a:t>Откривање</a:t>
              </a:r>
              <a:endParaRPr lang="en-US" sz="1400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49" name="Rettangolo arrotondato 48"/>
            <p:cNvSpPr/>
            <p:nvPr/>
          </p:nvSpPr>
          <p:spPr>
            <a:xfrm>
              <a:off x="4355976" y="3645024"/>
              <a:ext cx="1080120" cy="432048"/>
            </a:xfrm>
            <a:prstGeom prst="round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sr-Cyrl-RS" sz="1600" smtClean="0">
                  <a:solidFill>
                    <a:prstClr val="black"/>
                  </a:solidFill>
                  <a:latin typeface="Gill Sans"/>
                </a:rPr>
                <a:t>Приступ</a:t>
              </a:r>
              <a:endParaRPr lang="en-US" sz="1600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50" name="Rettangolo arrotondato 49"/>
            <p:cNvSpPr/>
            <p:nvPr/>
          </p:nvSpPr>
          <p:spPr>
            <a:xfrm>
              <a:off x="7092280" y="3645024"/>
              <a:ext cx="1215861" cy="432048"/>
            </a:xfrm>
            <a:prstGeom prst="round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lIns="0" rIns="0" rtlCol="0" anchor="ctr"/>
            <a:lstStyle/>
            <a:p>
              <a:pPr algn="ctr"/>
              <a:r>
                <a:rPr lang="sr-Cyrl-RS" sz="1600" smtClean="0">
                  <a:solidFill>
                    <a:prstClr val="black"/>
                  </a:solidFill>
                  <a:latin typeface="Gill Sans"/>
                </a:rPr>
                <a:t>Семантика</a:t>
              </a:r>
              <a:endParaRPr lang="en-US" sz="1600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51" name="Rettangolo arrotondato 50"/>
            <p:cNvSpPr/>
            <p:nvPr/>
          </p:nvSpPr>
          <p:spPr>
            <a:xfrm>
              <a:off x="4896036" y="2996952"/>
              <a:ext cx="1548171" cy="432048"/>
            </a:xfrm>
            <a:prstGeom prst="round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lIns="36000" rIns="36000" rtlCol="0" anchor="ctr"/>
            <a:lstStyle/>
            <a:p>
              <a:pPr algn="ctr"/>
              <a:r>
                <a:rPr lang="sr-Cyrl-RS" sz="1600" smtClean="0">
                  <a:solidFill>
                    <a:prstClr val="black"/>
                  </a:solidFill>
                  <a:latin typeface="Gill Sans"/>
                </a:rPr>
                <a:t>Састављање</a:t>
              </a:r>
              <a:endParaRPr lang="en-US" sz="1600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52" name="Rettangolo arrotondato 51"/>
            <p:cNvSpPr/>
            <p:nvPr/>
          </p:nvSpPr>
          <p:spPr>
            <a:xfrm>
              <a:off x="5868144" y="2204864"/>
              <a:ext cx="1152128" cy="576064"/>
            </a:xfrm>
            <a:prstGeom prst="round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lIns="0" rIns="0" rtlCol="0" anchor="ctr"/>
            <a:lstStyle/>
            <a:p>
              <a:pPr algn="ctr"/>
              <a:r>
                <a:rPr lang="sr-Cyrl-RS" sz="1200" smtClean="0">
                  <a:solidFill>
                    <a:prstClr val="black"/>
                  </a:solidFill>
                  <a:latin typeface="Gill Sans"/>
                </a:rPr>
                <a:t>Квалитет и обележавање</a:t>
              </a:r>
              <a:endParaRPr lang="en-US" sz="1200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53" name="Rettangolo arrotondato 52"/>
            <p:cNvSpPr/>
            <p:nvPr/>
          </p:nvSpPr>
          <p:spPr>
            <a:xfrm>
              <a:off x="6675155" y="3025490"/>
              <a:ext cx="1165191" cy="432048"/>
            </a:xfrm>
            <a:prstGeom prst="round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sr-Cyrl-RS" sz="1600" smtClean="0">
                  <a:solidFill>
                    <a:prstClr val="black"/>
                  </a:solidFill>
                  <a:latin typeface="Gill Sans"/>
                </a:rPr>
                <a:t>Обрада</a:t>
              </a:r>
              <a:endParaRPr lang="en-US" sz="1600" dirty="0">
                <a:solidFill>
                  <a:prstClr val="black"/>
                </a:solidFill>
                <a:latin typeface="Gill Sans"/>
              </a:endParaRPr>
            </a:p>
          </p:txBody>
        </p:sp>
        <p:cxnSp>
          <p:nvCxnSpPr>
            <p:cNvPr id="91" name="Connettore 1 90"/>
            <p:cNvCxnSpPr>
              <a:stCxn id="47" idx="0"/>
            </p:cNvCxnSpPr>
            <p:nvPr/>
          </p:nvCxnSpPr>
          <p:spPr>
            <a:xfrm rot="16200000" flipV="1">
              <a:off x="5926651" y="3370494"/>
              <a:ext cx="288032" cy="405045"/>
            </a:xfrm>
            <a:prstGeom prst="line">
              <a:avLst/>
            </a:prstGeom>
            <a:ln w="1905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Connettore 1 91"/>
            <p:cNvCxnSpPr>
              <a:stCxn id="49" idx="0"/>
              <a:endCxn id="51" idx="2"/>
            </p:cNvCxnSpPr>
            <p:nvPr/>
          </p:nvCxnSpPr>
          <p:spPr>
            <a:xfrm rot="5400000" flipH="1" flipV="1">
              <a:off x="5175067" y="3149969"/>
              <a:ext cx="216024" cy="774085"/>
            </a:xfrm>
            <a:prstGeom prst="line">
              <a:avLst/>
            </a:prstGeom>
            <a:ln w="1905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Connettore 1 94"/>
            <p:cNvCxnSpPr>
              <a:stCxn id="47" idx="0"/>
              <a:endCxn id="53" idx="2"/>
            </p:cNvCxnSpPr>
            <p:nvPr/>
          </p:nvCxnSpPr>
          <p:spPr>
            <a:xfrm rot="5400000" flipH="1" flipV="1">
              <a:off x="6635722" y="3095005"/>
              <a:ext cx="259495" cy="984560"/>
            </a:xfrm>
            <a:prstGeom prst="line">
              <a:avLst/>
            </a:prstGeom>
            <a:ln w="1905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Connettore 1 97"/>
            <p:cNvCxnSpPr>
              <a:stCxn id="50" idx="0"/>
              <a:endCxn id="53" idx="2"/>
            </p:cNvCxnSpPr>
            <p:nvPr/>
          </p:nvCxnSpPr>
          <p:spPr>
            <a:xfrm flipH="1" flipV="1">
              <a:off x="7257750" y="3457537"/>
              <a:ext cx="442461" cy="187487"/>
            </a:xfrm>
            <a:prstGeom prst="line">
              <a:avLst/>
            </a:prstGeom>
            <a:ln w="1905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Connettore 1 102"/>
            <p:cNvCxnSpPr>
              <a:stCxn id="53" idx="0"/>
              <a:endCxn id="52" idx="2"/>
            </p:cNvCxnSpPr>
            <p:nvPr/>
          </p:nvCxnSpPr>
          <p:spPr>
            <a:xfrm flipH="1" flipV="1">
              <a:off x="6444208" y="2780928"/>
              <a:ext cx="813543" cy="244562"/>
            </a:xfrm>
            <a:prstGeom prst="line">
              <a:avLst/>
            </a:prstGeom>
            <a:ln w="1905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7" name="Triangolo isoscele 106"/>
          <p:cNvSpPr/>
          <p:nvPr/>
        </p:nvSpPr>
        <p:spPr>
          <a:xfrm rot="16200000">
            <a:off x="2767283" y="1684854"/>
            <a:ext cx="164985" cy="193146"/>
          </a:xfrm>
          <a:prstGeom prst="triangle">
            <a:avLst/>
          </a:prstGeom>
          <a:solidFill>
            <a:srgbClr val="FFFF0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Gill Sans"/>
            </a:endParaRPr>
          </a:p>
        </p:txBody>
      </p:sp>
      <p:sp>
        <p:nvSpPr>
          <p:cNvPr id="108" name="Triangolo isoscele 107"/>
          <p:cNvSpPr/>
          <p:nvPr/>
        </p:nvSpPr>
        <p:spPr>
          <a:xfrm rot="16200000">
            <a:off x="2810333" y="4761357"/>
            <a:ext cx="149828" cy="122202"/>
          </a:xfrm>
          <a:prstGeom prst="triangle">
            <a:avLst/>
          </a:prstGeom>
          <a:solidFill>
            <a:srgbClr val="FFFF0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Gill Sans"/>
            </a:endParaRPr>
          </a:p>
        </p:txBody>
      </p:sp>
      <p:cxnSp>
        <p:nvCxnSpPr>
          <p:cNvPr id="110" name="Connettore 4 109"/>
          <p:cNvCxnSpPr>
            <a:stCxn id="107" idx="3"/>
          </p:cNvCxnSpPr>
          <p:nvPr/>
        </p:nvCxnSpPr>
        <p:spPr>
          <a:xfrm>
            <a:off x="2946349" y="1781427"/>
            <a:ext cx="1875091" cy="874127"/>
          </a:xfrm>
          <a:prstGeom prst="bentConnector3">
            <a:avLst>
              <a:gd name="adj1" fmla="val 50000"/>
            </a:avLst>
          </a:prstGeom>
          <a:ln w="38100">
            <a:solidFill>
              <a:schemeClr val="accent6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Connettore 4 110"/>
          <p:cNvCxnSpPr/>
          <p:nvPr/>
        </p:nvCxnSpPr>
        <p:spPr>
          <a:xfrm flipV="1">
            <a:off x="2957244" y="3990264"/>
            <a:ext cx="1015316" cy="832194"/>
          </a:xfrm>
          <a:prstGeom prst="bentConnector3">
            <a:avLst>
              <a:gd name="adj1" fmla="val 50000"/>
            </a:avLst>
          </a:prstGeom>
          <a:ln w="38100">
            <a:solidFill>
              <a:schemeClr val="accent6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Triangolo isoscele 118"/>
          <p:cNvSpPr>
            <a:spLocks noChangeAspect="1"/>
          </p:cNvSpPr>
          <p:nvPr/>
        </p:nvSpPr>
        <p:spPr>
          <a:xfrm rot="5400000" flipH="1">
            <a:off x="6821195" y="791411"/>
            <a:ext cx="164985" cy="122200"/>
          </a:xfrm>
          <a:prstGeom prst="triangle">
            <a:avLst/>
          </a:prstGeom>
          <a:solidFill>
            <a:srgbClr val="FFFF0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Gill Sans"/>
            </a:endParaRPr>
          </a:p>
        </p:txBody>
      </p:sp>
      <p:sp>
        <p:nvSpPr>
          <p:cNvPr id="120" name="Triangolo isoscele 119"/>
          <p:cNvSpPr>
            <a:spLocks noChangeAspect="1"/>
          </p:cNvSpPr>
          <p:nvPr/>
        </p:nvSpPr>
        <p:spPr>
          <a:xfrm rot="5400000" flipH="1">
            <a:off x="6818006" y="5775618"/>
            <a:ext cx="164985" cy="122200"/>
          </a:xfrm>
          <a:prstGeom prst="triangle">
            <a:avLst/>
          </a:prstGeom>
          <a:solidFill>
            <a:srgbClr val="FFFF0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Gill Sans"/>
            </a:endParaRPr>
          </a:p>
        </p:txBody>
      </p:sp>
      <p:cxnSp>
        <p:nvCxnSpPr>
          <p:cNvPr id="121" name="Connettore 4 120"/>
          <p:cNvCxnSpPr>
            <a:stCxn id="119" idx="3"/>
            <a:endCxn id="43" idx="0"/>
          </p:cNvCxnSpPr>
          <p:nvPr/>
        </p:nvCxnSpPr>
        <p:spPr>
          <a:xfrm rot="10800000" flipV="1">
            <a:off x="6144118" y="852510"/>
            <a:ext cx="698470" cy="920305"/>
          </a:xfrm>
          <a:prstGeom prst="bentConnector2">
            <a:avLst/>
          </a:prstGeom>
          <a:ln w="38100">
            <a:solidFill>
              <a:schemeClr val="accent6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Connettore 4 120"/>
          <p:cNvCxnSpPr>
            <a:stCxn id="120" idx="3"/>
          </p:cNvCxnSpPr>
          <p:nvPr/>
        </p:nvCxnSpPr>
        <p:spPr>
          <a:xfrm rot="10800000" flipH="1">
            <a:off x="6839399" y="4388848"/>
            <a:ext cx="61100" cy="1447870"/>
          </a:xfrm>
          <a:prstGeom prst="bentConnector4">
            <a:avLst>
              <a:gd name="adj1" fmla="val -374141"/>
              <a:gd name="adj2" fmla="val 52110"/>
            </a:avLst>
          </a:prstGeom>
          <a:ln w="38100">
            <a:solidFill>
              <a:schemeClr val="accent6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7" name="Picture 13" descr="Water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900212" y="5901270"/>
            <a:ext cx="799962" cy="799962"/>
          </a:xfrm>
          <a:prstGeom prst="rect">
            <a:avLst/>
          </a:prstGeom>
          <a:noFill/>
          <a:ln>
            <a:noFill/>
          </a:ln>
          <a:scene3d>
            <a:camera prst="perspectiveHeroicExtremeLeftFacing"/>
            <a:lightRig rig="threePt" dir="t"/>
          </a:scene3d>
        </p:spPr>
      </p:pic>
      <p:pic>
        <p:nvPicPr>
          <p:cNvPr id="99" name="Picture 10" descr="Forestry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823526" y="683080"/>
            <a:ext cx="733298" cy="733298"/>
          </a:xfrm>
          <a:prstGeom prst="rect">
            <a:avLst/>
          </a:prstGeom>
          <a:noFill/>
          <a:ln>
            <a:noFill/>
          </a:ln>
          <a:scene3d>
            <a:camera prst="perspectiveHeroicExtremeLeftFacing"/>
            <a:lightRig rig="threePt" dir="t"/>
          </a:scene3d>
        </p:spPr>
      </p:pic>
      <p:pic>
        <p:nvPicPr>
          <p:cNvPr id="100" name="Picture 8" descr="bioiversity-1.gif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771800" y="5493476"/>
            <a:ext cx="785024" cy="779335"/>
          </a:xfrm>
          <a:prstGeom prst="rect">
            <a:avLst/>
          </a:prstGeom>
          <a:noFill/>
          <a:ln>
            <a:noFill/>
          </a:ln>
          <a:scene3d>
            <a:camera prst="perspectiveHeroicExtremeLeftFacing"/>
            <a:lightRig rig="threePt" dir="t"/>
          </a:scene3d>
        </p:spPr>
      </p:pic>
      <p:pic>
        <p:nvPicPr>
          <p:cNvPr id="101" name="Picture 9" descr="climate-1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6069008" y="72008"/>
            <a:ext cx="600306" cy="604758"/>
          </a:xfrm>
          <a:prstGeom prst="rect">
            <a:avLst/>
          </a:prstGeom>
          <a:noFill/>
          <a:ln>
            <a:noFill/>
          </a:ln>
          <a:scene3d>
            <a:camera prst="perspectiveHeroicExtremeLeftFacing"/>
            <a:lightRig rig="threePt" dir="t"/>
          </a:scene3d>
        </p:spPr>
      </p:pic>
      <p:sp>
        <p:nvSpPr>
          <p:cNvPr id="105" name="Figura a mano libera 104"/>
          <p:cNvSpPr/>
          <p:nvPr/>
        </p:nvSpPr>
        <p:spPr>
          <a:xfrm>
            <a:off x="2465209" y="1480847"/>
            <a:ext cx="3535446" cy="3628791"/>
          </a:xfrm>
          <a:custGeom>
            <a:avLst/>
            <a:gdLst>
              <a:gd name="connsiteX0" fmla="*/ 0 w 5725391"/>
              <a:gd name="connsiteY0" fmla="*/ 0 h 4520045"/>
              <a:gd name="connsiteX1" fmla="*/ 31173 w 5725391"/>
              <a:gd name="connsiteY1" fmla="*/ 540327 h 4520045"/>
              <a:gd name="connsiteX2" fmla="*/ 2462646 w 5725391"/>
              <a:gd name="connsiteY2" fmla="*/ 519545 h 4520045"/>
              <a:gd name="connsiteX3" fmla="*/ 2483427 w 5725391"/>
              <a:gd name="connsiteY3" fmla="*/ 1620982 h 4520045"/>
              <a:gd name="connsiteX4" fmla="*/ 5725391 w 5725391"/>
              <a:gd name="connsiteY4" fmla="*/ 3127663 h 4520045"/>
              <a:gd name="connsiteX5" fmla="*/ 2763982 w 5725391"/>
              <a:gd name="connsiteY5" fmla="*/ 4083627 h 4520045"/>
              <a:gd name="connsiteX6" fmla="*/ 41564 w 5725391"/>
              <a:gd name="connsiteY6" fmla="*/ 4042063 h 4520045"/>
              <a:gd name="connsiteX7" fmla="*/ 31173 w 5725391"/>
              <a:gd name="connsiteY7" fmla="*/ 4520045 h 4520045"/>
              <a:gd name="connsiteX0" fmla="*/ 0 w 2825599"/>
              <a:gd name="connsiteY0" fmla="*/ 0 h 4520045"/>
              <a:gd name="connsiteX1" fmla="*/ 31173 w 2825599"/>
              <a:gd name="connsiteY1" fmla="*/ 540327 h 4520045"/>
              <a:gd name="connsiteX2" fmla="*/ 2462646 w 2825599"/>
              <a:gd name="connsiteY2" fmla="*/ 519545 h 4520045"/>
              <a:gd name="connsiteX3" fmla="*/ 2483427 w 2825599"/>
              <a:gd name="connsiteY3" fmla="*/ 1620982 h 4520045"/>
              <a:gd name="connsiteX4" fmla="*/ 2825599 w 2825599"/>
              <a:gd name="connsiteY4" fmla="*/ 2356551 h 4520045"/>
              <a:gd name="connsiteX5" fmla="*/ 2763982 w 2825599"/>
              <a:gd name="connsiteY5" fmla="*/ 4083627 h 4520045"/>
              <a:gd name="connsiteX6" fmla="*/ 41564 w 2825599"/>
              <a:gd name="connsiteY6" fmla="*/ 4042063 h 4520045"/>
              <a:gd name="connsiteX7" fmla="*/ 31173 w 2825599"/>
              <a:gd name="connsiteY7" fmla="*/ 4520045 h 4520045"/>
              <a:gd name="connsiteX0" fmla="*/ 0 w 3041623"/>
              <a:gd name="connsiteY0" fmla="*/ 0 h 4520045"/>
              <a:gd name="connsiteX1" fmla="*/ 31173 w 3041623"/>
              <a:gd name="connsiteY1" fmla="*/ 540327 h 4520045"/>
              <a:gd name="connsiteX2" fmla="*/ 3041623 w 3041623"/>
              <a:gd name="connsiteY2" fmla="*/ 484343 h 4520045"/>
              <a:gd name="connsiteX3" fmla="*/ 2483427 w 3041623"/>
              <a:gd name="connsiteY3" fmla="*/ 1620982 h 4520045"/>
              <a:gd name="connsiteX4" fmla="*/ 2825599 w 3041623"/>
              <a:gd name="connsiteY4" fmla="*/ 2356551 h 4520045"/>
              <a:gd name="connsiteX5" fmla="*/ 2763982 w 3041623"/>
              <a:gd name="connsiteY5" fmla="*/ 4083627 h 4520045"/>
              <a:gd name="connsiteX6" fmla="*/ 41564 w 3041623"/>
              <a:gd name="connsiteY6" fmla="*/ 4042063 h 4520045"/>
              <a:gd name="connsiteX7" fmla="*/ 31173 w 3041623"/>
              <a:gd name="connsiteY7" fmla="*/ 4520045 h 4520045"/>
              <a:gd name="connsiteX0" fmla="*/ 0 w 3041623"/>
              <a:gd name="connsiteY0" fmla="*/ 0 h 4520045"/>
              <a:gd name="connsiteX1" fmla="*/ 31173 w 3041623"/>
              <a:gd name="connsiteY1" fmla="*/ 540327 h 4520045"/>
              <a:gd name="connsiteX2" fmla="*/ 3041623 w 3041623"/>
              <a:gd name="connsiteY2" fmla="*/ 484343 h 4520045"/>
              <a:gd name="connsiteX3" fmla="*/ 2825599 w 3041623"/>
              <a:gd name="connsiteY3" fmla="*/ 2356551 h 4520045"/>
              <a:gd name="connsiteX4" fmla="*/ 2763982 w 3041623"/>
              <a:gd name="connsiteY4" fmla="*/ 4083627 h 4520045"/>
              <a:gd name="connsiteX5" fmla="*/ 41564 w 3041623"/>
              <a:gd name="connsiteY5" fmla="*/ 4042063 h 4520045"/>
              <a:gd name="connsiteX6" fmla="*/ 31173 w 3041623"/>
              <a:gd name="connsiteY6" fmla="*/ 4520045 h 4520045"/>
              <a:gd name="connsiteX0" fmla="*/ 0 w 3689695"/>
              <a:gd name="connsiteY0" fmla="*/ 0 h 4520045"/>
              <a:gd name="connsiteX1" fmla="*/ 31173 w 3689695"/>
              <a:gd name="connsiteY1" fmla="*/ 540327 h 4520045"/>
              <a:gd name="connsiteX2" fmla="*/ 3041623 w 3689695"/>
              <a:gd name="connsiteY2" fmla="*/ 484343 h 4520045"/>
              <a:gd name="connsiteX3" fmla="*/ 3689695 w 3689695"/>
              <a:gd name="connsiteY3" fmla="*/ 2356551 h 4520045"/>
              <a:gd name="connsiteX4" fmla="*/ 2763982 w 3689695"/>
              <a:gd name="connsiteY4" fmla="*/ 4083627 h 4520045"/>
              <a:gd name="connsiteX5" fmla="*/ 41564 w 3689695"/>
              <a:gd name="connsiteY5" fmla="*/ 4042063 h 4520045"/>
              <a:gd name="connsiteX6" fmla="*/ 31173 w 3689695"/>
              <a:gd name="connsiteY6" fmla="*/ 4520045 h 4520045"/>
              <a:gd name="connsiteX0" fmla="*/ 0 w 4481783"/>
              <a:gd name="connsiteY0" fmla="*/ 0 h 4520045"/>
              <a:gd name="connsiteX1" fmla="*/ 31173 w 4481783"/>
              <a:gd name="connsiteY1" fmla="*/ 540327 h 4520045"/>
              <a:gd name="connsiteX2" fmla="*/ 3041623 w 4481783"/>
              <a:gd name="connsiteY2" fmla="*/ 484343 h 4520045"/>
              <a:gd name="connsiteX3" fmla="*/ 4481783 w 4481783"/>
              <a:gd name="connsiteY3" fmla="*/ 2212535 h 4520045"/>
              <a:gd name="connsiteX4" fmla="*/ 2763982 w 4481783"/>
              <a:gd name="connsiteY4" fmla="*/ 4083627 h 4520045"/>
              <a:gd name="connsiteX5" fmla="*/ 41564 w 4481783"/>
              <a:gd name="connsiteY5" fmla="*/ 4042063 h 4520045"/>
              <a:gd name="connsiteX6" fmla="*/ 31173 w 4481783"/>
              <a:gd name="connsiteY6" fmla="*/ 4520045 h 4520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81783" h="4520045">
                <a:moveTo>
                  <a:pt x="0" y="0"/>
                </a:moveTo>
                <a:lnTo>
                  <a:pt x="31173" y="540327"/>
                </a:lnTo>
                <a:lnTo>
                  <a:pt x="3041623" y="484343"/>
                </a:lnTo>
                <a:lnTo>
                  <a:pt x="4481783" y="2212535"/>
                </a:lnTo>
                <a:lnTo>
                  <a:pt x="2763982" y="4083627"/>
                </a:lnTo>
                <a:lnTo>
                  <a:pt x="41564" y="4042063"/>
                </a:lnTo>
                <a:lnTo>
                  <a:pt x="31173" y="4520045"/>
                </a:lnTo>
              </a:path>
            </a:pathLst>
          </a:custGeom>
          <a:ln w="57150">
            <a:solidFill>
              <a:srgbClr val="FF0000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502601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" grpId="0" animBg="1"/>
    </p:bld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74638"/>
            <a:ext cx="6105833" cy="700722"/>
          </a:xfrm>
        </p:spPr>
        <p:txBody>
          <a:bodyPr>
            <a:normAutofit/>
          </a:bodyPr>
          <a:lstStyle/>
          <a:p>
            <a:pPr algn="l"/>
            <a:r>
              <a:rPr lang="sr-Cyrl-RS" sz="2600" b="1" smtClean="0">
                <a:latin typeface="Calibri"/>
              </a:rPr>
              <a:t>Посредовање погодује ГЕОСС концепту</a:t>
            </a:r>
            <a:endParaRPr lang="en-US" sz="2600" b="1" dirty="0">
              <a:latin typeface="Calibri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BF0AFB69-F401-424A-9E22-D694683F350E}" type="slidenum">
              <a:rPr lang="it-IT" smtClean="0">
                <a:latin typeface="Gill Sans"/>
              </a:rPr>
              <a:pPr>
                <a:defRPr/>
              </a:pPr>
              <a:t>155</a:t>
            </a:fld>
            <a:endParaRPr lang="it-IT">
              <a:latin typeface="Gill Sans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>
            <a:noAutofit/>
          </a:bodyPr>
          <a:lstStyle/>
          <a:p>
            <a:r>
              <a:rPr lang="sr-Cyrl-RS" sz="3200" smtClean="0">
                <a:latin typeface="Gill Sans"/>
              </a:rPr>
              <a:t>ГЕОСС није </a:t>
            </a:r>
            <a:r>
              <a:rPr lang="sr-Cyrl-RS" smtClean="0">
                <a:latin typeface="Gill Sans"/>
              </a:rPr>
              <a:t>централизовано складиште података</a:t>
            </a:r>
            <a:r>
              <a:rPr lang="en-US" sz="3200" smtClean="0">
                <a:latin typeface="Gill Sans"/>
              </a:rPr>
              <a:t>, </a:t>
            </a:r>
            <a:r>
              <a:rPr lang="sr-Cyrl-RS" sz="3200" smtClean="0">
                <a:latin typeface="Gill Sans"/>
              </a:rPr>
              <a:t>већ надградња постојећих система</a:t>
            </a:r>
            <a:r>
              <a:rPr lang="en-US" sz="3200" smtClean="0">
                <a:latin typeface="Gill Sans"/>
              </a:rPr>
              <a:t>, </a:t>
            </a:r>
            <a:r>
              <a:rPr lang="sr-Cyrl-RS" sz="3200" smtClean="0">
                <a:latin typeface="Gill Sans"/>
              </a:rPr>
              <a:t>ИПП-ова</a:t>
            </a:r>
            <a:r>
              <a:rPr lang="en-US" sz="3200" smtClean="0">
                <a:latin typeface="Gill Sans"/>
              </a:rPr>
              <a:t> </a:t>
            </a:r>
            <a:r>
              <a:rPr lang="sr-Cyrl-RS" sz="3200" smtClean="0">
                <a:latin typeface="Gill Sans"/>
              </a:rPr>
              <a:t>и</a:t>
            </a:r>
            <a:r>
              <a:rPr lang="en-US" sz="3200" smtClean="0">
                <a:latin typeface="Gill Sans"/>
              </a:rPr>
              <a:t> </a:t>
            </a:r>
            <a:r>
              <a:rPr lang="sr-Cyrl-RS" sz="3200" smtClean="0">
                <a:latin typeface="Gill Sans"/>
              </a:rPr>
              <a:t>података о осматрању Земље</a:t>
            </a:r>
            <a:endParaRPr lang="en-US" sz="3200" dirty="0">
              <a:latin typeface="Gill Sans"/>
            </a:endParaRPr>
          </a:p>
          <a:p>
            <a:pPr lvl="1"/>
            <a:r>
              <a:rPr lang="sr-Cyrl-RS" sz="2800" smtClean="0">
                <a:latin typeface="Gill Sans"/>
              </a:rPr>
              <a:t>Охрабрују се операбилност и слободан приступ</a:t>
            </a:r>
            <a:endParaRPr lang="en-US" sz="2800" dirty="0" smtClean="0">
              <a:latin typeface="Gill Sans"/>
            </a:endParaRPr>
          </a:p>
          <a:p>
            <a:pPr lvl="1"/>
            <a:r>
              <a:rPr lang="sr-Cyrl-RS" sz="2800" smtClean="0">
                <a:latin typeface="Gill Sans"/>
              </a:rPr>
              <a:t>Ни од произвођача података ни од корисника се не захтева да промене своје технологије или стандарде</a:t>
            </a:r>
            <a:endParaRPr lang="en-US" sz="2800" dirty="0" smtClean="0">
              <a:latin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856395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426719"/>
            <a:ext cx="7108723" cy="738403"/>
          </a:xfrm>
        </p:spPr>
        <p:txBody>
          <a:bodyPr>
            <a:normAutofit fontScale="90000"/>
          </a:bodyPr>
          <a:lstStyle/>
          <a:p>
            <a:pPr algn="l"/>
            <a:r>
              <a:rPr lang="en-US" sz="2600" b="1" dirty="0" smtClean="0">
                <a:latin typeface="Calibri"/>
              </a:rPr>
              <a:t>GEOSS Common Infrastructure (</a:t>
            </a:r>
            <a:r>
              <a:rPr lang="en-US" sz="2600" b="1" smtClean="0">
                <a:latin typeface="Calibri"/>
              </a:rPr>
              <a:t>GCI)</a:t>
            </a:r>
            <a:r>
              <a:rPr lang="sr-Cyrl-RS" sz="2600" b="1" smtClean="0">
                <a:latin typeface="Calibri"/>
              </a:rPr>
              <a:t/>
            </a:r>
            <a:br>
              <a:rPr lang="sr-Cyrl-RS" sz="2600" b="1" smtClean="0">
                <a:latin typeface="Calibri"/>
              </a:rPr>
            </a:br>
            <a:r>
              <a:rPr lang="sr-Cyrl-RS" sz="2600" b="1" smtClean="0">
                <a:latin typeface="Calibri"/>
              </a:rPr>
              <a:t>Заједничка инфраструктура </a:t>
            </a:r>
            <a:r>
              <a:rPr lang="sr-Cyrl-RS" sz="2600" b="1" smtClean="0"/>
              <a:t>ГЕОСС-а (ГЦИ)</a:t>
            </a:r>
            <a:endParaRPr lang="en-US" sz="2600" b="1" dirty="0">
              <a:latin typeface="Calibri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BF0AFB69-F401-424A-9E22-D694683F350E}" type="slidenum">
              <a:rPr lang="it-IT" smtClean="0">
                <a:latin typeface="Gill Sans"/>
              </a:rPr>
              <a:pPr>
                <a:defRPr/>
              </a:pPr>
              <a:t>156</a:t>
            </a:fld>
            <a:endParaRPr lang="it-IT">
              <a:latin typeface="Gill Sans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>
            <a:noAutofit/>
          </a:bodyPr>
          <a:lstStyle/>
          <a:p>
            <a:pPr marL="320040" lvl="1" indent="-320040">
              <a:spcBef>
                <a:spcPts val="700"/>
              </a:spcBef>
              <a:buClr>
                <a:schemeClr val="tx1"/>
              </a:buClr>
              <a:buSzPct val="100000"/>
              <a:buFont typeface="Arial"/>
              <a:buChar char="•"/>
            </a:pPr>
            <a:r>
              <a:rPr lang="sr-Cyrl-RS" sz="3200" smtClean="0">
                <a:latin typeface="Gill Sans"/>
              </a:rPr>
              <a:t>Оквир за сервисе додатих вредности обогаћује интероперабилност између растућег броја хетерогених система за осматрање Земље</a:t>
            </a:r>
            <a:r>
              <a:rPr lang="en-US" sz="3200" smtClean="0">
                <a:latin typeface="Gill Sans"/>
              </a:rPr>
              <a:t>, </a:t>
            </a:r>
            <a:r>
              <a:rPr lang="sr-Cyrl-RS" sz="3200" smtClean="0">
                <a:latin typeface="Gill Sans"/>
              </a:rPr>
              <a:t>њихових дисциплина и апликација</a:t>
            </a:r>
          </a:p>
          <a:p>
            <a:pPr marL="320040" lvl="1" indent="-320040">
              <a:spcBef>
                <a:spcPts val="700"/>
              </a:spcBef>
              <a:buClr>
                <a:schemeClr val="tx1"/>
              </a:buClr>
              <a:buSzPct val="100000"/>
              <a:buFont typeface="Arial"/>
              <a:buChar char="•"/>
            </a:pPr>
            <a:r>
              <a:rPr lang="sr-Cyrl-RS" sz="3200" smtClean="0">
                <a:latin typeface="Gill Sans"/>
              </a:rPr>
              <a:t>Дозвољава члановима да објављују</a:t>
            </a:r>
            <a:r>
              <a:rPr lang="en-US" sz="3200" smtClean="0">
                <a:latin typeface="Gill Sans"/>
              </a:rPr>
              <a:t>, </a:t>
            </a:r>
            <a:r>
              <a:rPr lang="sr-Cyrl-RS" sz="3200" smtClean="0">
                <a:latin typeface="Gill Sans"/>
              </a:rPr>
              <a:t>откривају</a:t>
            </a:r>
            <a:r>
              <a:rPr lang="en-US" sz="3200" smtClean="0">
                <a:latin typeface="Gill Sans"/>
              </a:rPr>
              <a:t>, </a:t>
            </a:r>
            <a:r>
              <a:rPr lang="sr-Cyrl-RS" sz="3200" smtClean="0">
                <a:latin typeface="Gill Sans"/>
              </a:rPr>
              <a:t>оцењују</a:t>
            </a:r>
            <a:r>
              <a:rPr lang="en-US" sz="3200" smtClean="0">
                <a:latin typeface="Gill Sans"/>
              </a:rPr>
              <a:t>, </a:t>
            </a:r>
            <a:r>
              <a:rPr lang="sr-Cyrl-RS" sz="3200" smtClean="0">
                <a:latin typeface="Gill Sans"/>
              </a:rPr>
              <a:t>прступају</a:t>
            </a:r>
            <a:r>
              <a:rPr lang="en-US" sz="3200" smtClean="0">
                <a:latin typeface="Gill Sans"/>
              </a:rPr>
              <a:t> </a:t>
            </a:r>
            <a:r>
              <a:rPr lang="sr-Cyrl-RS" sz="3200" smtClean="0">
                <a:latin typeface="Gill Sans"/>
              </a:rPr>
              <a:t>и користе податке, информација, алате и сервисе расположиве кроз ГЕОСС</a:t>
            </a:r>
            <a:endParaRPr lang="en-US" sz="3200" dirty="0">
              <a:latin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869011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51118"/>
            <a:ext cx="3657601" cy="853122"/>
          </a:xfrm>
        </p:spPr>
        <p:txBody>
          <a:bodyPr>
            <a:normAutofit/>
          </a:bodyPr>
          <a:lstStyle/>
          <a:p>
            <a:pPr algn="l"/>
            <a:r>
              <a:rPr lang="sr-Cyrl-RS" sz="2600" b="1" smtClean="0">
                <a:latin typeface="Calibri"/>
              </a:rPr>
              <a:t>Илустрација ГЦИ-а</a:t>
            </a:r>
            <a:endParaRPr lang="en-US" sz="2600" b="1" dirty="0">
              <a:latin typeface="Calibri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BF0AFB69-F401-424A-9E22-D694683F350E}" type="slidenum">
              <a:rPr lang="it-IT" smtClean="0">
                <a:latin typeface="Gill Sans"/>
              </a:rPr>
              <a:pPr>
                <a:defRPr/>
              </a:pPr>
              <a:t>157</a:t>
            </a:fld>
            <a:endParaRPr lang="it-IT">
              <a:latin typeface="Gill Sans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1"/>
          </p:nvPr>
        </p:nvPicPr>
        <p:blipFill>
          <a:blip r:embed="rId2"/>
          <a:srcRect l="-18147" r="-18147"/>
          <a:stretch>
            <a:fillRect/>
          </a:stretch>
        </p:blipFill>
        <p:spPr>
          <a:xfrm>
            <a:off x="0" y="1244167"/>
            <a:ext cx="9068981" cy="5000653"/>
          </a:xfrm>
        </p:spPr>
      </p:pic>
    </p:spTree>
    <p:extLst>
      <p:ext uri="{BB962C8B-B14F-4D97-AF65-F5344CB8AC3E}">
        <p14:creationId xmlns:p14="http://schemas.microsoft.com/office/powerpoint/2010/main" val="1264130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03518"/>
            <a:ext cx="4041059" cy="690562"/>
          </a:xfrm>
        </p:spPr>
        <p:txBody>
          <a:bodyPr>
            <a:normAutofit/>
          </a:bodyPr>
          <a:lstStyle/>
          <a:p>
            <a:pPr algn="l"/>
            <a:r>
              <a:rPr lang="sr-Cyrl-RS" sz="2600" b="1" smtClean="0">
                <a:latin typeface="Calibri"/>
              </a:rPr>
              <a:t>Сервиси за претрагу</a:t>
            </a:r>
            <a:endParaRPr lang="en-US" sz="2600" b="1" dirty="0">
              <a:latin typeface="Calibri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BF0AFB69-F401-424A-9E22-D694683F350E}" type="slidenum">
              <a:rPr lang="it-IT" smtClean="0">
                <a:latin typeface="Gill Sans"/>
              </a:rPr>
              <a:pPr>
                <a:defRPr/>
              </a:pPr>
              <a:t>158</a:t>
            </a:fld>
            <a:endParaRPr lang="it-IT">
              <a:latin typeface="Gill Sans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612648" y="1653864"/>
            <a:ext cx="8153400" cy="4495800"/>
          </a:xfrm>
        </p:spPr>
        <p:txBody>
          <a:bodyPr>
            <a:normAutofit fontScale="92500" lnSpcReduction="10000"/>
          </a:bodyPr>
          <a:lstStyle/>
          <a:p>
            <a:r>
              <a:rPr lang="sr-Cyrl-RS" smtClean="0">
                <a:latin typeface="Gill Sans"/>
              </a:rPr>
              <a:t>Подржавају добијање ресурса релевантних за одређени контекст, обично задат и ограничен неким упитом</a:t>
            </a:r>
            <a:r>
              <a:rPr lang="en-US" smtClean="0">
                <a:latin typeface="Gill Sans"/>
              </a:rPr>
              <a:t> </a:t>
            </a:r>
            <a:endParaRPr lang="en-US" dirty="0" smtClean="0">
              <a:latin typeface="Gill Sans"/>
            </a:endParaRPr>
          </a:p>
          <a:p>
            <a:r>
              <a:rPr lang="sr-Cyrl-RS" smtClean="0">
                <a:latin typeface="Gill Sans"/>
              </a:rPr>
              <a:t>Омогућавају их одређени сервиси </a:t>
            </a:r>
            <a:r>
              <a:rPr lang="en-US" smtClean="0">
                <a:latin typeface="Gill Sans"/>
              </a:rPr>
              <a:t>(</a:t>
            </a:r>
            <a:r>
              <a:rPr lang="sr-Cyrl-RS" smtClean="0">
                <a:latin typeface="Gill Sans"/>
              </a:rPr>
              <a:t>нпр.</a:t>
            </a:r>
            <a:r>
              <a:rPr lang="en-US" smtClean="0">
                <a:latin typeface="Gill Sans"/>
              </a:rPr>
              <a:t> </a:t>
            </a:r>
            <a:r>
              <a:rPr lang="sr-Cyrl-RS" smtClean="0">
                <a:latin typeface="Gill Sans"/>
              </a:rPr>
              <a:t>веб </a:t>
            </a:r>
            <a:r>
              <a:rPr lang="sr-Cyrl-RS">
                <a:latin typeface="Gill Sans"/>
              </a:rPr>
              <a:t>претраживачи</a:t>
            </a:r>
            <a:r>
              <a:rPr lang="en-US" smtClean="0">
                <a:latin typeface="Gill Sans"/>
              </a:rPr>
              <a:t>) </a:t>
            </a:r>
            <a:r>
              <a:rPr lang="sr-Cyrl-RS" smtClean="0">
                <a:latin typeface="Gill Sans"/>
              </a:rPr>
              <a:t>и одговарајуће помоћне информације</a:t>
            </a:r>
            <a:r>
              <a:rPr lang="en-US" smtClean="0">
                <a:latin typeface="Gill Sans"/>
              </a:rPr>
              <a:t> (</a:t>
            </a:r>
            <a:r>
              <a:rPr lang="sr-Cyrl-RS" smtClean="0">
                <a:latin typeface="Gill Sans"/>
              </a:rPr>
              <a:t>нпр.</a:t>
            </a:r>
            <a:r>
              <a:rPr lang="en-US" smtClean="0">
                <a:latin typeface="Gill Sans"/>
              </a:rPr>
              <a:t> </a:t>
            </a:r>
            <a:r>
              <a:rPr lang="sr-Cyrl-RS" smtClean="0">
                <a:latin typeface="Gill Sans"/>
              </a:rPr>
              <a:t>метаподаци</a:t>
            </a:r>
            <a:r>
              <a:rPr lang="en-US" smtClean="0">
                <a:latin typeface="Gill Sans"/>
              </a:rPr>
              <a:t>) </a:t>
            </a:r>
            <a:r>
              <a:rPr lang="sr-Cyrl-RS" smtClean="0">
                <a:latin typeface="Gill Sans"/>
              </a:rPr>
              <a:t>придружени ресурсу</a:t>
            </a:r>
            <a:r>
              <a:rPr lang="en-US" smtClean="0">
                <a:latin typeface="Gill Sans"/>
              </a:rPr>
              <a:t>, </a:t>
            </a:r>
            <a:r>
              <a:rPr lang="sr-Cyrl-RS" smtClean="0">
                <a:latin typeface="Gill Sans"/>
              </a:rPr>
              <a:t>независно до њихове инфраструктуре</a:t>
            </a:r>
            <a:endParaRPr lang="en-US" dirty="0" smtClean="0">
              <a:latin typeface="Gill Sans"/>
            </a:endParaRPr>
          </a:p>
          <a:p>
            <a:r>
              <a:rPr lang="sr-Cyrl-RS" smtClean="0">
                <a:latin typeface="Gill Sans"/>
              </a:rPr>
              <a:t>Примери у</a:t>
            </a:r>
            <a:r>
              <a:rPr lang="en-US" smtClean="0">
                <a:latin typeface="Gill Sans"/>
              </a:rPr>
              <a:t> </a:t>
            </a:r>
            <a:r>
              <a:rPr lang="sr-Cyrl-RS" smtClean="0">
                <a:latin typeface="Gill Sans"/>
              </a:rPr>
              <a:t>ОГЦ-у</a:t>
            </a:r>
            <a:endParaRPr lang="en-US" dirty="0">
              <a:latin typeface="Gill Sans"/>
            </a:endParaRPr>
          </a:p>
          <a:p>
            <a:pPr lvl="1"/>
            <a:r>
              <a:rPr lang="en-US" smtClean="0">
                <a:latin typeface="Gill Sans"/>
              </a:rPr>
              <a:t>Catalogue Service</a:t>
            </a:r>
            <a:endParaRPr lang="en-US" dirty="0">
              <a:latin typeface="Gill Sans"/>
            </a:endParaRPr>
          </a:p>
          <a:p>
            <a:endParaRPr lang="en-US" dirty="0" smtClean="0">
              <a:latin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090600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495368" cy="771842"/>
          </a:xfrm>
        </p:spPr>
        <p:txBody>
          <a:bodyPr>
            <a:normAutofit/>
          </a:bodyPr>
          <a:lstStyle/>
          <a:p>
            <a:pPr algn="l"/>
            <a:r>
              <a:rPr lang="sr-Cyrl-RS" sz="2600" b="1" smtClean="0">
                <a:latin typeface="Calibri"/>
              </a:rPr>
              <a:t>Сервиси за приступ</a:t>
            </a:r>
            <a:endParaRPr lang="en-US" sz="2600" b="1" dirty="0">
              <a:latin typeface="Calibri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BF0AFB69-F401-424A-9E22-D694683F350E}" type="slidenum">
              <a:rPr lang="it-IT" smtClean="0">
                <a:latin typeface="Gill Sans"/>
              </a:rPr>
              <a:pPr>
                <a:defRPr/>
              </a:pPr>
              <a:t>159</a:t>
            </a:fld>
            <a:endParaRPr lang="it-IT">
              <a:latin typeface="Gill Sans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612648" y="1653864"/>
            <a:ext cx="8153400" cy="4124117"/>
          </a:xfrm>
        </p:spPr>
        <p:txBody>
          <a:bodyPr>
            <a:normAutofit fontScale="92500" lnSpcReduction="10000"/>
          </a:bodyPr>
          <a:lstStyle/>
          <a:p>
            <a:r>
              <a:rPr lang="sr-Cyrl-RS" smtClean="0">
                <a:latin typeface="Gill Sans"/>
              </a:rPr>
              <a:t>Подржавају преузимање података</a:t>
            </a:r>
            <a:r>
              <a:rPr lang="en-US" smtClean="0">
                <a:latin typeface="Gill Sans"/>
              </a:rPr>
              <a:t>, </a:t>
            </a:r>
            <a:r>
              <a:rPr lang="sr-Cyrl-RS" smtClean="0">
                <a:latin typeface="Gill Sans"/>
              </a:rPr>
              <a:t>обично ограничене</a:t>
            </a:r>
            <a:r>
              <a:rPr lang="en-US" smtClean="0">
                <a:latin typeface="Gill Sans"/>
              </a:rPr>
              <a:t> </a:t>
            </a:r>
            <a:r>
              <a:rPr lang="sr-Cyrl-RS" smtClean="0">
                <a:latin typeface="Gill Sans"/>
              </a:rPr>
              <a:t>просторно или на неки други начин</a:t>
            </a:r>
            <a:r>
              <a:rPr lang="en-US" smtClean="0">
                <a:latin typeface="Gill Sans"/>
              </a:rPr>
              <a:t>, </a:t>
            </a:r>
            <a:r>
              <a:rPr lang="sr-Cyrl-RS" smtClean="0">
                <a:latin typeface="Gill Sans"/>
              </a:rPr>
              <a:t>у облику корисном за обраду на страни корисника</a:t>
            </a:r>
            <a:r>
              <a:rPr lang="en-US" smtClean="0">
                <a:latin typeface="Gill Sans"/>
              </a:rPr>
              <a:t>, </a:t>
            </a:r>
            <a:r>
              <a:rPr lang="sr-Cyrl-RS" smtClean="0">
                <a:latin typeface="Gill Sans"/>
              </a:rPr>
              <a:t>или за улаз у неки научни модел</a:t>
            </a:r>
            <a:endParaRPr lang="en-US" dirty="0" smtClean="0">
              <a:latin typeface="Gill Sans"/>
            </a:endParaRPr>
          </a:p>
          <a:p>
            <a:r>
              <a:rPr lang="sr-Cyrl-RS" smtClean="0">
                <a:latin typeface="Gill Sans"/>
              </a:rPr>
              <a:t>Примери у ОГЦ-у</a:t>
            </a:r>
            <a:endParaRPr lang="en-US" dirty="0" smtClean="0">
              <a:latin typeface="Gill Sans"/>
            </a:endParaRPr>
          </a:p>
          <a:p>
            <a:pPr lvl="1"/>
            <a:r>
              <a:rPr lang="en-US" dirty="0" smtClean="0">
                <a:latin typeface="Gill Sans"/>
              </a:rPr>
              <a:t>Web Coverage Service</a:t>
            </a:r>
          </a:p>
          <a:p>
            <a:pPr lvl="1"/>
            <a:r>
              <a:rPr lang="en-US" dirty="0" smtClean="0">
                <a:latin typeface="Gill Sans"/>
              </a:rPr>
              <a:t>Sensor Observation Service</a:t>
            </a:r>
          </a:p>
          <a:p>
            <a:pPr lvl="1"/>
            <a:r>
              <a:rPr lang="en-US" dirty="0" smtClean="0">
                <a:latin typeface="Gill Sans"/>
              </a:rPr>
              <a:t>Web Feature Service</a:t>
            </a:r>
          </a:p>
        </p:txBody>
      </p:sp>
    </p:spTree>
    <p:extLst>
      <p:ext uri="{BB962C8B-B14F-4D97-AF65-F5344CB8AC3E}">
        <p14:creationId xmlns:p14="http://schemas.microsoft.com/office/powerpoint/2010/main" val="2641547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1"/>
          <p:cNvSpPr>
            <a:spLocks/>
          </p:cNvSpPr>
          <p:nvPr/>
        </p:nvSpPr>
        <p:spPr bwMode="auto">
          <a:xfrm>
            <a:off x="304800" y="1598435"/>
            <a:ext cx="8534400" cy="49244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0" tIns="0" rIns="0" bIns="0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sr-Cyrl-RS" altLang="ja-JP" sz="3200" smtClean="0">
                <a:latin typeface="Gill Sans"/>
                <a:ea typeface="Gill Sans" pitchFamily="-84" charset="0"/>
                <a:cs typeface="Gill Sans" pitchFamily="-84" charset="0"/>
              </a:rPr>
              <a:t>Који је најбољи алат за претрагу података</a:t>
            </a:r>
            <a:r>
              <a:rPr lang="en-US" altLang="ja-JP" sz="3200" smtClean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rPr>
              <a:t>?</a:t>
            </a:r>
            <a:endParaRPr lang="en-US" sz="3200" dirty="0">
              <a:solidFill>
                <a:schemeClr val="tx1"/>
              </a:solidFill>
              <a:latin typeface="Gill Sans"/>
              <a:ea typeface="Gill Sans" pitchFamily="-84" charset="0"/>
              <a:cs typeface="Gill Sans" pitchFamily="-84" charset="0"/>
            </a:endParaRPr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7922" y="2356322"/>
            <a:ext cx="8108156" cy="315329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8493" y="1417638"/>
            <a:ext cx="6754813" cy="5257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58482"/>
          </a:xfrm>
        </p:spPr>
        <p:txBody>
          <a:bodyPr>
            <a:normAutofit/>
          </a:bodyPr>
          <a:lstStyle/>
          <a:p>
            <a:pPr algn="l"/>
            <a:r>
              <a:rPr lang="sr-Cyrl-RS" sz="2600" b="1" smtClean="0">
                <a:latin typeface="Calibri"/>
              </a:rPr>
              <a:t>Заједнички модел за метаподатке</a:t>
            </a:r>
            <a:endParaRPr lang="en-US" sz="2600" b="1" dirty="0">
              <a:latin typeface="Calibri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BF0AFB69-F401-424A-9E22-D694683F350E}" type="slidenum">
              <a:rPr lang="it-IT" smtClean="0">
                <a:latin typeface="Gill Sans"/>
              </a:rPr>
              <a:pPr>
                <a:defRPr/>
              </a:pPr>
              <a:t>160</a:t>
            </a:fld>
            <a:endParaRPr lang="it-IT">
              <a:latin typeface="Gill Sans"/>
            </a:endParaRPr>
          </a:p>
        </p:txBody>
      </p:sp>
      <p:grpSp>
        <p:nvGrpSpPr>
          <p:cNvPr id="4" name="Group 13"/>
          <p:cNvGrpSpPr/>
          <p:nvPr/>
        </p:nvGrpSpPr>
        <p:grpSpPr>
          <a:xfrm>
            <a:off x="6494440" y="2297329"/>
            <a:ext cx="2271608" cy="2271608"/>
            <a:chOff x="9409789" y="3019331"/>
            <a:chExt cx="2271608" cy="2271608"/>
          </a:xfrm>
        </p:grpSpPr>
        <p:pic>
          <p:nvPicPr>
            <p:cNvPr id="8" name="Picture 1" descr="C:\Users\nativi\Pictures\Raccolta multimediale Microsoft\j0434825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9409789" y="3019331"/>
              <a:ext cx="2271608" cy="2271608"/>
            </a:xfrm>
            <a:prstGeom prst="rect">
              <a:avLst/>
            </a:prstGeom>
            <a:noFill/>
          </p:spPr>
        </p:pic>
        <p:sp>
          <p:nvSpPr>
            <p:cNvPr id="13" name="TextBox 12"/>
            <p:cNvSpPr txBox="1"/>
            <p:nvPr/>
          </p:nvSpPr>
          <p:spPr>
            <a:xfrm>
              <a:off x="9872837" y="3345154"/>
              <a:ext cx="1179342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ill Sans"/>
                </a:rPr>
                <a:t>ISO 19115</a:t>
              </a:r>
            </a:p>
            <a:p>
              <a:r>
                <a:rPr lang="it-IT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ill Sans"/>
                </a:rPr>
                <a:t>ISO 19119</a:t>
              </a:r>
            </a:p>
            <a:p>
              <a:r>
                <a:rPr lang="it-IT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ill Sans"/>
                </a:rPr>
                <a:t>ISO 19139</a:t>
              </a:r>
            </a:p>
            <a:p>
              <a:r>
                <a:rPr lang="it-IT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ill Sans"/>
                </a:rPr>
                <a:t>…</a:t>
              </a:r>
            </a:p>
            <a:p>
              <a:endParaRPr lang="en-US" dirty="0">
                <a:latin typeface="Gill San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61449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0882"/>
          </a:xfrm>
        </p:spPr>
        <p:txBody>
          <a:bodyPr>
            <a:normAutofit/>
          </a:bodyPr>
          <a:lstStyle/>
          <a:p>
            <a:pPr algn="l"/>
            <a:r>
              <a:rPr lang="sr-Cyrl-RS" sz="2600" b="1"/>
              <a:t>Подржани системи одржавања</a:t>
            </a:r>
            <a:endParaRPr lang="en-US" sz="2600" b="1" dirty="0">
              <a:latin typeface="Calibri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353584" y="6423305"/>
            <a:ext cx="545577" cy="283577"/>
          </a:xfrm>
        </p:spPr>
        <p:txBody>
          <a:bodyPr>
            <a:normAutofit/>
          </a:bodyPr>
          <a:lstStyle/>
          <a:p>
            <a:pPr>
              <a:defRPr/>
            </a:pPr>
            <a:fld id="{BF0AFB69-F401-424A-9E22-D694683F350E}" type="slidenum">
              <a:rPr lang="it-IT" smtClean="0">
                <a:latin typeface="Gill Sans"/>
              </a:rPr>
              <a:pPr>
                <a:defRPr/>
              </a:pPr>
              <a:t>161</a:t>
            </a:fld>
            <a:endParaRPr lang="it-IT">
              <a:latin typeface="Gill Sans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0606441"/>
              </p:ext>
            </p:extLst>
          </p:nvPr>
        </p:nvGraphicFramePr>
        <p:xfrm>
          <a:off x="1094482" y="1487168"/>
          <a:ext cx="7258081" cy="482092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835001"/>
                <a:gridCol w="6423080"/>
              </a:tblGrid>
              <a:tr h="370840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sr-Cyrl-RS" sz="1800" b="1" smtClean="0">
                          <a:solidFill>
                            <a:srgbClr val="000000"/>
                          </a:solidFill>
                          <a:latin typeface="arial"/>
                        </a:rPr>
                        <a:t>Сервиси за Откривање</a:t>
                      </a:r>
                      <a:r>
                        <a:rPr lang="it-IT" sz="1800" b="1" smtClean="0">
                          <a:solidFill>
                            <a:srgbClr val="000000"/>
                          </a:solidFill>
                          <a:latin typeface="arial"/>
                        </a:rPr>
                        <a:t>/</a:t>
                      </a:r>
                      <a:r>
                        <a:rPr lang="sr-Cyrl-RS" sz="1800" b="1" smtClean="0">
                          <a:solidFill>
                            <a:srgbClr val="000000"/>
                          </a:solidFill>
                          <a:latin typeface="arial"/>
                        </a:rPr>
                        <a:t>Инвентар</a:t>
                      </a:r>
                      <a:r>
                        <a:rPr lang="it-IT" sz="1800" b="1" smtClean="0">
                          <a:solidFill>
                            <a:srgbClr val="000000"/>
                          </a:solidFill>
                          <a:latin typeface="arial"/>
                        </a:rPr>
                        <a:t>/</a:t>
                      </a:r>
                      <a:r>
                        <a:rPr lang="sr-Cyrl-RS" sz="1800" b="1" smtClean="0">
                          <a:solidFill>
                            <a:srgbClr val="000000"/>
                          </a:solidFill>
                          <a:latin typeface="arial"/>
                        </a:rPr>
                        <a:t>Излиставање</a:t>
                      </a:r>
                      <a:endParaRPr lang="it-IT" dirty="0"/>
                    </a:p>
                  </a:txBody>
                  <a:tcPr>
                    <a:lnL w="12700" cmpd="sng">
                      <a:noFill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dirty="0" smtClean="0">
                          <a:solidFill>
                            <a:srgbClr val="000000"/>
                          </a:solidFill>
                          <a:latin typeface="arial"/>
                        </a:rPr>
                        <a:t>OGC WCS 1.0, 1.1, 1.1.2 </a:t>
                      </a:r>
                    </a:p>
                  </a:txBody>
                  <a:tcPr>
                    <a:lnL w="12700" cmpd="sng">
                      <a:noFill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sz="1800" dirty="0" smtClean="0">
                          <a:solidFill>
                            <a:srgbClr val="000000"/>
                          </a:solidFill>
                          <a:latin typeface="arial"/>
                        </a:rPr>
                        <a:t>OGC WMS 1.3.0, 1.1.1</a:t>
                      </a:r>
                      <a:endParaRPr lang="it-IT" dirty="0"/>
                    </a:p>
                  </a:txBody>
                  <a:tcPr>
                    <a:lnL w="12700" cmpd="sng">
                      <a:noFill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sz="1800" dirty="0" smtClean="0">
                          <a:solidFill>
                            <a:srgbClr val="000000"/>
                          </a:solidFill>
                          <a:latin typeface="arial"/>
                        </a:rPr>
                        <a:t>OGC WFS 1.0.0</a:t>
                      </a:r>
                      <a:endParaRPr lang="it-IT" dirty="0"/>
                    </a:p>
                  </a:txBody>
                  <a:tcPr>
                    <a:lnL w="12700" cmpd="sng">
                      <a:noFill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sz="1800" dirty="0" smtClean="0">
                          <a:solidFill>
                            <a:srgbClr val="000000"/>
                          </a:solidFill>
                          <a:latin typeface="arial"/>
                        </a:rPr>
                        <a:t>OGC WPS 1.0.0</a:t>
                      </a:r>
                      <a:endParaRPr lang="it-IT" dirty="0"/>
                    </a:p>
                  </a:txBody>
                  <a:tcPr>
                    <a:lnL w="12700" cmpd="sng">
                      <a:noFill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en-US" sz="1800" kern="1200" dirty="0" smtClean="0">
                          <a:solidFill>
                            <a:srgbClr val="000000"/>
                          </a:solidFill>
                          <a:latin typeface="arial"/>
                          <a:ea typeface="+mn-ea"/>
                          <a:cs typeface="+mn-cs"/>
                        </a:rPr>
                        <a:t>OGC SOS 1.0</a:t>
                      </a:r>
                    </a:p>
                  </a:txBody>
                  <a:tcPr>
                    <a:lnL w="12700" cmpd="sng">
                      <a:noFill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sz="1800" dirty="0" smtClean="0">
                          <a:solidFill>
                            <a:srgbClr val="000000"/>
                          </a:solidFill>
                          <a:latin typeface="arial"/>
                        </a:rPr>
                        <a:t>OGC CSW 2.0.2 </a:t>
                      </a:r>
                      <a:r>
                        <a:rPr lang="it-IT" sz="180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Core</a:t>
                      </a:r>
                      <a:r>
                        <a:rPr lang="it-IT" sz="1800" dirty="0" smtClean="0">
                          <a:solidFill>
                            <a:srgbClr val="000000"/>
                          </a:solidFill>
                          <a:latin typeface="arial"/>
                        </a:rPr>
                        <a:t>,  AP ISO 1.0,  </a:t>
                      </a:r>
                      <a:r>
                        <a:rPr lang="it-IT" sz="180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ebRIM</a:t>
                      </a:r>
                      <a:r>
                        <a:rPr lang="it-IT" sz="1800" dirty="0" smtClean="0">
                          <a:solidFill>
                            <a:srgbClr val="000000"/>
                          </a:solidFill>
                          <a:latin typeface="arial"/>
                        </a:rPr>
                        <a:t>/CIM, </a:t>
                      </a:r>
                      <a:r>
                        <a:rPr lang="it-IT" sz="180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ebRIM</a:t>
                      </a:r>
                      <a:r>
                        <a:rPr lang="it-IT" sz="1800" dirty="0" smtClean="0">
                          <a:solidFill>
                            <a:srgbClr val="000000"/>
                          </a:solidFill>
                          <a:latin typeface="arial"/>
                        </a:rPr>
                        <a:t>/EO</a:t>
                      </a:r>
                      <a:endParaRPr lang="it-IT" dirty="0"/>
                    </a:p>
                  </a:txBody>
                  <a:tcPr>
                    <a:lnL w="12700" cmpd="sng">
                      <a:noFill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sz="1800" dirty="0" smtClean="0">
                          <a:solidFill>
                            <a:srgbClr val="000000"/>
                          </a:solidFill>
                          <a:latin typeface="arial"/>
                        </a:rPr>
                        <a:t>ESRI </a:t>
                      </a:r>
                      <a:r>
                        <a:rPr lang="it-IT" sz="180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ArcGIS</a:t>
                      </a:r>
                      <a:r>
                        <a:rPr lang="it-IT" sz="1800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it-IT" sz="180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Geoportal</a:t>
                      </a:r>
                      <a:r>
                        <a:rPr lang="it-IT" sz="1800" dirty="0" smtClean="0">
                          <a:solidFill>
                            <a:srgbClr val="000000"/>
                          </a:solidFill>
                          <a:latin typeface="arial"/>
                        </a:rPr>
                        <a:t> (</a:t>
                      </a:r>
                      <a:r>
                        <a:rPr lang="it-IT" sz="180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version</a:t>
                      </a:r>
                      <a:r>
                        <a:rPr lang="it-IT" sz="1800" dirty="0" smtClean="0">
                          <a:solidFill>
                            <a:srgbClr val="000000"/>
                          </a:solidFill>
                          <a:latin typeface="arial"/>
                        </a:rPr>
                        <a:t> 10) </a:t>
                      </a:r>
                      <a:r>
                        <a:rPr lang="it-IT" sz="180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catalog</a:t>
                      </a:r>
                      <a:r>
                        <a:rPr lang="it-IT" sz="1800" dirty="0" smtClean="0">
                          <a:solidFill>
                            <a:srgbClr val="000000"/>
                          </a:solidFill>
                          <a:latin typeface="arial"/>
                        </a:rPr>
                        <a:t> service</a:t>
                      </a:r>
                      <a:endParaRPr lang="it-IT" dirty="0"/>
                    </a:p>
                  </a:txBody>
                  <a:tcPr>
                    <a:lnL w="12700" cmpd="sng">
                      <a:noFill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dirty="0" smtClean="0">
                          <a:solidFill>
                            <a:srgbClr val="000000"/>
                          </a:solidFill>
                          <a:latin typeface="arial"/>
                        </a:rPr>
                        <a:t>THREDDS 1.0.1, 1.0.2 </a:t>
                      </a:r>
                    </a:p>
                  </a:txBody>
                  <a:tcPr>
                    <a:lnL w="12700" cmpd="sng">
                      <a:noFill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dirty="0" smtClean="0">
                          <a:solidFill>
                            <a:srgbClr val="000000"/>
                          </a:solidFill>
                          <a:latin typeface="arial"/>
                        </a:rPr>
                        <a:t>THREDDS-NCISO 1.0.1, 1.0.2</a:t>
                      </a:r>
                    </a:p>
                  </a:txBody>
                  <a:tcPr>
                    <a:lnL w="12700" cmpd="sng">
                      <a:noFill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dirty="0" smtClean="0">
                          <a:solidFill>
                            <a:srgbClr val="000000"/>
                          </a:solidFill>
                          <a:latin typeface="arial"/>
                        </a:rPr>
                        <a:t>CDI 1.04, 1.3, 1.4  1.6</a:t>
                      </a:r>
                    </a:p>
                  </a:txBody>
                  <a:tcPr>
                    <a:lnL w="12700" cmpd="sng">
                      <a:noFill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GI-cat</a:t>
                      </a:r>
                      <a:r>
                        <a:rPr lang="it-IT" sz="1800" dirty="0" smtClean="0">
                          <a:solidFill>
                            <a:srgbClr val="000000"/>
                          </a:solidFill>
                          <a:latin typeface="arial"/>
                        </a:rPr>
                        <a:t> 6.x, 7.x </a:t>
                      </a:r>
                    </a:p>
                  </a:txBody>
                  <a:tcPr>
                    <a:lnL w="12700" cmpd="sng">
                      <a:noFill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dirty="0" smtClean="0">
                          <a:solidFill>
                            <a:srgbClr val="000000"/>
                          </a:solidFill>
                          <a:latin typeface="arial"/>
                        </a:rPr>
                        <a:t>GBIF</a:t>
                      </a:r>
                    </a:p>
                  </a:txBody>
                  <a:tcPr>
                    <a:lnL w="12700" cmpd="sng">
                      <a:noFill/>
                    </a:lnL>
                  </a:tcPr>
                </a:tc>
              </a:tr>
            </a:tbl>
          </a:graphicData>
        </a:graphic>
      </p:graphicFrame>
      <p:pic>
        <p:nvPicPr>
          <p:cNvPr id="8" name="Picture 7" descr="WC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61026" y="1847208"/>
            <a:ext cx="407065" cy="407065"/>
          </a:xfrm>
          <a:prstGeom prst="rect">
            <a:avLst/>
          </a:prstGeom>
        </p:spPr>
      </p:pic>
      <p:pic>
        <p:nvPicPr>
          <p:cNvPr id="9" name="Picture 8" descr="WMS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58034" y="2207248"/>
            <a:ext cx="413049" cy="413049"/>
          </a:xfrm>
          <a:prstGeom prst="rect">
            <a:avLst/>
          </a:prstGeom>
        </p:spPr>
      </p:pic>
      <p:pic>
        <p:nvPicPr>
          <p:cNvPr id="10" name="Picture 9" descr="WFS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65133" y="2888518"/>
            <a:ext cx="398850" cy="398850"/>
          </a:xfrm>
          <a:prstGeom prst="rect">
            <a:avLst/>
          </a:prstGeom>
        </p:spPr>
      </p:pic>
      <p:pic>
        <p:nvPicPr>
          <p:cNvPr id="11" name="Picture 10" descr="WPS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368125" y="2567288"/>
            <a:ext cx="392866" cy="392866"/>
          </a:xfrm>
          <a:prstGeom prst="rect">
            <a:avLst/>
          </a:prstGeom>
        </p:spPr>
      </p:pic>
      <p:pic>
        <p:nvPicPr>
          <p:cNvPr id="12" name="Picture 11" descr="CSW-CORE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330786" y="3607070"/>
            <a:ext cx="467544" cy="467544"/>
          </a:xfrm>
          <a:prstGeom prst="rect">
            <a:avLst/>
          </a:prstGeom>
        </p:spPr>
      </p:pic>
      <p:pic>
        <p:nvPicPr>
          <p:cNvPr id="13" name="Picture 12" descr="SEADATANET_CDI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362018" y="5184183"/>
            <a:ext cx="405080" cy="367103"/>
          </a:xfrm>
          <a:prstGeom prst="rect">
            <a:avLst/>
          </a:prstGeom>
        </p:spPr>
      </p:pic>
      <p:pic>
        <p:nvPicPr>
          <p:cNvPr id="14" name="Picture 13" descr="ESRI.jpg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61528" y="4039118"/>
            <a:ext cx="806060" cy="360040"/>
          </a:xfrm>
          <a:prstGeom prst="rect">
            <a:avLst/>
          </a:prstGeom>
        </p:spPr>
      </p:pic>
      <p:pic>
        <p:nvPicPr>
          <p:cNvPr id="15" name="Picture 14" descr="THREDDS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12530" y="4327150"/>
            <a:ext cx="504056" cy="405536"/>
          </a:xfrm>
          <a:prstGeom prst="rect">
            <a:avLst/>
          </a:prstGeom>
        </p:spPr>
      </p:pic>
      <p:pic>
        <p:nvPicPr>
          <p:cNvPr id="16" name="Picture 15" descr="THREDDS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12530" y="4687190"/>
            <a:ext cx="504056" cy="405536"/>
          </a:xfrm>
          <a:prstGeom prst="rect">
            <a:avLst/>
          </a:prstGeom>
        </p:spPr>
      </p:pic>
      <p:pic>
        <p:nvPicPr>
          <p:cNvPr id="17" name="Immagine 89" descr="GI-cat.gif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415250" y="5608054"/>
            <a:ext cx="298616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7" descr="GBIF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375611" y="5972286"/>
            <a:ext cx="377894" cy="339418"/>
          </a:xfrm>
          <a:prstGeom prst="rect">
            <a:avLst/>
          </a:prstGeom>
        </p:spPr>
      </p:pic>
      <p:grpSp>
        <p:nvGrpSpPr>
          <p:cNvPr id="4" name="Gruppo 17"/>
          <p:cNvGrpSpPr/>
          <p:nvPr/>
        </p:nvGrpSpPr>
        <p:grpSpPr>
          <a:xfrm>
            <a:off x="1310506" y="3255116"/>
            <a:ext cx="505267" cy="421015"/>
            <a:chOff x="827584" y="3068960"/>
            <a:chExt cx="505267" cy="421015"/>
          </a:xfrm>
        </p:grpSpPr>
        <p:pic>
          <p:nvPicPr>
            <p:cNvPr id="20" name="Picture 27" descr="WFS.png"/>
            <p:cNvPicPr>
              <a:picLocks noChangeAspect="1"/>
            </p:cNvPicPr>
            <p:nvPr/>
          </p:nvPicPr>
          <p:blipFill>
            <a:blip r:embed="rId4" cstate="print"/>
            <a:srcRect r="9730" b="45838"/>
            <a:stretch>
              <a:fillRect/>
            </a:stretch>
          </p:blipFill>
          <p:spPr>
            <a:xfrm>
              <a:off x="899592" y="3068960"/>
              <a:ext cx="360040" cy="216024"/>
            </a:xfrm>
            <a:prstGeom prst="rect">
              <a:avLst/>
            </a:prstGeom>
          </p:spPr>
        </p:pic>
        <p:sp>
          <p:nvSpPr>
            <p:cNvPr id="21" name="CasellaDiTesto 16"/>
            <p:cNvSpPr txBox="1"/>
            <p:nvPr/>
          </p:nvSpPr>
          <p:spPr>
            <a:xfrm>
              <a:off x="827584" y="3212976"/>
              <a:ext cx="50526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rgbClr val="FFC000"/>
                  </a:solidFill>
                  <a:latin typeface="Gill Sans"/>
                </a:rPr>
                <a:t>SOS</a:t>
              </a:r>
              <a:endParaRPr lang="en-US" sz="1200" b="1" dirty="0">
                <a:solidFill>
                  <a:srgbClr val="FFC000"/>
                </a:solidFill>
                <a:latin typeface="Gill San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36229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BF0AFB69-F401-424A-9E22-D694683F350E}" type="slidenum">
              <a:rPr lang="it-IT" smtClean="0">
                <a:latin typeface="Gill Sans"/>
              </a:rPr>
              <a:pPr>
                <a:defRPr/>
              </a:pPr>
              <a:t>162</a:t>
            </a:fld>
            <a:endParaRPr lang="it-IT">
              <a:latin typeface="Gill Sans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2866137"/>
              </p:ext>
            </p:extLst>
          </p:nvPr>
        </p:nvGraphicFramePr>
        <p:xfrm>
          <a:off x="987155" y="1766397"/>
          <a:ext cx="7401177" cy="18542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851463"/>
                <a:gridCol w="6549714"/>
              </a:tblGrid>
              <a:tr h="370840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sr-Cyrl-RS" sz="1800" b="1" smtClean="0">
                          <a:solidFill>
                            <a:srgbClr val="000000"/>
                          </a:solidFill>
                          <a:latin typeface="arial"/>
                        </a:rPr>
                        <a:t>Сервиси за Откривање</a:t>
                      </a:r>
                      <a:r>
                        <a:rPr lang="it-IT" sz="1800" b="1" smtClean="0">
                          <a:solidFill>
                            <a:srgbClr val="000000"/>
                          </a:solidFill>
                          <a:latin typeface="arial"/>
                        </a:rPr>
                        <a:t>/</a:t>
                      </a:r>
                      <a:r>
                        <a:rPr lang="sr-Cyrl-RS" sz="1800" b="1" smtClean="0">
                          <a:solidFill>
                            <a:srgbClr val="000000"/>
                          </a:solidFill>
                          <a:latin typeface="arial"/>
                        </a:rPr>
                        <a:t>Инвентар</a:t>
                      </a:r>
                      <a:r>
                        <a:rPr lang="it-IT" sz="1800" b="1" smtClean="0">
                          <a:solidFill>
                            <a:srgbClr val="000000"/>
                          </a:solidFill>
                          <a:latin typeface="arial"/>
                        </a:rPr>
                        <a:t>/</a:t>
                      </a:r>
                      <a:r>
                        <a:rPr lang="sr-Cyrl-RS" sz="1800" b="1" smtClean="0">
                          <a:solidFill>
                            <a:srgbClr val="000000"/>
                          </a:solidFill>
                          <a:latin typeface="arial"/>
                        </a:rPr>
                        <a:t>Излиставање</a:t>
                      </a:r>
                      <a:endParaRPr lang="it-IT" dirty="0"/>
                    </a:p>
                  </a:txBody>
                  <a:tcPr>
                    <a:lnL w="12700" cmpd="sng">
                      <a:noFill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GeoNetwork</a:t>
                      </a:r>
                      <a:r>
                        <a:rPr lang="it-IT" sz="1800" dirty="0" smtClean="0">
                          <a:solidFill>
                            <a:srgbClr val="000000"/>
                          </a:solidFill>
                          <a:latin typeface="arial"/>
                        </a:rPr>
                        <a:t> (</a:t>
                      </a:r>
                      <a:r>
                        <a:rPr lang="it-IT" sz="180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versions</a:t>
                      </a:r>
                      <a:r>
                        <a:rPr lang="it-IT" sz="1800" dirty="0" smtClean="0">
                          <a:solidFill>
                            <a:srgbClr val="000000"/>
                          </a:solidFill>
                          <a:latin typeface="arial"/>
                        </a:rPr>
                        <a:t> 2.2.0 and 2.4.1) </a:t>
                      </a:r>
                      <a:r>
                        <a:rPr lang="it-IT" sz="180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catalog</a:t>
                      </a:r>
                      <a:r>
                        <a:rPr lang="it-IT" sz="1800" dirty="0" smtClean="0">
                          <a:solidFill>
                            <a:srgbClr val="000000"/>
                          </a:solidFill>
                          <a:latin typeface="arial"/>
                        </a:rPr>
                        <a:t> service</a:t>
                      </a:r>
                    </a:p>
                  </a:txBody>
                  <a:tcPr>
                    <a:lnL w="12700" cmpd="sng">
                      <a:noFill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Deegree</a:t>
                      </a:r>
                      <a:r>
                        <a:rPr lang="it-IT" sz="1800" dirty="0" smtClean="0">
                          <a:solidFill>
                            <a:srgbClr val="000000"/>
                          </a:solidFill>
                          <a:latin typeface="arial"/>
                        </a:rPr>
                        <a:t> (</a:t>
                      </a:r>
                      <a:r>
                        <a:rPr lang="it-IT" sz="180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version</a:t>
                      </a:r>
                      <a:r>
                        <a:rPr lang="it-IT" sz="1800" dirty="0" smtClean="0">
                          <a:solidFill>
                            <a:srgbClr val="000000"/>
                          </a:solidFill>
                          <a:latin typeface="arial"/>
                        </a:rPr>
                        <a:t> 2.2) </a:t>
                      </a:r>
                      <a:r>
                        <a:rPr lang="it-IT" sz="180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catalog</a:t>
                      </a:r>
                      <a:r>
                        <a:rPr lang="it-IT" sz="1800" dirty="0" smtClean="0">
                          <a:solidFill>
                            <a:srgbClr val="000000"/>
                          </a:solidFill>
                          <a:latin typeface="arial"/>
                        </a:rPr>
                        <a:t> service</a:t>
                      </a:r>
                    </a:p>
                  </a:txBody>
                  <a:tcPr>
                    <a:lnL w="12700" cmpd="sng">
                      <a:noFill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sz="180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OpenSearch</a:t>
                      </a:r>
                      <a:r>
                        <a:rPr lang="it-IT" sz="1800" dirty="0" smtClean="0">
                          <a:solidFill>
                            <a:srgbClr val="000000"/>
                          </a:solidFill>
                          <a:latin typeface="arial"/>
                        </a:rPr>
                        <a:t> 1.1 </a:t>
                      </a:r>
                      <a:r>
                        <a:rPr lang="it-IT" sz="180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accessor</a:t>
                      </a:r>
                      <a:endParaRPr lang="it-IT" dirty="0"/>
                    </a:p>
                  </a:txBody>
                  <a:tcPr>
                    <a:lnL w="12700" cmpd="sng">
                      <a:noFill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sz="1800" dirty="0" smtClean="0">
                          <a:solidFill>
                            <a:srgbClr val="000000"/>
                          </a:solidFill>
                          <a:latin typeface="arial"/>
                        </a:rPr>
                        <a:t> OAI-PMH </a:t>
                      </a:r>
                      <a:r>
                        <a:rPr lang="it-IT" sz="1800" smtClean="0">
                          <a:solidFill>
                            <a:srgbClr val="000000"/>
                          </a:solidFill>
                          <a:latin typeface="arial"/>
                        </a:rPr>
                        <a:t>2.0 (support to ISO19139 </a:t>
                      </a:r>
                      <a:r>
                        <a:rPr lang="it-IT" sz="1800" dirty="0" smtClean="0">
                          <a:solidFill>
                            <a:srgbClr val="000000"/>
                          </a:solidFill>
                          <a:latin typeface="arial"/>
                        </a:rPr>
                        <a:t>and </a:t>
                      </a:r>
                      <a:r>
                        <a:rPr lang="it-IT" sz="180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dublin</a:t>
                      </a:r>
                      <a:r>
                        <a:rPr lang="it-IT" sz="1800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it-IT" sz="180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core</a:t>
                      </a:r>
                      <a:r>
                        <a:rPr lang="it-IT" sz="1800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it-IT" sz="180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formats</a:t>
                      </a:r>
                      <a:r>
                        <a:rPr lang="it-IT" sz="1800" dirty="0" smtClean="0">
                          <a:solidFill>
                            <a:srgbClr val="000000"/>
                          </a:solidFill>
                          <a:latin typeface="arial"/>
                        </a:rPr>
                        <a:t>)</a:t>
                      </a:r>
                      <a:endParaRPr lang="it-IT" dirty="0"/>
                    </a:p>
                  </a:txBody>
                  <a:tcPr>
                    <a:lnL w="12700" cmpd="sng">
                      <a:noFill/>
                    </a:lnL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7" name="Picture 6" descr="DEEGRE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39183" y="2516957"/>
            <a:ext cx="432048" cy="432048"/>
          </a:xfrm>
          <a:prstGeom prst="rect">
            <a:avLst/>
          </a:prstGeom>
        </p:spPr>
      </p:pic>
      <p:pic>
        <p:nvPicPr>
          <p:cNvPr id="8" name="Picture 7" descr="OPENSEARCH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03179" y="2861757"/>
            <a:ext cx="504056" cy="504056"/>
          </a:xfrm>
          <a:prstGeom prst="rect">
            <a:avLst/>
          </a:prstGeom>
        </p:spPr>
      </p:pic>
      <p:pic>
        <p:nvPicPr>
          <p:cNvPr id="9" name="Picture 8" descr="OAI-PMH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48654" y="3335333"/>
            <a:ext cx="433246" cy="303272"/>
          </a:xfrm>
          <a:prstGeom prst="rect">
            <a:avLst/>
          </a:prstGeom>
        </p:spPr>
      </p:pic>
      <p:pic>
        <p:nvPicPr>
          <p:cNvPr id="10" name="Picture 24" descr="GEONETWORK-icon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245370" y="2064368"/>
            <a:ext cx="432048" cy="432048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0882"/>
          </a:xfrm>
        </p:spPr>
        <p:txBody>
          <a:bodyPr>
            <a:normAutofit/>
          </a:bodyPr>
          <a:lstStyle/>
          <a:p>
            <a:pPr algn="l"/>
            <a:r>
              <a:rPr lang="sr-Cyrl-RS" sz="2600" b="1"/>
              <a:t>Подржани системи одржавања</a:t>
            </a:r>
            <a:endParaRPr lang="en-US" sz="2600" b="1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50319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BF0AFB69-F401-424A-9E22-D694683F350E}" type="slidenum">
              <a:rPr lang="it-IT" smtClean="0">
                <a:latin typeface="Gill Sans"/>
              </a:rPr>
              <a:pPr>
                <a:defRPr/>
              </a:pPr>
              <a:t>163</a:t>
            </a:fld>
            <a:endParaRPr lang="it-IT">
              <a:latin typeface="Gill Sans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4532168"/>
              </p:ext>
            </p:extLst>
          </p:nvPr>
        </p:nvGraphicFramePr>
        <p:xfrm>
          <a:off x="611560" y="1856006"/>
          <a:ext cx="8136904" cy="407944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936104"/>
                <a:gridCol w="7200800"/>
              </a:tblGrid>
              <a:tr h="370840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sr-Cyrl-RS" sz="1800" b="1" smtClean="0">
                          <a:solidFill>
                            <a:srgbClr val="000000"/>
                          </a:solidFill>
                          <a:latin typeface="arial"/>
                        </a:rPr>
                        <a:t>Руковаоци подацима</a:t>
                      </a:r>
                      <a:endParaRPr lang="it-IT" dirty="0"/>
                    </a:p>
                  </a:txBody>
                  <a:tcPr>
                    <a:lnL w="12700" cmpd="sng">
                      <a:noFill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NetCDF-CF</a:t>
                      </a:r>
                      <a:r>
                        <a:rPr lang="it-IT" sz="1800" dirty="0" smtClean="0">
                          <a:solidFill>
                            <a:srgbClr val="000000"/>
                          </a:solidFill>
                          <a:latin typeface="arial"/>
                        </a:rPr>
                        <a:t> 1.4</a:t>
                      </a:r>
                    </a:p>
                  </a:txBody>
                  <a:tcPr>
                    <a:lnL w="12700" cmpd="sng">
                      <a:noFill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sz="1800" dirty="0" smtClean="0">
                          <a:solidFill>
                            <a:srgbClr val="000000"/>
                          </a:solidFill>
                          <a:latin typeface="arial"/>
                        </a:rPr>
                        <a:t>NCML-CF</a:t>
                      </a:r>
                      <a:endParaRPr lang="it-IT" dirty="0"/>
                    </a:p>
                  </a:txBody>
                  <a:tcPr>
                    <a:lnL w="12700" cmpd="sng">
                      <a:noFill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sz="1800" dirty="0" smtClean="0">
                          <a:solidFill>
                            <a:srgbClr val="000000"/>
                          </a:solidFill>
                          <a:latin typeface="arial"/>
                        </a:rPr>
                        <a:t>NCML-OD</a:t>
                      </a:r>
                      <a:endParaRPr lang="it-IT" dirty="0"/>
                    </a:p>
                  </a:txBody>
                  <a:tcPr>
                    <a:lnL w="12700" cmpd="sng">
                      <a:noFill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sz="1800" dirty="0" smtClean="0">
                          <a:solidFill>
                            <a:srgbClr val="000000"/>
                          </a:solidFill>
                          <a:latin typeface="arial"/>
                        </a:rPr>
                        <a:t>ISO19115-2</a:t>
                      </a:r>
                      <a:endParaRPr kumimoji="0" lang="it-IT" sz="1800" b="1" kern="1200" dirty="0" smtClean="0">
                        <a:solidFill>
                          <a:srgbClr val="00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sz="180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GeoRSS</a:t>
                      </a:r>
                      <a:r>
                        <a:rPr lang="it-IT" sz="1800" dirty="0" smtClean="0">
                          <a:solidFill>
                            <a:srgbClr val="000000"/>
                          </a:solidFill>
                          <a:latin typeface="arial"/>
                        </a:rPr>
                        <a:t> 2.0 </a:t>
                      </a:r>
                      <a:endParaRPr lang="it-IT" dirty="0"/>
                    </a:p>
                  </a:txBody>
                  <a:tcPr>
                    <a:lnL w="12700" cmpd="sng">
                      <a:noFill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sz="1800" dirty="0" smtClean="0">
                          <a:solidFill>
                            <a:srgbClr val="000000"/>
                          </a:solidFill>
                          <a:latin typeface="arial"/>
                        </a:rPr>
                        <a:t>GDACS</a:t>
                      </a:r>
                      <a:endParaRPr lang="it-IT" dirty="0"/>
                    </a:p>
                  </a:txBody>
                  <a:tcPr>
                    <a:lnL w="12700" cmpd="sng">
                      <a:noFill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dirty="0" smtClean="0">
                          <a:solidFill>
                            <a:srgbClr val="000000"/>
                          </a:solidFill>
                          <a:latin typeface="arial"/>
                        </a:rPr>
                        <a:t>DIF</a:t>
                      </a:r>
                    </a:p>
                  </a:txBody>
                  <a:tcPr>
                    <a:lnL w="12700" cmpd="sng">
                      <a:noFill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Generic</a:t>
                      </a:r>
                      <a:r>
                        <a:rPr lang="it-IT" sz="1800" dirty="0" smtClean="0">
                          <a:solidFill>
                            <a:srgbClr val="000000"/>
                          </a:solidFill>
                          <a:latin typeface="arial"/>
                        </a:rPr>
                        <a:t> File system</a:t>
                      </a:r>
                    </a:p>
                  </a:txBody>
                  <a:tcPr>
                    <a:lnL w="12700" cmpd="sng">
                      <a:noFill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dirty="0" smtClean="0">
                          <a:solidFill>
                            <a:srgbClr val="000000"/>
                          </a:solidFill>
                          <a:latin typeface="arial"/>
                        </a:rPr>
                        <a:t>SITAD (Sistema Informativo Territoriale Ambientale Diffuso)</a:t>
                      </a:r>
                    </a:p>
                  </a:txBody>
                  <a:tcPr>
                    <a:lnL w="12700" cmpd="sng">
                      <a:noFill/>
                    </a:lnL>
                  </a:tcPr>
                </a:tc>
              </a:tr>
              <a:tr h="371045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dirty="0" smtClean="0">
                          <a:solidFill>
                            <a:srgbClr val="000000"/>
                          </a:solidFill>
                          <a:latin typeface="arial"/>
                        </a:rPr>
                        <a:t>WAF</a:t>
                      </a:r>
                    </a:p>
                  </a:txBody>
                  <a:tcPr>
                    <a:lnL w="12700" cmpd="sng">
                      <a:noFill/>
                    </a:lnL>
                  </a:tcPr>
                </a:tc>
              </a:tr>
            </a:tbl>
          </a:graphicData>
        </a:graphic>
      </p:graphicFrame>
      <p:pic>
        <p:nvPicPr>
          <p:cNvPr id="7" name="Picture 6" descr="GDAC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29427" y="4088254"/>
            <a:ext cx="402859" cy="402859"/>
          </a:xfrm>
          <a:prstGeom prst="rect">
            <a:avLst/>
          </a:prstGeom>
        </p:spPr>
      </p:pic>
      <p:pic>
        <p:nvPicPr>
          <p:cNvPr id="8" name="Picture 7" descr="FileSystem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63686" y="4891390"/>
            <a:ext cx="334341" cy="334341"/>
          </a:xfrm>
          <a:prstGeom prst="rect">
            <a:avLst/>
          </a:prstGeom>
        </p:spPr>
      </p:pic>
      <p:pic>
        <p:nvPicPr>
          <p:cNvPr id="9" name="Picture 8" descr="SITAD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42824" y="5081126"/>
            <a:ext cx="576064" cy="576064"/>
          </a:xfrm>
          <a:prstGeom prst="rect">
            <a:avLst/>
          </a:prstGeom>
        </p:spPr>
      </p:pic>
      <p:pic>
        <p:nvPicPr>
          <p:cNvPr id="10" name="Picture 9" descr="DIF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50836" y="4489822"/>
            <a:ext cx="360040" cy="368345"/>
          </a:xfrm>
          <a:prstGeom prst="rect">
            <a:avLst/>
          </a:prstGeom>
        </p:spPr>
      </p:pic>
      <p:pic>
        <p:nvPicPr>
          <p:cNvPr id="11" name="Picture 10" descr="netcdf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02256" y="2648094"/>
            <a:ext cx="457201" cy="329185"/>
          </a:xfrm>
          <a:prstGeom prst="rect">
            <a:avLst/>
          </a:prstGeom>
        </p:spPr>
      </p:pic>
      <p:pic>
        <p:nvPicPr>
          <p:cNvPr id="12" name="Picture 11" descr="netcdf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02256" y="3008134"/>
            <a:ext cx="457201" cy="329185"/>
          </a:xfrm>
          <a:prstGeom prst="rect">
            <a:avLst/>
          </a:prstGeom>
        </p:spPr>
      </p:pic>
      <p:pic>
        <p:nvPicPr>
          <p:cNvPr id="13" name="Picture 12" descr="netcdf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02256" y="2288054"/>
            <a:ext cx="457201" cy="329185"/>
          </a:xfrm>
          <a:prstGeom prst="rect">
            <a:avLst/>
          </a:prstGeom>
        </p:spPr>
      </p:pic>
      <p:pic>
        <p:nvPicPr>
          <p:cNvPr id="14" name="Picture 13" descr="ISO-2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50836" y="3379222"/>
            <a:ext cx="360040" cy="360040"/>
          </a:xfrm>
          <a:prstGeom prst="rect">
            <a:avLst/>
          </a:prstGeom>
        </p:spPr>
      </p:pic>
      <p:pic>
        <p:nvPicPr>
          <p:cNvPr id="15" name="Picture 14" descr="GENESI_DR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950836" y="3743454"/>
            <a:ext cx="360040" cy="337538"/>
          </a:xfrm>
          <a:prstGeom prst="rect">
            <a:avLst/>
          </a:prstGeom>
        </p:spPr>
      </p:pic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0882"/>
          </a:xfrm>
        </p:spPr>
        <p:txBody>
          <a:bodyPr>
            <a:normAutofit/>
          </a:bodyPr>
          <a:lstStyle/>
          <a:p>
            <a:pPr algn="l"/>
            <a:r>
              <a:rPr lang="sr-Cyrl-RS" sz="2600" b="1" smtClean="0">
                <a:latin typeface="Calibri"/>
              </a:rPr>
              <a:t>Подржани системи одржавања</a:t>
            </a:r>
            <a:endParaRPr lang="en-US" sz="2600" b="1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7390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BF0AFB69-F401-424A-9E22-D694683F350E}" type="slidenum">
              <a:rPr lang="it-IT" smtClean="0">
                <a:latin typeface="Gill Sans"/>
              </a:rPr>
              <a:pPr>
                <a:defRPr/>
              </a:pPr>
              <a:t>164</a:t>
            </a:fld>
            <a:endParaRPr lang="it-IT">
              <a:latin typeface="Gill Sans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6503150"/>
              </p:ext>
            </p:extLst>
          </p:nvPr>
        </p:nvGraphicFramePr>
        <p:xfrm>
          <a:off x="593674" y="1662752"/>
          <a:ext cx="8136904" cy="431292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936104"/>
                <a:gridCol w="7200800"/>
              </a:tblGrid>
              <a:tr h="370840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sr-Cyrl-RS" sz="1800" b="1" smtClean="0">
                          <a:solidFill>
                            <a:srgbClr val="000000"/>
                          </a:solidFill>
                          <a:latin typeface="arial"/>
                        </a:rPr>
                        <a:t>Сервиси за откривање</a:t>
                      </a:r>
                      <a:endParaRPr lang="it-IT" dirty="0"/>
                    </a:p>
                  </a:txBody>
                  <a:tcPr>
                    <a:lnL w="12700" cmpd="sng">
                      <a:noFill/>
                    </a:lnL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it-IT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OGC CSW  </a:t>
                      </a:r>
                    </a:p>
                    <a:p>
                      <a:endParaRPr kumimoji="0" lang="it-IT" b="0" i="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kumimoji="0" lang="it-IT" b="0" i="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kumimoji="0" lang="it-IT" b="0" i="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kumimoji="0" lang="it-IT" b="0" i="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kumimoji="0" lang="it-IT" b="0" i="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kumimoji="0" lang="it-IT" b="0" i="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it-IT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OAI-PMH 2.0 </a:t>
                      </a:r>
                    </a:p>
                  </a:txBody>
                  <a:tcPr>
                    <a:lnL w="12700" cmpd="sng">
                      <a:noFill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it-IT" b="0" i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OpenSearch</a:t>
                      </a:r>
                      <a:endParaRPr kumimoji="0" lang="it-IT" b="0" i="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kumimoji="0" lang="it-IT" b="0" i="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kumimoji="0" lang="it-IT" b="0" i="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kumimoji="0" lang="it-IT" b="0" i="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b="0" i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GI-cat</a:t>
                      </a:r>
                      <a:r>
                        <a:rPr kumimoji="0" lang="it-IT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it-IT" b="0" i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extended</a:t>
                      </a:r>
                      <a:r>
                        <a:rPr kumimoji="0" lang="it-IT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interface </a:t>
                      </a:r>
                      <a:endParaRPr lang="it-IT" dirty="0" smtClean="0"/>
                    </a:p>
                  </a:txBody>
                  <a:tcPr>
                    <a:lnL w="12700" cmpd="sng">
                      <a:noFill/>
                    </a:ln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4401357"/>
              </p:ext>
            </p:extLst>
          </p:nvPr>
        </p:nvGraphicFramePr>
        <p:xfrm>
          <a:off x="2105842" y="2382832"/>
          <a:ext cx="5040560" cy="148336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952653"/>
                <a:gridCol w="4087907"/>
              </a:tblGrid>
              <a:tr h="370840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it-IT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CSW 2.0.2 AP ISO 1.0</a:t>
                      </a:r>
                      <a:endParaRPr lang="it-IT" dirty="0"/>
                    </a:p>
                  </a:txBody>
                  <a:tcPr>
                    <a:lnL w="12700" cmpd="sng">
                      <a:noFill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it-IT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CSW 2.0.2 </a:t>
                      </a:r>
                      <a:r>
                        <a:rPr kumimoji="0" lang="it-IT" b="0" i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ebRIM</a:t>
                      </a:r>
                      <a:r>
                        <a:rPr kumimoji="0" lang="it-IT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EO </a:t>
                      </a:r>
                    </a:p>
                  </a:txBody>
                  <a:tcPr>
                    <a:lnL w="12700" cmpd="sng">
                      <a:noFill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it-IT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CSW 2.0.2 </a:t>
                      </a:r>
                      <a:r>
                        <a:rPr kumimoji="0" lang="it-IT" b="0" i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ebRIM</a:t>
                      </a:r>
                      <a:r>
                        <a:rPr kumimoji="0" lang="it-IT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CIM </a:t>
                      </a:r>
                    </a:p>
                  </a:txBody>
                  <a:tcPr>
                    <a:lnL w="12700" cmpd="sng">
                      <a:noFill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it-IT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ESRI GEOPORTAL 10 </a:t>
                      </a:r>
                    </a:p>
                  </a:txBody>
                  <a:tcPr>
                    <a:lnL w="12700" cmpd="sng">
                      <a:noFill/>
                    </a:lnL>
                  </a:tcPr>
                </a:tc>
              </a:tr>
            </a:tbl>
          </a:graphicData>
        </a:graphic>
      </p:graphicFrame>
      <p:pic>
        <p:nvPicPr>
          <p:cNvPr id="8" name="Picture 7" descr="CSW-COR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09698" y="2094800"/>
            <a:ext cx="520786" cy="520786"/>
          </a:xfrm>
          <a:prstGeom prst="rect">
            <a:avLst/>
          </a:prstGeom>
        </p:spPr>
      </p:pic>
      <p:pic>
        <p:nvPicPr>
          <p:cNvPr id="9" name="Picture 8" descr="CSW-ebRIM-CIM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93874" y="3201208"/>
            <a:ext cx="406885" cy="406885"/>
          </a:xfrm>
          <a:prstGeom prst="rect">
            <a:avLst/>
          </a:prstGeom>
        </p:spPr>
      </p:pic>
      <p:pic>
        <p:nvPicPr>
          <p:cNvPr id="10" name="Picture 9" descr="CSW-ebRIM-EO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393874" y="2784400"/>
            <a:ext cx="406885" cy="406885"/>
          </a:xfrm>
          <a:prstGeom prst="rect">
            <a:avLst/>
          </a:prstGeom>
        </p:spPr>
      </p:pic>
      <p:pic>
        <p:nvPicPr>
          <p:cNvPr id="11" name="Picture 10" descr="CSW-ISO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393874" y="2382832"/>
            <a:ext cx="406885" cy="406885"/>
          </a:xfrm>
          <a:prstGeom prst="rect">
            <a:avLst/>
          </a:prstGeom>
        </p:spPr>
      </p:pic>
      <p:pic>
        <p:nvPicPr>
          <p:cNvPr id="12" name="Picture 11" descr="ESRI.jp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58418" y="3515528"/>
            <a:ext cx="806060" cy="360040"/>
          </a:xfrm>
          <a:prstGeom prst="rect">
            <a:avLst/>
          </a:prstGeom>
        </p:spPr>
      </p:pic>
      <p:pic>
        <p:nvPicPr>
          <p:cNvPr id="13" name="Picture 12" descr="OPENSEARCH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18063" y="4399056"/>
            <a:ext cx="504056" cy="504056"/>
          </a:xfrm>
          <a:prstGeom prst="rect">
            <a:avLst/>
          </a:prstGeom>
        </p:spPr>
      </p:pic>
      <p:pic>
        <p:nvPicPr>
          <p:cNvPr id="14" name="Picture 13" descr="OAI-PMH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53468" y="4080544"/>
            <a:ext cx="433246" cy="303272"/>
          </a:xfrm>
          <a:prstGeom prst="rect">
            <a:avLst/>
          </a:prstGeom>
        </p:spPr>
      </p:pic>
      <p:pic>
        <p:nvPicPr>
          <p:cNvPr id="15" name="Immagine 89" descr="GI-cat.gif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923234" y="5607952"/>
            <a:ext cx="298616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4486033"/>
              </p:ext>
            </p:extLst>
          </p:nvPr>
        </p:nvGraphicFramePr>
        <p:xfrm>
          <a:off x="2105842" y="4789576"/>
          <a:ext cx="5040560" cy="74168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952653"/>
                <a:gridCol w="4087907"/>
              </a:tblGrid>
              <a:tr h="370840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it-IT" b="0" i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OpenSearch</a:t>
                      </a:r>
                      <a:r>
                        <a:rPr kumimoji="0" lang="it-IT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1.1</a:t>
                      </a:r>
                      <a:endParaRPr lang="it-IT" dirty="0"/>
                    </a:p>
                  </a:txBody>
                  <a:tcPr>
                    <a:lnL w="12700" cmpd="sng">
                      <a:noFill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b="0" i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OpenSearch</a:t>
                      </a:r>
                      <a:r>
                        <a:rPr kumimoji="0" lang="it-IT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GENESI DR</a:t>
                      </a:r>
                    </a:p>
                  </a:txBody>
                  <a:tcPr>
                    <a:lnL w="12700" cmpd="sng">
                      <a:noFill/>
                    </a:lnL>
                  </a:tcPr>
                </a:tc>
              </a:tr>
            </a:tbl>
          </a:graphicData>
        </a:graphic>
      </p:graphicFrame>
      <p:pic>
        <p:nvPicPr>
          <p:cNvPr id="17" name="Picture 16" descr="OPENSEARCH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337106" y="4728616"/>
            <a:ext cx="504056" cy="504056"/>
          </a:xfrm>
          <a:prstGeom prst="rect">
            <a:avLst/>
          </a:prstGeom>
        </p:spPr>
      </p:pic>
      <p:pic>
        <p:nvPicPr>
          <p:cNvPr id="18" name="Picture 17" descr="GENESI_DR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435402" y="5175904"/>
            <a:ext cx="360040" cy="337538"/>
          </a:xfrm>
          <a:prstGeom prst="rect">
            <a:avLst/>
          </a:prstGeom>
        </p:spPr>
      </p:pic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0882"/>
          </a:xfrm>
        </p:spPr>
        <p:txBody>
          <a:bodyPr>
            <a:normAutofit/>
          </a:bodyPr>
          <a:lstStyle/>
          <a:p>
            <a:pPr algn="l"/>
            <a:r>
              <a:rPr lang="sr-Cyrl-RS" sz="2600" b="1" smtClean="0">
                <a:latin typeface="Calibri"/>
              </a:rPr>
              <a:t>Подржани интерфејси за приступ</a:t>
            </a:r>
            <a:endParaRPr lang="en-US" sz="2600" b="1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89371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734232" cy="690562"/>
          </a:xfrm>
        </p:spPr>
        <p:txBody>
          <a:bodyPr>
            <a:normAutofit/>
          </a:bodyPr>
          <a:lstStyle/>
          <a:p>
            <a:pPr algn="l"/>
            <a:r>
              <a:rPr lang="sr-Cyrl-RS" sz="2600" b="1" smtClean="0">
                <a:latin typeface="Calibri"/>
              </a:rPr>
              <a:t>Функционалности Г</a:t>
            </a:r>
            <a:r>
              <a:rPr lang="sr-Cyrl-RS" sz="2600" b="1" smtClean="0"/>
              <a:t>ЕО ДАБ-а</a:t>
            </a:r>
            <a:endParaRPr lang="en-US" sz="2600" b="1" dirty="0">
              <a:latin typeface="Calibri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BF0AFB69-F401-424A-9E22-D694683F350E}" type="slidenum">
              <a:rPr lang="it-IT" smtClean="0">
                <a:latin typeface="Gill Sans"/>
              </a:rPr>
              <a:pPr>
                <a:defRPr/>
              </a:pPr>
              <a:t>165</a:t>
            </a:fld>
            <a:endParaRPr lang="it-IT">
              <a:latin typeface="Gill Sans"/>
            </a:endParaRPr>
          </a:p>
        </p:txBody>
      </p:sp>
      <p:graphicFrame>
        <p:nvGraphicFramePr>
          <p:cNvPr id="6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24416479"/>
              </p:ext>
            </p:extLst>
          </p:nvPr>
        </p:nvGraphicFramePr>
        <p:xfrm>
          <a:off x="227013" y="1398513"/>
          <a:ext cx="8731250" cy="49672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893317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A141F89-2473-6049-88AB-8A3D9AFCE3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6">
                                            <p:graphicEl>
                                              <a:dgm id="{7A141F89-2473-6049-88AB-8A3D9AFCE37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0BBCE67-B0EF-4544-8577-B54315C765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6">
                                            <p:graphicEl>
                                              <a:dgm id="{10BBCE67-B0EF-4544-8577-B54315C765D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48D73BB2-7E3A-3942-8FAF-EA7B5CD993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6">
                                            <p:graphicEl>
                                              <a:dgm id="{48D73BB2-7E3A-3942-8FAF-EA7B5CD9937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78EE31D-DD6C-402A-BACE-750FF1D20B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1000"/>
                                        <p:tgtEl>
                                          <p:spTgt spid="6">
                                            <p:graphicEl>
                                              <a:dgm id="{378EE31D-DD6C-402A-BACE-750FF1D20B7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841EE92-90B2-41FA-B0E2-B9DDDC513A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1000"/>
                                        <p:tgtEl>
                                          <p:spTgt spid="6">
                                            <p:graphicEl>
                                              <a:dgm id="{9841EE92-90B2-41FA-B0E2-B9DDDC513AE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5FEBE571-B8BD-BC43-B812-4E2ED91C19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1000"/>
                                        <p:tgtEl>
                                          <p:spTgt spid="6">
                                            <p:graphicEl>
                                              <a:dgm id="{5FEBE571-B8BD-BC43-B812-4E2ED91C19C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8B2803F7-87BF-4DB1-8874-DCDBAEA676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1000"/>
                                        <p:tgtEl>
                                          <p:spTgt spid="6">
                                            <p:graphicEl>
                                              <a:dgm id="{8B2803F7-87BF-4DB1-8874-DCDBAEA676C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ABBD996F-A5D3-BB4F-ABD9-12780EB1E8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1000"/>
                                        <p:tgtEl>
                                          <p:spTgt spid="6">
                                            <p:graphicEl>
                                              <a:dgm id="{ABBD996F-A5D3-BB4F-ABD9-12780EB1E85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A3D2C6EC-B5E6-403C-9798-4702834A6F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1000"/>
                                        <p:tgtEl>
                                          <p:spTgt spid="6">
                                            <p:graphicEl>
                                              <a:dgm id="{A3D2C6EC-B5E6-403C-9798-4702834A6F1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DC0DDA6-B6E1-4263-A360-ECE384F8F3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1000"/>
                                        <p:tgtEl>
                                          <p:spTgt spid="6">
                                            <p:graphicEl>
                                              <a:dgm id="{1DC0DDA6-B6E1-4263-A360-ECE384F8F3B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CDD4889B-34B6-4482-822B-98B573C158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1000"/>
                                        <p:tgtEl>
                                          <p:spTgt spid="6">
                                            <p:graphicEl>
                                              <a:dgm id="{CDD4889B-34B6-4482-822B-98B573C1588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Dgm bld="one"/>
        </p:bldSub>
      </p:bldGraphic>
    </p:bld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74638"/>
            <a:ext cx="4247535" cy="721042"/>
          </a:xfrm>
        </p:spPr>
        <p:txBody>
          <a:bodyPr>
            <a:normAutofit/>
          </a:bodyPr>
          <a:lstStyle/>
          <a:p>
            <a:pPr algn="l"/>
            <a:r>
              <a:rPr lang="sr-Cyrl-RS" sz="2600" b="1" smtClean="0">
                <a:latin typeface="Calibri"/>
              </a:rPr>
              <a:t>ГЕО ДАБ имплементација</a:t>
            </a:r>
            <a:endParaRPr lang="en-US" sz="2600" b="1" dirty="0">
              <a:latin typeface="Calibri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BF0AFB69-F401-424A-9E22-D694683F350E}" type="slidenum">
              <a:rPr lang="it-IT" smtClean="0">
                <a:latin typeface="Gill Sans"/>
              </a:rPr>
              <a:pPr>
                <a:defRPr/>
              </a:pPr>
              <a:t>166</a:t>
            </a:fld>
            <a:endParaRPr lang="it-IT">
              <a:latin typeface="Gill Sans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8686800" cy="4525963"/>
          </a:xfrm>
        </p:spPr>
        <p:txBody>
          <a:bodyPr>
            <a:normAutofit/>
          </a:bodyPr>
          <a:lstStyle/>
          <a:p>
            <a:r>
              <a:rPr lang="sr-Cyrl-RS" smtClean="0">
                <a:latin typeface="Gill Sans"/>
              </a:rPr>
              <a:t>Покрећу га </a:t>
            </a:r>
            <a:r>
              <a:rPr lang="en-US" smtClean="0">
                <a:latin typeface="Gill Sans"/>
              </a:rPr>
              <a:t>GI-cat </a:t>
            </a:r>
            <a:r>
              <a:rPr lang="sr-Cyrl-RS" smtClean="0">
                <a:latin typeface="Gill Sans"/>
              </a:rPr>
              <a:t>и</a:t>
            </a:r>
            <a:r>
              <a:rPr lang="en-US" smtClean="0">
                <a:latin typeface="Gill Sans"/>
              </a:rPr>
              <a:t> </a:t>
            </a:r>
            <a:r>
              <a:rPr lang="en-US" dirty="0" smtClean="0">
                <a:latin typeface="Gill Sans"/>
              </a:rPr>
              <a:t>GI-axe</a:t>
            </a:r>
          </a:p>
          <a:p>
            <a:pPr lvl="1"/>
            <a:r>
              <a:rPr lang="en-US" dirty="0" smtClean="0">
                <a:latin typeface="Gill Sans"/>
              </a:rPr>
              <a:t>http://</a:t>
            </a:r>
            <a:r>
              <a:rPr lang="en-US" dirty="0" err="1" smtClean="0">
                <a:latin typeface="Gill Sans"/>
              </a:rPr>
              <a:t>essi-lab.eu</a:t>
            </a:r>
            <a:r>
              <a:rPr lang="en-US" dirty="0" smtClean="0">
                <a:latin typeface="Gill Sans"/>
              </a:rPr>
              <a:t>/do/view/</a:t>
            </a:r>
            <a:r>
              <a:rPr lang="en-US" dirty="0" err="1" smtClean="0">
                <a:latin typeface="Gill Sans"/>
              </a:rPr>
              <a:t>GIcat</a:t>
            </a:r>
            <a:endParaRPr lang="en-US" dirty="0" smtClean="0">
              <a:latin typeface="Gill Sans"/>
            </a:endParaRPr>
          </a:p>
          <a:p>
            <a:pPr lvl="1"/>
            <a:r>
              <a:rPr lang="en-US" dirty="0" smtClean="0">
                <a:latin typeface="Gill Sans"/>
              </a:rPr>
              <a:t>http://</a:t>
            </a:r>
            <a:r>
              <a:rPr lang="en-US" dirty="0" err="1" smtClean="0">
                <a:latin typeface="Gill Sans"/>
              </a:rPr>
              <a:t>essi-lab.eu</a:t>
            </a:r>
            <a:r>
              <a:rPr lang="en-US" dirty="0" smtClean="0">
                <a:latin typeface="Gill Sans"/>
              </a:rPr>
              <a:t>/do/view/</a:t>
            </a:r>
            <a:r>
              <a:rPr lang="en-US" dirty="0" err="1" smtClean="0">
                <a:latin typeface="Gill Sans"/>
              </a:rPr>
              <a:t>GIaxe</a:t>
            </a:r>
            <a:endParaRPr lang="en-US" dirty="0" smtClean="0">
              <a:latin typeface="Gill Sans"/>
            </a:endParaRPr>
          </a:p>
          <a:p>
            <a:r>
              <a:rPr lang="en-US" dirty="0" smtClean="0">
                <a:latin typeface="Gill Sans"/>
              </a:rPr>
              <a:t>GEO </a:t>
            </a:r>
            <a:r>
              <a:rPr lang="en-US" smtClean="0">
                <a:latin typeface="Gill Sans"/>
              </a:rPr>
              <a:t>DAB </a:t>
            </a:r>
            <a:r>
              <a:rPr lang="sr-Cyrl-RS" smtClean="0">
                <a:latin typeface="Gill Sans"/>
              </a:rPr>
              <a:t>је мидлвер</a:t>
            </a:r>
            <a:endParaRPr lang="en-US" dirty="0" smtClean="0">
              <a:latin typeface="Gill Sans"/>
            </a:endParaRPr>
          </a:p>
          <a:p>
            <a:pPr lvl="1"/>
            <a:r>
              <a:rPr lang="en-US" dirty="0" smtClean="0">
                <a:latin typeface="Gill Sans"/>
              </a:rPr>
              <a:t>Java Web </a:t>
            </a:r>
            <a:r>
              <a:rPr lang="en-US" smtClean="0">
                <a:latin typeface="Gill Sans"/>
              </a:rPr>
              <a:t>Archive </a:t>
            </a:r>
            <a:r>
              <a:rPr lang="sr-Cyrl-RS" smtClean="0">
                <a:latin typeface="Gill Sans"/>
              </a:rPr>
              <a:t>за </a:t>
            </a:r>
            <a:r>
              <a:rPr lang="en-US" smtClean="0">
                <a:latin typeface="Gill Sans"/>
              </a:rPr>
              <a:t>Web </a:t>
            </a:r>
            <a:r>
              <a:rPr lang="en-US" dirty="0" smtClean="0">
                <a:latin typeface="Gill Sans"/>
              </a:rPr>
              <a:t>Container</a:t>
            </a:r>
          </a:p>
          <a:p>
            <a:pPr lvl="1"/>
            <a:r>
              <a:rPr lang="en-US" dirty="0" err="1" smtClean="0">
                <a:latin typeface="Gill Sans"/>
              </a:rPr>
              <a:t>Javascript</a:t>
            </a:r>
            <a:r>
              <a:rPr lang="en-US" dirty="0" smtClean="0">
                <a:latin typeface="Gill Sans"/>
              </a:rPr>
              <a:t> </a:t>
            </a:r>
            <a:r>
              <a:rPr lang="en-US" smtClean="0">
                <a:latin typeface="Gill Sans"/>
              </a:rPr>
              <a:t>GI-API </a:t>
            </a:r>
            <a:r>
              <a:rPr lang="sr-Cyrl-RS" smtClean="0">
                <a:latin typeface="Gill Sans"/>
              </a:rPr>
              <a:t>доступан за</a:t>
            </a:r>
            <a:r>
              <a:rPr lang="en-US" smtClean="0">
                <a:latin typeface="Gill Sans"/>
              </a:rPr>
              <a:t> </a:t>
            </a:r>
            <a:r>
              <a:rPr lang="sr-Cyrl-RS" smtClean="0">
                <a:latin typeface="Gill Sans"/>
              </a:rPr>
              <a:t>клијенте/портал</a:t>
            </a:r>
            <a:endParaRPr lang="en-US" dirty="0">
              <a:latin typeface="Gill Sans"/>
            </a:endParaRPr>
          </a:p>
          <a:p>
            <a:r>
              <a:rPr lang="en-US" smtClean="0">
                <a:latin typeface="Gill Sans"/>
              </a:rPr>
              <a:t>GI</a:t>
            </a:r>
            <a:r>
              <a:rPr lang="en-US">
                <a:latin typeface="Gill Sans"/>
              </a:rPr>
              <a:t>-cat </a:t>
            </a:r>
            <a:r>
              <a:rPr lang="sr-Cyrl-RS" smtClean="0">
                <a:latin typeface="Gill Sans"/>
              </a:rPr>
              <a:t>укључује и једноставан веб клијент</a:t>
            </a:r>
            <a:endParaRPr lang="en-US" dirty="0">
              <a:latin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54532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74638"/>
            <a:ext cx="6120581" cy="660082"/>
          </a:xfrm>
        </p:spPr>
        <p:txBody>
          <a:bodyPr>
            <a:normAutofit fontScale="90000"/>
          </a:bodyPr>
          <a:lstStyle/>
          <a:p>
            <a:pPr algn="l"/>
            <a:r>
              <a:rPr lang="sr-Cyrl-RS" sz="2600" b="1"/>
              <a:t>Семантичко откривање кроз више домена</a:t>
            </a:r>
            <a:endParaRPr lang="en-US" sz="2600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BF0AFB69-F401-424A-9E22-D694683F350E}" type="slidenum">
              <a:rPr lang="it-IT" smtClean="0">
                <a:latin typeface="Gill Sans"/>
              </a:rPr>
              <a:pPr>
                <a:defRPr/>
              </a:pPr>
              <a:t>167</a:t>
            </a:fld>
            <a:endParaRPr lang="it-IT">
              <a:latin typeface="Gill Sans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1"/>
          </p:nvPr>
        </p:nvPicPr>
        <p:blipFill>
          <a:blip r:embed="rId3"/>
          <a:srcRect l="-1929" r="-1929"/>
          <a:stretch>
            <a:fillRect/>
          </a:stretch>
        </p:blipFill>
        <p:spPr>
          <a:xfrm>
            <a:off x="533400" y="1600200"/>
            <a:ext cx="8153400" cy="4495800"/>
          </a:xfrm>
        </p:spPr>
      </p:pic>
    </p:spTree>
    <p:extLst>
      <p:ext uri="{BB962C8B-B14F-4D97-AF65-F5344CB8AC3E}">
        <p14:creationId xmlns:p14="http://schemas.microsoft.com/office/powerpoint/2010/main" val="2366565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BF0AFB69-F401-424A-9E22-D694683F350E}" type="slidenum">
              <a:rPr lang="it-IT" smtClean="0">
                <a:latin typeface="Gill Sans"/>
              </a:rPr>
              <a:pPr>
                <a:defRPr/>
              </a:pPr>
              <a:t>168</a:t>
            </a:fld>
            <a:endParaRPr lang="it-IT">
              <a:latin typeface="Gill Sans"/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1"/>
          </p:nvPr>
        </p:nvPicPr>
        <p:blipFill>
          <a:blip r:embed="rId3"/>
          <a:srcRect l="-1929" r="-1929"/>
          <a:stretch>
            <a:fillRect/>
          </a:stretch>
        </p:blipFill>
        <p:spPr>
          <a:xfrm>
            <a:off x="558990" y="1618088"/>
            <a:ext cx="8153400" cy="4495800"/>
          </a:xfr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457199" y="274638"/>
            <a:ext cx="5973097" cy="6600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sr-Cyrl-RS" sz="2600" b="1" smtClean="0">
                <a:latin typeface="Calibri"/>
              </a:rPr>
              <a:t>Семантичко откривање кроз више домена</a:t>
            </a:r>
            <a:endParaRPr lang="en-US" sz="2600" b="1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26774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BF0AFB69-F401-424A-9E22-D694683F350E}" type="slidenum">
              <a:rPr lang="it-IT" smtClean="0">
                <a:latin typeface="Gill Sans"/>
              </a:rPr>
              <a:pPr>
                <a:defRPr/>
              </a:pPr>
              <a:t>169</a:t>
            </a:fld>
            <a:endParaRPr lang="it-IT">
              <a:latin typeface="Gill Sans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"/>
          </p:nvPr>
        </p:nvPicPr>
        <p:blipFill>
          <a:blip r:embed="rId3"/>
          <a:srcRect t="1857" b="1857"/>
          <a:stretch>
            <a:fillRect/>
          </a:stretch>
        </p:blipFill>
        <p:spPr>
          <a:xfrm>
            <a:off x="612775" y="1600200"/>
            <a:ext cx="8153400" cy="4495800"/>
          </a:xfr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199" y="274638"/>
            <a:ext cx="5973097" cy="660082"/>
          </a:xfrm>
        </p:spPr>
        <p:txBody>
          <a:bodyPr>
            <a:normAutofit fontScale="90000"/>
          </a:bodyPr>
          <a:lstStyle/>
          <a:p>
            <a:pPr algn="l"/>
            <a:r>
              <a:rPr lang="sr-Cyrl-RS" sz="2600" b="1" smtClean="0">
                <a:latin typeface="Calibri"/>
              </a:rPr>
              <a:t>Семантичко откривање кроз више домена</a:t>
            </a:r>
            <a:endParaRPr lang="en-US" sz="2600" b="1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20684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1"/>
          <p:cNvSpPr>
            <a:spLocks/>
          </p:cNvSpPr>
          <p:nvPr/>
        </p:nvSpPr>
        <p:spPr bwMode="auto">
          <a:xfrm>
            <a:off x="5088195" y="2728020"/>
            <a:ext cx="3893246" cy="13930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r>
              <a:rPr lang="sr-Cyrl-RS" sz="4000" smtClean="0">
                <a:latin typeface="Gill Sans"/>
                <a:ea typeface="Gill Sans" pitchFamily="-84" charset="0"/>
                <a:cs typeface="Gill Sans" pitchFamily="-84" charset="0"/>
              </a:rPr>
              <a:t>Функционисање у изолацији</a:t>
            </a:r>
            <a:endParaRPr lang="en-US" sz="4000" dirty="0">
              <a:latin typeface="Gill Sans"/>
              <a:ea typeface="Gill Sans" pitchFamily="-84" charset="0"/>
              <a:cs typeface="Gill Sans" pitchFamily="-84" charset="0"/>
            </a:endParaRPr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284481"/>
            <a:ext cx="4318000" cy="603912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111910" cy="619442"/>
          </a:xfrm>
        </p:spPr>
        <p:txBody>
          <a:bodyPr>
            <a:normAutofit fontScale="90000"/>
          </a:bodyPr>
          <a:lstStyle/>
          <a:p>
            <a:pPr algn="l"/>
            <a:r>
              <a:rPr lang="sr-Cyrl-RS" sz="2600" b="1" smtClean="0">
                <a:latin typeface="Calibri"/>
              </a:rPr>
              <a:t>Рангирање резултата</a:t>
            </a:r>
            <a:endParaRPr lang="en-US" sz="2600" b="1" dirty="0">
              <a:latin typeface="Calibri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BF0AFB69-F401-424A-9E22-D694683F350E}" type="slidenum">
              <a:rPr lang="it-IT" smtClean="0">
                <a:latin typeface="Gill Sans"/>
              </a:rPr>
              <a:pPr>
                <a:defRPr/>
              </a:pPr>
              <a:t>170</a:t>
            </a:fld>
            <a:endParaRPr lang="it-IT">
              <a:latin typeface="Gill Sans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"/>
          </p:nvPr>
        </p:nvPicPr>
        <p:blipFill>
          <a:blip r:embed="rId3"/>
          <a:srcRect l="-1929" r="-192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98966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545394" cy="619442"/>
          </a:xfrm>
        </p:spPr>
        <p:txBody>
          <a:bodyPr>
            <a:normAutofit/>
          </a:bodyPr>
          <a:lstStyle/>
          <a:p>
            <a:pPr algn="l"/>
            <a:r>
              <a:rPr lang="sr-Cyrl-RS" sz="2600" b="1" smtClean="0">
                <a:latin typeface="Calibri"/>
              </a:rPr>
              <a:t>Динамична визуелизација података</a:t>
            </a:r>
            <a:endParaRPr lang="en-US" sz="2600" b="1" dirty="0">
              <a:latin typeface="Calibri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BF0AFB69-F401-424A-9E22-D694683F350E}" type="slidenum">
              <a:rPr lang="it-IT" smtClean="0">
                <a:latin typeface="Gill Sans"/>
              </a:rPr>
              <a:pPr>
                <a:defRPr/>
              </a:pPr>
              <a:t>171</a:t>
            </a:fld>
            <a:endParaRPr lang="it-IT">
              <a:latin typeface="Gill Sans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"/>
          </p:nvPr>
        </p:nvPicPr>
        <p:blipFill>
          <a:blip r:embed="rId3"/>
          <a:srcRect l="-1929" r="-192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73131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129548" cy="680402"/>
          </a:xfrm>
        </p:spPr>
        <p:txBody>
          <a:bodyPr>
            <a:normAutofit fontScale="90000"/>
          </a:bodyPr>
          <a:lstStyle/>
          <a:p>
            <a:pPr algn="l"/>
            <a:r>
              <a:rPr lang="sr-Cyrl-RS" sz="2600" b="1" smtClean="0">
                <a:latin typeface="Calibri"/>
              </a:rPr>
              <a:t>Усклађен приступ подацима</a:t>
            </a:r>
            <a:endParaRPr lang="en-US" sz="2600" b="1" dirty="0">
              <a:latin typeface="Calibri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BF0AFB69-F401-424A-9E22-D694683F350E}" type="slidenum">
              <a:rPr lang="it-IT" smtClean="0">
                <a:latin typeface="Gill Sans"/>
              </a:rPr>
              <a:pPr>
                <a:defRPr/>
              </a:pPr>
              <a:t>172</a:t>
            </a:fld>
            <a:endParaRPr lang="it-IT">
              <a:latin typeface="Gill Sans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"/>
          </p:nvPr>
        </p:nvPicPr>
        <p:blipFill>
          <a:blip r:embed="rId3"/>
          <a:srcRect t="1857" b="1857"/>
          <a:stretch>
            <a:fillRect/>
          </a:stretch>
        </p:blipFill>
        <p:spPr>
          <a:xfrm>
            <a:off x="612775" y="1600200"/>
            <a:ext cx="8153400" cy="4495800"/>
          </a:xfrm>
        </p:spPr>
      </p:pic>
    </p:spTree>
    <p:extLst>
      <p:ext uri="{BB962C8B-B14F-4D97-AF65-F5344CB8AC3E}">
        <p14:creationId xmlns:p14="http://schemas.microsoft.com/office/powerpoint/2010/main" val="357796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2164080" cy="649922"/>
          </a:xfrm>
        </p:spPr>
        <p:txBody>
          <a:bodyPr>
            <a:normAutofit/>
          </a:bodyPr>
          <a:lstStyle/>
          <a:p>
            <a:pPr algn="l"/>
            <a:r>
              <a:rPr lang="sr-Cyrl-RS" sz="2600" b="1" smtClean="0">
                <a:latin typeface="Calibri"/>
              </a:rPr>
              <a:t>Проширивост</a:t>
            </a:r>
            <a:endParaRPr lang="en-US" sz="2600" b="1" dirty="0">
              <a:latin typeface="Calibri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BF0AFB69-F401-424A-9E22-D694683F350E}" type="slidenum">
              <a:rPr lang="it-IT" smtClean="0">
                <a:latin typeface="Gill Sans"/>
              </a:rPr>
              <a:pPr>
                <a:defRPr/>
              </a:pPr>
              <a:t>173</a:t>
            </a:fld>
            <a:endParaRPr lang="it-IT">
              <a:latin typeface="Gill Sans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"/>
          </p:nvPr>
        </p:nvPicPr>
        <p:blipFill>
          <a:blip r:embed="rId3"/>
          <a:srcRect l="-1929" r="-192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81963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BF0AFB69-F401-424A-9E22-D694683F350E}" type="slidenum">
              <a:rPr lang="it-IT" smtClean="0">
                <a:latin typeface="Gill Sans"/>
              </a:rPr>
              <a:pPr>
                <a:defRPr/>
              </a:pPr>
              <a:t>174</a:t>
            </a:fld>
            <a:endParaRPr lang="it-IT">
              <a:latin typeface="Gill Sans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"/>
          </p:nvPr>
        </p:nvPicPr>
        <p:blipFill>
          <a:blip r:embed="rId3"/>
          <a:srcRect l="-1929" r="-1929"/>
          <a:stretch>
            <a:fillRect/>
          </a:stretch>
        </p:blipFill>
        <p:spPr/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2164080" cy="649922"/>
          </a:xfrm>
        </p:spPr>
        <p:txBody>
          <a:bodyPr>
            <a:normAutofit/>
          </a:bodyPr>
          <a:lstStyle/>
          <a:p>
            <a:pPr algn="l"/>
            <a:r>
              <a:rPr lang="sr-Cyrl-RS" sz="2600" b="1" smtClean="0">
                <a:latin typeface="Calibri"/>
              </a:rPr>
              <a:t>Проширивост</a:t>
            </a:r>
            <a:endParaRPr lang="en-US" sz="2600" b="1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68832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BF0AFB69-F401-424A-9E22-D694683F350E}" type="slidenum">
              <a:rPr lang="it-IT" smtClean="0">
                <a:latin typeface="Gill Sans"/>
              </a:rPr>
              <a:pPr>
                <a:defRPr/>
              </a:pPr>
              <a:t>175</a:t>
            </a:fld>
            <a:endParaRPr lang="it-IT">
              <a:latin typeface="Gill Sans"/>
            </a:endParaRPr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7985" y="-297887"/>
            <a:ext cx="6573451" cy="525690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00087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2074" y="1415815"/>
            <a:ext cx="5418667" cy="40640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n-US" smtClean="0"/>
              <a:pPr/>
              <a:t>176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600" b="1" smtClean="0"/>
              <a:t>Питања</a:t>
            </a:r>
            <a:r>
              <a:rPr lang="en-US" sz="2600" b="1" smtClean="0"/>
              <a:t>?</a:t>
            </a:r>
            <a:endParaRPr lang="en-US" sz="2600" b="1" dirty="0"/>
          </a:p>
        </p:txBody>
      </p:sp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86526" y="521206"/>
            <a:ext cx="3917474" cy="438049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52225" name="Rectangle 1"/>
          <p:cNvSpPr>
            <a:spLocks/>
          </p:cNvSpPr>
          <p:nvPr/>
        </p:nvSpPr>
        <p:spPr bwMode="auto">
          <a:xfrm>
            <a:off x="767953" y="4942343"/>
            <a:ext cx="7599164" cy="73223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/>
            <a:r>
              <a:rPr lang="sr-Cyrl-RS" sz="4500" smtClean="0">
                <a:latin typeface="Gill Sans"/>
                <a:ea typeface="Gill Sans" pitchFamily="-84" charset="0"/>
                <a:cs typeface="Gill Sans" pitchFamily="-84" charset="0"/>
              </a:rPr>
              <a:t>Производња просторних података кошта</a:t>
            </a:r>
            <a:endParaRPr lang="en-US" sz="4500" dirty="0">
              <a:latin typeface="Gill Sans"/>
              <a:ea typeface="Gill Sans" pitchFamily="-84" charset="0"/>
              <a:cs typeface="Gill Sans" pitchFamily="-8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1"/>
          <p:cNvSpPr>
            <a:spLocks/>
          </p:cNvSpPr>
          <p:nvPr/>
        </p:nvSpPr>
        <p:spPr bwMode="auto">
          <a:xfrm>
            <a:off x="887227" y="-77033"/>
            <a:ext cx="7806047" cy="86177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sr-Cyrl-RS" sz="2800" smtClean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rPr>
              <a:t>Многа</a:t>
            </a:r>
            <a:r>
              <a:rPr lang="en-US" sz="2800" smtClean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ja-JP" altLang="en-US" sz="2800" smtClean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rPr>
              <a:t>“</a:t>
            </a:r>
            <a:r>
              <a:rPr lang="sr-Cyrl-RS" altLang="ja-JP" sz="2800" smtClean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rPr>
              <a:t>острва</a:t>
            </a:r>
            <a:r>
              <a:rPr lang="ja-JP" altLang="en-US" sz="2800" smtClean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rPr>
              <a:t>”</a:t>
            </a:r>
            <a:r>
              <a:rPr lang="en-US" altLang="ja-JP" sz="2800" smtClean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sr-Cyrl-RS" altLang="ja-JP" sz="2800" smtClean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rPr>
              <a:t>података различитих формата </a:t>
            </a:r>
          </a:p>
          <a:p>
            <a:pPr algn="ctr"/>
            <a:r>
              <a:rPr lang="sr-Cyrl-RS" altLang="ja-JP" sz="2800" smtClean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rPr>
              <a:t>и квалитета</a:t>
            </a:r>
            <a:endParaRPr lang="en-US" sz="2800" dirty="0">
              <a:solidFill>
                <a:schemeClr val="tx1"/>
              </a:solidFill>
              <a:latin typeface="Gill Sans"/>
              <a:ea typeface="Gill Sans" pitchFamily="-84" charset="0"/>
              <a:cs typeface="Gill Sans" pitchFamily="-84" charset="0"/>
            </a:endParaRP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086420" y="726654"/>
            <a:ext cx="2814737" cy="2805563"/>
            <a:chOff x="0" y="0"/>
            <a:chExt cx="3067" cy="3058"/>
          </a:xfrm>
        </p:grpSpPr>
        <p:pic>
          <p:nvPicPr>
            <p:cNvPr id="54281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0"/>
              <a:ext cx="3067" cy="284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sp>
          <p:nvSpPr>
            <p:cNvPr id="54282" name="Rectangle 4"/>
            <p:cNvSpPr>
              <a:spLocks/>
            </p:cNvSpPr>
            <p:nvPr/>
          </p:nvSpPr>
          <p:spPr bwMode="auto">
            <a:xfrm>
              <a:off x="195" y="2824"/>
              <a:ext cx="703" cy="23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700" dirty="0">
                  <a:ea typeface="Gill Sans" pitchFamily="-84" charset="0"/>
                  <a:cs typeface="Gill Sans" pitchFamily="-84" charset="0"/>
                </a:rPr>
                <a:t>GLC2000</a:t>
              </a:r>
            </a:p>
          </p:txBody>
        </p:sp>
      </p:grp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5610145" y="726654"/>
            <a:ext cx="2189212" cy="2855680"/>
            <a:chOff x="0" y="0"/>
            <a:chExt cx="2341" cy="3054"/>
          </a:xfrm>
        </p:grpSpPr>
        <p:pic>
          <p:nvPicPr>
            <p:cNvPr id="54279" name="Picture 6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0"/>
              <a:ext cx="2341" cy="284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sp>
          <p:nvSpPr>
            <p:cNvPr id="54280" name="Rectangle 7"/>
            <p:cNvSpPr>
              <a:spLocks/>
            </p:cNvSpPr>
            <p:nvPr/>
          </p:nvSpPr>
          <p:spPr bwMode="auto">
            <a:xfrm>
              <a:off x="1481" y="2820"/>
              <a:ext cx="608" cy="23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700" dirty="0">
                  <a:ea typeface="Gill Sans" pitchFamily="-84" charset="0"/>
                  <a:cs typeface="Gill Sans" pitchFamily="-84" charset="0"/>
                </a:rPr>
                <a:t>CORINE</a:t>
              </a:r>
            </a:p>
          </p:txBody>
        </p:sp>
      </p:grpSp>
      <p:grpSp>
        <p:nvGrpSpPr>
          <p:cNvPr id="4" name="Group 8"/>
          <p:cNvGrpSpPr>
            <a:grpSpLocks/>
          </p:cNvGrpSpPr>
          <p:nvPr/>
        </p:nvGrpSpPr>
        <p:grpSpPr bwMode="auto">
          <a:xfrm>
            <a:off x="2154276" y="3756408"/>
            <a:ext cx="4840843" cy="2507270"/>
            <a:chOff x="0" y="0"/>
            <a:chExt cx="4960" cy="2568"/>
          </a:xfrm>
        </p:grpSpPr>
        <p:pic>
          <p:nvPicPr>
            <p:cNvPr id="54277" name="Picture 9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0" y="0"/>
              <a:ext cx="4960" cy="236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sp>
          <p:nvSpPr>
            <p:cNvPr id="54278" name="Rectangle 10"/>
            <p:cNvSpPr>
              <a:spLocks/>
            </p:cNvSpPr>
            <p:nvPr/>
          </p:nvSpPr>
          <p:spPr bwMode="auto">
            <a:xfrm>
              <a:off x="1879" y="2300"/>
              <a:ext cx="1227" cy="26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700" smtClean="0">
                  <a:ea typeface="Gill Sans" pitchFamily="-84" charset="0"/>
                  <a:cs typeface="Gill Sans" pitchFamily="-84" charset="0"/>
                </a:rPr>
                <a:t>GLOB</a:t>
              </a:r>
              <a:r>
                <a:rPr lang="sr-Cyrl-RS" sz="1700" smtClean="0">
                  <a:ea typeface="Gill Sans" pitchFamily="-84" charset="0"/>
                  <a:cs typeface="Gill Sans" pitchFamily="-84" charset="0"/>
                </a:rPr>
                <a:t>Е</a:t>
              </a:r>
              <a:r>
                <a:rPr lang="en-US" sz="1700" smtClean="0">
                  <a:ea typeface="Gill Sans" pitchFamily="-84" charset="0"/>
                  <a:cs typeface="Gill Sans" pitchFamily="-84" charset="0"/>
                </a:rPr>
                <a:t>COVER</a:t>
              </a:r>
              <a:endParaRPr lang="en-US" sz="1700" dirty="0">
                <a:ea typeface="Gill Sans" pitchFamily="-84" charset="0"/>
                <a:cs typeface="Gill Sans" pitchFamily="-84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352320" y="6356350"/>
            <a:ext cx="334480" cy="365125"/>
          </a:xfrm>
        </p:spPr>
        <p:txBody>
          <a:bodyPr/>
          <a:lstStyle/>
          <a:p>
            <a:fld id="{BB94B09F-8FCB-7141-A19E-A8444146AAFD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914400" y="246221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600" b="1"/>
              <a:t>Дељење геопросторних података</a:t>
            </a:r>
            <a:endParaRPr lang="it-IT" sz="2600" b="1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731520" y="1076960"/>
            <a:ext cx="1564640" cy="7877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Cyrl-RS" sz="2800" u="sng" noProof="0" smtClean="0">
                <a:latin typeface="Gill Sans"/>
                <a:ea typeface="+mj-ea"/>
                <a:cs typeface="+mj-cs"/>
              </a:rPr>
              <a:t>Преглед</a:t>
            </a:r>
            <a:endParaRPr kumimoji="0" lang="en-US" sz="2800" b="0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ill Sans"/>
              <a:ea typeface="+mj-ea"/>
              <a:cs typeface="+mj-cs"/>
            </a:endParaRP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457200" y="2169161"/>
            <a:ext cx="8229600" cy="1793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sr-Cyrl-RS" sz="2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"/>
                <a:ea typeface="+mn-ea"/>
                <a:cs typeface="+mn-cs"/>
              </a:rPr>
              <a:t>Увод у геопросторне податке</a:t>
            </a:r>
            <a:endParaRPr kumimoji="0" lang="en-US" sz="2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ill Sans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sr-Cyrl-RS" sz="2600" smtClean="0">
                <a:latin typeface="Gill Sans"/>
              </a:rPr>
              <a:t>Тренутна ситуација</a:t>
            </a:r>
            <a:endParaRPr kumimoji="0" lang="en-US" sz="2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ill Sans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sr-Cyrl-RS" sz="2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"/>
                <a:ea typeface="+mn-ea"/>
                <a:cs typeface="+mn-cs"/>
              </a:rPr>
              <a:t>Решења</a:t>
            </a:r>
            <a:endParaRPr kumimoji="0" lang="en-US" sz="2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ill Sans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ill Sa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9181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3269" y="843280"/>
            <a:ext cx="8378651" cy="502555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1"/>
          <p:cNvSpPr>
            <a:spLocks/>
          </p:cNvSpPr>
          <p:nvPr/>
        </p:nvSpPr>
        <p:spPr bwMode="auto">
          <a:xfrm>
            <a:off x="995561" y="116086"/>
            <a:ext cx="7708344" cy="68758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/>
            <a:r>
              <a:rPr lang="sr-Cyrl-RS" sz="3600" smtClean="0">
                <a:latin typeface="Gill Sans"/>
                <a:ea typeface="Gill Sans" pitchFamily="-84" charset="0"/>
                <a:cs typeface="Gill Sans" pitchFamily="-84" charset="0"/>
              </a:rPr>
              <a:t>Геопросторни подаци се тешко повезују</a:t>
            </a:r>
            <a:endParaRPr lang="en-US" sz="3600" dirty="0">
              <a:latin typeface="Gill Sans"/>
              <a:ea typeface="Gill Sans" pitchFamily="-84" charset="0"/>
              <a:cs typeface="Gill Sans" pitchFamily="-84" charset="0"/>
            </a:endParaRP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2848570" y="4560649"/>
            <a:ext cx="3437930" cy="1827238"/>
            <a:chOff x="0" y="0"/>
            <a:chExt cx="3080" cy="1637"/>
          </a:xfrm>
        </p:grpSpPr>
        <p:pic>
          <p:nvPicPr>
            <p:cNvPr id="58380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0"/>
              <a:ext cx="1288" cy="1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58381" name="Picture 4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352" y="0"/>
              <a:ext cx="1728" cy="129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sp>
          <p:nvSpPr>
            <p:cNvPr id="58382" name="Rectangle 5"/>
            <p:cNvSpPr>
              <a:spLocks/>
            </p:cNvSpPr>
            <p:nvPr/>
          </p:nvSpPr>
          <p:spPr bwMode="auto">
            <a:xfrm>
              <a:off x="597" y="1292"/>
              <a:ext cx="1564" cy="34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500">
                  <a:solidFill>
                    <a:schemeClr val="tx1"/>
                  </a:solidFill>
                  <a:latin typeface="Gill Sans"/>
                  <a:ea typeface="Gill Sans" pitchFamily="-84" charset="0"/>
                  <a:cs typeface="Gill Sans" pitchFamily="-84" charset="0"/>
                </a:rPr>
                <a:t> </a:t>
              </a:r>
              <a:r>
                <a:rPr lang="sr-Cyrl-RS" sz="2500" smtClean="0">
                  <a:solidFill>
                    <a:schemeClr val="tx1"/>
                  </a:solidFill>
                  <a:latin typeface="Gill Sans"/>
                  <a:ea typeface="Gill Sans" pitchFamily="-84" charset="0"/>
                  <a:cs typeface="Gill Sans" pitchFamily="-84" charset="0"/>
                </a:rPr>
                <a:t>регулатива</a:t>
              </a:r>
              <a:endParaRPr lang="en-US" sz="2500" dirty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endParaRPr>
            </a:p>
          </p:txBody>
        </p:sp>
      </p:grp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3281161" y="1047135"/>
            <a:ext cx="3109745" cy="2524469"/>
            <a:chOff x="-107" y="0"/>
            <a:chExt cx="3306" cy="2788"/>
          </a:xfrm>
        </p:grpSpPr>
        <p:sp>
          <p:nvSpPr>
            <p:cNvPr id="58378" name="Rectangle 7"/>
            <p:cNvSpPr>
              <a:spLocks/>
            </p:cNvSpPr>
            <p:nvPr/>
          </p:nvSpPr>
          <p:spPr bwMode="auto">
            <a:xfrm>
              <a:off x="-107" y="1938"/>
              <a:ext cx="3306" cy="8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500">
                  <a:latin typeface="Gill Sans"/>
                  <a:ea typeface="Gill Sans" pitchFamily="-84" charset="0"/>
                  <a:cs typeface="Gill Sans" pitchFamily="-84" charset="0"/>
                </a:rPr>
                <a:t> </a:t>
              </a:r>
              <a:r>
                <a:rPr lang="sr-Cyrl-RS" sz="2500" smtClean="0">
                  <a:latin typeface="Gill Sans"/>
                  <a:ea typeface="Gill Sans" pitchFamily="-84" charset="0"/>
                  <a:cs typeface="Gill Sans" pitchFamily="-84" charset="0"/>
                </a:rPr>
                <a:t>нема документације</a:t>
              </a:r>
              <a:endParaRPr lang="en-US" sz="2500" dirty="0">
                <a:latin typeface="Gill Sans"/>
                <a:ea typeface="Gill Sans" pitchFamily="-84" charset="0"/>
                <a:cs typeface="Gill Sans" pitchFamily="-84" charset="0"/>
              </a:endParaRPr>
            </a:p>
            <a:p>
              <a:pPr algn="ctr"/>
              <a:r>
                <a:rPr lang="en-US" sz="2500" smtClean="0">
                  <a:latin typeface="Gill Sans"/>
                  <a:ea typeface="Gill Sans" pitchFamily="-84" charset="0"/>
                  <a:cs typeface="Gill Sans" pitchFamily="-84" charset="0"/>
                </a:rPr>
                <a:t>(</a:t>
              </a:r>
              <a:r>
                <a:rPr lang="sr-Cyrl-RS" sz="2500" smtClean="0">
                  <a:latin typeface="Gill Sans"/>
                  <a:ea typeface="Gill Sans" pitchFamily="-84" charset="0"/>
                  <a:cs typeface="Gill Sans" pitchFamily="-84" charset="0"/>
                </a:rPr>
                <a:t>метаподаци</a:t>
              </a:r>
              <a:r>
                <a:rPr lang="en-US" sz="2500" smtClean="0">
                  <a:latin typeface="Gill Sans"/>
                  <a:ea typeface="Gill Sans" pitchFamily="-84" charset="0"/>
                  <a:cs typeface="Gill Sans" pitchFamily="-84" charset="0"/>
                </a:rPr>
                <a:t>)</a:t>
              </a:r>
              <a:endParaRPr lang="en-US" sz="2500" dirty="0">
                <a:latin typeface="Gill Sans"/>
                <a:ea typeface="Gill Sans" pitchFamily="-84" charset="0"/>
                <a:cs typeface="Gill Sans" pitchFamily="-84" charset="0"/>
              </a:endParaRPr>
            </a:p>
          </p:txBody>
        </p:sp>
        <p:pic>
          <p:nvPicPr>
            <p:cNvPr id="58379" name="Picture 8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84" y="0"/>
              <a:ext cx="1744" cy="203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145391" y="1857375"/>
            <a:ext cx="3297081" cy="2465034"/>
            <a:chOff x="-357" y="0"/>
            <a:chExt cx="3392" cy="2536"/>
          </a:xfrm>
        </p:grpSpPr>
        <p:sp>
          <p:nvSpPr>
            <p:cNvPr id="58376" name="Rectangle 10"/>
            <p:cNvSpPr>
              <a:spLocks/>
            </p:cNvSpPr>
            <p:nvPr/>
          </p:nvSpPr>
          <p:spPr bwMode="auto">
            <a:xfrm>
              <a:off x="-357" y="1744"/>
              <a:ext cx="3392" cy="79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sr-Cyrl-RS" sz="2500" smtClean="0">
                  <a:latin typeface="Gill Sans"/>
                  <a:ea typeface="Gill Sans" pitchFamily="-84" charset="0"/>
                  <a:cs typeface="Gill Sans" pitchFamily="-84" charset="0"/>
                </a:rPr>
                <a:t>некомпатибилност</a:t>
              </a:r>
              <a:endParaRPr lang="en-US" sz="2500" dirty="0">
                <a:latin typeface="Gill Sans"/>
                <a:ea typeface="Gill Sans" pitchFamily="-84" charset="0"/>
                <a:cs typeface="Gill Sans" pitchFamily="-84" charset="0"/>
              </a:endParaRPr>
            </a:p>
            <a:p>
              <a:pPr algn="ctr"/>
              <a:r>
                <a:rPr lang="en-US" sz="2500" smtClean="0">
                  <a:latin typeface="Gill Sans"/>
                  <a:ea typeface="Gill Sans" pitchFamily="-84" charset="0"/>
                  <a:cs typeface="Gill Sans" pitchFamily="-84" charset="0"/>
                </a:rPr>
                <a:t>(</a:t>
              </a:r>
              <a:r>
                <a:rPr lang="sr-Cyrl-RS" sz="2500" smtClean="0">
                  <a:latin typeface="Gill Sans"/>
                  <a:ea typeface="Gill Sans" pitchFamily="-84" charset="0"/>
                  <a:cs typeface="Gill Sans" pitchFamily="-84" charset="0"/>
                </a:rPr>
                <a:t>формати</a:t>
              </a:r>
              <a:r>
                <a:rPr lang="en-US" sz="2500" smtClean="0">
                  <a:latin typeface="Gill Sans"/>
                  <a:ea typeface="Gill Sans" pitchFamily="-84" charset="0"/>
                  <a:cs typeface="Gill Sans" pitchFamily="-84" charset="0"/>
                </a:rPr>
                <a:t>, </a:t>
              </a:r>
              <a:r>
                <a:rPr lang="sr-Cyrl-RS" sz="2500" smtClean="0">
                  <a:latin typeface="Gill Sans"/>
                  <a:ea typeface="Gill Sans" pitchFamily="-84" charset="0"/>
                  <a:cs typeface="Gill Sans" pitchFamily="-84" charset="0"/>
                </a:rPr>
                <a:t>модели</a:t>
              </a:r>
              <a:r>
                <a:rPr lang="en-US" sz="2500" smtClean="0">
                  <a:latin typeface="Gill Sans"/>
                  <a:ea typeface="Gill Sans" pitchFamily="-84" charset="0"/>
                  <a:cs typeface="Gill Sans" pitchFamily="-84" charset="0"/>
                </a:rPr>
                <a:t>, </a:t>
              </a:r>
              <a:r>
                <a:rPr lang="en-US" sz="2500" dirty="0">
                  <a:latin typeface="Gill Sans"/>
                  <a:ea typeface="Gill Sans" pitchFamily="-84" charset="0"/>
                  <a:cs typeface="Gill Sans" pitchFamily="-84" charset="0"/>
                </a:rPr>
                <a:t>...)</a:t>
              </a:r>
            </a:p>
          </p:txBody>
        </p:sp>
        <p:pic>
          <p:nvPicPr>
            <p:cNvPr id="58377" name="Picture 11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0" y="0"/>
              <a:ext cx="2336" cy="175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  <p:grpSp>
        <p:nvGrpSpPr>
          <p:cNvPr id="5" name="Group 12"/>
          <p:cNvGrpSpPr>
            <a:grpSpLocks/>
          </p:cNvGrpSpPr>
          <p:nvPr/>
        </p:nvGrpSpPr>
        <p:grpSpPr bwMode="auto">
          <a:xfrm>
            <a:off x="6497464" y="2259211"/>
            <a:ext cx="2646536" cy="2687836"/>
            <a:chOff x="0" y="0"/>
            <a:chExt cx="2371" cy="2408"/>
          </a:xfrm>
        </p:grpSpPr>
        <p:sp>
          <p:nvSpPr>
            <p:cNvPr id="58374" name="Rectangle 13"/>
            <p:cNvSpPr>
              <a:spLocks/>
            </p:cNvSpPr>
            <p:nvPr/>
          </p:nvSpPr>
          <p:spPr bwMode="auto">
            <a:xfrm>
              <a:off x="3" y="1688"/>
              <a:ext cx="2368" cy="72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algn="ctr"/>
              <a:r>
                <a:rPr lang="sr-Cyrl-RS" sz="2500" smtClean="0">
                  <a:latin typeface="Gill Sans"/>
                  <a:ea typeface="Gill Sans" pitchFamily="-84" charset="0"/>
                  <a:cs typeface="Gill Sans" pitchFamily="-84" charset="0"/>
                </a:rPr>
                <a:t>фрагментација и дупли подаци</a:t>
              </a:r>
              <a:endParaRPr lang="en-US" sz="2500" dirty="0">
                <a:latin typeface="Gill Sans"/>
                <a:ea typeface="Gill Sans" pitchFamily="-84" charset="0"/>
                <a:cs typeface="Gill Sans" pitchFamily="-84" charset="0"/>
              </a:endParaRPr>
            </a:p>
          </p:txBody>
        </p:sp>
        <p:pic>
          <p:nvPicPr>
            <p:cNvPr id="58375" name="Picture 14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0" y="0"/>
              <a:ext cx="2314" cy="173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1520" y="1221781"/>
            <a:ext cx="7995920" cy="44820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5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6800" y="741680"/>
            <a:ext cx="7284720" cy="546354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1"/>
          <p:cNvSpPr>
            <a:spLocks/>
          </p:cNvSpPr>
          <p:nvPr/>
        </p:nvSpPr>
        <p:spPr bwMode="auto">
          <a:xfrm>
            <a:off x="304800" y="1006316"/>
            <a:ext cx="8839199" cy="23574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/>
            <a:r>
              <a:rPr lang="ja-JP" altLang="en-US" sz="4000" i="1" smtClean="0">
                <a:latin typeface="Gill Sans"/>
                <a:ea typeface="Gill Sans" pitchFamily="-84" charset="0"/>
                <a:cs typeface="Gill Sans" pitchFamily="-84" charset="0"/>
              </a:rPr>
              <a:t>“</a:t>
            </a:r>
            <a:r>
              <a:rPr lang="sr-Cyrl-RS" altLang="ja-JP" sz="4000" i="1" smtClean="0">
                <a:latin typeface="Gill Sans"/>
                <a:ea typeface="Gill Sans" pitchFamily="-84" charset="0"/>
                <a:cs typeface="Gill Sans" pitchFamily="-84" charset="0"/>
              </a:rPr>
              <a:t>Способност два или више система или компоненти да размењују информације и да користе информације које су разменили</a:t>
            </a:r>
            <a:r>
              <a:rPr lang="ja-JP" altLang="en-US" sz="4000" i="1" smtClean="0">
                <a:latin typeface="Gill Sans"/>
                <a:ea typeface="Gill Sans" pitchFamily="-84" charset="0"/>
                <a:cs typeface="Gill Sans" pitchFamily="-84" charset="0"/>
              </a:rPr>
              <a:t>”</a:t>
            </a:r>
            <a:endParaRPr lang="en-US" altLang="ja-JP" sz="4000" i="1" dirty="0">
              <a:latin typeface="Gill Sans"/>
              <a:ea typeface="Gill Sans" pitchFamily="-84" charset="0"/>
              <a:cs typeface="Gill Sans" pitchFamily="-84" charset="0"/>
            </a:endParaRPr>
          </a:p>
          <a:p>
            <a:pPr algn="ctr"/>
            <a:endParaRPr lang="en-US" sz="4000" dirty="0">
              <a:latin typeface="Gill Sans"/>
              <a:ea typeface="Gill Sans" pitchFamily="-84" charset="0"/>
              <a:cs typeface="Gill Sans" pitchFamily="-84" charset="0"/>
            </a:endParaRPr>
          </a:p>
        </p:txBody>
      </p:sp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62821" y="3363754"/>
            <a:ext cx="4018359" cy="301823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64515" name="Rectangle 3"/>
          <p:cNvSpPr>
            <a:spLocks/>
          </p:cNvSpPr>
          <p:nvPr/>
        </p:nvSpPr>
        <p:spPr bwMode="auto">
          <a:xfrm>
            <a:off x="2272308" y="101600"/>
            <a:ext cx="2936573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sr-Cyrl-RS" sz="2600" b="1" smtClean="0">
                <a:latin typeface="Calibri"/>
                <a:ea typeface="Gill Sans" pitchFamily="-84" charset="0"/>
                <a:cs typeface="Gill Sans" pitchFamily="-84" charset="0"/>
              </a:rPr>
              <a:t>Међуоперабилност</a:t>
            </a:r>
            <a:endParaRPr lang="en-US" sz="2600" b="1" dirty="0">
              <a:latin typeface="Calibri"/>
              <a:ea typeface="Gill Sans" pitchFamily="-84" charset="0"/>
              <a:cs typeface="Gill Sans" pitchFamily="-8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773748" y="1232297"/>
            <a:ext cx="4015085" cy="2343052"/>
            <a:chOff x="0" y="0"/>
            <a:chExt cx="4139" cy="2416"/>
          </a:xfrm>
        </p:grpSpPr>
        <p:sp>
          <p:nvSpPr>
            <p:cNvPr id="66572" name="Rectangle 2"/>
            <p:cNvSpPr>
              <a:spLocks/>
            </p:cNvSpPr>
            <p:nvPr/>
          </p:nvSpPr>
          <p:spPr bwMode="auto">
            <a:xfrm>
              <a:off x="0" y="0"/>
              <a:ext cx="4139" cy="190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sr-Cyrl-RS" sz="2000" b="1" smtClean="0">
                  <a:solidFill>
                    <a:schemeClr val="tx1"/>
                  </a:solidFill>
                  <a:latin typeface="Gill Sans"/>
                  <a:ea typeface="Gill Sans" pitchFamily="-84" charset="0"/>
                  <a:cs typeface="Gill Sans" pitchFamily="-84" charset="0"/>
                </a:rPr>
                <a:t>Технички</a:t>
              </a:r>
              <a:endParaRPr lang="en-US" sz="2000" b="1" dirty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endParaRPr>
            </a:p>
            <a:p>
              <a:pPr algn="l"/>
              <a:r>
                <a:rPr lang="sr-Cyrl-RS" sz="2000" smtClean="0">
                  <a:latin typeface="Gill Sans"/>
                  <a:ea typeface="Gill Sans" pitchFamily="-84" charset="0"/>
                  <a:cs typeface="Gill Sans" pitchFamily="-84" charset="0"/>
                </a:rPr>
                <a:t>Комуникација између машина</a:t>
              </a:r>
              <a:endParaRPr lang="en-US" sz="2000" dirty="0">
                <a:latin typeface="Gill Sans"/>
                <a:ea typeface="Gill Sans" pitchFamily="-84" charset="0"/>
                <a:cs typeface="Gill Sans" pitchFamily="-84" charset="0"/>
              </a:endParaRPr>
            </a:p>
            <a:p>
              <a:pPr algn="l"/>
              <a:r>
                <a:rPr lang="sr-Cyrl-RS" sz="2000" smtClean="0">
                  <a:latin typeface="Gill Sans"/>
                  <a:ea typeface="Gill Sans" pitchFamily="-84" charset="0"/>
                  <a:cs typeface="Gill Sans" pitchFamily="-84" charset="0"/>
                </a:rPr>
                <a:t>Интеракција софтверских модула</a:t>
              </a:r>
              <a:endParaRPr lang="en-US" sz="2000" dirty="0">
                <a:latin typeface="Gill Sans"/>
                <a:ea typeface="Gill Sans" pitchFamily="-84" charset="0"/>
                <a:cs typeface="Gill Sans" pitchFamily="-84" charset="0"/>
              </a:endParaRPr>
            </a:p>
            <a:p>
              <a:pPr algn="l"/>
              <a:r>
                <a:rPr lang="sr-Cyrl-RS" sz="2000" smtClean="0">
                  <a:latin typeface="Gill Sans"/>
                  <a:ea typeface="Gill Sans" pitchFamily="-84" charset="0"/>
                  <a:cs typeface="Gill Sans" pitchFamily="-84" charset="0"/>
                </a:rPr>
                <a:t>АПИ-ји</a:t>
              </a:r>
              <a:endParaRPr lang="en-US" sz="2000" dirty="0">
                <a:latin typeface="Gill Sans"/>
                <a:ea typeface="Gill Sans" pitchFamily="-84" charset="0"/>
                <a:cs typeface="Gill Sans" pitchFamily="-84" charset="0"/>
              </a:endParaRPr>
            </a:p>
            <a:p>
              <a:pPr algn="l"/>
              <a:r>
                <a:rPr lang="sr-Cyrl-RS" sz="2000" smtClean="0">
                  <a:latin typeface="Gill Sans"/>
                  <a:ea typeface="Gill Sans" pitchFamily="-84" charset="0"/>
                  <a:cs typeface="Gill Sans" pitchFamily="-84" charset="0"/>
                </a:rPr>
                <a:t>Формати</a:t>
              </a:r>
              <a:endParaRPr lang="en-US" sz="2000" dirty="0">
                <a:latin typeface="Gill Sans"/>
                <a:ea typeface="Gill Sans" pitchFamily="-84" charset="0"/>
                <a:cs typeface="Gill Sans" pitchFamily="-84" charset="0"/>
              </a:endParaRPr>
            </a:p>
            <a:p>
              <a:pPr algn="l"/>
              <a:r>
                <a:rPr lang="sr-Cyrl-RS" sz="2000" smtClean="0">
                  <a:latin typeface="Gill Sans"/>
                  <a:ea typeface="Gill Sans" pitchFamily="-84" charset="0"/>
                  <a:cs typeface="Gill Sans" pitchFamily="-84" charset="0"/>
                </a:rPr>
                <a:t>Шеме</a:t>
              </a:r>
              <a:endParaRPr lang="en-US" sz="2000" dirty="0">
                <a:latin typeface="Gill Sans"/>
                <a:ea typeface="Gill Sans" pitchFamily="-84" charset="0"/>
                <a:cs typeface="Gill Sans" pitchFamily="-84" charset="0"/>
              </a:endParaRPr>
            </a:p>
          </p:txBody>
        </p:sp>
        <p:pic>
          <p:nvPicPr>
            <p:cNvPr id="66573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312" y="1029"/>
              <a:ext cx="1664" cy="138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  <p:grpSp>
        <p:nvGrpSpPr>
          <p:cNvPr id="3" name="Group 4"/>
          <p:cNvGrpSpPr>
            <a:grpSpLocks/>
          </p:cNvGrpSpPr>
          <p:nvPr/>
        </p:nvGrpSpPr>
        <p:grpSpPr bwMode="auto">
          <a:xfrm>
            <a:off x="773748" y="4188024"/>
            <a:ext cx="3602012" cy="1544835"/>
            <a:chOff x="0" y="0"/>
            <a:chExt cx="3227" cy="1384"/>
          </a:xfrm>
        </p:grpSpPr>
        <p:sp>
          <p:nvSpPr>
            <p:cNvPr id="66570" name="Rectangle 5"/>
            <p:cNvSpPr>
              <a:spLocks/>
            </p:cNvSpPr>
            <p:nvPr/>
          </p:nvSpPr>
          <p:spPr bwMode="auto">
            <a:xfrm>
              <a:off x="1424" y="0"/>
              <a:ext cx="1803" cy="137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sr-Cyrl-RS" sz="2000" b="1" smtClean="0">
                  <a:solidFill>
                    <a:schemeClr val="tx1"/>
                  </a:solidFill>
                  <a:latin typeface="Gill Sans"/>
                  <a:ea typeface="Gill Sans" pitchFamily="-84" charset="0"/>
                  <a:cs typeface="Gill Sans" pitchFamily="-84" charset="0"/>
                </a:rPr>
                <a:t>Правни</a:t>
              </a:r>
              <a:endParaRPr lang="en-US" sz="2000" b="1" dirty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endParaRPr>
            </a:p>
            <a:p>
              <a:pPr algn="l"/>
              <a:r>
                <a:rPr lang="sr-Cyrl-RS" sz="2000" smtClean="0">
                  <a:latin typeface="Gill Sans"/>
                  <a:ea typeface="Gill Sans" pitchFamily="-84" charset="0"/>
                  <a:cs typeface="Gill Sans" pitchFamily="-84" charset="0"/>
                </a:rPr>
                <a:t>Дигитална права</a:t>
              </a:r>
              <a:endParaRPr lang="en-US" sz="2000" dirty="0">
                <a:latin typeface="Gill Sans"/>
                <a:ea typeface="Gill Sans" pitchFamily="-84" charset="0"/>
                <a:cs typeface="Gill Sans" pitchFamily="-84" charset="0"/>
              </a:endParaRPr>
            </a:p>
            <a:p>
              <a:pPr algn="l"/>
              <a:r>
                <a:rPr lang="sr-Cyrl-RS" sz="2000" smtClean="0">
                  <a:latin typeface="Gill Sans"/>
                  <a:ea typeface="Gill Sans" pitchFamily="-84" charset="0"/>
                  <a:cs typeface="Gill Sans" pitchFamily="-84" charset="0"/>
                </a:rPr>
                <a:t>Власништво</a:t>
              </a:r>
              <a:endParaRPr lang="en-US" sz="2000" dirty="0">
                <a:latin typeface="Gill Sans"/>
                <a:ea typeface="Gill Sans" pitchFamily="-84" charset="0"/>
                <a:cs typeface="Gill Sans" pitchFamily="-84" charset="0"/>
              </a:endParaRPr>
            </a:p>
            <a:p>
              <a:pPr algn="l"/>
              <a:r>
                <a:rPr lang="sr-Cyrl-RS" sz="2000" smtClean="0">
                  <a:latin typeface="Gill Sans"/>
                  <a:ea typeface="Gill Sans" pitchFamily="-84" charset="0"/>
                  <a:cs typeface="Gill Sans" pitchFamily="-84" charset="0"/>
                </a:rPr>
                <a:t>Одговорност</a:t>
              </a:r>
              <a:endParaRPr lang="en-US" sz="2000" dirty="0">
                <a:latin typeface="Gill Sans"/>
                <a:ea typeface="Gill Sans" pitchFamily="-84" charset="0"/>
                <a:cs typeface="Gill Sans" pitchFamily="-84" charset="0"/>
              </a:endParaRPr>
            </a:p>
            <a:p>
              <a:pPr algn="l"/>
              <a:r>
                <a:rPr lang="sr-Cyrl-RS" sz="2000" smtClean="0">
                  <a:latin typeface="Gill Sans"/>
                  <a:ea typeface="Gill Sans" pitchFamily="-84" charset="0"/>
                  <a:cs typeface="Gill Sans" pitchFamily="-84" charset="0"/>
                </a:rPr>
                <a:t>Права својине</a:t>
              </a:r>
              <a:endParaRPr lang="en-US" sz="2000" dirty="0">
                <a:latin typeface="Gill Sans"/>
                <a:ea typeface="Gill Sans" pitchFamily="-84" charset="0"/>
                <a:cs typeface="Gill Sans" pitchFamily="-84" charset="0"/>
              </a:endParaRPr>
            </a:p>
          </p:txBody>
        </p:sp>
        <p:pic>
          <p:nvPicPr>
            <p:cNvPr id="66571" name="Picture 6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0"/>
              <a:ext cx="1384" cy="138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  <p:grpSp>
        <p:nvGrpSpPr>
          <p:cNvPr id="4" name="Group 7"/>
          <p:cNvGrpSpPr>
            <a:grpSpLocks/>
          </p:cNvGrpSpPr>
          <p:nvPr/>
        </p:nvGrpSpPr>
        <p:grpSpPr bwMode="auto">
          <a:xfrm>
            <a:off x="5032613" y="1232297"/>
            <a:ext cx="5295305" cy="2955727"/>
            <a:chOff x="0" y="0"/>
            <a:chExt cx="4744" cy="2648"/>
          </a:xfrm>
        </p:grpSpPr>
        <p:sp>
          <p:nvSpPr>
            <p:cNvPr id="66568" name="Rectangle 8"/>
            <p:cNvSpPr>
              <a:spLocks/>
            </p:cNvSpPr>
            <p:nvPr/>
          </p:nvSpPr>
          <p:spPr bwMode="auto">
            <a:xfrm>
              <a:off x="0" y="0"/>
              <a:ext cx="4744" cy="129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algn="l"/>
              <a:r>
                <a:rPr lang="sr-Cyrl-RS" sz="2000" b="1" smtClean="0">
                  <a:solidFill>
                    <a:schemeClr val="tx1"/>
                  </a:solidFill>
                  <a:latin typeface="Gill Sans"/>
                  <a:ea typeface="Gill Sans" pitchFamily="-84" charset="0"/>
                  <a:cs typeface="Gill Sans" pitchFamily="-84" charset="0"/>
                </a:rPr>
                <a:t>Семантички</a:t>
              </a:r>
              <a:endParaRPr lang="en-US" sz="2000" b="1" dirty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endParaRPr>
            </a:p>
            <a:p>
              <a:pPr algn="l"/>
              <a:r>
                <a:rPr lang="sr-Cyrl-RS" sz="2000" smtClean="0">
                  <a:latin typeface="Gill Sans"/>
                  <a:ea typeface="Gill Sans" pitchFamily="-84" charset="0"/>
                  <a:cs typeface="Gill Sans" pitchFamily="-84" charset="0"/>
                </a:rPr>
                <a:t>Разумевање</a:t>
              </a:r>
              <a:r>
                <a:rPr lang="en-US" sz="2000" smtClean="0">
                  <a:latin typeface="Gill Sans"/>
                  <a:ea typeface="Gill Sans" pitchFamily="-84" charset="0"/>
                  <a:cs typeface="Gill Sans" pitchFamily="-84" charset="0"/>
                </a:rPr>
                <a:t> </a:t>
              </a:r>
              <a:endParaRPr lang="en-US" sz="2000" dirty="0">
                <a:latin typeface="Gill Sans"/>
                <a:ea typeface="Gill Sans" pitchFamily="-84" charset="0"/>
                <a:cs typeface="Gill Sans" pitchFamily="-84" charset="0"/>
              </a:endParaRPr>
            </a:p>
            <a:p>
              <a:pPr algn="l"/>
              <a:r>
                <a:rPr lang="sr-Cyrl-RS" sz="2000" smtClean="0">
                  <a:latin typeface="Gill Sans"/>
                  <a:ea typeface="Gill Sans" pitchFamily="-84" charset="0"/>
                  <a:cs typeface="Gill Sans" pitchFamily="-84" charset="0"/>
                </a:rPr>
                <a:t>Заједнички концепти, изрази</a:t>
              </a:r>
              <a:r>
                <a:rPr lang="en-US" sz="2000" smtClean="0">
                  <a:latin typeface="Gill Sans"/>
                  <a:ea typeface="Gill Sans" pitchFamily="-84" charset="0"/>
                  <a:cs typeface="Gill Sans" pitchFamily="-84" charset="0"/>
                </a:rPr>
                <a:t>, </a:t>
              </a:r>
              <a:r>
                <a:rPr lang="en-US" sz="2000" dirty="0">
                  <a:latin typeface="Gill Sans"/>
                  <a:ea typeface="Gill Sans" pitchFamily="-84" charset="0"/>
                  <a:cs typeface="Gill Sans" pitchFamily="-84" charset="0"/>
                </a:rPr>
                <a:t>...</a:t>
              </a:r>
            </a:p>
            <a:p>
              <a:pPr algn="l"/>
              <a:r>
                <a:rPr lang="sr-Cyrl-RS" sz="2000" smtClean="0">
                  <a:latin typeface="Gill Sans"/>
                  <a:ea typeface="Gill Sans" pitchFamily="-84" charset="0"/>
                  <a:cs typeface="Gill Sans" pitchFamily="-84" charset="0"/>
                </a:rPr>
                <a:t>Посебни интердисциплинарни </a:t>
              </a:r>
              <a:br>
                <a:rPr lang="sr-Cyrl-RS" sz="2000" smtClean="0">
                  <a:latin typeface="Gill Sans"/>
                  <a:ea typeface="Gill Sans" pitchFamily="-84" charset="0"/>
                  <a:cs typeface="Gill Sans" pitchFamily="-84" charset="0"/>
                </a:rPr>
              </a:br>
              <a:r>
                <a:rPr lang="sr-Cyrl-RS" sz="2000" smtClean="0">
                  <a:latin typeface="Gill Sans"/>
                  <a:ea typeface="Gill Sans" pitchFamily="-84" charset="0"/>
                  <a:cs typeface="Gill Sans" pitchFamily="-84" charset="0"/>
                </a:rPr>
                <a:t>речници</a:t>
              </a:r>
              <a:endParaRPr lang="en-US" sz="2000" dirty="0">
                <a:latin typeface="Gill Sans"/>
                <a:ea typeface="Gill Sans" pitchFamily="-84" charset="0"/>
                <a:cs typeface="Gill Sans" pitchFamily="-84" charset="0"/>
              </a:endParaRPr>
            </a:p>
          </p:txBody>
        </p:sp>
        <p:pic>
          <p:nvPicPr>
            <p:cNvPr id="66569" name="Picture 9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902" y="1296"/>
              <a:ext cx="2025" cy="135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  <p:grpSp>
        <p:nvGrpSpPr>
          <p:cNvPr id="5" name="Group 10"/>
          <p:cNvGrpSpPr>
            <a:grpSpLocks/>
          </p:cNvGrpSpPr>
          <p:nvPr/>
        </p:nvGrpSpPr>
        <p:grpSpPr bwMode="auto">
          <a:xfrm>
            <a:off x="4564626" y="4597674"/>
            <a:ext cx="3898541" cy="1716732"/>
            <a:chOff x="176" y="183"/>
            <a:chExt cx="3154" cy="1538"/>
          </a:xfrm>
        </p:grpSpPr>
        <p:sp>
          <p:nvSpPr>
            <p:cNvPr id="66566" name="Rectangle 11"/>
            <p:cNvSpPr>
              <a:spLocks/>
            </p:cNvSpPr>
            <p:nvPr/>
          </p:nvSpPr>
          <p:spPr bwMode="auto">
            <a:xfrm>
              <a:off x="176" y="183"/>
              <a:ext cx="1551" cy="110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lIns="0" tIns="0" rIns="0" bIns="0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sr-Cyrl-RS" sz="2000" b="1" smtClean="0">
                  <a:solidFill>
                    <a:schemeClr val="tx1"/>
                  </a:solidFill>
                  <a:latin typeface="Gill Sans"/>
                  <a:ea typeface="Gill Sans" pitchFamily="-84" charset="0"/>
                  <a:cs typeface="Gill Sans" pitchFamily="-84" charset="0"/>
                </a:rPr>
                <a:t>Људски</a:t>
              </a:r>
              <a:endParaRPr lang="en-US" sz="2000" b="1" dirty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endParaRPr>
            </a:p>
            <a:p>
              <a:pPr algn="l"/>
              <a:r>
                <a:rPr lang="sr-Cyrl-RS" sz="2000" smtClean="0">
                  <a:latin typeface="Gill Sans"/>
                  <a:ea typeface="Gill Sans" pitchFamily="-84" charset="0"/>
                  <a:cs typeface="Gill Sans" pitchFamily="-84" charset="0"/>
                </a:rPr>
                <a:t>Заједничи рад</a:t>
              </a:r>
              <a:endParaRPr lang="en-US" sz="2000" dirty="0">
                <a:latin typeface="Gill Sans"/>
                <a:ea typeface="Gill Sans" pitchFamily="-84" charset="0"/>
                <a:cs typeface="Gill Sans" pitchFamily="-84" charset="0"/>
              </a:endParaRPr>
            </a:p>
            <a:p>
              <a:r>
                <a:rPr lang="sr-Cyrl-RS" sz="2000">
                  <a:latin typeface="Gill Sans"/>
                  <a:ea typeface="Gill Sans" pitchFamily="-84" charset="0"/>
                  <a:cs typeface="Gill Sans" pitchFamily="-84" charset="0"/>
                </a:rPr>
                <a:t>Сарадња </a:t>
              </a:r>
              <a:r>
                <a:rPr lang="sr-Cyrl-RS" sz="2000" smtClean="0">
                  <a:latin typeface="Gill Sans"/>
                  <a:ea typeface="Gill Sans" pitchFamily="-84" charset="0"/>
                  <a:cs typeface="Gill Sans" pitchFamily="-84" charset="0"/>
                </a:rPr>
                <a:t>Учење</a:t>
              </a:r>
              <a:endParaRPr lang="en-US" sz="2000" dirty="0">
                <a:latin typeface="Gill Sans"/>
                <a:ea typeface="Gill Sans" pitchFamily="-84" charset="0"/>
                <a:cs typeface="Gill Sans" pitchFamily="-84" charset="0"/>
              </a:endParaRPr>
            </a:p>
          </p:txBody>
        </p:sp>
        <p:pic>
          <p:nvPicPr>
            <p:cNvPr id="66567" name="Picture 12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727" y="184"/>
              <a:ext cx="1603" cy="15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  <p:sp>
        <p:nvSpPr>
          <p:cNvPr id="66565" name="Rectangle 8"/>
          <p:cNvSpPr>
            <a:spLocks/>
          </p:cNvSpPr>
          <p:nvPr/>
        </p:nvSpPr>
        <p:spPr bwMode="auto">
          <a:xfrm>
            <a:off x="1047136" y="355600"/>
            <a:ext cx="7034980" cy="36229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/>
            <a:r>
              <a:rPr lang="sr-Cyrl-RS" sz="2600" b="1" smtClean="0">
                <a:solidFill>
                  <a:schemeClr val="tx1"/>
                </a:solidFill>
                <a:ea typeface="Gill Sans" pitchFamily="-84" charset="0"/>
                <a:cs typeface="Gill Sans" pitchFamily="-84" charset="0"/>
              </a:rPr>
              <a:t>АСПЕКТИ МЕЂУОПЕРАБИЛНОГ СИСТЕМА</a:t>
            </a:r>
            <a:endParaRPr lang="en-US" sz="2600" b="1" dirty="0">
              <a:solidFill>
                <a:schemeClr val="tx1"/>
              </a:solidFill>
              <a:ea typeface="Gill Sans" pitchFamily="-84" charset="0"/>
              <a:cs typeface="Gill Sans" pitchFamily="-8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3" name="Rectangle 11"/>
          <p:cNvSpPr>
            <a:spLocks/>
          </p:cNvSpPr>
          <p:nvPr/>
        </p:nvSpPr>
        <p:spPr bwMode="auto">
          <a:xfrm>
            <a:off x="3670101" y="1437680"/>
            <a:ext cx="1568443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l"/>
            <a:r>
              <a:rPr lang="sr-Cyrl-RS" sz="2400" smtClean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rPr>
              <a:t>Стандарди</a:t>
            </a:r>
            <a:endParaRPr lang="en-US" sz="2400">
              <a:solidFill>
                <a:schemeClr val="tx1"/>
              </a:solidFill>
              <a:latin typeface="Gill Sans"/>
              <a:ea typeface="Gill Sans" pitchFamily="-84" charset="0"/>
              <a:cs typeface="Gill Sans" pitchFamily="-84" charset="0"/>
            </a:endParaRPr>
          </a:p>
        </p:txBody>
      </p:sp>
      <p:sp>
        <p:nvSpPr>
          <p:cNvPr id="64524" name="Rectangle 12"/>
          <p:cNvSpPr>
            <a:spLocks/>
          </p:cNvSpPr>
          <p:nvPr/>
        </p:nvSpPr>
        <p:spPr bwMode="auto">
          <a:xfrm>
            <a:off x="3670101" y="1438573"/>
            <a:ext cx="1568443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l"/>
            <a:r>
              <a:rPr lang="sr-Cyrl-RS" sz="2400" smtClean="0">
                <a:solidFill>
                  <a:srgbClr val="FF0000"/>
                </a:solidFill>
                <a:latin typeface="Gill Sans"/>
                <a:ea typeface="Gill Sans" pitchFamily="-84" charset="0"/>
                <a:cs typeface="Gill Sans" pitchFamily="-84" charset="0"/>
              </a:rPr>
              <a:t>Стандарди</a:t>
            </a:r>
            <a:endParaRPr lang="en-US" sz="2400" dirty="0">
              <a:solidFill>
                <a:srgbClr val="FF0000"/>
              </a:solidFill>
              <a:latin typeface="Gill Sans"/>
              <a:ea typeface="Gill Sans" pitchFamily="-84" charset="0"/>
              <a:cs typeface="Gill Sans" pitchFamily="-84" charset="0"/>
            </a:endParaRPr>
          </a:p>
        </p:txBody>
      </p:sp>
      <p:sp>
        <p:nvSpPr>
          <p:cNvPr id="64513" name="Rectangle 1"/>
          <p:cNvSpPr>
            <a:spLocks/>
          </p:cNvSpPr>
          <p:nvPr/>
        </p:nvSpPr>
        <p:spPr bwMode="auto">
          <a:xfrm>
            <a:off x="448528" y="3487043"/>
            <a:ext cx="1908664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l"/>
            <a:r>
              <a:rPr lang="sr-Cyrl-RS" sz="2400" smtClean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rPr>
              <a:t>Ауторизација</a:t>
            </a:r>
            <a:endParaRPr lang="en-US" sz="2400" dirty="0">
              <a:solidFill>
                <a:schemeClr val="tx1"/>
              </a:solidFill>
              <a:latin typeface="Gill Sans"/>
              <a:ea typeface="Gill Sans" pitchFamily="-84" charset="0"/>
              <a:cs typeface="Gill Sans" pitchFamily="-84" charset="0"/>
            </a:endParaRPr>
          </a:p>
        </p:txBody>
      </p:sp>
      <p:sp>
        <p:nvSpPr>
          <p:cNvPr id="64514" name="Rectangle 2"/>
          <p:cNvSpPr>
            <a:spLocks/>
          </p:cNvSpPr>
          <p:nvPr/>
        </p:nvSpPr>
        <p:spPr bwMode="auto">
          <a:xfrm>
            <a:off x="930048" y="1964531"/>
            <a:ext cx="2048125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l"/>
            <a:r>
              <a:rPr lang="sr-Cyrl-RS" sz="2400" smtClean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rPr>
              <a:t>Права својине</a:t>
            </a:r>
            <a:endParaRPr lang="en-US" sz="2400" dirty="0">
              <a:solidFill>
                <a:schemeClr val="tx1"/>
              </a:solidFill>
              <a:latin typeface="Gill Sans"/>
              <a:ea typeface="Gill Sans" pitchFamily="-84" charset="0"/>
              <a:cs typeface="Gill Sans" pitchFamily="-84" charset="0"/>
            </a:endParaRPr>
          </a:p>
        </p:txBody>
      </p:sp>
      <p:sp>
        <p:nvSpPr>
          <p:cNvPr id="64515" name="Rectangle 3"/>
          <p:cNvSpPr>
            <a:spLocks/>
          </p:cNvSpPr>
          <p:nvPr/>
        </p:nvSpPr>
        <p:spPr bwMode="auto">
          <a:xfrm>
            <a:off x="6902649" y="4272944"/>
            <a:ext cx="1571777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l"/>
            <a:r>
              <a:rPr lang="sr-Cyrl-RS" sz="2400" smtClean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rPr>
              <a:t>Споразуми</a:t>
            </a:r>
            <a:endParaRPr lang="en-US" sz="2400" dirty="0">
              <a:solidFill>
                <a:schemeClr val="tx1"/>
              </a:solidFill>
              <a:latin typeface="Gill Sans"/>
              <a:ea typeface="Gill Sans" pitchFamily="-84" charset="0"/>
              <a:cs typeface="Gill Sans" pitchFamily="-84" charset="0"/>
            </a:endParaRPr>
          </a:p>
        </p:txBody>
      </p:sp>
      <p:sp>
        <p:nvSpPr>
          <p:cNvPr id="64516" name="Rectangle 4"/>
          <p:cNvSpPr>
            <a:spLocks/>
          </p:cNvSpPr>
          <p:nvPr/>
        </p:nvSpPr>
        <p:spPr bwMode="auto">
          <a:xfrm>
            <a:off x="6232922" y="5661242"/>
            <a:ext cx="2686633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l"/>
            <a:r>
              <a:rPr lang="sr-Cyrl-RS" sz="2400" smtClean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rPr>
              <a:t>Регулаторни оквир</a:t>
            </a:r>
            <a:endParaRPr lang="en-US" sz="2400" dirty="0">
              <a:solidFill>
                <a:schemeClr val="tx1"/>
              </a:solidFill>
              <a:latin typeface="Gill Sans"/>
              <a:ea typeface="Gill Sans" pitchFamily="-84" charset="0"/>
              <a:cs typeface="Gill Sans" pitchFamily="-84" charset="0"/>
            </a:endParaRPr>
          </a:p>
        </p:txBody>
      </p:sp>
      <p:sp>
        <p:nvSpPr>
          <p:cNvPr id="64517" name="Rectangle 5"/>
          <p:cNvSpPr>
            <a:spLocks/>
          </p:cNvSpPr>
          <p:nvPr/>
        </p:nvSpPr>
        <p:spPr bwMode="auto">
          <a:xfrm>
            <a:off x="448528" y="5291910"/>
            <a:ext cx="1590435" cy="73866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l"/>
            <a:r>
              <a:rPr lang="sr-Cyrl-RS" sz="2400" smtClean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rPr>
              <a:t>Могућност </a:t>
            </a:r>
            <a:br>
              <a:rPr lang="sr-Cyrl-RS" sz="2400" smtClean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rPr>
            </a:br>
            <a:r>
              <a:rPr lang="sr-Cyrl-RS" sz="2400" smtClean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rPr>
              <a:t>сарадње</a:t>
            </a:r>
            <a:endParaRPr lang="en-US" sz="2400" dirty="0">
              <a:solidFill>
                <a:schemeClr val="tx1"/>
              </a:solidFill>
              <a:latin typeface="Gill Sans"/>
              <a:ea typeface="Gill Sans" pitchFamily="-84" charset="0"/>
              <a:cs typeface="Gill Sans" pitchFamily="-84" charset="0"/>
            </a:endParaRPr>
          </a:p>
        </p:txBody>
      </p:sp>
      <p:sp>
        <p:nvSpPr>
          <p:cNvPr id="64518" name="Rectangle 6"/>
          <p:cNvSpPr>
            <a:spLocks/>
          </p:cNvSpPr>
          <p:nvPr/>
        </p:nvSpPr>
        <p:spPr bwMode="auto">
          <a:xfrm>
            <a:off x="6256250" y="1826031"/>
            <a:ext cx="2559355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l"/>
            <a:r>
              <a:rPr lang="sr-Cyrl-RS" sz="2400" smtClean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rPr>
              <a:t>Пословни модели</a:t>
            </a:r>
            <a:endParaRPr lang="en-US" sz="2400" dirty="0">
              <a:solidFill>
                <a:schemeClr val="tx1"/>
              </a:solidFill>
              <a:latin typeface="Gill Sans"/>
              <a:ea typeface="Gill Sans" pitchFamily="-84" charset="0"/>
              <a:cs typeface="Gill Sans" pitchFamily="-84" charset="0"/>
            </a:endParaRPr>
          </a:p>
        </p:txBody>
      </p:sp>
      <p:sp>
        <p:nvSpPr>
          <p:cNvPr id="64519" name="Rectangle 7"/>
          <p:cNvSpPr>
            <a:spLocks/>
          </p:cNvSpPr>
          <p:nvPr/>
        </p:nvSpPr>
        <p:spPr bwMode="auto">
          <a:xfrm>
            <a:off x="3316163" y="5799742"/>
            <a:ext cx="2380460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l"/>
            <a:r>
              <a:rPr lang="sr-Cyrl-RS" sz="2400" smtClean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rPr>
              <a:t>Инфраструктура</a:t>
            </a:r>
            <a:endParaRPr lang="en-US" sz="2400" dirty="0">
              <a:solidFill>
                <a:schemeClr val="tx1"/>
              </a:solidFill>
              <a:latin typeface="Gill Sans"/>
              <a:ea typeface="Gill Sans" pitchFamily="-84" charset="0"/>
              <a:cs typeface="Gill Sans" pitchFamily="-84" charset="0"/>
            </a:endParaRPr>
          </a:p>
        </p:txBody>
      </p:sp>
      <p:sp>
        <p:nvSpPr>
          <p:cNvPr id="64520" name="Rectangle 8"/>
          <p:cNvSpPr>
            <a:spLocks/>
          </p:cNvSpPr>
          <p:nvPr/>
        </p:nvSpPr>
        <p:spPr bwMode="auto">
          <a:xfrm>
            <a:off x="6902649" y="2473524"/>
            <a:ext cx="972767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l"/>
            <a:r>
              <a:rPr lang="sr-Cyrl-RS" sz="2400" smtClean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rPr>
              <a:t>Мреже</a:t>
            </a:r>
            <a:endParaRPr lang="en-US" sz="2400">
              <a:solidFill>
                <a:schemeClr val="tx1"/>
              </a:solidFill>
              <a:latin typeface="Gill Sans"/>
              <a:ea typeface="Gill Sans" pitchFamily="-84" charset="0"/>
              <a:cs typeface="Gill Sans" pitchFamily="-84" charset="0"/>
            </a:endParaRPr>
          </a:p>
        </p:txBody>
      </p:sp>
      <p:sp>
        <p:nvSpPr>
          <p:cNvPr id="64521" name="Rectangle 9"/>
          <p:cNvSpPr>
            <a:spLocks/>
          </p:cNvSpPr>
          <p:nvPr/>
        </p:nvSpPr>
        <p:spPr bwMode="auto">
          <a:xfrm>
            <a:off x="2176615" y="1022181"/>
            <a:ext cx="1801199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l"/>
            <a:r>
              <a:rPr lang="sr-Cyrl-RS" sz="2400" smtClean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rPr>
              <a:t>Метаподаци</a:t>
            </a:r>
            <a:endParaRPr lang="en-US" sz="2400" dirty="0">
              <a:solidFill>
                <a:schemeClr val="tx1"/>
              </a:solidFill>
              <a:latin typeface="Gill Sans"/>
              <a:ea typeface="Gill Sans" pitchFamily="-84" charset="0"/>
              <a:cs typeface="Gill Sans" pitchFamily="-84" charset="0"/>
            </a:endParaRPr>
          </a:p>
        </p:txBody>
      </p:sp>
      <p:sp>
        <p:nvSpPr>
          <p:cNvPr id="64522" name="Rectangle 10"/>
          <p:cNvSpPr>
            <a:spLocks/>
          </p:cNvSpPr>
          <p:nvPr/>
        </p:nvSpPr>
        <p:spPr bwMode="auto">
          <a:xfrm>
            <a:off x="5504051" y="1160681"/>
            <a:ext cx="2745432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l"/>
            <a:r>
              <a:rPr lang="sr-Cyrl-RS" sz="2400" smtClean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rPr>
              <a:t>Дељење искустава</a:t>
            </a:r>
            <a:endParaRPr lang="en-US" sz="2400" dirty="0">
              <a:solidFill>
                <a:schemeClr val="tx1"/>
              </a:solidFill>
              <a:latin typeface="Gill Sans"/>
              <a:ea typeface="Gill Sans" pitchFamily="-84" charset="0"/>
              <a:cs typeface="Gill Sans" pitchFamily="-84" charset="0"/>
            </a:endParaRPr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2428875" y="2330648"/>
            <a:ext cx="4286250" cy="3214688"/>
            <a:chOff x="0" y="0"/>
            <a:chExt cx="3840" cy="2880"/>
          </a:xfrm>
        </p:grpSpPr>
        <p:pic>
          <p:nvPicPr>
            <p:cNvPr id="68623" name="Picture 1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0"/>
              <a:ext cx="3840" cy="288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sp>
          <p:nvSpPr>
            <p:cNvPr id="64527" name="Rectangle 15"/>
            <p:cNvSpPr>
              <a:spLocks/>
            </p:cNvSpPr>
            <p:nvPr/>
          </p:nvSpPr>
          <p:spPr bwMode="auto">
            <a:xfrm>
              <a:off x="182" y="1411"/>
              <a:ext cx="355" cy="105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800000"/>
              <a:headEnd type="none" w="med" len="med"/>
              <a:tailEnd type="none" w="med" len="med"/>
            </a:ln>
            <a:effectLst>
              <a:outerShdw blurRad="76200" algn="ctr" rotWithShape="0">
                <a:schemeClr val="bg2">
                  <a:alpha val="79999"/>
                </a:scheme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528" name="Rectangle 16"/>
            <p:cNvSpPr>
              <a:spLocks/>
            </p:cNvSpPr>
            <p:nvPr/>
          </p:nvSpPr>
          <p:spPr bwMode="auto">
            <a:xfrm>
              <a:off x="3292" y="163"/>
              <a:ext cx="356" cy="105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800000"/>
              <a:headEnd type="none" w="med" len="med"/>
              <a:tailEnd type="none" w="med" len="med"/>
            </a:ln>
            <a:effectLst>
              <a:outerShdw blurRad="76200" algn="ctr" rotWithShape="0">
                <a:schemeClr val="bg2">
                  <a:alpha val="79999"/>
                </a:scheme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68622" name="Rectangle 8"/>
          <p:cNvSpPr>
            <a:spLocks/>
          </p:cNvSpPr>
          <p:nvPr/>
        </p:nvSpPr>
        <p:spPr bwMode="auto">
          <a:xfrm>
            <a:off x="242014" y="80001"/>
            <a:ext cx="9144000" cy="6005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/>
            <a:r>
              <a:rPr lang="sr-Cyrl-RS" sz="2600" b="1" smtClean="0">
                <a:solidFill>
                  <a:schemeClr val="tx1"/>
                </a:solidFill>
                <a:latin typeface="Calibri"/>
                <a:ea typeface="Gill Sans" pitchFamily="-84" charset="0"/>
                <a:cs typeface="Gill Sans" pitchFamily="-84" charset="0"/>
              </a:rPr>
              <a:t>ФАКТОРИ КОЈИ ПОСПЕШУЈУ МЕЂУОПЕРАБИЛНОСТ</a:t>
            </a:r>
            <a:endParaRPr lang="en-US" sz="2600" b="1" dirty="0">
              <a:solidFill>
                <a:schemeClr val="tx1"/>
              </a:solidFill>
              <a:latin typeface="Calibri"/>
              <a:ea typeface="Gill Sans" pitchFamily="-84" charset="0"/>
              <a:cs typeface="Gill Sans" pitchFamily="-8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23" grpId="0" autoUpdateAnimBg="0"/>
      <p:bldP spid="64524" grpId="0" autoUpdateAnimBg="0"/>
      <p:bldP spid="64513" grpId="0" autoUpdateAnimBg="0"/>
      <p:bldP spid="64514" grpId="0" autoUpdateAnimBg="0"/>
      <p:bldP spid="64515" grpId="0" autoUpdateAnimBg="0"/>
      <p:bldP spid="64516" grpId="0" autoUpdateAnimBg="0"/>
      <p:bldP spid="64517" grpId="0" autoUpdateAnimBg="0"/>
      <p:bldP spid="64518" grpId="0" autoUpdateAnimBg="0"/>
      <p:bldP spid="64519" grpId="0" autoUpdateAnimBg="0"/>
      <p:bldP spid="64520" grpId="0" autoUpdateAnimBg="0"/>
      <p:bldP spid="64521" grpId="0" autoUpdateAnimBg="0"/>
      <p:bldP spid="64522" grpId="0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1"/>
          <p:cNvSpPr>
            <a:spLocks/>
          </p:cNvSpPr>
          <p:nvPr/>
        </p:nvSpPr>
        <p:spPr bwMode="auto">
          <a:xfrm>
            <a:off x="843280" y="1889760"/>
            <a:ext cx="8016240" cy="31901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r>
              <a:rPr lang="ja-JP" altLang="en-US" sz="3900" i="1">
                <a:ea typeface="Gill Sans" pitchFamily="-84" charset="0"/>
                <a:cs typeface="Gill Sans" pitchFamily="-84" charset="0"/>
              </a:rPr>
              <a:t>“</a:t>
            </a:r>
            <a:r>
              <a:rPr lang="en-US" altLang="ja-JP" sz="3900" i="1">
                <a:ea typeface="Gill Sans" pitchFamily="-84" charset="0"/>
                <a:cs typeface="Gill Sans" pitchFamily="-84" charset="0"/>
              </a:rPr>
              <a:t> </a:t>
            </a:r>
            <a:r>
              <a:rPr lang="sr-Cyrl-RS" altLang="ja-JP" sz="3900" i="1" smtClean="0">
                <a:ea typeface="Gill Sans" pitchFamily="-84" charset="0"/>
                <a:cs typeface="Gill Sans" pitchFamily="-84" charset="0"/>
              </a:rPr>
              <a:t>Референтни документи који дефинишу карактеристике и обезбеђују техничке спецификације, како би се осигурала међуоперабилност између различитих компоненти</a:t>
            </a:r>
            <a:r>
              <a:rPr lang="ja-JP" altLang="en-US" sz="3900" i="1" smtClean="0">
                <a:ea typeface="Gill Sans" pitchFamily="-84" charset="0"/>
                <a:cs typeface="Gill Sans" pitchFamily="-84" charset="0"/>
              </a:rPr>
              <a:t>”</a:t>
            </a:r>
            <a:endParaRPr lang="en-US" altLang="ja-JP" sz="3900" i="1" dirty="0">
              <a:ea typeface="Gill Sans" pitchFamily="-84" charset="0"/>
              <a:cs typeface="Gill Sans" pitchFamily="-84" charset="0"/>
            </a:endParaRPr>
          </a:p>
          <a:p>
            <a:endParaRPr lang="en-US" sz="3900" dirty="0">
              <a:ea typeface="Gill Sans" pitchFamily="-84" charset="0"/>
              <a:cs typeface="Gill Sans" pitchFamily="-84" charset="0"/>
            </a:endParaRPr>
          </a:p>
        </p:txBody>
      </p:sp>
      <p:sp>
        <p:nvSpPr>
          <p:cNvPr id="70658" name="Rectangle 3"/>
          <p:cNvSpPr>
            <a:spLocks/>
          </p:cNvSpPr>
          <p:nvPr/>
        </p:nvSpPr>
        <p:spPr bwMode="auto">
          <a:xfrm>
            <a:off x="2771815" y="511567"/>
            <a:ext cx="1756699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sr-Cyrl-RS" sz="2600" b="1" smtClean="0">
                <a:latin typeface="Calibri"/>
                <a:ea typeface="Gill Sans" pitchFamily="-84" charset="0"/>
                <a:cs typeface="Gill Sans" pitchFamily="-84" charset="0"/>
              </a:rPr>
              <a:t>СТАНДАРДИ</a:t>
            </a:r>
            <a:endParaRPr lang="en-US" sz="2600" b="1" dirty="0">
              <a:latin typeface="Calibri"/>
              <a:ea typeface="Gill Sans" pitchFamily="-84" charset="0"/>
              <a:cs typeface="Gill Sans" pitchFamily="-8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8929" y="1169789"/>
            <a:ext cx="9135070" cy="4573119"/>
            <a:chOff x="8" y="0"/>
            <a:chExt cx="8184" cy="4097"/>
          </a:xfrm>
        </p:grpSpPr>
        <p:pic>
          <p:nvPicPr>
            <p:cNvPr id="72707" name="Picture 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383" y="0"/>
              <a:ext cx="3416" cy="308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sp>
          <p:nvSpPr>
            <p:cNvPr id="72708" name="Rectangle 3"/>
            <p:cNvSpPr>
              <a:spLocks/>
            </p:cNvSpPr>
            <p:nvPr/>
          </p:nvSpPr>
          <p:spPr bwMode="auto">
            <a:xfrm>
              <a:off x="8" y="3441"/>
              <a:ext cx="8184" cy="65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algn="ctr"/>
              <a:r>
                <a:rPr lang="sr-Cyrl-RS" sz="4500" smtClean="0">
                  <a:latin typeface="Gill Sans"/>
                  <a:ea typeface="Gill Sans" pitchFamily="-84" charset="0"/>
                  <a:cs typeface="Gill Sans" pitchFamily="-84" charset="0"/>
                </a:rPr>
                <a:t>Подаци могу бити </a:t>
              </a:r>
              <a:br>
                <a:rPr lang="sr-Cyrl-RS" sz="4500" smtClean="0">
                  <a:latin typeface="Gill Sans"/>
                  <a:ea typeface="Gill Sans" pitchFamily="-84" charset="0"/>
                  <a:cs typeface="Gill Sans" pitchFamily="-84" charset="0"/>
                </a:rPr>
              </a:br>
              <a:r>
                <a:rPr lang="sr-Cyrl-RS" sz="4500" smtClean="0">
                  <a:latin typeface="Gill Sans"/>
                  <a:ea typeface="Gill Sans" pitchFamily="-84" charset="0"/>
                  <a:cs typeface="Gill Sans" pitchFamily="-84" charset="0"/>
                </a:rPr>
                <a:t>дељени ресурс</a:t>
              </a:r>
              <a:endParaRPr lang="en-US" sz="4500" dirty="0">
                <a:latin typeface="Gill Sans"/>
                <a:ea typeface="Gill Sans" pitchFamily="-84" charset="0"/>
                <a:cs typeface="Gill Sans" pitchFamily="-84" charset="0"/>
              </a:endParaRPr>
            </a:p>
          </p:txBody>
        </p:sp>
      </p:grpSp>
      <p:sp>
        <p:nvSpPr>
          <p:cNvPr id="7" name="Rounded Rectangular Callout 6"/>
          <p:cNvSpPr/>
          <p:nvPr/>
        </p:nvSpPr>
        <p:spPr>
          <a:xfrm>
            <a:off x="3091543" y="769258"/>
            <a:ext cx="3120571" cy="1538514"/>
          </a:xfrm>
          <a:prstGeom prst="wedgeRoundRectCallout">
            <a:avLst>
              <a:gd name="adj1" fmla="val 6144"/>
              <a:gd name="adj2" fmla="val 62221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sr-Cyrl-RS" i="1" smtClean="0">
                <a:solidFill>
                  <a:schemeClr val="tx1"/>
                </a:solidFill>
                <a:latin typeface="Comic Sans MS" panose="030F0702030302020204" pitchFamily="66" charset="0"/>
              </a:rPr>
              <a:t>Дељење информација – ти ми реци све о себи, а ја ћу ти рећи када да станеш</a:t>
            </a:r>
            <a:endParaRPr lang="en-GB" i="1" smtClean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3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3440" y="213360"/>
            <a:ext cx="7894320" cy="592074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352320" y="6356350"/>
            <a:ext cx="334480" cy="365125"/>
          </a:xfrm>
        </p:spPr>
        <p:txBody>
          <a:bodyPr/>
          <a:lstStyle/>
          <a:p>
            <a:fld id="{BB94B09F-8FCB-7141-A19E-A8444146AAFD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914400" y="0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600" b="1"/>
              <a:t>Дељење геопросторних података</a:t>
            </a:r>
            <a:endParaRPr lang="it-IT" sz="2600" b="1" dirty="0"/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6977" y="492443"/>
            <a:ext cx="7818543" cy="58639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5382880" y="1967581"/>
            <a:ext cx="3761121" cy="2419530"/>
            <a:chOff x="7870552" y="3220616"/>
            <a:chExt cx="5403375" cy="2419772"/>
          </a:xfrm>
        </p:grpSpPr>
        <p:sp>
          <p:nvSpPr>
            <p:cNvPr id="8" name="Rectangle 2"/>
            <p:cNvSpPr>
              <a:spLocks/>
            </p:cNvSpPr>
            <p:nvPr/>
          </p:nvSpPr>
          <p:spPr bwMode="auto">
            <a:xfrm>
              <a:off x="7995663" y="3809185"/>
              <a:ext cx="4827474" cy="42270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marL="302400" indent="-571500" algn="l">
                <a:buFont typeface="Arial"/>
                <a:buChar char="•"/>
              </a:pPr>
              <a:r>
                <a:rPr lang="sr-Cyrl-RS" sz="2000" smtClean="0">
                  <a:solidFill>
                    <a:schemeClr val="bg1"/>
                  </a:solidFill>
                  <a:ea typeface="Gill Sans" pitchFamily="-84" charset="0"/>
                  <a:cs typeface="Gill Sans" pitchFamily="-84" charset="0"/>
                </a:rPr>
                <a:t>комплексан</a:t>
              </a:r>
              <a:endParaRPr lang="en-US" sz="2000" dirty="0">
                <a:solidFill>
                  <a:schemeClr val="bg1"/>
                </a:solidFill>
                <a:ea typeface="Gill Sans" pitchFamily="-84" charset="0"/>
                <a:cs typeface="Gill Sans" pitchFamily="-84" charset="0"/>
              </a:endParaRPr>
            </a:p>
          </p:txBody>
        </p:sp>
        <p:sp>
          <p:nvSpPr>
            <p:cNvPr id="9" name="Rectangle 3"/>
            <p:cNvSpPr>
              <a:spLocks/>
            </p:cNvSpPr>
            <p:nvPr/>
          </p:nvSpPr>
          <p:spPr bwMode="auto">
            <a:xfrm>
              <a:off x="7995663" y="4250556"/>
              <a:ext cx="5278264" cy="39556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marL="571500" indent="-571500">
                <a:buFont typeface="Arial" pitchFamily="-84" charset="0"/>
                <a:buChar char="•"/>
              </a:pPr>
              <a:r>
                <a:rPr lang="sr-Cyrl-RS" sz="2000" smtClean="0">
                  <a:solidFill>
                    <a:schemeClr val="bg1"/>
                  </a:solidFill>
                  <a:ea typeface="Gill Sans" pitchFamily="-84" charset="0"/>
                  <a:cs typeface="Gill Sans" pitchFamily="-84" charset="0"/>
                </a:rPr>
                <a:t>вишедимензионалан</a:t>
              </a:r>
              <a:endParaRPr lang="en-US" sz="2000" dirty="0">
                <a:solidFill>
                  <a:schemeClr val="bg1"/>
                </a:solidFill>
                <a:ea typeface="Gill Sans" pitchFamily="-84" charset="0"/>
                <a:cs typeface="Gill Sans" pitchFamily="-84" charset="0"/>
              </a:endParaRPr>
            </a:p>
          </p:txBody>
        </p:sp>
        <p:sp>
          <p:nvSpPr>
            <p:cNvPr id="10" name="Rectangle 4"/>
            <p:cNvSpPr>
              <a:spLocks/>
            </p:cNvSpPr>
            <p:nvPr/>
          </p:nvSpPr>
          <p:spPr bwMode="auto">
            <a:xfrm>
              <a:off x="7995663" y="4664785"/>
              <a:ext cx="5137186" cy="42440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marL="571500" indent="-571500" algn="l">
                <a:buFont typeface="Arial" pitchFamily="-84" charset="0"/>
                <a:buChar char="•"/>
              </a:pPr>
              <a:r>
                <a:rPr lang="sr-Cyrl-RS" sz="2000" smtClean="0">
                  <a:solidFill>
                    <a:schemeClr val="bg1"/>
                  </a:solidFill>
                  <a:ea typeface="Gill Sans" pitchFamily="-84" charset="0"/>
                  <a:cs typeface="Gill Sans" pitchFamily="-84" charset="0"/>
                </a:rPr>
                <a:t>међузависан</a:t>
              </a:r>
              <a:endParaRPr lang="en-US" sz="2000" dirty="0">
                <a:solidFill>
                  <a:schemeClr val="bg1"/>
                </a:solidFill>
                <a:ea typeface="Gill Sans" pitchFamily="-84" charset="0"/>
                <a:cs typeface="Gill Sans" pitchFamily="-84" charset="0"/>
              </a:endParaRPr>
            </a:p>
          </p:txBody>
        </p:sp>
        <p:sp>
          <p:nvSpPr>
            <p:cNvPr id="11" name="Rectangle 5"/>
            <p:cNvSpPr>
              <a:spLocks/>
            </p:cNvSpPr>
            <p:nvPr/>
          </p:nvSpPr>
          <p:spPr bwMode="auto">
            <a:xfrm>
              <a:off x="7995663" y="5107858"/>
              <a:ext cx="4827474" cy="53253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marL="571500" indent="-571500" algn="l">
                <a:buFont typeface="Arial" pitchFamily="-84" charset="0"/>
                <a:buChar char="•"/>
              </a:pPr>
              <a:r>
                <a:rPr lang="sr-Cyrl-RS" sz="2000" smtClean="0">
                  <a:solidFill>
                    <a:schemeClr val="bg1"/>
                  </a:solidFill>
                  <a:ea typeface="Gill Sans" pitchFamily="-84" charset="0"/>
                  <a:cs typeface="Gill Sans" pitchFamily="-84" charset="0"/>
                </a:rPr>
                <a:t>променљив</a:t>
              </a:r>
              <a:endParaRPr lang="en-US" sz="2000" dirty="0">
                <a:solidFill>
                  <a:schemeClr val="bg1"/>
                </a:solidFill>
                <a:ea typeface="Gill Sans" pitchFamily="-84" charset="0"/>
                <a:cs typeface="Gill Sans" pitchFamily="-84" charset="0"/>
              </a:endParaRPr>
            </a:p>
          </p:txBody>
        </p:sp>
        <p:sp>
          <p:nvSpPr>
            <p:cNvPr id="12" name="Rectangle 10"/>
            <p:cNvSpPr>
              <a:spLocks/>
            </p:cNvSpPr>
            <p:nvPr/>
          </p:nvSpPr>
          <p:spPr bwMode="auto">
            <a:xfrm>
              <a:off x="7870552" y="3220616"/>
              <a:ext cx="4827474" cy="43657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algn="l"/>
              <a:r>
                <a:rPr lang="sr-Cyrl-RS" sz="2000" smtClean="0">
                  <a:solidFill>
                    <a:schemeClr val="bg1"/>
                  </a:solidFill>
                  <a:ea typeface="Gill Sans" pitchFamily="-84" charset="0"/>
                  <a:cs typeface="Gill Sans" pitchFamily="-84" charset="0"/>
                </a:rPr>
                <a:t>Планета Земља као систем</a:t>
              </a:r>
              <a:r>
                <a:rPr lang="en-US" sz="2000" smtClean="0">
                  <a:solidFill>
                    <a:schemeClr val="bg1"/>
                  </a:solidFill>
                  <a:ea typeface="Gill Sans" pitchFamily="-84" charset="0"/>
                  <a:cs typeface="Gill Sans" pitchFamily="-84" charset="0"/>
                </a:rPr>
                <a:t>:</a:t>
              </a:r>
              <a:endParaRPr lang="en-US" sz="2000" dirty="0">
                <a:solidFill>
                  <a:schemeClr val="bg1"/>
                </a:solidFill>
                <a:ea typeface="Gill Sans" pitchFamily="-84" charset="0"/>
                <a:cs typeface="Gill Sans" pitchFamily="-8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09181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894080" y="314960"/>
            <a:ext cx="7874000" cy="5905500"/>
            <a:chOff x="894080" y="314960"/>
            <a:chExt cx="7874000" cy="5905500"/>
          </a:xfrm>
        </p:grpSpPr>
        <p:grpSp>
          <p:nvGrpSpPr>
            <p:cNvPr id="4" name="Group 3"/>
            <p:cNvGrpSpPr/>
            <p:nvPr/>
          </p:nvGrpSpPr>
          <p:grpSpPr>
            <a:xfrm>
              <a:off x="894080" y="314960"/>
              <a:ext cx="7874000" cy="5905500"/>
              <a:chOff x="894080" y="314960"/>
              <a:chExt cx="7874000" cy="5905500"/>
            </a:xfrm>
          </p:grpSpPr>
          <p:pic>
            <p:nvPicPr>
              <p:cNvPr id="76801" name="Picture 1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894080" y="314960"/>
                <a:ext cx="7874000" cy="590550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</p:pic>
          <p:pic>
            <p:nvPicPr>
              <p:cNvPr id="3" name="Picture 1"/>
              <p:cNvPicPr>
                <a:picLocks noChangeAspect="1" noChangeArrowheads="1"/>
              </p:cNvPicPr>
              <p:nvPr/>
            </p:nvPicPr>
            <p:blipFill rotWithShape="1">
              <a:blip r:embed="rId3"/>
              <a:srcRect l="99428" r="3" b="61032"/>
              <a:stretch/>
            </p:blipFill>
            <p:spPr bwMode="auto">
              <a:xfrm>
                <a:off x="894080" y="314960"/>
                <a:ext cx="7874000" cy="230124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</p:pic>
        </p:grpSp>
        <p:sp>
          <p:nvSpPr>
            <p:cNvPr id="2" name="TextBox 1"/>
            <p:cNvSpPr txBox="1"/>
            <p:nvPr/>
          </p:nvSpPr>
          <p:spPr>
            <a:xfrm>
              <a:off x="894080" y="734060"/>
              <a:ext cx="78740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r-Cyrl-RS" sz="2400" b="1" smtClean="0">
                  <a:solidFill>
                    <a:schemeClr val="bg1"/>
                  </a:solidFill>
                </a:rPr>
                <a:t>Више од 30 стандарда!</a:t>
              </a:r>
            </a:p>
            <a:p>
              <a:r>
                <a:rPr lang="sr-Cyrl-RS" sz="2400" b="1" smtClean="0">
                  <a:solidFill>
                    <a:schemeClr val="bg1"/>
                  </a:solidFill>
                </a:rPr>
                <a:t>Између осталих: </a:t>
              </a:r>
              <a:r>
                <a:rPr lang="en-US" sz="2400" b="1" smtClean="0">
                  <a:solidFill>
                    <a:schemeClr val="bg1"/>
                  </a:solidFill>
                </a:rPr>
                <a:t>WMS, WFS, WCS, WPS, CSW, NetCDF, KML, SOS, SLD, GML</a:t>
              </a:r>
            </a:p>
            <a:p>
              <a:r>
                <a:rPr lang="sr-Cyrl-RS" sz="2400" b="1" smtClean="0">
                  <a:solidFill>
                    <a:schemeClr val="bg1"/>
                  </a:solidFill>
                </a:rPr>
                <a:t>Доступни на: </a:t>
              </a:r>
              <a:r>
                <a:rPr lang="en-US" sz="2400" b="1" smtClean="0">
                  <a:solidFill>
                    <a:schemeClr val="bg1"/>
                  </a:solidFill>
                </a:rPr>
                <a:t>http://www.opengeospatial.org/standards</a:t>
              </a:r>
              <a:endParaRPr lang="en-GB" sz="2400" b="1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1"/>
          <p:cNvSpPr>
            <a:spLocks/>
          </p:cNvSpPr>
          <p:nvPr/>
        </p:nvSpPr>
        <p:spPr bwMode="auto">
          <a:xfrm>
            <a:off x="1205508" y="5305346"/>
            <a:ext cx="7657033" cy="96949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l"/>
            <a:r>
              <a:rPr lang="en-US" sz="2100" b="1" i="1" dirty="0">
                <a:ea typeface="Gill Sans" pitchFamily="-84" charset="0"/>
                <a:cs typeface="Gill Sans" pitchFamily="-84" charset="0"/>
              </a:rPr>
              <a:t>Web Processing Service (WPS)</a:t>
            </a:r>
          </a:p>
          <a:p>
            <a:pPr algn="l"/>
            <a:r>
              <a:rPr lang="sr-Cyrl-RS" sz="2100" smtClean="0">
                <a:ea typeface="Gill Sans" pitchFamily="-84" charset="0"/>
                <a:cs typeface="Gill Sans" pitchFamily="-84" charset="0"/>
              </a:rPr>
              <a:t>Дефинише интерфејс за дељење алгоритама за обраду прсторних </a:t>
            </a:r>
            <a:br>
              <a:rPr lang="sr-Cyrl-RS" sz="2100" smtClean="0">
                <a:ea typeface="Gill Sans" pitchFamily="-84" charset="0"/>
                <a:cs typeface="Gill Sans" pitchFamily="-84" charset="0"/>
              </a:rPr>
            </a:br>
            <a:r>
              <a:rPr lang="sr-Cyrl-RS" sz="2100" smtClean="0">
                <a:ea typeface="Gill Sans" pitchFamily="-84" charset="0"/>
                <a:cs typeface="Gill Sans" pitchFamily="-84" charset="0"/>
              </a:rPr>
              <a:t>подат</a:t>
            </a:r>
            <a:r>
              <a:rPr lang="en-US" sz="2100" smtClean="0">
                <a:ea typeface="Gill Sans" pitchFamily="-84" charset="0"/>
                <a:cs typeface="Gill Sans" pitchFamily="-84" charset="0"/>
              </a:rPr>
              <a:t>a</a:t>
            </a:r>
            <a:r>
              <a:rPr lang="sr-Cyrl-RS" sz="2100" smtClean="0">
                <a:ea typeface="Gill Sans" pitchFamily="-84" charset="0"/>
                <a:cs typeface="Gill Sans" pitchFamily="-84" charset="0"/>
              </a:rPr>
              <a:t>ка</a:t>
            </a:r>
            <a:endParaRPr lang="en-US" sz="2100" dirty="0">
              <a:ea typeface="Gill Sans" pitchFamily="-84" charset="0"/>
              <a:cs typeface="Gill Sans" pitchFamily="-84" charset="0"/>
            </a:endParaRPr>
          </a:p>
        </p:txBody>
      </p:sp>
      <p:sp>
        <p:nvSpPr>
          <p:cNvPr id="71682" name="Rectangle 2"/>
          <p:cNvSpPr>
            <a:spLocks/>
          </p:cNvSpPr>
          <p:nvPr/>
        </p:nvSpPr>
        <p:spPr bwMode="auto">
          <a:xfrm rot="-5400000">
            <a:off x="114384" y="1624196"/>
            <a:ext cx="708848" cy="261610"/>
          </a:xfrm>
          <a:prstGeom prst="rect">
            <a:avLst/>
          </a:prstGeom>
          <a:noFill/>
          <a:ln w="38100" cap="rnd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sr-Cyrl-RS" sz="1700" smtClean="0">
                <a:ea typeface="Gill Sans" pitchFamily="-84" charset="0"/>
                <a:cs typeface="Gill Sans" pitchFamily="-84" charset="0"/>
              </a:rPr>
              <a:t>Подаци</a:t>
            </a:r>
            <a:endParaRPr lang="en-US" sz="1700" dirty="0">
              <a:ea typeface="Gill Sans" pitchFamily="-84" charset="0"/>
              <a:cs typeface="Gill Sans" pitchFamily="-84" charset="0"/>
            </a:endParaRPr>
          </a:p>
        </p:txBody>
      </p:sp>
      <p:sp>
        <p:nvSpPr>
          <p:cNvPr id="71683" name="Rectangle 3"/>
          <p:cNvSpPr>
            <a:spLocks/>
          </p:cNvSpPr>
          <p:nvPr/>
        </p:nvSpPr>
        <p:spPr bwMode="auto">
          <a:xfrm rot="-5400000">
            <a:off x="-117146" y="4319238"/>
            <a:ext cx="1169679" cy="261610"/>
          </a:xfrm>
          <a:prstGeom prst="rect">
            <a:avLst/>
          </a:prstGeom>
          <a:noFill/>
          <a:ln w="38100" cap="rnd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sr-Cyrl-RS" sz="1700" smtClean="0">
                <a:ea typeface="Gill Sans" pitchFamily="-84" charset="0"/>
                <a:cs typeface="Gill Sans" pitchFamily="-84" charset="0"/>
              </a:rPr>
              <a:t>Метаподаци</a:t>
            </a:r>
            <a:endParaRPr lang="en-US" sz="1700" dirty="0">
              <a:ea typeface="Gill Sans" pitchFamily="-84" charset="0"/>
              <a:cs typeface="Gill Sans" pitchFamily="-84" charset="0"/>
            </a:endParaRPr>
          </a:p>
        </p:txBody>
      </p:sp>
      <p:sp>
        <p:nvSpPr>
          <p:cNvPr id="71684" name="Rectangle 4"/>
          <p:cNvSpPr>
            <a:spLocks/>
          </p:cNvSpPr>
          <p:nvPr/>
        </p:nvSpPr>
        <p:spPr bwMode="auto">
          <a:xfrm rot="-5400000">
            <a:off x="112485" y="5666492"/>
            <a:ext cx="703719" cy="261610"/>
          </a:xfrm>
          <a:prstGeom prst="rect">
            <a:avLst/>
          </a:prstGeom>
          <a:noFill/>
          <a:ln w="38100" cap="rnd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sr-Cyrl-RS" sz="1700" smtClean="0">
                <a:ea typeface="Gill Sans" pitchFamily="-84" charset="0"/>
                <a:cs typeface="Gill Sans" pitchFamily="-84" charset="0"/>
              </a:rPr>
              <a:t>Обрада</a:t>
            </a:r>
            <a:endParaRPr lang="en-US" sz="1700" dirty="0">
              <a:ea typeface="Gill Sans" pitchFamily="-84" charset="0"/>
              <a:cs typeface="Gill Sans" pitchFamily="-84" charset="0"/>
            </a:endParaRPr>
          </a:p>
        </p:txBody>
      </p:sp>
      <p:sp>
        <p:nvSpPr>
          <p:cNvPr id="71685" name="Line 5"/>
          <p:cNvSpPr>
            <a:spLocks noChangeShapeType="1"/>
          </p:cNvSpPr>
          <p:nvPr/>
        </p:nvSpPr>
        <p:spPr bwMode="auto">
          <a:xfrm rot="10800000">
            <a:off x="1025799" y="3785796"/>
            <a:ext cx="7886030" cy="0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1686" name="Line 6"/>
          <p:cNvSpPr>
            <a:spLocks noChangeShapeType="1"/>
          </p:cNvSpPr>
          <p:nvPr/>
        </p:nvSpPr>
        <p:spPr bwMode="auto">
          <a:xfrm flipH="1">
            <a:off x="999009" y="5107821"/>
            <a:ext cx="7940725" cy="0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757907" y="3923864"/>
            <a:ext cx="7342729" cy="1052587"/>
            <a:chOff x="0" y="0"/>
            <a:chExt cx="6577" cy="943"/>
          </a:xfrm>
        </p:grpSpPr>
        <p:sp>
          <p:nvSpPr>
            <p:cNvPr id="78865" name="Rectangle 8"/>
            <p:cNvSpPr>
              <a:spLocks/>
            </p:cNvSpPr>
            <p:nvPr/>
          </p:nvSpPr>
          <p:spPr bwMode="auto">
            <a:xfrm>
              <a:off x="392" y="199"/>
              <a:ext cx="6185" cy="57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2100" b="1" i="1" dirty="0">
                  <a:ea typeface="Gill Sans" pitchFamily="-84" charset="0"/>
                  <a:cs typeface="Gill Sans" pitchFamily="-84" charset="0"/>
                </a:rPr>
                <a:t>Catalog Services for the Web </a:t>
              </a:r>
              <a:r>
                <a:rPr lang="en-US" sz="2100" b="1" i="1">
                  <a:ea typeface="Gill Sans" pitchFamily="-84" charset="0"/>
                  <a:cs typeface="Gill Sans" pitchFamily="-84" charset="0"/>
                </a:rPr>
                <a:t>(</a:t>
              </a:r>
              <a:r>
                <a:rPr lang="en-US" sz="2100" b="1" i="1" smtClean="0">
                  <a:ea typeface="Gill Sans" pitchFamily="-84" charset="0"/>
                  <a:cs typeface="Gill Sans" pitchFamily="-84" charset="0"/>
                </a:rPr>
                <a:t>CS</a:t>
              </a:r>
              <a:r>
                <a:rPr lang="sr-Cyrl-RS" sz="2100" b="1" i="1" smtClean="0">
                  <a:ea typeface="Gill Sans" pitchFamily="-84" charset="0"/>
                  <a:cs typeface="Gill Sans" pitchFamily="-84" charset="0"/>
                </a:rPr>
                <a:t>-</a:t>
              </a:r>
              <a:r>
                <a:rPr lang="en-US" sz="2100" b="1" i="1" smtClean="0">
                  <a:ea typeface="Gill Sans" pitchFamily="-84" charset="0"/>
                  <a:cs typeface="Gill Sans" pitchFamily="-84" charset="0"/>
                </a:rPr>
                <a:t>W</a:t>
              </a:r>
              <a:r>
                <a:rPr lang="en-US" sz="2100" b="1" i="1" dirty="0">
                  <a:ea typeface="Gill Sans" pitchFamily="-84" charset="0"/>
                  <a:cs typeface="Gill Sans" pitchFamily="-84" charset="0"/>
                </a:rPr>
                <a:t>)</a:t>
              </a:r>
            </a:p>
            <a:p>
              <a:pPr algn="l"/>
              <a:r>
                <a:rPr lang="sr-Cyrl-RS" sz="2100" smtClean="0">
                  <a:ea typeface="Gill Sans" pitchFamily="-84" charset="0"/>
                  <a:cs typeface="Gill Sans" pitchFamily="-84" charset="0"/>
                </a:rPr>
                <a:t>Дефинише неколико веб интерфејса за откривање података</a:t>
              </a:r>
              <a:endParaRPr lang="en-US" sz="2100" dirty="0">
                <a:ea typeface="Gill Sans" pitchFamily="-84" charset="0"/>
                <a:cs typeface="Gill Sans" pitchFamily="-84" charset="0"/>
              </a:endParaRPr>
            </a:p>
          </p:txBody>
        </p:sp>
        <p:pic>
          <p:nvPicPr>
            <p:cNvPr id="78866" name="Picture 9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-5400000">
              <a:off x="-350" y="350"/>
              <a:ext cx="943" cy="24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757908" y="2615804"/>
            <a:ext cx="8376050" cy="1052587"/>
            <a:chOff x="0" y="0"/>
            <a:chExt cx="7504" cy="943"/>
          </a:xfrm>
        </p:grpSpPr>
        <p:sp>
          <p:nvSpPr>
            <p:cNvPr id="78863" name="Rectangle 11"/>
            <p:cNvSpPr>
              <a:spLocks/>
            </p:cNvSpPr>
            <p:nvPr/>
          </p:nvSpPr>
          <p:spPr bwMode="auto">
            <a:xfrm>
              <a:off x="352" y="15"/>
              <a:ext cx="7152" cy="86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2100" b="1" i="1" dirty="0">
                  <a:ea typeface="Gill Sans" pitchFamily="-84" charset="0"/>
                  <a:cs typeface="Gill Sans" pitchFamily="-84" charset="0"/>
                </a:rPr>
                <a:t>Web Coverage Service (WCS)</a:t>
              </a:r>
            </a:p>
            <a:p>
              <a:pPr algn="l"/>
              <a:r>
                <a:rPr lang="en-US" sz="2100">
                  <a:ea typeface="Gill Sans" pitchFamily="-84" charset="0"/>
                  <a:cs typeface="Gill Sans" pitchFamily="-84" charset="0"/>
                </a:rPr>
                <a:t>HTTP </a:t>
              </a:r>
              <a:r>
                <a:rPr lang="sr-Cyrl-RS" sz="2100" smtClean="0">
                  <a:ea typeface="Gill Sans" pitchFamily="-84" charset="0"/>
                  <a:cs typeface="Gill Sans" pitchFamily="-84" charset="0"/>
                </a:rPr>
                <a:t>протокол за оглашавање </a:t>
              </a:r>
              <a:r>
                <a:rPr lang="ja-JP" altLang="en-US" sz="2100" smtClean="0">
                  <a:ea typeface="Gill Sans" pitchFamily="-84" charset="0"/>
                  <a:cs typeface="Gill Sans" pitchFamily="-84" charset="0"/>
                </a:rPr>
                <a:t>“</a:t>
              </a:r>
              <a:r>
                <a:rPr lang="sr-Cyrl-RS" altLang="ja-JP" sz="2100" smtClean="0">
                  <a:ea typeface="Gill Sans" pitchFamily="-84" charset="0"/>
                  <a:cs typeface="Gill Sans" pitchFamily="-84" charset="0"/>
                </a:rPr>
                <a:t>покривености</a:t>
              </a:r>
              <a:r>
                <a:rPr lang="ja-JP" altLang="en-US" sz="2100" smtClean="0">
                  <a:ea typeface="Gill Sans" pitchFamily="-84" charset="0"/>
                  <a:cs typeface="Gill Sans" pitchFamily="-84" charset="0"/>
                </a:rPr>
                <a:t>”</a:t>
              </a:r>
              <a:r>
                <a:rPr lang="en-US" altLang="ja-JP" sz="2100" smtClean="0">
                  <a:ea typeface="Gill Sans" pitchFamily="-84" charset="0"/>
                  <a:cs typeface="Gill Sans" pitchFamily="-84" charset="0"/>
                </a:rPr>
                <a:t> (</a:t>
              </a:r>
              <a:r>
                <a:rPr lang="sr-Cyrl-RS" altLang="ja-JP" sz="2100" smtClean="0">
                  <a:ea typeface="Gill Sans" pitchFamily="-84" charset="0"/>
                  <a:cs typeface="Gill Sans" pitchFamily="-84" charset="0"/>
                </a:rPr>
                <a:t>вишеканални растер</a:t>
              </a:r>
              <a:r>
                <a:rPr lang="en-US" altLang="ja-JP" sz="2100" smtClean="0">
                  <a:ea typeface="Gill Sans" pitchFamily="-84" charset="0"/>
                  <a:cs typeface="Gill Sans" pitchFamily="-84" charset="0"/>
                </a:rPr>
                <a:t>) </a:t>
              </a:r>
              <a:endParaRPr lang="en-US" altLang="ja-JP" sz="2100" dirty="0">
                <a:ea typeface="Gill Sans" pitchFamily="-84" charset="0"/>
                <a:cs typeface="Gill Sans" pitchFamily="-84" charset="0"/>
              </a:endParaRPr>
            </a:p>
            <a:p>
              <a:pPr algn="l"/>
              <a:r>
                <a:rPr lang="sr-Cyrl-RS" sz="2100" smtClean="0">
                  <a:ea typeface="Gill Sans" pitchFamily="-84" charset="0"/>
                  <a:cs typeface="Gill Sans" pitchFamily="-84" charset="0"/>
                </a:rPr>
                <a:t>којој могу приступити клијенти</a:t>
              </a:r>
              <a:r>
                <a:rPr lang="en-US" sz="2100" smtClean="0">
                  <a:ea typeface="Gill Sans" pitchFamily="-84" charset="0"/>
                  <a:cs typeface="Gill Sans" pitchFamily="-84" charset="0"/>
                </a:rPr>
                <a:t> </a:t>
              </a:r>
              <a:r>
                <a:rPr lang="en-US" sz="2100" dirty="0">
                  <a:ea typeface="Gill Sans" pitchFamily="-84" charset="0"/>
                  <a:cs typeface="Gill Sans" pitchFamily="-84" charset="0"/>
                </a:rPr>
                <a:t>(</a:t>
              </a:r>
              <a:r>
                <a:rPr lang="en-US" sz="2100" dirty="0" err="1">
                  <a:ea typeface="Gill Sans" pitchFamily="-84" charset="0"/>
                  <a:cs typeface="Gill Sans" pitchFamily="-84" charset="0"/>
                </a:rPr>
                <a:t>GeoTiff</a:t>
              </a:r>
              <a:r>
                <a:rPr lang="en-US" sz="2100" dirty="0">
                  <a:ea typeface="Gill Sans" pitchFamily="-84" charset="0"/>
                  <a:cs typeface="Gill Sans" pitchFamily="-84" charset="0"/>
                </a:rPr>
                <a:t>, HDF)</a:t>
              </a:r>
            </a:p>
          </p:txBody>
        </p:sp>
        <p:pic>
          <p:nvPicPr>
            <p:cNvPr id="78864" name="Picture 1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 rot="-5400000">
              <a:off x="-350" y="350"/>
              <a:ext cx="943" cy="24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  <p:grpSp>
        <p:nvGrpSpPr>
          <p:cNvPr id="4" name="Group 13"/>
          <p:cNvGrpSpPr>
            <a:grpSpLocks/>
          </p:cNvGrpSpPr>
          <p:nvPr/>
        </p:nvGrpSpPr>
        <p:grpSpPr bwMode="auto">
          <a:xfrm>
            <a:off x="757908" y="1232615"/>
            <a:ext cx="8100342" cy="1042541"/>
            <a:chOff x="0" y="0"/>
            <a:chExt cx="7257" cy="934"/>
          </a:xfrm>
        </p:grpSpPr>
        <p:sp>
          <p:nvSpPr>
            <p:cNvPr id="78861" name="Rectangle 14"/>
            <p:cNvSpPr>
              <a:spLocks/>
            </p:cNvSpPr>
            <p:nvPr/>
          </p:nvSpPr>
          <p:spPr bwMode="auto">
            <a:xfrm>
              <a:off x="304" y="11"/>
              <a:ext cx="6953" cy="86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2100" b="1" i="1" dirty="0">
                  <a:ea typeface="Gill Sans" pitchFamily="-84" charset="0"/>
                  <a:cs typeface="Gill Sans" pitchFamily="-84" charset="0"/>
                </a:rPr>
                <a:t>Web Feature Service (WFS)</a:t>
              </a:r>
            </a:p>
            <a:p>
              <a:pPr algn="l"/>
              <a:r>
                <a:rPr lang="en-US" sz="2100">
                  <a:ea typeface="Gill Sans" pitchFamily="-84" charset="0"/>
                  <a:cs typeface="Gill Sans" pitchFamily="-84" charset="0"/>
                </a:rPr>
                <a:t>HTTP </a:t>
              </a:r>
              <a:r>
                <a:rPr lang="sr-Cyrl-RS" sz="2100" smtClean="0">
                  <a:ea typeface="Gill Sans" pitchFamily="-84" charset="0"/>
                  <a:cs typeface="Gill Sans" pitchFamily="-84" charset="0"/>
                </a:rPr>
                <a:t>протокол за оглашавање колекција својстава</a:t>
              </a:r>
              <a:r>
                <a:rPr lang="en-US" sz="2100" smtClean="0">
                  <a:ea typeface="Gill Sans" pitchFamily="-84" charset="0"/>
                  <a:cs typeface="Gill Sans" pitchFamily="-84" charset="0"/>
                </a:rPr>
                <a:t> </a:t>
              </a:r>
              <a:r>
                <a:rPr lang="sr-Cyrl-RS" sz="2100" smtClean="0">
                  <a:ea typeface="Gill Sans" pitchFamily="-84" charset="0"/>
                  <a:cs typeface="Gill Sans" pitchFamily="-84" charset="0"/>
                </a:rPr>
                <a:t>којима клијенти могу слати упите и ажурирати их</a:t>
              </a:r>
              <a:r>
                <a:rPr lang="en-US" sz="2100" smtClean="0">
                  <a:ea typeface="Gill Sans" pitchFamily="-84" charset="0"/>
                  <a:cs typeface="Gill Sans" pitchFamily="-84" charset="0"/>
                </a:rPr>
                <a:t> (</a:t>
              </a:r>
              <a:r>
                <a:rPr lang="sr-Cyrl-RS" sz="2100" smtClean="0">
                  <a:ea typeface="Gill Sans" pitchFamily="-84" charset="0"/>
                  <a:cs typeface="Gill Sans" pitchFamily="-84" charset="0"/>
                </a:rPr>
                <a:t>својства публикована као</a:t>
              </a:r>
              <a:r>
                <a:rPr lang="en-US" sz="2100" smtClean="0">
                  <a:ea typeface="Gill Sans" pitchFamily="-84" charset="0"/>
                  <a:cs typeface="Gill Sans" pitchFamily="-84" charset="0"/>
                </a:rPr>
                <a:t> </a:t>
              </a:r>
              <a:r>
                <a:rPr lang="en-US" sz="2100" dirty="0">
                  <a:ea typeface="Gill Sans" pitchFamily="-84" charset="0"/>
                  <a:cs typeface="Gill Sans" pitchFamily="-84" charset="0"/>
                </a:rPr>
                <a:t>GML,…)</a:t>
              </a:r>
            </a:p>
          </p:txBody>
        </p:sp>
        <p:pic>
          <p:nvPicPr>
            <p:cNvPr id="78862" name="Picture 15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 rot="-5400000">
              <a:off x="-347" y="347"/>
              <a:ext cx="934" cy="24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  <p:grpSp>
        <p:nvGrpSpPr>
          <p:cNvPr id="5" name="Group 16"/>
          <p:cNvGrpSpPr>
            <a:grpSpLocks/>
          </p:cNvGrpSpPr>
          <p:nvPr/>
        </p:nvGrpSpPr>
        <p:grpSpPr bwMode="auto">
          <a:xfrm>
            <a:off x="757908" y="8930"/>
            <a:ext cx="9439796" cy="1053703"/>
            <a:chOff x="0" y="0"/>
            <a:chExt cx="8456" cy="944"/>
          </a:xfrm>
        </p:grpSpPr>
        <p:sp>
          <p:nvSpPr>
            <p:cNvPr id="78859" name="Rectangle 17"/>
            <p:cNvSpPr>
              <a:spLocks/>
            </p:cNvSpPr>
            <p:nvPr/>
          </p:nvSpPr>
          <p:spPr bwMode="auto">
            <a:xfrm>
              <a:off x="272" y="139"/>
              <a:ext cx="8184" cy="62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algn="l"/>
              <a:r>
                <a:rPr lang="en-US" sz="2100" b="1" i="1" dirty="0">
                  <a:ea typeface="Gill Sans" pitchFamily="-84" charset="0"/>
                  <a:cs typeface="Gill Sans" pitchFamily="-84" charset="0"/>
                </a:rPr>
                <a:t>Web Mapping Service (WMS)</a:t>
              </a:r>
              <a:br>
                <a:rPr lang="en-US" sz="2100" b="1" i="1" dirty="0">
                  <a:ea typeface="Gill Sans" pitchFamily="-84" charset="0"/>
                  <a:cs typeface="Gill Sans" pitchFamily="-84" charset="0"/>
                </a:rPr>
              </a:br>
              <a:r>
                <a:rPr lang="en-US" sz="2100">
                  <a:ea typeface="Gill Sans" pitchFamily="-84" charset="0"/>
                  <a:cs typeface="Gill Sans" pitchFamily="-84" charset="0"/>
                </a:rPr>
                <a:t>HTTP </a:t>
              </a:r>
              <a:r>
                <a:rPr lang="sr-Cyrl-RS" sz="2100" smtClean="0">
                  <a:ea typeface="Gill Sans" pitchFamily="-84" charset="0"/>
                  <a:cs typeface="Gill Sans" pitchFamily="-84" charset="0"/>
                </a:rPr>
                <a:t>протокол за оглашавање скупова слојева мапа </a:t>
              </a:r>
              <a:r>
                <a:rPr lang="en-US" sz="2100" smtClean="0">
                  <a:ea typeface="Gill Sans" pitchFamily="-84" charset="0"/>
                  <a:cs typeface="Gill Sans" pitchFamily="-84" charset="0"/>
                </a:rPr>
                <a:t>(PNG</a:t>
              </a:r>
              <a:r>
                <a:rPr lang="en-US" sz="2100" dirty="0">
                  <a:ea typeface="Gill Sans" pitchFamily="-84" charset="0"/>
                  <a:cs typeface="Gill Sans" pitchFamily="-84" charset="0"/>
                </a:rPr>
                <a:t>, JPEG)</a:t>
              </a:r>
            </a:p>
          </p:txBody>
        </p:sp>
        <p:pic>
          <p:nvPicPr>
            <p:cNvPr id="78860" name="Picture 18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 rot="-5400000">
              <a:off x="-350" y="350"/>
              <a:ext cx="943" cy="24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71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71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16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16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81" grpId="0" autoUpdateAnimBg="0"/>
      <p:bldP spid="71682" grpId="0" animBg="1" autoUpdateAnimBg="0"/>
      <p:bldP spid="71683" grpId="0" animBg="1" autoUpdateAnimBg="0"/>
      <p:bldP spid="71684" grpId="0" animBg="1" autoUpdateAnimBg="0"/>
      <p:bldP spid="71685" grpId="0" animBg="1"/>
      <p:bldP spid="7168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1"/>
          <p:cNvSpPr>
            <a:spLocks/>
          </p:cNvSpPr>
          <p:nvPr/>
        </p:nvSpPr>
        <p:spPr bwMode="auto">
          <a:xfrm>
            <a:off x="169664" y="1665387"/>
            <a:ext cx="8795742" cy="35093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l"/>
            <a:r>
              <a:rPr lang="en-US" sz="3400" dirty="0">
                <a:latin typeface="Gill Sans"/>
                <a:ea typeface="Gill Sans" pitchFamily="-84" charset="0"/>
                <a:cs typeface="Gill Sans" pitchFamily="-84" charset="0"/>
              </a:rPr>
              <a:t>http://preview.grid.unep.ch:8080/geoserver/wfs?bbox=112.90721 ,-54.75389 ,158.96037 ,-10.1357 </a:t>
            </a:r>
          </a:p>
          <a:p>
            <a:pPr algn="l"/>
            <a:r>
              <a:rPr lang="en-US" sz="3400" dirty="0">
                <a:latin typeface="Gill Sans"/>
                <a:ea typeface="Gill Sans" pitchFamily="-84" charset="0"/>
                <a:cs typeface="Gill Sans" pitchFamily="-84" charset="0"/>
              </a:rPr>
              <a:t>&amp;styles=</a:t>
            </a:r>
            <a:r>
              <a:rPr lang="en-US" sz="3400" dirty="0" err="1">
                <a:latin typeface="Gill Sans"/>
                <a:ea typeface="Gill Sans" pitchFamily="-84" charset="0"/>
                <a:cs typeface="Gill Sans" pitchFamily="-84" charset="0"/>
              </a:rPr>
              <a:t>cyclones_style</a:t>
            </a:r>
            <a:endParaRPr lang="en-US" sz="3400" dirty="0">
              <a:latin typeface="Gill Sans"/>
              <a:ea typeface="Gill Sans" pitchFamily="-84" charset="0"/>
              <a:cs typeface="Gill Sans" pitchFamily="-84" charset="0"/>
            </a:endParaRPr>
          </a:p>
          <a:p>
            <a:pPr algn="l"/>
            <a:r>
              <a:rPr lang="en-US" sz="3400" dirty="0">
                <a:latin typeface="Gill Sans"/>
                <a:ea typeface="Gill Sans" pitchFamily="-84" charset="0"/>
                <a:cs typeface="Gill Sans" pitchFamily="-84" charset="0"/>
              </a:rPr>
              <a:t>&amp;request=</a:t>
            </a:r>
            <a:r>
              <a:rPr lang="en-US" sz="3400" dirty="0" err="1">
                <a:latin typeface="Gill Sans"/>
                <a:ea typeface="Gill Sans" pitchFamily="-84" charset="0"/>
                <a:cs typeface="Gill Sans" pitchFamily="-84" charset="0"/>
              </a:rPr>
              <a:t>GetFeature</a:t>
            </a:r>
            <a:endParaRPr lang="en-US" sz="3400" dirty="0">
              <a:latin typeface="Gill Sans"/>
              <a:ea typeface="Gill Sans" pitchFamily="-84" charset="0"/>
              <a:cs typeface="Gill Sans" pitchFamily="-84" charset="0"/>
            </a:endParaRPr>
          </a:p>
          <a:p>
            <a:pPr algn="l"/>
            <a:r>
              <a:rPr lang="en-US" sz="3400" dirty="0">
                <a:latin typeface="Gill Sans"/>
                <a:ea typeface="Gill Sans" pitchFamily="-84" charset="0"/>
                <a:cs typeface="Gill Sans" pitchFamily="-84" charset="0"/>
              </a:rPr>
              <a:t>&amp;version=1.0.0</a:t>
            </a:r>
          </a:p>
          <a:p>
            <a:pPr algn="l"/>
            <a:r>
              <a:rPr lang="en-US" sz="3400" dirty="0">
                <a:latin typeface="Gill Sans"/>
                <a:ea typeface="Gill Sans" pitchFamily="-84" charset="0"/>
                <a:cs typeface="Gill Sans" pitchFamily="-84" charset="0"/>
              </a:rPr>
              <a:t>&amp;</a:t>
            </a:r>
            <a:r>
              <a:rPr lang="en-US" sz="3400" dirty="0" err="1">
                <a:latin typeface="Gill Sans"/>
                <a:ea typeface="Gill Sans" pitchFamily="-84" charset="0"/>
                <a:cs typeface="Gill Sans" pitchFamily="-84" charset="0"/>
              </a:rPr>
              <a:t>typename</a:t>
            </a:r>
            <a:r>
              <a:rPr lang="en-US" sz="3400" dirty="0">
                <a:latin typeface="Gill Sans"/>
                <a:ea typeface="Gill Sans" pitchFamily="-84" charset="0"/>
                <a:cs typeface="Gill Sans" pitchFamily="-84" charset="0"/>
              </a:rPr>
              <a:t>=</a:t>
            </a:r>
            <a:r>
              <a:rPr lang="en-US" sz="3400" dirty="0" err="1">
                <a:latin typeface="Gill Sans"/>
                <a:ea typeface="Gill Sans" pitchFamily="-84" charset="0"/>
                <a:cs typeface="Gill Sans" pitchFamily="-84" charset="0"/>
              </a:rPr>
              <a:t>preview:cy_intensity</a:t>
            </a:r>
            <a:endParaRPr lang="en-US" sz="3400" dirty="0">
              <a:latin typeface="Gill Sans"/>
              <a:ea typeface="Gill Sans" pitchFamily="-84" charset="0"/>
              <a:cs typeface="Gill Sans" pitchFamily="-84" charset="0"/>
            </a:endParaRPr>
          </a:p>
          <a:p>
            <a:pPr algn="l"/>
            <a:r>
              <a:rPr lang="en-US" sz="3400" dirty="0">
                <a:latin typeface="Gill Sans"/>
                <a:ea typeface="Gill Sans" pitchFamily="-84" charset="0"/>
                <a:cs typeface="Gill Sans" pitchFamily="-84" charset="0"/>
              </a:rPr>
              <a:t>&amp;</a:t>
            </a:r>
            <a:r>
              <a:rPr lang="en-US" sz="3400" dirty="0" err="1">
                <a:latin typeface="Gill Sans"/>
                <a:ea typeface="Gill Sans" pitchFamily="-84" charset="0"/>
                <a:cs typeface="Gill Sans" pitchFamily="-84" charset="0"/>
              </a:rPr>
              <a:t>srs</a:t>
            </a:r>
            <a:r>
              <a:rPr lang="en-US" sz="3400" dirty="0">
                <a:latin typeface="Gill Sans"/>
                <a:ea typeface="Gill Sans" pitchFamily="-84" charset="0"/>
                <a:cs typeface="Gill Sans" pitchFamily="-84" charset="0"/>
              </a:rPr>
              <a:t>=EPSG:4326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7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2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7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4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7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36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7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8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7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7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29" grpId="0" build="p" autoUpdateAnimBg="0" advAuto="70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94080" y="365760"/>
            <a:ext cx="7741920" cy="580644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3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8960" y="-1116"/>
            <a:ext cx="8566109" cy="651041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1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349" y="0"/>
            <a:ext cx="9482212" cy="80947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79874" name="Rectangle 2"/>
          <p:cNvSpPr>
            <a:spLocks/>
          </p:cNvSpPr>
          <p:nvPr/>
        </p:nvSpPr>
        <p:spPr bwMode="auto">
          <a:xfrm>
            <a:off x="0" y="129480"/>
            <a:ext cx="9135070" cy="155376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/>
            <a:r>
              <a:rPr lang="sr-Cyrl-RS" sz="4400" smtClean="0">
                <a:latin typeface="Gill Sans"/>
                <a:ea typeface="Gill Sans" pitchFamily="-84" charset="0"/>
                <a:cs typeface="Gill Sans" pitchFamily="-84" charset="0"/>
              </a:rPr>
              <a:t>Како повезати разуђене и хетерогене изворе података</a:t>
            </a:r>
            <a:r>
              <a:rPr lang="en-US" sz="4400" smtClean="0">
                <a:latin typeface="Gill Sans"/>
                <a:ea typeface="Gill Sans" pitchFamily="-84" charset="0"/>
                <a:cs typeface="Gill Sans" pitchFamily="-84" charset="0"/>
              </a:rPr>
              <a:t>?</a:t>
            </a:r>
            <a:endParaRPr lang="en-US" sz="4400" dirty="0">
              <a:latin typeface="Gill Sans"/>
              <a:ea typeface="Gill Sans" pitchFamily="-84" charset="0"/>
              <a:cs typeface="Gill Sans" pitchFamily="-8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8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74" grpId="0" autoUpdateAnimBg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1"/>
          <p:cNvSpPr>
            <a:spLocks/>
          </p:cNvSpPr>
          <p:nvPr/>
        </p:nvSpPr>
        <p:spPr bwMode="auto">
          <a:xfrm>
            <a:off x="0" y="2924473"/>
            <a:ext cx="9144000" cy="96949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0" tIns="0" rIns="0" bIns="0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sr-Cyrl-RS" sz="6300" smtClean="0">
                <a:latin typeface="Gill Sans"/>
                <a:ea typeface="Gill Sans" pitchFamily="-84" charset="0"/>
                <a:cs typeface="Gill Sans" pitchFamily="-84" charset="0"/>
              </a:rPr>
              <a:t>ИПП</a:t>
            </a:r>
            <a:endParaRPr lang="en-US" sz="6300" dirty="0">
              <a:latin typeface="Gill Sans"/>
              <a:ea typeface="Gill Sans" pitchFamily="-84" charset="0"/>
              <a:cs typeface="Gill Sans" pitchFamily="-8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19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19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21" grpId="0" autoUpdateAnimBg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1"/>
          <p:cNvSpPr>
            <a:spLocks/>
          </p:cNvSpPr>
          <p:nvPr/>
        </p:nvSpPr>
        <p:spPr bwMode="auto">
          <a:xfrm>
            <a:off x="0" y="2924473"/>
            <a:ext cx="9135070" cy="10001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/>
            <a:r>
              <a:rPr lang="sr-Cyrl-RS" sz="6300" smtClean="0">
                <a:latin typeface="Gill Sans"/>
                <a:ea typeface="Gill Sans" pitchFamily="-84" charset="0"/>
                <a:cs typeface="Gill Sans" pitchFamily="-84" charset="0"/>
              </a:rPr>
              <a:t>Инфраструктура просторних података</a:t>
            </a:r>
            <a:endParaRPr lang="en-US" sz="6300" dirty="0">
              <a:latin typeface="Gill Sans"/>
              <a:ea typeface="Gill Sans" pitchFamily="-84" charset="0"/>
              <a:cs typeface="Gill Sans" pitchFamily="-84" charset="0"/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1"/>
          <p:cNvSpPr>
            <a:spLocks/>
          </p:cNvSpPr>
          <p:nvPr/>
        </p:nvSpPr>
        <p:spPr bwMode="auto">
          <a:xfrm>
            <a:off x="325120" y="3200400"/>
            <a:ext cx="8524240" cy="27416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/>
            <a:r>
              <a:rPr lang="sr-Cyrl-RS" sz="2800" smtClean="0">
                <a:latin typeface="Gill Sans"/>
                <a:ea typeface="Gill Sans" pitchFamily="-84" charset="0"/>
                <a:cs typeface="Gill Sans" pitchFamily="-84" charset="0"/>
              </a:rPr>
              <a:t>Стварање средине која подржава лак приступ и коришћење геопросторних података</a:t>
            </a:r>
            <a:r>
              <a:rPr lang="en-US" sz="2800" smtClean="0">
                <a:latin typeface="Gill Sans"/>
                <a:ea typeface="Gill Sans" pitchFamily="-84" charset="0"/>
                <a:cs typeface="Gill Sans" pitchFamily="-84" charset="0"/>
              </a:rPr>
              <a:t>.</a:t>
            </a:r>
            <a:endParaRPr lang="en-US" sz="2800" dirty="0">
              <a:latin typeface="Gill Sans"/>
              <a:ea typeface="Gill Sans" pitchFamily="-84" charset="0"/>
              <a:cs typeface="Gill Sans" pitchFamily="-84" charset="0"/>
            </a:endParaRPr>
          </a:p>
          <a:p>
            <a:pPr algn="ctr"/>
            <a:r>
              <a:rPr lang="sr-Cyrl-RS" sz="2800" smtClean="0">
                <a:latin typeface="Gill Sans"/>
                <a:ea typeface="Gill Sans" pitchFamily="-84" charset="0"/>
                <a:cs typeface="Gill Sans" pitchFamily="-84" charset="0"/>
              </a:rPr>
              <a:t>ИПП</a:t>
            </a:r>
            <a:r>
              <a:rPr lang="en-US" sz="280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sr-Cyrl-RS" sz="2800" smtClean="0">
                <a:latin typeface="Gill Sans"/>
                <a:ea typeface="Gill Sans" pitchFamily="-84" charset="0"/>
                <a:cs typeface="Gill Sans" pitchFamily="-84" charset="0"/>
              </a:rPr>
              <a:t>су више од пуких колекција података</a:t>
            </a:r>
            <a:r>
              <a:rPr lang="en-US" sz="2800" smtClean="0">
                <a:latin typeface="Gill Sans"/>
                <a:ea typeface="Gill Sans" pitchFamily="-84" charset="0"/>
                <a:cs typeface="Gill Sans" pitchFamily="-84" charset="0"/>
              </a:rPr>
              <a:t>.</a:t>
            </a:r>
            <a:r>
              <a:rPr lang="sr-Cyrl-RS" sz="2800" smtClean="0">
                <a:latin typeface="Gill Sans"/>
                <a:ea typeface="Gill Sans" pitchFamily="-84" charset="0"/>
                <a:cs typeface="Gill Sans" pitchFamily="-84" charset="0"/>
              </a:rPr>
              <a:t/>
            </a:r>
            <a:br>
              <a:rPr lang="sr-Cyrl-RS" sz="2800" smtClean="0">
                <a:latin typeface="Gill Sans"/>
                <a:ea typeface="Gill Sans" pitchFamily="-84" charset="0"/>
                <a:cs typeface="Gill Sans" pitchFamily="-84" charset="0"/>
              </a:rPr>
            </a:br>
            <a:r>
              <a:rPr lang="sr-Cyrl-RS" sz="2800" smtClean="0">
                <a:latin typeface="Gill Sans"/>
                <a:ea typeface="Gill Sans" pitchFamily="-84" charset="0"/>
                <a:cs typeface="Gill Sans" pitchFamily="-84" charset="0"/>
              </a:rPr>
              <a:t>Проналажење</a:t>
            </a:r>
            <a:r>
              <a:rPr lang="en-US" sz="2800" smtClean="0">
                <a:latin typeface="Gill Sans"/>
                <a:ea typeface="Gill Sans" pitchFamily="-84" charset="0"/>
                <a:cs typeface="Gill Sans" pitchFamily="-84" charset="0"/>
              </a:rPr>
              <a:t>, </a:t>
            </a:r>
            <a:r>
              <a:rPr lang="sr-Cyrl-RS" sz="2800" smtClean="0">
                <a:latin typeface="Gill Sans"/>
                <a:ea typeface="Gill Sans" pitchFamily="-84" charset="0"/>
                <a:cs typeface="Gill Sans" pitchFamily="-84" charset="0"/>
              </a:rPr>
              <a:t>приказ</a:t>
            </a:r>
            <a:r>
              <a:rPr lang="en-US" sz="2800" smtClean="0">
                <a:latin typeface="Gill Sans"/>
                <a:ea typeface="Gill Sans" pitchFamily="-84" charset="0"/>
                <a:cs typeface="Gill Sans" pitchFamily="-84" charset="0"/>
              </a:rPr>
              <a:t>, </a:t>
            </a:r>
            <a:r>
              <a:rPr lang="sr-Cyrl-RS" sz="2800" smtClean="0">
                <a:latin typeface="Gill Sans"/>
                <a:ea typeface="Gill Sans" pitchFamily="-84" charset="0"/>
                <a:cs typeface="Gill Sans" pitchFamily="-84" charset="0"/>
              </a:rPr>
              <a:t>процена</a:t>
            </a:r>
            <a:r>
              <a:rPr lang="en-US" sz="2800" smtClean="0">
                <a:latin typeface="Gill Sans"/>
                <a:ea typeface="Gill Sans" pitchFamily="-84" charset="0"/>
                <a:cs typeface="Gill Sans" pitchFamily="-84" charset="0"/>
              </a:rPr>
              <a:t>, </a:t>
            </a:r>
            <a:r>
              <a:rPr lang="sr-Cyrl-RS" sz="2800" smtClean="0">
                <a:latin typeface="Gill Sans"/>
                <a:ea typeface="Gill Sans" pitchFamily="-84" charset="0"/>
                <a:cs typeface="Gill Sans" pitchFamily="-84" charset="0"/>
              </a:rPr>
              <a:t>и приступ геопросторним подацима и информацијама</a:t>
            </a:r>
            <a:r>
              <a:rPr lang="en-US" sz="2800" smtClean="0">
                <a:latin typeface="Gill Sans"/>
                <a:ea typeface="Gill Sans" pitchFamily="-84" charset="0"/>
                <a:cs typeface="Gill Sans" pitchFamily="-84" charset="0"/>
              </a:rPr>
              <a:t>.</a:t>
            </a:r>
            <a:endParaRPr lang="en-US" sz="2800" dirty="0">
              <a:latin typeface="Gill Sans"/>
              <a:ea typeface="Gill Sans" pitchFamily="-84" charset="0"/>
              <a:cs typeface="Gill Sans" pitchFamily="-84" charset="0"/>
            </a:endParaRPr>
          </a:p>
        </p:txBody>
      </p:sp>
      <p:pic>
        <p:nvPicPr>
          <p:cNvPr id="9318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85938" y="0"/>
            <a:ext cx="5563195" cy="278159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0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0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17" grpId="0" build="p" autoUpdateAnimBg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3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745059"/>
            <a:ext cx="9144000" cy="455414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798681" y="112042"/>
            <a:ext cx="8335863" cy="1458888"/>
            <a:chOff x="716" y="0"/>
            <a:chExt cx="7468" cy="1307"/>
          </a:xfrm>
        </p:grpSpPr>
        <p:sp>
          <p:nvSpPr>
            <p:cNvPr id="95235" name="Rectangle 3"/>
            <p:cNvSpPr>
              <a:spLocks/>
            </p:cNvSpPr>
            <p:nvPr/>
          </p:nvSpPr>
          <p:spPr bwMode="auto">
            <a:xfrm>
              <a:off x="716" y="0"/>
              <a:ext cx="7468" cy="121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r>
                <a:rPr lang="ja-JP" altLang="en-US" sz="2000" i="1" smtClean="0">
                  <a:solidFill>
                    <a:schemeClr val="tx1"/>
                  </a:solidFill>
                  <a:latin typeface="Gill Sans"/>
                  <a:ea typeface="Gill Sans" pitchFamily="-84" charset="0"/>
                  <a:cs typeface="Gill Sans" pitchFamily="-84" charset="0"/>
                </a:rPr>
                <a:t>“</a:t>
              </a:r>
              <a:r>
                <a:rPr lang="sr-Cyrl-RS" altLang="ja-JP" sz="2000" i="1">
                  <a:latin typeface="Gill Sans"/>
                  <a:ea typeface="Gill Sans" pitchFamily="-84" charset="0"/>
                  <a:cs typeface="Gill Sans" pitchFamily="-84" charset="0"/>
                </a:rPr>
                <a:t>К</a:t>
              </a:r>
              <a:r>
                <a:rPr lang="sr-Cyrl-RS" altLang="ja-JP" sz="2000" i="1" smtClean="0">
                  <a:solidFill>
                    <a:schemeClr val="tx1"/>
                  </a:solidFill>
                  <a:latin typeface="Gill Sans"/>
                  <a:ea typeface="Gill Sans" pitchFamily="-84" charset="0"/>
                  <a:cs typeface="Gill Sans" pitchFamily="-84" charset="0"/>
                </a:rPr>
                <a:t>олекција регулатива</a:t>
              </a:r>
              <a:r>
                <a:rPr lang="en-US" altLang="ja-JP" sz="2000" i="1" smtClean="0">
                  <a:solidFill>
                    <a:schemeClr val="tx1"/>
                  </a:solidFill>
                  <a:latin typeface="Gill Sans"/>
                  <a:ea typeface="Gill Sans" pitchFamily="-84" charset="0"/>
                  <a:cs typeface="Gill Sans" pitchFamily="-84" charset="0"/>
                </a:rPr>
                <a:t>, </a:t>
              </a:r>
              <a:r>
                <a:rPr lang="sr-Cyrl-RS" altLang="ja-JP" sz="2000" i="1" smtClean="0">
                  <a:solidFill>
                    <a:schemeClr val="tx1"/>
                  </a:solidFill>
                  <a:latin typeface="Gill Sans"/>
                  <a:ea typeface="Gill Sans" pitchFamily="-84" charset="0"/>
                  <a:cs typeface="Gill Sans" pitchFamily="-84" charset="0"/>
                </a:rPr>
                <a:t>стандарда и процедура за интеракцију организација и технологија која ће неговати ефикаснију употребу, управљање и производњу геопросторних података</a:t>
              </a:r>
              <a:r>
                <a:rPr lang="ja-JP" altLang="en-US" sz="2000" i="1" smtClean="0">
                  <a:solidFill>
                    <a:schemeClr val="tx1"/>
                  </a:solidFill>
                  <a:latin typeface="Gill Sans"/>
                  <a:ea typeface="Gill Sans" pitchFamily="-84" charset="0"/>
                  <a:cs typeface="Gill Sans" pitchFamily="-84" charset="0"/>
                </a:rPr>
                <a:t>”</a:t>
              </a:r>
              <a:endParaRPr lang="en-US" sz="2000" i="1" dirty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endParaRPr>
            </a:p>
          </p:txBody>
        </p:sp>
        <p:sp>
          <p:nvSpPr>
            <p:cNvPr id="95236" name="Rectangle 4"/>
            <p:cNvSpPr>
              <a:spLocks/>
            </p:cNvSpPr>
            <p:nvPr/>
          </p:nvSpPr>
          <p:spPr bwMode="auto">
            <a:xfrm>
              <a:off x="6725" y="1051"/>
              <a:ext cx="1346" cy="25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>
                <a:spcBef>
                  <a:spcPts val="1687"/>
                </a:spcBef>
              </a:pPr>
              <a:r>
                <a:rPr lang="en-US" sz="2000" i="1" dirty="0">
                  <a:latin typeface="Gill Sans"/>
                  <a:ea typeface="Gill Sans" pitchFamily="-84" charset="0"/>
                  <a:cs typeface="Gill Sans" pitchFamily="-84" charset="0"/>
                </a:rPr>
                <a:t>GSDI (2004)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352320" y="6356350"/>
            <a:ext cx="334480" cy="365125"/>
          </a:xfrm>
        </p:spPr>
        <p:txBody>
          <a:bodyPr/>
          <a:lstStyle/>
          <a:p>
            <a:fld id="{BB94B09F-8FCB-7141-A19E-A8444146AAFD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914400" y="0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600" b="1" smtClean="0"/>
              <a:t>Дељење геопросторних података</a:t>
            </a:r>
            <a:endParaRPr lang="it-IT" sz="2600" b="1" dirty="0"/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492443"/>
            <a:ext cx="7518400" cy="5638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914400" y="1320800"/>
            <a:ext cx="7518400" cy="558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sr-Cyrl-RS" sz="3200" b="1" smtClean="0">
                <a:solidFill>
                  <a:srgbClr val="0070C0"/>
                </a:solidFill>
              </a:rPr>
              <a:t>Земља је сложен систем више система</a:t>
            </a:r>
            <a:endParaRPr lang="en-GB" sz="3200" b="1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181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1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34196" y="205383"/>
            <a:ext cx="4875609" cy="487560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97282" name="Rectangle 2"/>
          <p:cNvSpPr>
            <a:spLocks/>
          </p:cNvSpPr>
          <p:nvPr/>
        </p:nvSpPr>
        <p:spPr bwMode="auto">
          <a:xfrm>
            <a:off x="0" y="5112246"/>
            <a:ext cx="9135070" cy="13930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/>
            <a:r>
              <a:rPr lang="sr-Cyrl-RS" sz="4200" smtClean="0">
                <a:latin typeface="Gill Sans"/>
                <a:ea typeface="Gill Sans" pitchFamily="-84" charset="0"/>
                <a:cs typeface="Gill Sans" pitchFamily="-84" charset="0"/>
              </a:rPr>
              <a:t>Ослободити снагу податка</a:t>
            </a:r>
            <a:r>
              <a:rPr lang="en-US" sz="4200" smtClean="0">
                <a:latin typeface="Gill Sans"/>
                <a:ea typeface="Gill Sans" pitchFamily="-84" charset="0"/>
                <a:cs typeface="Gill Sans" pitchFamily="-84" charset="0"/>
              </a:rPr>
              <a:t>, </a:t>
            </a:r>
            <a:r>
              <a:rPr lang="sr-Cyrl-RS" sz="4200" smtClean="0">
                <a:latin typeface="Gill Sans"/>
                <a:ea typeface="Gill Sans" pitchFamily="-84" charset="0"/>
                <a:cs typeface="Gill Sans" pitchFamily="-84" charset="0"/>
              </a:rPr>
              <a:t>информација и сервиса</a:t>
            </a:r>
            <a:endParaRPr lang="en-US" sz="4200" dirty="0">
              <a:latin typeface="Gill Sans"/>
              <a:ea typeface="Gill Sans" pitchFamily="-84" charset="0"/>
              <a:cs typeface="Gill Sans" pitchFamily="-8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1509117" y="366117"/>
            <a:ext cx="5794250" cy="5794251"/>
            <a:chOff x="1509117" y="366117"/>
            <a:chExt cx="6125766" cy="6125766"/>
          </a:xfrm>
        </p:grpSpPr>
        <p:grpSp>
          <p:nvGrpSpPr>
            <p:cNvPr id="2" name="Group 1"/>
            <p:cNvGrpSpPr>
              <a:grpSpLocks/>
            </p:cNvGrpSpPr>
            <p:nvPr/>
          </p:nvGrpSpPr>
          <p:grpSpPr bwMode="auto">
            <a:xfrm>
              <a:off x="1509117" y="366117"/>
              <a:ext cx="6125766" cy="6125766"/>
              <a:chOff x="0" y="0"/>
              <a:chExt cx="5488" cy="5488"/>
            </a:xfrm>
          </p:grpSpPr>
          <p:grpSp>
            <p:nvGrpSpPr>
              <p:cNvPr id="3" name="Group 2"/>
              <p:cNvGrpSpPr>
                <a:grpSpLocks/>
              </p:cNvGrpSpPr>
              <p:nvPr/>
            </p:nvGrpSpPr>
            <p:grpSpPr bwMode="auto">
              <a:xfrm>
                <a:off x="0" y="0"/>
                <a:ext cx="5488" cy="5488"/>
                <a:chOff x="0" y="0"/>
                <a:chExt cx="5488" cy="5488"/>
              </a:xfrm>
            </p:grpSpPr>
            <p:sp>
              <p:nvSpPr>
                <p:cNvPr id="92163" name="Oval 3"/>
                <p:cNvSpPr>
                  <a:spLocks/>
                </p:cNvSpPr>
                <p:nvPr/>
              </p:nvSpPr>
              <p:spPr bwMode="auto">
                <a:xfrm>
                  <a:off x="0" y="0"/>
                  <a:ext cx="5488" cy="5488"/>
                </a:xfrm>
                <a:prstGeom prst="ellipse">
                  <a:avLst/>
                </a:prstGeom>
                <a:solidFill>
                  <a:srgbClr val="D9EACA"/>
                </a:solidFill>
                <a:ln w="12700" cap="flat">
                  <a:noFill/>
                  <a:miter lim="800000"/>
                  <a:headEnd type="none" w="med" len="med"/>
                  <a:tailEnd type="none" w="med" len="med"/>
                </a:ln>
                <a:effectLst>
                  <a:outerShdw blurRad="76200" algn="ctr" rotWithShape="0">
                    <a:schemeClr val="bg2">
                      <a:alpha val="79999"/>
                    </a:schemeClr>
                  </a:outerShdw>
                </a:effectLst>
              </p:spPr>
              <p:txBody>
                <a:bodyPr lIns="0" tIns="0" rIns="0" bIns="0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9352" name="Rectangle 4"/>
                <p:cNvSpPr>
                  <a:spLocks/>
                </p:cNvSpPr>
                <p:nvPr/>
              </p:nvSpPr>
              <p:spPr bwMode="auto">
                <a:xfrm rot="2683557">
                  <a:off x="3726" y="1025"/>
                  <a:ext cx="1210" cy="262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ctr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sr-Cyrl-RS" smtClean="0">
                      <a:solidFill>
                        <a:srgbClr val="676767"/>
                      </a:solidFill>
                      <a:ea typeface="Gill Sans" pitchFamily="-84" charset="0"/>
                      <a:cs typeface="Gill Sans" pitchFamily="-84" charset="0"/>
                    </a:rPr>
                    <a:t>УПРАВЉАЊЕ</a:t>
                  </a:r>
                  <a:endParaRPr lang="en-US">
                    <a:solidFill>
                      <a:srgbClr val="676767"/>
                    </a:solidFill>
                    <a:ea typeface="Gill Sans" pitchFamily="-84" charset="0"/>
                    <a:cs typeface="Gill Sans" pitchFamily="-84" charset="0"/>
                  </a:endParaRPr>
                </a:p>
              </p:txBody>
            </p:sp>
            <p:sp>
              <p:nvSpPr>
                <p:cNvPr id="99353" name="Rectangle 5"/>
                <p:cNvSpPr>
                  <a:spLocks/>
                </p:cNvSpPr>
                <p:nvPr/>
              </p:nvSpPr>
              <p:spPr bwMode="auto">
                <a:xfrm rot="18858788">
                  <a:off x="536" y="1051"/>
                  <a:ext cx="1210" cy="262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ctr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sr-Cyrl-RS" smtClean="0">
                      <a:solidFill>
                        <a:srgbClr val="676767"/>
                      </a:solidFill>
                      <a:ea typeface="Gill Sans" pitchFamily="-84" charset="0"/>
                      <a:cs typeface="Gill Sans" pitchFamily="-84" charset="0"/>
                    </a:rPr>
                    <a:t>УПРАВЉАЊЕ</a:t>
                  </a:r>
                  <a:endParaRPr lang="en-US">
                    <a:solidFill>
                      <a:srgbClr val="676767"/>
                    </a:solidFill>
                    <a:ea typeface="Gill Sans" pitchFamily="-84" charset="0"/>
                    <a:cs typeface="Gill Sans" pitchFamily="-84" charset="0"/>
                  </a:endParaRPr>
                </a:p>
              </p:txBody>
            </p:sp>
            <p:sp>
              <p:nvSpPr>
                <p:cNvPr id="99354" name="Rectangle 6"/>
                <p:cNvSpPr>
                  <a:spLocks/>
                </p:cNvSpPr>
                <p:nvPr/>
              </p:nvSpPr>
              <p:spPr bwMode="auto">
                <a:xfrm rot="2683557">
                  <a:off x="552" y="4204"/>
                  <a:ext cx="1210" cy="262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ctr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sr-Cyrl-RS" smtClean="0">
                      <a:solidFill>
                        <a:srgbClr val="676767"/>
                      </a:solidFill>
                      <a:ea typeface="Gill Sans" pitchFamily="-84" charset="0"/>
                      <a:cs typeface="Gill Sans" pitchFamily="-84" charset="0"/>
                    </a:rPr>
                    <a:t>УПРАВЉАЊЕ</a:t>
                  </a:r>
                  <a:endParaRPr lang="en-US">
                    <a:solidFill>
                      <a:srgbClr val="676767"/>
                    </a:solidFill>
                    <a:ea typeface="Gill Sans" pitchFamily="-84" charset="0"/>
                    <a:cs typeface="Gill Sans" pitchFamily="-84" charset="0"/>
                  </a:endParaRPr>
                </a:p>
              </p:txBody>
            </p:sp>
            <p:sp>
              <p:nvSpPr>
                <p:cNvPr id="99355" name="Rectangle 7"/>
                <p:cNvSpPr>
                  <a:spLocks/>
                </p:cNvSpPr>
                <p:nvPr/>
              </p:nvSpPr>
              <p:spPr bwMode="auto">
                <a:xfrm rot="18858788">
                  <a:off x="3748" y="4167"/>
                  <a:ext cx="1210" cy="262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ctr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sr-Cyrl-RS" smtClean="0">
                      <a:solidFill>
                        <a:srgbClr val="676767"/>
                      </a:solidFill>
                      <a:ea typeface="Gill Sans" pitchFamily="-84" charset="0"/>
                      <a:cs typeface="Gill Sans" pitchFamily="-84" charset="0"/>
                    </a:rPr>
                    <a:t>УПРАВЉАЊЕ</a:t>
                  </a:r>
                  <a:endParaRPr lang="en-US">
                    <a:solidFill>
                      <a:srgbClr val="676767"/>
                    </a:solidFill>
                    <a:ea typeface="Gill Sans" pitchFamily="-84" charset="0"/>
                    <a:cs typeface="Gill Sans" pitchFamily="-84" charset="0"/>
                  </a:endParaRPr>
                </a:p>
              </p:txBody>
            </p:sp>
          </p:grpSp>
          <p:grpSp>
            <p:nvGrpSpPr>
              <p:cNvPr id="4" name="Group 8"/>
              <p:cNvGrpSpPr>
                <a:grpSpLocks/>
              </p:cNvGrpSpPr>
              <p:nvPr/>
            </p:nvGrpSpPr>
            <p:grpSpPr bwMode="auto">
              <a:xfrm>
                <a:off x="1080" y="1094"/>
                <a:ext cx="3311" cy="3276"/>
                <a:chOff x="0" y="0"/>
                <a:chExt cx="3311" cy="3275"/>
              </a:xfrm>
            </p:grpSpPr>
            <p:sp>
              <p:nvSpPr>
                <p:cNvPr id="99347" name="Line 9"/>
                <p:cNvSpPr>
                  <a:spLocks noChangeShapeType="1"/>
                </p:cNvSpPr>
                <p:nvPr/>
              </p:nvSpPr>
              <p:spPr bwMode="auto">
                <a:xfrm rot="10800000" flipH="1">
                  <a:off x="2384" y="1649"/>
                  <a:ext cx="927" cy="0"/>
                </a:xfrm>
                <a:prstGeom prst="line">
                  <a:avLst/>
                </a:prstGeom>
                <a:noFill/>
                <a:ln w="127000">
                  <a:solidFill>
                    <a:srgbClr val="4D4D4D"/>
                  </a:solidFill>
                  <a:miter lim="800000"/>
                  <a:headEnd type="stealth" w="med" len="med"/>
                  <a:tailEnd type="stealth" w="med" len="med"/>
                </a:ln>
              </p:spPr>
              <p:txBody>
                <a:bodyPr lIns="0" tIns="0" rIns="0" bIns="0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9348" name="Line 10"/>
                <p:cNvSpPr>
                  <a:spLocks noChangeShapeType="1"/>
                </p:cNvSpPr>
                <p:nvPr/>
              </p:nvSpPr>
              <p:spPr bwMode="auto">
                <a:xfrm rot="10800000" flipH="1">
                  <a:off x="0" y="1649"/>
                  <a:ext cx="927" cy="0"/>
                </a:xfrm>
                <a:prstGeom prst="line">
                  <a:avLst/>
                </a:prstGeom>
                <a:noFill/>
                <a:ln w="127000">
                  <a:solidFill>
                    <a:srgbClr val="4D4D4D"/>
                  </a:solidFill>
                  <a:miter lim="800000"/>
                  <a:headEnd type="stealth" w="med" len="med"/>
                  <a:tailEnd type="stealth" w="med" len="med"/>
                </a:ln>
              </p:spPr>
              <p:txBody>
                <a:bodyPr lIns="0" tIns="0" rIns="0" bIns="0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9349" name="Line 11"/>
                <p:cNvSpPr>
                  <a:spLocks noChangeShapeType="1"/>
                </p:cNvSpPr>
                <p:nvPr/>
              </p:nvSpPr>
              <p:spPr bwMode="auto">
                <a:xfrm>
                  <a:off x="1663" y="0"/>
                  <a:ext cx="0" cy="930"/>
                </a:xfrm>
                <a:prstGeom prst="line">
                  <a:avLst/>
                </a:prstGeom>
                <a:noFill/>
                <a:ln w="127000">
                  <a:solidFill>
                    <a:srgbClr val="4D4D4D"/>
                  </a:solidFill>
                  <a:miter lim="800000"/>
                  <a:headEnd type="stealth" w="med" len="med"/>
                  <a:tailEnd type="stealth" w="med" len="med"/>
                </a:ln>
              </p:spPr>
              <p:txBody>
                <a:bodyPr lIns="0" tIns="0" rIns="0" bIns="0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9350" name="Line 12"/>
                <p:cNvSpPr>
                  <a:spLocks noChangeShapeType="1"/>
                </p:cNvSpPr>
                <p:nvPr/>
              </p:nvSpPr>
              <p:spPr bwMode="auto">
                <a:xfrm>
                  <a:off x="1664" y="2345"/>
                  <a:ext cx="0" cy="930"/>
                </a:xfrm>
                <a:prstGeom prst="line">
                  <a:avLst/>
                </a:prstGeom>
                <a:noFill/>
                <a:ln w="127000">
                  <a:solidFill>
                    <a:srgbClr val="4D4D4D"/>
                  </a:solidFill>
                  <a:miter lim="800000"/>
                  <a:headEnd type="stealth" w="med" len="med"/>
                  <a:tailEnd type="stealth" w="med" len="med"/>
                </a:ln>
              </p:spPr>
              <p:txBody>
                <a:bodyPr lIns="0" tIns="0" rIns="0" bIns="0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5" name="Group 13"/>
            <p:cNvGrpSpPr>
              <a:grpSpLocks/>
            </p:cNvGrpSpPr>
            <p:nvPr/>
          </p:nvGrpSpPr>
          <p:grpSpPr bwMode="auto">
            <a:xfrm>
              <a:off x="3759399" y="2634258"/>
              <a:ext cx="1616273" cy="1589484"/>
              <a:chOff x="0" y="0"/>
              <a:chExt cx="1448" cy="1424"/>
            </a:xfrm>
          </p:grpSpPr>
          <p:sp>
            <p:nvSpPr>
              <p:cNvPr id="92174" name="Oval 14"/>
              <p:cNvSpPr>
                <a:spLocks/>
              </p:cNvSpPr>
              <p:nvPr/>
            </p:nvSpPr>
            <p:spPr bwMode="auto">
              <a:xfrm>
                <a:off x="0" y="0"/>
                <a:ext cx="1448" cy="1424"/>
              </a:xfrm>
              <a:prstGeom prst="ellipse">
                <a:avLst/>
              </a:prstGeom>
              <a:solidFill>
                <a:srgbClr val="6293FE"/>
              </a:solidFill>
              <a:ln w="12700" cap="flat">
                <a:noFill/>
                <a:miter lim="800000"/>
                <a:headEnd type="none" w="med" len="med"/>
                <a:tailEnd type="none" w="med" len="med"/>
              </a:ln>
              <a:effectLst>
                <a:outerShdw blurRad="76200" algn="ctr" rotWithShape="0">
                  <a:schemeClr val="bg2">
                    <a:alpha val="79999"/>
                  </a:schemeClr>
                </a:outerShdw>
              </a:effectLst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9344" name="Rectangle 15"/>
              <p:cNvSpPr>
                <a:spLocks/>
              </p:cNvSpPr>
              <p:nvPr/>
            </p:nvSpPr>
            <p:spPr bwMode="auto">
              <a:xfrm>
                <a:off x="156" y="493"/>
                <a:ext cx="1169" cy="40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square" lIns="0" tIns="0" rIns="0" bIns="0" anchor="ctr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sr-Cyrl-RS" sz="2800" smtClean="0">
                    <a:solidFill>
                      <a:schemeClr val="tx1"/>
                    </a:solidFill>
                    <a:ea typeface="Gill Sans" pitchFamily="-84" charset="0"/>
                    <a:cs typeface="Gill Sans" pitchFamily="-84" charset="0"/>
                  </a:rPr>
                  <a:t>ВИЗИЈА</a:t>
                </a:r>
                <a:endParaRPr lang="en-US" sz="2800">
                  <a:solidFill>
                    <a:schemeClr val="tx1"/>
                  </a:solidFill>
                  <a:ea typeface="Gill Sans" pitchFamily="-84" charset="0"/>
                  <a:cs typeface="Gill Sans" pitchFamily="-84" charset="0"/>
                </a:endParaRPr>
              </a:p>
            </p:txBody>
          </p:sp>
        </p:grpSp>
        <p:grpSp>
          <p:nvGrpSpPr>
            <p:cNvPr id="6" name="Group 16"/>
            <p:cNvGrpSpPr>
              <a:grpSpLocks/>
            </p:cNvGrpSpPr>
            <p:nvPr/>
          </p:nvGrpSpPr>
          <p:grpSpPr bwMode="auto">
            <a:xfrm>
              <a:off x="4018360" y="482203"/>
              <a:ext cx="1107280" cy="1107281"/>
              <a:chOff x="0" y="0"/>
              <a:chExt cx="992" cy="992"/>
            </a:xfrm>
          </p:grpSpPr>
          <p:sp>
            <p:nvSpPr>
              <p:cNvPr id="92177" name="Oval 17"/>
              <p:cNvSpPr>
                <a:spLocks/>
              </p:cNvSpPr>
              <p:nvPr/>
            </p:nvSpPr>
            <p:spPr bwMode="auto">
              <a:xfrm>
                <a:off x="0" y="0"/>
                <a:ext cx="992" cy="992"/>
              </a:xfrm>
              <a:prstGeom prst="ellipse">
                <a:avLst/>
              </a:prstGeom>
              <a:gradFill rotWithShape="0">
                <a:gsLst>
                  <a:gs pos="0">
                    <a:srgbClr val="074EB3"/>
                  </a:gs>
                  <a:gs pos="100000">
                    <a:srgbClr val="0B3280"/>
                  </a:gs>
                </a:gsLst>
                <a:lin ang="5400000" scaled="1"/>
              </a:gradFill>
              <a:ln w="12700" cap="flat">
                <a:noFill/>
                <a:miter lim="800000"/>
                <a:headEnd type="none" w="med" len="med"/>
                <a:tailEnd type="none" w="med" len="med"/>
              </a:ln>
              <a:effectLst>
                <a:outerShdw blurRad="76200" algn="ctr" rotWithShape="0">
                  <a:schemeClr val="bg2">
                    <a:alpha val="79999"/>
                  </a:schemeClr>
                </a:outerShdw>
              </a:effectLst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9342" name="Rectangle 18"/>
              <p:cNvSpPr>
                <a:spLocks/>
              </p:cNvSpPr>
              <p:nvPr/>
            </p:nvSpPr>
            <p:spPr bwMode="auto">
              <a:xfrm>
                <a:off x="25" y="322"/>
                <a:ext cx="914" cy="29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>
                <a:prstTxWarp prst="textNoShape">
                  <a:avLst/>
                </a:prstTxWarp>
                <a:spAutoFit/>
              </a:bodyPr>
              <a:lstStyle/>
              <a:p>
                <a:r>
                  <a:rPr lang="sr-Cyrl-RS" sz="2000" smtClean="0">
                    <a:ea typeface="Gill Sans" pitchFamily="-84" charset="0"/>
                    <a:cs typeface="Gill Sans" pitchFamily="-84" charset="0"/>
                  </a:rPr>
                  <a:t>ПОДАЦИ</a:t>
                </a:r>
                <a:endParaRPr lang="en-US" sz="2000" dirty="0">
                  <a:ea typeface="Gill Sans" pitchFamily="-84" charset="0"/>
                  <a:cs typeface="Gill Sans" pitchFamily="-84" charset="0"/>
                </a:endParaRPr>
              </a:p>
            </p:txBody>
          </p:sp>
        </p:grpSp>
        <p:grpSp>
          <p:nvGrpSpPr>
            <p:cNvPr id="7" name="Group 19"/>
            <p:cNvGrpSpPr>
              <a:grpSpLocks/>
            </p:cNvGrpSpPr>
            <p:nvPr/>
          </p:nvGrpSpPr>
          <p:grpSpPr bwMode="auto">
            <a:xfrm>
              <a:off x="6429375" y="2875360"/>
              <a:ext cx="1107281" cy="1107281"/>
              <a:chOff x="0" y="0"/>
              <a:chExt cx="992" cy="992"/>
            </a:xfrm>
          </p:grpSpPr>
          <p:sp>
            <p:nvSpPr>
              <p:cNvPr id="92180" name="Oval 20"/>
              <p:cNvSpPr>
                <a:spLocks/>
              </p:cNvSpPr>
              <p:nvPr/>
            </p:nvSpPr>
            <p:spPr bwMode="auto">
              <a:xfrm>
                <a:off x="0" y="0"/>
                <a:ext cx="992" cy="992"/>
              </a:xfrm>
              <a:prstGeom prst="ellipse">
                <a:avLst/>
              </a:prstGeom>
              <a:gradFill rotWithShape="0">
                <a:gsLst>
                  <a:gs pos="0">
                    <a:srgbClr val="074EB3"/>
                  </a:gs>
                  <a:gs pos="100000">
                    <a:srgbClr val="0B3280"/>
                  </a:gs>
                </a:gsLst>
                <a:lin ang="5400000" scaled="1"/>
              </a:gradFill>
              <a:ln w="12700" cap="flat">
                <a:noFill/>
                <a:miter lim="800000"/>
                <a:headEnd type="none" w="med" len="med"/>
                <a:tailEnd type="none" w="med" len="med"/>
              </a:ln>
              <a:effectLst>
                <a:outerShdw blurRad="76200" algn="ctr" rotWithShape="0">
                  <a:schemeClr val="bg2">
                    <a:alpha val="79999"/>
                  </a:schemeClr>
                </a:outerShdw>
              </a:effectLst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9340" name="Rectangle 21"/>
              <p:cNvSpPr>
                <a:spLocks/>
              </p:cNvSpPr>
              <p:nvPr/>
            </p:nvSpPr>
            <p:spPr bwMode="auto">
              <a:xfrm>
                <a:off x="56" y="337"/>
                <a:ext cx="903" cy="26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>
                <a:prstTxWarp prst="textNoShape">
                  <a:avLst/>
                </a:prstTxWarp>
                <a:spAutoFit/>
              </a:bodyPr>
              <a:lstStyle/>
              <a:p>
                <a:r>
                  <a:rPr lang="sr-Cyrl-RS" smtClean="0">
                    <a:ea typeface="Gill Sans" pitchFamily="-84" charset="0"/>
                    <a:cs typeface="Gill Sans" pitchFamily="-84" charset="0"/>
                  </a:rPr>
                  <a:t>ВЕШТИНЕ</a:t>
                </a:r>
                <a:endParaRPr lang="en-US" dirty="0">
                  <a:ea typeface="Gill Sans" pitchFamily="-84" charset="0"/>
                  <a:cs typeface="Gill Sans" pitchFamily="-84" charset="0"/>
                </a:endParaRPr>
              </a:p>
            </p:txBody>
          </p:sp>
        </p:grpSp>
        <p:grpSp>
          <p:nvGrpSpPr>
            <p:cNvPr id="8" name="Group 22"/>
            <p:cNvGrpSpPr>
              <a:grpSpLocks/>
            </p:cNvGrpSpPr>
            <p:nvPr/>
          </p:nvGrpSpPr>
          <p:grpSpPr bwMode="auto">
            <a:xfrm>
              <a:off x="4018360" y="5268516"/>
              <a:ext cx="1107280" cy="1107281"/>
              <a:chOff x="0" y="0"/>
              <a:chExt cx="992" cy="992"/>
            </a:xfrm>
          </p:grpSpPr>
          <p:sp>
            <p:nvSpPr>
              <p:cNvPr id="92183" name="Oval 23"/>
              <p:cNvSpPr>
                <a:spLocks/>
              </p:cNvSpPr>
              <p:nvPr/>
            </p:nvSpPr>
            <p:spPr bwMode="auto">
              <a:xfrm>
                <a:off x="0" y="0"/>
                <a:ext cx="992" cy="992"/>
              </a:xfrm>
              <a:prstGeom prst="ellipse">
                <a:avLst/>
              </a:prstGeom>
              <a:gradFill rotWithShape="0">
                <a:gsLst>
                  <a:gs pos="0">
                    <a:srgbClr val="074EB3"/>
                  </a:gs>
                  <a:gs pos="100000">
                    <a:srgbClr val="0B3280"/>
                  </a:gs>
                </a:gsLst>
                <a:lin ang="5400000" scaled="1"/>
              </a:gradFill>
              <a:ln w="12700" cap="flat">
                <a:noFill/>
                <a:miter lim="800000"/>
                <a:headEnd type="none" w="med" len="med"/>
                <a:tailEnd type="none" w="med" len="med"/>
              </a:ln>
              <a:effectLst>
                <a:outerShdw blurRad="76200" algn="ctr" rotWithShape="0">
                  <a:schemeClr val="bg2">
                    <a:alpha val="79999"/>
                  </a:schemeClr>
                </a:outerShdw>
              </a:effectLst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9338" name="Rectangle 24"/>
              <p:cNvSpPr>
                <a:spLocks/>
              </p:cNvSpPr>
              <p:nvPr/>
            </p:nvSpPr>
            <p:spPr bwMode="auto">
              <a:xfrm>
                <a:off x="3" y="345"/>
                <a:ext cx="938" cy="26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>
                <a:prstTxWarp prst="textNoShape">
                  <a:avLst/>
                </a:prstTxWarp>
                <a:spAutoFit/>
              </a:bodyPr>
              <a:lstStyle/>
              <a:p>
                <a:r>
                  <a:rPr lang="sr-Cyrl-RS" smtClean="0">
                    <a:ea typeface="Gill Sans" pitchFamily="-84" charset="0"/>
                    <a:cs typeface="Gill Sans" pitchFamily="-84" charset="0"/>
                  </a:rPr>
                  <a:t>СРЕДСТВА</a:t>
                </a:r>
                <a:endParaRPr lang="en-US" dirty="0">
                  <a:ea typeface="Gill Sans" pitchFamily="-84" charset="0"/>
                  <a:cs typeface="Gill Sans" pitchFamily="-84" charset="0"/>
                </a:endParaRPr>
              </a:p>
            </p:txBody>
          </p:sp>
        </p:grpSp>
        <p:grpSp>
          <p:nvGrpSpPr>
            <p:cNvPr id="9" name="Group 25"/>
            <p:cNvGrpSpPr>
              <a:grpSpLocks/>
            </p:cNvGrpSpPr>
            <p:nvPr/>
          </p:nvGrpSpPr>
          <p:grpSpPr bwMode="auto">
            <a:xfrm>
              <a:off x="1598414" y="2875360"/>
              <a:ext cx="1107280" cy="1107281"/>
              <a:chOff x="0" y="0"/>
              <a:chExt cx="992" cy="992"/>
            </a:xfrm>
          </p:grpSpPr>
          <p:sp>
            <p:nvSpPr>
              <p:cNvPr id="92186" name="Oval 26"/>
              <p:cNvSpPr>
                <a:spLocks/>
              </p:cNvSpPr>
              <p:nvPr/>
            </p:nvSpPr>
            <p:spPr bwMode="auto">
              <a:xfrm>
                <a:off x="0" y="0"/>
                <a:ext cx="992" cy="992"/>
              </a:xfrm>
              <a:prstGeom prst="ellipse">
                <a:avLst/>
              </a:prstGeom>
              <a:gradFill rotWithShape="0">
                <a:gsLst>
                  <a:gs pos="0">
                    <a:srgbClr val="074EB3"/>
                  </a:gs>
                  <a:gs pos="100000">
                    <a:srgbClr val="0B3280"/>
                  </a:gs>
                </a:gsLst>
                <a:lin ang="5400000" scaled="1"/>
              </a:gradFill>
              <a:ln w="12700" cap="flat">
                <a:noFill/>
                <a:miter lim="800000"/>
                <a:headEnd type="none" w="med" len="med"/>
                <a:tailEnd type="none" w="med" len="med"/>
              </a:ln>
              <a:effectLst>
                <a:outerShdw blurRad="76200" algn="ctr" rotWithShape="0">
                  <a:schemeClr val="bg2">
                    <a:alpha val="79999"/>
                  </a:schemeClr>
                </a:outerShdw>
              </a:effectLst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9336" name="Rectangle 27"/>
              <p:cNvSpPr>
                <a:spLocks/>
              </p:cNvSpPr>
              <p:nvPr/>
            </p:nvSpPr>
            <p:spPr bwMode="auto">
              <a:xfrm>
                <a:off x="43" y="365"/>
                <a:ext cx="904" cy="233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>
                <a:prstTxWarp prst="textNoShape">
                  <a:avLst/>
                </a:prstTxWarp>
                <a:spAutoFit/>
              </a:bodyPr>
              <a:lstStyle/>
              <a:p>
                <a:r>
                  <a:rPr lang="sr-Cyrl-RS" sz="1600" smtClean="0">
                    <a:ea typeface="Gill Sans" pitchFamily="-84" charset="0"/>
                    <a:cs typeface="Gill Sans" pitchFamily="-84" charset="0"/>
                  </a:rPr>
                  <a:t>ИНФРАСТР.</a:t>
                </a:r>
                <a:endParaRPr lang="en-US" sz="1600" dirty="0">
                  <a:ea typeface="Gill Sans" pitchFamily="-84" charset="0"/>
                  <a:cs typeface="Gill Sans" pitchFamily="-84" charset="0"/>
                </a:endParaRPr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1"/>
          <p:cNvSpPr>
            <a:spLocks/>
          </p:cNvSpPr>
          <p:nvPr/>
        </p:nvSpPr>
        <p:spPr bwMode="auto">
          <a:xfrm>
            <a:off x="4549607" y="291498"/>
            <a:ext cx="4559257" cy="430729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l"/>
            <a:r>
              <a:rPr lang="sr-Cyrl-RS" sz="2000" smtClean="0">
                <a:latin typeface="Gill Sans"/>
                <a:ea typeface="Gill Sans" pitchFamily="-84" charset="0"/>
                <a:cs typeface="Gill Sans" pitchFamily="-84" charset="0"/>
              </a:rPr>
              <a:t>Повећати поновну употребу података</a:t>
            </a:r>
            <a:r>
              <a:rPr lang="en-US" sz="2000" smtClean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rPr>
              <a:t>.</a:t>
            </a:r>
            <a:endParaRPr lang="en-US" sz="2000" dirty="0">
              <a:solidFill>
                <a:schemeClr val="tx1"/>
              </a:solidFill>
              <a:latin typeface="Gill Sans"/>
              <a:ea typeface="Gill Sans" pitchFamily="-84" charset="0"/>
              <a:cs typeface="Gill Sans" pitchFamily="-84" charset="0"/>
            </a:endParaRPr>
          </a:p>
          <a:p>
            <a:pPr algn="l"/>
            <a:endParaRPr lang="en-US" sz="2000" dirty="0">
              <a:solidFill>
                <a:schemeClr val="tx1"/>
              </a:solidFill>
              <a:latin typeface="Gill Sans"/>
              <a:ea typeface="Gill Sans" pitchFamily="-84" charset="0"/>
              <a:cs typeface="Gill Sans" pitchFamily="-84" charset="0"/>
            </a:endParaRPr>
          </a:p>
          <a:p>
            <a:pPr algn="l"/>
            <a:r>
              <a:rPr lang="sr-Cyrl-RS" sz="2000" smtClean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rPr>
              <a:t>Слично као са путевима</a:t>
            </a:r>
            <a:r>
              <a:rPr lang="en-US" sz="2000" smtClean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rPr>
              <a:t>, </a:t>
            </a:r>
            <a:r>
              <a:rPr lang="sr-Cyrl-RS" sz="2000" smtClean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rPr>
              <a:t>поуздана средина омогућава кретање података</a:t>
            </a:r>
            <a:r>
              <a:rPr lang="en-US" sz="2000" smtClean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rPr>
              <a:t>.</a:t>
            </a:r>
            <a:endParaRPr lang="en-US" sz="2000" dirty="0">
              <a:solidFill>
                <a:schemeClr val="tx1"/>
              </a:solidFill>
              <a:latin typeface="Gill Sans"/>
              <a:ea typeface="Gill Sans" pitchFamily="-84" charset="0"/>
              <a:cs typeface="Gill Sans" pitchFamily="-84" charset="0"/>
            </a:endParaRPr>
          </a:p>
          <a:p>
            <a:pPr algn="l"/>
            <a:endParaRPr lang="en-US" sz="2000" dirty="0">
              <a:solidFill>
                <a:schemeClr val="tx1"/>
              </a:solidFill>
              <a:latin typeface="Gill Sans"/>
              <a:ea typeface="Gill Sans" pitchFamily="-84" charset="0"/>
              <a:cs typeface="Gill Sans" pitchFamily="-84" charset="0"/>
            </a:endParaRPr>
          </a:p>
          <a:p>
            <a:pPr algn="l">
              <a:buSzPct val="100000"/>
              <a:buFont typeface="Lucida Grande" pitchFamily="-84" charset="0"/>
              <a:buChar char="‣"/>
            </a:pPr>
            <a:r>
              <a:rPr lang="sr-Cyrl-RS" sz="2000" smtClean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rPr>
              <a:t>Све је у вишеструкој употреби</a:t>
            </a:r>
            <a:r>
              <a:rPr lang="en-US" sz="2000" smtClean="0">
                <a:latin typeface="Gill Sans"/>
                <a:ea typeface="Gill Sans" pitchFamily="-84" charset="0"/>
                <a:cs typeface="Gill Sans" pitchFamily="-84" charset="0"/>
              </a:rPr>
              <a:t>: </a:t>
            </a:r>
            <a:r>
              <a:rPr lang="sr-Cyrl-RS" sz="2000" smtClean="0">
                <a:latin typeface="Gill Sans"/>
                <a:ea typeface="Gill Sans" pitchFamily="-84" charset="0"/>
                <a:cs typeface="Gill Sans" pitchFamily="-84" charset="0"/>
              </a:rPr>
              <a:t>подаци</a:t>
            </a:r>
            <a:r>
              <a:rPr lang="en-US" sz="2000" smtClean="0">
                <a:latin typeface="Gill Sans"/>
                <a:ea typeface="Gill Sans" pitchFamily="-84" charset="0"/>
                <a:cs typeface="Gill Sans" pitchFamily="-84" charset="0"/>
              </a:rPr>
              <a:t>, </a:t>
            </a:r>
            <a:r>
              <a:rPr lang="sr-Cyrl-RS" sz="2000" smtClean="0">
                <a:latin typeface="Gill Sans"/>
                <a:ea typeface="Gill Sans" pitchFamily="-84" charset="0"/>
                <a:cs typeface="Gill Sans" pitchFamily="-84" charset="0"/>
              </a:rPr>
              <a:t>могућности, вештине, инвестиције</a:t>
            </a:r>
            <a:r>
              <a:rPr lang="en-US" sz="2000" smtClean="0">
                <a:latin typeface="Gill Sans"/>
                <a:ea typeface="Gill Sans" pitchFamily="-84" charset="0"/>
                <a:cs typeface="Gill Sans" pitchFamily="-84" charset="0"/>
              </a:rPr>
              <a:t>, </a:t>
            </a:r>
            <a:r>
              <a:rPr lang="en-US" sz="2000" dirty="0">
                <a:latin typeface="Gill Sans"/>
                <a:ea typeface="Gill Sans" pitchFamily="-84" charset="0"/>
                <a:cs typeface="Gill Sans" pitchFamily="-84" charset="0"/>
              </a:rPr>
              <a:t>...</a:t>
            </a:r>
          </a:p>
          <a:p>
            <a:pPr algn="l">
              <a:buSzPct val="100000"/>
              <a:buFont typeface="Lucida Grande" pitchFamily="-84" charset="0"/>
              <a:buChar char="‣"/>
            </a:pPr>
            <a:r>
              <a:rPr lang="en-US" sz="200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sr-Cyrl-RS" sz="2000" smtClean="0">
                <a:latin typeface="Gill Sans"/>
                <a:ea typeface="Gill Sans" pitchFamily="-84" charset="0"/>
                <a:cs typeface="Gill Sans" pitchFamily="-84" charset="0"/>
              </a:rPr>
              <a:t>дељење</a:t>
            </a:r>
            <a:r>
              <a:rPr lang="en-US" sz="2000" smtClean="0">
                <a:latin typeface="Gill Sans"/>
                <a:ea typeface="Gill Sans" pitchFamily="-84" charset="0"/>
                <a:cs typeface="Gill Sans" pitchFamily="-84" charset="0"/>
              </a:rPr>
              <a:t>: </a:t>
            </a:r>
            <a:r>
              <a:rPr lang="sr-Cyrl-RS" sz="2000" smtClean="0">
                <a:latin typeface="Gill Sans"/>
                <a:ea typeface="Gill Sans" pitchFamily="-84" charset="0"/>
                <a:cs typeface="Gill Sans" pitchFamily="-84" charset="0"/>
              </a:rPr>
              <a:t>подаци</a:t>
            </a:r>
            <a:r>
              <a:rPr lang="en-US" sz="2000" smtClean="0">
                <a:latin typeface="Gill Sans"/>
                <a:ea typeface="Gill Sans" pitchFamily="-84" charset="0"/>
                <a:cs typeface="Gill Sans" pitchFamily="-84" charset="0"/>
              </a:rPr>
              <a:t>, </a:t>
            </a:r>
            <a:r>
              <a:rPr lang="sr-Cyrl-RS" sz="2000" smtClean="0">
                <a:latin typeface="Gill Sans"/>
                <a:ea typeface="Gill Sans" pitchFamily="-84" charset="0"/>
                <a:cs typeface="Gill Sans" pitchFamily="-84" charset="0"/>
              </a:rPr>
              <a:t>знање</a:t>
            </a:r>
            <a:r>
              <a:rPr lang="en-US" sz="2000" smtClean="0">
                <a:latin typeface="Gill Sans"/>
                <a:ea typeface="Gill Sans" pitchFamily="-84" charset="0"/>
                <a:cs typeface="Gill Sans" pitchFamily="-84" charset="0"/>
              </a:rPr>
              <a:t>, </a:t>
            </a:r>
            <a:r>
              <a:rPr lang="en-US" sz="2000" dirty="0">
                <a:latin typeface="Gill Sans"/>
                <a:ea typeface="Gill Sans" pitchFamily="-84" charset="0"/>
                <a:cs typeface="Gill Sans" pitchFamily="-84" charset="0"/>
              </a:rPr>
              <a:t>...</a:t>
            </a:r>
          </a:p>
          <a:p>
            <a:pPr algn="l">
              <a:buSzPct val="100000"/>
              <a:buFont typeface="Lucida Grande" pitchFamily="-84" charset="0"/>
              <a:buChar char="‣"/>
            </a:pPr>
            <a:r>
              <a:rPr lang="en-US" sz="200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sr-Cyrl-RS" sz="2000" smtClean="0">
                <a:latin typeface="Gill Sans"/>
                <a:ea typeface="Gill Sans" pitchFamily="-84" charset="0"/>
                <a:cs typeface="Gill Sans" pitchFamily="-84" charset="0"/>
              </a:rPr>
              <a:t>учење од других</a:t>
            </a:r>
            <a:r>
              <a:rPr lang="en-US" sz="2000" smtClean="0">
                <a:latin typeface="Gill Sans"/>
                <a:ea typeface="Gill Sans" pitchFamily="-84" charset="0"/>
                <a:cs typeface="Gill Sans" pitchFamily="-84" charset="0"/>
              </a:rPr>
              <a:t>: </a:t>
            </a:r>
            <a:r>
              <a:rPr lang="sr-Cyrl-RS" sz="2000" smtClean="0">
                <a:latin typeface="Gill Sans"/>
                <a:ea typeface="Gill Sans" pitchFamily="-84" charset="0"/>
                <a:cs typeface="Gill Sans" pitchFamily="-84" charset="0"/>
              </a:rPr>
              <a:t>сарадња</a:t>
            </a:r>
            <a:r>
              <a:rPr lang="en-US" sz="200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sr-Cyrl-RS" sz="2000" smtClean="0">
                <a:latin typeface="Gill Sans"/>
                <a:ea typeface="Gill Sans" pitchFamily="-84" charset="0"/>
                <a:cs typeface="Gill Sans" pitchFamily="-84" charset="0"/>
              </a:rPr>
              <a:t>и заједнички рад</a:t>
            </a:r>
            <a:r>
              <a:rPr lang="en-US" sz="2000" smtClean="0">
                <a:latin typeface="Gill Sans"/>
                <a:ea typeface="Gill Sans" pitchFamily="-84" charset="0"/>
                <a:cs typeface="Gill Sans" pitchFamily="-84" charset="0"/>
              </a:rPr>
              <a:t>.</a:t>
            </a:r>
            <a:endParaRPr lang="en-US" sz="2000" dirty="0">
              <a:latin typeface="Gill Sans"/>
              <a:ea typeface="Gill Sans" pitchFamily="-84" charset="0"/>
              <a:cs typeface="Gill Sans" pitchFamily="-84" charset="0"/>
            </a:endParaRPr>
          </a:p>
          <a:p>
            <a:pPr algn="l"/>
            <a:endParaRPr lang="en-US" sz="2000" dirty="0">
              <a:solidFill>
                <a:schemeClr val="tx1"/>
              </a:solidFill>
              <a:latin typeface="Gill Sans"/>
              <a:ea typeface="Gill Sans" pitchFamily="-84" charset="0"/>
              <a:cs typeface="Gill Sans" pitchFamily="-84" charset="0"/>
            </a:endParaRPr>
          </a:p>
        </p:txBody>
      </p:sp>
      <p:pic>
        <p:nvPicPr>
          <p:cNvPr id="10137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9521" y="541353"/>
            <a:ext cx="3919215" cy="561270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94211" name="Rectangle 3"/>
          <p:cNvSpPr>
            <a:spLocks/>
          </p:cNvSpPr>
          <p:nvPr/>
        </p:nvSpPr>
        <p:spPr bwMode="auto">
          <a:xfrm>
            <a:off x="4843537" y="4368627"/>
            <a:ext cx="3964227" cy="207749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sr-Cyrl-RS" sz="4500" smtClean="0">
                <a:latin typeface="Gill Sans"/>
                <a:ea typeface="Gill Sans" pitchFamily="-84" charset="0"/>
                <a:cs typeface="Gill Sans" pitchFamily="-84" charset="0"/>
              </a:rPr>
              <a:t>Радити </a:t>
            </a:r>
            <a:br>
              <a:rPr lang="sr-Cyrl-RS" sz="4500" smtClean="0">
                <a:latin typeface="Gill Sans"/>
                <a:ea typeface="Gill Sans" pitchFamily="-84" charset="0"/>
                <a:cs typeface="Gill Sans" pitchFamily="-84" charset="0"/>
              </a:rPr>
            </a:br>
            <a:r>
              <a:rPr lang="sr-Cyrl-RS" sz="4500" smtClean="0">
                <a:latin typeface="Gill Sans"/>
                <a:ea typeface="Gill Sans" pitchFamily="-84" charset="0"/>
                <a:cs typeface="Gill Sans" pitchFamily="-84" charset="0"/>
              </a:rPr>
              <a:t>паметније, </a:t>
            </a:r>
            <a:br>
              <a:rPr lang="sr-Cyrl-RS" sz="4500" smtClean="0">
                <a:latin typeface="Gill Sans"/>
                <a:ea typeface="Gill Sans" pitchFamily="-84" charset="0"/>
                <a:cs typeface="Gill Sans" pitchFamily="-84" charset="0"/>
              </a:rPr>
            </a:br>
            <a:r>
              <a:rPr lang="sr-Cyrl-RS" sz="4500" smtClean="0">
                <a:latin typeface="Gill Sans"/>
                <a:ea typeface="Gill Sans" pitchFamily="-84" charset="0"/>
                <a:cs typeface="Gill Sans" pitchFamily="-84" charset="0"/>
              </a:rPr>
              <a:t>а не напорније</a:t>
            </a:r>
            <a:endParaRPr lang="en-US" sz="4500" dirty="0">
              <a:latin typeface="Gill Sans"/>
              <a:ea typeface="Gill Sans" pitchFamily="-84" charset="0"/>
              <a:cs typeface="Gill Sans" pitchFamily="-8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2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2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20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20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20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209" grpId="0" build="p" autoUpdateAnimBg="0"/>
      <p:bldP spid="94211" grpId="0" autoUpdateAnimBg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2518172" y="455414"/>
            <a:ext cx="4063008" cy="1571625"/>
            <a:chOff x="0" y="0"/>
            <a:chExt cx="3640" cy="1408"/>
          </a:xfrm>
        </p:grpSpPr>
        <p:grpSp>
          <p:nvGrpSpPr>
            <p:cNvPr id="3" name="Group 2"/>
            <p:cNvGrpSpPr>
              <a:grpSpLocks/>
            </p:cNvGrpSpPr>
            <p:nvPr/>
          </p:nvGrpSpPr>
          <p:grpSpPr bwMode="auto">
            <a:xfrm>
              <a:off x="65" y="346"/>
              <a:ext cx="3518" cy="917"/>
              <a:chOff x="0" y="0"/>
              <a:chExt cx="3517" cy="917"/>
            </a:xfrm>
          </p:grpSpPr>
          <p:sp>
            <p:nvSpPr>
              <p:cNvPr id="103473" name="Rectangle 3"/>
              <p:cNvSpPr>
                <a:spLocks/>
              </p:cNvSpPr>
              <p:nvPr/>
            </p:nvSpPr>
            <p:spPr bwMode="auto">
              <a:xfrm>
                <a:off x="0" y="0"/>
                <a:ext cx="1709" cy="419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prstDash val="sysDot"/>
                <a:miter lim="800000"/>
                <a:headEnd/>
                <a:tailEnd/>
              </a:ln>
            </p:spPr>
            <p:txBody>
              <a:bodyPr lIns="0" tIns="0" rIns="0" bIns="0" anchor="ctr">
                <a:prstTxWarp prst="textNoShape">
                  <a:avLst/>
                </a:prstTxWarp>
              </a:bodyPr>
              <a:lstStyle/>
              <a:p>
                <a:pPr algn="l"/>
                <a:r>
                  <a:rPr lang="sr-Cyrl-RS" sz="800" smtClean="0">
                    <a:latin typeface="Arial Italic" charset="0"/>
                    <a:ea typeface="Arial Italic" charset="0"/>
                    <a:cs typeface="Arial Italic" charset="0"/>
                    <a:sym typeface="Arial Italic" charset="0"/>
                  </a:rPr>
                  <a:t>Интероперабилност</a:t>
                </a:r>
                <a:r>
                  <a:rPr lang="en-US" sz="800" smtClean="0">
                    <a:latin typeface="Arial Italic" charset="0"/>
                    <a:ea typeface="Arial Italic" charset="0"/>
                    <a:cs typeface="Arial Italic" charset="0"/>
                    <a:sym typeface="Arial Italic" charset="0"/>
                  </a:rPr>
                  <a:t>:</a:t>
                </a:r>
                <a:r>
                  <a:rPr lang="en-US" sz="800" smtClean="0">
                    <a:latin typeface="Arial" pitchFamily="-84" charset="0"/>
                    <a:ea typeface="Arial" pitchFamily="-84" charset="0"/>
                    <a:cs typeface="Arial" pitchFamily="-84" charset="0"/>
                    <a:sym typeface="Arial" pitchFamily="-84" charset="0"/>
                  </a:rPr>
                  <a:t> </a:t>
                </a:r>
                <a:endParaRPr lang="en-US" sz="800" dirty="0">
                  <a:latin typeface="Arial" pitchFamily="-84" charset="0"/>
                  <a:ea typeface="Arial" pitchFamily="-84" charset="0"/>
                  <a:cs typeface="Arial" pitchFamily="-84" charset="0"/>
                  <a:sym typeface="Arial" pitchFamily="-84" charset="0"/>
                </a:endParaRPr>
              </a:p>
              <a:p>
                <a:pPr algn="l"/>
                <a:r>
                  <a:rPr lang="en-US" sz="800" dirty="0">
                    <a:latin typeface="Arial" pitchFamily="-84" charset="0"/>
                    <a:ea typeface="Arial" pitchFamily="-84" charset="0"/>
                    <a:cs typeface="Arial" pitchFamily="-84" charset="0"/>
                    <a:sym typeface="Arial" pitchFamily="-84" charset="0"/>
                  </a:rPr>
                  <a:t>OGC (WMS, WFS, WCS, CSW) </a:t>
                </a:r>
              </a:p>
            </p:txBody>
          </p:sp>
          <p:sp>
            <p:nvSpPr>
              <p:cNvPr id="103474" name="Rectangle 4"/>
              <p:cNvSpPr>
                <a:spLocks/>
              </p:cNvSpPr>
              <p:nvPr/>
            </p:nvSpPr>
            <p:spPr bwMode="auto">
              <a:xfrm>
                <a:off x="0" y="498"/>
                <a:ext cx="1709" cy="419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prstDash val="sysDot"/>
                <a:miter lim="800000"/>
                <a:headEnd/>
                <a:tailEnd/>
              </a:ln>
            </p:spPr>
            <p:txBody>
              <a:bodyPr lIns="0" tIns="0" rIns="0" bIns="0" anchor="ctr">
                <a:prstTxWarp prst="textNoShape">
                  <a:avLst/>
                </a:prstTxWarp>
              </a:bodyPr>
              <a:lstStyle/>
              <a:p>
                <a:pPr algn="l"/>
                <a:r>
                  <a:rPr lang="sr-Cyrl-RS" sz="800" smtClean="0">
                    <a:latin typeface="Arial Italic" charset="0"/>
                    <a:ea typeface="Arial Italic" charset="0"/>
                    <a:cs typeface="Arial Italic" charset="0"/>
                    <a:sym typeface="Arial Italic" charset="0"/>
                  </a:rPr>
                  <a:t>Квалитет података</a:t>
                </a:r>
                <a:r>
                  <a:rPr lang="en-US" sz="800" smtClean="0">
                    <a:latin typeface="Arial Italic" charset="0"/>
                    <a:ea typeface="Arial Italic" charset="0"/>
                    <a:cs typeface="Arial Italic" charset="0"/>
                    <a:sym typeface="Arial Italic" charset="0"/>
                  </a:rPr>
                  <a:t>: </a:t>
                </a:r>
                <a:endParaRPr lang="en-US" sz="800" dirty="0">
                  <a:latin typeface="Arial Italic" charset="0"/>
                  <a:ea typeface="Arial Italic" charset="0"/>
                  <a:cs typeface="Arial Italic" charset="0"/>
                  <a:sym typeface="Arial Italic" charset="0"/>
                </a:endParaRPr>
              </a:p>
              <a:p>
                <a:pPr algn="l"/>
                <a:r>
                  <a:rPr lang="sr-Cyrl-RS" sz="800" smtClean="0">
                    <a:latin typeface="Arial" pitchFamily="-84" charset="0"/>
                    <a:ea typeface="Arial" pitchFamily="-84" charset="0"/>
                    <a:cs typeface="Arial" pitchFamily="-84" charset="0"/>
                    <a:sym typeface="Arial" pitchFamily="-84" charset="0"/>
                  </a:rPr>
                  <a:t>Интерне спецификације</a:t>
                </a:r>
                <a:r>
                  <a:rPr lang="en-US" sz="800" smtClean="0">
                    <a:latin typeface="Arial" pitchFamily="-84" charset="0"/>
                    <a:ea typeface="Arial" pitchFamily="-84" charset="0"/>
                    <a:cs typeface="Arial" pitchFamily="-84" charset="0"/>
                    <a:sym typeface="Arial" pitchFamily="-84" charset="0"/>
                  </a:rPr>
                  <a:t> </a:t>
                </a:r>
                <a:endParaRPr lang="en-US" sz="800" dirty="0">
                  <a:latin typeface="Arial" pitchFamily="-84" charset="0"/>
                  <a:ea typeface="Arial" pitchFamily="-84" charset="0"/>
                  <a:cs typeface="Arial" pitchFamily="-84" charset="0"/>
                  <a:sym typeface="Arial" pitchFamily="-84" charset="0"/>
                </a:endParaRPr>
              </a:p>
            </p:txBody>
          </p:sp>
          <p:sp>
            <p:nvSpPr>
              <p:cNvPr id="103475" name="Rectangle 5"/>
              <p:cNvSpPr>
                <a:spLocks/>
              </p:cNvSpPr>
              <p:nvPr/>
            </p:nvSpPr>
            <p:spPr bwMode="auto">
              <a:xfrm>
                <a:off x="1807" y="9"/>
                <a:ext cx="1710" cy="400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prstDash val="sysDot"/>
                <a:miter lim="800000"/>
                <a:headEnd/>
                <a:tailEnd/>
              </a:ln>
            </p:spPr>
            <p:txBody>
              <a:bodyPr lIns="0" tIns="0" rIns="0" bIns="0" anchor="ctr">
                <a:prstTxWarp prst="textNoShape">
                  <a:avLst/>
                </a:prstTxWarp>
              </a:bodyPr>
              <a:lstStyle/>
              <a:p>
                <a:pPr algn="l"/>
                <a:r>
                  <a:rPr lang="sr-Cyrl-RS" sz="800" smtClean="0">
                    <a:latin typeface="Arial Italic" charset="0"/>
                    <a:ea typeface="Arial Italic" charset="0"/>
                    <a:cs typeface="Arial Italic" charset="0"/>
                    <a:sym typeface="Arial Italic" charset="0"/>
                  </a:rPr>
                  <a:t>Упутства и спецфикације</a:t>
                </a:r>
                <a:r>
                  <a:rPr lang="en-US" sz="800" smtClean="0">
                    <a:latin typeface="Arial Italic" charset="0"/>
                    <a:ea typeface="Arial Italic" charset="0"/>
                    <a:cs typeface="Arial Italic" charset="0"/>
                    <a:sym typeface="Arial Italic" charset="0"/>
                  </a:rPr>
                  <a:t>: </a:t>
                </a:r>
                <a:endParaRPr lang="en-US" sz="800" dirty="0">
                  <a:latin typeface="Arial Italic" charset="0"/>
                  <a:ea typeface="Arial Italic" charset="0"/>
                  <a:cs typeface="Arial Italic" charset="0"/>
                  <a:sym typeface="Arial Italic" charset="0"/>
                </a:endParaRPr>
              </a:p>
              <a:p>
                <a:pPr algn="l"/>
                <a:r>
                  <a:rPr lang="sr-Cyrl-RS" sz="800" smtClean="0">
                    <a:latin typeface="Arial" pitchFamily="-84" charset="0"/>
                    <a:ea typeface="Arial" pitchFamily="-84" charset="0"/>
                    <a:cs typeface="Arial" pitchFamily="-84" charset="0"/>
                    <a:sym typeface="Arial" pitchFamily="-84" charset="0"/>
                  </a:rPr>
                  <a:t>Интерне спецификације</a:t>
                </a:r>
                <a:endParaRPr lang="en-US" sz="800" dirty="0">
                  <a:latin typeface="Arial" pitchFamily="-84" charset="0"/>
                  <a:ea typeface="Arial" pitchFamily="-84" charset="0"/>
                  <a:cs typeface="Arial" pitchFamily="-84" charset="0"/>
                  <a:sym typeface="Arial" pitchFamily="-84" charset="0"/>
                </a:endParaRPr>
              </a:p>
            </p:txBody>
          </p:sp>
          <p:sp>
            <p:nvSpPr>
              <p:cNvPr id="103476" name="Rectangle 6"/>
              <p:cNvSpPr>
                <a:spLocks/>
              </p:cNvSpPr>
              <p:nvPr/>
            </p:nvSpPr>
            <p:spPr bwMode="auto">
              <a:xfrm>
                <a:off x="1807" y="512"/>
                <a:ext cx="1710" cy="400"/>
              </a:xfrm>
              <a:prstGeom prst="rect">
                <a:avLst/>
              </a:prstGeom>
              <a:noFill/>
              <a:ln w="12700">
                <a:solidFill>
                  <a:srgbClr val="000000"/>
                </a:solidFill>
                <a:prstDash val="sysDot"/>
                <a:miter lim="800000"/>
                <a:headEnd/>
                <a:tailEnd/>
              </a:ln>
            </p:spPr>
            <p:txBody>
              <a:bodyPr lIns="0" tIns="0" rIns="0" bIns="0" anchor="ctr">
                <a:prstTxWarp prst="textNoShape">
                  <a:avLst/>
                </a:prstTxWarp>
              </a:bodyPr>
              <a:lstStyle/>
              <a:p>
                <a:pPr algn="l"/>
                <a:r>
                  <a:rPr lang="sr-Cyrl-RS" sz="800" smtClean="0">
                    <a:solidFill>
                      <a:srgbClr val="000000"/>
                    </a:solidFill>
                    <a:latin typeface="Arial Italic" charset="0"/>
                    <a:ea typeface="Arial Italic" charset="0"/>
                    <a:cs typeface="Arial Italic" charset="0"/>
                    <a:sym typeface="Arial Italic" charset="0"/>
                  </a:rPr>
                  <a:t>Метаподаци</a:t>
                </a:r>
                <a:r>
                  <a:rPr lang="en-US" sz="800" smtClean="0">
                    <a:solidFill>
                      <a:srgbClr val="000000"/>
                    </a:solidFill>
                    <a:latin typeface="Arial Italic" charset="0"/>
                    <a:ea typeface="Arial Italic" charset="0"/>
                    <a:cs typeface="Arial Italic" charset="0"/>
                    <a:sym typeface="Arial Italic" charset="0"/>
                  </a:rPr>
                  <a:t>:</a:t>
                </a:r>
                <a:r>
                  <a:rPr lang="en-US" sz="800" smtClean="0">
                    <a:solidFill>
                      <a:srgbClr val="000000"/>
                    </a:solidFill>
                    <a:latin typeface="Arial" pitchFamily="-84" charset="0"/>
                    <a:ea typeface="Arial" pitchFamily="-84" charset="0"/>
                    <a:cs typeface="Arial" pitchFamily="-84" charset="0"/>
                    <a:sym typeface="Arial" pitchFamily="-84" charset="0"/>
                  </a:rPr>
                  <a:t>  </a:t>
                </a:r>
                <a:endParaRPr lang="en-US" sz="800" dirty="0">
                  <a:solidFill>
                    <a:srgbClr val="000000"/>
                  </a:solidFill>
                  <a:latin typeface="Arial" pitchFamily="-84" charset="0"/>
                  <a:ea typeface="Arial" pitchFamily="-84" charset="0"/>
                  <a:cs typeface="Arial" pitchFamily="-84" charset="0"/>
                  <a:sym typeface="Arial" pitchFamily="-84" charset="0"/>
                </a:endParaRPr>
              </a:p>
              <a:p>
                <a:pPr algn="l"/>
                <a:r>
                  <a:rPr lang="en-US" sz="800" smtClean="0">
                    <a:solidFill>
                      <a:srgbClr val="000000"/>
                    </a:solidFill>
                    <a:latin typeface="Arial" pitchFamily="-84" charset="0"/>
                    <a:ea typeface="Arial" pitchFamily="-84" charset="0"/>
                    <a:cs typeface="Arial" pitchFamily="-84" charset="0"/>
                    <a:sym typeface="Arial" pitchFamily="-84" charset="0"/>
                  </a:rPr>
                  <a:t>ISO</a:t>
                </a:r>
                <a:r>
                  <a:rPr lang="sr-Cyrl-RS" sz="800" smtClean="0">
                    <a:solidFill>
                      <a:srgbClr val="000000"/>
                    </a:solidFill>
                    <a:latin typeface="Arial" pitchFamily="-84" charset="0"/>
                    <a:ea typeface="Arial" pitchFamily="-84" charset="0"/>
                    <a:cs typeface="Arial" pitchFamily="-84" charset="0"/>
                    <a:sym typeface="Arial" pitchFamily="-84" charset="0"/>
                  </a:rPr>
                  <a:t> </a:t>
                </a:r>
                <a:r>
                  <a:rPr lang="en-US" sz="800" smtClean="0">
                    <a:solidFill>
                      <a:srgbClr val="000000"/>
                    </a:solidFill>
                    <a:latin typeface="Arial" pitchFamily="-84" charset="0"/>
                    <a:ea typeface="Arial" pitchFamily="-84" charset="0"/>
                    <a:cs typeface="Arial" pitchFamily="-84" charset="0"/>
                    <a:sym typeface="Arial" pitchFamily="-84" charset="0"/>
                  </a:rPr>
                  <a:t>19115/19139 </a:t>
                </a:r>
                <a:r>
                  <a:rPr lang="sr-Cyrl-RS" sz="800" smtClean="0">
                    <a:solidFill>
                      <a:srgbClr val="000000"/>
                    </a:solidFill>
                    <a:latin typeface="Arial" pitchFamily="-84" charset="0"/>
                    <a:ea typeface="Arial" pitchFamily="-84" charset="0"/>
                    <a:cs typeface="Arial" pitchFamily="-84" charset="0"/>
                    <a:sym typeface="Arial" pitchFamily="-84" charset="0"/>
                  </a:rPr>
                  <a:t>и</a:t>
                </a:r>
                <a:r>
                  <a:rPr lang="en-US" sz="800" smtClean="0">
                    <a:solidFill>
                      <a:srgbClr val="000000"/>
                    </a:solidFill>
                    <a:latin typeface="Arial" pitchFamily="-84" charset="0"/>
                    <a:ea typeface="Arial" pitchFamily="-84" charset="0"/>
                    <a:cs typeface="Arial" pitchFamily="-84" charset="0"/>
                    <a:sym typeface="Arial" pitchFamily="-84" charset="0"/>
                  </a:rPr>
                  <a:t> ISO</a:t>
                </a:r>
                <a:r>
                  <a:rPr lang="sr-Cyrl-RS" sz="800" smtClean="0">
                    <a:solidFill>
                      <a:srgbClr val="000000"/>
                    </a:solidFill>
                    <a:latin typeface="Arial" pitchFamily="-84" charset="0"/>
                    <a:ea typeface="Arial" pitchFamily="-84" charset="0"/>
                    <a:cs typeface="Arial" pitchFamily="-84" charset="0"/>
                    <a:sym typeface="Arial" pitchFamily="-84" charset="0"/>
                  </a:rPr>
                  <a:t> </a:t>
                </a:r>
                <a:r>
                  <a:rPr lang="en-US" sz="800" smtClean="0">
                    <a:solidFill>
                      <a:srgbClr val="000000"/>
                    </a:solidFill>
                    <a:latin typeface="Arial" pitchFamily="-84" charset="0"/>
                    <a:ea typeface="Arial" pitchFamily="-84" charset="0"/>
                    <a:cs typeface="Arial" pitchFamily="-84" charset="0"/>
                    <a:sym typeface="Arial" pitchFamily="-84" charset="0"/>
                  </a:rPr>
                  <a:t>19119</a:t>
                </a:r>
                <a:endParaRPr lang="en-US" sz="800" dirty="0">
                  <a:solidFill>
                    <a:srgbClr val="000000"/>
                  </a:solidFill>
                  <a:latin typeface="Arial" pitchFamily="-84" charset="0"/>
                  <a:ea typeface="Arial" pitchFamily="-84" charset="0"/>
                  <a:cs typeface="Arial" pitchFamily="-84" charset="0"/>
                  <a:sym typeface="Arial" pitchFamily="-84" charset="0"/>
                </a:endParaRPr>
              </a:p>
            </p:txBody>
          </p:sp>
        </p:grpSp>
        <p:sp>
          <p:nvSpPr>
            <p:cNvPr id="103471" name="Rectangle 7"/>
            <p:cNvSpPr>
              <a:spLocks/>
            </p:cNvSpPr>
            <p:nvPr/>
          </p:nvSpPr>
          <p:spPr bwMode="auto">
            <a:xfrm>
              <a:off x="0" y="0"/>
              <a:ext cx="3640" cy="140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472" name="Rectangle 8"/>
            <p:cNvSpPr>
              <a:spLocks/>
            </p:cNvSpPr>
            <p:nvPr/>
          </p:nvSpPr>
          <p:spPr bwMode="auto">
            <a:xfrm>
              <a:off x="61" y="12"/>
              <a:ext cx="3528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r>
                <a:rPr lang="sr-Cyrl-RS" sz="800" smtClean="0">
                  <a:latin typeface="Arial Bold" charset="0"/>
                  <a:ea typeface="Arial Bold" charset="0"/>
                  <a:cs typeface="Arial Bold" charset="0"/>
                  <a:sym typeface="Arial Bold" charset="0"/>
                </a:rPr>
                <a:t>СТАНДАРДИ</a:t>
              </a:r>
              <a:endParaRPr lang="en-US" sz="800" dirty="0">
                <a:latin typeface="Arial Bold" charset="0"/>
                <a:ea typeface="Arial Bold" charset="0"/>
                <a:cs typeface="Arial Bold" charset="0"/>
                <a:sym typeface="Arial Bold" charset="0"/>
              </a:endParaRPr>
            </a:p>
          </p:txBody>
        </p:sp>
      </p:grpSp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2536031" y="4982766"/>
            <a:ext cx="4063008" cy="1134070"/>
            <a:chOff x="0" y="0"/>
            <a:chExt cx="3640" cy="1016"/>
          </a:xfrm>
        </p:grpSpPr>
        <p:sp>
          <p:nvSpPr>
            <p:cNvPr id="103465" name="Rectangle 10"/>
            <p:cNvSpPr>
              <a:spLocks/>
            </p:cNvSpPr>
            <p:nvPr/>
          </p:nvSpPr>
          <p:spPr bwMode="auto">
            <a:xfrm>
              <a:off x="64" y="683"/>
              <a:ext cx="1704" cy="236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prstDash val="sysDot"/>
              <a:miter lim="800000"/>
              <a:headEnd/>
              <a:tailEnd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algn="l"/>
              <a:r>
                <a:rPr lang="sr-Cyrl-RS" sz="800" smtClean="0">
                  <a:latin typeface="Arial Italic" charset="0"/>
                  <a:ea typeface="Arial Italic" charset="0"/>
                  <a:cs typeface="Arial Italic" charset="0"/>
                  <a:sym typeface="Arial Italic" charset="0"/>
                </a:rPr>
                <a:t>Време одзива</a:t>
              </a:r>
              <a:endParaRPr lang="en-US" sz="800" dirty="0">
                <a:latin typeface="Arial Italic" charset="0"/>
                <a:ea typeface="Arial Italic" charset="0"/>
                <a:cs typeface="Arial Italic" charset="0"/>
                <a:sym typeface="Arial Italic" charset="0"/>
              </a:endParaRPr>
            </a:p>
          </p:txBody>
        </p:sp>
        <p:sp>
          <p:nvSpPr>
            <p:cNvPr id="103466" name="Rectangle 11"/>
            <p:cNvSpPr>
              <a:spLocks/>
            </p:cNvSpPr>
            <p:nvPr/>
          </p:nvSpPr>
          <p:spPr bwMode="auto">
            <a:xfrm>
              <a:off x="1832" y="253"/>
              <a:ext cx="1704" cy="60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prstDash val="sysDot"/>
              <a:miter lim="800000"/>
              <a:headEnd/>
              <a:tailEnd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algn="l"/>
              <a:r>
                <a:rPr lang="sr-Cyrl-RS" sz="800" smtClean="0">
                  <a:latin typeface="Arial Italic" charset="0"/>
                  <a:ea typeface="Arial Italic" charset="0"/>
                  <a:cs typeface="Arial Italic" charset="0"/>
                  <a:sym typeface="Arial Italic" charset="0"/>
                </a:rPr>
                <a:t>Мрежни механизам</a:t>
              </a:r>
              <a:r>
                <a:rPr lang="en-US" sz="800" smtClean="0">
                  <a:latin typeface="Arial Italic" charset="0"/>
                  <a:ea typeface="Arial Italic" charset="0"/>
                  <a:cs typeface="Arial Italic" charset="0"/>
                  <a:sym typeface="Arial Italic" charset="0"/>
                </a:rPr>
                <a:t>:</a:t>
              </a:r>
              <a:endParaRPr lang="en-US" sz="800" dirty="0">
                <a:latin typeface="Arial Italic" charset="0"/>
                <a:ea typeface="Arial Italic" charset="0"/>
                <a:cs typeface="Arial Italic" charset="0"/>
                <a:sym typeface="Arial Italic" charset="0"/>
              </a:endParaRPr>
            </a:p>
            <a:p>
              <a:pPr algn="l"/>
              <a:r>
                <a:rPr lang="en-US" sz="800" smtClean="0">
                  <a:latin typeface="Arial" pitchFamily="-84" charset="0"/>
                  <a:ea typeface="Arial" pitchFamily="-84" charset="0"/>
                  <a:cs typeface="Arial" pitchFamily="-84" charset="0"/>
                  <a:sym typeface="Arial" pitchFamily="-84" charset="0"/>
                </a:rPr>
                <a:t>LAN</a:t>
              </a:r>
              <a:endParaRPr lang="sr-Cyrl-RS" sz="800" smtClean="0">
                <a:latin typeface="Arial" pitchFamily="-84" charset="0"/>
                <a:ea typeface="Arial" pitchFamily="-84" charset="0"/>
                <a:cs typeface="Arial" pitchFamily="-84" charset="0"/>
                <a:sym typeface="Arial" pitchFamily="-84" charset="0"/>
              </a:endParaRPr>
            </a:p>
            <a:p>
              <a:pPr algn="l"/>
              <a:r>
                <a:rPr lang="en-US" sz="800" smtClean="0">
                  <a:latin typeface="Arial" pitchFamily="-84" charset="0"/>
                  <a:ea typeface="Arial" pitchFamily="-84" charset="0"/>
                  <a:cs typeface="Arial" pitchFamily="-84" charset="0"/>
                  <a:sym typeface="Arial" pitchFamily="-84" charset="0"/>
                </a:rPr>
                <a:t>ADSL</a:t>
              </a:r>
            </a:p>
            <a:p>
              <a:pPr algn="l"/>
              <a:r>
                <a:rPr lang="en-US" sz="800" smtClean="0">
                  <a:latin typeface="Arial" pitchFamily="-84" charset="0"/>
                  <a:ea typeface="Arial" pitchFamily="-84" charset="0"/>
                  <a:cs typeface="Arial" pitchFamily="-84" charset="0"/>
                  <a:sym typeface="Arial" pitchFamily="-84" charset="0"/>
                </a:rPr>
                <a:t>3G</a:t>
              </a:r>
              <a:endParaRPr lang="en-US" sz="800" dirty="0">
                <a:latin typeface="Arial" pitchFamily="-84" charset="0"/>
                <a:ea typeface="Arial" pitchFamily="-84" charset="0"/>
                <a:cs typeface="Arial" pitchFamily="-84" charset="0"/>
                <a:sym typeface="Arial" pitchFamily="-84" charset="0"/>
              </a:endParaRPr>
            </a:p>
          </p:txBody>
        </p:sp>
        <p:sp>
          <p:nvSpPr>
            <p:cNvPr id="103467" name="Rectangle 12"/>
            <p:cNvSpPr>
              <a:spLocks/>
            </p:cNvSpPr>
            <p:nvPr/>
          </p:nvSpPr>
          <p:spPr bwMode="auto">
            <a:xfrm>
              <a:off x="64" y="253"/>
              <a:ext cx="1704" cy="374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prstDash val="sysDot"/>
              <a:miter lim="800000"/>
              <a:headEnd/>
              <a:tailEnd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algn="l"/>
              <a:r>
                <a:rPr lang="sr-Cyrl-RS" sz="800" smtClean="0">
                  <a:latin typeface="Arial Italic" charset="0"/>
                  <a:ea typeface="Arial Italic" charset="0"/>
                  <a:cs typeface="Arial Italic" charset="0"/>
                  <a:sym typeface="Arial Italic" charset="0"/>
                </a:rPr>
                <a:t>Комуникациони</a:t>
              </a:r>
              <a:r>
                <a:rPr lang="en-US" sz="800" smtClean="0">
                  <a:latin typeface="Arial Italic" charset="0"/>
                  <a:ea typeface="Arial Italic" charset="0"/>
                  <a:cs typeface="Arial Italic" charset="0"/>
                  <a:sym typeface="Arial Italic" charset="0"/>
                </a:rPr>
                <a:t>:</a:t>
              </a:r>
              <a:endParaRPr lang="en-US" sz="800" dirty="0">
                <a:latin typeface="Arial Italic" charset="0"/>
                <a:ea typeface="Arial Italic" charset="0"/>
                <a:cs typeface="Arial Italic" charset="0"/>
                <a:sym typeface="Arial Italic" charset="0"/>
              </a:endParaRPr>
            </a:p>
            <a:p>
              <a:pPr algn="l"/>
              <a:r>
                <a:rPr lang="sr-Cyrl-RS" sz="800" smtClean="0">
                  <a:latin typeface="Arial" pitchFamily="-84" charset="0"/>
                  <a:ea typeface="Arial" pitchFamily="-84" charset="0"/>
                  <a:cs typeface="Arial" pitchFamily="-84" charset="0"/>
                  <a:sym typeface="Arial" pitchFamily="-84" charset="0"/>
                </a:rPr>
                <a:t>Интернет</a:t>
              </a:r>
              <a:endParaRPr lang="en-US" sz="800" dirty="0">
                <a:latin typeface="Arial" pitchFamily="-84" charset="0"/>
                <a:ea typeface="Arial" pitchFamily="-84" charset="0"/>
                <a:cs typeface="Arial" pitchFamily="-84" charset="0"/>
                <a:sym typeface="Arial" pitchFamily="-84" charset="0"/>
              </a:endParaRPr>
            </a:p>
          </p:txBody>
        </p:sp>
        <p:sp>
          <p:nvSpPr>
            <p:cNvPr id="103468" name="Rectangle 13"/>
            <p:cNvSpPr>
              <a:spLocks/>
            </p:cNvSpPr>
            <p:nvPr/>
          </p:nvSpPr>
          <p:spPr bwMode="auto">
            <a:xfrm>
              <a:off x="1181" y="10"/>
              <a:ext cx="1268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r>
                <a:rPr lang="sr-Cyrl-RS" sz="800" smtClean="0">
                  <a:latin typeface="Arial Bold" charset="0"/>
                  <a:ea typeface="Arial Bold" charset="0"/>
                  <a:cs typeface="Arial Bold" charset="0"/>
                  <a:sym typeface="Arial Bold" charset="0"/>
                </a:rPr>
                <a:t>ПРИСТУПНА МРЕЖА</a:t>
              </a:r>
              <a:endParaRPr lang="en-US" sz="800" dirty="0">
                <a:latin typeface="Arial Bold" charset="0"/>
                <a:ea typeface="Arial Bold" charset="0"/>
                <a:cs typeface="Arial Bold" charset="0"/>
                <a:sym typeface="Arial Bold" charset="0"/>
              </a:endParaRPr>
            </a:p>
          </p:txBody>
        </p:sp>
        <p:sp>
          <p:nvSpPr>
            <p:cNvPr id="103469" name="Rectangle 14"/>
            <p:cNvSpPr>
              <a:spLocks/>
            </p:cNvSpPr>
            <p:nvPr/>
          </p:nvSpPr>
          <p:spPr bwMode="auto">
            <a:xfrm>
              <a:off x="0" y="0"/>
              <a:ext cx="3640" cy="1016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5" name="Group 15"/>
          <p:cNvGrpSpPr>
            <a:grpSpLocks/>
          </p:cNvGrpSpPr>
          <p:nvPr/>
        </p:nvGrpSpPr>
        <p:grpSpPr bwMode="auto">
          <a:xfrm>
            <a:off x="20320" y="2482453"/>
            <a:ext cx="2044898" cy="1571625"/>
            <a:chOff x="0" y="0"/>
            <a:chExt cx="1832" cy="1408"/>
          </a:xfrm>
        </p:grpSpPr>
        <p:sp>
          <p:nvSpPr>
            <p:cNvPr id="103461" name="Rectangle 16"/>
            <p:cNvSpPr>
              <a:spLocks/>
            </p:cNvSpPr>
            <p:nvPr/>
          </p:nvSpPr>
          <p:spPr bwMode="auto">
            <a:xfrm>
              <a:off x="64" y="248"/>
              <a:ext cx="1704" cy="27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prstDash val="sysDot"/>
              <a:miter lim="800000"/>
              <a:headEnd/>
              <a:tailEnd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algn="l"/>
              <a:r>
                <a:rPr lang="sr-Cyrl-RS" sz="800" smtClean="0">
                  <a:latin typeface="Arial Italic" charset="0"/>
                  <a:ea typeface="Arial Italic" charset="0"/>
                  <a:cs typeface="Arial Italic" charset="0"/>
                  <a:sym typeface="Arial Italic" charset="0"/>
                </a:rPr>
                <a:t>Дата провајдери</a:t>
              </a:r>
              <a:r>
                <a:rPr lang="en-US" sz="800" smtClean="0">
                  <a:latin typeface="Arial Italic" charset="0"/>
                  <a:ea typeface="Arial Italic" charset="0"/>
                  <a:cs typeface="Arial Italic" charset="0"/>
                  <a:sym typeface="Arial Italic" charset="0"/>
                </a:rPr>
                <a:t>:</a:t>
              </a:r>
              <a:endParaRPr lang="en-US" sz="800" dirty="0">
                <a:latin typeface="Arial Italic" charset="0"/>
                <a:ea typeface="Arial Italic" charset="0"/>
                <a:cs typeface="Arial Italic" charset="0"/>
                <a:sym typeface="Arial Italic" charset="0"/>
              </a:endParaRPr>
            </a:p>
            <a:p>
              <a:pPr algn="l"/>
              <a:r>
                <a:rPr lang="sr-Cyrl-RS" sz="800" smtClean="0">
                  <a:latin typeface="Arial" pitchFamily="-84" charset="0"/>
                  <a:ea typeface="Arial" pitchFamily="-84" charset="0"/>
                  <a:cs typeface="Arial" pitchFamily="-84" charset="0"/>
                  <a:sym typeface="Arial" pitchFamily="-84" charset="0"/>
                </a:rPr>
                <a:t>Центри сарадње</a:t>
              </a:r>
              <a:endParaRPr lang="en-US" sz="800" dirty="0">
                <a:latin typeface="Arial" pitchFamily="-84" charset="0"/>
                <a:ea typeface="Arial" pitchFamily="-84" charset="0"/>
                <a:cs typeface="Arial" pitchFamily="-84" charset="0"/>
                <a:sym typeface="Arial" pitchFamily="-84" charset="0"/>
              </a:endParaRPr>
            </a:p>
          </p:txBody>
        </p:sp>
        <p:sp>
          <p:nvSpPr>
            <p:cNvPr id="103462" name="Rectangle 17"/>
            <p:cNvSpPr>
              <a:spLocks/>
            </p:cNvSpPr>
            <p:nvPr/>
          </p:nvSpPr>
          <p:spPr bwMode="auto">
            <a:xfrm>
              <a:off x="64" y="644"/>
              <a:ext cx="1704" cy="656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prstDash val="sysDot"/>
              <a:miter lim="800000"/>
              <a:headEnd/>
              <a:tailEnd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algn="l"/>
              <a:r>
                <a:rPr lang="sr-Cyrl-RS" sz="800" smtClean="0">
                  <a:latin typeface="Arial Italic" charset="0"/>
                  <a:ea typeface="Arial Italic" charset="0"/>
                  <a:cs typeface="Arial Italic" charset="0"/>
                  <a:sym typeface="Arial Italic" charset="0"/>
                </a:rPr>
                <a:t>Крајњи корисници</a:t>
              </a:r>
              <a:r>
                <a:rPr lang="en-US" sz="800" smtClean="0">
                  <a:latin typeface="Arial Italic" charset="0"/>
                  <a:ea typeface="Arial Italic" charset="0"/>
                  <a:cs typeface="Arial Italic" charset="0"/>
                  <a:sym typeface="Arial Italic" charset="0"/>
                </a:rPr>
                <a:t>:</a:t>
              </a:r>
              <a:endParaRPr lang="en-US" sz="800" dirty="0">
                <a:latin typeface="Arial" pitchFamily="-84" charset="0"/>
                <a:ea typeface="Arial" pitchFamily="-84" charset="0"/>
                <a:cs typeface="Arial" pitchFamily="-84" charset="0"/>
                <a:sym typeface="Arial" pitchFamily="-84" charset="0"/>
              </a:endParaRPr>
            </a:p>
            <a:p>
              <a:pPr algn="l"/>
              <a:r>
                <a:rPr lang="en-US" sz="800">
                  <a:latin typeface="Arial" pitchFamily="-84" charset="0"/>
                  <a:ea typeface="Arial" pitchFamily="-84" charset="0"/>
                  <a:cs typeface="Arial" pitchFamily="-84" charset="0"/>
                  <a:sym typeface="Arial" pitchFamily="-84" charset="0"/>
                </a:rPr>
                <a:t>BSC </a:t>
              </a:r>
              <a:r>
                <a:rPr lang="sr-Cyrl-RS" sz="800" smtClean="0">
                  <a:latin typeface="Arial" pitchFamily="-84" charset="0"/>
                  <a:ea typeface="Arial" pitchFamily="-84" charset="0"/>
                  <a:cs typeface="Arial" pitchFamily="-84" charset="0"/>
                  <a:sym typeface="Arial" pitchFamily="-84" charset="0"/>
                </a:rPr>
                <a:t>и</a:t>
              </a:r>
              <a:r>
                <a:rPr lang="en-US" sz="800" smtClean="0">
                  <a:latin typeface="Arial" pitchFamily="-84" charset="0"/>
                  <a:ea typeface="Arial" pitchFamily="-84" charset="0"/>
                  <a:cs typeface="Arial" pitchFamily="-84" charset="0"/>
                  <a:sym typeface="Arial" pitchFamily="-84" charset="0"/>
                </a:rPr>
                <a:t> ICPDR</a:t>
              </a:r>
              <a:r>
                <a:rPr lang="sr-Cyrl-RS" sz="800" smtClean="0">
                  <a:latin typeface="Arial" pitchFamily="-84" charset="0"/>
                  <a:ea typeface="Arial" pitchFamily="-84" charset="0"/>
                  <a:cs typeface="Arial" pitchFamily="-84" charset="0"/>
                  <a:sym typeface="Arial" pitchFamily="-84" charset="0"/>
                </a:rPr>
                <a:t> комисије</a:t>
              </a:r>
              <a:r>
                <a:rPr lang="en-US" sz="800" smtClean="0">
                  <a:latin typeface="Arial" pitchFamily="-84" charset="0"/>
                  <a:ea typeface="Arial" pitchFamily="-84" charset="0"/>
                  <a:cs typeface="Arial" pitchFamily="-84" charset="0"/>
                  <a:sym typeface="Arial" pitchFamily="-84" charset="0"/>
                </a:rPr>
                <a:t>,</a:t>
              </a:r>
              <a:endParaRPr lang="en-US" sz="800" dirty="0">
                <a:latin typeface="Arial" pitchFamily="-84" charset="0"/>
                <a:ea typeface="Arial" pitchFamily="-84" charset="0"/>
                <a:cs typeface="Arial" pitchFamily="-84" charset="0"/>
                <a:sym typeface="Arial" pitchFamily="-84" charset="0"/>
              </a:endParaRPr>
            </a:p>
            <a:p>
              <a:pPr algn="l"/>
              <a:r>
                <a:rPr lang="sr-Cyrl-RS" sz="800" smtClean="0">
                  <a:latin typeface="Arial" pitchFamily="-84" charset="0"/>
                  <a:ea typeface="Arial" pitchFamily="-84" charset="0"/>
                  <a:cs typeface="Arial" pitchFamily="-84" charset="0"/>
                  <a:sym typeface="Arial" pitchFamily="-84" charset="0"/>
                </a:rPr>
                <a:t>Партнери економског развоја</a:t>
              </a:r>
              <a:endParaRPr lang="en-US" sz="800" dirty="0">
                <a:latin typeface="Arial" pitchFamily="-84" charset="0"/>
                <a:ea typeface="Arial" pitchFamily="-84" charset="0"/>
                <a:cs typeface="Arial" pitchFamily="-84" charset="0"/>
                <a:sym typeface="Arial" pitchFamily="-84" charset="0"/>
              </a:endParaRPr>
            </a:p>
            <a:p>
              <a:pPr algn="l"/>
              <a:r>
                <a:rPr lang="sr-Cyrl-RS" sz="800" smtClean="0">
                  <a:latin typeface="Arial" pitchFamily="-84" charset="0"/>
                  <a:ea typeface="Arial" pitchFamily="-84" charset="0"/>
                  <a:cs typeface="Arial" pitchFamily="-84" charset="0"/>
                  <a:sym typeface="Arial" pitchFamily="-84" charset="0"/>
                </a:rPr>
                <a:t>Државана управа</a:t>
              </a:r>
              <a:endParaRPr lang="en-US" sz="800" dirty="0">
                <a:latin typeface="Arial" pitchFamily="-84" charset="0"/>
                <a:ea typeface="Arial" pitchFamily="-84" charset="0"/>
                <a:cs typeface="Arial" pitchFamily="-84" charset="0"/>
                <a:sym typeface="Arial" pitchFamily="-84" charset="0"/>
              </a:endParaRPr>
            </a:p>
            <a:p>
              <a:pPr algn="l"/>
              <a:r>
                <a:rPr lang="sr-Cyrl-RS" sz="800" smtClean="0">
                  <a:latin typeface="Arial" pitchFamily="-84" charset="0"/>
                  <a:ea typeface="Arial" pitchFamily="-84" charset="0"/>
                  <a:cs typeface="Arial" pitchFamily="-84" charset="0"/>
                  <a:sym typeface="Arial" pitchFamily="-84" charset="0"/>
                </a:rPr>
                <a:t>Влада</a:t>
              </a:r>
              <a:endParaRPr lang="en-US" sz="800" dirty="0">
                <a:latin typeface="Arial" pitchFamily="-84" charset="0"/>
                <a:ea typeface="Arial" pitchFamily="-84" charset="0"/>
                <a:cs typeface="Arial" pitchFamily="-84" charset="0"/>
                <a:sym typeface="Arial" pitchFamily="-84" charset="0"/>
              </a:endParaRPr>
            </a:p>
            <a:p>
              <a:pPr algn="l"/>
              <a:r>
                <a:rPr lang="sr-Cyrl-RS" sz="800" smtClean="0">
                  <a:latin typeface="Arial" pitchFamily="-84" charset="0"/>
                  <a:ea typeface="Arial" pitchFamily="-84" charset="0"/>
                  <a:cs typeface="Arial" pitchFamily="-84" charset="0"/>
                  <a:sym typeface="Arial" pitchFamily="-84" charset="0"/>
                </a:rPr>
                <a:t>Образовање/истраживање</a:t>
              </a:r>
              <a:endParaRPr lang="en-US" sz="800" dirty="0">
                <a:latin typeface="Arial" pitchFamily="-84" charset="0"/>
                <a:ea typeface="Arial" pitchFamily="-84" charset="0"/>
                <a:cs typeface="Arial" pitchFamily="-84" charset="0"/>
                <a:sym typeface="Arial" pitchFamily="-84" charset="0"/>
              </a:endParaRPr>
            </a:p>
          </p:txBody>
        </p:sp>
        <p:sp>
          <p:nvSpPr>
            <p:cNvPr id="103463" name="Rectangle 18"/>
            <p:cNvSpPr>
              <a:spLocks/>
            </p:cNvSpPr>
            <p:nvPr/>
          </p:nvSpPr>
          <p:spPr bwMode="auto">
            <a:xfrm>
              <a:off x="64" y="12"/>
              <a:ext cx="1720" cy="17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r>
                <a:rPr lang="sr-Cyrl-RS" sz="800" smtClean="0">
                  <a:latin typeface="Arial Bold" charset="0"/>
                  <a:ea typeface="Arial Bold" charset="0"/>
                  <a:cs typeface="Arial Bold" charset="0"/>
                  <a:sym typeface="Arial Bold" charset="0"/>
                </a:rPr>
                <a:t>ЉУДИ</a:t>
              </a:r>
              <a:endParaRPr lang="en-US" sz="800" dirty="0">
                <a:latin typeface="Arial Bold" charset="0"/>
                <a:ea typeface="Arial Bold" charset="0"/>
                <a:cs typeface="Arial Bold" charset="0"/>
                <a:sym typeface="Arial Bold" charset="0"/>
              </a:endParaRPr>
            </a:p>
          </p:txBody>
        </p:sp>
        <p:sp>
          <p:nvSpPr>
            <p:cNvPr id="103464" name="Rectangle 19"/>
            <p:cNvSpPr>
              <a:spLocks/>
            </p:cNvSpPr>
            <p:nvPr/>
          </p:nvSpPr>
          <p:spPr bwMode="auto">
            <a:xfrm>
              <a:off x="0" y="0"/>
              <a:ext cx="1832" cy="140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6" name="Group 20"/>
          <p:cNvGrpSpPr>
            <a:grpSpLocks/>
          </p:cNvGrpSpPr>
          <p:nvPr/>
        </p:nvGrpSpPr>
        <p:grpSpPr bwMode="auto">
          <a:xfrm>
            <a:off x="7063383" y="1535906"/>
            <a:ext cx="2044898" cy="3491508"/>
            <a:chOff x="0" y="0"/>
            <a:chExt cx="1832" cy="3128"/>
          </a:xfrm>
        </p:grpSpPr>
        <p:grpSp>
          <p:nvGrpSpPr>
            <p:cNvPr id="7" name="Group 21"/>
            <p:cNvGrpSpPr>
              <a:grpSpLocks/>
            </p:cNvGrpSpPr>
            <p:nvPr/>
          </p:nvGrpSpPr>
          <p:grpSpPr bwMode="auto">
            <a:xfrm>
              <a:off x="56" y="7"/>
              <a:ext cx="1720" cy="3037"/>
              <a:chOff x="0" y="0"/>
              <a:chExt cx="1720" cy="3036"/>
            </a:xfrm>
          </p:grpSpPr>
          <p:sp>
            <p:nvSpPr>
              <p:cNvPr id="103453" name="Rectangle 22"/>
              <p:cNvSpPr>
                <a:spLocks/>
              </p:cNvSpPr>
              <p:nvPr/>
            </p:nvSpPr>
            <p:spPr bwMode="auto">
              <a:xfrm>
                <a:off x="0" y="212"/>
                <a:ext cx="1704" cy="368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prstDash val="sysDot"/>
                <a:miter lim="800000"/>
                <a:headEnd/>
                <a:tailEnd/>
              </a:ln>
            </p:spPr>
            <p:txBody>
              <a:bodyPr lIns="0" tIns="0" rIns="0" bIns="0" anchor="ctr">
                <a:prstTxWarp prst="textNoShape">
                  <a:avLst/>
                </a:prstTxWarp>
              </a:bodyPr>
              <a:lstStyle/>
              <a:p>
                <a:pPr algn="l"/>
                <a:r>
                  <a:rPr lang="sr-Cyrl-RS" sz="800" smtClean="0">
                    <a:latin typeface="Arial Italic" charset="0"/>
                    <a:ea typeface="Arial Italic" charset="0"/>
                    <a:cs typeface="Arial Italic" charset="0"/>
                    <a:sym typeface="Arial Italic" charset="0"/>
                  </a:rPr>
                  <a:t>Размера и рез</a:t>
                </a:r>
                <a:r>
                  <a:rPr lang="sr-Latn-RS" sz="800" smtClean="0">
                    <a:latin typeface="Arial Italic" charset="0"/>
                    <a:ea typeface="Arial Italic" charset="0"/>
                    <a:cs typeface="Arial Italic" charset="0"/>
                    <a:sym typeface="Arial Italic" charset="0"/>
                  </a:rPr>
                  <a:t>o</a:t>
                </a:r>
                <a:r>
                  <a:rPr lang="sr-Cyrl-RS" sz="800" smtClean="0">
                    <a:latin typeface="Arial Italic" charset="0"/>
                    <a:ea typeface="Arial Italic" charset="0"/>
                    <a:cs typeface="Arial Italic" charset="0"/>
                    <a:sym typeface="Arial Italic" charset="0"/>
                  </a:rPr>
                  <a:t>луција</a:t>
                </a:r>
                <a:r>
                  <a:rPr lang="en-US" sz="800" smtClean="0">
                    <a:latin typeface="Arial Italic" charset="0"/>
                    <a:ea typeface="Arial Italic" charset="0"/>
                    <a:cs typeface="Arial Italic" charset="0"/>
                    <a:sym typeface="Arial Italic" charset="0"/>
                  </a:rPr>
                  <a:t>:</a:t>
                </a:r>
                <a:endParaRPr lang="en-US" sz="800" dirty="0">
                  <a:latin typeface="Arial Italic" charset="0"/>
                  <a:ea typeface="Arial Italic" charset="0"/>
                  <a:cs typeface="Arial Italic" charset="0"/>
                  <a:sym typeface="Arial Italic" charset="0"/>
                </a:endParaRPr>
              </a:p>
              <a:p>
                <a:pPr algn="l"/>
                <a:r>
                  <a:rPr lang="sr-Cyrl-RS" sz="800" smtClean="0">
                    <a:latin typeface="Arial" pitchFamily="-84" charset="0"/>
                    <a:ea typeface="Arial" pitchFamily="-84" charset="0"/>
                    <a:cs typeface="Arial" pitchFamily="-84" charset="0"/>
                    <a:sym typeface="Arial" pitchFamily="-84" charset="0"/>
                  </a:rPr>
                  <a:t>просторна</a:t>
                </a:r>
                <a:endParaRPr lang="en-US" sz="800" dirty="0">
                  <a:latin typeface="Arial" pitchFamily="-84" charset="0"/>
                  <a:ea typeface="Arial" pitchFamily="-84" charset="0"/>
                  <a:cs typeface="Arial" pitchFamily="-84" charset="0"/>
                  <a:sym typeface="Arial" pitchFamily="-84" charset="0"/>
                </a:endParaRPr>
              </a:p>
              <a:p>
                <a:pPr algn="l"/>
                <a:r>
                  <a:rPr lang="sr-Cyrl-RS" sz="800" smtClean="0">
                    <a:latin typeface="Arial" pitchFamily="-84" charset="0"/>
                    <a:ea typeface="Arial" pitchFamily="-84" charset="0"/>
                    <a:cs typeface="Arial" pitchFamily="-84" charset="0"/>
                    <a:sym typeface="Arial" pitchFamily="-84" charset="0"/>
                  </a:rPr>
                  <a:t>временска</a:t>
                </a:r>
                <a:endParaRPr lang="en-US" sz="800" dirty="0">
                  <a:latin typeface="Arial" pitchFamily="-84" charset="0"/>
                  <a:ea typeface="Arial" pitchFamily="-84" charset="0"/>
                  <a:cs typeface="Arial" pitchFamily="-84" charset="0"/>
                  <a:sym typeface="Arial" pitchFamily="-84" charset="0"/>
                </a:endParaRPr>
              </a:p>
            </p:txBody>
          </p:sp>
          <p:sp>
            <p:nvSpPr>
              <p:cNvPr id="103454" name="Rectangle 23"/>
              <p:cNvSpPr>
                <a:spLocks/>
              </p:cNvSpPr>
              <p:nvPr/>
            </p:nvSpPr>
            <p:spPr bwMode="auto">
              <a:xfrm>
                <a:off x="0" y="0"/>
                <a:ext cx="1720" cy="176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 anchor="ctr">
                <a:prstTxWarp prst="textNoShape">
                  <a:avLst/>
                </a:prstTxWarp>
              </a:bodyPr>
              <a:lstStyle/>
              <a:p>
                <a:r>
                  <a:rPr lang="sr-Cyrl-RS" sz="800" smtClean="0">
                    <a:latin typeface="Arial Bold" charset="0"/>
                    <a:ea typeface="Arial Bold" charset="0"/>
                    <a:cs typeface="Arial Bold" charset="0"/>
                    <a:sym typeface="Arial Bold" charset="0"/>
                  </a:rPr>
                  <a:t>ПОДАЦИ</a:t>
                </a:r>
                <a:endParaRPr lang="en-US" sz="800" dirty="0">
                  <a:latin typeface="Arial Bold" charset="0"/>
                  <a:ea typeface="Arial Bold" charset="0"/>
                  <a:cs typeface="Arial Bold" charset="0"/>
                  <a:sym typeface="Arial Bold" charset="0"/>
                </a:endParaRPr>
              </a:p>
            </p:txBody>
          </p:sp>
          <p:sp>
            <p:nvSpPr>
              <p:cNvPr id="103455" name="Rectangle 24"/>
              <p:cNvSpPr>
                <a:spLocks/>
              </p:cNvSpPr>
              <p:nvPr/>
            </p:nvSpPr>
            <p:spPr bwMode="auto">
              <a:xfrm>
                <a:off x="0" y="667"/>
                <a:ext cx="1704" cy="272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prstDash val="sysDot"/>
                <a:miter lim="800000"/>
                <a:headEnd/>
                <a:tailEnd/>
              </a:ln>
            </p:spPr>
            <p:txBody>
              <a:bodyPr lIns="0" tIns="0" rIns="0" bIns="0" anchor="ctr">
                <a:prstTxWarp prst="textNoShape">
                  <a:avLst/>
                </a:prstTxWarp>
              </a:bodyPr>
              <a:lstStyle/>
              <a:p>
                <a:pPr algn="l"/>
                <a:r>
                  <a:rPr lang="sr-Cyrl-RS" sz="800" smtClean="0">
                    <a:latin typeface="Arial Italic" charset="0"/>
                    <a:ea typeface="Arial Italic" charset="0"/>
                    <a:cs typeface="Arial Italic" charset="0"/>
                    <a:sym typeface="Arial Italic" charset="0"/>
                  </a:rPr>
                  <a:t>Сарджај метаподатака</a:t>
                </a:r>
                <a:r>
                  <a:rPr lang="en-US" sz="800" smtClean="0">
                    <a:latin typeface="Arial Italic" charset="0"/>
                    <a:ea typeface="Arial Italic" charset="0"/>
                    <a:cs typeface="Arial Italic" charset="0"/>
                    <a:sym typeface="Arial Italic" charset="0"/>
                  </a:rPr>
                  <a:t>:</a:t>
                </a:r>
                <a:endParaRPr lang="en-US" sz="800" dirty="0">
                  <a:latin typeface="Arial Italic" charset="0"/>
                  <a:ea typeface="Arial Italic" charset="0"/>
                  <a:cs typeface="Arial Italic" charset="0"/>
                  <a:sym typeface="Arial Italic" charset="0"/>
                </a:endParaRPr>
              </a:p>
              <a:p>
                <a:pPr algn="l"/>
                <a:r>
                  <a:rPr lang="sr-Cyrl-RS" sz="800" smtClean="0">
                    <a:latin typeface="Arial" pitchFamily="-84" charset="0"/>
                    <a:ea typeface="Arial" pitchFamily="-84" charset="0"/>
                    <a:cs typeface="Arial" pitchFamily="-84" charset="0"/>
                    <a:sym typeface="Arial" pitchFamily="-84" charset="0"/>
                  </a:rPr>
                  <a:t>Атрибути</a:t>
                </a:r>
                <a:endParaRPr lang="en-US" sz="800" dirty="0">
                  <a:latin typeface="Arial" pitchFamily="-84" charset="0"/>
                  <a:ea typeface="Arial" pitchFamily="-84" charset="0"/>
                  <a:cs typeface="Arial" pitchFamily="-84" charset="0"/>
                  <a:sym typeface="Arial" pitchFamily="-84" charset="0"/>
                </a:endParaRPr>
              </a:p>
            </p:txBody>
          </p:sp>
          <p:sp>
            <p:nvSpPr>
              <p:cNvPr id="103456" name="Rectangle 25"/>
              <p:cNvSpPr>
                <a:spLocks/>
              </p:cNvSpPr>
              <p:nvPr/>
            </p:nvSpPr>
            <p:spPr bwMode="auto">
              <a:xfrm>
                <a:off x="0" y="1020"/>
                <a:ext cx="1704" cy="272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prstDash val="sysDot"/>
                <a:miter lim="800000"/>
                <a:headEnd/>
                <a:tailEnd/>
              </a:ln>
            </p:spPr>
            <p:txBody>
              <a:bodyPr lIns="0" tIns="0" rIns="0" bIns="0" anchor="ctr">
                <a:prstTxWarp prst="textNoShape">
                  <a:avLst/>
                </a:prstTxWarp>
              </a:bodyPr>
              <a:lstStyle/>
              <a:p>
                <a:pPr algn="l"/>
                <a:r>
                  <a:rPr lang="sr-Cyrl-RS" sz="800" smtClean="0">
                    <a:latin typeface="Arial Italic" charset="0"/>
                    <a:ea typeface="Arial Italic" charset="0"/>
                    <a:cs typeface="Arial Italic" charset="0"/>
                    <a:sym typeface="Arial Italic" charset="0"/>
                  </a:rPr>
                  <a:t>Садржај података</a:t>
                </a:r>
                <a:r>
                  <a:rPr lang="en-US" sz="800" smtClean="0">
                    <a:latin typeface="Arial Italic" charset="0"/>
                    <a:ea typeface="Arial Italic" charset="0"/>
                    <a:cs typeface="Arial Italic" charset="0"/>
                    <a:sym typeface="Arial Italic" charset="0"/>
                  </a:rPr>
                  <a:t>:</a:t>
                </a:r>
                <a:endParaRPr lang="en-US" sz="800" dirty="0">
                  <a:latin typeface="Arial Italic" charset="0"/>
                  <a:ea typeface="Arial Italic" charset="0"/>
                  <a:cs typeface="Arial Italic" charset="0"/>
                  <a:sym typeface="Arial Italic" charset="0"/>
                </a:endParaRPr>
              </a:p>
              <a:p>
                <a:pPr algn="l"/>
                <a:r>
                  <a:rPr lang="sr-Cyrl-RS" sz="800" smtClean="0">
                    <a:latin typeface="Arial" pitchFamily="-84" charset="0"/>
                    <a:ea typeface="Arial" pitchFamily="-84" charset="0"/>
                    <a:cs typeface="Arial" pitchFamily="-84" charset="0"/>
                    <a:sym typeface="Arial" pitchFamily="-84" charset="0"/>
                  </a:rPr>
                  <a:t>Атрибути</a:t>
                </a:r>
                <a:endParaRPr lang="en-US" sz="800" dirty="0">
                  <a:latin typeface="Arial" pitchFamily="-84" charset="0"/>
                  <a:ea typeface="Arial" pitchFamily="-84" charset="0"/>
                  <a:cs typeface="Arial" pitchFamily="-84" charset="0"/>
                  <a:sym typeface="Arial" pitchFamily="-84" charset="0"/>
                </a:endParaRPr>
              </a:p>
            </p:txBody>
          </p:sp>
          <p:sp>
            <p:nvSpPr>
              <p:cNvPr id="103457" name="Rectangle 26"/>
              <p:cNvSpPr>
                <a:spLocks/>
              </p:cNvSpPr>
              <p:nvPr/>
            </p:nvSpPr>
            <p:spPr bwMode="auto">
              <a:xfrm>
                <a:off x="0" y="1373"/>
                <a:ext cx="1704" cy="272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prstDash val="sysDot"/>
                <a:miter lim="800000"/>
                <a:headEnd/>
                <a:tailEnd/>
              </a:ln>
            </p:spPr>
            <p:txBody>
              <a:bodyPr lIns="0" tIns="0" rIns="0" bIns="0" anchor="ctr">
                <a:prstTxWarp prst="textNoShape">
                  <a:avLst/>
                </a:prstTxWarp>
              </a:bodyPr>
              <a:lstStyle/>
              <a:p>
                <a:pPr algn="l"/>
                <a:r>
                  <a:rPr lang="sr-Cyrl-RS" sz="800" smtClean="0">
                    <a:latin typeface="Arial Italic" charset="0"/>
                    <a:ea typeface="Arial Italic" charset="0"/>
                    <a:cs typeface="Arial Italic" charset="0"/>
                    <a:sym typeface="Arial Italic" charset="0"/>
                  </a:rPr>
                  <a:t>Прихват</a:t>
                </a:r>
                <a:r>
                  <a:rPr lang="en-US" sz="800" smtClean="0">
                    <a:latin typeface="Arial Italic" charset="0"/>
                    <a:ea typeface="Arial Italic" charset="0"/>
                    <a:cs typeface="Arial Italic" charset="0"/>
                    <a:sym typeface="Arial Italic" charset="0"/>
                  </a:rPr>
                  <a:t>:</a:t>
                </a:r>
                <a:endParaRPr lang="en-US" sz="800" dirty="0">
                  <a:latin typeface="Arial Italic" charset="0"/>
                  <a:ea typeface="Arial Italic" charset="0"/>
                  <a:cs typeface="Arial Italic" charset="0"/>
                  <a:sym typeface="Arial Italic" charset="0"/>
                </a:endParaRPr>
              </a:p>
              <a:p>
                <a:pPr algn="l"/>
                <a:r>
                  <a:rPr lang="sr-Cyrl-RS" sz="800" smtClean="0">
                    <a:latin typeface="Arial" pitchFamily="-84" charset="0"/>
                    <a:ea typeface="Arial" pitchFamily="-84" charset="0"/>
                    <a:cs typeface="Arial" pitchFamily="-84" charset="0"/>
                    <a:sym typeface="Arial" pitchFamily="-84" charset="0"/>
                  </a:rPr>
                  <a:t>Начин</a:t>
                </a:r>
                <a:endParaRPr lang="en-US" sz="800" dirty="0">
                  <a:latin typeface="Arial" pitchFamily="-84" charset="0"/>
                  <a:ea typeface="Arial" pitchFamily="-84" charset="0"/>
                  <a:cs typeface="Arial" pitchFamily="-84" charset="0"/>
                  <a:sym typeface="Arial" pitchFamily="-84" charset="0"/>
                </a:endParaRPr>
              </a:p>
            </p:txBody>
          </p:sp>
          <p:sp>
            <p:nvSpPr>
              <p:cNvPr id="103458" name="Rectangle 27"/>
              <p:cNvSpPr>
                <a:spLocks/>
              </p:cNvSpPr>
              <p:nvPr/>
            </p:nvSpPr>
            <p:spPr bwMode="auto">
              <a:xfrm>
                <a:off x="0" y="1732"/>
                <a:ext cx="1704" cy="368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prstDash val="sysDot"/>
                <a:miter lim="800000"/>
                <a:headEnd/>
                <a:tailEnd/>
              </a:ln>
            </p:spPr>
            <p:txBody>
              <a:bodyPr lIns="0" tIns="0" rIns="0" bIns="0" anchor="ctr">
                <a:prstTxWarp prst="textNoShape">
                  <a:avLst/>
                </a:prstTxWarp>
              </a:bodyPr>
              <a:lstStyle/>
              <a:p>
                <a:pPr algn="l"/>
                <a:r>
                  <a:rPr lang="sr-Cyrl-RS" sz="800" smtClean="0">
                    <a:latin typeface="Arial Italic" charset="0"/>
                    <a:ea typeface="Arial Italic" charset="0"/>
                    <a:cs typeface="Arial Italic" charset="0"/>
                    <a:sym typeface="Arial Italic" charset="0"/>
                  </a:rPr>
                  <a:t>Смештај</a:t>
                </a:r>
                <a:r>
                  <a:rPr lang="en-US" sz="800" smtClean="0">
                    <a:latin typeface="Arial Italic" charset="0"/>
                    <a:ea typeface="Arial Italic" charset="0"/>
                    <a:cs typeface="Arial Italic" charset="0"/>
                    <a:sym typeface="Arial Italic" charset="0"/>
                  </a:rPr>
                  <a:t>:</a:t>
                </a:r>
                <a:endParaRPr lang="en-US" sz="800" dirty="0">
                  <a:latin typeface="Arial Italic" charset="0"/>
                  <a:ea typeface="Arial Italic" charset="0"/>
                  <a:cs typeface="Arial Italic" charset="0"/>
                  <a:sym typeface="Arial Italic" charset="0"/>
                </a:endParaRPr>
              </a:p>
              <a:p>
                <a:pPr algn="l"/>
                <a:r>
                  <a:rPr lang="sr-Cyrl-RS" sz="800" smtClean="0">
                    <a:latin typeface="Arial" pitchFamily="-84" charset="0"/>
                    <a:ea typeface="Arial" pitchFamily="-84" charset="0"/>
                    <a:cs typeface="Arial" pitchFamily="-84" charset="0"/>
                    <a:sym typeface="Arial" pitchFamily="-84" charset="0"/>
                  </a:rPr>
                  <a:t>База података</a:t>
                </a:r>
                <a:endParaRPr lang="en-US" sz="800" dirty="0">
                  <a:latin typeface="Arial" pitchFamily="-84" charset="0"/>
                  <a:ea typeface="Arial" pitchFamily="-84" charset="0"/>
                  <a:cs typeface="Arial" pitchFamily="-84" charset="0"/>
                  <a:sym typeface="Arial" pitchFamily="-84" charset="0"/>
                </a:endParaRPr>
              </a:p>
              <a:p>
                <a:pPr algn="l"/>
                <a:r>
                  <a:rPr lang="sr-Cyrl-RS" sz="800" smtClean="0">
                    <a:latin typeface="Arial" pitchFamily="-84" charset="0"/>
                    <a:ea typeface="Arial" pitchFamily="-84" charset="0"/>
                    <a:cs typeface="Arial" pitchFamily="-84" charset="0"/>
                    <a:sym typeface="Arial" pitchFamily="-84" charset="0"/>
                  </a:rPr>
                  <a:t>Систем фајлова</a:t>
                </a:r>
                <a:endParaRPr lang="en-US" sz="800" dirty="0">
                  <a:latin typeface="Arial" pitchFamily="-84" charset="0"/>
                  <a:ea typeface="Arial" pitchFamily="-84" charset="0"/>
                  <a:cs typeface="Arial" pitchFamily="-84" charset="0"/>
                  <a:sym typeface="Arial" pitchFamily="-84" charset="0"/>
                </a:endParaRPr>
              </a:p>
            </p:txBody>
          </p:sp>
          <p:sp>
            <p:nvSpPr>
              <p:cNvPr id="103459" name="Rectangle 28"/>
              <p:cNvSpPr>
                <a:spLocks/>
              </p:cNvSpPr>
              <p:nvPr/>
            </p:nvSpPr>
            <p:spPr bwMode="auto">
              <a:xfrm>
                <a:off x="0" y="2204"/>
                <a:ext cx="1704" cy="368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prstDash val="sysDot"/>
                <a:miter lim="800000"/>
                <a:headEnd/>
                <a:tailEnd/>
              </a:ln>
            </p:spPr>
            <p:txBody>
              <a:bodyPr lIns="0" tIns="0" rIns="0" bIns="0" anchor="ctr">
                <a:prstTxWarp prst="textNoShape">
                  <a:avLst/>
                </a:prstTxWarp>
              </a:bodyPr>
              <a:lstStyle/>
              <a:p>
                <a:pPr algn="l"/>
                <a:r>
                  <a:rPr lang="sr-Cyrl-RS" sz="800" smtClean="0">
                    <a:latin typeface="Arial Italic" charset="0"/>
                    <a:ea typeface="Arial Italic" charset="0"/>
                    <a:cs typeface="Arial Italic" charset="0"/>
                    <a:sym typeface="Arial Italic" charset="0"/>
                  </a:rPr>
                  <a:t>Приступ</a:t>
                </a:r>
                <a:r>
                  <a:rPr lang="en-US" sz="800" smtClean="0">
                    <a:latin typeface="Arial Italic" charset="0"/>
                    <a:ea typeface="Arial Italic" charset="0"/>
                    <a:cs typeface="Arial Italic" charset="0"/>
                    <a:sym typeface="Arial Italic" charset="0"/>
                  </a:rPr>
                  <a:t>:</a:t>
                </a:r>
                <a:endParaRPr lang="en-US" sz="800" dirty="0">
                  <a:latin typeface="Arial Italic" charset="0"/>
                  <a:ea typeface="Arial Italic" charset="0"/>
                  <a:cs typeface="Arial Italic" charset="0"/>
                  <a:sym typeface="Arial Italic" charset="0"/>
                </a:endParaRPr>
              </a:p>
              <a:p>
                <a:pPr algn="l"/>
                <a:r>
                  <a:rPr lang="sr-Cyrl-RS" sz="800" smtClean="0">
                    <a:latin typeface="Arial" pitchFamily="-84" charset="0"/>
                    <a:ea typeface="Arial" pitchFamily="-84" charset="0"/>
                    <a:cs typeface="Arial" pitchFamily="-84" charset="0"/>
                    <a:sym typeface="Arial" pitchFamily="-84" charset="0"/>
                  </a:rPr>
                  <a:t>Геопортал</a:t>
                </a:r>
                <a:endParaRPr lang="en-US" sz="800" dirty="0">
                  <a:latin typeface="Arial" pitchFamily="-84" charset="0"/>
                  <a:ea typeface="Arial" pitchFamily="-84" charset="0"/>
                  <a:cs typeface="Arial" pitchFamily="-84" charset="0"/>
                  <a:sym typeface="Arial" pitchFamily="-84" charset="0"/>
                </a:endParaRPr>
              </a:p>
              <a:p>
                <a:pPr algn="l"/>
                <a:r>
                  <a:rPr lang="sr-Cyrl-RS" sz="800" smtClean="0">
                    <a:latin typeface="Arial" pitchFamily="-84" charset="0"/>
                    <a:ea typeface="Arial" pitchFamily="-84" charset="0"/>
                    <a:cs typeface="Arial" pitchFamily="-84" charset="0"/>
                    <a:sym typeface="Arial" pitchFamily="-84" charset="0"/>
                  </a:rPr>
                  <a:t>ВЕБ сервиси</a:t>
                </a:r>
                <a:endParaRPr lang="en-US" sz="800" dirty="0">
                  <a:latin typeface="Arial" pitchFamily="-84" charset="0"/>
                  <a:ea typeface="Arial" pitchFamily="-84" charset="0"/>
                  <a:cs typeface="Arial" pitchFamily="-84" charset="0"/>
                  <a:sym typeface="Arial" pitchFamily="-84" charset="0"/>
                </a:endParaRPr>
              </a:p>
            </p:txBody>
          </p:sp>
          <p:sp>
            <p:nvSpPr>
              <p:cNvPr id="103460" name="Rectangle 29"/>
              <p:cNvSpPr>
                <a:spLocks/>
              </p:cNvSpPr>
              <p:nvPr/>
            </p:nvSpPr>
            <p:spPr bwMode="auto">
              <a:xfrm>
                <a:off x="0" y="2668"/>
                <a:ext cx="1704" cy="368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prstDash val="sysDot"/>
                <a:miter lim="800000"/>
                <a:headEnd/>
                <a:tailEnd/>
              </a:ln>
            </p:spPr>
            <p:txBody>
              <a:bodyPr lIns="0" tIns="0" rIns="0" bIns="0" anchor="ctr">
                <a:prstTxWarp prst="textNoShape">
                  <a:avLst/>
                </a:prstTxWarp>
              </a:bodyPr>
              <a:lstStyle/>
              <a:p>
                <a:pPr algn="l"/>
                <a:r>
                  <a:rPr lang="sr-Cyrl-RS" sz="800" smtClean="0">
                    <a:latin typeface="Arial Italic" charset="0"/>
                    <a:ea typeface="Arial Italic" charset="0"/>
                    <a:cs typeface="Arial Italic" charset="0"/>
                    <a:sym typeface="Arial Italic" charset="0"/>
                  </a:rPr>
                  <a:t>Алати за анализу</a:t>
                </a:r>
                <a:r>
                  <a:rPr lang="en-US" sz="800" smtClean="0">
                    <a:latin typeface="Arial Italic" charset="0"/>
                    <a:ea typeface="Arial Italic" charset="0"/>
                    <a:cs typeface="Arial Italic" charset="0"/>
                    <a:sym typeface="Arial Italic" charset="0"/>
                  </a:rPr>
                  <a:t>:</a:t>
                </a:r>
                <a:endParaRPr lang="en-US" sz="800" dirty="0">
                  <a:latin typeface="Arial Italic" charset="0"/>
                  <a:ea typeface="Arial Italic" charset="0"/>
                  <a:cs typeface="Arial Italic" charset="0"/>
                  <a:sym typeface="Arial Italic" charset="0"/>
                </a:endParaRPr>
              </a:p>
              <a:p>
                <a:pPr algn="l"/>
                <a:r>
                  <a:rPr lang="sr-Cyrl-RS" sz="800" smtClean="0">
                    <a:latin typeface="Arial" pitchFamily="-84" charset="0"/>
                    <a:ea typeface="Arial" pitchFamily="-84" charset="0"/>
                    <a:cs typeface="Arial" pitchFamily="-84" charset="0"/>
                    <a:sym typeface="Arial" pitchFamily="-84" charset="0"/>
                  </a:rPr>
                  <a:t>Десктоп клијенти</a:t>
                </a:r>
                <a:endParaRPr lang="en-US" sz="800" dirty="0">
                  <a:latin typeface="Arial" pitchFamily="-84" charset="0"/>
                  <a:ea typeface="Arial" pitchFamily="-84" charset="0"/>
                  <a:cs typeface="Arial" pitchFamily="-84" charset="0"/>
                  <a:sym typeface="Arial" pitchFamily="-84" charset="0"/>
                </a:endParaRPr>
              </a:p>
              <a:p>
                <a:pPr algn="l"/>
                <a:r>
                  <a:rPr lang="sr-Cyrl-RS" sz="800" smtClean="0">
                    <a:latin typeface="Arial" pitchFamily="-84" charset="0"/>
                    <a:ea typeface="Arial" pitchFamily="-84" charset="0"/>
                    <a:cs typeface="Arial" pitchFamily="-84" charset="0"/>
                    <a:sym typeface="Arial" pitchFamily="-84" charset="0"/>
                  </a:rPr>
                  <a:t>Веб клијенти</a:t>
                </a:r>
                <a:endParaRPr lang="en-US" sz="800" dirty="0">
                  <a:latin typeface="Arial" pitchFamily="-84" charset="0"/>
                  <a:ea typeface="Arial" pitchFamily="-84" charset="0"/>
                  <a:cs typeface="Arial" pitchFamily="-84" charset="0"/>
                  <a:sym typeface="Arial" pitchFamily="-84" charset="0"/>
                </a:endParaRPr>
              </a:p>
            </p:txBody>
          </p:sp>
        </p:grpSp>
        <p:sp>
          <p:nvSpPr>
            <p:cNvPr id="103452" name="Rectangle 30"/>
            <p:cNvSpPr>
              <a:spLocks/>
            </p:cNvSpPr>
            <p:nvPr/>
          </p:nvSpPr>
          <p:spPr bwMode="auto">
            <a:xfrm>
              <a:off x="0" y="0"/>
              <a:ext cx="1832" cy="312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8" name="Group 31"/>
          <p:cNvGrpSpPr>
            <a:grpSpLocks/>
          </p:cNvGrpSpPr>
          <p:nvPr/>
        </p:nvGrpSpPr>
        <p:grpSpPr bwMode="auto">
          <a:xfrm>
            <a:off x="2518172" y="2107406"/>
            <a:ext cx="4063008" cy="2794992"/>
            <a:chOff x="0" y="0"/>
            <a:chExt cx="3640" cy="2504"/>
          </a:xfrm>
        </p:grpSpPr>
        <p:sp>
          <p:nvSpPr>
            <p:cNvPr id="103441" name="Rectangle 32"/>
            <p:cNvSpPr>
              <a:spLocks/>
            </p:cNvSpPr>
            <p:nvPr/>
          </p:nvSpPr>
          <p:spPr bwMode="auto">
            <a:xfrm>
              <a:off x="65" y="263"/>
              <a:ext cx="1709" cy="670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prstDash val="sysDot"/>
              <a:miter lim="800000"/>
              <a:headEnd/>
              <a:tailEnd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algn="l"/>
              <a:r>
                <a:rPr lang="sr-Cyrl-RS" sz="800" smtClean="0">
                  <a:latin typeface="Arial Italic" charset="0"/>
                  <a:ea typeface="Arial Italic" charset="0"/>
                  <a:cs typeface="Arial Italic" charset="0"/>
                  <a:sym typeface="Arial Italic" charset="0"/>
                </a:rPr>
                <a:t>Институционални оквир</a:t>
              </a:r>
              <a:r>
                <a:rPr lang="en-US" sz="800" smtClean="0">
                  <a:latin typeface="Arial Italic" charset="0"/>
                  <a:ea typeface="Arial Italic" charset="0"/>
                  <a:cs typeface="Arial Italic" charset="0"/>
                  <a:sym typeface="Arial Italic" charset="0"/>
                </a:rPr>
                <a:t>:</a:t>
              </a:r>
              <a:endParaRPr lang="en-US" sz="800" dirty="0">
                <a:latin typeface="Arial Italic" charset="0"/>
                <a:ea typeface="Arial Italic" charset="0"/>
                <a:cs typeface="Arial Italic" charset="0"/>
                <a:sym typeface="Arial Italic" charset="0"/>
              </a:endParaRPr>
            </a:p>
            <a:p>
              <a:pPr algn="l"/>
              <a:r>
                <a:rPr lang="sr-Cyrl-RS" sz="800" smtClean="0">
                  <a:latin typeface="Arial" pitchFamily="-84" charset="0"/>
                  <a:ea typeface="Arial" pitchFamily="-84" charset="0"/>
                  <a:cs typeface="Arial" pitchFamily="-84" charset="0"/>
                  <a:sym typeface="Arial" pitchFamily="-84" charset="0"/>
                </a:rPr>
                <a:t>Партнерство</a:t>
              </a:r>
              <a:endParaRPr lang="en-US" sz="800" dirty="0">
                <a:latin typeface="Arial" pitchFamily="-84" charset="0"/>
                <a:ea typeface="Arial" pitchFamily="-84" charset="0"/>
                <a:cs typeface="Arial" pitchFamily="-84" charset="0"/>
                <a:sym typeface="Arial" pitchFamily="-84" charset="0"/>
              </a:endParaRPr>
            </a:p>
            <a:p>
              <a:pPr algn="l"/>
              <a:r>
                <a:rPr lang="sr-Cyrl-RS" sz="800" smtClean="0">
                  <a:latin typeface="Arial" pitchFamily="-84" charset="0"/>
                  <a:ea typeface="Arial" pitchFamily="-84" charset="0"/>
                  <a:cs typeface="Arial" pitchFamily="-84" charset="0"/>
                  <a:sym typeface="Arial" pitchFamily="-84" charset="0"/>
                </a:rPr>
                <a:t>Споразуми</a:t>
              </a:r>
              <a:endParaRPr lang="en-US" sz="800" dirty="0">
                <a:latin typeface="Arial" pitchFamily="-84" charset="0"/>
                <a:ea typeface="Arial" pitchFamily="-84" charset="0"/>
                <a:cs typeface="Arial" pitchFamily="-84" charset="0"/>
                <a:sym typeface="Arial" pitchFamily="-84" charset="0"/>
              </a:endParaRPr>
            </a:p>
            <a:p>
              <a:pPr algn="l"/>
              <a:r>
                <a:rPr lang="sr-Cyrl-RS" sz="800" smtClean="0">
                  <a:latin typeface="Arial" pitchFamily="-84" charset="0"/>
                  <a:ea typeface="Arial" pitchFamily="-84" charset="0"/>
                  <a:cs typeface="Arial" pitchFamily="-84" charset="0"/>
                  <a:sym typeface="Arial" pitchFamily="-84" charset="0"/>
                </a:rPr>
                <a:t>Стараоци о подацима</a:t>
              </a:r>
              <a:endParaRPr lang="en-US" sz="800" dirty="0">
                <a:latin typeface="Arial" pitchFamily="-84" charset="0"/>
                <a:ea typeface="Arial" pitchFamily="-84" charset="0"/>
                <a:cs typeface="Arial" pitchFamily="-84" charset="0"/>
                <a:sym typeface="Arial" pitchFamily="-84" charset="0"/>
              </a:endParaRPr>
            </a:p>
            <a:p>
              <a:pPr algn="l"/>
              <a:r>
                <a:rPr lang="sr-Cyrl-RS" sz="800" smtClean="0">
                  <a:latin typeface="Arial" pitchFamily="-84" charset="0"/>
                  <a:ea typeface="Arial" pitchFamily="-84" charset="0"/>
                  <a:cs typeface="Arial" pitchFamily="-84" charset="0"/>
                  <a:sym typeface="Arial" pitchFamily="-84" charset="0"/>
                </a:rPr>
                <a:t>Финансијска подршка</a:t>
              </a:r>
              <a:endParaRPr lang="en-US" sz="800" dirty="0">
                <a:latin typeface="Arial" pitchFamily="-84" charset="0"/>
                <a:ea typeface="Arial" pitchFamily="-84" charset="0"/>
                <a:cs typeface="Arial" pitchFamily="-84" charset="0"/>
                <a:sym typeface="Arial" pitchFamily="-84" charset="0"/>
              </a:endParaRPr>
            </a:p>
          </p:txBody>
        </p:sp>
        <p:sp>
          <p:nvSpPr>
            <p:cNvPr id="103442" name="Rectangle 33"/>
            <p:cNvSpPr>
              <a:spLocks/>
            </p:cNvSpPr>
            <p:nvPr/>
          </p:nvSpPr>
          <p:spPr bwMode="auto">
            <a:xfrm>
              <a:off x="1841" y="257"/>
              <a:ext cx="1709" cy="553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prstDash val="sysDot"/>
              <a:miter lim="800000"/>
              <a:headEnd/>
              <a:tailEnd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algn="l"/>
              <a:r>
                <a:rPr lang="sr-Cyrl-RS" sz="800" smtClean="0">
                  <a:latin typeface="Arial Italic" charset="0"/>
                  <a:ea typeface="Arial Italic" charset="0"/>
                  <a:cs typeface="Arial Italic" charset="0"/>
                  <a:sym typeface="Arial Italic" charset="0"/>
                </a:rPr>
                <a:t>Изградња капацитета</a:t>
              </a:r>
              <a:r>
                <a:rPr lang="en-US" sz="800" smtClean="0">
                  <a:latin typeface="Arial Italic" charset="0"/>
                  <a:ea typeface="Arial Italic" charset="0"/>
                  <a:cs typeface="Arial Italic" charset="0"/>
                  <a:sym typeface="Arial Italic" charset="0"/>
                </a:rPr>
                <a:t>:</a:t>
              </a:r>
              <a:endParaRPr lang="en-US" sz="800" dirty="0">
                <a:latin typeface="Arial Italic" charset="0"/>
                <a:ea typeface="Arial Italic" charset="0"/>
                <a:cs typeface="Arial Italic" charset="0"/>
                <a:sym typeface="Arial Italic" charset="0"/>
              </a:endParaRPr>
            </a:p>
            <a:p>
              <a:pPr algn="l"/>
              <a:r>
                <a:rPr lang="sr-Cyrl-RS" sz="800" smtClean="0">
                  <a:latin typeface="Arial" pitchFamily="-84" charset="0"/>
                  <a:ea typeface="Arial" pitchFamily="-84" charset="0"/>
                  <a:cs typeface="Arial" pitchFamily="-84" charset="0"/>
                  <a:sym typeface="Arial" pitchFamily="-84" charset="0"/>
                </a:rPr>
                <a:t>Људи</a:t>
              </a:r>
              <a:endParaRPr lang="en-US" sz="800" dirty="0">
                <a:latin typeface="Arial" pitchFamily="-84" charset="0"/>
                <a:ea typeface="Arial" pitchFamily="-84" charset="0"/>
                <a:cs typeface="Arial" pitchFamily="-84" charset="0"/>
                <a:sym typeface="Arial" pitchFamily="-84" charset="0"/>
              </a:endParaRPr>
            </a:p>
            <a:p>
              <a:pPr algn="l"/>
              <a:r>
                <a:rPr lang="sr-Cyrl-RS" sz="800" smtClean="0">
                  <a:latin typeface="Arial" pitchFamily="-84" charset="0"/>
                  <a:ea typeface="Arial" pitchFamily="-84" charset="0"/>
                  <a:cs typeface="Arial" pitchFamily="-84" charset="0"/>
                  <a:sym typeface="Arial" pitchFamily="-84" charset="0"/>
                </a:rPr>
                <a:t>Инфраструктура</a:t>
              </a:r>
              <a:endParaRPr lang="en-US" sz="800" dirty="0">
                <a:latin typeface="Arial" pitchFamily="-84" charset="0"/>
                <a:ea typeface="Arial" pitchFamily="-84" charset="0"/>
                <a:cs typeface="Arial" pitchFamily="-84" charset="0"/>
                <a:sym typeface="Arial" pitchFamily="-84" charset="0"/>
              </a:endParaRPr>
            </a:p>
            <a:p>
              <a:pPr algn="l"/>
              <a:r>
                <a:rPr lang="sr-Cyrl-RS" sz="800" smtClean="0">
                  <a:latin typeface="Arial" pitchFamily="-84" charset="0"/>
                  <a:ea typeface="Arial" pitchFamily="-84" charset="0"/>
                  <a:cs typeface="Arial" pitchFamily="-84" charset="0"/>
                  <a:sym typeface="Arial" pitchFamily="-84" charset="0"/>
                </a:rPr>
                <a:t>Инситуције</a:t>
              </a:r>
              <a:endParaRPr lang="en-US" sz="800" dirty="0">
                <a:latin typeface="Arial" pitchFamily="-84" charset="0"/>
                <a:ea typeface="Arial" pitchFamily="-84" charset="0"/>
                <a:cs typeface="Arial" pitchFamily="-84" charset="0"/>
                <a:sym typeface="Arial" pitchFamily="-84" charset="0"/>
              </a:endParaRPr>
            </a:p>
          </p:txBody>
        </p:sp>
        <p:sp>
          <p:nvSpPr>
            <p:cNvPr id="103443" name="Rectangle 34"/>
            <p:cNvSpPr>
              <a:spLocks/>
            </p:cNvSpPr>
            <p:nvPr/>
          </p:nvSpPr>
          <p:spPr bwMode="auto">
            <a:xfrm>
              <a:off x="65" y="1609"/>
              <a:ext cx="1709" cy="436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prstDash val="sysDot"/>
              <a:miter lim="800000"/>
              <a:headEnd/>
              <a:tailEnd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algn="l"/>
              <a:r>
                <a:rPr lang="en-US" sz="800">
                  <a:latin typeface="Arial Italic" charset="0"/>
                  <a:ea typeface="Arial Italic" charset="0"/>
                  <a:cs typeface="Arial Italic" charset="0"/>
                  <a:sym typeface="Arial Italic" charset="0"/>
                </a:rPr>
                <a:t>SDI </a:t>
              </a:r>
              <a:r>
                <a:rPr lang="sr-Cyrl-RS" sz="800" smtClean="0">
                  <a:latin typeface="Arial Italic" charset="0"/>
                  <a:ea typeface="Arial Italic" charset="0"/>
                  <a:cs typeface="Arial Italic" charset="0"/>
                  <a:sym typeface="Arial Italic" charset="0"/>
                </a:rPr>
                <a:t>организација</a:t>
              </a:r>
              <a:r>
                <a:rPr lang="en-US" sz="800" smtClean="0">
                  <a:latin typeface="Arial Italic" charset="0"/>
                  <a:ea typeface="Arial Italic" charset="0"/>
                  <a:cs typeface="Arial Italic" charset="0"/>
                  <a:sym typeface="Arial Italic" charset="0"/>
                </a:rPr>
                <a:t>: </a:t>
              </a:r>
              <a:endParaRPr lang="en-US" sz="800" dirty="0">
                <a:latin typeface="Arial Italic" charset="0"/>
                <a:ea typeface="Arial Italic" charset="0"/>
                <a:cs typeface="Arial Italic" charset="0"/>
                <a:sym typeface="Arial Italic" charset="0"/>
              </a:endParaRPr>
            </a:p>
            <a:p>
              <a:pPr algn="l"/>
              <a:r>
                <a:rPr lang="sr-Cyrl-RS" sz="800" smtClean="0">
                  <a:latin typeface="Arial" pitchFamily="-84" charset="0"/>
                  <a:ea typeface="Arial" pitchFamily="-84" charset="0"/>
                  <a:cs typeface="Arial" pitchFamily="-84" charset="0"/>
                  <a:sym typeface="Arial" pitchFamily="-84" charset="0"/>
                </a:rPr>
                <a:t>Коориднација</a:t>
              </a:r>
              <a:endParaRPr lang="en-US" sz="800" dirty="0">
                <a:latin typeface="Arial" pitchFamily="-84" charset="0"/>
                <a:ea typeface="Arial" pitchFamily="-84" charset="0"/>
                <a:cs typeface="Arial" pitchFamily="-84" charset="0"/>
                <a:sym typeface="Arial" pitchFamily="-84" charset="0"/>
              </a:endParaRPr>
            </a:p>
            <a:p>
              <a:pPr algn="l"/>
              <a:r>
                <a:rPr lang="sr-Cyrl-RS" sz="800" smtClean="0">
                  <a:latin typeface="Arial" pitchFamily="-84" charset="0"/>
                  <a:ea typeface="Arial" pitchFamily="-84" charset="0"/>
                  <a:cs typeface="Arial" pitchFamily="-84" charset="0"/>
                  <a:sym typeface="Arial" pitchFamily="-84" charset="0"/>
                </a:rPr>
                <a:t>Радне групе</a:t>
              </a:r>
              <a:endParaRPr lang="en-US" sz="800" dirty="0">
                <a:latin typeface="Arial" pitchFamily="-84" charset="0"/>
                <a:ea typeface="Arial" pitchFamily="-84" charset="0"/>
                <a:cs typeface="Arial" pitchFamily="-84" charset="0"/>
                <a:sym typeface="Arial" pitchFamily="-84" charset="0"/>
              </a:endParaRPr>
            </a:p>
          </p:txBody>
        </p:sp>
        <p:sp>
          <p:nvSpPr>
            <p:cNvPr id="103444" name="Rectangle 35"/>
            <p:cNvSpPr>
              <a:spLocks/>
            </p:cNvSpPr>
            <p:nvPr/>
          </p:nvSpPr>
          <p:spPr bwMode="auto">
            <a:xfrm>
              <a:off x="65" y="2103"/>
              <a:ext cx="1709" cy="31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prstDash val="sysDot"/>
              <a:miter lim="800000"/>
              <a:headEnd/>
              <a:tailEnd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algn="l"/>
              <a:r>
                <a:rPr lang="en-US" sz="800">
                  <a:latin typeface="Arial Italic" charset="0"/>
                  <a:ea typeface="Arial Italic" charset="0"/>
                  <a:cs typeface="Arial Italic" charset="0"/>
                  <a:sym typeface="Arial Italic" charset="0"/>
                </a:rPr>
                <a:t>SDI </a:t>
              </a:r>
              <a:r>
                <a:rPr lang="sr-Cyrl-RS" sz="800" smtClean="0">
                  <a:latin typeface="Arial Italic" charset="0"/>
                  <a:ea typeface="Arial Italic" charset="0"/>
                  <a:cs typeface="Arial Italic" charset="0"/>
                  <a:sym typeface="Arial Italic" charset="0"/>
                </a:rPr>
                <a:t>модел</a:t>
              </a:r>
              <a:r>
                <a:rPr lang="en-US" sz="800" smtClean="0">
                  <a:latin typeface="Arial Italic" charset="0"/>
                  <a:ea typeface="Arial Italic" charset="0"/>
                  <a:cs typeface="Arial Italic" charset="0"/>
                  <a:sym typeface="Arial Italic" charset="0"/>
                </a:rPr>
                <a:t>: </a:t>
              </a:r>
              <a:endParaRPr lang="en-US" sz="800" dirty="0">
                <a:latin typeface="Arial Italic" charset="0"/>
                <a:ea typeface="Arial Italic" charset="0"/>
                <a:cs typeface="Arial Italic" charset="0"/>
                <a:sym typeface="Arial Italic" charset="0"/>
              </a:endParaRPr>
            </a:p>
            <a:p>
              <a:pPr algn="l"/>
              <a:r>
                <a:rPr lang="sr-Cyrl-RS" sz="800" smtClean="0">
                  <a:latin typeface="Arial" pitchFamily="-84" charset="0"/>
                  <a:ea typeface="Arial" pitchFamily="-84" charset="0"/>
                  <a:cs typeface="Arial" pitchFamily="-84" charset="0"/>
                  <a:sym typeface="Arial" pitchFamily="-84" charset="0"/>
                </a:rPr>
                <a:t>Заснован на производима и процесима</a:t>
              </a:r>
              <a:endParaRPr lang="en-US" sz="800" dirty="0">
                <a:latin typeface="Arial" pitchFamily="-84" charset="0"/>
                <a:ea typeface="Arial" pitchFamily="-84" charset="0"/>
                <a:cs typeface="Arial" pitchFamily="-84" charset="0"/>
                <a:sym typeface="Arial" pitchFamily="-84" charset="0"/>
              </a:endParaRPr>
            </a:p>
          </p:txBody>
        </p:sp>
        <p:sp>
          <p:nvSpPr>
            <p:cNvPr id="103445" name="Rectangle 36"/>
            <p:cNvSpPr>
              <a:spLocks/>
            </p:cNvSpPr>
            <p:nvPr/>
          </p:nvSpPr>
          <p:spPr bwMode="auto">
            <a:xfrm>
              <a:off x="65" y="995"/>
              <a:ext cx="1709" cy="553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prstDash val="sysDot"/>
              <a:miter lim="800000"/>
              <a:headEnd/>
              <a:tailEnd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algn="l"/>
              <a:r>
                <a:rPr lang="sr-Cyrl-RS" sz="800" smtClean="0">
                  <a:latin typeface="Arial Italic" charset="0"/>
                  <a:ea typeface="Arial Italic" charset="0"/>
                  <a:cs typeface="Arial Italic" charset="0"/>
                  <a:sym typeface="Arial Italic" charset="0"/>
                </a:rPr>
                <a:t>Приступ и коришћење</a:t>
              </a:r>
              <a:r>
                <a:rPr lang="en-US" sz="800" smtClean="0">
                  <a:latin typeface="Arial Italic" charset="0"/>
                  <a:ea typeface="Arial Italic" charset="0"/>
                  <a:cs typeface="Arial Italic" charset="0"/>
                  <a:sym typeface="Arial Italic" charset="0"/>
                </a:rPr>
                <a:t>: </a:t>
              </a:r>
              <a:endParaRPr lang="en-US" sz="800" dirty="0">
                <a:latin typeface="Arial Italic" charset="0"/>
                <a:ea typeface="Arial Italic" charset="0"/>
                <a:cs typeface="Arial Italic" charset="0"/>
                <a:sym typeface="Arial Italic" charset="0"/>
              </a:endParaRPr>
            </a:p>
            <a:p>
              <a:pPr algn="l"/>
              <a:r>
                <a:rPr lang="sr-Cyrl-RS" sz="800" smtClean="0">
                  <a:latin typeface="Arial" pitchFamily="-84" charset="0"/>
                  <a:ea typeface="Arial" pitchFamily="-84" charset="0"/>
                  <a:cs typeface="Arial" pitchFamily="-84" charset="0"/>
                  <a:sym typeface="Arial" pitchFamily="-84" charset="0"/>
                </a:rPr>
                <a:t>Права својине</a:t>
              </a:r>
              <a:endParaRPr lang="en-US" sz="800" dirty="0">
                <a:latin typeface="Arial" pitchFamily="-84" charset="0"/>
                <a:ea typeface="Arial" pitchFamily="-84" charset="0"/>
                <a:cs typeface="Arial" pitchFamily="-84" charset="0"/>
                <a:sym typeface="Arial" pitchFamily="-84" charset="0"/>
              </a:endParaRPr>
            </a:p>
            <a:p>
              <a:pPr algn="l"/>
              <a:r>
                <a:rPr lang="sr-Cyrl-RS" sz="800" smtClean="0">
                  <a:latin typeface="Arial" pitchFamily="-84" charset="0"/>
                  <a:ea typeface="Arial" pitchFamily="-84" charset="0"/>
                  <a:cs typeface="Arial" pitchFamily="-84" charset="0"/>
                  <a:sym typeface="Arial" pitchFamily="-84" charset="0"/>
                </a:rPr>
                <a:t>Цене</a:t>
              </a:r>
              <a:endParaRPr lang="en-US" sz="800" dirty="0">
                <a:latin typeface="Arial" pitchFamily="-84" charset="0"/>
                <a:ea typeface="Arial" pitchFamily="-84" charset="0"/>
                <a:cs typeface="Arial" pitchFamily="-84" charset="0"/>
                <a:sym typeface="Arial" pitchFamily="-84" charset="0"/>
              </a:endParaRPr>
            </a:p>
          </p:txBody>
        </p:sp>
        <p:sp>
          <p:nvSpPr>
            <p:cNvPr id="103446" name="Rectangle 37"/>
            <p:cNvSpPr>
              <a:spLocks/>
            </p:cNvSpPr>
            <p:nvPr/>
          </p:nvSpPr>
          <p:spPr bwMode="auto">
            <a:xfrm>
              <a:off x="1841" y="872"/>
              <a:ext cx="1709" cy="31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prstDash val="sysDot"/>
              <a:miter lim="800000"/>
              <a:headEnd/>
              <a:tailEnd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algn="l"/>
              <a:r>
                <a:rPr lang="sr-Cyrl-RS" sz="800" smtClean="0">
                  <a:latin typeface="Arial Italic" charset="0"/>
                  <a:ea typeface="Arial Italic" charset="0"/>
                  <a:cs typeface="Arial Italic" charset="0"/>
                  <a:sym typeface="Arial Italic" charset="0"/>
                </a:rPr>
                <a:t>Стандарди</a:t>
              </a:r>
              <a:r>
                <a:rPr lang="en-US" sz="800" smtClean="0">
                  <a:latin typeface="Arial Italic" charset="0"/>
                  <a:ea typeface="Arial Italic" charset="0"/>
                  <a:cs typeface="Arial Italic" charset="0"/>
                  <a:sym typeface="Arial Italic" charset="0"/>
                </a:rPr>
                <a:t>: </a:t>
              </a:r>
              <a:endParaRPr lang="en-US" sz="800" dirty="0">
                <a:latin typeface="Arial Italic" charset="0"/>
                <a:ea typeface="Arial Italic" charset="0"/>
                <a:cs typeface="Arial Italic" charset="0"/>
                <a:sym typeface="Arial Italic" charset="0"/>
              </a:endParaRPr>
            </a:p>
            <a:p>
              <a:pPr algn="l"/>
              <a:r>
                <a:rPr lang="sr-Cyrl-RS" sz="800" smtClean="0">
                  <a:latin typeface="Arial" pitchFamily="-84" charset="0"/>
                  <a:ea typeface="Arial" pitchFamily="-84" charset="0"/>
                  <a:cs typeface="Arial" pitchFamily="-84" charset="0"/>
                  <a:sym typeface="Arial" pitchFamily="-84" charset="0"/>
                </a:rPr>
                <a:t>Нема</a:t>
              </a:r>
              <a:endParaRPr lang="en-US" sz="800" dirty="0">
                <a:latin typeface="Arial" pitchFamily="-84" charset="0"/>
                <a:ea typeface="Arial" pitchFamily="-84" charset="0"/>
                <a:cs typeface="Arial" pitchFamily="-84" charset="0"/>
                <a:sym typeface="Arial" pitchFamily="-84" charset="0"/>
              </a:endParaRPr>
            </a:p>
          </p:txBody>
        </p:sp>
        <p:sp>
          <p:nvSpPr>
            <p:cNvPr id="103447" name="Rectangle 38"/>
            <p:cNvSpPr>
              <a:spLocks/>
            </p:cNvSpPr>
            <p:nvPr/>
          </p:nvSpPr>
          <p:spPr bwMode="auto">
            <a:xfrm>
              <a:off x="1841" y="1248"/>
              <a:ext cx="1709" cy="436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prstDash val="sysDot"/>
              <a:miter lim="800000"/>
              <a:headEnd/>
              <a:tailEnd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algn="l"/>
              <a:r>
                <a:rPr lang="sr-Cyrl-RS" sz="800" smtClean="0">
                  <a:latin typeface="Arial Italic" charset="0"/>
                  <a:ea typeface="Arial Italic" charset="0"/>
                  <a:cs typeface="Arial Italic" charset="0"/>
                  <a:sym typeface="Arial Italic" charset="0"/>
                </a:rPr>
                <a:t>Окружење</a:t>
              </a:r>
              <a:r>
                <a:rPr lang="en-US" sz="800" smtClean="0">
                  <a:latin typeface="Arial Italic" charset="0"/>
                  <a:ea typeface="Arial Italic" charset="0"/>
                  <a:cs typeface="Arial Italic" charset="0"/>
                  <a:sym typeface="Arial Italic" charset="0"/>
                </a:rPr>
                <a:t>:</a:t>
              </a:r>
              <a:endParaRPr lang="en-US" sz="800" dirty="0">
                <a:latin typeface="Arial Italic" charset="0"/>
                <a:ea typeface="Arial Italic" charset="0"/>
                <a:cs typeface="Arial Italic" charset="0"/>
                <a:sym typeface="Arial Italic" charset="0"/>
              </a:endParaRPr>
            </a:p>
            <a:p>
              <a:pPr algn="l"/>
              <a:r>
                <a:rPr lang="sr-Cyrl-RS" sz="800" smtClean="0">
                  <a:latin typeface="Arial" pitchFamily="-84" charset="0"/>
                  <a:ea typeface="Arial" pitchFamily="-84" charset="0"/>
                  <a:cs typeface="Arial" pitchFamily="-84" charset="0"/>
                  <a:sym typeface="Arial" pitchFamily="-84" charset="0"/>
                </a:rPr>
                <a:t>Културолошко</a:t>
              </a:r>
              <a:endParaRPr lang="en-US" sz="800" dirty="0">
                <a:latin typeface="Arial" pitchFamily="-84" charset="0"/>
                <a:ea typeface="Arial" pitchFamily="-84" charset="0"/>
                <a:cs typeface="Arial" pitchFamily="-84" charset="0"/>
                <a:sym typeface="Arial" pitchFamily="-84" charset="0"/>
              </a:endParaRPr>
            </a:p>
            <a:p>
              <a:pPr algn="l"/>
              <a:r>
                <a:rPr lang="sr-Cyrl-RS" sz="800" smtClean="0">
                  <a:latin typeface="Arial" pitchFamily="-84" charset="0"/>
                  <a:ea typeface="Arial" pitchFamily="-84" charset="0"/>
                  <a:cs typeface="Arial" pitchFamily="-84" charset="0"/>
                  <a:sym typeface="Arial" pitchFamily="-84" charset="0"/>
                </a:rPr>
                <a:t>Политичко</a:t>
              </a:r>
              <a:endParaRPr lang="en-US" sz="800" dirty="0">
                <a:latin typeface="Arial" pitchFamily="-84" charset="0"/>
                <a:ea typeface="Arial" pitchFamily="-84" charset="0"/>
                <a:cs typeface="Arial" pitchFamily="-84" charset="0"/>
                <a:sym typeface="Arial" pitchFamily="-84" charset="0"/>
              </a:endParaRPr>
            </a:p>
          </p:txBody>
        </p:sp>
        <p:sp>
          <p:nvSpPr>
            <p:cNvPr id="103448" name="Rectangle 39"/>
            <p:cNvSpPr>
              <a:spLocks/>
            </p:cNvSpPr>
            <p:nvPr/>
          </p:nvSpPr>
          <p:spPr bwMode="auto">
            <a:xfrm>
              <a:off x="1485" y="15"/>
              <a:ext cx="632" cy="22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algn="ctr"/>
              <a:r>
                <a:rPr lang="sr-Cyrl-RS" sz="800" smtClean="0">
                  <a:latin typeface="Arial Bold" charset="0"/>
                  <a:ea typeface="Arial Bold" charset="0"/>
                  <a:cs typeface="Arial Bold" charset="0"/>
                  <a:sym typeface="Arial Bold" charset="0"/>
                </a:rPr>
                <a:t>РЕГУЛАТИВА</a:t>
              </a:r>
              <a:endParaRPr lang="en-US" sz="800" dirty="0">
                <a:latin typeface="Arial Bold" charset="0"/>
                <a:ea typeface="Arial Bold" charset="0"/>
                <a:cs typeface="Arial Bold" charset="0"/>
                <a:sym typeface="Arial Bold" charset="0"/>
              </a:endParaRPr>
            </a:p>
          </p:txBody>
        </p:sp>
        <p:sp>
          <p:nvSpPr>
            <p:cNvPr id="103449" name="Rectangle 40"/>
            <p:cNvSpPr>
              <a:spLocks/>
            </p:cNvSpPr>
            <p:nvPr/>
          </p:nvSpPr>
          <p:spPr bwMode="auto">
            <a:xfrm>
              <a:off x="0" y="0"/>
              <a:ext cx="3640" cy="2504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450" name="Rectangle 41"/>
            <p:cNvSpPr>
              <a:spLocks/>
            </p:cNvSpPr>
            <p:nvPr/>
          </p:nvSpPr>
          <p:spPr bwMode="auto">
            <a:xfrm>
              <a:off x="1840" y="1733"/>
              <a:ext cx="1704" cy="674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prstDash val="sysDot"/>
              <a:miter lim="800000"/>
              <a:headEnd/>
              <a:tailEnd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algn="l"/>
              <a:r>
                <a:rPr lang="sr-Cyrl-RS" sz="800" smtClean="0">
                  <a:latin typeface="Arial Italic" charset="0"/>
                  <a:ea typeface="Arial Italic" charset="0"/>
                  <a:cs typeface="Arial Italic" charset="0"/>
                  <a:sym typeface="Arial Italic" charset="0"/>
                </a:rPr>
                <a:t>Оквири</a:t>
              </a:r>
              <a:r>
                <a:rPr lang="en-US" sz="800" smtClean="0">
                  <a:latin typeface="Arial Italic" charset="0"/>
                  <a:ea typeface="Arial Italic" charset="0"/>
                  <a:cs typeface="Arial Italic" charset="0"/>
                  <a:sym typeface="Arial Italic" charset="0"/>
                </a:rPr>
                <a:t>:</a:t>
              </a:r>
              <a:endParaRPr lang="en-US" sz="800" dirty="0">
                <a:latin typeface="Arial Italic" charset="0"/>
                <a:ea typeface="Arial Italic" charset="0"/>
                <a:cs typeface="Arial Italic" charset="0"/>
                <a:sym typeface="Arial Italic" charset="0"/>
              </a:endParaRPr>
            </a:p>
            <a:p>
              <a:pPr algn="l"/>
              <a:r>
                <a:rPr lang="en-US" sz="800" dirty="0">
                  <a:latin typeface="Arial" pitchFamily="-84" charset="0"/>
                  <a:ea typeface="Arial" pitchFamily="-84" charset="0"/>
                  <a:cs typeface="Arial" pitchFamily="-84" charset="0"/>
                  <a:sym typeface="Arial" pitchFamily="-84" charset="0"/>
                </a:rPr>
                <a:t>UNSDI</a:t>
              </a:r>
            </a:p>
            <a:p>
              <a:pPr algn="l"/>
              <a:r>
                <a:rPr lang="en-US" sz="800" dirty="0">
                  <a:latin typeface="Arial" pitchFamily="-84" charset="0"/>
                  <a:ea typeface="Arial" pitchFamily="-84" charset="0"/>
                  <a:cs typeface="Arial" pitchFamily="-84" charset="0"/>
                  <a:sym typeface="Arial" pitchFamily="-84" charset="0"/>
                </a:rPr>
                <a:t>GEOSS</a:t>
              </a:r>
            </a:p>
            <a:p>
              <a:pPr algn="l"/>
              <a:r>
                <a:rPr lang="en-US" sz="800" dirty="0">
                  <a:latin typeface="Arial" pitchFamily="-84" charset="0"/>
                  <a:ea typeface="Arial" pitchFamily="-84" charset="0"/>
                  <a:cs typeface="Arial" pitchFamily="-84" charset="0"/>
                  <a:sym typeface="Arial" pitchFamily="-84" charset="0"/>
                </a:rPr>
                <a:t>INSPIRE</a:t>
              </a:r>
            </a:p>
            <a:p>
              <a:pPr algn="l"/>
              <a:r>
                <a:rPr lang="en-US" sz="800" dirty="0">
                  <a:latin typeface="Arial" pitchFamily="-84" charset="0"/>
                  <a:ea typeface="Arial" pitchFamily="-84" charset="0"/>
                  <a:cs typeface="Arial" pitchFamily="-84" charset="0"/>
                  <a:sym typeface="Arial" pitchFamily="-84" charset="0"/>
                </a:rPr>
                <a:t>GMES</a:t>
              </a:r>
            </a:p>
          </p:txBody>
        </p:sp>
      </p:grpSp>
      <p:grpSp>
        <p:nvGrpSpPr>
          <p:cNvPr id="9" name="Group 42"/>
          <p:cNvGrpSpPr>
            <a:grpSpLocks/>
          </p:cNvGrpSpPr>
          <p:nvPr/>
        </p:nvGrpSpPr>
        <p:grpSpPr bwMode="auto">
          <a:xfrm>
            <a:off x="1946833" y="1055936"/>
            <a:ext cx="5215726" cy="4583162"/>
            <a:chOff x="954" y="166"/>
            <a:chExt cx="4672" cy="4106"/>
          </a:xfrm>
        </p:grpSpPr>
        <p:grpSp>
          <p:nvGrpSpPr>
            <p:cNvPr id="10" name="Group 43"/>
            <p:cNvGrpSpPr>
              <a:grpSpLocks/>
            </p:cNvGrpSpPr>
            <p:nvPr/>
          </p:nvGrpSpPr>
          <p:grpSpPr bwMode="auto">
            <a:xfrm>
              <a:off x="954" y="166"/>
              <a:ext cx="596" cy="4106"/>
              <a:chOff x="954" y="163"/>
              <a:chExt cx="596" cy="4105"/>
            </a:xfrm>
          </p:grpSpPr>
          <p:sp>
            <p:nvSpPr>
              <p:cNvPr id="103437" name="Line 44"/>
              <p:cNvSpPr>
                <a:spLocks noChangeShapeType="1"/>
              </p:cNvSpPr>
              <p:nvPr/>
            </p:nvSpPr>
            <p:spPr bwMode="auto">
              <a:xfrm>
                <a:off x="954" y="2300"/>
                <a:ext cx="577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miter lim="800000"/>
                <a:headEnd type="stealth" w="med" len="med"/>
                <a:tailEnd type="stealth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3438" name="Line 45"/>
              <p:cNvSpPr>
                <a:spLocks noChangeShapeType="1"/>
              </p:cNvSpPr>
              <p:nvPr/>
            </p:nvSpPr>
            <p:spPr bwMode="auto">
              <a:xfrm rot="10800000" flipH="1">
                <a:off x="1279" y="4267"/>
                <a:ext cx="270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miter lim="800000"/>
                <a:headEnd type="stealth" w="med" len="med"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3439" name="Line 46"/>
              <p:cNvSpPr>
                <a:spLocks noChangeShapeType="1"/>
              </p:cNvSpPr>
              <p:nvPr/>
            </p:nvSpPr>
            <p:spPr bwMode="auto">
              <a:xfrm rot="10800000" flipH="1">
                <a:off x="1279" y="166"/>
                <a:ext cx="271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miter lim="800000"/>
                <a:headEnd type="stealth" w="med" len="med"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3440" name="Line 47"/>
              <p:cNvSpPr>
                <a:spLocks noChangeShapeType="1"/>
              </p:cNvSpPr>
              <p:nvPr/>
            </p:nvSpPr>
            <p:spPr bwMode="auto">
              <a:xfrm flipH="1">
                <a:off x="1299" y="163"/>
                <a:ext cx="0" cy="4103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1" name="Group 48"/>
            <p:cNvGrpSpPr>
              <a:grpSpLocks/>
            </p:cNvGrpSpPr>
            <p:nvPr/>
          </p:nvGrpSpPr>
          <p:grpSpPr bwMode="auto">
            <a:xfrm>
              <a:off x="5048" y="166"/>
              <a:ext cx="578" cy="4106"/>
              <a:chOff x="1015" y="166"/>
              <a:chExt cx="578" cy="4106"/>
            </a:xfrm>
          </p:grpSpPr>
          <p:sp>
            <p:nvSpPr>
              <p:cNvPr id="103433" name="Line 49"/>
              <p:cNvSpPr>
                <a:spLocks noChangeShapeType="1"/>
              </p:cNvSpPr>
              <p:nvPr/>
            </p:nvSpPr>
            <p:spPr bwMode="auto">
              <a:xfrm>
                <a:off x="1015" y="2304"/>
                <a:ext cx="578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miter lim="800000"/>
                <a:headEnd type="stealth" w="med" len="med"/>
                <a:tailEnd type="stealth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3434" name="Line 50"/>
              <p:cNvSpPr>
                <a:spLocks noChangeShapeType="1"/>
              </p:cNvSpPr>
              <p:nvPr/>
            </p:nvSpPr>
            <p:spPr bwMode="auto">
              <a:xfrm rot="10800000" flipH="1">
                <a:off x="1063" y="166"/>
                <a:ext cx="271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miter lim="800000"/>
                <a:headEnd type="stealth" w="med" len="med"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3435" name="Line 51"/>
              <p:cNvSpPr>
                <a:spLocks noChangeShapeType="1"/>
              </p:cNvSpPr>
              <p:nvPr/>
            </p:nvSpPr>
            <p:spPr bwMode="auto">
              <a:xfrm rot="10800000" flipH="1">
                <a:off x="1062" y="4270"/>
                <a:ext cx="271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miter lim="800000"/>
                <a:headEnd type="stealth" w="med" len="med"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3436" name="Line 52"/>
              <p:cNvSpPr>
                <a:spLocks noChangeShapeType="1"/>
              </p:cNvSpPr>
              <p:nvPr/>
            </p:nvSpPr>
            <p:spPr bwMode="auto">
              <a:xfrm flipH="1">
                <a:off x="1335" y="166"/>
                <a:ext cx="0" cy="410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8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28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28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28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28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3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6237" y="657774"/>
            <a:ext cx="8226226" cy="49054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00354" name="Rectangle 2"/>
          <p:cNvSpPr>
            <a:spLocks/>
          </p:cNvSpPr>
          <p:nvPr/>
        </p:nvSpPr>
        <p:spPr bwMode="auto">
          <a:xfrm>
            <a:off x="4241602" y="0"/>
            <a:ext cx="4759523" cy="5563195"/>
          </a:xfrm>
          <a:prstGeom prst="rect">
            <a:avLst/>
          </a:prstGeom>
          <a:solidFill>
            <a:srgbClr val="FFFFFF"/>
          </a:solidFill>
          <a:ln w="12700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0355" name="Rectangle 3"/>
          <p:cNvSpPr>
            <a:spLocks/>
          </p:cNvSpPr>
          <p:nvPr/>
        </p:nvSpPr>
        <p:spPr bwMode="auto">
          <a:xfrm>
            <a:off x="0" y="5283200"/>
            <a:ext cx="9144000" cy="110799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0" tIns="0" rIns="0" bIns="0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sr-Cyrl-RS" sz="3600" smtClean="0">
                <a:latin typeface="Gill Sans"/>
                <a:ea typeface="Gill Sans" pitchFamily="-84" charset="0"/>
                <a:cs typeface="Gill Sans" pitchFamily="-84" charset="0"/>
              </a:rPr>
              <a:t>Провести више времена бавећи се науком </a:t>
            </a:r>
            <a:r>
              <a:rPr lang="en-US" sz="3600" smtClean="0">
                <a:latin typeface="Gill Sans"/>
                <a:ea typeface="Gill Sans" pitchFamily="-84" charset="0"/>
                <a:cs typeface="Gill Sans" pitchFamily="-84" charset="0"/>
              </a:rPr>
              <a:t>...</a:t>
            </a:r>
            <a:r>
              <a:rPr lang="sr-Cyrl-RS" sz="3600" smtClean="0">
                <a:latin typeface="Gill Sans"/>
                <a:ea typeface="Gill Sans" pitchFamily="-84" charset="0"/>
                <a:cs typeface="Gill Sans" pitchFamily="-84" charset="0"/>
              </a:rPr>
              <a:t>а мање у потрази за подацима</a:t>
            </a:r>
            <a:r>
              <a:rPr lang="en-US" sz="3600" smtClean="0">
                <a:latin typeface="Gill Sans"/>
                <a:ea typeface="Gill Sans" pitchFamily="-84" charset="0"/>
                <a:cs typeface="Gill Sans" pitchFamily="-84" charset="0"/>
              </a:rPr>
              <a:t>.</a:t>
            </a:r>
            <a:endParaRPr lang="en-US" sz="3600" dirty="0">
              <a:latin typeface="Gill Sans"/>
              <a:ea typeface="Gill Sans" pitchFamily="-84" charset="0"/>
              <a:cs typeface="Gill Sans" pitchFamily="-8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124200" y="800100"/>
            <a:ext cx="1117402" cy="381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sr-Cyrl-RS" sz="2400" b="1" smtClean="0">
                <a:solidFill>
                  <a:schemeClr val="tx1"/>
                </a:solidFill>
              </a:rPr>
              <a:t>ДАНАС</a:t>
            </a:r>
            <a:endParaRPr lang="en-GB" sz="2400" b="1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8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354" grpId="0" animBg="1"/>
      <p:bldP spid="100355" grpId="0" autoUpdateAnimBg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493318" y="651867"/>
            <a:ext cx="8650682" cy="5739170"/>
            <a:chOff x="1088259" y="-8929"/>
            <a:chExt cx="8650682" cy="5739170"/>
          </a:xfrm>
        </p:grpSpPr>
        <p:pic>
          <p:nvPicPr>
            <p:cNvPr id="107522" name="Picture 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088259" y="-8929"/>
              <a:ext cx="8650682" cy="573917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sp>
          <p:nvSpPr>
            <p:cNvPr id="102403" name="Rectangle 3"/>
            <p:cNvSpPr>
              <a:spLocks/>
            </p:cNvSpPr>
            <p:nvPr/>
          </p:nvSpPr>
          <p:spPr bwMode="auto">
            <a:xfrm>
              <a:off x="4598022" y="5251490"/>
              <a:ext cx="1642566" cy="30777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  <a:latin typeface="Gill Sans"/>
                  <a:ea typeface="Gill Sans" pitchFamily="-84" charset="0"/>
                  <a:cs typeface="Gill Sans" pitchFamily="-84" charset="0"/>
                </a:rPr>
                <a:t>80</a:t>
              </a:r>
              <a:r>
                <a:rPr lang="en-US" sz="2000">
                  <a:solidFill>
                    <a:schemeClr val="bg1"/>
                  </a:solidFill>
                  <a:latin typeface="Gill Sans"/>
                  <a:ea typeface="Gill Sans" pitchFamily="-84" charset="0"/>
                  <a:cs typeface="Gill Sans" pitchFamily="-84" charset="0"/>
                </a:rPr>
                <a:t>% </a:t>
              </a:r>
              <a:r>
                <a:rPr lang="sr-Cyrl-RS" sz="2000" smtClean="0">
                  <a:solidFill>
                    <a:schemeClr val="bg1"/>
                  </a:solidFill>
                  <a:latin typeface="Gill Sans"/>
                  <a:ea typeface="Gill Sans" pitchFamily="-84" charset="0"/>
                  <a:cs typeface="Gill Sans" pitchFamily="-84" charset="0"/>
                </a:rPr>
                <a:t>релације</a:t>
              </a:r>
              <a:endParaRPr lang="en-US" sz="2000" dirty="0">
                <a:solidFill>
                  <a:schemeClr val="bg1"/>
                </a:solidFill>
                <a:latin typeface="Gill Sans"/>
                <a:ea typeface="Gill Sans" pitchFamily="-84" charset="0"/>
                <a:cs typeface="Gill Sans" pitchFamily="-84" charset="0"/>
              </a:endParaRPr>
            </a:p>
          </p:txBody>
        </p:sp>
        <p:sp>
          <p:nvSpPr>
            <p:cNvPr id="102404" name="Rectangle 4"/>
            <p:cNvSpPr>
              <a:spLocks/>
            </p:cNvSpPr>
            <p:nvPr/>
          </p:nvSpPr>
          <p:spPr bwMode="auto">
            <a:xfrm>
              <a:off x="7781364" y="4328160"/>
              <a:ext cx="1027845" cy="92333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sr-Cyrl-RS" sz="2000" smtClean="0">
                  <a:solidFill>
                    <a:schemeClr val="bg1"/>
                  </a:solidFill>
                  <a:latin typeface="Gill Sans"/>
                  <a:ea typeface="Gill Sans" pitchFamily="-84" charset="0"/>
                  <a:cs typeface="Gill Sans" pitchFamily="-84" charset="0"/>
                </a:rPr>
                <a:t>Људи</a:t>
              </a:r>
              <a:endParaRPr lang="en-US" sz="2000" dirty="0">
                <a:solidFill>
                  <a:schemeClr val="bg1"/>
                </a:solidFill>
                <a:latin typeface="Gill Sans"/>
                <a:ea typeface="Gill Sans" pitchFamily="-84" charset="0"/>
                <a:cs typeface="Gill Sans" pitchFamily="-84" charset="0"/>
              </a:endParaRPr>
            </a:p>
            <a:p>
              <a:pPr algn="ctr"/>
              <a:r>
                <a:rPr lang="sr-Cyrl-RS" sz="2000" smtClean="0">
                  <a:solidFill>
                    <a:schemeClr val="bg1"/>
                  </a:solidFill>
                  <a:latin typeface="Gill Sans"/>
                  <a:ea typeface="Gill Sans" pitchFamily="-84" charset="0"/>
                  <a:cs typeface="Gill Sans" pitchFamily="-84" charset="0"/>
                </a:rPr>
                <a:t>Процеси</a:t>
              </a:r>
              <a:endParaRPr lang="en-US" sz="2000" dirty="0">
                <a:solidFill>
                  <a:schemeClr val="bg1"/>
                </a:solidFill>
                <a:latin typeface="Gill Sans"/>
                <a:ea typeface="Gill Sans" pitchFamily="-84" charset="0"/>
                <a:cs typeface="Gill Sans" pitchFamily="-84" charset="0"/>
              </a:endParaRPr>
            </a:p>
            <a:p>
              <a:pPr algn="ctr"/>
              <a:r>
                <a:rPr lang="sr-Cyrl-RS" sz="2000" smtClean="0">
                  <a:solidFill>
                    <a:schemeClr val="bg1"/>
                  </a:solidFill>
                  <a:latin typeface="Gill Sans"/>
                  <a:ea typeface="Gill Sans" pitchFamily="-84" charset="0"/>
                  <a:cs typeface="Gill Sans" pitchFamily="-84" charset="0"/>
                </a:rPr>
                <a:t>Култура</a:t>
              </a:r>
              <a:endParaRPr lang="en-US" sz="2000" dirty="0">
                <a:solidFill>
                  <a:schemeClr val="bg1"/>
                </a:solidFill>
                <a:latin typeface="Gill Sans"/>
                <a:ea typeface="Gill Sans" pitchFamily="-84" charset="0"/>
                <a:cs typeface="Gill Sans" pitchFamily="-84" charset="0"/>
              </a:endParaRPr>
            </a:p>
          </p:txBody>
        </p:sp>
        <p:sp>
          <p:nvSpPr>
            <p:cNvPr id="102405" name="Rectangle 5"/>
            <p:cNvSpPr>
              <a:spLocks/>
            </p:cNvSpPr>
            <p:nvPr/>
          </p:nvSpPr>
          <p:spPr bwMode="auto">
            <a:xfrm>
              <a:off x="1436170" y="2712720"/>
              <a:ext cx="1670136" cy="2769989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sr-Cyrl-RS" sz="2000" b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/>
                  <a:ea typeface="Gill Sans" pitchFamily="-84" charset="0"/>
                  <a:cs typeface="Gill Sans" pitchFamily="-84" charset="0"/>
                </a:rPr>
                <a:t>Неопипљиво</a:t>
              </a:r>
              <a:endPara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/>
                <a:ea typeface="Gill Sans" pitchFamily="-84" charset="0"/>
                <a:cs typeface="Gill Sans" pitchFamily="-84" charset="0"/>
              </a:endParaRPr>
            </a:p>
            <a:p>
              <a:pPr algn="ctr"/>
              <a:r>
                <a:rPr lang="sr-Cyrl-RS" sz="2000" smtClean="0">
                  <a:solidFill>
                    <a:schemeClr val="bg1"/>
                  </a:solidFill>
                  <a:latin typeface="Gill Sans"/>
                  <a:ea typeface="Gill Sans" pitchFamily="-84" charset="0"/>
                  <a:cs typeface="Gill Sans" pitchFamily="-84" charset="0"/>
                </a:rPr>
                <a:t>Понашања</a:t>
              </a:r>
              <a:endParaRPr lang="en-US" sz="2000" dirty="0">
                <a:solidFill>
                  <a:schemeClr val="bg1"/>
                </a:solidFill>
                <a:latin typeface="Gill Sans"/>
                <a:ea typeface="Gill Sans" pitchFamily="-84" charset="0"/>
                <a:cs typeface="Gill Sans" pitchFamily="-84" charset="0"/>
              </a:endParaRPr>
            </a:p>
            <a:p>
              <a:pPr algn="ctr"/>
              <a:r>
                <a:rPr lang="sr-Cyrl-RS" sz="2000" smtClean="0">
                  <a:solidFill>
                    <a:schemeClr val="bg1"/>
                  </a:solidFill>
                  <a:latin typeface="Gill Sans"/>
                  <a:ea typeface="Gill Sans" pitchFamily="-84" charset="0"/>
                  <a:cs typeface="Gill Sans" pitchFamily="-84" charset="0"/>
                </a:rPr>
                <a:t>Отпор</a:t>
              </a:r>
              <a:endParaRPr lang="en-US" sz="2000" dirty="0">
                <a:solidFill>
                  <a:schemeClr val="bg1"/>
                </a:solidFill>
                <a:latin typeface="Gill Sans"/>
                <a:ea typeface="Gill Sans" pitchFamily="-84" charset="0"/>
                <a:cs typeface="Gill Sans" pitchFamily="-84" charset="0"/>
              </a:endParaRPr>
            </a:p>
            <a:p>
              <a:pPr algn="ctr"/>
              <a:r>
                <a:rPr lang="sr-Cyrl-RS" sz="2000" smtClean="0">
                  <a:solidFill>
                    <a:schemeClr val="bg1"/>
                  </a:solidFill>
                  <a:latin typeface="Gill Sans"/>
                  <a:ea typeface="Gill Sans" pitchFamily="-84" charset="0"/>
                  <a:cs typeface="Gill Sans" pitchFamily="-84" charset="0"/>
                </a:rPr>
                <a:t>Посвећеност</a:t>
              </a:r>
              <a:endParaRPr lang="en-US" sz="2000" dirty="0">
                <a:solidFill>
                  <a:schemeClr val="bg1"/>
                </a:solidFill>
                <a:latin typeface="Gill Sans"/>
                <a:ea typeface="Gill Sans" pitchFamily="-84" charset="0"/>
                <a:cs typeface="Gill Sans" pitchFamily="-84" charset="0"/>
              </a:endParaRPr>
            </a:p>
            <a:p>
              <a:pPr algn="ctr"/>
              <a:r>
                <a:rPr lang="sr-Cyrl-RS" sz="2000" smtClean="0">
                  <a:solidFill>
                    <a:schemeClr val="bg1"/>
                  </a:solidFill>
                  <a:latin typeface="Gill Sans"/>
                  <a:ea typeface="Gill Sans" pitchFamily="-84" charset="0"/>
                  <a:cs typeface="Gill Sans" pitchFamily="-84" charset="0"/>
                </a:rPr>
                <a:t>Одговорности</a:t>
              </a:r>
              <a:endParaRPr lang="en-US" sz="2000" dirty="0">
                <a:solidFill>
                  <a:schemeClr val="bg1"/>
                </a:solidFill>
                <a:latin typeface="Gill Sans"/>
                <a:ea typeface="Gill Sans" pitchFamily="-84" charset="0"/>
                <a:cs typeface="Gill Sans" pitchFamily="-84" charset="0"/>
              </a:endParaRPr>
            </a:p>
            <a:p>
              <a:pPr algn="ctr"/>
              <a:r>
                <a:rPr lang="sr-Cyrl-RS" sz="2000" smtClean="0">
                  <a:solidFill>
                    <a:schemeClr val="bg1"/>
                  </a:solidFill>
                  <a:latin typeface="Gill Sans"/>
                  <a:ea typeface="Gill Sans" pitchFamily="-84" charset="0"/>
                  <a:cs typeface="Gill Sans" pitchFamily="-84" charset="0"/>
                </a:rPr>
                <a:t>Подршка</a:t>
              </a:r>
              <a:endParaRPr lang="en-US" sz="2000" dirty="0">
                <a:solidFill>
                  <a:schemeClr val="bg1"/>
                </a:solidFill>
                <a:latin typeface="Gill Sans"/>
                <a:ea typeface="Gill Sans" pitchFamily="-84" charset="0"/>
                <a:cs typeface="Gill Sans" pitchFamily="-84" charset="0"/>
              </a:endParaRPr>
            </a:p>
            <a:p>
              <a:pPr algn="ctr"/>
              <a:r>
                <a:rPr lang="sr-Cyrl-RS" sz="2000" smtClean="0">
                  <a:solidFill>
                    <a:schemeClr val="bg1"/>
                  </a:solidFill>
                  <a:latin typeface="Gill Sans"/>
                  <a:ea typeface="Gill Sans" pitchFamily="-84" charset="0"/>
                  <a:cs typeface="Gill Sans" pitchFamily="-84" charset="0"/>
                </a:rPr>
                <a:t>Интерес</a:t>
              </a:r>
              <a:endParaRPr lang="en-US" sz="2000" dirty="0">
                <a:solidFill>
                  <a:schemeClr val="bg1"/>
                </a:solidFill>
                <a:latin typeface="Gill Sans"/>
                <a:ea typeface="Gill Sans" pitchFamily="-84" charset="0"/>
                <a:cs typeface="Gill Sans" pitchFamily="-84" charset="0"/>
              </a:endParaRPr>
            </a:p>
            <a:p>
              <a:pPr algn="ctr"/>
              <a:r>
                <a:rPr lang="sr-Cyrl-RS" sz="2000" smtClean="0">
                  <a:solidFill>
                    <a:schemeClr val="bg1"/>
                  </a:solidFill>
                  <a:latin typeface="Gill Sans"/>
                  <a:ea typeface="Gill Sans" pitchFamily="-84" charset="0"/>
                  <a:cs typeface="Gill Sans" pitchFamily="-84" charset="0"/>
                </a:rPr>
                <a:t>Комуникација</a:t>
              </a:r>
              <a:endParaRPr lang="en-US" sz="2000" dirty="0">
                <a:solidFill>
                  <a:schemeClr val="bg1"/>
                </a:solidFill>
                <a:latin typeface="Gill Sans"/>
                <a:ea typeface="Gill Sans" pitchFamily="-84" charset="0"/>
                <a:cs typeface="Gill Sans" pitchFamily="-84" charset="0"/>
              </a:endParaRPr>
            </a:p>
            <a:p>
              <a:pPr algn="ctr"/>
              <a:r>
                <a:rPr lang="sr-Cyrl-RS" sz="2000" smtClean="0">
                  <a:solidFill>
                    <a:schemeClr val="bg1"/>
                  </a:solidFill>
                  <a:latin typeface="Gill Sans"/>
                  <a:ea typeface="Gill Sans" pitchFamily="-84" charset="0"/>
                  <a:cs typeface="Gill Sans" pitchFamily="-84" charset="0"/>
                </a:rPr>
                <a:t>Образовање</a:t>
              </a:r>
              <a:endParaRPr lang="en-US" sz="2000" dirty="0">
                <a:solidFill>
                  <a:schemeClr val="bg1"/>
                </a:solidFill>
                <a:latin typeface="Gill Sans"/>
                <a:ea typeface="Gill Sans" pitchFamily="-84" charset="0"/>
                <a:cs typeface="Gill Sans" pitchFamily="-84" charset="0"/>
              </a:endParaRPr>
            </a:p>
          </p:txBody>
        </p:sp>
        <p:sp>
          <p:nvSpPr>
            <p:cNvPr id="102406" name="Rectangle 6"/>
            <p:cNvSpPr>
              <a:spLocks/>
            </p:cNvSpPr>
            <p:nvPr/>
          </p:nvSpPr>
          <p:spPr bwMode="auto">
            <a:xfrm>
              <a:off x="1287004" y="165199"/>
              <a:ext cx="1540293" cy="1231106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sr-Cyrl-RS" sz="2000" b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/>
                  <a:ea typeface="Gill Sans" pitchFamily="-84" charset="0"/>
                  <a:cs typeface="Gill Sans" pitchFamily="-84" charset="0"/>
                </a:rPr>
                <a:t>Опипиљиво</a:t>
              </a:r>
              <a:endPara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/>
                <a:ea typeface="Gill Sans" pitchFamily="-84" charset="0"/>
                <a:cs typeface="Gill Sans" pitchFamily="-84" charset="0"/>
              </a:endParaRPr>
            </a:p>
            <a:p>
              <a:pPr algn="ctr"/>
              <a:r>
                <a:rPr lang="sr-Cyrl-RS" sz="2000" smtClean="0">
                  <a:solidFill>
                    <a:schemeClr val="bg1"/>
                  </a:solidFill>
                  <a:latin typeface="Gill Sans"/>
                  <a:ea typeface="Gill Sans" pitchFamily="-84" charset="0"/>
                  <a:cs typeface="Gill Sans" pitchFamily="-84" charset="0"/>
                </a:rPr>
                <a:t>Технологија</a:t>
              </a:r>
              <a:endParaRPr lang="en-US" sz="2000" dirty="0">
                <a:solidFill>
                  <a:schemeClr val="bg1"/>
                </a:solidFill>
                <a:latin typeface="Gill Sans"/>
                <a:ea typeface="Gill Sans" pitchFamily="-84" charset="0"/>
                <a:cs typeface="Gill Sans" pitchFamily="-84" charset="0"/>
              </a:endParaRPr>
            </a:p>
            <a:p>
              <a:pPr algn="ctr"/>
              <a:r>
                <a:rPr lang="sr-Cyrl-RS" sz="2000" smtClean="0">
                  <a:solidFill>
                    <a:schemeClr val="bg1"/>
                  </a:solidFill>
                  <a:latin typeface="Gill Sans"/>
                  <a:ea typeface="Gill Sans" pitchFamily="-84" charset="0"/>
                  <a:cs typeface="Gill Sans" pitchFamily="-84" charset="0"/>
                </a:rPr>
                <a:t>Оквир</a:t>
              </a:r>
              <a:endParaRPr lang="en-US" sz="2000" dirty="0">
                <a:solidFill>
                  <a:schemeClr val="bg1"/>
                </a:solidFill>
                <a:latin typeface="Gill Sans"/>
                <a:ea typeface="Gill Sans" pitchFamily="-84" charset="0"/>
                <a:cs typeface="Gill Sans" pitchFamily="-84" charset="0"/>
              </a:endParaRPr>
            </a:p>
            <a:p>
              <a:pPr algn="ctr"/>
              <a:r>
                <a:rPr lang="sr-Cyrl-RS" sz="2000" smtClean="0">
                  <a:solidFill>
                    <a:schemeClr val="bg1"/>
                  </a:solidFill>
                  <a:latin typeface="Gill Sans"/>
                  <a:ea typeface="Gill Sans" pitchFamily="-84" charset="0"/>
                  <a:cs typeface="Gill Sans" pitchFamily="-84" charset="0"/>
                </a:rPr>
                <a:t>Анализа</a:t>
              </a:r>
              <a:endParaRPr lang="en-US" sz="2000" dirty="0">
                <a:solidFill>
                  <a:schemeClr val="bg1"/>
                </a:solidFill>
                <a:latin typeface="Gill Sans"/>
                <a:ea typeface="Gill Sans" pitchFamily="-84" charset="0"/>
                <a:cs typeface="Gill Sans" pitchFamily="-84" charset="0"/>
              </a:endParaRPr>
            </a:p>
          </p:txBody>
        </p:sp>
        <p:sp>
          <p:nvSpPr>
            <p:cNvPr id="102407" name="Rectangle 7"/>
            <p:cNvSpPr>
              <a:spLocks/>
            </p:cNvSpPr>
            <p:nvPr/>
          </p:nvSpPr>
          <p:spPr bwMode="auto">
            <a:xfrm>
              <a:off x="7722216" y="321469"/>
              <a:ext cx="1032655" cy="92333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sr-Cyrl-RS" sz="2000" smtClean="0">
                  <a:solidFill>
                    <a:schemeClr val="bg1"/>
                  </a:solidFill>
                  <a:latin typeface="Gill Sans"/>
                  <a:ea typeface="Gill Sans" pitchFamily="-84" charset="0"/>
                  <a:cs typeface="Gill Sans" pitchFamily="-84" charset="0"/>
                </a:rPr>
                <a:t>Алати</a:t>
              </a:r>
              <a:endParaRPr lang="en-US" sz="2000" dirty="0">
                <a:solidFill>
                  <a:schemeClr val="bg1"/>
                </a:solidFill>
                <a:latin typeface="Gill Sans"/>
                <a:ea typeface="Gill Sans" pitchFamily="-84" charset="0"/>
                <a:cs typeface="Gill Sans" pitchFamily="-84" charset="0"/>
              </a:endParaRPr>
            </a:p>
            <a:p>
              <a:pPr algn="ctr"/>
              <a:r>
                <a:rPr lang="sr-Cyrl-RS" sz="2000" smtClean="0">
                  <a:solidFill>
                    <a:schemeClr val="bg1"/>
                  </a:solidFill>
                  <a:latin typeface="Gill Sans"/>
                  <a:ea typeface="Gill Sans" pitchFamily="-84" charset="0"/>
                  <a:cs typeface="Gill Sans" pitchFamily="-84" charset="0"/>
                </a:rPr>
                <a:t>Методе</a:t>
              </a:r>
              <a:endParaRPr lang="en-US" sz="2000" dirty="0">
                <a:solidFill>
                  <a:schemeClr val="bg1"/>
                </a:solidFill>
                <a:latin typeface="Gill Sans"/>
                <a:ea typeface="Gill Sans" pitchFamily="-84" charset="0"/>
                <a:cs typeface="Gill Sans" pitchFamily="-84" charset="0"/>
              </a:endParaRPr>
            </a:p>
            <a:p>
              <a:pPr algn="ctr"/>
              <a:r>
                <a:rPr lang="sr-Cyrl-RS" sz="2000" smtClean="0">
                  <a:solidFill>
                    <a:schemeClr val="bg1"/>
                  </a:solidFill>
                  <a:latin typeface="Gill Sans"/>
                  <a:ea typeface="Gill Sans" pitchFamily="-84" charset="0"/>
                  <a:cs typeface="Gill Sans" pitchFamily="-84" charset="0"/>
                </a:rPr>
                <a:t>Системи</a:t>
              </a:r>
              <a:endParaRPr lang="en-US" sz="2000" dirty="0">
                <a:solidFill>
                  <a:schemeClr val="bg1"/>
                </a:solidFill>
                <a:latin typeface="Gill Sans"/>
                <a:ea typeface="Gill Sans" pitchFamily="-84" charset="0"/>
                <a:cs typeface="Gill Sans" pitchFamily="-84" charset="0"/>
              </a:endParaRPr>
            </a:p>
          </p:txBody>
        </p:sp>
        <p:sp>
          <p:nvSpPr>
            <p:cNvPr id="102408" name="Rectangle 8"/>
            <p:cNvSpPr>
              <a:spLocks/>
            </p:cNvSpPr>
            <p:nvPr/>
          </p:nvSpPr>
          <p:spPr bwMode="auto">
            <a:xfrm>
              <a:off x="4598022" y="191094"/>
              <a:ext cx="1507144" cy="30777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  <a:latin typeface="Gill Sans"/>
                  <a:ea typeface="Gill Sans" pitchFamily="-84" charset="0"/>
                  <a:cs typeface="Gill Sans" pitchFamily="-84" charset="0"/>
                </a:rPr>
                <a:t>20</a:t>
              </a:r>
              <a:r>
                <a:rPr lang="en-US" sz="2000">
                  <a:solidFill>
                    <a:schemeClr val="bg1"/>
                  </a:solidFill>
                  <a:latin typeface="Gill Sans"/>
                  <a:ea typeface="Gill Sans" pitchFamily="-84" charset="0"/>
                  <a:cs typeface="Gill Sans" pitchFamily="-84" charset="0"/>
                </a:rPr>
                <a:t>% </a:t>
              </a:r>
              <a:r>
                <a:rPr lang="sr-Cyrl-RS" sz="2000" smtClean="0">
                  <a:solidFill>
                    <a:schemeClr val="bg1"/>
                  </a:solidFill>
                  <a:latin typeface="Gill Sans"/>
                  <a:ea typeface="Gill Sans" pitchFamily="-84" charset="0"/>
                  <a:cs typeface="Gill Sans" pitchFamily="-84" charset="0"/>
                </a:rPr>
                <a:t>техника</a:t>
              </a:r>
              <a:endParaRPr lang="en-US" sz="2000" dirty="0">
                <a:solidFill>
                  <a:schemeClr val="bg1"/>
                </a:solidFill>
                <a:latin typeface="Gill Sans"/>
                <a:ea typeface="Gill Sans" pitchFamily="-84" charset="0"/>
                <a:cs typeface="Gill Sans" pitchFamily="-84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49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09117" y="2187774"/>
            <a:ext cx="6116836" cy="287535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04450" name="Rectangle 2"/>
          <p:cNvSpPr>
            <a:spLocks/>
          </p:cNvSpPr>
          <p:nvPr/>
        </p:nvSpPr>
        <p:spPr bwMode="auto">
          <a:xfrm>
            <a:off x="1808361" y="616149"/>
            <a:ext cx="5454250" cy="92333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>
              <a:spcBef>
                <a:spcPts val="1687"/>
              </a:spcBef>
            </a:pPr>
            <a:r>
              <a:rPr lang="sr-Cyrl-RS" sz="6000" smtClean="0">
                <a:latin typeface="Gill Sans"/>
                <a:ea typeface="Gill Sans" pitchFamily="-84" charset="0"/>
                <a:cs typeface="Gill Sans" pitchFamily="-84" charset="0"/>
              </a:rPr>
              <a:t>Радити заједно</a:t>
            </a:r>
            <a:endParaRPr lang="en-US" sz="6000" dirty="0">
              <a:latin typeface="Gill Sans"/>
              <a:ea typeface="Gill Sans" pitchFamily="-84" charset="0"/>
              <a:cs typeface="Gill Sans" pitchFamily="-8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50" grpId="0" autoUpdateAnimBg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Rectangle 1"/>
          <p:cNvSpPr>
            <a:spLocks/>
          </p:cNvSpPr>
          <p:nvPr/>
        </p:nvSpPr>
        <p:spPr bwMode="auto">
          <a:xfrm>
            <a:off x="5123974" y="1531441"/>
            <a:ext cx="3776186" cy="377725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>
              <a:spcBef>
                <a:spcPts val="1687"/>
              </a:spcBef>
            </a:pPr>
            <a:r>
              <a:rPr lang="sr-Cyrl-RS" sz="3600" smtClean="0">
                <a:latin typeface="Gill Sans"/>
                <a:ea typeface="Gill Sans" pitchFamily="-84" charset="0"/>
                <a:cs typeface="Gill Sans" pitchFamily="-84" charset="0"/>
              </a:rPr>
              <a:t>Ангажман заинтересованих страна кроз принцип активног учешћа</a:t>
            </a:r>
            <a:endParaRPr lang="en-US" sz="3600" dirty="0">
              <a:latin typeface="Gill Sans"/>
              <a:ea typeface="Gill Sans" pitchFamily="-84" charset="0"/>
              <a:cs typeface="Gill Sans" pitchFamily="-84" charset="0"/>
            </a:endParaRPr>
          </a:p>
        </p:txBody>
      </p:sp>
      <p:pic>
        <p:nvPicPr>
          <p:cNvPr id="11161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1798" y="275029"/>
            <a:ext cx="4036735" cy="605116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Rectangle 1"/>
          <p:cNvSpPr>
            <a:spLocks/>
          </p:cNvSpPr>
          <p:nvPr/>
        </p:nvSpPr>
        <p:spPr bwMode="auto">
          <a:xfrm>
            <a:off x="2301326" y="5477248"/>
            <a:ext cx="4599529" cy="67710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ctr">
              <a:spcBef>
                <a:spcPts val="1687"/>
              </a:spcBef>
            </a:pPr>
            <a:r>
              <a:rPr lang="sr-Cyrl-RS" sz="4400" smtClean="0">
                <a:latin typeface="Gill Sans"/>
                <a:ea typeface="Gill Sans" pitchFamily="-84" charset="0"/>
                <a:cs typeface="Gill Sans" pitchFamily="-84" charset="0"/>
              </a:rPr>
              <a:t>Подизање свести</a:t>
            </a:r>
            <a:endParaRPr lang="en-US" sz="4400" dirty="0">
              <a:latin typeface="Gill Sans"/>
              <a:ea typeface="Gill Sans" pitchFamily="-84" charset="0"/>
              <a:cs typeface="Gill Sans" pitchFamily="-84" charset="0"/>
            </a:endParaRPr>
          </a:p>
        </p:txBody>
      </p:sp>
      <p:sp>
        <p:nvSpPr>
          <p:cNvPr id="113666" name="Rectangle 2"/>
          <p:cNvSpPr>
            <a:spLocks/>
          </p:cNvSpPr>
          <p:nvPr/>
        </p:nvSpPr>
        <p:spPr bwMode="auto">
          <a:xfrm>
            <a:off x="1657755" y="321469"/>
            <a:ext cx="5702075" cy="67710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ctr">
              <a:spcBef>
                <a:spcPts val="1687"/>
              </a:spcBef>
            </a:pPr>
            <a:r>
              <a:rPr lang="sr-Cyrl-RS" sz="4400" smtClean="0">
                <a:latin typeface="Gill Sans"/>
                <a:ea typeface="Gill Sans" pitchFamily="-84" charset="0"/>
                <a:cs typeface="Gill Sans" pitchFamily="-84" charset="0"/>
              </a:rPr>
              <a:t>Изградња капацитета</a:t>
            </a:r>
            <a:endParaRPr lang="en-US" sz="4400" dirty="0">
              <a:latin typeface="Gill Sans"/>
              <a:ea typeface="Gill Sans" pitchFamily="-84" charset="0"/>
              <a:cs typeface="Gill Sans" pitchFamily="-84" charset="0"/>
            </a:endParaRPr>
          </a:p>
        </p:txBody>
      </p:sp>
      <p:pic>
        <p:nvPicPr>
          <p:cNvPr id="11366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23492" y="1283732"/>
            <a:ext cx="4688086" cy="410207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0" y="2339579"/>
            <a:ext cx="9144000" cy="2029272"/>
            <a:chOff x="-80" y="0"/>
            <a:chExt cx="8192" cy="1818"/>
          </a:xfrm>
        </p:grpSpPr>
        <p:sp>
          <p:nvSpPr>
            <p:cNvPr id="115723" name="Rectangle 2"/>
            <p:cNvSpPr>
              <a:spLocks/>
            </p:cNvSpPr>
            <p:nvPr/>
          </p:nvSpPr>
          <p:spPr bwMode="auto">
            <a:xfrm>
              <a:off x="-80" y="0"/>
              <a:ext cx="8192" cy="83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algn="l"/>
              <a:r>
                <a:rPr lang="ja-JP" altLang="en-US" sz="2400" i="1" smtClean="0">
                  <a:solidFill>
                    <a:schemeClr val="tx1"/>
                  </a:solidFill>
                  <a:latin typeface="Gill Sans"/>
                  <a:ea typeface="Gill Sans" pitchFamily="-84" charset="0"/>
                  <a:cs typeface="Gill Sans" pitchFamily="-84" charset="0"/>
                </a:rPr>
                <a:t>“</a:t>
              </a:r>
              <a:r>
                <a:rPr lang="sr-Cyrl-RS" altLang="ja-JP" sz="2400" i="1" smtClean="0">
                  <a:solidFill>
                    <a:schemeClr val="tx1"/>
                  </a:solidFill>
                  <a:latin typeface="Gill Sans"/>
                  <a:ea typeface="Gill Sans" pitchFamily="-84" charset="0"/>
                  <a:cs typeface="Gill Sans" pitchFamily="-84" charset="0"/>
                </a:rPr>
                <a:t>ИПП се може замислити као друштвена мрежа састављена од људи и организаицја подржана подацима и технологијом</a:t>
              </a:r>
              <a:r>
                <a:rPr lang="ja-JP" altLang="en-US" sz="2400" i="1" smtClean="0">
                  <a:solidFill>
                    <a:schemeClr val="tx1"/>
                  </a:solidFill>
                  <a:latin typeface="Gill Sans"/>
                  <a:ea typeface="Gill Sans" pitchFamily="-84" charset="0"/>
                  <a:cs typeface="Gill Sans" pitchFamily="-84" charset="0"/>
                </a:rPr>
                <a:t>”</a:t>
              </a:r>
              <a:endParaRPr lang="en-US" sz="2400" i="1" dirty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endParaRPr>
            </a:p>
          </p:txBody>
        </p:sp>
        <p:sp>
          <p:nvSpPr>
            <p:cNvPr id="115724" name="Rectangle 3"/>
            <p:cNvSpPr>
              <a:spLocks/>
            </p:cNvSpPr>
            <p:nvPr/>
          </p:nvSpPr>
          <p:spPr bwMode="auto">
            <a:xfrm>
              <a:off x="0" y="832"/>
              <a:ext cx="7992" cy="54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algn="l"/>
              <a:r>
                <a:rPr lang="ja-JP" altLang="en-US" sz="2400" i="1" smtClean="0">
                  <a:solidFill>
                    <a:schemeClr val="tx1"/>
                  </a:solidFill>
                  <a:latin typeface="Gill Sans"/>
                  <a:ea typeface="Gill Sans" pitchFamily="-84" charset="0"/>
                  <a:cs typeface="Gill Sans" pitchFamily="-84" charset="0"/>
                </a:rPr>
                <a:t>“</a:t>
              </a:r>
              <a:r>
                <a:rPr lang="sr-Cyrl-RS" altLang="ja-JP" sz="2400" i="1" smtClean="0">
                  <a:solidFill>
                    <a:schemeClr val="tx1"/>
                  </a:solidFill>
                  <a:latin typeface="Gill Sans"/>
                  <a:ea typeface="Gill Sans" pitchFamily="-84" charset="0"/>
                  <a:cs typeface="Gill Sans" pitchFamily="-84" charset="0"/>
                </a:rPr>
                <a:t>Технологија је јефтина</a:t>
              </a:r>
              <a:r>
                <a:rPr lang="en-US" altLang="ja-JP" sz="2400" i="1" smtClean="0">
                  <a:solidFill>
                    <a:schemeClr val="tx1"/>
                  </a:solidFill>
                  <a:latin typeface="Gill Sans"/>
                  <a:ea typeface="Gill Sans" pitchFamily="-84" charset="0"/>
                  <a:cs typeface="Gill Sans" pitchFamily="-84" charset="0"/>
                </a:rPr>
                <a:t>, </a:t>
              </a:r>
              <a:r>
                <a:rPr lang="sr-Cyrl-RS" altLang="ja-JP" sz="2400" i="1" smtClean="0">
                  <a:solidFill>
                    <a:schemeClr val="tx1"/>
                  </a:solidFill>
                  <a:latin typeface="Gill Sans"/>
                  <a:ea typeface="Gill Sans" pitchFamily="-84" charset="0"/>
                  <a:cs typeface="Gill Sans" pitchFamily="-84" charset="0"/>
                </a:rPr>
                <a:t>подаци су скупи</a:t>
              </a:r>
              <a:r>
                <a:rPr lang="en-US" altLang="ja-JP" sz="2400" i="1" smtClean="0">
                  <a:solidFill>
                    <a:schemeClr val="tx1"/>
                  </a:solidFill>
                  <a:latin typeface="Gill Sans"/>
                  <a:ea typeface="Gill Sans" pitchFamily="-84" charset="0"/>
                  <a:cs typeface="Gill Sans" pitchFamily="-84" charset="0"/>
                </a:rPr>
                <a:t>, </a:t>
              </a:r>
              <a:r>
                <a:rPr lang="sr-Cyrl-RS" altLang="ja-JP" sz="2400" i="1" smtClean="0">
                  <a:solidFill>
                    <a:schemeClr val="tx1"/>
                  </a:solidFill>
                  <a:latin typeface="Gill Sans"/>
                  <a:ea typeface="Gill Sans" pitchFamily="-84" charset="0"/>
                  <a:cs typeface="Gill Sans" pitchFamily="-84" charset="0"/>
                </a:rPr>
                <a:t>али друштвени односи су непроцењиви</a:t>
              </a:r>
              <a:r>
                <a:rPr lang="ja-JP" altLang="en-US" sz="2400" i="1" smtClean="0">
                  <a:solidFill>
                    <a:schemeClr val="tx1"/>
                  </a:solidFill>
                  <a:latin typeface="Gill Sans"/>
                  <a:ea typeface="Gill Sans" pitchFamily="-84" charset="0"/>
                  <a:cs typeface="Gill Sans" pitchFamily="-84" charset="0"/>
                </a:rPr>
                <a:t>”</a:t>
              </a:r>
              <a:endParaRPr lang="en-US" sz="2400" i="1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endParaRPr>
            </a:p>
          </p:txBody>
        </p:sp>
        <p:sp>
          <p:nvSpPr>
            <p:cNvPr id="115725" name="Rectangle 4"/>
            <p:cNvSpPr>
              <a:spLocks/>
            </p:cNvSpPr>
            <p:nvPr/>
          </p:nvSpPr>
          <p:spPr bwMode="auto">
            <a:xfrm>
              <a:off x="5513" y="1245"/>
              <a:ext cx="2479" cy="5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>
                <a:spcBef>
                  <a:spcPts val="1687"/>
                </a:spcBef>
              </a:pPr>
              <a:r>
                <a:rPr lang="en-US" sz="2000" i="1" dirty="0" err="1">
                  <a:latin typeface="Gill Sans"/>
                  <a:ea typeface="Gill Sans" pitchFamily="-84" charset="0"/>
                  <a:cs typeface="Gill Sans" pitchFamily="-84" charset="0"/>
                </a:rPr>
                <a:t>Craglia</a:t>
              </a:r>
              <a:r>
                <a:rPr lang="en-US" sz="2000" i="1" dirty="0">
                  <a:latin typeface="Gill Sans"/>
                  <a:ea typeface="Gill Sans" pitchFamily="-84" charset="0"/>
                  <a:cs typeface="Gill Sans" pitchFamily="-84" charset="0"/>
                </a:rPr>
                <a:t> et al. (2009)</a:t>
              </a:r>
            </a:p>
          </p:txBody>
        </p:sp>
      </p:grpSp>
      <p:sp>
        <p:nvSpPr>
          <p:cNvPr id="110597" name="Rectangle 5"/>
          <p:cNvSpPr>
            <a:spLocks/>
          </p:cNvSpPr>
          <p:nvPr/>
        </p:nvSpPr>
        <p:spPr bwMode="auto">
          <a:xfrm>
            <a:off x="428625" y="5260569"/>
            <a:ext cx="4404796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l"/>
            <a:r>
              <a:rPr lang="sr-Cyrl-RS" sz="3400" smtClean="0">
                <a:latin typeface="Gill Sans"/>
                <a:ea typeface="Gill Sans" pitchFamily="-84" charset="0"/>
                <a:cs typeface="Gill Sans" pitchFamily="-84" charset="0"/>
              </a:rPr>
              <a:t>Изградња капацитета</a:t>
            </a:r>
            <a:endParaRPr lang="en-US" sz="3400" dirty="0">
              <a:latin typeface="Gill Sans"/>
              <a:ea typeface="Gill Sans" pitchFamily="-84" charset="0"/>
              <a:cs typeface="Gill Sans" pitchFamily="-84" charset="0"/>
            </a:endParaRPr>
          </a:p>
        </p:txBody>
      </p:sp>
      <p:sp>
        <p:nvSpPr>
          <p:cNvPr id="110598" name="Rectangle 6"/>
          <p:cNvSpPr>
            <a:spLocks/>
          </p:cNvSpPr>
          <p:nvPr/>
        </p:nvSpPr>
        <p:spPr bwMode="auto">
          <a:xfrm>
            <a:off x="4804172" y="5783789"/>
            <a:ext cx="2295565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l"/>
            <a:r>
              <a:rPr lang="sr-Cyrl-RS" sz="3400" smtClean="0">
                <a:latin typeface="Gill Sans"/>
                <a:ea typeface="Gill Sans" pitchFamily="-84" charset="0"/>
                <a:cs typeface="Gill Sans" pitchFamily="-84" charset="0"/>
              </a:rPr>
              <a:t>Подстицаји</a:t>
            </a:r>
            <a:endParaRPr lang="en-US" sz="3400" dirty="0">
              <a:latin typeface="Gill Sans"/>
              <a:ea typeface="Gill Sans" pitchFamily="-84" charset="0"/>
              <a:cs typeface="Gill Sans" pitchFamily="-84" charset="0"/>
            </a:endParaRPr>
          </a:p>
        </p:txBody>
      </p:sp>
      <p:sp>
        <p:nvSpPr>
          <p:cNvPr id="110599" name="Rectangle 7"/>
          <p:cNvSpPr>
            <a:spLocks/>
          </p:cNvSpPr>
          <p:nvPr/>
        </p:nvSpPr>
        <p:spPr bwMode="auto">
          <a:xfrm>
            <a:off x="2783205" y="1816359"/>
            <a:ext cx="1163717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l"/>
            <a:r>
              <a:rPr lang="sr-Cyrl-RS" sz="3400" smtClean="0">
                <a:latin typeface="Gill Sans"/>
                <a:ea typeface="Gill Sans" pitchFamily="-84" charset="0"/>
                <a:cs typeface="Gill Sans" pitchFamily="-84" charset="0"/>
              </a:rPr>
              <a:t>Људи</a:t>
            </a:r>
            <a:endParaRPr lang="en-US" sz="3400" dirty="0">
              <a:latin typeface="Gill Sans"/>
              <a:ea typeface="Gill Sans" pitchFamily="-84" charset="0"/>
              <a:cs typeface="Gill Sans" pitchFamily="-84" charset="0"/>
            </a:endParaRPr>
          </a:p>
        </p:txBody>
      </p:sp>
      <p:sp>
        <p:nvSpPr>
          <p:cNvPr id="110600" name="Rectangle 8"/>
          <p:cNvSpPr>
            <a:spLocks/>
          </p:cNvSpPr>
          <p:nvPr/>
        </p:nvSpPr>
        <p:spPr bwMode="auto">
          <a:xfrm>
            <a:off x="6437428" y="1702222"/>
            <a:ext cx="2572627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l"/>
            <a:r>
              <a:rPr lang="sr-Cyrl-RS" sz="3400" smtClean="0">
                <a:latin typeface="Gill Sans"/>
                <a:ea typeface="Gill Sans" pitchFamily="-84" charset="0"/>
                <a:cs typeface="Gill Sans" pitchFamily="-84" charset="0"/>
              </a:rPr>
              <a:t>Образовање</a:t>
            </a:r>
            <a:endParaRPr lang="en-US" sz="3400" dirty="0">
              <a:latin typeface="Gill Sans"/>
              <a:ea typeface="Gill Sans" pitchFamily="-84" charset="0"/>
              <a:cs typeface="Gill Sans" pitchFamily="-84" charset="0"/>
            </a:endParaRPr>
          </a:p>
        </p:txBody>
      </p:sp>
      <p:sp>
        <p:nvSpPr>
          <p:cNvPr id="110601" name="Rectangle 9"/>
          <p:cNvSpPr>
            <a:spLocks/>
          </p:cNvSpPr>
          <p:nvPr/>
        </p:nvSpPr>
        <p:spPr bwMode="auto">
          <a:xfrm>
            <a:off x="7309659" y="5260569"/>
            <a:ext cx="1399422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l"/>
            <a:r>
              <a:rPr lang="sr-Cyrl-RS" sz="3400" smtClean="0">
                <a:latin typeface="Gill Sans"/>
                <a:ea typeface="Gill Sans" pitchFamily="-84" charset="0"/>
                <a:cs typeface="Gill Sans" pitchFamily="-84" charset="0"/>
              </a:rPr>
              <a:t>Корист</a:t>
            </a:r>
            <a:endParaRPr lang="en-US" sz="3400" dirty="0">
              <a:latin typeface="Gill Sans"/>
              <a:ea typeface="Gill Sans" pitchFamily="-84" charset="0"/>
              <a:cs typeface="Gill Sans" pitchFamily="-84" charset="0"/>
            </a:endParaRPr>
          </a:p>
        </p:txBody>
      </p:sp>
      <p:sp>
        <p:nvSpPr>
          <p:cNvPr id="110602" name="Rectangle 10"/>
          <p:cNvSpPr>
            <a:spLocks/>
          </p:cNvSpPr>
          <p:nvPr/>
        </p:nvSpPr>
        <p:spPr bwMode="auto">
          <a:xfrm>
            <a:off x="428625" y="1202126"/>
            <a:ext cx="2821781" cy="56257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l"/>
            <a:r>
              <a:rPr lang="sr-Cyrl-RS" sz="3400" smtClean="0">
                <a:latin typeface="Gill Sans"/>
                <a:ea typeface="Gill Sans" pitchFamily="-84" charset="0"/>
                <a:cs typeface="Gill Sans" pitchFamily="-84" charset="0"/>
              </a:rPr>
              <a:t>Одговор на потребе</a:t>
            </a:r>
            <a:endParaRPr lang="en-US" sz="3400" dirty="0">
              <a:latin typeface="Gill Sans"/>
              <a:ea typeface="Gill Sans" pitchFamily="-84" charset="0"/>
              <a:cs typeface="Gill Sans" pitchFamily="-84" charset="0"/>
            </a:endParaRPr>
          </a:p>
        </p:txBody>
      </p:sp>
      <p:sp>
        <p:nvSpPr>
          <p:cNvPr id="110603" name="Rectangle 11"/>
          <p:cNvSpPr>
            <a:spLocks/>
          </p:cNvSpPr>
          <p:nvPr/>
        </p:nvSpPr>
        <p:spPr bwMode="auto">
          <a:xfrm>
            <a:off x="0" y="4453203"/>
            <a:ext cx="9144000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0" tIns="0" rIns="0" bIns="0" anchor="ctr">
            <a:prstTxWarp prst="textNoShape">
              <a:avLst/>
            </a:prstTxWarp>
            <a:spAutoFit/>
          </a:bodyPr>
          <a:lstStyle/>
          <a:p>
            <a:pPr algn="l"/>
            <a:r>
              <a:rPr lang="sr-Cyrl-RS" sz="3400" smtClean="0">
                <a:latin typeface="Gill Sans"/>
                <a:ea typeface="Gill Sans" pitchFamily="-84" charset="0"/>
                <a:cs typeface="Gill Sans" pitchFamily="-84" charset="0"/>
              </a:rPr>
              <a:t>Политичко</a:t>
            </a:r>
            <a:r>
              <a:rPr lang="en-US" sz="3400" smtClean="0">
                <a:latin typeface="Gill Sans"/>
                <a:ea typeface="Gill Sans" pitchFamily="-84" charset="0"/>
                <a:cs typeface="Gill Sans" pitchFamily="-84" charset="0"/>
              </a:rPr>
              <a:t>-</a:t>
            </a:r>
            <a:r>
              <a:rPr lang="sr-Cyrl-RS" sz="3400" smtClean="0">
                <a:latin typeface="Gill Sans"/>
                <a:ea typeface="Gill Sans" pitchFamily="-84" charset="0"/>
                <a:cs typeface="Gill Sans" pitchFamily="-84" charset="0"/>
              </a:rPr>
              <a:t>социјално</a:t>
            </a:r>
            <a:r>
              <a:rPr lang="en-US" sz="3400" smtClean="0">
                <a:latin typeface="Gill Sans"/>
                <a:ea typeface="Gill Sans" pitchFamily="-84" charset="0"/>
                <a:cs typeface="Gill Sans" pitchFamily="-84" charset="0"/>
              </a:rPr>
              <a:t>-</a:t>
            </a:r>
            <a:r>
              <a:rPr lang="sr-Cyrl-RS" sz="3400" smtClean="0">
                <a:latin typeface="Gill Sans"/>
                <a:ea typeface="Gill Sans" pitchFamily="-84" charset="0"/>
                <a:cs typeface="Gill Sans" pitchFamily="-84" charset="0"/>
              </a:rPr>
              <a:t>културолошки контекст</a:t>
            </a:r>
            <a:endParaRPr lang="en-US" sz="3400" dirty="0">
              <a:latin typeface="Gill Sans"/>
              <a:ea typeface="Gill Sans" pitchFamily="-84" charset="0"/>
              <a:cs typeface="Gill Sans" pitchFamily="-84" charset="0"/>
            </a:endParaRPr>
          </a:p>
        </p:txBody>
      </p:sp>
      <p:sp>
        <p:nvSpPr>
          <p:cNvPr id="110604" name="Rectangle 12"/>
          <p:cNvSpPr>
            <a:spLocks/>
          </p:cNvSpPr>
          <p:nvPr/>
        </p:nvSpPr>
        <p:spPr bwMode="auto">
          <a:xfrm>
            <a:off x="4099322" y="1157511"/>
            <a:ext cx="2628861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l"/>
            <a:r>
              <a:rPr lang="sr-Cyrl-RS" sz="3400" smtClean="0">
                <a:latin typeface="Gill Sans"/>
                <a:ea typeface="Gill Sans" pitchFamily="-84" charset="0"/>
                <a:cs typeface="Gill Sans" pitchFamily="-84" charset="0"/>
              </a:rPr>
              <a:t>Посвећеност</a:t>
            </a:r>
            <a:endParaRPr lang="en-US" sz="3400" dirty="0">
              <a:latin typeface="Gill Sans"/>
              <a:ea typeface="Gill Sans" pitchFamily="-84" charset="0"/>
              <a:cs typeface="Gill Sans" pitchFamily="-84" charset="0"/>
            </a:endParaRPr>
          </a:p>
        </p:txBody>
      </p:sp>
      <p:sp>
        <p:nvSpPr>
          <p:cNvPr id="115722" name="Rectangle 10"/>
          <p:cNvSpPr>
            <a:spLocks/>
          </p:cNvSpPr>
          <p:nvPr/>
        </p:nvSpPr>
        <p:spPr bwMode="auto">
          <a:xfrm>
            <a:off x="855017" y="-1"/>
            <a:ext cx="7898309" cy="70792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/>
            <a:r>
              <a:rPr lang="sr-Cyrl-RS" sz="2600" b="1" smtClean="0">
                <a:latin typeface="Calibri"/>
                <a:ea typeface="Gill Sans" pitchFamily="-84" charset="0"/>
                <a:cs typeface="Gill Sans" pitchFamily="-84" charset="0"/>
              </a:rPr>
              <a:t>Фактори који убрзавају или заустављају развој инфраструктуре просторних података</a:t>
            </a:r>
            <a:endParaRPr lang="en-US" sz="2600" b="1" dirty="0">
              <a:latin typeface="Calibri"/>
              <a:ea typeface="Gill Sans" pitchFamily="-84" charset="0"/>
              <a:cs typeface="Gill Sans" pitchFamily="-8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597" grpId="0" autoUpdateAnimBg="0"/>
      <p:bldP spid="110598" grpId="0" autoUpdateAnimBg="0"/>
      <p:bldP spid="110599" grpId="0" autoUpdateAnimBg="0"/>
      <p:bldP spid="110600" grpId="0" autoUpdateAnimBg="0"/>
      <p:bldP spid="110601" grpId="0" autoUpdateAnimBg="0"/>
      <p:bldP spid="110602" grpId="0" autoUpdateAnimBg="0"/>
      <p:bldP spid="110603" grpId="0" autoUpdateAnimBg="0"/>
      <p:bldP spid="110604" grpId="0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352320" y="6356350"/>
            <a:ext cx="334480" cy="365125"/>
          </a:xfrm>
        </p:spPr>
        <p:txBody>
          <a:bodyPr/>
          <a:lstStyle/>
          <a:p>
            <a:fld id="{BB94B09F-8FCB-7141-A19E-A8444146AAFD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914400" y="0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600" b="1" smtClean="0"/>
              <a:t>Дељење геопросторних података</a:t>
            </a:r>
            <a:endParaRPr lang="it-IT" sz="2600" b="1" dirty="0"/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2960" y="436880"/>
            <a:ext cx="7955280" cy="596646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09181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1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17600" y="198149"/>
            <a:ext cx="1962584" cy="125647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12642" name="Rectangle 2"/>
          <p:cNvSpPr>
            <a:spLocks/>
          </p:cNvSpPr>
          <p:nvPr/>
        </p:nvSpPr>
        <p:spPr bwMode="auto">
          <a:xfrm>
            <a:off x="232172" y="1643063"/>
            <a:ext cx="8679656" cy="35629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just">
              <a:spcBef>
                <a:spcPts val="3516"/>
              </a:spcBef>
            </a:pPr>
            <a:r>
              <a:rPr lang="sr-Cyrl-RS" sz="2000" smtClean="0">
                <a:latin typeface="Gill Sans"/>
                <a:ea typeface="Gill Sans" pitchFamily="-84" charset="0"/>
                <a:cs typeface="Gill Sans" pitchFamily="-84" charset="0"/>
              </a:rPr>
              <a:t>Добровољно партнерство влада земаља и међународних организација</a:t>
            </a:r>
          </a:p>
          <a:p>
            <a:pPr algn="just">
              <a:spcBef>
                <a:spcPts val="3516"/>
              </a:spcBef>
            </a:pPr>
            <a:r>
              <a:rPr lang="sr-Cyrl-RS" sz="2000" smtClean="0">
                <a:latin typeface="Gill Sans"/>
                <a:ea typeface="Gill Sans" pitchFamily="-84" charset="0"/>
                <a:cs typeface="Gill Sans" pitchFamily="-84" charset="0"/>
              </a:rPr>
              <a:t>Координирано </a:t>
            </a:r>
            <a:r>
              <a:rPr lang="sr-Cyrl-RS" sz="2000" smtClean="0">
                <a:latin typeface="Gill Sans"/>
                <a:ea typeface="Gill Sans" pitchFamily="-84" charset="0"/>
                <a:cs typeface="Gill Sans" pitchFamily="-84" charset="0"/>
              </a:rPr>
              <a:t>од стране</a:t>
            </a:r>
            <a:r>
              <a:rPr lang="en-US" sz="200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sr-Cyrl-RS" sz="2000" smtClean="0">
                <a:latin typeface="Gill Sans"/>
                <a:ea typeface="Gill Sans" pitchFamily="-84" charset="0"/>
                <a:cs typeface="Gill Sans" pitchFamily="-84" charset="0"/>
              </a:rPr>
              <a:t>Групе за осматрање Земље</a:t>
            </a:r>
            <a:r>
              <a:rPr lang="en-US" sz="2000" smtClean="0">
                <a:latin typeface="Gill Sans"/>
                <a:ea typeface="Gill Sans" pitchFamily="-84" charset="0"/>
                <a:cs typeface="Gill Sans" pitchFamily="-84" charset="0"/>
              </a:rPr>
              <a:t> (</a:t>
            </a:r>
            <a:r>
              <a:rPr lang="sr-Cyrl-RS" sz="2000" smtClean="0">
                <a:latin typeface="Gill Sans"/>
                <a:ea typeface="Gill Sans" pitchFamily="-84" charset="0"/>
                <a:cs typeface="Gill Sans" pitchFamily="-84" charset="0"/>
              </a:rPr>
              <a:t>ГЕО</a:t>
            </a:r>
            <a:r>
              <a:rPr lang="en-US" sz="2000" smtClean="0">
                <a:latin typeface="Gill Sans"/>
                <a:ea typeface="Gill Sans" pitchFamily="-84" charset="0"/>
                <a:cs typeface="Gill Sans" pitchFamily="-84" charset="0"/>
              </a:rPr>
              <a:t>)</a:t>
            </a:r>
            <a:endParaRPr lang="en-US" sz="2000" dirty="0">
              <a:latin typeface="Gill Sans"/>
              <a:ea typeface="Gill Sans" pitchFamily="-84" charset="0"/>
              <a:cs typeface="Gill Sans" pitchFamily="-84" charset="0"/>
            </a:endParaRPr>
          </a:p>
          <a:p>
            <a:pPr algn="just">
              <a:spcBef>
                <a:spcPts val="3516"/>
              </a:spcBef>
            </a:pPr>
            <a:r>
              <a:rPr lang="en-US" sz="2000" smtClean="0">
                <a:latin typeface="Gill Sans"/>
                <a:ea typeface="Gill Sans" pitchFamily="-84" charset="0"/>
                <a:cs typeface="Gill Sans" pitchFamily="-84" charset="0"/>
              </a:rPr>
              <a:t>10</a:t>
            </a:r>
            <a:r>
              <a:rPr lang="sr-Cyrl-RS" sz="2000" smtClean="0">
                <a:latin typeface="Gill Sans"/>
                <a:ea typeface="Gill Sans" pitchFamily="-84" charset="0"/>
                <a:cs typeface="Gill Sans" pitchFamily="-84" charset="0"/>
              </a:rPr>
              <a:t>-годишњи план имплементације </a:t>
            </a:r>
            <a:r>
              <a:rPr lang="en-US" sz="2000" smtClean="0">
                <a:latin typeface="Gill Sans"/>
                <a:ea typeface="Gill Sans" pitchFamily="-84" charset="0"/>
                <a:cs typeface="Gill Sans" pitchFamily="-84" charset="0"/>
              </a:rPr>
              <a:t>(</a:t>
            </a:r>
            <a:r>
              <a:rPr lang="en-US" sz="2000">
                <a:latin typeface="Gill Sans"/>
                <a:ea typeface="Gill Sans" pitchFamily="-84" charset="0"/>
                <a:cs typeface="Gill Sans" pitchFamily="-84" charset="0"/>
              </a:rPr>
              <a:t>2005-2015</a:t>
            </a:r>
            <a:r>
              <a:rPr lang="en-US" sz="2000" smtClean="0">
                <a:latin typeface="Gill Sans"/>
                <a:ea typeface="Gill Sans" pitchFamily="-84" charset="0"/>
                <a:cs typeface="Gill Sans" pitchFamily="-84" charset="0"/>
              </a:rPr>
              <a:t>)</a:t>
            </a:r>
            <a:r>
              <a:rPr lang="sr-Cyrl-RS" sz="2000" smtClean="0">
                <a:latin typeface="Gill Sans"/>
                <a:ea typeface="Gill Sans" pitchFamily="-84" charset="0"/>
                <a:cs typeface="Gill Sans" pitchFamily="-84" charset="0"/>
              </a:rPr>
              <a:t> , оперативан </a:t>
            </a:r>
            <a:r>
              <a:rPr lang="en-US" sz="2000" smtClean="0">
                <a:latin typeface="Gill Sans"/>
                <a:ea typeface="Gill Sans" pitchFamily="-84" charset="0"/>
                <a:cs typeface="Gill Sans" pitchFamily="-84" charset="0"/>
              </a:rPr>
              <a:t>2015</a:t>
            </a:r>
            <a:r>
              <a:rPr lang="en-US" sz="2000" dirty="0">
                <a:latin typeface="Gill Sans"/>
                <a:ea typeface="Gill Sans" pitchFamily="-84" charset="0"/>
                <a:cs typeface="Gill Sans" pitchFamily="-84" charset="0"/>
              </a:rPr>
              <a:t>.</a:t>
            </a:r>
          </a:p>
          <a:p>
            <a:pPr algn="just">
              <a:spcBef>
                <a:spcPts val="3516"/>
              </a:spcBef>
            </a:pPr>
            <a:r>
              <a:rPr lang="ja-JP" altLang="en-US" sz="2000" i="1" smtClean="0">
                <a:latin typeface="Gill Sans"/>
                <a:ea typeface="Gill Sans" pitchFamily="-84" charset="0"/>
                <a:cs typeface="Gill Sans" pitchFamily="-84" charset="0"/>
              </a:rPr>
              <a:t>“</a:t>
            </a:r>
            <a:r>
              <a:rPr lang="sr-Cyrl-RS" altLang="ja-JP" sz="2000" i="1" smtClean="0">
                <a:latin typeface="Gill Sans"/>
                <a:ea typeface="Gill Sans" pitchFamily="-84" charset="0"/>
                <a:cs typeface="Gill Sans" pitchFamily="-84" charset="0"/>
              </a:rPr>
              <a:t>ГЕОСС ће обезбедити алате за подршку доношењу одлука великом броју корисника</a:t>
            </a:r>
            <a:r>
              <a:rPr lang="en-US" altLang="ja-JP" sz="2000" i="1" smtClean="0">
                <a:latin typeface="Gill Sans"/>
                <a:ea typeface="Gill Sans" pitchFamily="-84" charset="0"/>
                <a:cs typeface="Gill Sans" pitchFamily="-84" charset="0"/>
              </a:rPr>
              <a:t>. </a:t>
            </a:r>
            <a:r>
              <a:rPr lang="sr-Cyrl-RS" altLang="ja-JP" sz="2000" i="1" smtClean="0">
                <a:latin typeface="Gill Sans"/>
                <a:ea typeface="Gill Sans" pitchFamily="-84" charset="0"/>
                <a:cs typeface="Gill Sans" pitchFamily="-84" charset="0"/>
              </a:rPr>
              <a:t>Као што је случај са Интернетом</a:t>
            </a:r>
            <a:r>
              <a:rPr lang="en-US" altLang="ja-JP" sz="2000" i="1" smtClean="0">
                <a:latin typeface="Gill Sans"/>
                <a:ea typeface="Gill Sans" pitchFamily="-84" charset="0"/>
                <a:cs typeface="Gill Sans" pitchFamily="-84" charset="0"/>
              </a:rPr>
              <a:t>, </a:t>
            </a:r>
            <a:r>
              <a:rPr lang="sr-Cyrl-RS" altLang="ja-JP" sz="2000" i="1" smtClean="0">
                <a:latin typeface="Gill Sans"/>
                <a:ea typeface="Gill Sans" pitchFamily="-84" charset="0"/>
                <a:cs typeface="Gill Sans" pitchFamily="-84" charset="0"/>
              </a:rPr>
              <a:t>ГЕОСС ће бити глобална и флексибилна мрежа провајдера садржаја која ће дозвољавати државним управама приступ</a:t>
            </a:r>
            <a:r>
              <a:rPr lang="en-US" altLang="ja-JP" sz="2000" i="1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sr-Cyrl-RS" altLang="ja-JP" sz="2000" i="1" smtClean="0">
                <a:latin typeface="Gill Sans"/>
                <a:ea typeface="Gill Sans" pitchFamily="-84" charset="0"/>
                <a:cs typeface="Gill Sans" pitchFamily="-84" charset="0"/>
              </a:rPr>
              <a:t>изузетном обиму информација</a:t>
            </a:r>
            <a:r>
              <a:rPr lang="en-US" altLang="ja-JP" sz="2000" i="1" smtClean="0">
                <a:latin typeface="Gill Sans"/>
                <a:ea typeface="Gill Sans" pitchFamily="-84" charset="0"/>
                <a:cs typeface="Gill Sans" pitchFamily="-84" charset="0"/>
              </a:rPr>
              <a:t>.</a:t>
            </a:r>
            <a:r>
              <a:rPr lang="ja-JP" altLang="en-US" sz="2000" i="1" dirty="0">
                <a:latin typeface="Gill Sans"/>
                <a:ea typeface="Gill Sans" pitchFamily="-84" charset="0"/>
                <a:cs typeface="Gill Sans" pitchFamily="-84" charset="0"/>
              </a:rPr>
              <a:t>”</a:t>
            </a:r>
            <a:endParaRPr lang="en-US" sz="2000" i="1" dirty="0">
              <a:latin typeface="Gill Sans"/>
              <a:ea typeface="Gill Sans" pitchFamily="-84" charset="0"/>
              <a:cs typeface="Gill Sans" pitchFamily="-84" charset="0"/>
            </a:endParaRPr>
          </a:p>
        </p:txBody>
      </p:sp>
      <p:sp>
        <p:nvSpPr>
          <p:cNvPr id="112643" name="Rectangle 3"/>
          <p:cNvSpPr>
            <a:spLocks/>
          </p:cNvSpPr>
          <p:nvPr/>
        </p:nvSpPr>
        <p:spPr bwMode="auto">
          <a:xfrm>
            <a:off x="1811866" y="5496560"/>
            <a:ext cx="5693793" cy="7858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>
              <a:spcBef>
                <a:spcPts val="703"/>
              </a:spcBef>
            </a:pPr>
            <a:r>
              <a:rPr lang="sr-Cyrl-RS" sz="2100" smtClean="0">
                <a:latin typeface="Gill Sans"/>
                <a:ea typeface="Gill Sans" pitchFamily="-84" charset="0"/>
                <a:cs typeface="Gill Sans" pitchFamily="-84" charset="0"/>
              </a:rPr>
              <a:t>ПРИСТУП</a:t>
            </a:r>
            <a:r>
              <a:rPr lang="en-US" sz="2100" smtClean="0">
                <a:latin typeface="Gill Sans"/>
                <a:ea typeface="Gill Sans" pitchFamily="-84" charset="0"/>
                <a:cs typeface="Gill Sans" pitchFamily="-84" charset="0"/>
              </a:rPr>
              <a:t>. </a:t>
            </a:r>
            <a:r>
              <a:rPr lang="sr-Cyrl-RS" sz="2100" smtClean="0">
                <a:latin typeface="Gill Sans"/>
                <a:ea typeface="Gill Sans" pitchFamily="-84" charset="0"/>
                <a:cs typeface="Gill Sans" pitchFamily="-84" charset="0"/>
              </a:rPr>
              <a:t>ПОВЕЗИВАЊЕ</a:t>
            </a:r>
            <a:r>
              <a:rPr lang="en-US" sz="2100" smtClean="0">
                <a:latin typeface="Gill Sans"/>
                <a:ea typeface="Gill Sans" pitchFamily="-84" charset="0"/>
                <a:cs typeface="Gill Sans" pitchFamily="-84" charset="0"/>
              </a:rPr>
              <a:t>. </a:t>
            </a:r>
            <a:r>
              <a:rPr lang="sr-Cyrl-RS" sz="2100" smtClean="0">
                <a:latin typeface="Gill Sans"/>
                <a:ea typeface="Gill Sans" pitchFamily="-84" charset="0"/>
                <a:cs typeface="Gill Sans" pitchFamily="-84" charset="0"/>
              </a:rPr>
              <a:t>КОРИСНИЦИ</a:t>
            </a:r>
            <a:r>
              <a:rPr lang="en-US" sz="2100" smtClean="0">
                <a:latin typeface="Gill Sans"/>
                <a:ea typeface="Gill Sans" pitchFamily="-84" charset="0"/>
                <a:cs typeface="Gill Sans" pitchFamily="-84" charset="0"/>
              </a:rPr>
              <a:t>.</a:t>
            </a:r>
            <a:endParaRPr lang="en-US" sz="2100" dirty="0">
              <a:latin typeface="Gill Sans"/>
              <a:ea typeface="Gill Sans" pitchFamily="-84" charset="0"/>
              <a:cs typeface="Gill Sans" pitchFamily="-84" charset="0"/>
            </a:endParaRPr>
          </a:p>
          <a:p>
            <a:pPr>
              <a:spcBef>
                <a:spcPts val="703"/>
              </a:spcBef>
            </a:pPr>
            <a:r>
              <a:rPr lang="sr-Cyrl-RS" sz="2100" smtClean="0">
                <a:latin typeface="Gill Sans"/>
                <a:ea typeface="Gill Sans" pitchFamily="-84" charset="0"/>
                <a:cs typeface="Gill Sans" pitchFamily="-84" charset="0"/>
              </a:rPr>
              <a:t>СИНЕГИЈА</a:t>
            </a:r>
            <a:r>
              <a:rPr lang="en-US" sz="2100" smtClean="0">
                <a:latin typeface="Gill Sans"/>
                <a:ea typeface="Gill Sans" pitchFamily="-84" charset="0"/>
                <a:cs typeface="Gill Sans" pitchFamily="-84" charset="0"/>
              </a:rPr>
              <a:t>. </a:t>
            </a:r>
            <a:r>
              <a:rPr lang="sr-Cyrl-RS" sz="2100" smtClean="0">
                <a:latin typeface="Gill Sans"/>
                <a:ea typeface="Gill Sans" pitchFamily="-84" charset="0"/>
                <a:cs typeface="Gill Sans" pitchFamily="-84" charset="0"/>
              </a:rPr>
              <a:t>КОРИСТ</a:t>
            </a:r>
            <a:r>
              <a:rPr lang="en-US" sz="2100" smtClean="0">
                <a:latin typeface="Gill Sans"/>
                <a:ea typeface="Gill Sans" pitchFamily="-84" charset="0"/>
                <a:cs typeface="Gill Sans" pitchFamily="-84" charset="0"/>
              </a:rPr>
              <a:t>. </a:t>
            </a:r>
            <a:r>
              <a:rPr lang="sr-Cyrl-RS" sz="2100" smtClean="0">
                <a:latin typeface="Gill Sans"/>
                <a:ea typeface="Gill Sans" pitchFamily="-84" charset="0"/>
                <a:cs typeface="Gill Sans" pitchFamily="-84" charset="0"/>
              </a:rPr>
              <a:t>РЕШЕЊА</a:t>
            </a:r>
            <a:r>
              <a:rPr lang="en-US" sz="2100" smtClean="0">
                <a:latin typeface="Gill Sans"/>
                <a:ea typeface="Gill Sans" pitchFamily="-84" charset="0"/>
                <a:cs typeface="Gill Sans" pitchFamily="-84" charset="0"/>
              </a:rPr>
              <a:t>.</a:t>
            </a:r>
            <a:endParaRPr lang="en-US" sz="2100" dirty="0">
              <a:latin typeface="Gill Sans"/>
              <a:ea typeface="Gill Sans" pitchFamily="-84" charset="0"/>
              <a:cs typeface="Gill Sans" pitchFamily="-84" charset="0"/>
            </a:endParaRPr>
          </a:p>
        </p:txBody>
      </p:sp>
      <p:sp>
        <p:nvSpPr>
          <p:cNvPr id="117764" name="Rectangle 4"/>
          <p:cNvSpPr>
            <a:spLocks/>
          </p:cNvSpPr>
          <p:nvPr/>
        </p:nvSpPr>
        <p:spPr bwMode="auto">
          <a:xfrm>
            <a:off x="3607157" y="729466"/>
            <a:ext cx="3898503" cy="3231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l"/>
            <a:r>
              <a:rPr lang="en-US" sz="2100" u="sng" dirty="0">
                <a:latin typeface="Gill Sans"/>
                <a:ea typeface="Gill Sans" pitchFamily="-84" charset="0"/>
                <a:cs typeface="Gill Sans" pitchFamily="-84" charset="0"/>
                <a:hlinkClick r:id="rId4"/>
              </a:rPr>
              <a:t>http://www.earthobservations.org</a:t>
            </a:r>
            <a:r>
              <a:rPr lang="en-US" sz="2100" dirty="0">
                <a:latin typeface="Gill Sans"/>
                <a:ea typeface="Gill Sans" pitchFamily="-84" charset="0"/>
                <a:cs typeface="Gill Sans" pitchFamily="-84" charset="0"/>
              </a:rPr>
              <a:t>/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42" grpId="0" build="p" autoUpdateAnimBg="0"/>
      <p:bldP spid="112643" grpId="0" autoUpdateAnimBg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09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03680" y="107513"/>
            <a:ext cx="1935760" cy="123930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19810" name="Rectangle 2"/>
          <p:cNvSpPr>
            <a:spLocks/>
          </p:cNvSpPr>
          <p:nvPr/>
        </p:nvSpPr>
        <p:spPr bwMode="auto">
          <a:xfrm>
            <a:off x="232172" y="1920240"/>
            <a:ext cx="8679656" cy="404367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just">
              <a:spcBef>
                <a:spcPts val="3516"/>
              </a:spcBef>
              <a:buSzPct val="125000"/>
              <a:buFont typeface="Lucida Grande" pitchFamily="-84" charset="0"/>
              <a:buChar char="‣"/>
            </a:pPr>
            <a:r>
              <a:rPr lang="sr-Cyrl-RS" sz="2800" smtClean="0">
                <a:solidFill>
                  <a:srgbClr val="FF0000"/>
                </a:solidFill>
                <a:latin typeface="Gill Sans"/>
                <a:ea typeface="Gill Sans" pitchFamily="-84" charset="0"/>
                <a:cs typeface="Gill Sans" pitchFamily="-84" charset="0"/>
              </a:rPr>
              <a:t>Потпуна и отворена размена</a:t>
            </a:r>
            <a:r>
              <a:rPr lang="en-US" sz="2800" smtClean="0">
                <a:solidFill>
                  <a:srgbClr val="FF0000"/>
                </a:solidFill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sr-Cyrl-RS" sz="2800" smtClean="0">
                <a:latin typeface="Gill Sans"/>
                <a:ea typeface="Gill Sans" pitchFamily="-84" charset="0"/>
                <a:cs typeface="Gill Sans" pitchFamily="-84" charset="0"/>
              </a:rPr>
              <a:t>података</a:t>
            </a:r>
            <a:r>
              <a:rPr lang="en-US" sz="2800" smtClean="0">
                <a:latin typeface="Gill Sans"/>
                <a:ea typeface="Gill Sans" pitchFamily="-84" charset="0"/>
                <a:cs typeface="Gill Sans" pitchFamily="-84" charset="0"/>
              </a:rPr>
              <a:t>, </a:t>
            </a:r>
            <a:r>
              <a:rPr lang="sr-Cyrl-RS" sz="2800" smtClean="0">
                <a:latin typeface="Gill Sans"/>
                <a:ea typeface="Gill Sans" pitchFamily="-84" charset="0"/>
                <a:cs typeface="Gill Sans" pitchFamily="-84" charset="0"/>
              </a:rPr>
              <a:t>метаподатака</a:t>
            </a:r>
            <a:r>
              <a:rPr lang="en-US" sz="2800" smtClean="0">
                <a:latin typeface="Gill Sans"/>
                <a:ea typeface="Gill Sans" pitchFamily="-84" charset="0"/>
                <a:cs typeface="Gill Sans" pitchFamily="-84" charset="0"/>
              </a:rPr>
              <a:t>, </a:t>
            </a:r>
            <a:r>
              <a:rPr lang="sr-Cyrl-RS" sz="2800" smtClean="0">
                <a:latin typeface="Gill Sans"/>
                <a:ea typeface="Gill Sans" pitchFamily="-84" charset="0"/>
                <a:cs typeface="Gill Sans" pitchFamily="-84" charset="0"/>
              </a:rPr>
              <a:t>и производа</a:t>
            </a:r>
            <a:r>
              <a:rPr lang="en-US" sz="280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sr-Cyrl-RS" sz="2800" smtClean="0">
                <a:latin typeface="Gill Sans"/>
                <a:ea typeface="Gill Sans" pitchFamily="-84" charset="0"/>
                <a:cs typeface="Gill Sans" pitchFamily="-84" charset="0"/>
              </a:rPr>
              <a:t>дељених кроз</a:t>
            </a:r>
            <a:r>
              <a:rPr lang="en-US" sz="280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sr-Cyrl-RS" sz="2800" smtClean="0">
                <a:latin typeface="Gill Sans"/>
                <a:ea typeface="Gill Sans" pitchFamily="-84" charset="0"/>
                <a:cs typeface="Gill Sans" pitchFamily="-84" charset="0"/>
              </a:rPr>
              <a:t>ГЕОСС</a:t>
            </a:r>
            <a:r>
              <a:rPr lang="en-US" sz="2800" smtClean="0">
                <a:latin typeface="Gill Sans"/>
                <a:ea typeface="Gill Sans" pitchFamily="-84" charset="0"/>
                <a:cs typeface="Gill Sans" pitchFamily="-84" charset="0"/>
              </a:rPr>
              <a:t>, </a:t>
            </a:r>
            <a:r>
              <a:rPr lang="sr-Cyrl-RS" sz="2800" smtClean="0">
                <a:latin typeface="Gill Sans"/>
                <a:ea typeface="Gill Sans" pitchFamily="-84" charset="0"/>
                <a:cs typeface="Gill Sans" pitchFamily="-84" charset="0"/>
              </a:rPr>
              <a:t>уз признавање одговарајућих интернационалних инструмената, националних политика и регулатива</a:t>
            </a:r>
            <a:r>
              <a:rPr lang="en-US" sz="2800" smtClean="0">
                <a:latin typeface="Gill Sans"/>
                <a:ea typeface="Gill Sans" pitchFamily="-84" charset="0"/>
                <a:cs typeface="Gill Sans" pitchFamily="-84" charset="0"/>
              </a:rPr>
              <a:t>. </a:t>
            </a:r>
            <a:br>
              <a:rPr lang="en-US" sz="2800" smtClean="0">
                <a:latin typeface="Gill Sans"/>
                <a:ea typeface="Gill Sans" pitchFamily="-84" charset="0"/>
                <a:cs typeface="Gill Sans" pitchFamily="-84" charset="0"/>
              </a:rPr>
            </a:br>
            <a:r>
              <a:rPr lang="sr-Cyrl-RS" sz="2800" smtClean="0">
                <a:latin typeface="Gill Sans"/>
                <a:ea typeface="Gill Sans" pitchFamily="-84" charset="0"/>
                <a:cs typeface="Gill Sans" pitchFamily="-84" charset="0"/>
              </a:rPr>
              <a:t>Сви дељени подаци</a:t>
            </a:r>
            <a:r>
              <a:rPr lang="en-US" sz="2800" smtClean="0">
                <a:latin typeface="Gill Sans"/>
                <a:ea typeface="Gill Sans" pitchFamily="-84" charset="0"/>
                <a:cs typeface="Gill Sans" pitchFamily="-84" charset="0"/>
              </a:rPr>
              <a:t>, </a:t>
            </a:r>
            <a:r>
              <a:rPr lang="sr-Cyrl-RS" sz="2800" smtClean="0">
                <a:latin typeface="Gill Sans"/>
                <a:ea typeface="Gill Sans" pitchFamily="-84" charset="0"/>
                <a:cs typeface="Gill Sans" pitchFamily="-84" charset="0"/>
              </a:rPr>
              <a:t>метаподаци и производи</a:t>
            </a:r>
            <a:r>
              <a:rPr lang="en-US" sz="280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sr-Cyrl-RS" sz="2800" smtClean="0">
                <a:latin typeface="Gill Sans"/>
                <a:ea typeface="Gill Sans" pitchFamily="-84" charset="0"/>
                <a:cs typeface="Gill Sans" pitchFamily="-84" charset="0"/>
              </a:rPr>
              <a:t>ће бити доступни уз</a:t>
            </a:r>
            <a:r>
              <a:rPr lang="en-US" sz="280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sr-Cyrl-RS" sz="2800" smtClean="0">
                <a:solidFill>
                  <a:srgbClr val="FF0000"/>
                </a:solidFill>
                <a:latin typeface="Gill Sans"/>
                <a:ea typeface="Gill Sans" pitchFamily="-84" charset="0"/>
                <a:cs typeface="Gill Sans" pitchFamily="-84" charset="0"/>
              </a:rPr>
              <a:t>минимално кашњење и по минималној цени</a:t>
            </a:r>
            <a:r>
              <a:rPr lang="en-US" sz="2800" smtClean="0">
                <a:latin typeface="Gill Sans"/>
                <a:ea typeface="Gill Sans" pitchFamily="-84" charset="0"/>
                <a:cs typeface="Gill Sans" pitchFamily="-84" charset="0"/>
              </a:rPr>
              <a:t>.</a:t>
            </a:r>
            <a:r>
              <a:rPr lang="sr-Cyrl-RS" sz="2800" smtClean="0">
                <a:latin typeface="Gill Sans"/>
                <a:ea typeface="Gill Sans" pitchFamily="-84" charset="0"/>
                <a:cs typeface="Gill Sans" pitchFamily="-84" charset="0"/>
              </a:rPr>
              <a:t> Сви дељени подаци</a:t>
            </a:r>
            <a:r>
              <a:rPr lang="en-US" sz="2800" smtClean="0">
                <a:latin typeface="Gill Sans"/>
                <a:ea typeface="Gill Sans" pitchFamily="-84" charset="0"/>
                <a:cs typeface="Gill Sans" pitchFamily="-84" charset="0"/>
              </a:rPr>
              <a:t>, </a:t>
            </a:r>
            <a:r>
              <a:rPr lang="sr-Cyrl-RS" sz="2800" smtClean="0">
                <a:latin typeface="Gill Sans"/>
                <a:ea typeface="Gill Sans" pitchFamily="-84" charset="0"/>
                <a:cs typeface="Gill Sans" pitchFamily="-84" charset="0"/>
              </a:rPr>
              <a:t>метаподаци и производи, који ће бити доступни </a:t>
            </a:r>
            <a:r>
              <a:rPr lang="sr-Cyrl-RS" sz="2800" smtClean="0">
                <a:solidFill>
                  <a:srgbClr val="FF0000"/>
                </a:solidFill>
                <a:latin typeface="Gill Sans"/>
                <a:ea typeface="Gill Sans" pitchFamily="-84" charset="0"/>
                <a:cs typeface="Gill Sans" pitchFamily="-84" charset="0"/>
              </a:rPr>
              <a:t>бесплатно</a:t>
            </a:r>
            <a:r>
              <a:rPr lang="en-US" sz="2800" smtClean="0">
                <a:solidFill>
                  <a:srgbClr val="FF0000"/>
                </a:solidFill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sr-Cyrl-RS" sz="2800" smtClean="0">
                <a:latin typeface="Gill Sans"/>
                <a:ea typeface="Gill Sans" pitchFamily="-84" charset="0"/>
                <a:cs typeface="Gill Sans" pitchFamily="-84" charset="0"/>
              </a:rPr>
              <a:t>или</a:t>
            </a:r>
            <a:r>
              <a:rPr lang="en-US" sz="280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sr-Cyrl-RS" sz="2800" smtClean="0">
                <a:solidFill>
                  <a:srgbClr val="FF0000"/>
                </a:solidFill>
                <a:latin typeface="Gill Sans"/>
                <a:ea typeface="Gill Sans" pitchFamily="-84" charset="0"/>
                <a:cs typeface="Gill Sans" pitchFamily="-84" charset="0"/>
              </a:rPr>
              <a:t>не више од цене репородукције</a:t>
            </a:r>
            <a:r>
              <a:rPr lang="en-US" sz="280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sr-Cyrl-RS" sz="2800" smtClean="0">
                <a:latin typeface="Gill Sans"/>
                <a:ea typeface="Gill Sans" pitchFamily="-84" charset="0"/>
                <a:cs typeface="Gill Sans" pitchFamily="-84" charset="0"/>
              </a:rPr>
              <a:t>представљаће подстицај истраживању и образовању</a:t>
            </a:r>
            <a:r>
              <a:rPr lang="en-US" sz="2800" smtClean="0">
                <a:latin typeface="Gill Sans"/>
                <a:ea typeface="Gill Sans" pitchFamily="-84" charset="0"/>
                <a:cs typeface="Gill Sans" pitchFamily="-84" charset="0"/>
              </a:rPr>
              <a:t>. </a:t>
            </a:r>
            <a:endParaRPr lang="en-US" sz="2800" dirty="0">
              <a:latin typeface="Gill Sans"/>
              <a:ea typeface="Gill Sans" pitchFamily="-84" charset="0"/>
              <a:cs typeface="Gill Sans" pitchFamily="-84" charset="0"/>
            </a:endParaRPr>
          </a:p>
        </p:txBody>
      </p:sp>
      <p:sp>
        <p:nvSpPr>
          <p:cNvPr id="119811" name="Rectangle 3"/>
          <p:cNvSpPr>
            <a:spLocks/>
          </p:cNvSpPr>
          <p:nvPr/>
        </p:nvSpPr>
        <p:spPr bwMode="auto">
          <a:xfrm>
            <a:off x="3547227" y="379869"/>
            <a:ext cx="5101525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l"/>
            <a:r>
              <a:rPr lang="sr-Cyrl-RS" sz="2600" b="1" smtClean="0">
                <a:solidFill>
                  <a:schemeClr val="tx1"/>
                </a:solidFill>
                <a:latin typeface="Calibri"/>
                <a:ea typeface="Gill Sans" pitchFamily="-84" charset="0"/>
                <a:cs typeface="Gill Sans" pitchFamily="-84" charset="0"/>
              </a:rPr>
              <a:t>ГЕОСС принципи дељења података</a:t>
            </a:r>
            <a:endParaRPr lang="en-US" sz="2600" b="1" dirty="0">
              <a:solidFill>
                <a:schemeClr val="tx1"/>
              </a:solidFill>
              <a:latin typeface="Calibri"/>
              <a:ea typeface="Gill Sans" pitchFamily="-84" charset="0"/>
              <a:cs typeface="Gill Sans" pitchFamily="-8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452289" y="355262"/>
            <a:ext cx="8491516" cy="6174649"/>
            <a:chOff x="0" y="9"/>
            <a:chExt cx="7780" cy="5658"/>
          </a:xfrm>
        </p:grpSpPr>
        <p:pic>
          <p:nvPicPr>
            <p:cNvPr id="121859" name="Picture 2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422" y="3144"/>
              <a:ext cx="1920" cy="8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121860" name="Picture 3"/>
            <p:cNvPicPr>
              <a:picLocks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12" y="3202"/>
              <a:ext cx="1944" cy="67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grpSp>
          <p:nvGrpSpPr>
            <p:cNvPr id="3" name="Group 4"/>
            <p:cNvGrpSpPr>
              <a:grpSpLocks/>
            </p:cNvGrpSpPr>
            <p:nvPr/>
          </p:nvGrpSpPr>
          <p:grpSpPr bwMode="auto">
            <a:xfrm>
              <a:off x="2167" y="2633"/>
              <a:ext cx="3378" cy="883"/>
              <a:chOff x="0" y="0"/>
              <a:chExt cx="3378" cy="883"/>
            </a:xfrm>
          </p:grpSpPr>
          <p:grpSp>
            <p:nvGrpSpPr>
              <p:cNvPr id="4" name="Group 5"/>
              <p:cNvGrpSpPr>
                <a:grpSpLocks/>
              </p:cNvGrpSpPr>
              <p:nvPr/>
            </p:nvGrpSpPr>
            <p:grpSpPr bwMode="auto">
              <a:xfrm>
                <a:off x="-40" y="8"/>
                <a:ext cx="3456" cy="896"/>
                <a:chOff x="0" y="0"/>
                <a:chExt cx="3456" cy="896"/>
              </a:xfrm>
            </p:grpSpPr>
            <p:sp>
              <p:nvSpPr>
                <p:cNvPr id="121922" name="Oval 6"/>
                <p:cNvSpPr>
                  <a:spLocks/>
                </p:cNvSpPr>
                <p:nvPr/>
              </p:nvSpPr>
              <p:spPr bwMode="auto">
                <a:xfrm>
                  <a:off x="40" y="32"/>
                  <a:ext cx="3378" cy="824"/>
                </a:xfrm>
                <a:prstGeom prst="ellipse">
                  <a:avLst/>
                </a:prstGeom>
                <a:solidFill>
                  <a:srgbClr val="FFFFFF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 lIns="0" tIns="0" rIns="0" bIns="0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pic>
              <p:nvPicPr>
                <p:cNvPr id="121923" name="Picture 7"/>
                <p:cNvPicPr>
                  <a:picLocks noChangeArrowheads="1"/>
                </p:cNvPicPr>
                <p:nvPr/>
              </p:nvPicPr>
              <p:blipFill>
                <a:blip r:embed="rId5"/>
                <a:srcRect/>
                <a:stretch>
                  <a:fillRect/>
                </a:stretch>
              </p:blipFill>
              <p:spPr bwMode="auto">
                <a:xfrm>
                  <a:off x="0" y="0"/>
                  <a:ext cx="3456" cy="896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5" name="Group 8"/>
              <p:cNvGrpSpPr>
                <a:grpSpLocks/>
              </p:cNvGrpSpPr>
              <p:nvPr/>
            </p:nvGrpSpPr>
            <p:grpSpPr bwMode="auto">
              <a:xfrm>
                <a:off x="901" y="0"/>
                <a:ext cx="1666" cy="883"/>
                <a:chOff x="0" y="0"/>
                <a:chExt cx="1665" cy="883"/>
              </a:xfrm>
            </p:grpSpPr>
            <p:pic>
              <p:nvPicPr>
                <p:cNvPr id="121920" name="Picture 9"/>
                <p:cNvPicPr>
                  <a:picLocks noChangeAspect="1" noChangeArrowheads="1"/>
                </p:cNvPicPr>
                <p:nvPr/>
              </p:nvPicPr>
              <p:blipFill>
                <a:blip r:embed="rId6"/>
                <a:srcRect/>
                <a:stretch>
                  <a:fillRect/>
                </a:stretch>
              </p:blipFill>
              <p:spPr bwMode="auto">
                <a:xfrm>
                  <a:off x="0" y="127"/>
                  <a:ext cx="1108" cy="642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</p:pic>
            <p:sp>
              <p:nvSpPr>
                <p:cNvPr id="121921" name="Rectangle 10"/>
                <p:cNvSpPr>
                  <a:spLocks/>
                </p:cNvSpPr>
                <p:nvPr/>
              </p:nvSpPr>
              <p:spPr bwMode="auto">
                <a:xfrm>
                  <a:off x="990" y="0"/>
                  <a:ext cx="675" cy="883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lIns="0" tIns="0" rIns="0" bIns="0" anchor="ctr">
                  <a:prstTxWarp prst="textNoShape">
                    <a:avLst/>
                  </a:prstTxWarp>
                </a:bodyPr>
                <a:lstStyle/>
                <a:p>
                  <a:r>
                    <a:rPr lang="en-US" sz="4500" dirty="0">
                      <a:solidFill>
                        <a:srgbClr val="003DCC"/>
                      </a:solidFill>
                      <a:latin typeface="Bauhaus 93" pitchFamily="-84" charset="0"/>
                      <a:ea typeface="Bauhaus 93" pitchFamily="-84" charset="0"/>
                      <a:cs typeface="Bauhaus 93" pitchFamily="-84" charset="0"/>
                      <a:sym typeface="Bauhaus 93" pitchFamily="-84" charset="0"/>
                    </a:rPr>
                    <a:t>SS</a:t>
                  </a:r>
                </a:p>
              </p:txBody>
            </p:sp>
          </p:grpSp>
        </p:grpSp>
        <p:sp>
          <p:nvSpPr>
            <p:cNvPr id="121862" name="Rectangle 11"/>
            <p:cNvSpPr>
              <a:spLocks/>
            </p:cNvSpPr>
            <p:nvPr/>
          </p:nvSpPr>
          <p:spPr bwMode="auto">
            <a:xfrm>
              <a:off x="2529" y="9"/>
              <a:ext cx="3343" cy="40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algn="ctr"/>
              <a:r>
                <a:rPr lang="sr-Cyrl-RS" sz="2600" b="1" smtClean="0">
                  <a:latin typeface="Calibri"/>
                  <a:ea typeface="Eurostile" pitchFamily="-84" charset="0"/>
                  <a:cs typeface="Eurostile" pitchFamily="-84" charset="0"/>
                  <a:sym typeface="Eurostile" pitchFamily="-84" charset="0"/>
                </a:rPr>
                <a:t>Системи за осматрање</a:t>
              </a:r>
              <a:endParaRPr lang="en-US" sz="2600" b="1" dirty="0">
                <a:latin typeface="Calibri"/>
                <a:ea typeface="Eurostile" pitchFamily="-84" charset="0"/>
                <a:cs typeface="Eurostile" pitchFamily="-84" charset="0"/>
                <a:sym typeface="Eurostile" pitchFamily="-84" charset="0"/>
              </a:endParaRPr>
            </a:p>
          </p:txBody>
        </p:sp>
        <p:sp>
          <p:nvSpPr>
            <p:cNvPr id="121863" name="Rectangle 12"/>
            <p:cNvSpPr>
              <a:spLocks/>
            </p:cNvSpPr>
            <p:nvPr/>
          </p:nvSpPr>
          <p:spPr bwMode="auto">
            <a:xfrm>
              <a:off x="2033" y="5263"/>
              <a:ext cx="3565" cy="40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algn="ctr"/>
              <a:r>
                <a:rPr lang="sr-Cyrl-RS" sz="1700" b="1" smtClean="0">
                  <a:latin typeface="Gill Sans"/>
                  <a:ea typeface="Eurostile" pitchFamily="-84" charset="0"/>
                  <a:cs typeface="Eurostile" pitchFamily="-84" charset="0"/>
                  <a:sym typeface="Eurostile" pitchFamily="-84" charset="0"/>
                </a:rPr>
                <a:t>Области друштвене користи</a:t>
              </a:r>
              <a:endParaRPr lang="en-US" sz="1700" b="1" dirty="0">
                <a:latin typeface="Gill Sans"/>
                <a:ea typeface="Eurostile" pitchFamily="-84" charset="0"/>
                <a:cs typeface="Eurostile" pitchFamily="-84" charset="0"/>
                <a:sym typeface="Eurostile" pitchFamily="-84" charset="0"/>
              </a:endParaRPr>
            </a:p>
          </p:txBody>
        </p:sp>
        <p:grpSp>
          <p:nvGrpSpPr>
            <p:cNvPr id="6" name="Group 13"/>
            <p:cNvGrpSpPr>
              <a:grpSpLocks/>
            </p:cNvGrpSpPr>
            <p:nvPr/>
          </p:nvGrpSpPr>
          <p:grpSpPr bwMode="auto">
            <a:xfrm>
              <a:off x="0" y="3934"/>
              <a:ext cx="832" cy="1069"/>
              <a:chOff x="0" y="0"/>
              <a:chExt cx="832" cy="1069"/>
            </a:xfrm>
          </p:grpSpPr>
          <p:sp>
            <p:nvSpPr>
              <p:cNvPr id="121916" name="Rectangle 14"/>
              <p:cNvSpPr>
                <a:spLocks/>
              </p:cNvSpPr>
              <p:nvPr/>
            </p:nvSpPr>
            <p:spPr bwMode="auto">
              <a:xfrm>
                <a:off x="43" y="813"/>
                <a:ext cx="693" cy="256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 anchor="ctr">
                <a:prstTxWarp prst="textNoShape">
                  <a:avLst/>
                </a:prstTxWarp>
              </a:bodyPr>
              <a:lstStyle/>
              <a:p>
                <a:r>
                  <a:rPr lang="sr-Cyrl-RS" sz="1000" b="1" smtClean="0">
                    <a:latin typeface="Eurostile" pitchFamily="-84" charset="0"/>
                    <a:ea typeface="Eurostile" pitchFamily="-84" charset="0"/>
                    <a:cs typeface="Eurostile" pitchFamily="-84" charset="0"/>
                    <a:sym typeface="Eurostile" pitchFamily="-84" charset="0"/>
                  </a:rPr>
                  <a:t>Катастрофе</a:t>
                </a:r>
                <a:endParaRPr lang="en-US" sz="1000" b="1" dirty="0">
                  <a:latin typeface="Eurostile" pitchFamily="-84" charset="0"/>
                  <a:ea typeface="Eurostile" pitchFamily="-84" charset="0"/>
                  <a:cs typeface="Eurostile" pitchFamily="-84" charset="0"/>
                  <a:sym typeface="Eurostile" pitchFamily="-84" charset="0"/>
                </a:endParaRPr>
              </a:p>
            </p:txBody>
          </p:sp>
          <p:pic>
            <p:nvPicPr>
              <p:cNvPr id="121917" name="Picture 15"/>
              <p:cNvPicPr>
                <a:picLocks noChangeAspect="1" noChangeArrowheads="1"/>
              </p:cNvPicPr>
              <p:nvPr/>
            </p:nvPicPr>
            <p:blipFill>
              <a:blip r:embed="rId7"/>
              <a:srcRect l="27467" t="3876" r="10361" b="3101"/>
              <a:stretch>
                <a:fillRect/>
              </a:stretch>
            </p:blipFill>
            <p:spPr bwMode="auto">
              <a:xfrm>
                <a:off x="0" y="0"/>
                <a:ext cx="832" cy="83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</p:pic>
        </p:grpSp>
        <p:grpSp>
          <p:nvGrpSpPr>
            <p:cNvPr id="7" name="Group 16"/>
            <p:cNvGrpSpPr>
              <a:grpSpLocks/>
            </p:cNvGrpSpPr>
            <p:nvPr/>
          </p:nvGrpSpPr>
          <p:grpSpPr bwMode="auto">
            <a:xfrm>
              <a:off x="2529" y="4198"/>
              <a:ext cx="832" cy="1065"/>
              <a:chOff x="0" y="0"/>
              <a:chExt cx="832" cy="1065"/>
            </a:xfrm>
          </p:grpSpPr>
          <p:sp>
            <p:nvSpPr>
              <p:cNvPr id="121914" name="Rectangle 17"/>
              <p:cNvSpPr>
                <a:spLocks/>
              </p:cNvSpPr>
              <p:nvPr/>
            </p:nvSpPr>
            <p:spPr bwMode="auto">
              <a:xfrm>
                <a:off x="58" y="809"/>
                <a:ext cx="608" cy="256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 anchor="ctr">
                <a:prstTxWarp prst="textNoShape">
                  <a:avLst/>
                </a:prstTxWarp>
              </a:bodyPr>
              <a:lstStyle/>
              <a:p>
                <a:r>
                  <a:rPr lang="sr-Cyrl-RS" sz="1000" b="1" smtClean="0">
                    <a:latin typeface="Eurostile" pitchFamily="-84" charset="0"/>
                    <a:ea typeface="Eurostile" pitchFamily="-84" charset="0"/>
                    <a:cs typeface="Eurostile" pitchFamily="-84" charset="0"/>
                    <a:sym typeface="Eurostile" pitchFamily="-84" charset="0"/>
                  </a:rPr>
                  <a:t>Здравље</a:t>
                </a:r>
                <a:endParaRPr lang="en-US" sz="1000" b="1" dirty="0">
                  <a:latin typeface="Eurostile" pitchFamily="-84" charset="0"/>
                  <a:ea typeface="Eurostile" pitchFamily="-84" charset="0"/>
                  <a:cs typeface="Eurostile" pitchFamily="-84" charset="0"/>
                  <a:sym typeface="Eurostile" pitchFamily="-84" charset="0"/>
                </a:endParaRPr>
              </a:p>
            </p:txBody>
          </p:sp>
          <p:pic>
            <p:nvPicPr>
              <p:cNvPr id="121915" name="Picture 18"/>
              <p:cNvPicPr>
                <a:picLocks noChangeAspect="1" noChangeArrowheads="1"/>
              </p:cNvPicPr>
              <p:nvPr/>
            </p:nvPicPr>
            <p:blipFill>
              <a:blip r:embed="rId8"/>
              <a:srcRect l="4709" t="3125" r="3810" b="3125"/>
              <a:stretch>
                <a:fillRect/>
              </a:stretch>
            </p:blipFill>
            <p:spPr bwMode="auto">
              <a:xfrm>
                <a:off x="0" y="0"/>
                <a:ext cx="832" cy="83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</p:pic>
        </p:grpSp>
        <p:grpSp>
          <p:nvGrpSpPr>
            <p:cNvPr id="8" name="Group 19"/>
            <p:cNvGrpSpPr>
              <a:grpSpLocks/>
            </p:cNvGrpSpPr>
            <p:nvPr/>
          </p:nvGrpSpPr>
          <p:grpSpPr bwMode="auto">
            <a:xfrm>
              <a:off x="840" y="4017"/>
              <a:ext cx="832" cy="1061"/>
              <a:chOff x="0" y="0"/>
              <a:chExt cx="832" cy="1061"/>
            </a:xfrm>
          </p:grpSpPr>
          <p:sp>
            <p:nvSpPr>
              <p:cNvPr id="121912" name="Rectangle 20"/>
              <p:cNvSpPr>
                <a:spLocks/>
              </p:cNvSpPr>
              <p:nvPr/>
            </p:nvSpPr>
            <p:spPr bwMode="auto">
              <a:xfrm>
                <a:off x="116" y="806"/>
                <a:ext cx="595" cy="255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 anchor="ctr">
                <a:prstTxWarp prst="textNoShape">
                  <a:avLst/>
                </a:prstTxWarp>
              </a:bodyPr>
              <a:lstStyle/>
              <a:p>
                <a:r>
                  <a:rPr lang="sr-Cyrl-RS" sz="1000" b="1" smtClean="0">
                    <a:latin typeface="Eurostile" pitchFamily="-84" charset="0"/>
                    <a:ea typeface="Eurostile" pitchFamily="-84" charset="0"/>
                    <a:cs typeface="Eurostile" pitchFamily="-84" charset="0"/>
                    <a:sym typeface="Eurostile" pitchFamily="-84" charset="0"/>
                  </a:rPr>
                  <a:t>Клима</a:t>
                </a:r>
                <a:endParaRPr lang="en-US" sz="1000" b="1" dirty="0">
                  <a:latin typeface="Eurostile" pitchFamily="-84" charset="0"/>
                  <a:ea typeface="Eurostile" pitchFamily="-84" charset="0"/>
                  <a:cs typeface="Eurostile" pitchFamily="-84" charset="0"/>
                  <a:sym typeface="Eurostile" pitchFamily="-84" charset="0"/>
                </a:endParaRPr>
              </a:p>
            </p:txBody>
          </p:sp>
          <p:pic>
            <p:nvPicPr>
              <p:cNvPr id="121913" name="Picture 21"/>
              <p:cNvPicPr>
                <a:picLocks noChangeAspect="1" noChangeArrowheads="1"/>
              </p:cNvPicPr>
              <p:nvPr/>
            </p:nvPicPr>
            <p:blipFill>
              <a:blip r:embed="rId9"/>
              <a:srcRect t="3432"/>
              <a:stretch>
                <a:fillRect/>
              </a:stretch>
            </p:blipFill>
            <p:spPr bwMode="auto">
              <a:xfrm>
                <a:off x="6" y="0"/>
                <a:ext cx="819" cy="826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</p:pic>
        </p:grpSp>
        <p:grpSp>
          <p:nvGrpSpPr>
            <p:cNvPr id="9" name="Group 22"/>
            <p:cNvGrpSpPr>
              <a:grpSpLocks/>
            </p:cNvGrpSpPr>
            <p:nvPr/>
          </p:nvGrpSpPr>
          <p:grpSpPr bwMode="auto">
            <a:xfrm>
              <a:off x="1680" y="4124"/>
              <a:ext cx="833" cy="1059"/>
              <a:chOff x="0" y="0"/>
              <a:chExt cx="832" cy="1059"/>
            </a:xfrm>
          </p:grpSpPr>
          <p:sp>
            <p:nvSpPr>
              <p:cNvPr id="121910" name="Rectangle 23"/>
              <p:cNvSpPr>
                <a:spLocks/>
              </p:cNvSpPr>
              <p:nvPr/>
            </p:nvSpPr>
            <p:spPr bwMode="auto">
              <a:xfrm>
                <a:off x="155" y="803"/>
                <a:ext cx="505" cy="256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 anchor="ctr">
                <a:prstTxWarp prst="textNoShape">
                  <a:avLst/>
                </a:prstTxWarp>
              </a:bodyPr>
              <a:lstStyle/>
              <a:p>
                <a:r>
                  <a:rPr lang="sr-Cyrl-RS" sz="1000" b="1" smtClean="0">
                    <a:latin typeface="Eurostile" pitchFamily="-84" charset="0"/>
                    <a:ea typeface="Eurostile" pitchFamily="-84" charset="0"/>
                    <a:cs typeface="Eurostile" pitchFamily="-84" charset="0"/>
                    <a:sym typeface="Eurostile" pitchFamily="-84" charset="0"/>
                  </a:rPr>
                  <a:t>Вода</a:t>
                </a:r>
                <a:endParaRPr lang="en-US" sz="1000" b="1" dirty="0">
                  <a:latin typeface="Eurostile" pitchFamily="-84" charset="0"/>
                  <a:ea typeface="Eurostile" pitchFamily="-84" charset="0"/>
                  <a:cs typeface="Eurostile" pitchFamily="-84" charset="0"/>
                  <a:sym typeface="Eurostile" pitchFamily="-84" charset="0"/>
                </a:endParaRPr>
              </a:p>
            </p:txBody>
          </p:sp>
          <p:pic>
            <p:nvPicPr>
              <p:cNvPr id="121911" name="Picture 24"/>
              <p:cNvPicPr>
                <a:picLocks noChangeAspect="1" noChangeArrowheads="1"/>
              </p:cNvPicPr>
              <p:nvPr/>
            </p:nvPicPr>
            <p:blipFill>
              <a:blip r:embed="rId10"/>
              <a:srcRect l="13496" t="1022" r="12883" b="818"/>
              <a:stretch>
                <a:fillRect/>
              </a:stretch>
            </p:blipFill>
            <p:spPr bwMode="auto">
              <a:xfrm>
                <a:off x="0" y="0"/>
                <a:ext cx="832" cy="83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</p:pic>
        </p:grpSp>
        <p:grpSp>
          <p:nvGrpSpPr>
            <p:cNvPr id="10" name="Group 25"/>
            <p:cNvGrpSpPr>
              <a:grpSpLocks/>
            </p:cNvGrpSpPr>
            <p:nvPr/>
          </p:nvGrpSpPr>
          <p:grpSpPr bwMode="auto">
            <a:xfrm>
              <a:off x="4260" y="4190"/>
              <a:ext cx="832" cy="1081"/>
              <a:chOff x="0" y="0"/>
              <a:chExt cx="832" cy="1081"/>
            </a:xfrm>
          </p:grpSpPr>
          <p:sp>
            <p:nvSpPr>
              <p:cNvPr id="121908" name="Rectangle 26"/>
              <p:cNvSpPr>
                <a:spLocks/>
              </p:cNvSpPr>
              <p:nvPr/>
            </p:nvSpPr>
            <p:spPr bwMode="auto">
              <a:xfrm>
                <a:off x="83" y="826"/>
                <a:ext cx="662" cy="255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 anchor="ctr">
                <a:prstTxWarp prst="textNoShape">
                  <a:avLst/>
                </a:prstTxWarp>
              </a:bodyPr>
              <a:lstStyle/>
              <a:p>
                <a:r>
                  <a:rPr lang="sr-Cyrl-RS" sz="1000" b="1" smtClean="0">
                    <a:latin typeface="Eurostile" pitchFamily="-84" charset="0"/>
                    <a:ea typeface="Eurostile" pitchFamily="-84" charset="0"/>
                    <a:cs typeface="Eurostile" pitchFamily="-84" charset="0"/>
                    <a:sym typeface="Eurostile" pitchFamily="-84" charset="0"/>
                  </a:rPr>
                  <a:t>Време</a:t>
                </a:r>
                <a:endParaRPr lang="en-US" sz="1000" b="1" dirty="0">
                  <a:latin typeface="Eurostile" pitchFamily="-84" charset="0"/>
                  <a:ea typeface="Eurostile" pitchFamily="-84" charset="0"/>
                  <a:cs typeface="Eurostile" pitchFamily="-84" charset="0"/>
                  <a:sym typeface="Eurostile" pitchFamily="-84" charset="0"/>
                </a:endParaRPr>
              </a:p>
            </p:txBody>
          </p:sp>
          <p:pic>
            <p:nvPicPr>
              <p:cNvPr id="121909" name="Picture 27"/>
              <p:cNvPicPr>
                <a:picLocks noChangeAspect="1" noChangeArrowheads="1"/>
              </p:cNvPicPr>
              <p:nvPr/>
            </p:nvPicPr>
            <p:blipFill>
              <a:blip r:embed="rId11"/>
              <a:srcRect l="4999" r="20000" b="624"/>
              <a:stretch>
                <a:fillRect/>
              </a:stretch>
            </p:blipFill>
            <p:spPr bwMode="auto">
              <a:xfrm>
                <a:off x="0" y="5"/>
                <a:ext cx="832" cy="827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</p:pic>
        </p:grpSp>
        <p:grpSp>
          <p:nvGrpSpPr>
            <p:cNvPr id="11" name="Group 28"/>
            <p:cNvGrpSpPr>
              <a:grpSpLocks/>
            </p:cNvGrpSpPr>
            <p:nvPr/>
          </p:nvGrpSpPr>
          <p:grpSpPr bwMode="auto">
            <a:xfrm>
              <a:off x="5968" y="4017"/>
              <a:ext cx="930" cy="1061"/>
              <a:chOff x="-22" y="0"/>
              <a:chExt cx="930" cy="1061"/>
            </a:xfrm>
          </p:grpSpPr>
          <p:sp>
            <p:nvSpPr>
              <p:cNvPr id="121906" name="Rectangle 29"/>
              <p:cNvSpPr>
                <a:spLocks/>
              </p:cNvSpPr>
              <p:nvPr/>
            </p:nvSpPr>
            <p:spPr bwMode="auto">
              <a:xfrm>
                <a:off x="-22" y="806"/>
                <a:ext cx="930" cy="255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 anchor="ctr">
                <a:prstTxWarp prst="textNoShape">
                  <a:avLst/>
                </a:prstTxWarp>
              </a:bodyPr>
              <a:lstStyle/>
              <a:p>
                <a:r>
                  <a:rPr lang="sr-Cyrl-RS" sz="1000" b="1" smtClean="0">
                    <a:latin typeface="Eurostile" pitchFamily="-84" charset="0"/>
                    <a:ea typeface="Eurostile" pitchFamily="-84" charset="0"/>
                    <a:cs typeface="Eurostile" pitchFamily="-84" charset="0"/>
                    <a:sym typeface="Eurostile" pitchFamily="-84" charset="0"/>
                  </a:rPr>
                  <a:t>Пољопривреда</a:t>
                </a:r>
                <a:endParaRPr lang="en-US" sz="1000" b="1" dirty="0">
                  <a:latin typeface="Eurostile" pitchFamily="-84" charset="0"/>
                  <a:ea typeface="Eurostile" pitchFamily="-84" charset="0"/>
                  <a:cs typeface="Eurostile" pitchFamily="-84" charset="0"/>
                  <a:sym typeface="Eurostile" pitchFamily="-84" charset="0"/>
                </a:endParaRPr>
              </a:p>
            </p:txBody>
          </p:sp>
          <p:pic>
            <p:nvPicPr>
              <p:cNvPr id="121907" name="Picture 30"/>
              <p:cNvPicPr>
                <a:picLocks noChangeAspect="1" noChangeArrowheads="1"/>
              </p:cNvPicPr>
              <p:nvPr/>
            </p:nvPicPr>
            <p:blipFill>
              <a:blip r:embed="rId12"/>
              <a:srcRect l="34042" t="130" r="1595" b="2435"/>
              <a:stretch>
                <a:fillRect/>
              </a:stretch>
            </p:blipFill>
            <p:spPr bwMode="auto">
              <a:xfrm>
                <a:off x="0" y="0"/>
                <a:ext cx="845" cy="83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</p:pic>
        </p:grpSp>
        <p:grpSp>
          <p:nvGrpSpPr>
            <p:cNvPr id="12" name="Group 31"/>
            <p:cNvGrpSpPr>
              <a:grpSpLocks/>
            </p:cNvGrpSpPr>
            <p:nvPr/>
          </p:nvGrpSpPr>
          <p:grpSpPr bwMode="auto">
            <a:xfrm>
              <a:off x="3394" y="4321"/>
              <a:ext cx="833" cy="1069"/>
              <a:chOff x="0" y="0"/>
              <a:chExt cx="832" cy="1068"/>
            </a:xfrm>
          </p:grpSpPr>
          <p:sp>
            <p:nvSpPr>
              <p:cNvPr id="121904" name="Rectangle 32"/>
              <p:cNvSpPr>
                <a:spLocks/>
              </p:cNvSpPr>
              <p:nvPr/>
            </p:nvSpPr>
            <p:spPr bwMode="auto">
              <a:xfrm>
                <a:off x="150" y="812"/>
                <a:ext cx="529" cy="256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 anchor="ctr">
                <a:prstTxWarp prst="textNoShape">
                  <a:avLst/>
                </a:prstTxWarp>
              </a:bodyPr>
              <a:lstStyle/>
              <a:p>
                <a:r>
                  <a:rPr lang="sr-Cyrl-RS" sz="1000" b="1" smtClean="0">
                    <a:latin typeface="Eurostile" pitchFamily="-84" charset="0"/>
                    <a:ea typeface="Eurostile" pitchFamily="-84" charset="0"/>
                    <a:cs typeface="Eurostile" pitchFamily="-84" charset="0"/>
                    <a:sym typeface="Eurostile" pitchFamily="-84" charset="0"/>
                  </a:rPr>
                  <a:t>Енергија</a:t>
                </a:r>
                <a:endParaRPr lang="en-US" sz="1000" b="1" dirty="0">
                  <a:latin typeface="Eurostile" pitchFamily="-84" charset="0"/>
                  <a:ea typeface="Eurostile" pitchFamily="-84" charset="0"/>
                  <a:cs typeface="Eurostile" pitchFamily="-84" charset="0"/>
                  <a:sym typeface="Eurostile" pitchFamily="-84" charset="0"/>
                </a:endParaRPr>
              </a:p>
            </p:txBody>
          </p:sp>
          <p:pic>
            <p:nvPicPr>
              <p:cNvPr id="121905" name="Picture 33"/>
              <p:cNvPicPr>
                <a:picLocks noChangeAspect="1" noChangeArrowheads="1"/>
              </p:cNvPicPr>
              <p:nvPr/>
            </p:nvPicPr>
            <p:blipFill>
              <a:blip r:embed="rId13"/>
              <a:srcRect l="9793" t="3322" r="28349" b="2357"/>
              <a:stretch>
                <a:fillRect/>
              </a:stretch>
            </p:blipFill>
            <p:spPr bwMode="auto">
              <a:xfrm>
                <a:off x="0" y="0"/>
                <a:ext cx="832" cy="83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</p:pic>
        </p:grpSp>
        <p:grpSp>
          <p:nvGrpSpPr>
            <p:cNvPr id="13" name="Group 34"/>
            <p:cNvGrpSpPr>
              <a:grpSpLocks/>
            </p:cNvGrpSpPr>
            <p:nvPr/>
          </p:nvGrpSpPr>
          <p:grpSpPr bwMode="auto">
            <a:xfrm>
              <a:off x="5107" y="4124"/>
              <a:ext cx="850" cy="1059"/>
              <a:chOff x="0" y="0"/>
              <a:chExt cx="849" cy="1059"/>
            </a:xfrm>
          </p:grpSpPr>
          <p:sp>
            <p:nvSpPr>
              <p:cNvPr id="121902" name="Rectangle 35"/>
              <p:cNvSpPr>
                <a:spLocks/>
              </p:cNvSpPr>
              <p:nvPr/>
            </p:nvSpPr>
            <p:spPr bwMode="auto">
              <a:xfrm>
                <a:off x="0" y="803"/>
                <a:ext cx="842" cy="256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 anchor="ctr">
                <a:prstTxWarp prst="textNoShape">
                  <a:avLst/>
                </a:prstTxWarp>
              </a:bodyPr>
              <a:lstStyle/>
              <a:p>
                <a:r>
                  <a:rPr lang="sr-Cyrl-RS" sz="1000" b="1" smtClean="0">
                    <a:latin typeface="Eurostile" pitchFamily="-84" charset="0"/>
                    <a:ea typeface="Eurostile" pitchFamily="-84" charset="0"/>
                    <a:cs typeface="Eurostile" pitchFamily="-84" charset="0"/>
                    <a:sym typeface="Eurostile" pitchFamily="-84" charset="0"/>
                  </a:rPr>
                  <a:t>Екосистеми</a:t>
                </a:r>
                <a:endParaRPr lang="en-US" sz="1000" b="1" dirty="0">
                  <a:latin typeface="Eurostile" pitchFamily="-84" charset="0"/>
                  <a:ea typeface="Eurostile" pitchFamily="-84" charset="0"/>
                  <a:cs typeface="Eurostile" pitchFamily="-84" charset="0"/>
                  <a:sym typeface="Eurostile" pitchFamily="-84" charset="0"/>
                </a:endParaRPr>
              </a:p>
            </p:txBody>
          </p:sp>
          <p:pic>
            <p:nvPicPr>
              <p:cNvPr id="121903" name="Picture 36"/>
              <p:cNvPicPr>
                <a:picLocks noChangeAspect="1" noChangeArrowheads="1"/>
              </p:cNvPicPr>
              <p:nvPr/>
            </p:nvPicPr>
            <p:blipFill>
              <a:blip r:embed="rId14"/>
              <a:srcRect l="1874" r="23125"/>
              <a:stretch>
                <a:fillRect/>
              </a:stretch>
            </p:blipFill>
            <p:spPr bwMode="auto">
              <a:xfrm>
                <a:off x="17" y="0"/>
                <a:ext cx="832" cy="83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</p:pic>
        </p:grpSp>
        <p:grpSp>
          <p:nvGrpSpPr>
            <p:cNvPr id="14" name="Group 37"/>
            <p:cNvGrpSpPr>
              <a:grpSpLocks/>
            </p:cNvGrpSpPr>
            <p:nvPr/>
          </p:nvGrpSpPr>
          <p:grpSpPr bwMode="auto">
            <a:xfrm>
              <a:off x="6866" y="3934"/>
              <a:ext cx="914" cy="1062"/>
              <a:chOff x="0" y="0"/>
              <a:chExt cx="914" cy="1061"/>
            </a:xfrm>
          </p:grpSpPr>
          <p:sp>
            <p:nvSpPr>
              <p:cNvPr id="121900" name="Rectangle 38"/>
              <p:cNvSpPr>
                <a:spLocks/>
              </p:cNvSpPr>
              <p:nvPr/>
            </p:nvSpPr>
            <p:spPr bwMode="auto">
              <a:xfrm>
                <a:off x="0" y="806"/>
                <a:ext cx="914" cy="255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 anchor="ctr">
                <a:prstTxWarp prst="textNoShape">
                  <a:avLst/>
                </a:prstTxWarp>
              </a:bodyPr>
              <a:lstStyle/>
              <a:p>
                <a:r>
                  <a:rPr lang="sr-Cyrl-RS" sz="1000" b="1" smtClean="0">
                    <a:latin typeface="Eurostile" pitchFamily="-84" charset="0"/>
                    <a:ea typeface="Eurostile" pitchFamily="-84" charset="0"/>
                    <a:cs typeface="Eurostile" pitchFamily="-84" charset="0"/>
                    <a:sym typeface="Eurostile" pitchFamily="-84" charset="0"/>
                  </a:rPr>
                  <a:t>Биодиверзитет</a:t>
                </a:r>
                <a:endParaRPr lang="en-US" sz="1000" b="1" dirty="0">
                  <a:latin typeface="Eurostile" pitchFamily="-84" charset="0"/>
                  <a:ea typeface="Eurostile" pitchFamily="-84" charset="0"/>
                  <a:cs typeface="Eurostile" pitchFamily="-84" charset="0"/>
                  <a:sym typeface="Eurostile" pitchFamily="-84" charset="0"/>
                </a:endParaRPr>
              </a:p>
            </p:txBody>
          </p:sp>
          <p:pic>
            <p:nvPicPr>
              <p:cNvPr id="121901" name="Picture 39"/>
              <p:cNvPicPr>
                <a:picLocks noChangeAspect="1" noChangeArrowheads="1"/>
              </p:cNvPicPr>
              <p:nvPr/>
            </p:nvPicPr>
            <p:blipFill>
              <a:blip r:embed="rId15"/>
              <a:srcRect l="7214" r="21411"/>
              <a:stretch>
                <a:fillRect/>
              </a:stretch>
            </p:blipFill>
            <p:spPr bwMode="auto">
              <a:xfrm>
                <a:off x="14" y="0"/>
                <a:ext cx="832" cy="83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</p:pic>
        </p:grpSp>
        <p:pic>
          <p:nvPicPr>
            <p:cNvPr id="121873" name="Picture 40"/>
            <p:cNvPicPr>
              <a:picLocks noChangeArrowheads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 bwMode="auto">
            <a:xfrm>
              <a:off x="833" y="2254"/>
              <a:ext cx="1416" cy="75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grpSp>
          <p:nvGrpSpPr>
            <p:cNvPr id="15" name="Group 41"/>
            <p:cNvGrpSpPr>
              <a:grpSpLocks/>
            </p:cNvGrpSpPr>
            <p:nvPr/>
          </p:nvGrpSpPr>
          <p:grpSpPr bwMode="auto">
            <a:xfrm>
              <a:off x="4" y="942"/>
              <a:ext cx="988" cy="1443"/>
              <a:chOff x="0" y="0"/>
              <a:chExt cx="988" cy="1442"/>
            </a:xfrm>
          </p:grpSpPr>
          <p:pic>
            <p:nvPicPr>
              <p:cNvPr id="121898" name="Picture 42"/>
              <p:cNvPicPr>
                <a:picLocks noChangeAspect="1" noChangeArrowheads="1"/>
              </p:cNvPicPr>
              <p:nvPr/>
            </p:nvPicPr>
            <p:blipFill>
              <a:blip r:embed="rId17"/>
              <a:srcRect/>
              <a:stretch>
                <a:fillRect/>
              </a:stretch>
            </p:blipFill>
            <p:spPr bwMode="auto">
              <a:xfrm>
                <a:off x="0" y="454"/>
                <a:ext cx="988" cy="98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</p:pic>
          <p:sp>
            <p:nvSpPr>
              <p:cNvPr id="121899" name="Rectangle 43"/>
              <p:cNvSpPr>
                <a:spLocks/>
              </p:cNvSpPr>
              <p:nvPr/>
            </p:nvSpPr>
            <p:spPr bwMode="auto">
              <a:xfrm>
                <a:off x="50" y="0"/>
                <a:ext cx="886" cy="444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 anchor="ctr">
                <a:prstTxWarp prst="textNoShape">
                  <a:avLst/>
                </a:prstTxWarp>
              </a:bodyPr>
              <a:lstStyle/>
              <a:p>
                <a:r>
                  <a:rPr lang="sr-Cyrl-RS" sz="1000" b="1" smtClean="0">
                    <a:latin typeface="Eurostile" pitchFamily="-84" charset="0"/>
                    <a:ea typeface="Eurostile" pitchFamily="-84" charset="0"/>
                    <a:cs typeface="Eurostile" pitchFamily="-84" charset="0"/>
                    <a:sym typeface="Eurostile" pitchFamily="-84" charset="0"/>
                  </a:rPr>
                  <a:t>Сателитски системи</a:t>
                </a:r>
                <a:endParaRPr lang="en-US" sz="1000" b="1" dirty="0">
                  <a:latin typeface="Eurostile" pitchFamily="-84" charset="0"/>
                  <a:ea typeface="Eurostile" pitchFamily="-84" charset="0"/>
                  <a:cs typeface="Eurostile" pitchFamily="-84" charset="0"/>
                  <a:sym typeface="Eurostile" pitchFamily="-84" charset="0"/>
                </a:endParaRPr>
              </a:p>
            </p:txBody>
          </p:sp>
        </p:grpSp>
        <p:pic>
          <p:nvPicPr>
            <p:cNvPr id="121875" name="Picture 44"/>
            <p:cNvPicPr>
              <a:picLocks noChangeArrowheads="1"/>
            </p:cNvPicPr>
            <p:nvPr/>
          </p:nvPicPr>
          <p:blipFill>
            <a:blip r:embed="rId18"/>
            <a:srcRect/>
            <a:stretch>
              <a:fillRect/>
            </a:stretch>
          </p:blipFill>
          <p:spPr bwMode="auto">
            <a:xfrm>
              <a:off x="2349" y="1974"/>
              <a:ext cx="696" cy="76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grpSp>
          <p:nvGrpSpPr>
            <p:cNvPr id="16" name="Group 45"/>
            <p:cNvGrpSpPr>
              <a:grpSpLocks/>
            </p:cNvGrpSpPr>
            <p:nvPr/>
          </p:nvGrpSpPr>
          <p:grpSpPr bwMode="auto">
            <a:xfrm>
              <a:off x="1598" y="709"/>
              <a:ext cx="989" cy="1404"/>
              <a:chOff x="0" y="42"/>
              <a:chExt cx="988" cy="1404"/>
            </a:xfrm>
          </p:grpSpPr>
          <p:pic>
            <p:nvPicPr>
              <p:cNvPr id="121896" name="Picture 46"/>
              <p:cNvPicPr>
                <a:picLocks noChangeAspect="1" noChangeArrowheads="1"/>
              </p:cNvPicPr>
              <p:nvPr/>
            </p:nvPicPr>
            <p:blipFill>
              <a:blip r:embed="rId19"/>
              <a:srcRect l="11574" t="1810" r="12036" b="2396"/>
              <a:stretch>
                <a:fillRect/>
              </a:stretch>
            </p:blipFill>
            <p:spPr bwMode="auto">
              <a:xfrm>
                <a:off x="0" y="457"/>
                <a:ext cx="988" cy="989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</p:pic>
          <p:sp>
            <p:nvSpPr>
              <p:cNvPr id="121897" name="Rectangle 47"/>
              <p:cNvSpPr>
                <a:spLocks/>
              </p:cNvSpPr>
              <p:nvPr/>
            </p:nvSpPr>
            <p:spPr bwMode="auto">
              <a:xfrm>
                <a:off x="140" y="42"/>
                <a:ext cx="704" cy="444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 anchor="ctr">
                <a:prstTxWarp prst="textNoShape">
                  <a:avLst/>
                </a:prstTxWarp>
              </a:bodyPr>
              <a:lstStyle/>
              <a:p>
                <a:r>
                  <a:rPr lang="sr-Cyrl-RS" sz="1000" b="1" smtClean="0">
                    <a:latin typeface="Eurostile" pitchFamily="-84" charset="0"/>
                    <a:ea typeface="Eurostile" pitchFamily="-84" charset="0"/>
                    <a:cs typeface="Eurostile" pitchFamily="-84" charset="0"/>
                    <a:sym typeface="Eurostile" pitchFamily="-84" charset="0"/>
                  </a:rPr>
                  <a:t>Системи из ваздуха</a:t>
                </a:r>
                <a:endParaRPr lang="en-US" sz="1000" b="1" dirty="0">
                  <a:latin typeface="Eurostile" pitchFamily="-84" charset="0"/>
                  <a:ea typeface="Eurostile" pitchFamily="-84" charset="0"/>
                  <a:cs typeface="Eurostile" pitchFamily="-84" charset="0"/>
                  <a:sym typeface="Eurostile" pitchFamily="-84" charset="0"/>
                </a:endParaRPr>
              </a:p>
            </p:txBody>
          </p:sp>
        </p:grpSp>
        <p:pic>
          <p:nvPicPr>
            <p:cNvPr id="121877" name="Picture 48"/>
            <p:cNvPicPr>
              <a:picLocks noChangeArrowheads="1"/>
            </p:cNvPicPr>
            <p:nvPr/>
          </p:nvPicPr>
          <p:blipFill>
            <a:blip r:embed="rId20"/>
            <a:srcRect/>
            <a:stretch>
              <a:fillRect/>
            </a:stretch>
          </p:blipFill>
          <p:spPr bwMode="auto">
            <a:xfrm>
              <a:off x="3655" y="1826"/>
              <a:ext cx="304" cy="84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grpSp>
          <p:nvGrpSpPr>
            <p:cNvPr id="17" name="Group 49"/>
            <p:cNvGrpSpPr>
              <a:grpSpLocks/>
            </p:cNvGrpSpPr>
            <p:nvPr/>
          </p:nvGrpSpPr>
          <p:grpSpPr bwMode="auto">
            <a:xfrm>
              <a:off x="3319" y="412"/>
              <a:ext cx="1146" cy="1446"/>
              <a:chOff x="156" y="0"/>
              <a:chExt cx="1145" cy="1446"/>
            </a:xfrm>
          </p:grpSpPr>
          <p:pic>
            <p:nvPicPr>
              <p:cNvPr id="121894" name="Picture 50"/>
              <p:cNvPicPr>
                <a:picLocks noChangeAspect="1" noChangeArrowheads="1"/>
              </p:cNvPicPr>
              <p:nvPr/>
            </p:nvPicPr>
            <p:blipFill>
              <a:blip r:embed="rId21"/>
              <a:srcRect l="31404" r="412"/>
              <a:stretch>
                <a:fillRect/>
              </a:stretch>
            </p:blipFill>
            <p:spPr bwMode="auto">
              <a:xfrm>
                <a:off x="156" y="459"/>
                <a:ext cx="989" cy="987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</p:pic>
          <p:sp>
            <p:nvSpPr>
              <p:cNvPr id="121895" name="Rectangle 51"/>
              <p:cNvSpPr>
                <a:spLocks/>
              </p:cNvSpPr>
              <p:nvPr/>
            </p:nvSpPr>
            <p:spPr bwMode="auto">
              <a:xfrm>
                <a:off x="156" y="0"/>
                <a:ext cx="1145" cy="444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 anchor="ctr">
                <a:prstTxWarp prst="textNoShape">
                  <a:avLst/>
                </a:prstTxWarp>
              </a:bodyPr>
              <a:lstStyle/>
              <a:p>
                <a:r>
                  <a:rPr lang="sr-Cyrl-RS" sz="1000" b="1" smtClean="0">
                    <a:latin typeface="Eurostile" pitchFamily="-84" charset="0"/>
                    <a:ea typeface="Eurostile" pitchFamily="-84" charset="0"/>
                    <a:cs typeface="Eurostile" pitchFamily="-84" charset="0"/>
                    <a:sym typeface="Eurostile" pitchFamily="-84" charset="0"/>
                  </a:rPr>
                  <a:t>Системи у </a:t>
                </a:r>
                <a:br>
                  <a:rPr lang="sr-Cyrl-RS" sz="1000" b="1" smtClean="0">
                    <a:latin typeface="Eurostile" pitchFamily="-84" charset="0"/>
                    <a:ea typeface="Eurostile" pitchFamily="-84" charset="0"/>
                    <a:cs typeface="Eurostile" pitchFamily="-84" charset="0"/>
                    <a:sym typeface="Eurostile" pitchFamily="-84" charset="0"/>
                  </a:rPr>
                </a:br>
                <a:r>
                  <a:rPr lang="sr-Cyrl-RS" sz="1000" b="1" smtClean="0">
                    <a:latin typeface="Eurostile" pitchFamily="-84" charset="0"/>
                    <a:ea typeface="Eurostile" pitchFamily="-84" charset="0"/>
                    <a:cs typeface="Eurostile" pitchFamily="-84" charset="0"/>
                    <a:sym typeface="Eurostile" pitchFamily="-84" charset="0"/>
                  </a:rPr>
                  <a:t>криосфери</a:t>
                </a:r>
                <a:endParaRPr lang="en-US" sz="1000" b="1" dirty="0">
                  <a:latin typeface="Eurostile" pitchFamily="-84" charset="0"/>
                  <a:ea typeface="Eurostile" pitchFamily="-84" charset="0"/>
                  <a:cs typeface="Eurostile" pitchFamily="-84" charset="0"/>
                  <a:sym typeface="Eurostile" pitchFamily="-84" charset="0"/>
                </a:endParaRPr>
              </a:p>
            </p:txBody>
          </p:sp>
        </p:grpSp>
        <p:pic>
          <p:nvPicPr>
            <p:cNvPr id="121879" name="Picture 52"/>
            <p:cNvPicPr>
              <a:picLocks noChangeArrowheads="1"/>
            </p:cNvPicPr>
            <p:nvPr/>
          </p:nvPicPr>
          <p:blipFill>
            <a:blip r:embed="rId22"/>
            <a:srcRect/>
            <a:stretch>
              <a:fillRect/>
            </a:stretch>
          </p:blipFill>
          <p:spPr bwMode="auto">
            <a:xfrm>
              <a:off x="4755" y="2040"/>
              <a:ext cx="568" cy="73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grpSp>
          <p:nvGrpSpPr>
            <p:cNvPr id="18" name="Group 53"/>
            <p:cNvGrpSpPr>
              <a:grpSpLocks/>
            </p:cNvGrpSpPr>
            <p:nvPr/>
          </p:nvGrpSpPr>
          <p:grpSpPr bwMode="auto">
            <a:xfrm>
              <a:off x="4968" y="667"/>
              <a:ext cx="989" cy="1446"/>
              <a:chOff x="0" y="0"/>
              <a:chExt cx="988" cy="1446"/>
            </a:xfrm>
          </p:grpSpPr>
          <p:pic>
            <p:nvPicPr>
              <p:cNvPr id="121892" name="Picture 54"/>
              <p:cNvPicPr>
                <a:picLocks noChangeAspect="1" noChangeArrowheads="1"/>
              </p:cNvPicPr>
              <p:nvPr/>
            </p:nvPicPr>
            <p:blipFill>
              <a:blip r:embed="rId23"/>
              <a:srcRect l="16637" r="16637" b="252"/>
              <a:stretch>
                <a:fillRect/>
              </a:stretch>
            </p:blipFill>
            <p:spPr bwMode="auto">
              <a:xfrm>
                <a:off x="0" y="459"/>
                <a:ext cx="988" cy="987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</p:pic>
          <p:sp>
            <p:nvSpPr>
              <p:cNvPr id="121893" name="Rectangle 55"/>
              <p:cNvSpPr>
                <a:spLocks/>
              </p:cNvSpPr>
              <p:nvPr/>
            </p:nvSpPr>
            <p:spPr bwMode="auto">
              <a:xfrm>
                <a:off x="79" y="0"/>
                <a:ext cx="824" cy="444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 anchor="ctr">
                <a:prstTxWarp prst="textNoShape">
                  <a:avLst/>
                </a:prstTxWarp>
              </a:bodyPr>
              <a:lstStyle/>
              <a:p>
                <a:r>
                  <a:rPr lang="sr-Cyrl-RS" sz="1000" b="1" smtClean="0">
                    <a:latin typeface="Eurostile" pitchFamily="-84" charset="0"/>
                    <a:ea typeface="Eurostile" pitchFamily="-84" charset="0"/>
                    <a:cs typeface="Eurostile" pitchFamily="-84" charset="0"/>
                    <a:sym typeface="Eurostile" pitchFamily="-84" charset="0"/>
                  </a:rPr>
                  <a:t>Копнени системи</a:t>
                </a:r>
                <a:endParaRPr lang="en-US" sz="1000" b="1" dirty="0">
                  <a:latin typeface="Eurostile" pitchFamily="-84" charset="0"/>
                  <a:ea typeface="Eurostile" pitchFamily="-84" charset="0"/>
                  <a:cs typeface="Eurostile" pitchFamily="-84" charset="0"/>
                  <a:sym typeface="Eurostile" pitchFamily="-84" charset="0"/>
                </a:endParaRPr>
              </a:p>
            </p:txBody>
          </p:sp>
        </p:grpSp>
        <p:pic>
          <p:nvPicPr>
            <p:cNvPr id="121881" name="Picture 56"/>
            <p:cNvPicPr>
              <a:picLocks noChangeArrowheads="1"/>
            </p:cNvPicPr>
            <p:nvPr/>
          </p:nvPicPr>
          <p:blipFill>
            <a:blip r:embed="rId24"/>
            <a:srcRect/>
            <a:stretch>
              <a:fillRect/>
            </a:stretch>
          </p:blipFill>
          <p:spPr bwMode="auto">
            <a:xfrm>
              <a:off x="5390" y="2271"/>
              <a:ext cx="1456" cy="6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grpSp>
          <p:nvGrpSpPr>
            <p:cNvPr id="19" name="Group 57"/>
            <p:cNvGrpSpPr>
              <a:grpSpLocks/>
            </p:cNvGrpSpPr>
            <p:nvPr/>
          </p:nvGrpSpPr>
          <p:grpSpPr bwMode="auto">
            <a:xfrm>
              <a:off x="6723" y="1038"/>
              <a:ext cx="989" cy="1446"/>
              <a:chOff x="0" y="0"/>
              <a:chExt cx="988" cy="1446"/>
            </a:xfrm>
          </p:grpSpPr>
          <p:pic>
            <p:nvPicPr>
              <p:cNvPr id="121890" name="Picture 58"/>
              <p:cNvPicPr>
                <a:picLocks noChangeAspect="1" noChangeArrowheads="1"/>
              </p:cNvPicPr>
              <p:nvPr/>
            </p:nvPicPr>
            <p:blipFill>
              <a:blip r:embed="rId25"/>
              <a:srcRect t="8228" b="7187"/>
              <a:stretch>
                <a:fillRect/>
              </a:stretch>
            </p:blipFill>
            <p:spPr bwMode="auto">
              <a:xfrm>
                <a:off x="0" y="457"/>
                <a:ext cx="988" cy="989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</p:pic>
          <p:sp>
            <p:nvSpPr>
              <p:cNvPr id="121891" name="Rectangle 59"/>
              <p:cNvSpPr>
                <a:spLocks/>
              </p:cNvSpPr>
              <p:nvPr/>
            </p:nvSpPr>
            <p:spPr bwMode="auto">
              <a:xfrm>
                <a:off x="21" y="0"/>
                <a:ext cx="946" cy="444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 anchor="ctr">
                <a:prstTxWarp prst="textNoShape">
                  <a:avLst/>
                </a:prstTxWarp>
              </a:bodyPr>
              <a:lstStyle/>
              <a:p>
                <a:r>
                  <a:rPr lang="sr-Cyrl-RS" sz="1000" b="1" smtClean="0">
                    <a:latin typeface="Eurostile" pitchFamily="-84" charset="0"/>
                    <a:ea typeface="Eurostile" pitchFamily="-84" charset="0"/>
                    <a:cs typeface="Eurostile" pitchFamily="-84" charset="0"/>
                    <a:sym typeface="Eurostile" pitchFamily="-84" charset="0"/>
                  </a:rPr>
                  <a:t>Системи у океанима</a:t>
                </a:r>
                <a:endParaRPr lang="en-US" sz="1000" b="1" dirty="0">
                  <a:latin typeface="Eurostile" pitchFamily="-84" charset="0"/>
                  <a:ea typeface="Eurostile" pitchFamily="-84" charset="0"/>
                  <a:cs typeface="Eurostile" pitchFamily="-84" charset="0"/>
                  <a:sym typeface="Eurostile" pitchFamily="-84" charset="0"/>
                </a:endParaRPr>
              </a:p>
            </p:txBody>
          </p:sp>
        </p:grpSp>
        <p:pic>
          <p:nvPicPr>
            <p:cNvPr id="121883" name="Picture 60"/>
            <p:cNvPicPr>
              <a:picLocks noChangeArrowheads="1"/>
            </p:cNvPicPr>
            <p:nvPr/>
          </p:nvPicPr>
          <p:blipFill>
            <a:blip r:embed="rId26"/>
            <a:srcRect/>
            <a:stretch>
              <a:fillRect/>
            </a:stretch>
          </p:blipFill>
          <p:spPr bwMode="auto">
            <a:xfrm>
              <a:off x="1434" y="3301"/>
              <a:ext cx="1048" cy="69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121884" name="Picture 61"/>
            <p:cNvPicPr>
              <a:picLocks noChangeArrowheads="1"/>
            </p:cNvPicPr>
            <p:nvPr/>
          </p:nvPicPr>
          <p:blipFill>
            <a:blip r:embed="rId27"/>
            <a:srcRect/>
            <a:stretch>
              <a:fillRect/>
            </a:stretch>
          </p:blipFill>
          <p:spPr bwMode="auto">
            <a:xfrm>
              <a:off x="2143" y="3358"/>
              <a:ext cx="536" cy="76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121885" name="Picture 62"/>
            <p:cNvPicPr>
              <a:picLocks noChangeArrowheads="1"/>
            </p:cNvPicPr>
            <p:nvPr/>
          </p:nvPicPr>
          <p:blipFill>
            <a:blip r:embed="rId28"/>
            <a:srcRect/>
            <a:stretch>
              <a:fillRect/>
            </a:stretch>
          </p:blipFill>
          <p:spPr bwMode="auto">
            <a:xfrm>
              <a:off x="4870" y="3400"/>
              <a:ext cx="728" cy="75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121886" name="Picture 63"/>
            <p:cNvPicPr>
              <a:picLocks noChangeArrowheads="1"/>
            </p:cNvPicPr>
            <p:nvPr/>
          </p:nvPicPr>
          <p:blipFill>
            <a:blip r:embed="rId29"/>
            <a:srcRect/>
            <a:stretch>
              <a:fillRect/>
            </a:stretch>
          </p:blipFill>
          <p:spPr bwMode="auto">
            <a:xfrm>
              <a:off x="5266" y="3284"/>
              <a:ext cx="1240" cy="74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121887" name="Picture 64"/>
            <p:cNvPicPr>
              <a:picLocks noChangeArrowheads="1"/>
            </p:cNvPicPr>
            <p:nvPr/>
          </p:nvPicPr>
          <p:blipFill>
            <a:blip r:embed="rId30"/>
            <a:srcRect/>
            <a:stretch>
              <a:fillRect/>
            </a:stretch>
          </p:blipFill>
          <p:spPr bwMode="auto">
            <a:xfrm>
              <a:off x="2845" y="3449"/>
              <a:ext cx="304" cy="77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121888" name="Picture 65"/>
            <p:cNvPicPr>
              <a:picLocks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3655" y="3449"/>
              <a:ext cx="312" cy="9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121889" name="Picture 66"/>
            <p:cNvPicPr>
              <a:picLocks noChangeArrowheads="1"/>
            </p:cNvPicPr>
            <p:nvPr/>
          </p:nvPicPr>
          <p:blipFill>
            <a:blip r:embed="rId32"/>
            <a:srcRect/>
            <a:stretch>
              <a:fillRect/>
            </a:stretch>
          </p:blipFill>
          <p:spPr bwMode="auto">
            <a:xfrm>
              <a:off x="4434" y="3449"/>
              <a:ext cx="312" cy="78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  <p:pic>
        <p:nvPicPr>
          <p:cNvPr id="121858" name="Picture 67"/>
          <p:cNvPicPr>
            <a:picLocks noChangeAspect="1" noChangeArrowheads="1"/>
          </p:cNvPicPr>
          <p:nvPr/>
        </p:nvPicPr>
        <p:blipFill>
          <a:blip r:embed="rId33"/>
          <a:srcRect/>
          <a:stretch>
            <a:fillRect/>
          </a:stretch>
        </p:blipFill>
        <p:spPr bwMode="auto">
          <a:xfrm>
            <a:off x="795505" y="1"/>
            <a:ext cx="1875170" cy="1200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5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6963" y="30480"/>
            <a:ext cx="1659806" cy="106263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2390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34174" y="1093113"/>
            <a:ext cx="7118078" cy="518814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3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4272" y="0"/>
            <a:ext cx="1659806" cy="106263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2595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08465" y="1075432"/>
            <a:ext cx="7485311" cy="529530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25955" name="Rectangle 3"/>
          <p:cNvSpPr>
            <a:spLocks/>
          </p:cNvSpPr>
          <p:nvPr/>
        </p:nvSpPr>
        <p:spPr bwMode="auto">
          <a:xfrm>
            <a:off x="3939183" y="412373"/>
            <a:ext cx="1607363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l"/>
            <a:r>
              <a:rPr lang="sr-Cyrl-RS" sz="2600" b="1" smtClean="0">
                <a:solidFill>
                  <a:schemeClr val="tx1"/>
                </a:solidFill>
                <a:latin typeface="Calibri"/>
                <a:ea typeface="Gill Sans" pitchFamily="-84" charset="0"/>
                <a:cs typeface="Gill Sans" pitchFamily="-84" charset="0"/>
              </a:rPr>
              <a:t>ГЕО портал</a:t>
            </a:r>
            <a:endParaRPr lang="en-US" sz="2600" b="1" dirty="0">
              <a:solidFill>
                <a:schemeClr val="tx1"/>
              </a:solidFill>
              <a:latin typeface="Calibri"/>
              <a:ea typeface="Gill Sans" pitchFamily="-84" charset="0"/>
              <a:cs typeface="Gill Sans" pitchFamily="-8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Rectangle 1"/>
          <p:cNvSpPr>
            <a:spLocks/>
          </p:cNvSpPr>
          <p:nvPr/>
        </p:nvSpPr>
        <p:spPr bwMode="auto">
          <a:xfrm>
            <a:off x="232172" y="1884164"/>
            <a:ext cx="8679656" cy="30807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just"/>
            <a:r>
              <a:rPr lang="ja-JP" altLang="en-US" sz="2400" i="1" smtClean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rPr>
              <a:t>“</a:t>
            </a:r>
            <a:r>
              <a:rPr lang="sr-Cyrl-RS" altLang="ja-JP" sz="2400" i="1" smtClean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rPr>
              <a:t>ИНСПИРЕ директива има за циљ креирање просторне инфрастрктуре података Европске уније</a:t>
            </a:r>
            <a:r>
              <a:rPr lang="en-US" altLang="ja-JP" sz="2400" i="1" smtClean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rPr>
              <a:t>. </a:t>
            </a:r>
            <a:r>
              <a:rPr lang="sr-Cyrl-RS" altLang="ja-JP" sz="2400" i="1" smtClean="0">
                <a:latin typeface="Gill Sans"/>
                <a:ea typeface="Gill Sans" pitchFamily="-84" charset="0"/>
                <a:cs typeface="Gill Sans" pitchFamily="-84" charset="0"/>
              </a:rPr>
              <a:t>То ће омогућити дељење просторних информација о животној средини између организација у јавном сектору и поспешити јавни приступ просторним информацијама широм Европе. Европска структура просторних података ће помоћи у креирању регулативе мимо </a:t>
            </a:r>
            <a:r>
              <a:rPr lang="sr-Cyrl-RS" altLang="ja-JP" sz="2400" i="1" smtClean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rPr>
              <a:t>граница држава</a:t>
            </a:r>
            <a:r>
              <a:rPr lang="en-US" altLang="ja-JP" sz="2400" i="1" smtClean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rPr>
              <a:t>.</a:t>
            </a:r>
            <a:r>
              <a:rPr lang="ja-JP" altLang="en-US" sz="2400" i="1" dirty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rPr>
              <a:t>”</a:t>
            </a:r>
            <a:r>
              <a:rPr lang="en-US" altLang="ja-JP" sz="2400" dirty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endParaRPr lang="en-US" sz="2400" dirty="0">
              <a:solidFill>
                <a:schemeClr val="tx1"/>
              </a:solidFill>
              <a:latin typeface="Gill Sans"/>
              <a:ea typeface="Gill Sans" pitchFamily="-84" charset="0"/>
              <a:cs typeface="Gill Sans" pitchFamily="-84" charset="0"/>
            </a:endParaRPr>
          </a:p>
        </p:txBody>
      </p:sp>
      <p:pic>
        <p:nvPicPr>
          <p:cNvPr id="12800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78719" y="68089"/>
            <a:ext cx="1107281" cy="111063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28003" name="Rectangle 3"/>
          <p:cNvSpPr>
            <a:spLocks/>
          </p:cNvSpPr>
          <p:nvPr/>
        </p:nvSpPr>
        <p:spPr bwMode="auto">
          <a:xfrm>
            <a:off x="2911079" y="424160"/>
            <a:ext cx="3270126" cy="3231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l"/>
            <a:r>
              <a:rPr lang="en-US" sz="2100" u="sng" dirty="0">
                <a:latin typeface="Gill Sans"/>
                <a:ea typeface="Gill Sans" pitchFamily="-84" charset="0"/>
                <a:cs typeface="Gill Sans" pitchFamily="-84" charset="0"/>
                <a:hlinkClick r:id="rId4"/>
              </a:rPr>
              <a:t>http://inspire.jrc.ec.europa.eu</a:t>
            </a:r>
            <a:r>
              <a:rPr lang="en-US" sz="2100" dirty="0">
                <a:latin typeface="Gill Sans"/>
                <a:ea typeface="Gill Sans" pitchFamily="-84" charset="0"/>
                <a:cs typeface="Gill Sans" pitchFamily="-84" charset="0"/>
              </a:rPr>
              <a:t>/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9" name="Rectangle 1"/>
          <p:cNvSpPr>
            <a:spLocks/>
          </p:cNvSpPr>
          <p:nvPr/>
        </p:nvSpPr>
        <p:spPr bwMode="auto">
          <a:xfrm>
            <a:off x="232172" y="1442145"/>
            <a:ext cx="8679656" cy="453628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just">
              <a:buSzPct val="125000"/>
              <a:buFont typeface="Lucida Grande" pitchFamily="-84" charset="0"/>
              <a:buChar char="‣"/>
            </a:pPr>
            <a:r>
              <a:rPr lang="en-US" sz="210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sr-Cyrl-RS" sz="2100" smtClean="0">
                <a:latin typeface="Gill Sans"/>
                <a:ea typeface="Gill Sans" pitchFamily="-84" charset="0"/>
                <a:cs typeface="Gill Sans" pitchFamily="-84" charset="0"/>
              </a:rPr>
              <a:t>Подаци требају бити</a:t>
            </a:r>
            <a:r>
              <a:rPr lang="en-US" sz="210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sr-Cyrl-RS" sz="2100" smtClean="0">
                <a:solidFill>
                  <a:srgbClr val="FF0000"/>
                </a:solidFill>
                <a:latin typeface="Gill Sans"/>
                <a:ea typeface="Gill Sans" pitchFamily="-84" charset="0"/>
                <a:cs typeface="Gill Sans" pitchFamily="-84" charset="0"/>
              </a:rPr>
              <a:t>прикупљени само једном</a:t>
            </a:r>
            <a:r>
              <a:rPr lang="en-US" sz="2100" smtClean="0">
                <a:solidFill>
                  <a:srgbClr val="FF0000"/>
                </a:solidFill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sr-Cyrl-RS" sz="2100" smtClean="0">
                <a:latin typeface="Gill Sans"/>
                <a:ea typeface="Gill Sans" pitchFamily="-84" charset="0"/>
                <a:cs typeface="Gill Sans" pitchFamily="-84" charset="0"/>
              </a:rPr>
              <a:t>и смештени тамо где се најефикасније могу одржавати</a:t>
            </a:r>
            <a:r>
              <a:rPr lang="en-US" sz="2100" smtClean="0">
                <a:latin typeface="Gill Sans"/>
                <a:ea typeface="Gill Sans" pitchFamily="-84" charset="0"/>
                <a:cs typeface="Gill Sans" pitchFamily="-84" charset="0"/>
              </a:rPr>
              <a:t>.</a:t>
            </a:r>
            <a:endParaRPr lang="en-US" sz="2100" dirty="0">
              <a:latin typeface="Gill Sans"/>
              <a:ea typeface="Gill Sans" pitchFamily="-84" charset="0"/>
              <a:cs typeface="Gill Sans" pitchFamily="-84" charset="0"/>
            </a:endParaRPr>
          </a:p>
          <a:p>
            <a:pPr algn="just">
              <a:spcBef>
                <a:spcPts val="1406"/>
              </a:spcBef>
              <a:buSzPct val="125000"/>
              <a:buFont typeface="Lucida Grande" pitchFamily="-84" charset="0"/>
              <a:buChar char="‣"/>
            </a:pPr>
            <a:r>
              <a:rPr lang="en-US" sz="210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sr-Cyrl-RS" sz="2100" smtClean="0">
                <a:latin typeface="Gill Sans"/>
                <a:ea typeface="Gill Sans" pitchFamily="-84" charset="0"/>
                <a:cs typeface="Gill Sans" pitchFamily="-84" charset="0"/>
              </a:rPr>
              <a:t>Требало би бити омогућено </a:t>
            </a:r>
            <a:r>
              <a:rPr lang="sr-Cyrl-RS" sz="2100" smtClean="0">
                <a:solidFill>
                  <a:srgbClr val="FF0000"/>
                </a:solidFill>
                <a:latin typeface="Gill Sans"/>
                <a:ea typeface="Gill Sans" pitchFamily="-84" charset="0"/>
                <a:cs typeface="Gill Sans" pitchFamily="-84" charset="0"/>
              </a:rPr>
              <a:t>континуално комбиновање</a:t>
            </a:r>
            <a:r>
              <a:rPr lang="en-US" sz="210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sr-Cyrl-RS" sz="2100" smtClean="0">
                <a:latin typeface="Gill Sans"/>
                <a:ea typeface="Gill Sans" pitchFamily="-84" charset="0"/>
                <a:cs typeface="Gill Sans" pitchFamily="-84" charset="0"/>
              </a:rPr>
              <a:t>просторних података из различитих извора широм Европе и њихово дељење са многим корисницима и апликацијама</a:t>
            </a:r>
            <a:r>
              <a:rPr lang="en-US" sz="2100" smtClean="0">
                <a:latin typeface="Gill Sans"/>
                <a:ea typeface="Gill Sans" pitchFamily="-84" charset="0"/>
                <a:cs typeface="Gill Sans" pitchFamily="-84" charset="0"/>
              </a:rPr>
              <a:t>.</a:t>
            </a:r>
            <a:endParaRPr lang="en-US" sz="2100" dirty="0">
              <a:latin typeface="Gill Sans"/>
              <a:ea typeface="Gill Sans" pitchFamily="-84" charset="0"/>
              <a:cs typeface="Gill Sans" pitchFamily="-84" charset="0"/>
            </a:endParaRPr>
          </a:p>
          <a:p>
            <a:pPr algn="just">
              <a:spcBef>
                <a:spcPts val="1406"/>
              </a:spcBef>
              <a:buSzPct val="125000"/>
              <a:buFont typeface="Lucida Grande" pitchFamily="-84" charset="0"/>
              <a:buChar char="‣"/>
            </a:pPr>
            <a:r>
              <a:rPr lang="en-US" sz="210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sr-Cyrl-RS" sz="2100" smtClean="0">
                <a:latin typeface="Gill Sans"/>
                <a:ea typeface="Gill Sans" pitchFamily="-84" charset="0"/>
                <a:cs typeface="Gill Sans" pitchFamily="-84" charset="0"/>
              </a:rPr>
              <a:t>Требало би бити омогућено </a:t>
            </a:r>
            <a:r>
              <a:rPr lang="sr-Cyrl-RS" sz="2100" smtClean="0">
                <a:solidFill>
                  <a:srgbClr val="FF0000"/>
                </a:solidFill>
                <a:latin typeface="Gill Sans"/>
                <a:ea typeface="Gill Sans" pitchFamily="-84" charset="0"/>
                <a:cs typeface="Gill Sans" pitchFamily="-84" charset="0"/>
              </a:rPr>
              <a:t>дељење</a:t>
            </a:r>
            <a:r>
              <a:rPr lang="en-US" sz="210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sr-Cyrl-RS" sz="2100" smtClean="0">
                <a:latin typeface="Gill Sans"/>
                <a:ea typeface="Gill Sans" pitchFamily="-84" charset="0"/>
                <a:cs typeface="Gill Sans" pitchFamily="-84" charset="0"/>
              </a:rPr>
              <a:t>информација прикупљених на једном нивоу/размери</a:t>
            </a:r>
            <a:r>
              <a:rPr lang="en-US" sz="210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sr-Cyrl-RS" sz="2100" smtClean="0">
                <a:latin typeface="Gill Sans"/>
                <a:ea typeface="Gill Sans" pitchFamily="-84" charset="0"/>
                <a:cs typeface="Gill Sans" pitchFamily="-84" charset="0"/>
              </a:rPr>
              <a:t>са свим нивоима/размерама</a:t>
            </a:r>
            <a:r>
              <a:rPr lang="sr-Cyrl-RS" sz="2100">
                <a:latin typeface="Gill Sans"/>
                <a:ea typeface="Gill Sans" pitchFamily="-84" charset="0"/>
                <a:cs typeface="Gill Sans" pitchFamily="-84" charset="0"/>
              </a:rPr>
              <a:t>,</a:t>
            </a:r>
            <a:r>
              <a:rPr lang="sr-Cyrl-RS" sz="2100" smtClean="0">
                <a:latin typeface="Gill Sans"/>
                <a:ea typeface="Gill Sans" pitchFamily="-84" charset="0"/>
                <a:cs typeface="Gill Sans" pitchFamily="-84" charset="0"/>
              </a:rPr>
              <a:t> детаљно за подробна истраживања и опште за стратешке намене</a:t>
            </a:r>
            <a:r>
              <a:rPr lang="en-US" sz="2100" smtClean="0">
                <a:latin typeface="Gill Sans"/>
                <a:ea typeface="Gill Sans" pitchFamily="-84" charset="0"/>
                <a:cs typeface="Gill Sans" pitchFamily="-84" charset="0"/>
              </a:rPr>
              <a:t>.</a:t>
            </a:r>
            <a:endParaRPr lang="en-US" sz="2100" dirty="0">
              <a:latin typeface="Gill Sans"/>
              <a:ea typeface="Gill Sans" pitchFamily="-84" charset="0"/>
              <a:cs typeface="Gill Sans" pitchFamily="-84" charset="0"/>
            </a:endParaRPr>
          </a:p>
          <a:p>
            <a:pPr algn="just">
              <a:spcBef>
                <a:spcPts val="1406"/>
              </a:spcBef>
              <a:buSzPct val="125000"/>
              <a:buFont typeface="Lucida Grande" pitchFamily="-84" charset="0"/>
              <a:buChar char="‣"/>
            </a:pPr>
            <a:r>
              <a:rPr lang="en-US" sz="210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sr-Cyrl-RS" sz="2100" smtClean="0">
                <a:latin typeface="Gill Sans"/>
                <a:ea typeface="Gill Sans" pitchFamily="-84" charset="0"/>
                <a:cs typeface="Gill Sans" pitchFamily="-84" charset="0"/>
              </a:rPr>
              <a:t>Географске информације</a:t>
            </a:r>
            <a:r>
              <a:rPr lang="en-US" sz="210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sr-Cyrl-RS" sz="2100" smtClean="0">
                <a:latin typeface="Gill Sans"/>
                <a:ea typeface="Gill Sans" pitchFamily="-84" charset="0"/>
                <a:cs typeface="Gill Sans" pitchFamily="-84" charset="0"/>
              </a:rPr>
              <a:t>потребне за</a:t>
            </a:r>
            <a:r>
              <a:rPr lang="en-US" sz="210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sr-Cyrl-RS" sz="2100" smtClean="0">
                <a:solidFill>
                  <a:srgbClr val="FF0000"/>
                </a:solidFill>
                <a:latin typeface="Gill Sans"/>
                <a:ea typeface="Gill Sans" pitchFamily="-84" charset="0"/>
                <a:cs typeface="Gill Sans" pitchFamily="-84" charset="0"/>
              </a:rPr>
              <a:t>добро управљање</a:t>
            </a:r>
            <a:r>
              <a:rPr lang="en-US" sz="210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sr-Cyrl-RS" sz="2100" smtClean="0">
                <a:latin typeface="Gill Sans"/>
                <a:ea typeface="Gill Sans" pitchFamily="-84" charset="0"/>
                <a:cs typeface="Gill Sans" pitchFamily="-84" charset="0"/>
              </a:rPr>
              <a:t>на свим нивоима требале би бити</a:t>
            </a:r>
            <a:r>
              <a:rPr lang="en-US" sz="210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sr-Cyrl-RS" sz="2100" smtClean="0">
                <a:solidFill>
                  <a:srgbClr val="FF0000"/>
                </a:solidFill>
                <a:latin typeface="Gill Sans"/>
                <a:ea typeface="Gill Sans" pitchFamily="-84" charset="0"/>
                <a:cs typeface="Gill Sans" pitchFamily="-84" charset="0"/>
              </a:rPr>
              <a:t>тренутно и транспарентно доступне</a:t>
            </a:r>
            <a:r>
              <a:rPr lang="en-US" sz="2100" smtClean="0">
                <a:latin typeface="Gill Sans"/>
                <a:ea typeface="Gill Sans" pitchFamily="-84" charset="0"/>
                <a:cs typeface="Gill Sans" pitchFamily="-84" charset="0"/>
              </a:rPr>
              <a:t>.</a:t>
            </a:r>
            <a:endParaRPr lang="en-US" sz="2100" dirty="0">
              <a:latin typeface="Gill Sans"/>
              <a:ea typeface="Gill Sans" pitchFamily="-84" charset="0"/>
              <a:cs typeface="Gill Sans" pitchFamily="-84" charset="0"/>
            </a:endParaRPr>
          </a:p>
          <a:p>
            <a:pPr algn="just">
              <a:spcBef>
                <a:spcPts val="1406"/>
              </a:spcBef>
              <a:buSzPct val="125000"/>
              <a:buFont typeface="Lucida Grande" pitchFamily="-84" charset="0"/>
              <a:buChar char="‣"/>
            </a:pPr>
            <a:r>
              <a:rPr lang="en-US" sz="210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sr-Cyrl-RS" sz="2100" smtClean="0">
                <a:solidFill>
                  <a:srgbClr val="FF0000"/>
                </a:solidFill>
                <a:latin typeface="Gill Sans"/>
                <a:ea typeface="Gill Sans" pitchFamily="-84" charset="0"/>
                <a:cs typeface="Gill Sans" pitchFamily="-84" charset="0"/>
              </a:rPr>
              <a:t>Лако проналажење</a:t>
            </a:r>
            <a:r>
              <a:rPr lang="en-US" sz="2100" smtClean="0">
                <a:solidFill>
                  <a:srgbClr val="FF0000"/>
                </a:solidFill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sr-Cyrl-RS" sz="2100" smtClean="0">
                <a:latin typeface="Gill Sans"/>
                <a:ea typeface="Gill Sans" pitchFamily="-84" charset="0"/>
                <a:cs typeface="Gill Sans" pitchFamily="-84" charset="0"/>
              </a:rPr>
              <a:t>података о томе које географске информације су доступне</a:t>
            </a:r>
            <a:r>
              <a:rPr lang="en-US" sz="2100" smtClean="0">
                <a:latin typeface="Gill Sans"/>
                <a:ea typeface="Gill Sans" pitchFamily="-84" charset="0"/>
                <a:cs typeface="Gill Sans" pitchFamily="-84" charset="0"/>
              </a:rPr>
              <a:t>,</a:t>
            </a:r>
            <a:r>
              <a:rPr lang="sr-Cyrl-RS" sz="2100" smtClean="0">
                <a:latin typeface="Gill Sans"/>
                <a:ea typeface="Gill Sans" pitchFamily="-84" charset="0"/>
                <a:cs typeface="Gill Sans" pitchFamily="-84" charset="0"/>
              </a:rPr>
              <a:t> како могу бити коришће</a:t>
            </a:r>
            <a:r>
              <a:rPr lang="sr-Cyrl-RS" sz="2100">
                <a:latin typeface="Gill Sans"/>
                <a:ea typeface="Gill Sans" pitchFamily="-84" charset="0"/>
                <a:cs typeface="Gill Sans" pitchFamily="-84" charset="0"/>
              </a:rPr>
              <a:t>н</a:t>
            </a:r>
            <a:r>
              <a:rPr lang="sr-Cyrl-RS" sz="2100" smtClean="0">
                <a:latin typeface="Gill Sans"/>
                <a:ea typeface="Gill Sans" pitchFamily="-84" charset="0"/>
                <a:cs typeface="Gill Sans" pitchFamily="-84" charset="0"/>
              </a:rPr>
              <a:t>е да одговоре на поједине захтеве и под којим условима могу бити преузете и коришћене</a:t>
            </a:r>
            <a:r>
              <a:rPr lang="en-US" sz="2100" smtClean="0">
                <a:latin typeface="Gill Sans"/>
                <a:ea typeface="Gill Sans" pitchFamily="-84" charset="0"/>
                <a:cs typeface="Gill Sans" pitchFamily="-84" charset="0"/>
              </a:rPr>
              <a:t>.</a:t>
            </a:r>
            <a:endParaRPr lang="en-US" sz="2100" dirty="0">
              <a:latin typeface="Gill Sans"/>
              <a:ea typeface="Gill Sans" pitchFamily="-84" charset="0"/>
              <a:cs typeface="Gill Sans" pitchFamily="-84" charset="0"/>
            </a:endParaRPr>
          </a:p>
        </p:txBody>
      </p:sp>
      <p:pic>
        <p:nvPicPr>
          <p:cNvPr id="130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78719" y="68089"/>
            <a:ext cx="1107281" cy="111063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30051" name="Rectangle 3"/>
          <p:cNvSpPr>
            <a:spLocks/>
          </p:cNvSpPr>
          <p:nvPr/>
        </p:nvSpPr>
        <p:spPr bwMode="auto">
          <a:xfrm>
            <a:off x="3125391" y="281285"/>
            <a:ext cx="2909451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l"/>
            <a:r>
              <a:rPr lang="sr-Cyrl-RS" sz="2600" b="1" smtClean="0">
                <a:solidFill>
                  <a:schemeClr val="tx1"/>
                </a:solidFill>
                <a:latin typeface="Calibri"/>
                <a:ea typeface="Gill Sans" pitchFamily="-84" charset="0"/>
                <a:cs typeface="Gill Sans" pitchFamily="-84" charset="0"/>
              </a:rPr>
              <a:t>ИНСПИРЕ принципи</a:t>
            </a:r>
            <a:endParaRPr lang="en-US" sz="2600" b="1" dirty="0">
              <a:solidFill>
                <a:schemeClr val="tx1"/>
              </a:solidFill>
              <a:latin typeface="Calibri"/>
              <a:ea typeface="Gill Sans" pitchFamily="-84" charset="0"/>
              <a:cs typeface="Gill Sans" pitchFamily="-8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7" name="Rectangle 1"/>
          <p:cNvSpPr>
            <a:spLocks/>
          </p:cNvSpPr>
          <p:nvPr/>
        </p:nvSpPr>
        <p:spPr bwMode="auto">
          <a:xfrm>
            <a:off x="415052" y="1175941"/>
            <a:ext cx="8679656" cy="519707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just">
              <a:buSzPct val="125000"/>
              <a:buFont typeface="Lucida Grande" pitchFamily="-84" charset="0"/>
              <a:buChar char="‣"/>
            </a:pPr>
            <a:r>
              <a:rPr lang="sr-Cyrl-RS" sz="2000" smtClean="0">
                <a:solidFill>
                  <a:srgbClr val="FF0000"/>
                </a:solidFill>
                <a:latin typeface="Gill Sans"/>
              </a:rPr>
              <a:t>Сервиси за откривање</a:t>
            </a:r>
            <a:r>
              <a:rPr lang="en-US" sz="2000" smtClean="0">
                <a:latin typeface="Gill Sans"/>
              </a:rPr>
              <a:t>: </a:t>
            </a:r>
            <a:r>
              <a:rPr lang="sr-Cyrl-RS" sz="2000" smtClean="0">
                <a:latin typeface="Gill Sans"/>
              </a:rPr>
              <a:t>подржавају проналажење података</a:t>
            </a:r>
            <a:r>
              <a:rPr lang="en-US" sz="2000" smtClean="0">
                <a:latin typeface="Gill Sans"/>
              </a:rPr>
              <a:t>, </a:t>
            </a:r>
            <a:r>
              <a:rPr lang="sr-Cyrl-RS" sz="2000" smtClean="0">
                <a:latin typeface="Gill Sans"/>
              </a:rPr>
              <a:t>процену и коришћење </a:t>
            </a:r>
            <a:r>
              <a:rPr lang="sr-Cyrl-RS" sz="2000">
                <a:latin typeface="Gill Sans"/>
              </a:rPr>
              <a:t>просторних </a:t>
            </a:r>
            <a:r>
              <a:rPr lang="sr-Cyrl-RS" sz="2000" smtClean="0">
                <a:latin typeface="Gill Sans"/>
              </a:rPr>
              <a:t>података и сервиса преко својстава описаних у метаподацима</a:t>
            </a:r>
            <a:endParaRPr lang="en-US" sz="2000" dirty="0">
              <a:latin typeface="Gill Sans"/>
            </a:endParaRPr>
          </a:p>
          <a:p>
            <a:pPr algn="just">
              <a:buSzPct val="125000"/>
            </a:pPr>
            <a:endParaRPr lang="en-US" sz="2000" dirty="0">
              <a:latin typeface="Gill Sans"/>
            </a:endParaRPr>
          </a:p>
          <a:p>
            <a:pPr algn="just">
              <a:buSzPct val="125000"/>
              <a:buFont typeface="Lucida Grande" pitchFamily="-84" charset="0"/>
              <a:buChar char="‣"/>
            </a:pPr>
            <a:r>
              <a:rPr lang="sr-Cyrl-RS" sz="2000" smtClean="0">
                <a:solidFill>
                  <a:srgbClr val="FF0000"/>
                </a:solidFill>
                <a:latin typeface="Gill Sans"/>
              </a:rPr>
              <a:t>Сервиси за приказ</a:t>
            </a:r>
            <a:r>
              <a:rPr lang="en-US" sz="2000" smtClean="0">
                <a:latin typeface="Gill Sans"/>
              </a:rPr>
              <a:t>: </a:t>
            </a:r>
            <a:r>
              <a:rPr lang="sr-Cyrl-RS" sz="2000" smtClean="0">
                <a:latin typeface="Gill Sans"/>
              </a:rPr>
              <a:t>као минимум:</a:t>
            </a:r>
            <a:r>
              <a:rPr lang="en-US" sz="2000" smtClean="0">
                <a:latin typeface="Gill Sans"/>
              </a:rPr>
              <a:t> </a:t>
            </a:r>
            <a:r>
              <a:rPr lang="sr-Cyrl-RS" sz="2000" smtClean="0">
                <a:latin typeface="Gill Sans"/>
              </a:rPr>
              <a:t>приказ, навигација, зумирање, померање или преклапање скупова просторних података и приказивање легенде о било ком релевантном садржају у метаподацима</a:t>
            </a:r>
            <a:r>
              <a:rPr lang="en-US" sz="2000" smtClean="0">
                <a:latin typeface="Gill Sans"/>
              </a:rPr>
              <a:t>.</a:t>
            </a:r>
            <a:endParaRPr lang="en-US" sz="2000" dirty="0">
              <a:latin typeface="Gill Sans"/>
            </a:endParaRPr>
          </a:p>
          <a:p>
            <a:pPr algn="just">
              <a:buSzPct val="125000"/>
            </a:pPr>
            <a:endParaRPr lang="en-US" sz="2000" dirty="0">
              <a:latin typeface="Gill Sans"/>
            </a:endParaRPr>
          </a:p>
          <a:p>
            <a:pPr algn="just">
              <a:buSzPct val="125000"/>
              <a:buFont typeface="Lucida Grande" pitchFamily="-84" charset="0"/>
              <a:buChar char="‣"/>
            </a:pPr>
            <a:r>
              <a:rPr lang="sr-Cyrl-RS" sz="2000" smtClean="0">
                <a:solidFill>
                  <a:srgbClr val="FF0000"/>
                </a:solidFill>
                <a:latin typeface="Gill Sans"/>
              </a:rPr>
              <a:t>Сервиси за преузимање</a:t>
            </a:r>
            <a:r>
              <a:rPr lang="en-US" sz="2000" smtClean="0">
                <a:latin typeface="Gill Sans"/>
              </a:rPr>
              <a:t>: </a:t>
            </a:r>
            <a:r>
              <a:rPr lang="sr-Cyrl-RS" sz="2000" smtClean="0">
                <a:latin typeface="Gill Sans"/>
              </a:rPr>
              <a:t>омогућавају копирање компл</a:t>
            </a:r>
            <a:r>
              <a:rPr lang="en-US" sz="2000" smtClean="0">
                <a:latin typeface="Gill Sans"/>
              </a:rPr>
              <a:t>e</a:t>
            </a:r>
            <a:r>
              <a:rPr lang="sr-Cyrl-RS" sz="2000" smtClean="0">
                <a:latin typeface="Gill Sans"/>
              </a:rPr>
              <a:t>тног скупа просторних података</a:t>
            </a:r>
            <a:r>
              <a:rPr lang="en-US" sz="2000" smtClean="0">
                <a:latin typeface="Gill Sans"/>
              </a:rPr>
              <a:t>, </a:t>
            </a:r>
            <a:r>
              <a:rPr lang="sr-Cyrl-RS" sz="2000" smtClean="0">
                <a:latin typeface="Gill Sans"/>
              </a:rPr>
              <a:t>или делова таквог скупа</a:t>
            </a:r>
            <a:r>
              <a:rPr lang="en-US" sz="2000" smtClean="0">
                <a:latin typeface="Gill Sans"/>
              </a:rPr>
              <a:t>.</a:t>
            </a:r>
            <a:endParaRPr lang="en-US" sz="2000" dirty="0">
              <a:latin typeface="Gill Sans"/>
            </a:endParaRPr>
          </a:p>
          <a:p>
            <a:pPr algn="just">
              <a:buSzPct val="125000"/>
            </a:pPr>
            <a:endParaRPr lang="en-US" sz="2000" dirty="0">
              <a:latin typeface="Gill Sans"/>
            </a:endParaRPr>
          </a:p>
          <a:p>
            <a:pPr algn="just">
              <a:buSzPct val="125000"/>
              <a:buFont typeface="Lucida Grande" pitchFamily="-84" charset="0"/>
              <a:buChar char="‣"/>
            </a:pPr>
            <a:r>
              <a:rPr lang="sr-Cyrl-RS" sz="2000" smtClean="0">
                <a:solidFill>
                  <a:srgbClr val="FF0000"/>
                </a:solidFill>
                <a:latin typeface="Gill Sans"/>
              </a:rPr>
              <a:t>Трансформациони сервиси</a:t>
            </a:r>
            <a:r>
              <a:rPr lang="en-US" sz="2000" smtClean="0">
                <a:latin typeface="Gill Sans"/>
              </a:rPr>
              <a:t>: </a:t>
            </a:r>
            <a:r>
              <a:rPr lang="sr-Cyrl-RS" sz="2000" smtClean="0">
                <a:latin typeface="Gill Sans"/>
              </a:rPr>
              <a:t>омогућавају хармонизацију и превођење скупова података у различите пројекције.</a:t>
            </a:r>
            <a:endParaRPr lang="en-US" sz="2000" dirty="0">
              <a:latin typeface="Gill Sans"/>
            </a:endParaRPr>
          </a:p>
          <a:p>
            <a:pPr algn="just">
              <a:buSzPct val="125000"/>
            </a:pPr>
            <a:endParaRPr lang="en-US" sz="2000" dirty="0">
              <a:latin typeface="Gill Sans"/>
            </a:endParaRPr>
          </a:p>
          <a:p>
            <a:pPr algn="just">
              <a:buSzPct val="125000"/>
              <a:buFont typeface="Lucida Grande" pitchFamily="-84" charset="0"/>
              <a:buChar char="‣"/>
            </a:pPr>
            <a:r>
              <a:rPr lang="sr-Cyrl-RS" sz="2000" smtClean="0">
                <a:solidFill>
                  <a:srgbClr val="FF0000"/>
                </a:solidFill>
                <a:latin typeface="Gill Sans"/>
              </a:rPr>
              <a:t>Прозивање сервиса</a:t>
            </a:r>
            <a:r>
              <a:rPr lang="en-US" sz="2000" smtClean="0">
                <a:latin typeface="Gill Sans"/>
              </a:rPr>
              <a:t>: </a:t>
            </a:r>
            <a:r>
              <a:rPr lang="sr-Cyrl-RS" sz="2000" smtClean="0">
                <a:latin typeface="Gill Sans"/>
              </a:rPr>
              <a:t>омогућавају да се сервиси прозову и покрену</a:t>
            </a:r>
            <a:r>
              <a:rPr lang="en-US" sz="2000" smtClean="0">
                <a:latin typeface="Gill Sans"/>
              </a:rPr>
              <a:t>. </a:t>
            </a:r>
            <a:endParaRPr lang="en-US" sz="2000" dirty="0">
              <a:latin typeface="Gill Sans"/>
            </a:endParaRPr>
          </a:p>
        </p:txBody>
      </p:sp>
      <p:pic>
        <p:nvPicPr>
          <p:cNvPr id="1320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92238" y="68089"/>
            <a:ext cx="1107281" cy="111063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5" name="Rectangle 3"/>
          <p:cNvSpPr>
            <a:spLocks/>
          </p:cNvSpPr>
          <p:nvPr/>
        </p:nvSpPr>
        <p:spPr bwMode="auto">
          <a:xfrm>
            <a:off x="3125391" y="281285"/>
            <a:ext cx="2611292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l"/>
            <a:r>
              <a:rPr lang="sr-Cyrl-RS" sz="2600" b="1" smtClean="0">
                <a:solidFill>
                  <a:schemeClr val="tx1"/>
                </a:solidFill>
                <a:latin typeface="Calibri"/>
                <a:ea typeface="Gill Sans" pitchFamily="-84" charset="0"/>
                <a:cs typeface="Gill Sans" pitchFamily="-84" charset="0"/>
              </a:rPr>
              <a:t>ИНСПИРЕ сервиси</a:t>
            </a:r>
            <a:endParaRPr lang="en-US" sz="2600" b="1" dirty="0">
              <a:solidFill>
                <a:schemeClr val="tx1"/>
              </a:solidFill>
              <a:latin typeface="Calibri"/>
              <a:ea typeface="Gill Sans" pitchFamily="-84" charset="0"/>
              <a:cs typeface="Gill Sans" pitchFamily="-8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5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78719" y="20320"/>
            <a:ext cx="1107281" cy="111063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3414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78719" y="1241227"/>
            <a:ext cx="7065774" cy="499873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5" name="Rectangle 3"/>
          <p:cNvSpPr>
            <a:spLocks/>
          </p:cNvSpPr>
          <p:nvPr/>
        </p:nvSpPr>
        <p:spPr bwMode="auto">
          <a:xfrm>
            <a:off x="2769791" y="281285"/>
            <a:ext cx="4193456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l"/>
            <a:r>
              <a:rPr lang="sr-Cyrl-RS" sz="2600" b="1" smtClean="0">
                <a:solidFill>
                  <a:schemeClr val="tx1"/>
                </a:solidFill>
                <a:latin typeface="Calibri"/>
                <a:ea typeface="Gill Sans" pitchFamily="-84" charset="0"/>
                <a:cs typeface="Gill Sans" pitchFamily="-84" charset="0"/>
              </a:rPr>
              <a:t>Веб сајт ИНСПИРЕ директиве</a:t>
            </a:r>
            <a:endParaRPr lang="en-US" sz="2600" b="1" dirty="0">
              <a:solidFill>
                <a:schemeClr val="tx1"/>
              </a:solidFill>
              <a:latin typeface="Calibri"/>
              <a:ea typeface="Gill Sans" pitchFamily="-84" charset="0"/>
              <a:cs typeface="Gill Sans" pitchFamily="-8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3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78719" y="68089"/>
            <a:ext cx="1107281" cy="111063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3619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78425" y="1443653"/>
            <a:ext cx="5931416" cy="477933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5" name="Rectangle 3"/>
          <p:cNvSpPr>
            <a:spLocks/>
          </p:cNvSpPr>
          <p:nvPr/>
        </p:nvSpPr>
        <p:spPr bwMode="auto">
          <a:xfrm>
            <a:off x="3125391" y="281285"/>
            <a:ext cx="2992614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l"/>
            <a:r>
              <a:rPr lang="sr-Cyrl-RS" sz="2600" b="1" smtClean="0">
                <a:latin typeface="Calibri"/>
                <a:ea typeface="Gill Sans" pitchFamily="-84" charset="0"/>
                <a:cs typeface="Gill Sans" pitchFamily="-84" charset="0"/>
              </a:rPr>
              <a:t>ИНСПИРЕ</a:t>
            </a:r>
            <a:r>
              <a:rPr lang="en-US" sz="2600" b="1" smtClean="0">
                <a:solidFill>
                  <a:schemeClr val="tx1"/>
                </a:solidFill>
                <a:latin typeface="Calibri"/>
                <a:ea typeface="Gill Sans" pitchFamily="-84" charset="0"/>
                <a:cs typeface="Gill Sans" pitchFamily="-84" charset="0"/>
              </a:rPr>
              <a:t> </a:t>
            </a:r>
            <a:r>
              <a:rPr lang="sr-Cyrl-RS" sz="2600" b="1" smtClean="0">
                <a:solidFill>
                  <a:schemeClr val="tx1"/>
                </a:solidFill>
                <a:latin typeface="Calibri"/>
                <a:ea typeface="Gill Sans" pitchFamily="-84" charset="0"/>
                <a:cs typeface="Gill Sans" pitchFamily="-84" charset="0"/>
              </a:rPr>
              <a:t>геопортал</a:t>
            </a:r>
            <a:endParaRPr lang="en-US" sz="2600" b="1" dirty="0">
              <a:solidFill>
                <a:schemeClr val="tx1"/>
              </a:solidFill>
              <a:latin typeface="Calibri"/>
              <a:ea typeface="Gill Sans" pitchFamily="-84" charset="0"/>
              <a:cs typeface="Gill Sans" pitchFamily="-8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756623" y="622310"/>
            <a:ext cx="3317538" cy="3125129"/>
            <a:chOff x="0" y="0"/>
            <a:chExt cx="3275" cy="3085"/>
          </a:xfrm>
        </p:grpSpPr>
        <p:sp>
          <p:nvSpPr>
            <p:cNvPr id="27657" name="Rectangle 2"/>
            <p:cNvSpPr>
              <a:spLocks/>
            </p:cNvSpPr>
            <p:nvPr/>
          </p:nvSpPr>
          <p:spPr bwMode="auto">
            <a:xfrm>
              <a:off x="123" y="2629"/>
              <a:ext cx="3040" cy="45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r>
                <a:rPr lang="sr-Cyrl-RS" smtClean="0">
                  <a:ea typeface="Gill Sans" pitchFamily="-84" charset="0"/>
                  <a:cs typeface="Gill Sans" pitchFamily="-84" charset="0"/>
                </a:rPr>
                <a:t>ОСМАТРАЈ</a:t>
              </a:r>
              <a:endParaRPr lang="en-US">
                <a:ea typeface="Gill Sans" pitchFamily="-84" charset="0"/>
                <a:cs typeface="Gill Sans" pitchFamily="-84" charset="0"/>
              </a:endParaRPr>
            </a:p>
          </p:txBody>
        </p:sp>
        <p:pic>
          <p:nvPicPr>
            <p:cNvPr id="27658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0"/>
              <a:ext cx="3275" cy="262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  <p:grpSp>
        <p:nvGrpSpPr>
          <p:cNvPr id="3" name="Group 4"/>
          <p:cNvGrpSpPr>
            <a:grpSpLocks/>
          </p:cNvGrpSpPr>
          <p:nvPr/>
        </p:nvGrpSpPr>
        <p:grpSpPr bwMode="auto">
          <a:xfrm>
            <a:off x="5476239" y="743229"/>
            <a:ext cx="3374033" cy="2977712"/>
            <a:chOff x="0" y="0"/>
            <a:chExt cx="3498" cy="3088"/>
          </a:xfrm>
        </p:grpSpPr>
        <p:sp>
          <p:nvSpPr>
            <p:cNvPr id="27655" name="Rectangle 5"/>
            <p:cNvSpPr>
              <a:spLocks/>
            </p:cNvSpPr>
            <p:nvPr/>
          </p:nvSpPr>
          <p:spPr bwMode="auto">
            <a:xfrm>
              <a:off x="234" y="2632"/>
              <a:ext cx="3040" cy="45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r>
                <a:rPr lang="sr-Cyrl-RS" smtClean="0">
                  <a:ea typeface="Gill Sans" pitchFamily="-84" charset="0"/>
                  <a:cs typeface="Gill Sans" pitchFamily="-84" charset="0"/>
                </a:rPr>
                <a:t>ДЕЛИ</a:t>
              </a:r>
              <a:endParaRPr lang="en-US">
                <a:ea typeface="Gill Sans" pitchFamily="-84" charset="0"/>
                <a:cs typeface="Gill Sans" pitchFamily="-84" charset="0"/>
              </a:endParaRPr>
            </a:p>
          </p:txBody>
        </p:sp>
        <p:pic>
          <p:nvPicPr>
            <p:cNvPr id="27656" name="Picture 6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0"/>
              <a:ext cx="3498" cy="262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  <p:grpSp>
        <p:nvGrpSpPr>
          <p:cNvPr id="4" name="Group 7"/>
          <p:cNvGrpSpPr>
            <a:grpSpLocks/>
          </p:cNvGrpSpPr>
          <p:nvPr/>
        </p:nvGrpSpPr>
        <p:grpSpPr bwMode="auto">
          <a:xfrm>
            <a:off x="2929127" y="3672499"/>
            <a:ext cx="3207514" cy="2830429"/>
            <a:chOff x="0" y="0"/>
            <a:chExt cx="3496" cy="3084"/>
          </a:xfrm>
        </p:grpSpPr>
        <p:sp>
          <p:nvSpPr>
            <p:cNvPr id="27653" name="Rectangle 8"/>
            <p:cNvSpPr>
              <a:spLocks/>
            </p:cNvSpPr>
            <p:nvPr/>
          </p:nvSpPr>
          <p:spPr bwMode="auto">
            <a:xfrm>
              <a:off x="233" y="2628"/>
              <a:ext cx="3040" cy="45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r>
                <a:rPr lang="sr-Cyrl-RS" smtClean="0">
                  <a:ea typeface="Gill Sans" pitchFamily="-84" charset="0"/>
                  <a:cs typeface="Gill Sans" pitchFamily="-84" charset="0"/>
                </a:rPr>
                <a:t>ИНФОРМИШИ</a:t>
              </a:r>
              <a:endParaRPr lang="en-US">
                <a:ea typeface="Gill Sans" pitchFamily="-84" charset="0"/>
                <a:cs typeface="Gill Sans" pitchFamily="-84" charset="0"/>
              </a:endParaRPr>
            </a:p>
          </p:txBody>
        </p:sp>
        <p:pic>
          <p:nvPicPr>
            <p:cNvPr id="27654" name="Picture 9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0" y="0"/>
              <a:ext cx="3496" cy="262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1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81869" y="947664"/>
            <a:ext cx="6025307" cy="426280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38242" name="Rectangle 2"/>
          <p:cNvSpPr>
            <a:spLocks/>
          </p:cNvSpPr>
          <p:nvPr/>
        </p:nvSpPr>
        <p:spPr bwMode="auto">
          <a:xfrm>
            <a:off x="2479105" y="276820"/>
            <a:ext cx="3483676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2400" u="sng" dirty="0">
                <a:solidFill>
                  <a:schemeClr val="tx1"/>
                </a:solidFill>
                <a:ea typeface="Gill Sans" pitchFamily="-84" charset="0"/>
                <a:cs typeface="Gill Sans" pitchFamily="-84" charset="0"/>
                <a:hlinkClick r:id="rId4"/>
              </a:rPr>
              <a:t>http://www.eyeonearth.org</a:t>
            </a:r>
            <a:endParaRPr lang="en-US" sz="2400" u="sng" dirty="0">
              <a:solidFill>
                <a:schemeClr val="tx1"/>
              </a:solidFill>
              <a:ea typeface="Gill Sans" pitchFamily="-84" charset="0"/>
              <a:cs typeface="Gill Sans" pitchFamily="-84" charset="0"/>
            </a:endParaRPr>
          </a:p>
        </p:txBody>
      </p:sp>
      <p:sp>
        <p:nvSpPr>
          <p:cNvPr id="138243" name="TextBox 1"/>
          <p:cNvSpPr txBox="1">
            <a:spLocks noChangeArrowheads="1"/>
          </p:cNvSpPr>
          <p:nvPr/>
        </p:nvSpPr>
        <p:spPr bwMode="auto">
          <a:xfrm>
            <a:off x="15627" y="5413762"/>
            <a:ext cx="9144000" cy="103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4291" tIns="32146" rIns="64291" bIns="32146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100">
                <a:latin typeface="Gill Sans"/>
              </a:rPr>
              <a:t>“</a:t>
            </a:r>
            <a:r>
              <a:rPr lang="en-GB" sz="2100" smtClean="0">
                <a:latin typeface="Gill Sans"/>
              </a:rPr>
              <a:t>‘</a:t>
            </a:r>
            <a:r>
              <a:rPr lang="sr-Cyrl-RS" altLang="ja-JP" sz="2100" smtClean="0">
                <a:latin typeface="Gill Sans"/>
              </a:rPr>
              <a:t>глобална јавна информациона мрежа за онлајн креирање и дељење података и информација од значаја за животну средину путем интерактивне картографске визуализације</a:t>
            </a:r>
            <a:r>
              <a:rPr lang="en-GB" sz="2100" smtClean="0">
                <a:latin typeface="Gill Sans"/>
              </a:rPr>
              <a:t>”</a:t>
            </a:r>
            <a:r>
              <a:rPr lang="en-GB" altLang="ja-JP" sz="2100" smtClean="0">
                <a:latin typeface="Gill Sans"/>
              </a:rPr>
              <a:t> </a:t>
            </a:r>
            <a:endParaRPr lang="en-US" sz="2100" dirty="0">
              <a:latin typeface="Gill San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9" name="Rectangle 1"/>
          <p:cNvSpPr>
            <a:spLocks/>
          </p:cNvSpPr>
          <p:nvPr/>
        </p:nvSpPr>
        <p:spPr bwMode="auto">
          <a:xfrm>
            <a:off x="2593677" y="223242"/>
            <a:ext cx="4206280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2400" u="sng" dirty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  <a:hlinkClick r:id="rId3"/>
              </a:rPr>
              <a:t>http://ec.europa.eu/digital-agenda/</a:t>
            </a:r>
            <a:endParaRPr lang="en-US" sz="2400" u="sng" dirty="0">
              <a:solidFill>
                <a:schemeClr val="tx1"/>
              </a:solidFill>
              <a:latin typeface="Gill Sans"/>
              <a:ea typeface="Gill Sans" pitchFamily="-84" charset="0"/>
              <a:cs typeface="Gill Sans" pitchFamily="-84" charset="0"/>
            </a:endParaRPr>
          </a:p>
        </p:txBody>
      </p:sp>
      <p:pic>
        <p:nvPicPr>
          <p:cNvPr id="14029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45816" y="704532"/>
            <a:ext cx="4554141" cy="486221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40291" name="TextBox 1"/>
          <p:cNvSpPr txBox="1">
            <a:spLocks noChangeArrowheads="1"/>
          </p:cNvSpPr>
          <p:nvPr/>
        </p:nvSpPr>
        <p:spPr bwMode="auto">
          <a:xfrm>
            <a:off x="0" y="5656387"/>
            <a:ext cx="9144000" cy="1172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4291" tIns="32146" rIns="64291" bIns="32146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smtClean="0">
                <a:solidFill>
                  <a:schemeClr val="tx1"/>
                </a:solidFill>
                <a:latin typeface="Gill Sans"/>
              </a:rPr>
              <a:t>“</a:t>
            </a:r>
            <a:r>
              <a:rPr lang="sr-Cyrl-RS" sz="2400" smtClean="0">
                <a:solidFill>
                  <a:schemeClr val="tx1"/>
                </a:solidFill>
                <a:latin typeface="Gill Sans"/>
              </a:rPr>
              <a:t>Да се поново покрене европска економија и помогне европским грађанима и предузећима да извуку максимум из дигиталних технологија</a:t>
            </a:r>
            <a:r>
              <a:rPr lang="en-US" sz="2400" smtClean="0">
                <a:solidFill>
                  <a:schemeClr val="tx1"/>
                </a:solidFill>
                <a:latin typeface="Gill Sans"/>
              </a:rPr>
              <a:t>”</a:t>
            </a:r>
            <a:endParaRPr lang="en-US" sz="2400" dirty="0">
              <a:solidFill>
                <a:schemeClr val="tx1"/>
              </a:solidFill>
              <a:latin typeface="Gill San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7262069" y="-118318"/>
            <a:ext cx="1832818" cy="2008064"/>
            <a:chOff x="0" y="0"/>
            <a:chExt cx="1642" cy="1800"/>
          </a:xfrm>
        </p:grpSpPr>
        <p:pic>
          <p:nvPicPr>
            <p:cNvPr id="142339" name="Picture 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1328307">
              <a:off x="161" y="207"/>
              <a:ext cx="1319" cy="111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142340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668944">
              <a:off x="159" y="476"/>
              <a:ext cx="1319" cy="111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142341" name="Picture 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00" y="684"/>
              <a:ext cx="1319" cy="111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  <p:sp>
        <p:nvSpPr>
          <p:cNvPr id="139269" name="Rectangle 5"/>
          <p:cNvSpPr>
            <a:spLocks/>
          </p:cNvSpPr>
          <p:nvPr/>
        </p:nvSpPr>
        <p:spPr bwMode="auto">
          <a:xfrm>
            <a:off x="267891" y="2076152"/>
            <a:ext cx="8599289" cy="269676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l"/>
            <a:r>
              <a:rPr lang="sr-Cyrl-RS" sz="3600" smtClean="0">
                <a:latin typeface="Gill Sans"/>
                <a:ea typeface="Gill Sans" pitchFamily="-84" charset="0"/>
                <a:cs typeface="Gill Sans" pitchFamily="-84" charset="0"/>
              </a:rPr>
              <a:t>Без дељења података о животној средини:</a:t>
            </a:r>
            <a:endParaRPr lang="en-US" sz="3600" dirty="0">
              <a:latin typeface="Gill Sans"/>
              <a:ea typeface="Gill Sans" pitchFamily="-84" charset="0"/>
              <a:cs typeface="Gill Sans" pitchFamily="-84" charset="0"/>
            </a:endParaRPr>
          </a:p>
          <a:p>
            <a:pPr algn="l">
              <a:buSzPct val="100000"/>
              <a:buFont typeface="Lucida Grande" pitchFamily="-84" charset="0"/>
              <a:buChar char="‣"/>
            </a:pPr>
            <a:r>
              <a:rPr lang="sr-Cyrl-RS" sz="3600" smtClean="0">
                <a:latin typeface="Gill Sans"/>
                <a:ea typeface="Gill Sans" pitchFamily="-84" charset="0"/>
                <a:cs typeface="Gill Sans" pitchFamily="-84" charset="0"/>
              </a:rPr>
              <a:t> бављење науком може бити тешко</a:t>
            </a:r>
            <a:r>
              <a:rPr lang="en-US" sz="3600" smtClean="0">
                <a:latin typeface="Gill Sans"/>
                <a:ea typeface="Gill Sans" pitchFamily="-84" charset="0"/>
                <a:cs typeface="Gill Sans" pitchFamily="-84" charset="0"/>
              </a:rPr>
              <a:t>, </a:t>
            </a:r>
            <a:endParaRPr lang="en-US" sz="3600" dirty="0">
              <a:latin typeface="Gill Sans"/>
              <a:ea typeface="Gill Sans" pitchFamily="-84" charset="0"/>
              <a:cs typeface="Gill Sans" pitchFamily="-84" charset="0"/>
            </a:endParaRPr>
          </a:p>
          <a:p>
            <a:pPr algn="l">
              <a:buSzPct val="100000"/>
              <a:buFont typeface="Lucida Grande" pitchFamily="-84" charset="0"/>
              <a:buChar char="‣"/>
            </a:pPr>
            <a:r>
              <a:rPr lang="en-US" sz="360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sr-Cyrl-RS" sz="3600" smtClean="0">
                <a:latin typeface="Gill Sans"/>
                <a:ea typeface="Gill Sans" pitchFamily="-84" charset="0"/>
                <a:cs typeface="Gill Sans" pitchFamily="-84" charset="0"/>
              </a:rPr>
              <a:t>доношење квалитетних управљачких одлука може бити проблематично</a:t>
            </a:r>
            <a:r>
              <a:rPr lang="en-US" sz="3600" smtClean="0">
                <a:latin typeface="Gill Sans"/>
                <a:ea typeface="Gill Sans" pitchFamily="-84" charset="0"/>
                <a:cs typeface="Gill Sans" pitchFamily="-84" charset="0"/>
              </a:rPr>
              <a:t>,</a:t>
            </a:r>
            <a:endParaRPr lang="en-US" sz="3600" dirty="0">
              <a:latin typeface="Gill Sans"/>
              <a:ea typeface="Gill Sans" pitchFamily="-84" charset="0"/>
              <a:cs typeface="Gill Sans" pitchFamily="-84" charset="0"/>
            </a:endParaRPr>
          </a:p>
          <a:p>
            <a:pPr algn="l">
              <a:buSzPct val="100000"/>
              <a:buFont typeface="Lucida Grande" pitchFamily="-84" charset="0"/>
              <a:buChar char="‣"/>
            </a:pPr>
            <a:r>
              <a:rPr lang="sr-Cyrl-RS" sz="3600" smtClean="0">
                <a:latin typeface="Gill Sans"/>
                <a:ea typeface="Gill Sans" pitchFamily="-84" charset="0"/>
                <a:cs typeface="Gill Sans" pitchFamily="-84" charset="0"/>
              </a:rPr>
              <a:t> конципирање одрживог развоја може бити веома компликовано</a:t>
            </a:r>
            <a:r>
              <a:rPr lang="en-US" sz="3600" smtClean="0">
                <a:latin typeface="Gill Sans"/>
                <a:ea typeface="Gill Sans" pitchFamily="-84" charset="0"/>
                <a:cs typeface="Gill Sans" pitchFamily="-84" charset="0"/>
              </a:rPr>
              <a:t>.</a:t>
            </a:r>
            <a:endParaRPr lang="en-US" sz="3600" dirty="0">
              <a:latin typeface="Gill Sans"/>
              <a:ea typeface="Gill Sans" pitchFamily="-84" charset="0"/>
              <a:cs typeface="Gill Sans" pitchFamily="-8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2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2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2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2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269" grpId="0" build="p" autoUpdateAnimBg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5" name="Rectangle 1"/>
          <p:cNvSpPr>
            <a:spLocks/>
          </p:cNvSpPr>
          <p:nvPr/>
        </p:nvSpPr>
        <p:spPr bwMode="auto">
          <a:xfrm>
            <a:off x="203200" y="2067223"/>
            <a:ext cx="8814997" cy="2714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r>
              <a:rPr lang="sr-Cyrl-RS" sz="3600" smtClean="0">
                <a:latin typeface="Gill Sans"/>
                <a:ea typeface="Gill Sans" pitchFamily="-84" charset="0"/>
                <a:cs typeface="Gill Sans" pitchFamily="-84" charset="0"/>
              </a:rPr>
              <a:t>Подаци прикупљени кроз јавно финансирање су јавно добро</a:t>
            </a:r>
            <a:r>
              <a:rPr lang="en-US" sz="3600" smtClean="0">
                <a:latin typeface="Gill Sans"/>
                <a:ea typeface="Gill Sans" pitchFamily="-84" charset="0"/>
                <a:cs typeface="Gill Sans" pitchFamily="-84" charset="0"/>
              </a:rPr>
              <a:t>, </a:t>
            </a:r>
            <a:r>
              <a:rPr lang="sr-Cyrl-RS" sz="3600" smtClean="0">
                <a:latin typeface="Gill Sans"/>
                <a:ea typeface="Gill Sans" pitchFamily="-84" charset="0"/>
                <a:cs typeface="Gill Sans" pitchFamily="-84" charset="0"/>
              </a:rPr>
              <a:t>произведено у јавном интересу и стога морају бити јавно доступни у што већем могућем обиму</a:t>
            </a:r>
            <a:r>
              <a:rPr lang="en-US" sz="3600" smtClean="0">
                <a:latin typeface="Gill Sans"/>
                <a:ea typeface="Gill Sans" pitchFamily="-84" charset="0"/>
                <a:cs typeface="Gill Sans" pitchFamily="-84" charset="0"/>
              </a:rPr>
              <a:t>.</a:t>
            </a:r>
            <a:endParaRPr lang="en-US" sz="3600" dirty="0">
              <a:latin typeface="Gill Sans"/>
              <a:ea typeface="Gill Sans" pitchFamily="-84" charset="0"/>
              <a:cs typeface="Gill Sans" pitchFamily="-84" charset="0"/>
            </a:endParaRP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7262069" y="-118318"/>
            <a:ext cx="1832818" cy="2008064"/>
            <a:chOff x="0" y="0"/>
            <a:chExt cx="1642" cy="1800"/>
          </a:xfrm>
        </p:grpSpPr>
        <p:pic>
          <p:nvPicPr>
            <p:cNvPr id="144387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1328307">
              <a:off x="161" y="207"/>
              <a:ext cx="1319" cy="111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144388" name="Picture 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668944">
              <a:off x="159" y="476"/>
              <a:ext cx="1319" cy="111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144389" name="Picture 5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00" y="684"/>
              <a:ext cx="1319" cy="111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3" name="Rectangle 1"/>
          <p:cNvSpPr>
            <a:spLocks/>
          </p:cNvSpPr>
          <p:nvPr/>
        </p:nvSpPr>
        <p:spPr bwMode="auto">
          <a:xfrm>
            <a:off x="223520" y="1736824"/>
            <a:ext cx="8794677" cy="337542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r>
              <a:rPr lang="sr-Cyrl-RS" sz="3600" smtClean="0">
                <a:latin typeface="Gill Sans"/>
                <a:ea typeface="Gill Sans" pitchFamily="-84" charset="0"/>
                <a:cs typeface="Gill Sans" pitchFamily="-84" charset="0"/>
              </a:rPr>
              <a:t>Дељење и документовање података је део основног научног приступа</a:t>
            </a:r>
            <a:r>
              <a:rPr lang="en-US" sz="3600" smtClean="0">
                <a:latin typeface="Gill Sans"/>
                <a:ea typeface="Gill Sans" pitchFamily="-84" charset="0"/>
                <a:cs typeface="Gill Sans" pitchFamily="-84" charset="0"/>
              </a:rPr>
              <a:t>.</a:t>
            </a:r>
            <a:endParaRPr lang="en-US" sz="3600" dirty="0">
              <a:latin typeface="Gill Sans"/>
              <a:ea typeface="Gill Sans" pitchFamily="-84" charset="0"/>
              <a:cs typeface="Gill Sans" pitchFamily="-84" charset="0"/>
            </a:endParaRPr>
          </a:p>
          <a:p>
            <a:r>
              <a:rPr lang="en-US" sz="3600" dirty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</a:p>
          <a:p>
            <a:r>
              <a:rPr lang="sr-Cyrl-RS" sz="3600" smtClean="0">
                <a:latin typeface="Gill Sans"/>
                <a:ea typeface="Gill Sans" pitchFamily="-84" charset="0"/>
                <a:cs typeface="Gill Sans" pitchFamily="-84" charset="0"/>
              </a:rPr>
              <a:t>Повећање увида у научну одговорност и кредибилитет</a:t>
            </a:r>
            <a:r>
              <a:rPr lang="en-US" sz="3600" smtClean="0">
                <a:latin typeface="Gill Sans"/>
                <a:ea typeface="Gill Sans" pitchFamily="-84" charset="0"/>
                <a:cs typeface="Gill Sans" pitchFamily="-84" charset="0"/>
              </a:rPr>
              <a:t>.</a:t>
            </a:r>
            <a:endParaRPr lang="en-US" sz="3600" dirty="0">
              <a:latin typeface="Gill Sans"/>
              <a:ea typeface="Gill Sans" pitchFamily="-84" charset="0"/>
              <a:cs typeface="Gill Sans" pitchFamily="-84" charset="0"/>
            </a:endParaRP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7262069" y="-118318"/>
            <a:ext cx="1832818" cy="2008064"/>
            <a:chOff x="0" y="0"/>
            <a:chExt cx="1642" cy="1800"/>
          </a:xfrm>
        </p:grpSpPr>
        <p:pic>
          <p:nvPicPr>
            <p:cNvPr id="146435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1328307">
              <a:off x="161" y="207"/>
              <a:ext cx="1319" cy="111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146436" name="Picture 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668944">
              <a:off x="159" y="476"/>
              <a:ext cx="1319" cy="111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146437" name="Picture 5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00" y="684"/>
              <a:ext cx="1319" cy="111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1" name="Rectangle 1"/>
          <p:cNvSpPr>
            <a:spLocks/>
          </p:cNvSpPr>
          <p:nvPr/>
        </p:nvSpPr>
        <p:spPr bwMode="auto">
          <a:xfrm>
            <a:off x="0" y="2277070"/>
            <a:ext cx="9135070" cy="229493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/>
            <a:r>
              <a:rPr lang="sr-Cyrl-RS" sz="3600" smtClean="0">
                <a:latin typeface="Gill Sans"/>
                <a:ea typeface="Gill Sans" pitchFamily="-84" charset="0"/>
                <a:cs typeface="Gill Sans" pitchFamily="-84" charset="0"/>
              </a:rPr>
              <a:t>Поједностављујте и омогућите корисницима да осете корист од </a:t>
            </a:r>
            <a:br>
              <a:rPr lang="sr-Cyrl-RS" sz="3600" smtClean="0">
                <a:latin typeface="Gill Sans"/>
                <a:ea typeface="Gill Sans" pitchFamily="-84" charset="0"/>
                <a:cs typeface="Gill Sans" pitchFamily="-84" charset="0"/>
              </a:rPr>
            </a:br>
            <a:r>
              <a:rPr lang="sr-Cyrl-RS" sz="3600" smtClean="0">
                <a:latin typeface="Gill Sans"/>
                <a:ea typeface="Gill Sans" pitchFamily="-84" charset="0"/>
                <a:cs typeface="Gill Sans" pitchFamily="-84" charset="0"/>
              </a:rPr>
              <a:t>међуоперабилности</a:t>
            </a:r>
            <a:endParaRPr lang="en-US" sz="3600" dirty="0">
              <a:latin typeface="Gill Sans"/>
              <a:ea typeface="Gill Sans" pitchFamily="-84" charset="0"/>
              <a:cs typeface="Gill Sans" pitchFamily="-84" charset="0"/>
            </a:endParaRP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7262069" y="-118318"/>
            <a:ext cx="1832818" cy="2008064"/>
            <a:chOff x="0" y="0"/>
            <a:chExt cx="1642" cy="1800"/>
          </a:xfrm>
        </p:grpSpPr>
        <p:pic>
          <p:nvPicPr>
            <p:cNvPr id="148483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1328307">
              <a:off x="161" y="207"/>
              <a:ext cx="1319" cy="111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148484" name="Picture 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668944">
              <a:off x="159" y="476"/>
              <a:ext cx="1319" cy="111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148485" name="Picture 5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00" y="684"/>
              <a:ext cx="1319" cy="111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29" name="Rectangle 1"/>
          <p:cNvSpPr>
            <a:spLocks/>
          </p:cNvSpPr>
          <p:nvPr/>
        </p:nvSpPr>
        <p:spPr bwMode="auto">
          <a:xfrm>
            <a:off x="0" y="2277070"/>
            <a:ext cx="9135070" cy="229493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/>
            <a:r>
              <a:rPr lang="sr-Cyrl-RS" sz="3600" smtClean="0">
                <a:latin typeface="Gill Sans"/>
                <a:ea typeface="Gill Sans" pitchFamily="-84" charset="0"/>
                <a:cs typeface="Gill Sans" pitchFamily="-84" charset="0"/>
              </a:rPr>
              <a:t>Омогућите откривање својих података</a:t>
            </a:r>
            <a:endParaRPr lang="en-US" sz="3600" dirty="0">
              <a:latin typeface="Gill Sans"/>
              <a:ea typeface="Gill Sans" pitchFamily="-84" charset="0"/>
              <a:cs typeface="Gill Sans" pitchFamily="-84" charset="0"/>
            </a:endParaRPr>
          </a:p>
          <a:p>
            <a:pPr algn="ctr"/>
            <a:endParaRPr lang="en-US" sz="3600" dirty="0">
              <a:latin typeface="Gill Sans"/>
              <a:ea typeface="Gill Sans" pitchFamily="-84" charset="0"/>
              <a:cs typeface="Gill Sans" pitchFamily="-84" charset="0"/>
            </a:endParaRPr>
          </a:p>
          <a:p>
            <a:pPr algn="ctr"/>
            <a:r>
              <a:rPr lang="sr-Cyrl-RS" sz="3600" smtClean="0">
                <a:latin typeface="Gill Sans"/>
                <a:ea typeface="Gill Sans" pitchFamily="-84" charset="0"/>
                <a:cs typeface="Gill Sans" pitchFamily="-84" charset="0"/>
              </a:rPr>
              <a:t>Промовишите</a:t>
            </a:r>
            <a:r>
              <a:rPr lang="en-US" sz="360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sr-Cyrl-RS" sz="3600" smtClean="0">
                <a:latin typeface="Gill Sans"/>
                <a:ea typeface="Gill Sans" pitchFamily="-84" charset="0"/>
                <a:cs typeface="Gill Sans" pitchFamily="-84" charset="0"/>
              </a:rPr>
              <a:t>ГЕОСС и ОГЦ</a:t>
            </a:r>
            <a:endParaRPr lang="en-US" sz="3600" dirty="0">
              <a:latin typeface="Gill Sans"/>
              <a:ea typeface="Gill Sans" pitchFamily="-84" charset="0"/>
              <a:cs typeface="Gill Sans" pitchFamily="-84" charset="0"/>
            </a:endParaRP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7262069" y="-118318"/>
            <a:ext cx="1832818" cy="2008064"/>
            <a:chOff x="0" y="0"/>
            <a:chExt cx="1642" cy="1800"/>
          </a:xfrm>
        </p:grpSpPr>
        <p:pic>
          <p:nvPicPr>
            <p:cNvPr id="150531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1328307">
              <a:off x="161" y="207"/>
              <a:ext cx="1319" cy="111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150532" name="Picture 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668944">
              <a:off x="159" y="476"/>
              <a:ext cx="1319" cy="111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150533" name="Picture 5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00" y="684"/>
              <a:ext cx="1319" cy="111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7" name="Rectangle 1"/>
          <p:cNvSpPr>
            <a:spLocks/>
          </p:cNvSpPr>
          <p:nvPr/>
        </p:nvSpPr>
        <p:spPr bwMode="auto">
          <a:xfrm>
            <a:off x="0" y="2567285"/>
            <a:ext cx="9135070" cy="1714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/>
            <a:endParaRPr lang="en-US" sz="3600" dirty="0">
              <a:latin typeface="Gill Sans"/>
              <a:ea typeface="Gill Sans" pitchFamily="-84" charset="0"/>
              <a:cs typeface="Gill Sans" pitchFamily="-84" charset="0"/>
            </a:endParaRPr>
          </a:p>
          <a:p>
            <a:pPr algn="ctr"/>
            <a:r>
              <a:rPr lang="sr-Cyrl-RS" sz="3600" smtClean="0">
                <a:latin typeface="Gill Sans"/>
                <a:ea typeface="Gill Sans" pitchFamily="-84" charset="0"/>
                <a:cs typeface="Gill Sans" pitchFamily="-84" charset="0"/>
              </a:rPr>
              <a:t>ДЕЛИТЕ, ДЕЛИТЕ, ДЕЛИТЕ</a:t>
            </a:r>
            <a:r>
              <a:rPr lang="en-US" sz="3600" smtClean="0">
                <a:latin typeface="Gill Sans"/>
                <a:ea typeface="Gill Sans" pitchFamily="-84" charset="0"/>
                <a:cs typeface="Gill Sans" pitchFamily="-84" charset="0"/>
              </a:rPr>
              <a:t>!</a:t>
            </a:r>
            <a:endParaRPr lang="en-US" sz="3600" dirty="0">
              <a:latin typeface="Gill Sans"/>
              <a:ea typeface="Gill Sans" pitchFamily="-84" charset="0"/>
              <a:cs typeface="Gill Sans" pitchFamily="-84" charset="0"/>
            </a:endParaRP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7262069" y="-118318"/>
            <a:ext cx="1832818" cy="2008064"/>
            <a:chOff x="0" y="0"/>
            <a:chExt cx="1642" cy="1800"/>
          </a:xfrm>
        </p:grpSpPr>
        <p:pic>
          <p:nvPicPr>
            <p:cNvPr id="152579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1328307">
              <a:off x="161" y="207"/>
              <a:ext cx="1319" cy="111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152580" name="Picture 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668944">
              <a:off x="159" y="476"/>
              <a:ext cx="1319" cy="111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152581" name="Picture 5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00" y="684"/>
              <a:ext cx="1319" cy="111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352320" y="6356350"/>
            <a:ext cx="334480" cy="365125"/>
          </a:xfrm>
        </p:spPr>
        <p:txBody>
          <a:bodyPr/>
          <a:lstStyle/>
          <a:p>
            <a:fld id="{BB94B09F-8FCB-7141-A19E-A8444146AAFD}" type="slidenum">
              <a:rPr lang="en-US" smtClean="0"/>
              <a:pPr/>
              <a:t>68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78426" y="468692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600" b="1" smtClean="0">
                <a:latin typeface="Calibri"/>
              </a:rPr>
              <a:t>Практичне вежбе</a:t>
            </a:r>
            <a:endParaRPr lang="it-IT" sz="2600" b="1" dirty="0">
              <a:latin typeface="Calibri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914400" y="1023779"/>
            <a:ext cx="1564640" cy="7877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Cyrl-RS" sz="2400" b="0" i="0" u="sng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"/>
                <a:ea typeface="+mj-ea"/>
                <a:cs typeface="+mj-cs"/>
              </a:rPr>
              <a:t>Преглед</a:t>
            </a:r>
            <a:endParaRPr kumimoji="0" lang="en-US" sz="2400" b="0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ill Sans"/>
              <a:ea typeface="+mj-ea"/>
              <a:cs typeface="+mj-cs"/>
            </a:endParaRP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457200" y="2169161"/>
            <a:ext cx="8229600" cy="1793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sr-Cyrl-R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"/>
                <a:ea typeface="+mn-ea"/>
                <a:cs typeface="+mn-cs"/>
              </a:rPr>
              <a:t>Увод у посредовање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ill Sans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sr-Cyrl-R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"/>
                <a:ea typeface="+mn-ea"/>
                <a:cs typeface="+mn-cs"/>
              </a:rPr>
              <a:t>ГЕОСС</a:t>
            </a: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"/>
                <a:ea typeface="+mn-ea"/>
                <a:cs typeface="+mn-cs"/>
              </a:rPr>
              <a:t> </a:t>
            </a:r>
            <a:r>
              <a:rPr kumimoji="0" lang="sr-Cyrl-R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"/>
                <a:ea typeface="+mn-ea"/>
                <a:cs typeface="+mn-cs"/>
              </a:rPr>
              <a:t>заједничка инфраструктура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ill Sans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sr-Cyrl-R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"/>
                <a:ea typeface="+mn-ea"/>
                <a:cs typeface="+mn-cs"/>
              </a:rPr>
              <a:t>ГЕО</a:t>
            </a: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"/>
                <a:ea typeface="+mn-ea"/>
                <a:cs typeface="+mn-cs"/>
              </a:rPr>
              <a:t> </a:t>
            </a:r>
            <a:r>
              <a:rPr kumimoji="0" lang="sr-Cyrl-R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"/>
                <a:ea typeface="+mn-ea"/>
                <a:cs typeface="+mn-cs"/>
              </a:rPr>
              <a:t>ДАБ</a:t>
            </a: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"/>
                <a:ea typeface="+mn-ea"/>
                <a:cs typeface="+mn-cs"/>
              </a:rPr>
              <a:t> </a:t>
            </a:r>
            <a:r>
              <a:rPr lang="sr-Cyrl-RS" sz="2400" smtClean="0">
                <a:latin typeface="Gill Sans"/>
              </a:rPr>
              <a:t>функционалности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ill Sans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ill Sa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9181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n-US" smtClean="0"/>
              <a:pPr/>
              <a:t>69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838200" y="415457"/>
            <a:ext cx="7848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600" b="1" smtClean="0"/>
              <a:t>Шта је то „</a:t>
            </a:r>
            <a:r>
              <a:rPr lang="sr-Cyrl-RS" sz="2600" b="1" i="1" smtClean="0"/>
              <a:t>Увођење ГЕОСС сервиса у праксу“</a:t>
            </a:r>
            <a:r>
              <a:rPr lang="en-US" sz="2600" b="1" smtClean="0"/>
              <a:t>?</a:t>
            </a:r>
            <a:endParaRPr lang="en-US" sz="2600" b="1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299891" y="1224845"/>
            <a:ext cx="3991898" cy="4703789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/>
            <a:r>
              <a:rPr lang="en-GB" sz="1800" smtClean="0">
                <a:latin typeface="+mj-lt"/>
                <a:cs typeface="Corbel"/>
              </a:rPr>
              <a:t> </a:t>
            </a:r>
            <a:r>
              <a:rPr lang="sr-Cyrl-RS" sz="1800" smtClean="0">
                <a:latin typeface="+mj-lt"/>
                <a:cs typeface="Corbel"/>
              </a:rPr>
              <a:t>Курс за будуће тренере развијен у оквиру ОП7</a:t>
            </a:r>
            <a:r>
              <a:rPr lang="en-GB" sz="1800" smtClean="0">
                <a:latin typeface="+mj-lt"/>
                <a:cs typeface="Corbel"/>
              </a:rPr>
              <a:t> </a:t>
            </a:r>
            <a:r>
              <a:rPr lang="sr-Cyrl-RS" sz="1800" smtClean="0">
                <a:latin typeface="+mj-lt"/>
                <a:cs typeface="Corbel"/>
              </a:rPr>
              <a:t>пројекта </a:t>
            </a:r>
            <a:r>
              <a:rPr lang="en-GB" sz="1800" smtClean="0">
                <a:latin typeface="+mj-lt"/>
                <a:cs typeface="Corbel"/>
              </a:rPr>
              <a:t>enviroGRIDS </a:t>
            </a:r>
            <a:r>
              <a:rPr lang="sr-Cyrl-RS" sz="1800" smtClean="0">
                <a:latin typeface="+mj-lt"/>
                <a:cs typeface="Corbel"/>
              </a:rPr>
              <a:t>од стране Универзитета у Женеви</a:t>
            </a:r>
            <a:endParaRPr lang="en-GB" sz="1800" dirty="0" smtClean="0">
              <a:cs typeface="Corbel"/>
            </a:endParaRPr>
          </a:p>
          <a:p>
            <a:pPr marL="0" indent="0"/>
            <a:endParaRPr lang="en-GB" sz="1800" dirty="0" smtClean="0">
              <a:cs typeface="Corbel"/>
            </a:endParaRPr>
          </a:p>
          <a:p>
            <a:pPr marL="0" indent="0"/>
            <a:endParaRPr lang="en-GB" sz="1800" dirty="0">
              <a:cs typeface="Corbel"/>
            </a:endParaRPr>
          </a:p>
          <a:p>
            <a:pPr marL="0" indent="0"/>
            <a:r>
              <a:rPr lang="en-GB" sz="1800" smtClean="0">
                <a:cs typeface="Corbel"/>
              </a:rPr>
              <a:t> </a:t>
            </a:r>
            <a:r>
              <a:rPr lang="sr-Cyrl-RS" sz="1800" smtClean="0">
                <a:cs typeface="Corbel"/>
              </a:rPr>
              <a:t>Циљ</a:t>
            </a:r>
            <a:r>
              <a:rPr lang="en-GB" sz="1800" smtClean="0">
                <a:cs typeface="Corbel"/>
              </a:rPr>
              <a:t>: </a:t>
            </a:r>
            <a:r>
              <a:rPr lang="sr-Cyrl-RS" sz="1800" smtClean="0">
                <a:cs typeface="Corbel"/>
              </a:rPr>
              <a:t>промовисати</a:t>
            </a:r>
            <a:r>
              <a:rPr lang="en-GB" sz="1800" smtClean="0">
                <a:cs typeface="Corbel"/>
              </a:rPr>
              <a:t> </a:t>
            </a:r>
            <a:r>
              <a:rPr lang="sr-Cyrl-RS" sz="1800" smtClean="0">
                <a:cs typeface="Corbel"/>
              </a:rPr>
              <a:t>ГЕО</a:t>
            </a:r>
            <a:r>
              <a:rPr lang="en-GB" sz="1800" smtClean="0">
                <a:cs typeface="Corbel"/>
              </a:rPr>
              <a:t>/</a:t>
            </a:r>
            <a:r>
              <a:rPr lang="sr-Cyrl-RS" sz="1800" smtClean="0">
                <a:cs typeface="Corbel"/>
              </a:rPr>
              <a:t>ГЕОСС принципе</a:t>
            </a:r>
            <a:r>
              <a:rPr lang="en-GB" sz="1800" smtClean="0">
                <a:cs typeface="Corbel"/>
              </a:rPr>
              <a:t> </a:t>
            </a:r>
            <a:r>
              <a:rPr lang="sr-Cyrl-RS" sz="1800" smtClean="0">
                <a:cs typeface="Corbel"/>
              </a:rPr>
              <a:t>дељења података кроз употребу отворених и интероперабилних решења</a:t>
            </a:r>
            <a:endParaRPr lang="en-GB" sz="1800" dirty="0" smtClean="0">
              <a:cs typeface="Corbel"/>
            </a:endParaRPr>
          </a:p>
          <a:p>
            <a:pPr marL="0" indent="0"/>
            <a:endParaRPr lang="en-GB" sz="1800" dirty="0">
              <a:latin typeface="+mj-lt"/>
              <a:cs typeface="Corbel"/>
            </a:endParaRPr>
          </a:p>
          <a:p>
            <a:pPr marL="0" indent="0"/>
            <a:endParaRPr lang="en-GB" sz="1800" dirty="0" smtClean="0">
              <a:latin typeface="+mj-lt"/>
              <a:cs typeface="Corbel"/>
            </a:endParaRPr>
          </a:p>
          <a:p>
            <a:pPr marL="0" indent="0"/>
            <a:r>
              <a:rPr lang="en-GB" sz="1800" smtClean="0">
                <a:latin typeface="+mj-lt"/>
                <a:cs typeface="Corbel"/>
              </a:rPr>
              <a:t> </a:t>
            </a:r>
            <a:r>
              <a:rPr lang="sr-Cyrl-RS" sz="1800" smtClean="0">
                <a:latin typeface="+mj-lt"/>
                <a:cs typeface="Corbel"/>
              </a:rPr>
              <a:t>До сада:</a:t>
            </a:r>
            <a:r>
              <a:rPr lang="en-GB" sz="1800" smtClean="0">
                <a:latin typeface="+mj-lt"/>
                <a:cs typeface="Corbel"/>
              </a:rPr>
              <a:t> 400 </a:t>
            </a:r>
            <a:r>
              <a:rPr lang="sr-Cyrl-RS" sz="1800" smtClean="0">
                <a:latin typeface="+mj-lt"/>
                <a:cs typeface="Corbel"/>
              </a:rPr>
              <a:t>полазника</a:t>
            </a:r>
            <a:endParaRPr lang="en-GB" sz="1800" dirty="0" smtClean="0">
              <a:latin typeface="+mj-lt"/>
              <a:cs typeface="Corbel"/>
            </a:endParaRPr>
          </a:p>
          <a:p>
            <a:pPr marL="0" indent="0"/>
            <a:endParaRPr lang="en-GB" sz="1800" dirty="0" smtClean="0">
              <a:latin typeface="+mj-lt"/>
              <a:cs typeface="Corbel"/>
            </a:endParaRPr>
          </a:p>
          <a:p>
            <a:pPr marL="0" indent="0"/>
            <a:r>
              <a:rPr lang="en-GB" sz="1800">
                <a:latin typeface="+mj-lt"/>
                <a:cs typeface="Corbel"/>
              </a:rPr>
              <a:t> </a:t>
            </a:r>
            <a:r>
              <a:rPr lang="sr-Cyrl-RS" sz="1800" smtClean="0">
                <a:latin typeface="+mj-lt"/>
                <a:cs typeface="Corbel"/>
              </a:rPr>
              <a:t>Још термина на </a:t>
            </a:r>
            <a:r>
              <a:rPr lang="en-GB" sz="1800" smtClean="0">
                <a:latin typeface="+mj-lt"/>
                <a:cs typeface="Corbel"/>
                <a:hlinkClick r:id="rId2"/>
              </a:rPr>
              <a:t>www.geossintopractice.org</a:t>
            </a:r>
            <a:r>
              <a:rPr lang="en-GB" sz="1800" smtClean="0">
                <a:latin typeface="+mj-lt"/>
                <a:cs typeface="Corbel"/>
              </a:rPr>
              <a:t> </a:t>
            </a:r>
            <a:endParaRPr lang="en-GB" sz="1800" dirty="0">
              <a:latin typeface="+mj-lt"/>
              <a:cs typeface="Corbel"/>
            </a:endParaRPr>
          </a:p>
        </p:txBody>
      </p:sp>
      <p:pic>
        <p:nvPicPr>
          <p:cNvPr id="11" name="Image 8" descr="Screen Shot 2013-09-06 at 16.11.27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7253" y="1174284"/>
            <a:ext cx="4144295" cy="5126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84227" y="1151929"/>
            <a:ext cx="4376663" cy="32146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9699" name="Rectangle 2"/>
          <p:cNvSpPr>
            <a:spLocks/>
          </p:cNvSpPr>
          <p:nvPr/>
        </p:nvSpPr>
        <p:spPr bwMode="auto">
          <a:xfrm>
            <a:off x="412955" y="4540746"/>
            <a:ext cx="8229600" cy="13930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/>
            <a:r>
              <a:rPr lang="sr-Cyrl-RS" sz="3200" smtClean="0">
                <a:ea typeface="Gill Sans" pitchFamily="-84" charset="0"/>
                <a:cs typeface="Gill Sans" pitchFamily="-84" charset="0"/>
              </a:rPr>
              <a:t>Један скуп података за пуно корисника</a:t>
            </a:r>
            <a:endParaRPr lang="en-US" sz="3200" dirty="0">
              <a:ea typeface="Gill Sans" pitchFamily="-84" charset="0"/>
              <a:cs typeface="Gill Sans" pitchFamily="-84" charset="0"/>
            </a:endParaRPr>
          </a:p>
          <a:p>
            <a:pPr algn="ctr"/>
            <a:r>
              <a:rPr lang="sr-Cyrl-RS" sz="3200" smtClean="0">
                <a:ea typeface="Gill Sans" pitchFamily="-84" charset="0"/>
                <a:cs typeface="Gill Sans" pitchFamily="-84" charset="0"/>
              </a:rPr>
              <a:t>Много скупова података за једног корисника</a:t>
            </a:r>
            <a:endParaRPr lang="en-US" sz="3200" dirty="0">
              <a:ea typeface="Gill Sans" pitchFamily="-84" charset="0"/>
              <a:cs typeface="Gill Sans" pitchFamily="-84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4358640" y="1424940"/>
            <a:ext cx="2129367" cy="8636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150000"/>
              </a:lnSpc>
            </a:pPr>
            <a:r>
              <a:rPr lang="sr-Cyrl-RS" sz="1200" smtClean="0">
                <a:solidFill>
                  <a:schemeClr val="tx1"/>
                </a:solidFill>
                <a:latin typeface="Comic Sans MS" panose="030F0702030302020204" pitchFamily="66" charset="0"/>
              </a:rPr>
              <a:t>Прикупи све информације које можеш. Касније ћемо им смислити примену.</a:t>
            </a:r>
            <a:endParaRPr lang="en-GB" sz="120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914400" y="415456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600" b="1" smtClean="0"/>
              <a:t>Надградња кроз </a:t>
            </a:r>
            <a:r>
              <a:rPr lang="sr-Latn-RS" sz="2600" b="1" smtClean="0"/>
              <a:t>O</a:t>
            </a:r>
            <a:r>
              <a:rPr lang="sr-Cyrl-RS" sz="2600" b="1" smtClean="0"/>
              <a:t>П</a:t>
            </a:r>
            <a:r>
              <a:rPr lang="en-US" sz="2600" b="1" smtClean="0"/>
              <a:t>7 </a:t>
            </a:r>
            <a:r>
              <a:rPr lang="sr-Cyrl-RS" sz="2600" b="1" smtClean="0"/>
              <a:t>пројекте </a:t>
            </a:r>
            <a:r>
              <a:rPr lang="en-US" sz="2600" b="1" smtClean="0"/>
              <a:t>EOPOWER </a:t>
            </a:r>
            <a:r>
              <a:rPr lang="sr-Cyrl-RS" sz="2600" b="1" smtClean="0"/>
              <a:t>и</a:t>
            </a:r>
            <a:r>
              <a:rPr lang="en-US" sz="2600" b="1" smtClean="0"/>
              <a:t> IASON</a:t>
            </a:r>
            <a:endParaRPr lang="en-US" sz="2600" b="1" dirty="0"/>
          </a:p>
        </p:txBody>
      </p:sp>
      <p:sp>
        <p:nvSpPr>
          <p:cNvPr id="9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299891" y="1224845"/>
            <a:ext cx="3783075" cy="4703789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/>
            <a:r>
              <a:rPr lang="sr-Cyrl-RS" sz="1800" smtClean="0">
                <a:latin typeface="+mj-lt"/>
                <a:cs typeface="Corbel"/>
              </a:rPr>
              <a:t> Унапређење кроз заједничке задатке ОП7 пројеката</a:t>
            </a:r>
            <a:r>
              <a:rPr lang="en-GB" sz="1800" smtClean="0">
                <a:latin typeface="+mj-lt"/>
                <a:cs typeface="Corbel"/>
              </a:rPr>
              <a:t> EOPOWER </a:t>
            </a:r>
            <a:r>
              <a:rPr lang="sr-Cyrl-RS" sz="1800" smtClean="0">
                <a:latin typeface="+mj-lt"/>
                <a:cs typeface="Corbel"/>
              </a:rPr>
              <a:t>и</a:t>
            </a:r>
            <a:r>
              <a:rPr lang="en-GB" sz="1800" smtClean="0">
                <a:latin typeface="+mj-lt"/>
                <a:cs typeface="Corbel"/>
              </a:rPr>
              <a:t> IASON </a:t>
            </a:r>
            <a:r>
              <a:rPr lang="sr-Cyrl-RS" sz="1800" smtClean="0">
                <a:latin typeface="+mj-lt"/>
                <a:cs typeface="Corbel"/>
              </a:rPr>
              <a:t>од стане</a:t>
            </a:r>
            <a:r>
              <a:rPr lang="en-GB" sz="1800" smtClean="0">
                <a:latin typeface="+mj-lt"/>
                <a:cs typeface="Corbel"/>
              </a:rPr>
              <a:t> </a:t>
            </a:r>
            <a:r>
              <a:rPr lang="en-GB" sz="1800" dirty="0" smtClean="0">
                <a:latin typeface="+mj-lt"/>
                <a:cs typeface="Corbel"/>
              </a:rPr>
              <a:t>UNIGE, </a:t>
            </a:r>
            <a:r>
              <a:rPr lang="en-GB" sz="1800" smtClean="0">
                <a:latin typeface="+mj-lt"/>
                <a:cs typeface="Corbel"/>
              </a:rPr>
              <a:t>UNEP </a:t>
            </a:r>
            <a:r>
              <a:rPr lang="sr-Cyrl-RS" sz="1800" smtClean="0">
                <a:latin typeface="+mj-lt"/>
                <a:cs typeface="Corbel"/>
              </a:rPr>
              <a:t>и</a:t>
            </a:r>
            <a:r>
              <a:rPr lang="en-GB" sz="1800" smtClean="0">
                <a:latin typeface="+mj-lt"/>
                <a:cs typeface="Corbel"/>
              </a:rPr>
              <a:t> </a:t>
            </a:r>
            <a:r>
              <a:rPr lang="en-GB" sz="1800" dirty="0" smtClean="0">
                <a:latin typeface="+mj-lt"/>
                <a:cs typeface="Corbel"/>
              </a:rPr>
              <a:t>CNR-IIA </a:t>
            </a:r>
          </a:p>
          <a:p>
            <a:pPr marL="0" indent="0"/>
            <a:endParaRPr lang="en-GB" sz="1800" dirty="0">
              <a:latin typeface="+mj-lt"/>
              <a:cs typeface="Corbel"/>
            </a:endParaRPr>
          </a:p>
          <a:p>
            <a:pPr marL="0" indent="0"/>
            <a:endParaRPr lang="en-GB" sz="1800" dirty="0" smtClean="0">
              <a:latin typeface="+mj-lt"/>
              <a:cs typeface="Corbel"/>
            </a:endParaRPr>
          </a:p>
          <a:p>
            <a:pPr marL="0" indent="0"/>
            <a:r>
              <a:rPr lang="en-GB" sz="1800" smtClean="0">
                <a:latin typeface="+mj-lt"/>
                <a:cs typeface="Corbel"/>
              </a:rPr>
              <a:t> </a:t>
            </a:r>
            <a:r>
              <a:rPr lang="sr-Cyrl-RS" sz="1800" smtClean="0">
                <a:latin typeface="+mj-lt"/>
                <a:cs typeface="Corbel"/>
              </a:rPr>
              <a:t>Надградња укључује</a:t>
            </a:r>
            <a:r>
              <a:rPr lang="en-GB" sz="1800" smtClean="0">
                <a:latin typeface="+mj-lt"/>
                <a:cs typeface="Corbel"/>
              </a:rPr>
              <a:t>:</a:t>
            </a:r>
            <a:endParaRPr lang="en-GB" sz="1800" dirty="0" smtClean="0">
              <a:latin typeface="+mj-lt"/>
              <a:cs typeface="Corbel"/>
            </a:endParaRPr>
          </a:p>
          <a:p>
            <a:pPr marL="400050" lvl="1" indent="0"/>
            <a:r>
              <a:rPr lang="en-GB" sz="1600" smtClean="0">
                <a:latin typeface="+mj-lt"/>
                <a:cs typeface="Corbel"/>
              </a:rPr>
              <a:t> </a:t>
            </a:r>
            <a:r>
              <a:rPr lang="sr-Cyrl-RS" sz="1600" smtClean="0">
                <a:latin typeface="+mj-lt"/>
                <a:cs typeface="Corbel"/>
              </a:rPr>
              <a:t>нова поглавњља </a:t>
            </a:r>
            <a:r>
              <a:rPr lang="en-GB" sz="1600" smtClean="0">
                <a:latin typeface="+mj-lt"/>
                <a:cs typeface="Corbel"/>
              </a:rPr>
              <a:t>(PyWPS</a:t>
            </a:r>
            <a:r>
              <a:rPr lang="en-GB" sz="1600" dirty="0" smtClean="0">
                <a:latin typeface="+mj-lt"/>
                <a:cs typeface="Corbel"/>
              </a:rPr>
              <a:t>, Discovery and Access Broker)</a:t>
            </a:r>
          </a:p>
          <a:p>
            <a:pPr marL="400050" lvl="1" indent="0"/>
            <a:r>
              <a:rPr lang="en-GB" sz="1600" smtClean="0">
                <a:latin typeface="+mj-lt"/>
                <a:cs typeface="Corbel"/>
              </a:rPr>
              <a:t> </a:t>
            </a:r>
            <a:r>
              <a:rPr lang="sr-Cyrl-RS" sz="1600" smtClean="0">
                <a:latin typeface="+mj-lt"/>
                <a:cs typeface="Corbel"/>
              </a:rPr>
              <a:t>најновије верзије софтвера</a:t>
            </a:r>
            <a:endParaRPr lang="en-GB" sz="1600" dirty="0" smtClean="0">
              <a:latin typeface="+mj-lt"/>
              <a:cs typeface="Corbel"/>
            </a:endParaRPr>
          </a:p>
          <a:p>
            <a:pPr marL="400050" lvl="1" indent="0"/>
            <a:r>
              <a:rPr lang="en-GB" sz="1600" smtClean="0">
                <a:latin typeface="+mj-lt"/>
                <a:cs typeface="Corbel"/>
              </a:rPr>
              <a:t> </a:t>
            </a:r>
            <a:r>
              <a:rPr lang="sr-Cyrl-RS" sz="1600" smtClean="0">
                <a:latin typeface="+mj-lt"/>
                <a:cs typeface="Corbel"/>
              </a:rPr>
              <a:t>више</a:t>
            </a:r>
            <a:r>
              <a:rPr lang="en-GB" sz="1600" smtClean="0">
                <a:latin typeface="+mj-lt"/>
                <a:cs typeface="Corbel"/>
              </a:rPr>
              <a:t> </a:t>
            </a:r>
            <a:r>
              <a:rPr lang="sr-Cyrl-RS" sz="1600" smtClean="0">
                <a:latin typeface="+mj-lt"/>
                <a:cs typeface="Corbel"/>
              </a:rPr>
              <a:t>поступности и практичних ствари</a:t>
            </a:r>
            <a:endParaRPr lang="en-GB" sz="1600" dirty="0" smtClean="0">
              <a:latin typeface="+mj-lt"/>
              <a:cs typeface="Corbel"/>
            </a:endParaRPr>
          </a:p>
          <a:p>
            <a:pPr marL="400050" lvl="1" indent="0"/>
            <a:r>
              <a:rPr lang="en-GB" sz="1600" smtClean="0">
                <a:latin typeface="+mj-lt"/>
                <a:cs typeface="Corbel"/>
              </a:rPr>
              <a:t> </a:t>
            </a:r>
            <a:r>
              <a:rPr lang="sr-Cyrl-RS" sz="1600" smtClean="0">
                <a:latin typeface="+mj-lt"/>
                <a:cs typeface="Corbel"/>
              </a:rPr>
              <a:t>нека поглавља преведена на</a:t>
            </a:r>
            <a:r>
              <a:rPr lang="en-GB" sz="1600" smtClean="0">
                <a:latin typeface="+mj-lt"/>
                <a:cs typeface="Corbel"/>
              </a:rPr>
              <a:t> 6 </a:t>
            </a:r>
            <a:r>
              <a:rPr lang="sr-Cyrl-RS" sz="1600" smtClean="0">
                <a:latin typeface="+mj-lt"/>
                <a:cs typeface="Corbel"/>
              </a:rPr>
              <a:t>језика</a:t>
            </a:r>
            <a:r>
              <a:rPr lang="en-GB" sz="1600" smtClean="0">
                <a:latin typeface="+mj-lt"/>
                <a:cs typeface="Corbel"/>
              </a:rPr>
              <a:t> </a:t>
            </a:r>
            <a:endParaRPr lang="en-GB" sz="1600" dirty="0" smtClean="0">
              <a:latin typeface="+mj-lt"/>
              <a:cs typeface="Corbel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4682763" y="2396518"/>
            <a:ext cx="4157818" cy="1361495"/>
            <a:chOff x="532573" y="2206044"/>
            <a:chExt cx="4157818" cy="1361495"/>
          </a:xfrm>
        </p:grpSpPr>
        <p:pic>
          <p:nvPicPr>
            <p:cNvPr id="13" name="Picture 12" descr="eopower_logo_web_transparent_background_highres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1248" y="2206044"/>
              <a:ext cx="1929143" cy="975472"/>
            </a:xfrm>
            <a:prstGeom prst="rect">
              <a:avLst/>
            </a:prstGeom>
          </p:spPr>
        </p:pic>
        <p:pic>
          <p:nvPicPr>
            <p:cNvPr id="14" name="Picture 13" descr="iason_log_small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313" y="2403212"/>
              <a:ext cx="1308100" cy="660400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532573" y="3227472"/>
              <a:ext cx="175870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 smtClean="0"/>
                <a:t>www.iason-fp7.eu</a:t>
              </a:r>
              <a:endParaRPr lang="en-US" sz="1600" i="1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952418" y="3228985"/>
              <a:ext cx="170961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 err="1" smtClean="0"/>
                <a:t>www.eopower.eu</a:t>
              </a:r>
              <a:endParaRPr lang="en-US" sz="1600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3120" y="1244490"/>
            <a:ext cx="5364480" cy="498963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840" y="397536"/>
            <a:ext cx="6938010" cy="1010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904240" y="340507"/>
            <a:ext cx="383458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600" b="1" smtClean="0"/>
              <a:t>Материјал</a:t>
            </a:r>
            <a:endParaRPr lang="en-US" sz="2600" b="1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299891" y="1419715"/>
            <a:ext cx="3991898" cy="4703789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/>
            <a:r>
              <a:rPr lang="en-GB" sz="1800" dirty="0" smtClean="0">
                <a:latin typeface="+mj-lt"/>
                <a:cs typeface="Corbel"/>
              </a:rPr>
              <a:t> PDF</a:t>
            </a:r>
          </a:p>
          <a:p>
            <a:pPr marL="0" indent="0"/>
            <a:endParaRPr lang="en-GB" sz="1800" dirty="0" smtClean="0">
              <a:latin typeface="+mj-lt"/>
              <a:cs typeface="Corbel"/>
            </a:endParaRPr>
          </a:p>
          <a:p>
            <a:pPr marL="0" indent="0"/>
            <a:r>
              <a:rPr lang="en-GB" sz="1800" smtClean="0">
                <a:latin typeface="+mj-lt"/>
                <a:cs typeface="Corbel"/>
              </a:rPr>
              <a:t> e</a:t>
            </a:r>
            <a:r>
              <a:rPr lang="sr-Cyrl-RS" sz="1800" smtClean="0">
                <a:latin typeface="+mj-lt"/>
                <a:cs typeface="Corbel"/>
              </a:rPr>
              <a:t>-Књига</a:t>
            </a:r>
            <a:r>
              <a:rPr lang="en-GB" sz="1800" smtClean="0">
                <a:latin typeface="+mj-lt"/>
                <a:cs typeface="Corbel"/>
              </a:rPr>
              <a:t> </a:t>
            </a:r>
            <a:r>
              <a:rPr lang="en-GB" sz="1800" dirty="0" smtClean="0">
                <a:latin typeface="+mj-lt"/>
                <a:cs typeface="Corbel"/>
              </a:rPr>
              <a:t>(</a:t>
            </a:r>
            <a:r>
              <a:rPr lang="en-GB" sz="1800" err="1" smtClean="0">
                <a:latin typeface="+mj-lt"/>
                <a:cs typeface="Corbel"/>
              </a:rPr>
              <a:t>iTunesStore</a:t>
            </a:r>
            <a:r>
              <a:rPr lang="en-GB" sz="1800" smtClean="0">
                <a:latin typeface="+mj-lt"/>
                <a:cs typeface="Corbel"/>
              </a:rPr>
              <a:t> </a:t>
            </a:r>
            <a:r>
              <a:rPr lang="sr-Cyrl-RS" sz="1800" smtClean="0">
                <a:latin typeface="+mj-lt"/>
                <a:cs typeface="Corbel"/>
              </a:rPr>
              <a:t>и</a:t>
            </a:r>
            <a:r>
              <a:rPr lang="en-GB" sz="1800" smtClean="0">
                <a:latin typeface="+mj-lt"/>
                <a:cs typeface="Corbel"/>
              </a:rPr>
              <a:t> </a:t>
            </a:r>
            <a:r>
              <a:rPr lang="en-GB" sz="1800" dirty="0" smtClean="0">
                <a:latin typeface="+mj-lt"/>
                <a:cs typeface="Corbel"/>
              </a:rPr>
              <a:t>Google Play Books)</a:t>
            </a:r>
          </a:p>
          <a:p>
            <a:pPr marL="0" indent="0"/>
            <a:endParaRPr lang="en-GB" sz="1800" dirty="0" smtClean="0">
              <a:latin typeface="+mj-lt"/>
              <a:cs typeface="Corbel"/>
            </a:endParaRPr>
          </a:p>
          <a:p>
            <a:pPr marL="0" indent="0"/>
            <a:r>
              <a:rPr lang="en-GB" sz="1800" smtClean="0">
                <a:latin typeface="+mj-lt"/>
                <a:cs typeface="Corbel"/>
              </a:rPr>
              <a:t> </a:t>
            </a:r>
            <a:r>
              <a:rPr lang="sr-Cyrl-RS" sz="1800" smtClean="0">
                <a:latin typeface="+mj-lt"/>
                <a:cs typeface="Corbel"/>
              </a:rPr>
              <a:t>Виртуална машина</a:t>
            </a:r>
            <a:endParaRPr lang="en-GB" sz="1800" dirty="0" smtClean="0">
              <a:latin typeface="+mj-lt"/>
              <a:cs typeface="Corbel"/>
            </a:endParaRPr>
          </a:p>
          <a:p>
            <a:pPr marL="0" indent="0"/>
            <a:endParaRPr lang="en-GB" sz="1800" dirty="0" smtClean="0">
              <a:latin typeface="+mj-lt"/>
              <a:cs typeface="Corbel"/>
            </a:endParaRPr>
          </a:p>
          <a:p>
            <a:pPr marL="0" indent="0"/>
            <a:r>
              <a:rPr lang="en-GB" sz="1800" smtClean="0">
                <a:latin typeface="+mj-lt"/>
                <a:cs typeface="Corbel"/>
              </a:rPr>
              <a:t> </a:t>
            </a:r>
            <a:r>
              <a:rPr lang="sr-Cyrl-RS" sz="1800" smtClean="0">
                <a:latin typeface="+mj-lt"/>
                <a:cs typeface="Corbel"/>
              </a:rPr>
              <a:t>Сав софтвер</a:t>
            </a:r>
            <a:r>
              <a:rPr lang="en-GB" sz="1800" smtClean="0">
                <a:latin typeface="+mj-lt"/>
                <a:cs typeface="Corbel"/>
              </a:rPr>
              <a:t> / </a:t>
            </a:r>
            <a:r>
              <a:rPr lang="sr-Cyrl-RS" sz="1800" smtClean="0">
                <a:latin typeface="+mj-lt"/>
                <a:cs typeface="Corbel"/>
              </a:rPr>
              <a:t>туторијали</a:t>
            </a:r>
            <a:r>
              <a:rPr lang="en-GB" sz="1800" smtClean="0">
                <a:latin typeface="+mj-lt"/>
                <a:cs typeface="Corbel"/>
              </a:rPr>
              <a:t> / </a:t>
            </a:r>
            <a:r>
              <a:rPr lang="sr-Cyrl-RS" sz="1800" smtClean="0">
                <a:latin typeface="+mj-lt"/>
                <a:cs typeface="Corbel"/>
              </a:rPr>
              <a:t>тест подаци</a:t>
            </a:r>
            <a:r>
              <a:rPr lang="en-GB" sz="1800" smtClean="0">
                <a:latin typeface="+mj-lt"/>
                <a:cs typeface="Corbel"/>
              </a:rPr>
              <a:t> </a:t>
            </a:r>
            <a:r>
              <a:rPr lang="sr-Cyrl-RS" sz="1800" smtClean="0">
                <a:latin typeface="+mj-lt"/>
                <a:cs typeface="Corbel"/>
              </a:rPr>
              <a:t>већ</a:t>
            </a:r>
            <a:r>
              <a:rPr lang="sr-Latn-RS" sz="1800" smtClean="0">
                <a:latin typeface="+mj-lt"/>
                <a:cs typeface="Corbel"/>
              </a:rPr>
              <a:t> </a:t>
            </a:r>
            <a:r>
              <a:rPr lang="sr-Cyrl-RS" sz="1800" smtClean="0">
                <a:latin typeface="+mj-lt"/>
                <a:cs typeface="Corbel"/>
              </a:rPr>
              <a:t>инсталирани</a:t>
            </a:r>
            <a:endParaRPr lang="en-GB" sz="1800" dirty="0" smtClean="0">
              <a:latin typeface="+mj-lt"/>
              <a:cs typeface="Corbel"/>
            </a:endParaRPr>
          </a:p>
          <a:p>
            <a:pPr marL="0" indent="0"/>
            <a:endParaRPr lang="en-GB" sz="1800" dirty="0">
              <a:latin typeface="+mj-lt"/>
              <a:cs typeface="Corbel"/>
            </a:endParaRPr>
          </a:p>
          <a:p>
            <a:pPr marL="0" indent="0"/>
            <a:r>
              <a:rPr lang="en-GB" sz="1800">
                <a:latin typeface="+mj-lt"/>
                <a:cs typeface="Corbel"/>
              </a:rPr>
              <a:t> </a:t>
            </a:r>
            <a:r>
              <a:rPr lang="sr-Cyrl-RS" sz="1800" smtClean="0">
                <a:latin typeface="+mj-lt"/>
                <a:cs typeface="Corbel"/>
              </a:rPr>
              <a:t>Потпуно бесплатан</a:t>
            </a:r>
            <a:r>
              <a:rPr lang="en-GB" sz="1800" smtClean="0">
                <a:latin typeface="+mj-lt"/>
                <a:cs typeface="Corbel"/>
              </a:rPr>
              <a:t> (</a:t>
            </a:r>
            <a:r>
              <a:rPr lang="sr-Cyrl-RS" sz="1800" smtClean="0">
                <a:latin typeface="+mj-lt"/>
                <a:cs typeface="Corbel"/>
              </a:rPr>
              <a:t>уз ЦЦ</a:t>
            </a:r>
            <a:r>
              <a:rPr lang="en-GB" sz="1800" smtClean="0">
                <a:latin typeface="+mj-lt"/>
                <a:cs typeface="Corbel"/>
              </a:rPr>
              <a:t> </a:t>
            </a:r>
            <a:r>
              <a:rPr lang="sr-Cyrl-RS" sz="1800" smtClean="0">
                <a:latin typeface="+mj-lt"/>
                <a:cs typeface="Corbel"/>
              </a:rPr>
              <a:t>лиценцу</a:t>
            </a:r>
            <a:r>
              <a:rPr lang="en-GB" sz="1800" smtClean="0">
                <a:latin typeface="+mj-lt"/>
                <a:cs typeface="Corbel"/>
              </a:rPr>
              <a:t>) </a:t>
            </a:r>
            <a:endParaRPr lang="en-GB" sz="1800" dirty="0" smtClean="0">
              <a:latin typeface="+mj-lt"/>
              <a:cs typeface="Corbel"/>
            </a:endParaRPr>
          </a:p>
        </p:txBody>
      </p:sp>
      <p:pic>
        <p:nvPicPr>
          <p:cNvPr id="13" name="Image 9" descr="Screen Shot 2013-09-06 at 16.36.4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0662" y="832950"/>
            <a:ext cx="3984411" cy="5215604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457200" y="5001068"/>
            <a:ext cx="3928907" cy="584776"/>
            <a:chOff x="457200" y="5001068"/>
            <a:chExt cx="3928907" cy="584776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7200" y="5056421"/>
              <a:ext cx="1308965" cy="448143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1766165" y="5001068"/>
              <a:ext cx="261994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sz="800" dirty="0" smtClean="0"/>
                <a:t>This work is licensed under the Creative Commons Attribution- NonCommercial-ShareAlike 3.0 Unported License. To view a copy of this license, visit: http://creativecommons.org/licenses/by-nc-sa/3.0/. </a:t>
              </a:r>
            </a:p>
            <a:p>
              <a:endParaRPr lang="en-US" sz="800" dirty="0"/>
            </a:p>
          </p:txBody>
        </p:sp>
      </p:grpSp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36053" y="415457"/>
            <a:ext cx="569424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600" b="1" smtClean="0"/>
              <a:t>Који приступ ће бити примењен</a:t>
            </a:r>
            <a:r>
              <a:rPr lang="en-US" sz="2600" b="1" smtClean="0"/>
              <a:t>?</a:t>
            </a:r>
            <a:endParaRPr lang="en-US" sz="2600" b="1" dirty="0"/>
          </a:p>
        </p:txBody>
      </p:sp>
      <p:sp>
        <p:nvSpPr>
          <p:cNvPr id="6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299891" y="1419715"/>
            <a:ext cx="3991898" cy="4703789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marL="0" indent="0"/>
            <a:r>
              <a:rPr lang="en-GB" sz="1800" smtClean="0">
                <a:latin typeface="+mj-lt"/>
                <a:cs typeface="Corbel"/>
              </a:rPr>
              <a:t> </a:t>
            </a:r>
            <a:r>
              <a:rPr lang="sr-Cyrl-RS" sz="1800" smtClean="0">
                <a:latin typeface="+mj-lt"/>
                <a:cs typeface="Corbel"/>
              </a:rPr>
              <a:t>Реторичка питања</a:t>
            </a:r>
            <a:r>
              <a:rPr lang="en-GB" sz="1800" smtClean="0">
                <a:latin typeface="+mj-lt"/>
                <a:cs typeface="Corbel"/>
              </a:rPr>
              <a:t>, </a:t>
            </a:r>
            <a:r>
              <a:rPr lang="sr-Cyrl-RS" sz="1800" smtClean="0">
                <a:latin typeface="+mj-lt"/>
                <a:cs typeface="Corbel"/>
              </a:rPr>
              <a:t>нпр</a:t>
            </a:r>
            <a:r>
              <a:rPr lang="en-GB" sz="1800" smtClean="0">
                <a:latin typeface="+mj-lt"/>
                <a:cs typeface="Corbel"/>
              </a:rPr>
              <a:t>.</a:t>
            </a:r>
            <a:endParaRPr lang="en-GB" sz="1800" dirty="0" smtClean="0">
              <a:latin typeface="+mj-lt"/>
              <a:cs typeface="Corbel"/>
            </a:endParaRPr>
          </a:p>
          <a:p>
            <a:pPr marL="400050" lvl="1" indent="0"/>
            <a:r>
              <a:rPr lang="en-GB" sz="1600" smtClean="0">
                <a:latin typeface="+mj-lt"/>
                <a:cs typeface="Corbel"/>
              </a:rPr>
              <a:t> </a:t>
            </a:r>
            <a:r>
              <a:rPr lang="sr-Cyrl-RS" sz="1600" smtClean="0">
                <a:latin typeface="+mj-lt"/>
                <a:cs typeface="Corbel"/>
              </a:rPr>
              <a:t>Како ускладиштити податке</a:t>
            </a:r>
            <a:r>
              <a:rPr lang="en-GB" sz="1600" smtClean="0">
                <a:latin typeface="+mj-lt"/>
                <a:cs typeface="Corbel"/>
              </a:rPr>
              <a:t>?</a:t>
            </a:r>
            <a:endParaRPr lang="en-GB" sz="1600" dirty="0" smtClean="0">
              <a:latin typeface="+mj-lt"/>
              <a:cs typeface="Corbel"/>
            </a:endParaRPr>
          </a:p>
          <a:p>
            <a:pPr marL="400050" lvl="1" indent="0"/>
            <a:r>
              <a:rPr lang="en-GB" sz="1600" smtClean="0">
                <a:latin typeface="+mj-lt"/>
                <a:cs typeface="Corbel"/>
              </a:rPr>
              <a:t> </a:t>
            </a:r>
            <a:r>
              <a:rPr lang="sr-Cyrl-RS" sz="1600" smtClean="0">
                <a:latin typeface="+mj-lt"/>
                <a:cs typeface="Corbel"/>
              </a:rPr>
              <a:t>Како објавити податке</a:t>
            </a:r>
            <a:r>
              <a:rPr lang="en-GB" sz="1600" smtClean="0">
                <a:latin typeface="+mj-lt"/>
                <a:cs typeface="Corbel"/>
              </a:rPr>
              <a:t>?</a:t>
            </a:r>
            <a:endParaRPr lang="en-GB" sz="1600" dirty="0" smtClean="0">
              <a:latin typeface="+mj-lt"/>
              <a:cs typeface="Corbel"/>
            </a:endParaRPr>
          </a:p>
          <a:p>
            <a:pPr marL="0" indent="0"/>
            <a:r>
              <a:rPr lang="en-GB" sz="2000" smtClean="0">
                <a:latin typeface="+mj-lt"/>
                <a:cs typeface="Corbel"/>
              </a:rPr>
              <a:t> </a:t>
            </a:r>
            <a:r>
              <a:rPr lang="sr-Cyrl-RS" sz="1800" smtClean="0">
                <a:latin typeface="+mj-lt"/>
                <a:cs typeface="Corbel"/>
              </a:rPr>
              <a:t>Туторијал</a:t>
            </a:r>
            <a:r>
              <a:rPr lang="en-GB" sz="1800" smtClean="0">
                <a:latin typeface="+mj-lt"/>
                <a:cs typeface="Corbel"/>
              </a:rPr>
              <a:t> </a:t>
            </a:r>
            <a:r>
              <a:rPr lang="sr-Cyrl-RS" sz="1800" smtClean="0">
                <a:latin typeface="+mj-lt"/>
                <a:cs typeface="Corbel"/>
              </a:rPr>
              <a:t>замењује теорију</a:t>
            </a:r>
            <a:r>
              <a:rPr lang="en-GB" sz="1800" smtClean="0">
                <a:latin typeface="+mj-lt"/>
                <a:cs typeface="Corbel"/>
              </a:rPr>
              <a:t> / </a:t>
            </a:r>
            <a:r>
              <a:rPr lang="sr-Cyrl-RS" sz="1800" smtClean="0">
                <a:latin typeface="+mj-lt"/>
                <a:cs typeface="Corbel"/>
              </a:rPr>
              <a:t>искуство</a:t>
            </a:r>
            <a:endParaRPr lang="en-GB" sz="1800" dirty="0" smtClean="0">
              <a:latin typeface="+mj-lt"/>
              <a:cs typeface="Corbel"/>
            </a:endParaRPr>
          </a:p>
          <a:p>
            <a:pPr marL="0" indent="0"/>
            <a:r>
              <a:rPr lang="en-GB" sz="1800" smtClean="0">
                <a:latin typeface="+mj-lt"/>
                <a:cs typeface="Corbel"/>
              </a:rPr>
              <a:t> </a:t>
            </a:r>
            <a:r>
              <a:rPr lang="sr-Cyrl-RS" sz="1800" smtClean="0">
                <a:latin typeface="+mj-lt"/>
                <a:cs typeface="Corbel"/>
              </a:rPr>
              <a:t>Једноставан за почињање</a:t>
            </a:r>
            <a:endParaRPr lang="en-GB" sz="1800" dirty="0" smtClean="0">
              <a:latin typeface="+mj-lt"/>
              <a:cs typeface="Corbel"/>
            </a:endParaRPr>
          </a:p>
          <a:p>
            <a:pPr marL="400050" lvl="1" indent="0"/>
            <a:r>
              <a:rPr lang="en-GB" sz="1600" smtClean="0">
                <a:latin typeface="+mj-lt"/>
                <a:cs typeface="Corbel"/>
              </a:rPr>
              <a:t> </a:t>
            </a:r>
            <a:r>
              <a:rPr lang="sr-Cyrl-RS" sz="1600" smtClean="0">
                <a:latin typeface="+mj-lt"/>
                <a:cs typeface="Corbel"/>
              </a:rPr>
              <a:t>да би пратили курс, корисници само </a:t>
            </a:r>
            <a:r>
              <a:rPr lang="sr-Cyrl-RS" sz="1600" smtClean="0">
                <a:latin typeface="+mj-lt"/>
                <a:cs typeface="Corbel"/>
              </a:rPr>
              <a:t>треба</a:t>
            </a:r>
            <a:r>
              <a:rPr lang="sr-Latn-RS" sz="1600" smtClean="0">
                <a:latin typeface="+mj-lt"/>
                <a:cs typeface="Corbel"/>
              </a:rPr>
              <a:t>j</a:t>
            </a:r>
            <a:r>
              <a:rPr lang="sr-Cyrl-RS" sz="1600" smtClean="0">
                <a:latin typeface="+mj-lt"/>
                <a:cs typeface="Corbel"/>
              </a:rPr>
              <a:t>у </a:t>
            </a:r>
            <a:r>
              <a:rPr lang="sr-Cyrl-RS" sz="1600" smtClean="0">
                <a:latin typeface="+mj-lt"/>
                <a:cs typeface="Corbel"/>
              </a:rPr>
              <a:t>копирати виртуалну машину на свој рачунар</a:t>
            </a:r>
            <a:endParaRPr lang="en-GB" sz="1600" dirty="0" smtClean="0">
              <a:latin typeface="+mj-lt"/>
              <a:cs typeface="Corbel"/>
            </a:endParaRPr>
          </a:p>
          <a:p>
            <a:pPr marL="400050" lvl="1" indent="0"/>
            <a:r>
              <a:rPr lang="en-GB" sz="1600">
                <a:latin typeface="+mj-lt"/>
                <a:cs typeface="Corbel"/>
              </a:rPr>
              <a:t> </a:t>
            </a:r>
            <a:r>
              <a:rPr lang="en-GB" sz="1600" smtClean="0">
                <a:latin typeface="+mj-lt"/>
                <a:cs typeface="Corbel"/>
              </a:rPr>
              <a:t>“</a:t>
            </a:r>
            <a:r>
              <a:rPr lang="sr-Cyrl-RS" sz="1600" smtClean="0">
                <a:latin typeface="+mj-lt"/>
                <a:cs typeface="Corbel"/>
              </a:rPr>
              <a:t>почетна</a:t>
            </a:r>
            <a:r>
              <a:rPr lang="en-GB" sz="1600" smtClean="0">
                <a:latin typeface="+mj-lt"/>
                <a:cs typeface="Corbel"/>
              </a:rPr>
              <a:t>” </a:t>
            </a:r>
            <a:r>
              <a:rPr lang="sr-Cyrl-RS" sz="1600" smtClean="0">
                <a:latin typeface="+mj-lt"/>
                <a:cs typeface="Corbel"/>
              </a:rPr>
              <a:t>ХТМЛ страница</a:t>
            </a:r>
            <a:endParaRPr lang="en-GB" sz="1600" dirty="0" smtClean="0">
              <a:latin typeface="+mj-lt"/>
              <a:cs typeface="Corbel"/>
            </a:endParaRPr>
          </a:p>
          <a:p>
            <a:pPr marL="400050" lvl="1" indent="0"/>
            <a:r>
              <a:rPr lang="en-GB" sz="1600" smtClean="0">
                <a:latin typeface="+mj-lt"/>
                <a:cs typeface="Corbel"/>
              </a:rPr>
              <a:t> </a:t>
            </a:r>
            <a:r>
              <a:rPr lang="sr-Cyrl-RS" sz="1600" smtClean="0">
                <a:latin typeface="+mj-lt"/>
                <a:cs typeface="Corbel"/>
              </a:rPr>
              <a:t>Могуће је ићи брзо кроз вежбу</a:t>
            </a:r>
            <a:r>
              <a:rPr lang="en-GB" sz="1600" smtClean="0">
                <a:latin typeface="+mj-lt"/>
                <a:cs typeface="Corbel"/>
              </a:rPr>
              <a:t> (</a:t>
            </a:r>
            <a:r>
              <a:rPr lang="sr-Cyrl-RS" sz="1600" smtClean="0">
                <a:latin typeface="+mj-lt"/>
                <a:cs typeface="Corbel"/>
              </a:rPr>
              <a:t>инструкције</a:t>
            </a:r>
            <a:r>
              <a:rPr lang="en-GB" sz="1600" smtClean="0">
                <a:latin typeface="+mj-lt"/>
                <a:cs typeface="Corbel"/>
              </a:rPr>
              <a:t>: </a:t>
            </a:r>
            <a:r>
              <a:rPr lang="sr-Cyrl-RS" sz="1600" smtClean="0">
                <a:latin typeface="+mj-lt"/>
                <a:cs typeface="Corbel"/>
              </a:rPr>
              <a:t>подебљано</a:t>
            </a:r>
            <a:r>
              <a:rPr lang="en-GB" sz="1600" smtClean="0">
                <a:latin typeface="+mj-lt"/>
                <a:cs typeface="Corbel"/>
              </a:rPr>
              <a:t> / </a:t>
            </a:r>
            <a:r>
              <a:rPr lang="sr-Cyrl-RS" sz="1600" smtClean="0">
                <a:latin typeface="+mj-lt"/>
                <a:cs typeface="Corbel"/>
              </a:rPr>
              <a:t>тезе</a:t>
            </a:r>
            <a:r>
              <a:rPr lang="en-GB" sz="1600" smtClean="0">
                <a:latin typeface="+mj-lt"/>
                <a:cs typeface="Corbel"/>
              </a:rPr>
              <a:t>)</a:t>
            </a:r>
            <a:endParaRPr lang="en-GB" sz="1600" dirty="0" smtClean="0">
              <a:latin typeface="+mj-lt"/>
              <a:cs typeface="Corbel"/>
            </a:endParaRPr>
          </a:p>
          <a:p>
            <a:pPr marL="400050" lvl="1" indent="0"/>
            <a:r>
              <a:rPr lang="en-GB" sz="1600" smtClean="0">
                <a:latin typeface="+mj-lt"/>
                <a:cs typeface="Corbel"/>
              </a:rPr>
              <a:t> </a:t>
            </a:r>
            <a:r>
              <a:rPr lang="sr-Cyrl-RS" sz="1600" smtClean="0">
                <a:latin typeface="+mj-lt"/>
                <a:cs typeface="Corbel"/>
              </a:rPr>
              <a:t>Једноставан кориснички интерфејс</a:t>
            </a:r>
            <a:endParaRPr lang="en-GB" sz="1600" dirty="0" smtClean="0">
              <a:latin typeface="+mj-lt"/>
              <a:cs typeface="Corbel"/>
            </a:endParaRPr>
          </a:p>
          <a:p>
            <a:pPr marL="0" indent="0"/>
            <a:r>
              <a:rPr lang="en-GB" sz="1800" smtClean="0">
                <a:latin typeface="+mj-lt"/>
                <a:cs typeface="Corbel"/>
              </a:rPr>
              <a:t> </a:t>
            </a:r>
            <a:r>
              <a:rPr lang="sr-Cyrl-RS" sz="1800" smtClean="0">
                <a:latin typeface="+mj-lt"/>
                <a:cs typeface="Corbel"/>
              </a:rPr>
              <a:t>Интероперабилност</a:t>
            </a:r>
            <a:endParaRPr lang="en-GB" sz="1800" dirty="0" smtClean="0">
              <a:latin typeface="+mj-lt"/>
              <a:cs typeface="Corbel"/>
            </a:endParaRPr>
          </a:p>
          <a:p>
            <a:pPr marL="400050" lvl="1" indent="0"/>
            <a:r>
              <a:rPr lang="sr-Cyrl-RS" sz="1600" smtClean="0">
                <a:cs typeface="Corbel"/>
              </a:rPr>
              <a:t> Може бити коришћен</a:t>
            </a:r>
            <a:r>
              <a:rPr lang="en-GB" sz="1600" smtClean="0">
                <a:cs typeface="Corbel"/>
              </a:rPr>
              <a:t> </a:t>
            </a:r>
            <a:r>
              <a:rPr lang="en-GB" sz="1600" dirty="0">
                <a:cs typeface="Corbel"/>
              </a:rPr>
              <a:t>Mac OS, Windows, Linux</a:t>
            </a:r>
          </a:p>
          <a:p>
            <a:pPr marL="400050" lvl="1" indent="0"/>
            <a:r>
              <a:rPr lang="en-GB" sz="1600">
                <a:cs typeface="Corbel"/>
              </a:rPr>
              <a:t> </a:t>
            </a:r>
            <a:r>
              <a:rPr lang="en-GB" sz="1600" smtClean="0">
                <a:cs typeface="Corbel"/>
              </a:rPr>
              <a:t>OGC</a:t>
            </a:r>
            <a:r>
              <a:rPr lang="sr-Cyrl-RS" sz="1600" smtClean="0">
                <a:cs typeface="Corbel"/>
              </a:rPr>
              <a:t> компатибилне технологије</a:t>
            </a:r>
            <a:endParaRPr lang="en-GB" sz="1600" dirty="0" smtClean="0">
              <a:latin typeface="+mj-lt"/>
              <a:cs typeface="Corbel"/>
            </a:endParaRPr>
          </a:p>
          <a:p>
            <a:pPr marL="0" indent="0"/>
            <a:r>
              <a:rPr lang="en-GB" sz="1800">
                <a:latin typeface="+mj-lt"/>
                <a:cs typeface="Corbel"/>
              </a:rPr>
              <a:t> </a:t>
            </a:r>
            <a:r>
              <a:rPr lang="sr-Cyrl-RS" sz="1800" smtClean="0">
                <a:latin typeface="+mj-lt"/>
                <a:cs typeface="Corbel"/>
              </a:rPr>
              <a:t>Од теста до производа</a:t>
            </a:r>
            <a:endParaRPr lang="en-GB" sz="1800" dirty="0" smtClean="0">
              <a:latin typeface="+mj-lt"/>
              <a:cs typeface="Corbel"/>
            </a:endParaRPr>
          </a:p>
          <a:p>
            <a:pPr marL="400050" lvl="1" indent="0"/>
            <a:r>
              <a:rPr lang="en-GB" sz="1600" smtClean="0">
                <a:latin typeface="+mj-lt"/>
                <a:cs typeface="Corbel"/>
              </a:rPr>
              <a:t> </a:t>
            </a:r>
            <a:r>
              <a:rPr lang="sr-Cyrl-RS" sz="1600" smtClean="0">
                <a:latin typeface="+mj-lt"/>
                <a:cs typeface="Corbel"/>
              </a:rPr>
              <a:t>Инсталирати виртуелну машину у развојно окружење</a:t>
            </a:r>
            <a:endParaRPr lang="en-GB" sz="1600" dirty="0" smtClean="0">
              <a:latin typeface="+mj-lt"/>
              <a:cs typeface="Corbel"/>
            </a:endParaRPr>
          </a:p>
        </p:txBody>
      </p:sp>
      <p:pic>
        <p:nvPicPr>
          <p:cNvPr id="7" name="Image 9" descr="Screen Shot 2013-09-06 at 16.31.2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5017" y="1727663"/>
            <a:ext cx="3927014" cy="271001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5419813" y="4481747"/>
            <a:ext cx="2751522" cy="30847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r-Cyrl-RS" sz="1300" i="1" smtClean="0">
                <a:latin typeface="+mj-lt"/>
                <a:cs typeface="Corbel"/>
              </a:rPr>
              <a:t>Инструкције су подебљане </a:t>
            </a:r>
            <a:r>
              <a:rPr lang="en-GB" sz="1300" i="1" smtClean="0">
                <a:latin typeface="+mj-lt"/>
                <a:cs typeface="Corbel"/>
              </a:rPr>
              <a:t>+ </a:t>
            </a:r>
            <a:r>
              <a:rPr lang="sr-Cyrl-RS" sz="1300" i="1" smtClean="0">
                <a:latin typeface="+mj-lt"/>
                <a:cs typeface="Corbel"/>
              </a:rPr>
              <a:t>тезе</a:t>
            </a:r>
            <a:endParaRPr lang="en-GB" sz="1300" i="1" dirty="0" smtClean="0">
              <a:latin typeface="+mj-lt"/>
              <a:cs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71562" y="415457"/>
            <a:ext cx="151599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600" b="1" smtClean="0"/>
              <a:t>Преглед</a:t>
            </a:r>
            <a:endParaRPr lang="en-US" sz="2600" b="1" dirty="0"/>
          </a:p>
        </p:txBody>
      </p:sp>
      <p:pic>
        <p:nvPicPr>
          <p:cNvPr id="6" name="Picture 5" descr="Overview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7193" y="40005"/>
            <a:ext cx="6661211" cy="63563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107" y="1862256"/>
            <a:ext cx="1644091" cy="7125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107" y="2945676"/>
            <a:ext cx="1862518" cy="43307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1562" y="4450631"/>
            <a:ext cx="538344" cy="60684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" y="3557155"/>
            <a:ext cx="1332193" cy="666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EOPOWER - http://www.eopower.eu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n-US" smtClean="0"/>
              <a:pPr/>
              <a:t>75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838354" y="415457"/>
            <a:ext cx="562864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600" b="1" smtClean="0"/>
              <a:t>Поглавља и кључне речи</a:t>
            </a:r>
            <a:endParaRPr lang="en-US" sz="2600" b="1" dirty="0"/>
          </a:p>
        </p:txBody>
      </p:sp>
      <p:graphicFrame>
        <p:nvGraphicFramePr>
          <p:cNvPr id="10" name="Tableau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5311996"/>
              </p:ext>
            </p:extLst>
          </p:nvPr>
        </p:nvGraphicFramePr>
        <p:xfrm>
          <a:off x="312666" y="1340512"/>
          <a:ext cx="8686799" cy="4932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98606"/>
                <a:gridCol w="5088193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sr-Cyrl-RS" sz="1900" smtClean="0"/>
                        <a:t>Поглавље</a:t>
                      </a:r>
                      <a:endParaRPr lang="en-U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1900" smtClean="0"/>
                        <a:t>Кључне речи</a:t>
                      </a:r>
                      <a:endParaRPr lang="en-US" sz="19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sr-Cyrl-RS" sz="1700" smtClean="0"/>
                        <a:t>Преглед ИПП концепта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r-Cyrl-RS" sz="1700" kern="1200" baseline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Дељење података</a:t>
                      </a:r>
                      <a:r>
                        <a:rPr lang="en-US" sz="1700" kern="1200" baseline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; </a:t>
                      </a:r>
                      <a:r>
                        <a:rPr lang="sr-Cyrl-RS" sz="1700" kern="1200" baseline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Интернет</a:t>
                      </a:r>
                      <a:r>
                        <a:rPr lang="en-US" sz="1700" kern="1200" baseline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; </a:t>
                      </a:r>
                      <a:r>
                        <a:rPr lang="sr-Cyrl-RS" sz="1700" kern="1200" baseline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интероперабилност</a:t>
                      </a:r>
                      <a:r>
                        <a:rPr lang="en-US" sz="1700" kern="1200" baseline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; </a:t>
                      </a:r>
                      <a:r>
                        <a:rPr lang="en-US" sz="17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OGC; SDI</a:t>
                      </a:r>
                      <a:r>
                        <a:rPr lang="en-US" sz="1700" kern="1200" baseline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; </a:t>
                      </a:r>
                      <a:r>
                        <a:rPr lang="sr-Cyrl-RS" sz="1700" kern="1200" baseline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веб сервиси</a:t>
                      </a:r>
                      <a:endParaRPr lang="en-US" sz="17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sr-Cyrl-RS" sz="1700" smtClean="0"/>
                        <a:t>Како ускладиштити податке</a:t>
                      </a:r>
                      <a:r>
                        <a:rPr lang="fr-CH" sz="1700" smtClean="0"/>
                        <a:t>?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DBMS; PostGIS; PostgreSQL; SQL</a:t>
                      </a:r>
                      <a:endParaRPr lang="en-US" sz="17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sr-Cyrl-RS" sz="1700" smtClean="0"/>
                        <a:t>Како објавити податке</a:t>
                      </a:r>
                      <a:r>
                        <a:rPr lang="fr-CH" sz="1700" smtClean="0"/>
                        <a:t>?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GeoServer; KML; WCS, WFS; WMS; SLD</a:t>
                      </a:r>
                      <a:endParaRPr lang="en-US" sz="17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sr-Cyrl-RS" sz="1700" smtClean="0"/>
                        <a:t>Како документовати и претраживати податке</a:t>
                      </a:r>
                      <a:r>
                        <a:rPr lang="fr-CH" sz="1700" smtClean="0"/>
                        <a:t>?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7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CSW; GeoNetwork; ISO19115; ISO19139</a:t>
                      </a:r>
                      <a:r>
                        <a:rPr lang="pt-BR" sz="1700" kern="1200" baseline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; </a:t>
                      </a:r>
                      <a:r>
                        <a:rPr lang="sr-Cyrl-RS" sz="1700" kern="1200" baseline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метаподаци</a:t>
                      </a:r>
                      <a:r>
                        <a:rPr lang="pt-BR" sz="1700" kern="1200" baseline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; </a:t>
                      </a:r>
                      <a:r>
                        <a:rPr lang="pt-BR" sz="17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XML</a:t>
                      </a:r>
                      <a:endParaRPr lang="en-US" sz="17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sr-Cyrl-RS" sz="1700" smtClean="0"/>
                        <a:t>Како обрађивати податке</a:t>
                      </a:r>
                      <a:r>
                        <a:rPr lang="fr-CH" sz="1700" smtClean="0"/>
                        <a:t>?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r-Cyrl-RS" sz="1700" kern="1200" baseline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Подаци о животној средини</a:t>
                      </a:r>
                      <a:r>
                        <a:rPr lang="en-US" sz="1700" kern="1200" baseline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; </a:t>
                      </a:r>
                      <a:r>
                        <a:rPr lang="sr-Cyrl-RS" sz="1700" kern="1200" baseline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геопроцесирање</a:t>
                      </a:r>
                      <a:r>
                        <a:rPr lang="en-US" sz="1700" kern="1200" baseline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; </a:t>
                      </a:r>
                      <a:r>
                        <a:rPr lang="en-US" sz="17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Python script; PyWPS; Web Processing Service (WPS)</a:t>
                      </a:r>
                      <a:endParaRPr lang="en-US" sz="17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sr-Cyrl-RS" sz="1700" smtClean="0"/>
                        <a:t>Како приказати податке</a:t>
                      </a:r>
                      <a:r>
                        <a:rPr lang="fr-CH" sz="1700" baseline="0" smtClean="0"/>
                        <a:t>?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Google Earth; </a:t>
                      </a:r>
                      <a:r>
                        <a:rPr lang="en-US" sz="17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OpenLayers</a:t>
                      </a:r>
                      <a:r>
                        <a:rPr lang="en-US" sz="17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; QGIS; WMS</a:t>
                      </a:r>
                      <a:endParaRPr lang="en-US" sz="17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sr-Cyrl-RS" sz="1700" smtClean="0"/>
                        <a:t>Како преузети податке</a:t>
                      </a:r>
                      <a:r>
                        <a:rPr lang="fr-CH" sz="1700" smtClean="0"/>
                        <a:t>?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r-Cyrl-RS" sz="1700" kern="1200" baseline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скидање</a:t>
                      </a:r>
                      <a:r>
                        <a:rPr lang="en-US" sz="1700" kern="1200" baseline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; </a:t>
                      </a:r>
                      <a:r>
                        <a:rPr lang="sr-Cyrl-RS" sz="1700" kern="1200" baseline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плагинови</a:t>
                      </a:r>
                      <a:r>
                        <a:rPr lang="en-US" sz="1700" kern="1200" baseline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; </a:t>
                      </a:r>
                      <a:r>
                        <a:rPr lang="en-US" sz="17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WCS, WFS</a:t>
                      </a:r>
                      <a:endParaRPr lang="en-US" sz="17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sr-Cyrl-RS" sz="1700" smtClean="0"/>
                        <a:t>Како анализирати/тумачити податке</a:t>
                      </a:r>
                      <a:r>
                        <a:rPr lang="fr-CH" sz="1700" smtClean="0"/>
                        <a:t>?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r-Cyrl-RS" sz="1700" kern="1200" baseline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Подаци о животној средини</a:t>
                      </a:r>
                      <a:r>
                        <a:rPr lang="en-US" sz="1700" kern="1200" baseline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; </a:t>
                      </a:r>
                      <a:r>
                        <a:rPr lang="sr-Cyrl-RS" sz="1700" kern="1200" baseline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геопроцесирање</a:t>
                      </a:r>
                      <a:r>
                        <a:rPr lang="en-US" sz="1700" kern="1200" baseline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; </a:t>
                      </a:r>
                      <a:r>
                        <a:rPr lang="sr-Cyrl-RS" sz="1700" kern="1200" baseline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локални сервер</a:t>
                      </a:r>
                      <a:r>
                        <a:rPr lang="en-US" sz="1700" kern="1200" baseline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; </a:t>
                      </a:r>
                      <a:r>
                        <a:rPr lang="en-US" sz="17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PyWPS</a:t>
                      </a:r>
                      <a:r>
                        <a:rPr lang="en-US" sz="1700" kern="1200" baseline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; </a:t>
                      </a:r>
                      <a:r>
                        <a:rPr lang="sr-Cyrl-RS" sz="1700" kern="1200" baseline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удаљени сервер</a:t>
                      </a:r>
                      <a:r>
                        <a:rPr lang="en-US" sz="1700" kern="1200" baseline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; </a:t>
                      </a:r>
                      <a:r>
                        <a:rPr lang="en-US" sz="17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Web Processing Service (WPS)</a:t>
                      </a:r>
                      <a:endParaRPr lang="en-US" sz="17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sr-Cyrl-RS" sz="1700" smtClean="0"/>
                        <a:t>Како делити сервисе са другима?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700" smtClean="0"/>
                        <a:t>GEO Discovery </a:t>
                      </a:r>
                      <a:r>
                        <a:rPr lang="fr-CH" sz="1700" dirty="0" smtClean="0"/>
                        <a:t>and</a:t>
                      </a:r>
                      <a:r>
                        <a:rPr lang="fr-CH" sz="1700" baseline="0" dirty="0" smtClean="0"/>
                        <a:t> </a:t>
                      </a:r>
                      <a:r>
                        <a:rPr lang="fr-CH" sz="1700" baseline="0" smtClean="0"/>
                        <a:t>Access Broker; </a:t>
                      </a:r>
                      <a:r>
                        <a:rPr lang="sr-Cyrl-RS" sz="1700" baseline="0" smtClean="0"/>
                        <a:t>регистрација</a:t>
                      </a:r>
                      <a:endParaRPr lang="en-US" sz="17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n-US" smtClean="0"/>
              <a:pPr/>
              <a:t>76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67359" y="405297"/>
            <a:ext cx="544674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600" b="1"/>
              <a:t>Како ускладиштити податке</a:t>
            </a:r>
            <a:r>
              <a:rPr lang="en-US" sz="2600" b="1"/>
              <a:t>?</a:t>
            </a:r>
            <a:endParaRPr lang="en-US" sz="2600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496" y="1970061"/>
            <a:ext cx="4758329" cy="350505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553200" y="1970061"/>
            <a:ext cx="187771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b="1" u="sng" smtClean="0"/>
              <a:t>Кључне речи</a:t>
            </a:r>
            <a:r>
              <a:rPr lang="en-US" b="1" u="sng" smtClean="0"/>
              <a:t>:</a:t>
            </a:r>
            <a:endParaRPr lang="en-US" b="1" u="sng" dirty="0" smtClean="0"/>
          </a:p>
          <a:p>
            <a:r>
              <a:rPr lang="en-US" dirty="0" smtClean="0"/>
              <a:t> </a:t>
            </a:r>
          </a:p>
          <a:p>
            <a:pPr>
              <a:buFont typeface="Arial"/>
              <a:buChar char="•"/>
            </a:pPr>
            <a:r>
              <a:rPr lang="en-US" dirty="0" smtClean="0"/>
              <a:t> DBMS</a:t>
            </a:r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 </a:t>
            </a:r>
            <a:r>
              <a:rPr lang="en-US" dirty="0" err="1" smtClean="0"/>
              <a:t>PostGIS</a:t>
            </a:r>
            <a:endParaRPr lang="en-US" dirty="0" smtClean="0"/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 </a:t>
            </a:r>
            <a:r>
              <a:rPr lang="en-US" dirty="0" err="1" smtClean="0"/>
              <a:t>PostgreSQL</a:t>
            </a:r>
            <a:endParaRPr lang="en-US" dirty="0" smtClean="0"/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 SQL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n-US" smtClean="0"/>
              <a:pPr/>
              <a:t>77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600" b="1">
                <a:solidFill>
                  <a:schemeClr val="bg1">
                    <a:lumMod val="75000"/>
                  </a:schemeClr>
                </a:solidFill>
              </a:rPr>
              <a:t>Како ускладиштити податке</a:t>
            </a:r>
            <a:r>
              <a:rPr lang="en-US" sz="2600" b="1">
                <a:solidFill>
                  <a:schemeClr val="bg1">
                    <a:lumMod val="75000"/>
                  </a:schemeClr>
                </a:solidFill>
              </a:rPr>
              <a:t>?</a:t>
            </a:r>
            <a:endParaRPr lang="en-US" sz="26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7200" y="907900"/>
            <a:ext cx="39302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Cyrl-RS" b="1" i="1" smtClean="0"/>
              <a:t>Шта је база просторних података</a:t>
            </a:r>
            <a:r>
              <a:rPr lang="en-US" b="1" i="1" smtClean="0"/>
              <a:t>?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57200" y="1510636"/>
            <a:ext cx="834644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mtClean="0"/>
              <a:t> </a:t>
            </a:r>
            <a:r>
              <a:rPr lang="sr-Cyrl-RS" smtClean="0"/>
              <a:t>За складиштење просторних података</a:t>
            </a:r>
            <a:r>
              <a:rPr lang="en-US" smtClean="0"/>
              <a:t>, </a:t>
            </a:r>
            <a:r>
              <a:rPr lang="sr-Cyrl-RS" smtClean="0"/>
              <a:t>просторне базе су најбоље стредство</a:t>
            </a:r>
          </a:p>
          <a:p>
            <a:pPr>
              <a:buFont typeface="Arial"/>
              <a:buChar char="•"/>
            </a:pPr>
            <a:endParaRPr lang="en-US" smtClean="0"/>
          </a:p>
          <a:p>
            <a:pPr>
              <a:buFont typeface="Arial"/>
              <a:buChar char="•"/>
            </a:pPr>
            <a:r>
              <a:rPr lang="en-US" smtClean="0"/>
              <a:t> </a:t>
            </a:r>
            <a:r>
              <a:rPr lang="sr-Cyrl-RS" smtClean="0"/>
              <a:t>Просторне базе складиште и манипулишу просторним објектима</a:t>
            </a:r>
            <a:r>
              <a:rPr lang="en-US" i="1" smtClean="0"/>
              <a:t>.</a:t>
            </a:r>
            <a:endParaRPr lang="en-US" i="1" dirty="0" smtClean="0"/>
          </a:p>
          <a:p>
            <a:pPr>
              <a:buFont typeface="Arial"/>
              <a:buChar char="•"/>
            </a:pPr>
            <a:endParaRPr lang="en-US" i="1" dirty="0" smtClean="0"/>
          </a:p>
          <a:p>
            <a:pPr>
              <a:buFont typeface="Arial"/>
              <a:buChar char="•"/>
            </a:pPr>
            <a:r>
              <a:rPr lang="en-US" i="1" smtClean="0"/>
              <a:t> </a:t>
            </a:r>
            <a:r>
              <a:rPr lang="sr-Cyrl-RS" smtClean="0"/>
              <a:t>Примери</a:t>
            </a:r>
            <a:r>
              <a:rPr lang="en-US" smtClean="0"/>
              <a:t>: </a:t>
            </a:r>
            <a:r>
              <a:rPr lang="en-US" dirty="0" err="1" smtClean="0"/>
              <a:t>PostGIS</a:t>
            </a:r>
            <a:r>
              <a:rPr lang="en-US" dirty="0" smtClean="0"/>
              <a:t>, Oracle Spatial, SQL server 2008, …</a:t>
            </a:r>
          </a:p>
          <a:p>
            <a:pPr>
              <a:buFont typeface="Arial"/>
              <a:buChar char="•"/>
            </a:pPr>
            <a:endParaRPr lang="en-US" i="1" dirty="0" smtClean="0"/>
          </a:p>
          <a:p>
            <a:pPr>
              <a:buFont typeface="Arial"/>
              <a:buChar char="•"/>
            </a:pPr>
            <a:r>
              <a:rPr lang="en-US" smtClean="0"/>
              <a:t> </a:t>
            </a:r>
            <a:r>
              <a:rPr lang="sr-Cyrl-RS" smtClean="0"/>
              <a:t>Обична база има стрингове</a:t>
            </a:r>
            <a:r>
              <a:rPr lang="en-US" smtClean="0"/>
              <a:t>, </a:t>
            </a:r>
            <a:r>
              <a:rPr lang="sr-Cyrl-RS" smtClean="0"/>
              <a:t>бројеве, датуме...</a:t>
            </a:r>
            <a:r>
              <a:rPr lang="en-US" smtClean="0"/>
              <a:t> </a:t>
            </a:r>
            <a:r>
              <a:rPr lang="sr-Cyrl-RS" smtClean="0"/>
              <a:t>Просторна база додаје посебне</a:t>
            </a:r>
            <a:r>
              <a:rPr lang="en-US" smtClean="0"/>
              <a:t> (</a:t>
            </a:r>
            <a:r>
              <a:rPr lang="sr-Cyrl-RS" smtClean="0"/>
              <a:t>просторне</a:t>
            </a:r>
            <a:r>
              <a:rPr lang="en-US" smtClean="0"/>
              <a:t>) </a:t>
            </a:r>
            <a:r>
              <a:rPr lang="sr-Cyrl-RS" smtClean="0"/>
              <a:t>типове атрибута</a:t>
            </a:r>
            <a:r>
              <a:rPr lang="en-US" smtClean="0"/>
              <a:t> </a:t>
            </a:r>
            <a:r>
              <a:rPr lang="sr-Cyrl-RS" smtClean="0"/>
              <a:t>ради представљања географских својстава</a:t>
            </a:r>
            <a:r>
              <a:rPr lang="en-US" smtClean="0"/>
              <a:t>.</a:t>
            </a:r>
            <a:endParaRPr lang="en-US" dirty="0" smtClean="0"/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r>
              <a:rPr lang="en-US" smtClean="0"/>
              <a:t> </a:t>
            </a:r>
            <a:r>
              <a:rPr lang="sr-Cyrl-RS" smtClean="0"/>
              <a:t>Просторна база обезбеђује</a:t>
            </a:r>
            <a:r>
              <a:rPr lang="en-US" smtClean="0"/>
              <a:t> “</a:t>
            </a:r>
            <a:r>
              <a:rPr lang="sr-Cyrl-RS" smtClean="0"/>
              <a:t>просторни индекс</a:t>
            </a:r>
            <a:r>
              <a:rPr lang="en-US" smtClean="0"/>
              <a:t>” </a:t>
            </a:r>
            <a:r>
              <a:rPr lang="sr-Cyrl-RS" smtClean="0"/>
              <a:t>који одговара на питање </a:t>
            </a:r>
            <a:r>
              <a:rPr lang="en-US" smtClean="0"/>
              <a:t>“</a:t>
            </a:r>
            <a:r>
              <a:rPr lang="sr-Cyrl-RS" smtClean="0"/>
              <a:t>који објекти су унутар неког конкретног правоуганика</a:t>
            </a:r>
            <a:r>
              <a:rPr lang="en-US" smtClean="0"/>
              <a:t>?”. </a:t>
            </a:r>
            <a:r>
              <a:rPr lang="en-US" i="1" smtClean="0"/>
              <a:t> 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8856" y="4714750"/>
            <a:ext cx="2320283" cy="164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n-US" smtClean="0"/>
              <a:pPr/>
              <a:t>78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600" b="1">
                <a:solidFill>
                  <a:schemeClr val="bg1">
                    <a:lumMod val="75000"/>
                  </a:schemeClr>
                </a:solidFill>
              </a:rPr>
              <a:t>Како ускладиштити податке</a:t>
            </a:r>
            <a:r>
              <a:rPr lang="en-US" sz="2600" b="1">
                <a:solidFill>
                  <a:schemeClr val="bg1">
                    <a:lumMod val="75000"/>
                  </a:schemeClr>
                </a:solidFill>
              </a:rPr>
              <a:t>?</a:t>
            </a:r>
            <a:endParaRPr lang="en-US" sz="26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7200" y="907900"/>
            <a:ext cx="21082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 smtClean="0"/>
              <a:t>PostgreSQL/PostGIS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57200" y="1510636"/>
            <a:ext cx="834644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 </a:t>
            </a:r>
            <a:r>
              <a:rPr lang="en-US" b="1" err="1" smtClean="0"/>
              <a:t>PostgreSQL</a:t>
            </a:r>
            <a:r>
              <a:rPr lang="en-US" b="1" smtClean="0"/>
              <a:t> </a:t>
            </a:r>
            <a:r>
              <a:rPr lang="sr-Cyrl-RS" smtClean="0"/>
              <a:t>је моћан објектно-оријентисан софтвер за урављање базама података</a:t>
            </a:r>
            <a:r>
              <a:rPr lang="en-US" smtClean="0"/>
              <a:t>, </a:t>
            </a:r>
            <a:r>
              <a:rPr lang="sr-Cyrl-RS" smtClean="0"/>
              <a:t>бесплатан и отворен</a:t>
            </a:r>
            <a:r>
              <a:rPr lang="en-US" smtClean="0"/>
              <a:t> </a:t>
            </a:r>
            <a:endParaRPr lang="en-US" dirty="0" smtClean="0"/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 </a:t>
            </a:r>
            <a:r>
              <a:rPr lang="en-US" b="1" err="1" smtClean="0"/>
              <a:t>PostGIS</a:t>
            </a:r>
            <a:r>
              <a:rPr lang="en-US" b="1" smtClean="0"/>
              <a:t> </a:t>
            </a:r>
            <a:r>
              <a:rPr lang="sr-Cyrl-RS" smtClean="0"/>
              <a:t>претвара</a:t>
            </a:r>
            <a:r>
              <a:rPr lang="en-US" smtClean="0"/>
              <a:t> </a:t>
            </a:r>
            <a:r>
              <a:rPr lang="en-US" dirty="0" err="1" smtClean="0"/>
              <a:t>PostgreSQL</a:t>
            </a:r>
            <a:r>
              <a:rPr lang="en-US" dirty="0" smtClean="0"/>
              <a:t> Database Management </a:t>
            </a:r>
            <a:r>
              <a:rPr lang="en-US" smtClean="0"/>
              <a:t>System </a:t>
            </a:r>
            <a:r>
              <a:rPr lang="sr-Cyrl-RS" smtClean="0"/>
              <a:t>у просторну базу</a:t>
            </a:r>
            <a:r>
              <a:rPr lang="en-US" smtClean="0"/>
              <a:t> </a:t>
            </a:r>
            <a:r>
              <a:rPr lang="sr-Cyrl-RS" smtClean="0"/>
              <a:t>додавањем подршке за три својства</a:t>
            </a:r>
            <a:r>
              <a:rPr lang="en-US" smtClean="0"/>
              <a:t>: </a:t>
            </a:r>
            <a:r>
              <a:rPr lang="sr-Cyrl-RS" smtClean="0"/>
              <a:t>просторни типови, просторни индекси и просторне функције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479296" y="3500702"/>
            <a:ext cx="820750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</a:t>
            </a:r>
            <a:r>
              <a:rPr lang="en-US" smtClean="0"/>
              <a:t>) </a:t>
            </a:r>
            <a:r>
              <a:rPr lang="sr-Cyrl-RS" smtClean="0"/>
              <a:t>Креирајте базу</a:t>
            </a:r>
            <a:r>
              <a:rPr lang="en-US" smtClean="0"/>
              <a:t>:</a:t>
            </a:r>
            <a:endParaRPr lang="en-US" dirty="0" smtClean="0"/>
          </a:p>
          <a:p>
            <a:r>
              <a:rPr lang="en-US" dirty="0" smtClean="0"/>
              <a:t>	a</a:t>
            </a:r>
            <a:r>
              <a:rPr lang="en-US" smtClean="0"/>
              <a:t>) </a:t>
            </a:r>
            <a:r>
              <a:rPr lang="sr-Cyrl-RS" smtClean="0"/>
              <a:t>Десни клик на ставку </a:t>
            </a:r>
            <a:r>
              <a:rPr lang="en-US" smtClean="0"/>
              <a:t>Databases </a:t>
            </a:r>
            <a:r>
              <a:rPr lang="sr-Cyrl-RS" smtClean="0"/>
              <a:t>и изаберите </a:t>
            </a:r>
            <a:r>
              <a:rPr lang="en-US" smtClean="0"/>
              <a:t>New </a:t>
            </a:r>
            <a:r>
              <a:rPr lang="en-US" dirty="0" smtClean="0"/>
              <a:t>Database</a:t>
            </a:r>
          </a:p>
          <a:p>
            <a:r>
              <a:rPr lang="en-US" dirty="0" smtClean="0"/>
              <a:t>	</a:t>
            </a:r>
            <a:r>
              <a:rPr lang="en-US" dirty="0" err="1" smtClean="0"/>
              <a:t>b</a:t>
            </a:r>
            <a:r>
              <a:rPr lang="en-US" smtClean="0"/>
              <a:t>) </a:t>
            </a:r>
            <a:r>
              <a:rPr lang="sr-Cyrl-RS" smtClean="0"/>
              <a:t>Попуните форму</a:t>
            </a:r>
            <a:r>
              <a:rPr lang="en-US" smtClean="0"/>
              <a:t>:</a:t>
            </a:r>
            <a:endParaRPr lang="en-US" dirty="0" smtClean="0"/>
          </a:p>
          <a:p>
            <a:pPr lvl="1">
              <a:buFont typeface="Arial"/>
              <a:buChar char="•"/>
            </a:pPr>
            <a:r>
              <a:rPr lang="en-US" smtClean="0"/>
              <a:t> Name: </a:t>
            </a:r>
            <a:r>
              <a:rPr lang="en-US" dirty="0" smtClean="0"/>
              <a:t>Cyclones </a:t>
            </a:r>
          </a:p>
          <a:p>
            <a:pPr lvl="1">
              <a:buFont typeface="Arial"/>
              <a:buChar char="•"/>
            </a:pPr>
            <a:r>
              <a:rPr lang="en-US" dirty="0" smtClean="0"/>
              <a:t> Owner: </a:t>
            </a:r>
            <a:r>
              <a:rPr lang="en-US" dirty="0" err="1" smtClean="0"/>
              <a:t>Postgres</a:t>
            </a:r>
            <a:endParaRPr lang="en-US" dirty="0" smtClean="0"/>
          </a:p>
          <a:p>
            <a:pPr lvl="1">
              <a:buFont typeface="Arial"/>
              <a:buChar char="•"/>
            </a:pPr>
            <a:r>
              <a:rPr lang="en-US" dirty="0" smtClean="0"/>
              <a:t> Template: </a:t>
            </a:r>
            <a:r>
              <a:rPr lang="en-US" dirty="0" err="1" smtClean="0"/>
              <a:t>template_postgis</a:t>
            </a:r>
            <a:endParaRPr lang="en-US" dirty="0" smtClean="0"/>
          </a:p>
          <a:p>
            <a:pPr lvl="1"/>
            <a:r>
              <a:rPr lang="en-US" dirty="0" err="1" smtClean="0"/>
              <a:t>c</a:t>
            </a:r>
            <a:r>
              <a:rPr lang="en-US" smtClean="0"/>
              <a:t>) </a:t>
            </a:r>
            <a:r>
              <a:rPr lang="sr-Cyrl-RS" smtClean="0"/>
              <a:t>Кликините</a:t>
            </a:r>
            <a:r>
              <a:rPr lang="en-US" smtClean="0"/>
              <a:t> </a:t>
            </a:r>
            <a:r>
              <a:rPr lang="en-US" dirty="0" smtClean="0"/>
              <a:t>OK</a:t>
            </a:r>
          </a:p>
          <a:p>
            <a:pPr lvl="1"/>
            <a:endParaRPr lang="en-US" dirty="0" smtClean="0"/>
          </a:p>
          <a:p>
            <a:pPr marL="0" lvl="1"/>
            <a:r>
              <a:rPr lang="sr-Cyrl-RS" smtClean="0"/>
              <a:t>База је креирана</a:t>
            </a:r>
            <a:r>
              <a:rPr lang="en-US" smtClean="0"/>
              <a:t>! </a:t>
            </a:r>
            <a:r>
              <a:rPr lang="sr-Cyrl-RS" smtClean="0"/>
              <a:t>Можете је проверити следећим</a:t>
            </a:r>
            <a:r>
              <a:rPr lang="en-US" smtClean="0"/>
              <a:t> SQL </a:t>
            </a:r>
            <a:r>
              <a:rPr lang="sr-Cyrl-RS" smtClean="0"/>
              <a:t>упитом</a:t>
            </a:r>
            <a:r>
              <a:rPr lang="en-US" smtClean="0"/>
              <a:t>: </a:t>
            </a:r>
            <a:r>
              <a:rPr lang="sr-Cyrl-RS" smtClean="0"/>
              <a:t/>
            </a:r>
            <a:br>
              <a:rPr lang="sr-Cyrl-RS" smtClean="0"/>
            </a:br>
            <a:r>
              <a:rPr lang="en-US" b="1" smtClean="0"/>
              <a:t>SELECT </a:t>
            </a:r>
            <a:r>
              <a:rPr lang="en-US" b="1" dirty="0" err="1" smtClean="0"/>
              <a:t>postgis_full_version</a:t>
            </a:r>
            <a:r>
              <a:rPr lang="en-US" b="1" dirty="0" smtClean="0"/>
              <a:t>();</a:t>
            </a:r>
            <a:endParaRPr lang="en-US" dirty="0" smtClean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n-US" smtClean="0"/>
              <a:pPr/>
              <a:t>79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600" b="1">
                <a:solidFill>
                  <a:schemeClr val="bg1">
                    <a:lumMod val="75000"/>
                  </a:schemeClr>
                </a:solidFill>
              </a:rPr>
              <a:t>Како ускладиштити податке</a:t>
            </a:r>
            <a:r>
              <a:rPr lang="en-US" sz="2600" b="1">
                <a:solidFill>
                  <a:schemeClr val="bg1">
                    <a:lumMod val="75000"/>
                  </a:schemeClr>
                </a:solidFill>
              </a:rPr>
              <a:t>?</a:t>
            </a:r>
            <a:endParaRPr lang="en-US" sz="26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7200" y="907900"/>
            <a:ext cx="52526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Cyrl-RS" b="1" i="1" smtClean="0"/>
              <a:t>Креирање просторне базе података у</a:t>
            </a:r>
            <a:r>
              <a:rPr lang="en-US" b="1" i="1" smtClean="0"/>
              <a:t> PostGIS</a:t>
            </a:r>
            <a:r>
              <a:rPr lang="sr-Cyrl-RS" b="1" i="1" smtClean="0"/>
              <a:t>-у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57200" y="1510636"/>
            <a:ext cx="83464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</a:t>
            </a:r>
            <a:r>
              <a:rPr lang="en-US" smtClean="0"/>
              <a:t>) </a:t>
            </a:r>
            <a:r>
              <a:rPr lang="sr-Cyrl-RS" smtClean="0"/>
              <a:t>Покрените </a:t>
            </a:r>
            <a:r>
              <a:rPr lang="en-US" smtClean="0"/>
              <a:t>pgAdmin </a:t>
            </a:r>
            <a:r>
              <a:rPr lang="en-US" dirty="0" smtClean="0"/>
              <a:t>III (</a:t>
            </a:r>
            <a:r>
              <a:rPr lang="en-US" err="1" smtClean="0"/>
              <a:t>PostgreSQL</a:t>
            </a:r>
            <a:r>
              <a:rPr lang="en-US" smtClean="0"/>
              <a:t> </a:t>
            </a:r>
            <a:r>
              <a:rPr lang="sr-Cyrl-RS" smtClean="0"/>
              <a:t>администрациони </a:t>
            </a:r>
            <a:br>
              <a:rPr lang="sr-Cyrl-RS" smtClean="0"/>
            </a:br>
            <a:r>
              <a:rPr lang="sr-Cyrl-RS" smtClean="0"/>
              <a:t>     </a:t>
            </a:r>
            <a:r>
              <a:rPr lang="sr-Cyrl-RS" smtClean="0"/>
              <a:t>инте</a:t>
            </a:r>
            <a:r>
              <a:rPr lang="sr-Latn-RS" smtClean="0"/>
              <a:t>p</a:t>
            </a:r>
            <a:r>
              <a:rPr lang="sr-Cyrl-RS" smtClean="0"/>
              <a:t>фејс</a:t>
            </a:r>
            <a:r>
              <a:rPr lang="en-US" smtClean="0"/>
              <a:t>)</a:t>
            </a:r>
            <a:r>
              <a:rPr lang="sr-Cyrl-RS" smtClean="0"/>
              <a:t> са</a:t>
            </a:r>
            <a:r>
              <a:rPr lang="en-US" smtClean="0"/>
              <a:t> </a:t>
            </a:r>
            <a:r>
              <a:rPr lang="en-US" err="1" smtClean="0"/>
              <a:t>OpenGEO</a:t>
            </a:r>
            <a:r>
              <a:rPr lang="en-US" smtClean="0"/>
              <a:t> dashboard</a:t>
            </a:r>
            <a:r>
              <a:rPr lang="sr-Cyrl-RS" smtClean="0"/>
              <a:t>-а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3201" y="1058327"/>
            <a:ext cx="1725850" cy="113914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79296" y="2382530"/>
            <a:ext cx="83464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</a:t>
            </a:r>
            <a:r>
              <a:rPr lang="en-US" smtClean="0"/>
              <a:t>) </a:t>
            </a:r>
            <a:r>
              <a:rPr lang="sr-Cyrl-RS" smtClean="0"/>
              <a:t>Направите дупли клик на </a:t>
            </a:r>
            <a:r>
              <a:rPr lang="en-US" smtClean="0"/>
              <a:t>PostGIS </a:t>
            </a:r>
            <a:r>
              <a:rPr lang="en-US" dirty="0" smtClean="0"/>
              <a:t>(localhost:5342</a:t>
            </a:r>
            <a:r>
              <a:rPr lang="en-US" smtClean="0"/>
              <a:t>) </a:t>
            </a:r>
            <a:r>
              <a:rPr lang="sr-Cyrl-RS" smtClean="0"/>
              <a:t>и</a:t>
            </a:r>
            <a:r>
              <a:rPr lang="sr-Cyrl-RS" smtClean="0"/>
              <a:t/>
            </a:r>
            <a:br>
              <a:rPr lang="sr-Cyrl-RS" smtClean="0"/>
            </a:br>
            <a:r>
              <a:rPr lang="sr-Cyrl-RS" smtClean="0"/>
              <a:t>     упишите</a:t>
            </a:r>
            <a:r>
              <a:rPr lang="en-US" smtClean="0"/>
              <a:t> </a:t>
            </a:r>
            <a:r>
              <a:rPr lang="en-US" dirty="0" smtClean="0"/>
              <a:t>“</a:t>
            </a:r>
            <a:r>
              <a:rPr lang="en-US" err="1" smtClean="0"/>
              <a:t>opengeo</a:t>
            </a:r>
            <a:r>
              <a:rPr lang="en-US" smtClean="0"/>
              <a:t>”</a:t>
            </a:r>
            <a:r>
              <a:rPr lang="sr-Cyrl-RS" smtClean="0"/>
              <a:t> као лозинку</a:t>
            </a:r>
            <a:r>
              <a:rPr lang="en-US" smtClean="0"/>
              <a:t>  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3200" y="2394357"/>
            <a:ext cx="1725850" cy="126900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0356" y="4125215"/>
            <a:ext cx="1829444" cy="134028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5186" y="4389060"/>
            <a:ext cx="1411344" cy="75005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65620" y="4389060"/>
            <a:ext cx="1351000" cy="75005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64860" y="6038890"/>
            <a:ext cx="503570" cy="431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>
            <a:spLocks/>
          </p:cNvSpPr>
          <p:nvPr/>
        </p:nvSpPr>
        <p:spPr bwMode="auto">
          <a:xfrm>
            <a:off x="782320" y="518160"/>
            <a:ext cx="7233919" cy="15613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/>
            <a:r>
              <a:rPr lang="sr-Cyrl-RS" sz="4000" smtClean="0">
                <a:ea typeface="Gill Sans" pitchFamily="-84" charset="0"/>
                <a:cs typeface="Gill Sans" pitchFamily="-84" charset="0"/>
              </a:rPr>
              <a:t>Подаци су „гориво“ за научну анализу и доношење управљачких одлука</a:t>
            </a:r>
            <a:endParaRPr lang="en-US" sz="4000" dirty="0">
              <a:ea typeface="Gill Sans" pitchFamily="-84" charset="0"/>
              <a:cs typeface="Gill Sans" pitchFamily="-84" charset="0"/>
            </a:endParaRP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35969" y="2330714"/>
            <a:ext cx="5064249" cy="354508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479296" y="3106200"/>
            <a:ext cx="820750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</a:t>
            </a:r>
            <a:r>
              <a:rPr lang="en-US" smtClean="0"/>
              <a:t>) </a:t>
            </a:r>
            <a:r>
              <a:rPr lang="sr-Cyrl-RS" smtClean="0"/>
              <a:t>Поставите детаље конекције</a:t>
            </a:r>
            <a:r>
              <a:rPr lang="en-US" smtClean="0"/>
              <a:t>:</a:t>
            </a:r>
            <a:endParaRPr lang="en-US" dirty="0" smtClean="0"/>
          </a:p>
          <a:p>
            <a:pPr lvl="1">
              <a:buFont typeface="Arial"/>
              <a:buChar char="•"/>
            </a:pPr>
            <a:r>
              <a:rPr lang="en-US" dirty="0" smtClean="0"/>
              <a:t> Username: </a:t>
            </a:r>
            <a:r>
              <a:rPr lang="en-US" dirty="0" err="1" smtClean="0"/>
              <a:t>opengeo</a:t>
            </a:r>
            <a:endParaRPr lang="en-US" dirty="0" smtClean="0"/>
          </a:p>
          <a:p>
            <a:pPr lvl="1">
              <a:buFont typeface="Arial"/>
              <a:buChar char="•"/>
            </a:pPr>
            <a:r>
              <a:rPr lang="en-US" dirty="0" smtClean="0"/>
              <a:t> Password: </a:t>
            </a:r>
            <a:r>
              <a:rPr lang="en-US" dirty="0" err="1" smtClean="0"/>
              <a:t>opengeo</a:t>
            </a:r>
            <a:endParaRPr lang="en-US" dirty="0" smtClean="0"/>
          </a:p>
          <a:p>
            <a:pPr lvl="1">
              <a:buFont typeface="Arial"/>
              <a:buChar char="•"/>
            </a:pPr>
            <a:r>
              <a:rPr lang="en-US" dirty="0" smtClean="0"/>
              <a:t> </a:t>
            </a:r>
            <a:r>
              <a:rPr lang="en-US" dirty="0" err="1" smtClean="0"/>
              <a:t>Serverhost</a:t>
            </a:r>
            <a:r>
              <a:rPr lang="en-US" dirty="0" smtClean="0"/>
              <a:t>: </a:t>
            </a:r>
            <a:r>
              <a:rPr lang="en-US" dirty="0" err="1" smtClean="0"/>
              <a:t>localhost</a:t>
            </a:r>
            <a:endParaRPr lang="en-US" dirty="0" smtClean="0"/>
          </a:p>
          <a:p>
            <a:pPr lvl="1">
              <a:buFont typeface="Arial"/>
              <a:buChar char="•"/>
            </a:pPr>
            <a:r>
              <a:rPr lang="en-US" dirty="0" smtClean="0"/>
              <a:t> Port: 5432</a:t>
            </a:r>
          </a:p>
          <a:p>
            <a:pPr lvl="1">
              <a:buFont typeface="Arial"/>
              <a:buChar char="•"/>
            </a:pPr>
            <a:r>
              <a:rPr lang="en-US" dirty="0" smtClean="0"/>
              <a:t> Database: Cyclones</a:t>
            </a:r>
          </a:p>
          <a:p>
            <a:pPr lvl="1">
              <a:buFont typeface="Arial"/>
              <a:buChar char="•"/>
            </a:pPr>
            <a:endParaRPr lang="en-US" dirty="0" smtClean="0"/>
          </a:p>
          <a:p>
            <a:pPr marL="0" lvl="1"/>
            <a:r>
              <a:rPr lang="en-US" dirty="0" smtClean="0"/>
              <a:t>4</a:t>
            </a:r>
            <a:r>
              <a:rPr lang="en-US" smtClean="0"/>
              <a:t>) </a:t>
            </a:r>
            <a:r>
              <a:rPr lang="sr-Cyrl-RS" smtClean="0"/>
              <a:t>кликните </a:t>
            </a:r>
            <a:r>
              <a:rPr lang="en-US" i="1" smtClean="0"/>
              <a:t>OK </a:t>
            </a:r>
            <a:r>
              <a:rPr lang="sr-Cyrl-RS" smtClean="0"/>
              <a:t>и</a:t>
            </a:r>
            <a:r>
              <a:rPr lang="en-US" smtClean="0"/>
              <a:t> </a:t>
            </a:r>
            <a:r>
              <a:rPr lang="en-US" i="1" dirty="0" smtClean="0"/>
              <a:t>Import</a:t>
            </a:r>
          </a:p>
          <a:p>
            <a:pPr lvl="1"/>
            <a:endParaRPr lang="en-US" dirty="0" smtClean="0"/>
          </a:p>
          <a:p>
            <a:pPr marL="0" lvl="1"/>
            <a:r>
              <a:rPr lang="sr-Cyrl-RS" smtClean="0"/>
              <a:t>Шејп фајл је сада увежен у Р</a:t>
            </a:r>
            <a:r>
              <a:rPr lang="en-US" smtClean="0"/>
              <a:t>ostGIS </a:t>
            </a:r>
            <a:r>
              <a:rPr lang="sr-Cyrl-RS" smtClean="0"/>
              <a:t>базу</a:t>
            </a:r>
            <a:r>
              <a:rPr lang="en-US" smtClean="0"/>
              <a:t>! </a:t>
            </a:r>
            <a:r>
              <a:rPr lang="sr-Cyrl-RS" smtClean="0"/>
              <a:t>Нова табела</a:t>
            </a:r>
            <a:r>
              <a:rPr lang="en-US" smtClean="0"/>
              <a:t> </a:t>
            </a:r>
            <a:r>
              <a:rPr lang="en-US" dirty="0" smtClean="0"/>
              <a:t>“</a:t>
            </a:r>
            <a:r>
              <a:rPr lang="en-US" dirty="0" err="1" smtClean="0"/>
              <a:t>cy_buffers</a:t>
            </a:r>
            <a:r>
              <a:rPr lang="en-US" smtClean="0"/>
              <a:t>” </a:t>
            </a:r>
            <a:r>
              <a:rPr lang="sr-Cyrl-RS" smtClean="0"/>
              <a:t>требала би се појавити</a:t>
            </a:r>
            <a:r>
              <a:rPr lang="en-US" smtClean="0"/>
              <a:t> </a:t>
            </a:r>
            <a:r>
              <a:rPr lang="sr-Cyrl-RS" smtClean="0"/>
              <a:t>када отворите</a:t>
            </a:r>
            <a:r>
              <a:rPr lang="en-US" smtClean="0"/>
              <a:t> </a:t>
            </a:r>
            <a:r>
              <a:rPr lang="en-US" dirty="0" smtClean="0"/>
              <a:t>“Cyclones</a:t>
            </a:r>
            <a:r>
              <a:rPr lang="en-US" smtClean="0"/>
              <a:t>” </a:t>
            </a:r>
            <a:r>
              <a:rPr lang="sr-Cyrl-RS" smtClean="0"/>
              <a:t>базу у</a:t>
            </a:r>
            <a:r>
              <a:rPr lang="en-US" smtClean="0"/>
              <a:t> pgadmin</a:t>
            </a:r>
            <a:r>
              <a:rPr lang="sr-Cyrl-RS" smtClean="0"/>
              <a:t>-у</a:t>
            </a:r>
            <a:endParaRPr lang="en-US" dirty="0" smtClean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n-US" smtClean="0"/>
              <a:pPr/>
              <a:t>80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600" b="1" smtClean="0">
                <a:solidFill>
                  <a:schemeClr val="bg1">
                    <a:lumMod val="75000"/>
                  </a:schemeClr>
                </a:solidFill>
              </a:rPr>
              <a:t>Како ускладиштити податке</a:t>
            </a:r>
            <a:r>
              <a:rPr lang="en-US" sz="2600" b="1" smtClean="0">
                <a:solidFill>
                  <a:schemeClr val="bg1">
                    <a:lumMod val="75000"/>
                  </a:schemeClr>
                </a:solidFill>
              </a:rPr>
              <a:t>?</a:t>
            </a:r>
            <a:endParaRPr lang="en-US" sz="26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7200" y="907900"/>
            <a:ext cx="59068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Cyrl-RS" b="1" i="1" smtClean="0"/>
              <a:t>Учитавање просторних података </a:t>
            </a:r>
            <a:r>
              <a:rPr lang="en-US" b="1" i="1" smtClean="0"/>
              <a:t>(</a:t>
            </a:r>
            <a:r>
              <a:rPr lang="sr-Cyrl-RS" b="1" i="1" smtClean="0"/>
              <a:t>шејп фајл</a:t>
            </a:r>
            <a:r>
              <a:rPr lang="en-US" b="1" i="1" smtClean="0"/>
              <a:t>) </a:t>
            </a:r>
            <a:r>
              <a:rPr lang="sr-Cyrl-RS" b="1" i="1" smtClean="0"/>
              <a:t>у</a:t>
            </a:r>
            <a:r>
              <a:rPr lang="en-US" b="1" i="1" smtClean="0"/>
              <a:t> </a:t>
            </a:r>
            <a:r>
              <a:rPr lang="en-US" b="1" i="1" dirty="0" err="1" smtClean="0"/>
              <a:t>PostGIS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57200" y="1510636"/>
            <a:ext cx="83464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</a:t>
            </a:r>
            <a:r>
              <a:rPr lang="en-US" smtClean="0"/>
              <a:t>) </a:t>
            </a:r>
            <a:r>
              <a:rPr lang="sr-Cyrl-RS" smtClean="0"/>
              <a:t>Покрените </a:t>
            </a:r>
            <a:r>
              <a:rPr lang="en-US" smtClean="0"/>
              <a:t>pgShapeLoader </a:t>
            </a:r>
            <a:endParaRPr lang="en-US" dirty="0" smtClean="0"/>
          </a:p>
          <a:p>
            <a:r>
              <a:rPr lang="en-US" dirty="0" smtClean="0"/>
              <a:t>     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79295" y="2382530"/>
            <a:ext cx="67978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</a:t>
            </a:r>
            <a:r>
              <a:rPr lang="en-US" smtClean="0"/>
              <a:t>) </a:t>
            </a:r>
            <a:r>
              <a:rPr lang="sr-Cyrl-RS" smtClean="0"/>
              <a:t>кликните </a:t>
            </a:r>
            <a:r>
              <a:rPr lang="en-US" i="1" smtClean="0"/>
              <a:t>Add File </a:t>
            </a:r>
            <a:r>
              <a:rPr lang="sr-Cyrl-RS" i="1" smtClean="0"/>
              <a:t>и изаберите шејп фајл</a:t>
            </a:r>
            <a:r>
              <a:rPr lang="en-US" i="1" smtClean="0"/>
              <a:t> (</a:t>
            </a:r>
            <a:r>
              <a:rPr lang="sr-Cyrl-RS" i="1" smtClean="0"/>
              <a:t>нпр</a:t>
            </a:r>
            <a:r>
              <a:rPr lang="en-US" i="1" smtClean="0"/>
              <a:t>: </a:t>
            </a:r>
            <a:r>
              <a:rPr lang="en-US" i="1" dirty="0" err="1" smtClean="0"/>
              <a:t>cy_buffers.shp</a:t>
            </a:r>
            <a:r>
              <a:rPr lang="en-US" i="1" dirty="0" smtClean="0"/>
              <a:t>)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1751" y="1510636"/>
            <a:ext cx="940249" cy="60839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7100" y="1510636"/>
            <a:ext cx="1409700" cy="137210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3574" y="3223278"/>
            <a:ext cx="1626049" cy="129212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04426" y="5894411"/>
            <a:ext cx="1333949" cy="61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n-US" smtClean="0"/>
              <a:pPr/>
              <a:t>81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600" b="1"/>
              <a:t>Како објавити податке</a:t>
            </a:r>
            <a:r>
              <a:rPr lang="en-US" sz="2600" b="1"/>
              <a:t>?</a:t>
            </a:r>
            <a:endParaRPr lang="en-US" sz="2600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495" y="1593849"/>
            <a:ext cx="4780609" cy="341287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553200" y="1970061"/>
            <a:ext cx="1877719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b="1" u="sng" smtClean="0"/>
              <a:t>Кључне речи</a:t>
            </a:r>
            <a:r>
              <a:rPr lang="en-US" b="1" u="sng" smtClean="0"/>
              <a:t>:</a:t>
            </a:r>
            <a:endParaRPr lang="en-US" b="1" u="sng" dirty="0" smtClean="0"/>
          </a:p>
          <a:p>
            <a:r>
              <a:rPr lang="en-US" dirty="0" smtClean="0"/>
              <a:t> </a:t>
            </a:r>
          </a:p>
          <a:p>
            <a:pPr>
              <a:buFont typeface="Arial"/>
              <a:buChar char="•"/>
            </a:pPr>
            <a:r>
              <a:rPr lang="en-US" dirty="0" smtClean="0"/>
              <a:t> </a:t>
            </a:r>
            <a:r>
              <a:rPr lang="en-US" dirty="0" err="1" smtClean="0"/>
              <a:t>Geoserver</a:t>
            </a:r>
            <a:endParaRPr lang="en-US" dirty="0" smtClean="0"/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 KML</a:t>
            </a:r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 WCS</a:t>
            </a:r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 WFS</a:t>
            </a:r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 WMS</a:t>
            </a:r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 SLD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457200" y="1352656"/>
            <a:ext cx="82296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 </a:t>
            </a:r>
            <a:r>
              <a:rPr lang="en-US" err="1" smtClean="0"/>
              <a:t>GeoServer</a:t>
            </a:r>
            <a:r>
              <a:rPr lang="en-US" smtClean="0"/>
              <a:t> </a:t>
            </a:r>
            <a:r>
              <a:rPr lang="sr-Cyrl-RS" smtClean="0"/>
              <a:t>отворен софтвер написан у </a:t>
            </a:r>
            <a:r>
              <a:rPr lang="en-US" smtClean="0"/>
              <a:t>Java</a:t>
            </a:r>
            <a:r>
              <a:rPr lang="sr-Cyrl-RS" smtClean="0"/>
              <a:t>-и, </a:t>
            </a:r>
            <a:r>
              <a:rPr lang="sr-Cyrl-RS" smtClean="0"/>
              <a:t>дозвољава</a:t>
            </a:r>
            <a:r>
              <a:rPr lang="en-US" smtClean="0"/>
              <a:t> </a:t>
            </a:r>
            <a:r>
              <a:rPr lang="sr-Cyrl-RS" smtClean="0"/>
              <a:t>кориснику да дели и мења просторне податке</a:t>
            </a:r>
            <a:endParaRPr lang="en-US" dirty="0" smtClean="0"/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r>
              <a:rPr lang="en-US" smtClean="0"/>
              <a:t> </a:t>
            </a:r>
            <a:r>
              <a:rPr lang="sr-Cyrl-RS" smtClean="0"/>
              <a:t>сервер за веб мапирање користи протоколе дизајниране за трансфер географских информација</a:t>
            </a:r>
            <a:endParaRPr lang="en-US" dirty="0" smtClean="0"/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r>
              <a:rPr lang="en-US" smtClean="0"/>
              <a:t> </a:t>
            </a:r>
            <a:r>
              <a:rPr lang="sr-Cyrl-RS" smtClean="0"/>
              <a:t>протколи могу бити власнички или отворени </a:t>
            </a:r>
            <a:r>
              <a:rPr lang="en-US" smtClean="0"/>
              <a:t>(</a:t>
            </a:r>
            <a:r>
              <a:rPr lang="sr-Cyrl-RS" smtClean="0"/>
              <a:t>нпр.</a:t>
            </a:r>
            <a:r>
              <a:rPr lang="en-US" smtClean="0"/>
              <a:t> </a:t>
            </a:r>
            <a:r>
              <a:rPr lang="en-US" dirty="0" smtClean="0"/>
              <a:t>WMS, WFS)</a:t>
            </a:r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r>
              <a:rPr lang="en-US" smtClean="0"/>
              <a:t> </a:t>
            </a:r>
            <a:r>
              <a:rPr lang="sr-Cyrl-RS" smtClean="0"/>
              <a:t>примери сервера за веб мапирање</a:t>
            </a:r>
            <a:r>
              <a:rPr lang="en-US" smtClean="0"/>
              <a:t>: </a:t>
            </a:r>
            <a:r>
              <a:rPr lang="en-US" dirty="0" err="1" smtClean="0"/>
              <a:t>geoserver</a:t>
            </a:r>
            <a:r>
              <a:rPr lang="en-US" dirty="0" smtClean="0"/>
              <a:t>, </a:t>
            </a:r>
            <a:r>
              <a:rPr lang="en-US" dirty="0" err="1" smtClean="0"/>
              <a:t>mapserver</a:t>
            </a:r>
            <a:r>
              <a:rPr lang="en-US" dirty="0" smtClean="0"/>
              <a:t>, </a:t>
            </a:r>
            <a:r>
              <a:rPr lang="en-US" dirty="0" err="1" smtClean="0"/>
              <a:t>mapnik</a:t>
            </a:r>
            <a:r>
              <a:rPr lang="en-US" dirty="0" smtClean="0"/>
              <a:t>, </a:t>
            </a:r>
            <a:r>
              <a:rPr lang="en-US" err="1" smtClean="0"/>
              <a:t>ArcGIS</a:t>
            </a:r>
            <a:r>
              <a:rPr lang="en-US" smtClean="0"/>
              <a:t> server</a:t>
            </a:r>
            <a:r>
              <a:rPr lang="sr-Cyrl-RS" smtClean="0"/>
              <a:t>...</a:t>
            </a:r>
            <a:endParaRPr lang="en-US" dirty="0" smtClean="0"/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r>
              <a:rPr lang="en-US" smtClean="0"/>
              <a:t> </a:t>
            </a:r>
            <a:r>
              <a:rPr lang="en-US"/>
              <a:t>GeoServer</a:t>
            </a:r>
            <a:r>
              <a:rPr lang="sr-Cyrl-RS" smtClean="0"/>
              <a:t> може читати из различитих извора</a:t>
            </a:r>
            <a:r>
              <a:rPr lang="en-US" smtClean="0"/>
              <a:t>: </a:t>
            </a:r>
            <a:endParaRPr lang="en-US" dirty="0" smtClean="0"/>
          </a:p>
          <a:p>
            <a:pPr lvl="1">
              <a:buFont typeface="Courier New"/>
              <a:buChar char="o"/>
            </a:pPr>
            <a:r>
              <a:rPr lang="en-US" smtClean="0"/>
              <a:t> </a:t>
            </a:r>
            <a:r>
              <a:rPr lang="sr-Cyrl-RS" smtClean="0"/>
              <a:t>фајлови</a:t>
            </a:r>
            <a:r>
              <a:rPr lang="en-US" smtClean="0"/>
              <a:t>: </a:t>
            </a:r>
            <a:r>
              <a:rPr lang="en-US" dirty="0" err="1" smtClean="0"/>
              <a:t>Shapefile</a:t>
            </a:r>
            <a:r>
              <a:rPr lang="en-US" dirty="0" smtClean="0"/>
              <a:t>, </a:t>
            </a:r>
            <a:r>
              <a:rPr lang="en-US" dirty="0" err="1" smtClean="0"/>
              <a:t>GeoTIFF</a:t>
            </a:r>
            <a:r>
              <a:rPr lang="en-US" dirty="0" smtClean="0"/>
              <a:t>, </a:t>
            </a:r>
            <a:r>
              <a:rPr lang="en-US" dirty="0" err="1" smtClean="0"/>
              <a:t>ArcGrid</a:t>
            </a:r>
            <a:r>
              <a:rPr lang="en-US" dirty="0" smtClean="0"/>
              <a:t>, JPEG2000, GDAL formats</a:t>
            </a:r>
          </a:p>
          <a:p>
            <a:pPr lvl="1">
              <a:buFont typeface="Courier New"/>
              <a:buChar char="o"/>
            </a:pPr>
            <a:r>
              <a:rPr lang="en-US" smtClean="0"/>
              <a:t> </a:t>
            </a:r>
            <a:r>
              <a:rPr lang="sr-Cyrl-RS" smtClean="0"/>
              <a:t>базе података</a:t>
            </a:r>
            <a:r>
              <a:rPr lang="en-US" smtClean="0"/>
              <a:t>: </a:t>
            </a:r>
            <a:r>
              <a:rPr lang="en-US" dirty="0" err="1" smtClean="0"/>
              <a:t>PostGIS</a:t>
            </a:r>
            <a:r>
              <a:rPr lang="en-US" dirty="0" smtClean="0"/>
              <a:t>, </a:t>
            </a:r>
            <a:r>
              <a:rPr lang="en-US" dirty="0" err="1" smtClean="0"/>
              <a:t>ArcSDE</a:t>
            </a:r>
            <a:r>
              <a:rPr lang="en-US" dirty="0" smtClean="0"/>
              <a:t>, Oracle Spatial, DB2, SQL Server</a:t>
            </a:r>
          </a:p>
          <a:p>
            <a:pPr lvl="1">
              <a:buFont typeface="Courier New"/>
              <a:buChar char="o"/>
            </a:pPr>
            <a:endParaRPr lang="en-US" dirty="0" smtClean="0"/>
          </a:p>
          <a:p>
            <a:pPr marL="0" lvl="1">
              <a:buFont typeface="Arial"/>
              <a:buChar char="•"/>
            </a:pPr>
            <a:r>
              <a:rPr lang="en-US" dirty="0" smtClean="0"/>
              <a:t> </a:t>
            </a:r>
            <a:r>
              <a:rPr lang="en-US" err="1" smtClean="0"/>
              <a:t>GeoServer</a:t>
            </a:r>
            <a:r>
              <a:rPr lang="en-US" smtClean="0"/>
              <a:t> </a:t>
            </a:r>
            <a:r>
              <a:rPr lang="sr-Cyrl-RS" smtClean="0"/>
              <a:t>имплементира отворене </a:t>
            </a:r>
            <a:r>
              <a:rPr lang="en-US" smtClean="0"/>
              <a:t>OGC</a:t>
            </a:r>
            <a:r>
              <a:rPr lang="sr-Cyrl-RS"/>
              <a:t> </a:t>
            </a:r>
            <a:r>
              <a:rPr lang="sr-Cyrl-RS" smtClean="0"/>
              <a:t>стандарде</a:t>
            </a:r>
            <a:r>
              <a:rPr lang="en-US" smtClean="0"/>
              <a:t>: </a:t>
            </a:r>
            <a:r>
              <a:rPr lang="en-US" dirty="0" smtClean="0"/>
              <a:t>WMS, WFS, WCS</a:t>
            </a:r>
          </a:p>
          <a:p>
            <a:pPr lvl="1"/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n-US" smtClean="0"/>
              <a:pPr/>
              <a:t>82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600" b="1">
                <a:solidFill>
                  <a:schemeClr val="bg1">
                    <a:lumMod val="75000"/>
                  </a:schemeClr>
                </a:solidFill>
              </a:rPr>
              <a:t>Како објавити податке</a:t>
            </a:r>
            <a:r>
              <a:rPr lang="en-US" sz="2600" b="1">
                <a:solidFill>
                  <a:schemeClr val="bg1">
                    <a:lumMod val="75000"/>
                  </a:schemeClr>
                </a:solidFill>
              </a:rPr>
              <a:t>?</a:t>
            </a:r>
            <a:endParaRPr lang="en-US" sz="26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7200" y="907900"/>
            <a:ext cx="21514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Cyrl-RS" b="1" i="1" smtClean="0"/>
              <a:t>Основе </a:t>
            </a:r>
            <a:r>
              <a:rPr lang="en-US" b="1" i="1" smtClean="0"/>
              <a:t>GeoServer</a:t>
            </a:r>
            <a:r>
              <a:rPr lang="sr-Cyrl-RS" b="1" i="1" smtClean="0"/>
              <a:t>-а</a:t>
            </a:r>
            <a:endParaRPr lang="en-US" dirty="0"/>
          </a:p>
        </p:txBody>
      </p:sp>
      <p:pic>
        <p:nvPicPr>
          <p:cNvPr id="11" name="Picture 10" descr="OGC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415" y="5735802"/>
            <a:ext cx="1206407" cy="620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n-US" smtClean="0"/>
              <a:pPr/>
              <a:t>83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600" b="1">
                <a:solidFill>
                  <a:schemeClr val="bg1">
                    <a:lumMod val="75000"/>
                  </a:schemeClr>
                </a:solidFill>
              </a:rPr>
              <a:t>Како објавити податке</a:t>
            </a:r>
            <a:r>
              <a:rPr lang="en-US" sz="2600" b="1">
                <a:solidFill>
                  <a:schemeClr val="bg1">
                    <a:lumMod val="75000"/>
                  </a:schemeClr>
                </a:solidFill>
              </a:rPr>
              <a:t>?</a:t>
            </a:r>
            <a:endParaRPr lang="en-US" sz="26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7200" y="907900"/>
            <a:ext cx="30117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Cyrl-RS" b="1" i="1"/>
              <a:t>Основе </a:t>
            </a:r>
            <a:r>
              <a:rPr lang="en-US" b="1" i="1"/>
              <a:t>GeoServer</a:t>
            </a:r>
            <a:r>
              <a:rPr lang="sr-Cyrl-RS" b="1" i="1" smtClean="0"/>
              <a:t>-а</a:t>
            </a:r>
            <a:r>
              <a:rPr lang="en-US" b="1" i="1" smtClean="0"/>
              <a:t>: </a:t>
            </a:r>
            <a:r>
              <a:rPr lang="en-US" b="1" i="1" dirty="0" smtClean="0"/>
              <a:t>WMS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57199" y="1352656"/>
            <a:ext cx="8686801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buFont typeface="Arial"/>
              <a:buChar char="•"/>
            </a:pPr>
            <a:r>
              <a:rPr lang="en-US" dirty="0" smtClean="0"/>
              <a:t> Web Map Service (WMS): </a:t>
            </a:r>
          </a:p>
          <a:p>
            <a:pPr marL="355600" lvl="1">
              <a:buFont typeface="Wingdings" charset="2"/>
              <a:buChar char="Ø"/>
            </a:pPr>
            <a:r>
              <a:rPr lang="en-US" smtClean="0"/>
              <a:t> </a:t>
            </a:r>
            <a:r>
              <a:rPr lang="sr-Cyrl-RS" smtClean="0"/>
              <a:t> стандардан протокол за испоруку георефенцираних слика које продукује </a:t>
            </a:r>
            <a:r>
              <a:rPr lang="en-US" smtClean="0"/>
              <a:t>map </a:t>
            </a:r>
            <a:r>
              <a:rPr lang="en-US" dirty="0" smtClean="0"/>
              <a:t>server</a:t>
            </a:r>
          </a:p>
          <a:p>
            <a:pPr marL="355600" lvl="1"/>
            <a:r>
              <a:rPr lang="en-US" dirty="0" smtClean="0"/>
              <a:t> </a:t>
            </a:r>
          </a:p>
          <a:p>
            <a:pPr marL="355600" lvl="1">
              <a:buFont typeface="Wingdings" charset="2"/>
              <a:buChar char="Ø"/>
            </a:pPr>
            <a:r>
              <a:rPr lang="sr-Cyrl-RS" smtClean="0"/>
              <a:t> Пример</a:t>
            </a:r>
            <a:r>
              <a:rPr lang="en-US" smtClean="0"/>
              <a:t> WMS </a:t>
            </a:r>
            <a:r>
              <a:rPr lang="sr-Cyrl-RS" smtClean="0"/>
              <a:t>захтева</a:t>
            </a:r>
            <a:r>
              <a:rPr lang="en-US" smtClean="0"/>
              <a:t>:</a:t>
            </a:r>
            <a:endParaRPr lang="en-US" dirty="0" smtClean="0"/>
          </a:p>
          <a:p>
            <a:pPr marL="355600" lvl="1"/>
            <a:r>
              <a:rPr lang="en-US" dirty="0" smtClean="0"/>
              <a:t>        http://</a:t>
            </a:r>
            <a:r>
              <a:rPr lang="en-US" dirty="0" err="1" smtClean="0"/>
              <a:t>suite.opengeo.org/geoserver/wms</a:t>
            </a:r>
            <a:r>
              <a:rPr lang="en-US" dirty="0" smtClean="0"/>
              <a:t>?  </a:t>
            </a:r>
            <a:br>
              <a:rPr lang="en-US" dirty="0" smtClean="0"/>
            </a:br>
            <a:r>
              <a:rPr lang="en-US" dirty="0" smtClean="0"/>
              <a:t>                    SERVICE=WMS&amp;  </a:t>
            </a:r>
            <a:br>
              <a:rPr lang="en-US" dirty="0" smtClean="0"/>
            </a:br>
            <a:r>
              <a:rPr lang="en-US" dirty="0" smtClean="0"/>
              <a:t>                    VERSION=1.3.0&amp;  </a:t>
            </a:r>
            <a:br>
              <a:rPr lang="en-US" dirty="0" smtClean="0"/>
            </a:br>
            <a:r>
              <a:rPr lang="en-US" dirty="0" smtClean="0"/>
              <a:t>                    REQUEST=</a:t>
            </a:r>
            <a:r>
              <a:rPr lang="en-US" dirty="0" err="1" smtClean="0"/>
              <a:t>GetMap</a:t>
            </a:r>
            <a:r>
              <a:rPr lang="en-US" dirty="0" smtClean="0"/>
              <a:t>&amp;  </a:t>
            </a:r>
          </a:p>
          <a:p>
            <a:pPr marL="355600" lvl="1"/>
            <a:r>
              <a:rPr lang="en-US" dirty="0" smtClean="0"/>
              <a:t>                    LAYERS=</a:t>
            </a:r>
            <a:r>
              <a:rPr lang="en-US" dirty="0" err="1" smtClean="0"/>
              <a:t>usa:states</a:t>
            </a:r>
            <a:r>
              <a:rPr lang="en-US" dirty="0" smtClean="0"/>
              <a:t>&amp;  </a:t>
            </a:r>
          </a:p>
          <a:p>
            <a:pPr marL="355600" lvl="1"/>
            <a:r>
              <a:rPr lang="en-US" dirty="0" smtClean="0"/>
              <a:t>                    SRS=EPSG:4326&amp;  </a:t>
            </a:r>
          </a:p>
          <a:p>
            <a:pPr marL="355600" lvl="1"/>
            <a:r>
              <a:rPr lang="en-US" dirty="0" smtClean="0"/>
              <a:t>                    BBOX=24.956,-124.731,49.372,-66.97&amp;  </a:t>
            </a:r>
          </a:p>
          <a:p>
            <a:pPr marL="355600" lvl="1"/>
            <a:r>
              <a:rPr lang="en-US" dirty="0" smtClean="0"/>
              <a:t>                    FORMAT=image/</a:t>
            </a:r>
            <a:r>
              <a:rPr lang="en-US" dirty="0" err="1" smtClean="0"/>
              <a:t>png</a:t>
            </a:r>
            <a:r>
              <a:rPr lang="en-US" dirty="0" smtClean="0"/>
              <a:t>&amp;  </a:t>
            </a:r>
          </a:p>
          <a:p>
            <a:pPr marL="355600" lvl="1"/>
            <a:r>
              <a:rPr lang="en-US" dirty="0" smtClean="0"/>
              <a:t>                    WIDTH=600&amp;  </a:t>
            </a:r>
          </a:p>
          <a:p>
            <a:pPr marL="355600" lvl="1"/>
            <a:r>
              <a:rPr lang="en-US" dirty="0" smtClean="0"/>
              <a:t>                    HEIGHT=255   </a:t>
            </a:r>
            <a:endParaRPr lang="en-US" dirty="0"/>
          </a:p>
        </p:txBody>
      </p:sp>
      <p:pic>
        <p:nvPicPr>
          <p:cNvPr id="10" name="Picture 9" descr="OGC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9294" y="732108"/>
            <a:ext cx="1206407" cy="6205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1755" y="2974002"/>
            <a:ext cx="3105829" cy="131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n-US" smtClean="0"/>
              <a:pPr/>
              <a:t>84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600" b="1">
                <a:solidFill>
                  <a:schemeClr val="bg1">
                    <a:lumMod val="75000"/>
                  </a:schemeClr>
                </a:solidFill>
              </a:rPr>
              <a:t>Како објавити податке</a:t>
            </a:r>
            <a:r>
              <a:rPr lang="en-US" sz="2600" b="1">
                <a:solidFill>
                  <a:schemeClr val="bg1">
                    <a:lumMod val="75000"/>
                  </a:schemeClr>
                </a:solidFill>
              </a:rPr>
              <a:t>?</a:t>
            </a:r>
            <a:endParaRPr lang="en-US" sz="26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7200" y="907900"/>
            <a:ext cx="2997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Cyrl-RS" b="1" i="1"/>
              <a:t>Основе </a:t>
            </a:r>
            <a:r>
              <a:rPr lang="en-US" b="1" i="1"/>
              <a:t>GeoServer</a:t>
            </a:r>
            <a:r>
              <a:rPr lang="sr-Cyrl-RS" b="1" i="1"/>
              <a:t>-а</a:t>
            </a:r>
            <a:r>
              <a:rPr lang="en-US" b="1" i="1"/>
              <a:t>: WFS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57199" y="1352656"/>
            <a:ext cx="8686801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buFont typeface="Arial"/>
              <a:buChar char="•"/>
            </a:pPr>
            <a:r>
              <a:rPr lang="en-US" dirty="0" smtClean="0"/>
              <a:t> Web Feature Service (WFS): </a:t>
            </a:r>
          </a:p>
          <a:p>
            <a:pPr marL="355600" lvl="1">
              <a:buFont typeface="Wingdings" charset="2"/>
              <a:buChar char="Ø"/>
            </a:pPr>
            <a:r>
              <a:rPr lang="sr-Cyrl-RS" smtClean="0"/>
              <a:t> </a:t>
            </a:r>
            <a:r>
              <a:rPr lang="en-US" smtClean="0"/>
              <a:t> </a:t>
            </a:r>
            <a:r>
              <a:rPr lang="sr-Cyrl-RS" smtClean="0"/>
              <a:t>стандардан </a:t>
            </a:r>
            <a:r>
              <a:rPr lang="sr-Cyrl-RS" smtClean="0"/>
              <a:t>прот</a:t>
            </a:r>
            <a:r>
              <a:rPr lang="sr-Latn-RS" smtClean="0"/>
              <a:t>o</a:t>
            </a:r>
            <a:r>
              <a:rPr lang="sr-Cyrl-RS" smtClean="0"/>
              <a:t>кол </a:t>
            </a:r>
            <a:r>
              <a:rPr lang="sr-Cyrl-RS" smtClean="0"/>
              <a:t>за испоруку стварних географских података који садрже мапе</a:t>
            </a:r>
            <a:endParaRPr lang="en-US" dirty="0" smtClean="0"/>
          </a:p>
          <a:p>
            <a:pPr marL="355600" lvl="1"/>
            <a:r>
              <a:rPr lang="en-US" dirty="0" smtClean="0"/>
              <a:t> </a:t>
            </a:r>
          </a:p>
          <a:p>
            <a:pPr marL="355600" lvl="1">
              <a:buFont typeface="Wingdings" charset="2"/>
              <a:buChar char="Ø"/>
            </a:pPr>
            <a:r>
              <a:rPr lang="sr-Cyrl-RS" smtClean="0"/>
              <a:t> Пример</a:t>
            </a:r>
            <a:r>
              <a:rPr lang="en-US" smtClean="0"/>
              <a:t> WFS </a:t>
            </a:r>
            <a:r>
              <a:rPr lang="sr-Cyrl-RS" smtClean="0"/>
              <a:t>захтева</a:t>
            </a:r>
            <a:r>
              <a:rPr lang="en-US" smtClean="0"/>
              <a:t>:</a:t>
            </a:r>
            <a:endParaRPr lang="en-US" dirty="0" smtClean="0"/>
          </a:p>
          <a:p>
            <a:pPr marL="355600" lvl="1"/>
            <a:r>
              <a:rPr lang="en-US" dirty="0" smtClean="0"/>
              <a:t>        http://</a:t>
            </a:r>
            <a:r>
              <a:rPr lang="en-US" dirty="0" err="1" smtClean="0"/>
              <a:t>suite.opengeo.org/geoserver/wfs</a:t>
            </a:r>
            <a:r>
              <a:rPr lang="en-US" dirty="0" smtClean="0"/>
              <a:t>?  </a:t>
            </a:r>
            <a:br>
              <a:rPr lang="en-US" dirty="0" smtClean="0"/>
            </a:br>
            <a:r>
              <a:rPr lang="en-US" dirty="0" smtClean="0"/>
              <a:t>                    SERVICE=</a:t>
            </a:r>
            <a:r>
              <a:rPr lang="en-US" dirty="0" err="1" smtClean="0"/>
              <a:t>wfs</a:t>
            </a:r>
            <a:r>
              <a:rPr lang="en-US" dirty="0" smtClean="0"/>
              <a:t>&amp;</a:t>
            </a:r>
          </a:p>
          <a:p>
            <a:pPr marL="355600" lvl="1"/>
            <a:r>
              <a:rPr lang="en-US" dirty="0" smtClean="0"/>
              <a:t>                    VERSION=1.1.0&amp;</a:t>
            </a:r>
          </a:p>
          <a:p>
            <a:pPr marL="355600" lvl="1"/>
            <a:r>
              <a:rPr lang="en-US" dirty="0" smtClean="0"/>
              <a:t>                    REQUEST=</a:t>
            </a:r>
            <a:r>
              <a:rPr lang="en-US" dirty="0" err="1" smtClean="0"/>
              <a:t>GetFeature</a:t>
            </a:r>
            <a:r>
              <a:rPr lang="en-US" dirty="0" smtClean="0"/>
              <a:t>&amp;</a:t>
            </a:r>
          </a:p>
          <a:p>
            <a:pPr marL="355600" lvl="1"/>
            <a:r>
              <a:rPr lang="en-US" dirty="0" smtClean="0"/>
              <a:t>                    TYPENAME=</a:t>
            </a:r>
            <a:r>
              <a:rPr lang="en-US" dirty="0" err="1" smtClean="0"/>
              <a:t>usa:states</a:t>
            </a:r>
            <a:r>
              <a:rPr lang="en-US" dirty="0" smtClean="0"/>
              <a:t>&amp;</a:t>
            </a:r>
          </a:p>
          <a:p>
            <a:pPr marL="355600" lvl="1"/>
            <a:r>
              <a:rPr lang="en-US" dirty="0" smtClean="0"/>
              <a:t>                    FEATUREID=states.39</a:t>
            </a:r>
          </a:p>
          <a:p>
            <a:pPr marL="355600" lvl="1"/>
            <a:endParaRPr lang="en-US" dirty="0" smtClean="0"/>
          </a:p>
          <a:p>
            <a:pPr marL="355600" lvl="1">
              <a:buFont typeface="Wingdings" charset="2"/>
              <a:buChar char="Ø"/>
            </a:pPr>
            <a:r>
              <a:rPr lang="en-US" smtClean="0"/>
              <a:t> Feature=</a:t>
            </a:r>
            <a:r>
              <a:rPr lang="sr-Cyrl-RS" smtClean="0"/>
              <a:t>један географски податак попут полигона или тачке</a:t>
            </a:r>
            <a:endParaRPr lang="en-US" dirty="0" smtClean="0"/>
          </a:p>
          <a:p>
            <a:pPr marL="355600" lvl="1">
              <a:buFont typeface="Wingdings" charset="2"/>
              <a:buChar char="Ø"/>
            </a:pPr>
            <a:endParaRPr lang="en-US" dirty="0" smtClean="0"/>
          </a:p>
          <a:p>
            <a:pPr marL="355600" lvl="1">
              <a:buFont typeface="Wingdings" charset="2"/>
              <a:buChar char="Ø"/>
            </a:pPr>
            <a:r>
              <a:rPr lang="en-US" smtClean="0"/>
              <a:t> </a:t>
            </a:r>
            <a:r>
              <a:rPr lang="sr-Cyrl-RS" smtClean="0"/>
              <a:t> одговор на захтев је</a:t>
            </a:r>
            <a:r>
              <a:rPr lang="en-US" smtClean="0"/>
              <a:t> </a:t>
            </a:r>
            <a:r>
              <a:rPr lang="en-US" dirty="0" smtClean="0"/>
              <a:t>.</a:t>
            </a:r>
            <a:r>
              <a:rPr lang="en-US" smtClean="0"/>
              <a:t>xml </a:t>
            </a:r>
            <a:r>
              <a:rPr lang="sr-Cyrl-RS" smtClean="0"/>
              <a:t>фајл</a:t>
            </a:r>
            <a:r>
              <a:rPr lang="en-US" smtClean="0"/>
              <a:t>, </a:t>
            </a:r>
            <a:r>
              <a:rPr lang="sr-Cyrl-RS" smtClean="0"/>
              <a:t>који се лако парсира на рачунару</a:t>
            </a:r>
            <a:endParaRPr lang="en-US" dirty="0"/>
          </a:p>
        </p:txBody>
      </p:sp>
      <p:pic>
        <p:nvPicPr>
          <p:cNvPr id="10" name="Picture 9" descr="OGC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9294" y="732108"/>
            <a:ext cx="1206407" cy="62054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7800" y="2417569"/>
            <a:ext cx="3661429" cy="193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n-US" smtClean="0"/>
              <a:pPr/>
              <a:t>85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600" b="1">
                <a:solidFill>
                  <a:schemeClr val="bg1">
                    <a:lumMod val="75000"/>
                  </a:schemeClr>
                </a:solidFill>
              </a:rPr>
              <a:t>Како објавити податке</a:t>
            </a:r>
            <a:r>
              <a:rPr lang="en-US" sz="2600" b="1">
                <a:solidFill>
                  <a:schemeClr val="bg1">
                    <a:lumMod val="75000"/>
                  </a:schemeClr>
                </a:solidFill>
              </a:rPr>
              <a:t>?</a:t>
            </a:r>
            <a:endParaRPr lang="en-US" sz="26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7199" y="907900"/>
            <a:ext cx="29536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Cyrl-RS" b="1" i="1"/>
              <a:t>Основе </a:t>
            </a:r>
            <a:r>
              <a:rPr lang="en-US" b="1" i="1"/>
              <a:t>GeoServer</a:t>
            </a:r>
            <a:r>
              <a:rPr lang="sr-Cyrl-RS" b="1" i="1"/>
              <a:t>-а</a:t>
            </a:r>
            <a:r>
              <a:rPr lang="en-US" b="1" i="1"/>
              <a:t>: WCS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57199" y="1352656"/>
            <a:ext cx="868680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buFont typeface="Arial"/>
              <a:buChar char="•"/>
            </a:pPr>
            <a:r>
              <a:rPr lang="en-US" dirty="0" smtClean="0"/>
              <a:t> Web Coverage Service (WCS): </a:t>
            </a:r>
          </a:p>
          <a:p>
            <a:pPr marL="355600" lvl="1">
              <a:buFont typeface="Wingdings" charset="2"/>
              <a:buChar char="Ø"/>
            </a:pPr>
            <a:r>
              <a:rPr lang="en-US" smtClean="0"/>
              <a:t> </a:t>
            </a:r>
            <a:r>
              <a:rPr lang="sr-Cyrl-RS" smtClean="0"/>
              <a:t> стандардан </a:t>
            </a:r>
            <a:r>
              <a:rPr lang="sr-Cyrl-RS" smtClean="0"/>
              <a:t>прот</a:t>
            </a:r>
            <a:r>
              <a:rPr lang="sr-Latn-RS" smtClean="0"/>
              <a:t>o</a:t>
            </a:r>
            <a:r>
              <a:rPr lang="sr-Cyrl-RS" smtClean="0"/>
              <a:t>кол </a:t>
            </a:r>
            <a:r>
              <a:rPr lang="sr-Cyrl-RS" smtClean="0"/>
              <a:t>који омогућава приступ подацима позадинском растеру,</a:t>
            </a:r>
            <a:r>
              <a:rPr lang="en-US" smtClean="0"/>
              <a:t> </a:t>
            </a:r>
            <a:r>
              <a:rPr lang="sr-Cyrl-RS" smtClean="0"/>
              <a:t>тј.</a:t>
            </a:r>
            <a:r>
              <a:rPr lang="en-US" smtClean="0"/>
              <a:t> “</a:t>
            </a:r>
            <a:r>
              <a:rPr lang="sr-Cyrl-RS" smtClean="0"/>
              <a:t>покривачу</a:t>
            </a:r>
            <a:r>
              <a:rPr lang="en-US" smtClean="0"/>
              <a:t>”</a:t>
            </a:r>
            <a:endParaRPr lang="en-US" dirty="0" smtClean="0"/>
          </a:p>
          <a:p>
            <a:pPr marL="355600" lvl="1"/>
            <a:r>
              <a:rPr lang="en-US" dirty="0" smtClean="0"/>
              <a:t> </a:t>
            </a:r>
          </a:p>
          <a:p>
            <a:pPr marL="355600" lvl="1">
              <a:buFont typeface="Wingdings" charset="2"/>
              <a:buChar char="Ø"/>
            </a:pPr>
            <a:r>
              <a:rPr lang="sr-Cyrl-RS" smtClean="0"/>
              <a:t> Исти као</a:t>
            </a:r>
            <a:r>
              <a:rPr lang="en-US" smtClean="0"/>
              <a:t> WFS </a:t>
            </a:r>
            <a:r>
              <a:rPr lang="sr-Cyrl-RS" smtClean="0"/>
              <a:t>али за растерске податке</a:t>
            </a:r>
            <a:endParaRPr lang="en-US" dirty="0" smtClean="0"/>
          </a:p>
          <a:p>
            <a:pPr marL="355600" lvl="1"/>
            <a:r>
              <a:rPr lang="en-US" dirty="0" smtClean="0"/>
              <a:t>        </a:t>
            </a:r>
          </a:p>
        </p:txBody>
      </p:sp>
      <p:pic>
        <p:nvPicPr>
          <p:cNvPr id="10" name="Picture 9" descr="OGC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9294" y="732108"/>
            <a:ext cx="1206407" cy="620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n-US" smtClean="0"/>
              <a:pPr/>
              <a:t>86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600" b="1">
                <a:solidFill>
                  <a:schemeClr val="bg1">
                    <a:lumMod val="75000"/>
                  </a:schemeClr>
                </a:solidFill>
              </a:rPr>
              <a:t>Како објавити податке</a:t>
            </a:r>
            <a:r>
              <a:rPr lang="en-US" sz="2600" b="1">
                <a:solidFill>
                  <a:schemeClr val="bg1">
                    <a:lumMod val="75000"/>
                  </a:schemeClr>
                </a:solidFill>
              </a:rPr>
              <a:t>?</a:t>
            </a:r>
            <a:endParaRPr lang="en-US" sz="26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7199" y="907900"/>
            <a:ext cx="30697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Cyrl-RS" b="1" i="1"/>
              <a:t>Основе </a:t>
            </a:r>
            <a:r>
              <a:rPr lang="en-US" b="1" i="1"/>
              <a:t>GeoServer</a:t>
            </a:r>
            <a:r>
              <a:rPr lang="sr-Cyrl-RS" b="1" i="1"/>
              <a:t>-а</a:t>
            </a:r>
            <a:r>
              <a:rPr lang="en-US" b="1" i="1"/>
              <a:t>: WPS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57199" y="1352656"/>
            <a:ext cx="822960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buFont typeface="Arial"/>
              <a:buChar char="•"/>
            </a:pPr>
            <a:r>
              <a:rPr lang="en-US" dirty="0" smtClean="0"/>
              <a:t> Web Processing Service (WPS): </a:t>
            </a:r>
          </a:p>
          <a:p>
            <a:pPr marL="355600" lvl="1">
              <a:buFont typeface="Wingdings" charset="2"/>
              <a:buChar char="Ø"/>
            </a:pPr>
            <a:r>
              <a:rPr lang="en-US" smtClean="0"/>
              <a:t> </a:t>
            </a:r>
            <a:r>
              <a:rPr lang="sr-Cyrl-RS" smtClean="0"/>
              <a:t> Сервис за објављивање геопросторних процеса, алгоритама и прорачуна</a:t>
            </a:r>
            <a:endParaRPr lang="en-US" dirty="0" smtClean="0"/>
          </a:p>
          <a:p>
            <a:pPr marL="355600" lvl="1"/>
            <a:r>
              <a:rPr lang="en-US" dirty="0" smtClean="0"/>
              <a:t> </a:t>
            </a:r>
          </a:p>
          <a:p>
            <a:pPr marL="630238" lvl="1" indent="-274638">
              <a:buFont typeface="Wingdings" charset="2"/>
              <a:buChar char="Ø"/>
            </a:pPr>
            <a:r>
              <a:rPr lang="sr-Cyrl-RS" smtClean="0"/>
              <a:t>Дозвољава креирање процеса над подацима испорученим са </a:t>
            </a:r>
            <a:r>
              <a:rPr lang="en-US" smtClean="0"/>
              <a:t>GeoServer</a:t>
            </a:r>
            <a:r>
              <a:rPr lang="sr-Cyrl-RS" smtClean="0"/>
              <a:t>-а</a:t>
            </a:r>
            <a:r>
              <a:rPr lang="en-US" smtClean="0"/>
              <a:t>, </a:t>
            </a:r>
            <a:r>
              <a:rPr lang="sr-Cyrl-RS" smtClean="0"/>
              <a:t>укључујући и резултате процеса који су већ ускладиштени као нови слој мапе</a:t>
            </a:r>
            <a:r>
              <a:rPr lang="en-US" smtClean="0"/>
              <a:t>        </a:t>
            </a:r>
            <a:endParaRPr lang="en-US" dirty="0" smtClean="0"/>
          </a:p>
        </p:txBody>
      </p:sp>
      <p:pic>
        <p:nvPicPr>
          <p:cNvPr id="10" name="Picture 9" descr="OGC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9294" y="732108"/>
            <a:ext cx="1206407" cy="620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n-US" smtClean="0"/>
              <a:pPr/>
              <a:t>87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600" b="1">
                <a:solidFill>
                  <a:schemeClr val="bg1">
                    <a:lumMod val="75000"/>
                  </a:schemeClr>
                </a:solidFill>
              </a:rPr>
              <a:t>Како објавити податке</a:t>
            </a:r>
            <a:r>
              <a:rPr lang="en-US" sz="2600" b="1">
                <a:solidFill>
                  <a:schemeClr val="bg1">
                    <a:lumMod val="75000"/>
                  </a:schemeClr>
                </a:solidFill>
              </a:rPr>
              <a:t>?</a:t>
            </a:r>
            <a:endParaRPr lang="en-US" sz="26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7200" y="907900"/>
            <a:ext cx="25314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Cyrl-RS" b="1" i="1" smtClean="0"/>
              <a:t>Концепти </a:t>
            </a:r>
            <a:r>
              <a:rPr lang="en-US" b="1" i="1" smtClean="0"/>
              <a:t>GeoServer</a:t>
            </a:r>
            <a:r>
              <a:rPr lang="sr-Cyrl-RS" b="1" i="1" smtClean="0"/>
              <a:t>-а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57199" y="1352656"/>
            <a:ext cx="8686801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buFont typeface="Arial"/>
              <a:buChar char="•"/>
            </a:pPr>
            <a:r>
              <a:rPr lang="en-US" smtClean="0"/>
              <a:t> </a:t>
            </a:r>
            <a:r>
              <a:rPr lang="en-US" b="1" smtClean="0"/>
              <a:t>Workspace</a:t>
            </a:r>
            <a:r>
              <a:rPr lang="en-US" smtClean="0"/>
              <a:t>:</a:t>
            </a:r>
            <a:endParaRPr lang="en-US" dirty="0" smtClean="0"/>
          </a:p>
          <a:p>
            <a:pPr marL="457200" lvl="2">
              <a:buFont typeface="Wingdings" charset="2"/>
              <a:buChar char="Ø"/>
            </a:pPr>
            <a:r>
              <a:rPr lang="en-US" smtClean="0"/>
              <a:t> </a:t>
            </a:r>
            <a:r>
              <a:rPr lang="sr-Cyrl-RS" smtClean="0"/>
              <a:t>име за садржалац више разчличитих података</a:t>
            </a:r>
            <a:endParaRPr lang="en-US" dirty="0" smtClean="0"/>
          </a:p>
          <a:p>
            <a:pPr marL="457200" lvl="2">
              <a:buFont typeface="Wingdings" charset="2"/>
              <a:buChar char="Ø"/>
            </a:pPr>
            <a:r>
              <a:rPr lang="en-US" smtClean="0"/>
              <a:t> </a:t>
            </a:r>
            <a:r>
              <a:rPr lang="sr-Cyrl-RS" smtClean="0"/>
              <a:t>омогућава употребу слојева мапе са идентичним именима без конфликта</a:t>
            </a:r>
            <a:endParaRPr lang="en-US" dirty="0" smtClean="0"/>
          </a:p>
          <a:p>
            <a:pPr marL="457200" lvl="2">
              <a:buFont typeface="Wingdings" charset="2"/>
              <a:buChar char="Ø"/>
            </a:pPr>
            <a:r>
              <a:rPr lang="en-US" smtClean="0"/>
              <a:t> </a:t>
            </a:r>
            <a:r>
              <a:rPr lang="sr-Cyrl-RS" smtClean="0"/>
              <a:t>нпр.</a:t>
            </a:r>
            <a:r>
              <a:rPr lang="en-US" smtClean="0"/>
              <a:t> </a:t>
            </a:r>
            <a:r>
              <a:rPr lang="en-US" b="1" err="1" smtClean="0"/>
              <a:t>nyc</a:t>
            </a:r>
            <a:r>
              <a:rPr lang="en-US" smtClean="0"/>
              <a:t>:</a:t>
            </a:r>
            <a:r>
              <a:rPr lang="sr-Cyrl-RS" smtClean="0"/>
              <a:t> улице</a:t>
            </a:r>
            <a:endParaRPr lang="en-US" dirty="0" smtClean="0"/>
          </a:p>
          <a:p>
            <a:pPr marL="0" lvl="1">
              <a:buFont typeface="Arial"/>
              <a:buChar char="•"/>
            </a:pPr>
            <a:endParaRPr lang="en-US" dirty="0" smtClean="0"/>
          </a:p>
          <a:p>
            <a:pPr marL="0" lvl="1">
              <a:buFont typeface="Arial"/>
              <a:buChar char="•"/>
            </a:pPr>
            <a:r>
              <a:rPr lang="en-US" dirty="0" smtClean="0"/>
              <a:t> </a:t>
            </a:r>
            <a:r>
              <a:rPr lang="en-US" b="1" dirty="0" smtClean="0"/>
              <a:t>Store</a:t>
            </a:r>
            <a:r>
              <a:rPr lang="en-US" dirty="0" smtClean="0"/>
              <a:t>:</a:t>
            </a:r>
          </a:p>
          <a:p>
            <a:pPr marL="457200" lvl="2">
              <a:buFont typeface="Wingdings" charset="2"/>
              <a:buChar char="Ø"/>
            </a:pPr>
            <a:r>
              <a:rPr lang="en-US" smtClean="0"/>
              <a:t> </a:t>
            </a:r>
            <a:r>
              <a:rPr lang="sr-Cyrl-RS" smtClean="0"/>
              <a:t> име за садржалац географских података који се односе на одређени извор:</a:t>
            </a:r>
            <a:r>
              <a:rPr lang="en-US" smtClean="0"/>
              <a:t> </a:t>
            </a:r>
            <a:r>
              <a:rPr lang="sr-Cyrl-RS" smtClean="0"/>
              <a:t>шејп фајл, база података или други извор  подржан од стране </a:t>
            </a:r>
            <a:r>
              <a:rPr lang="en-US" smtClean="0"/>
              <a:t>GeoServer</a:t>
            </a:r>
            <a:r>
              <a:rPr lang="sr-Cyrl-RS" smtClean="0"/>
              <a:t>-а</a:t>
            </a:r>
            <a:endParaRPr lang="en-US" dirty="0" smtClean="0"/>
          </a:p>
          <a:p>
            <a:pPr marL="457200" lvl="2">
              <a:buFont typeface="Wingdings" charset="2"/>
              <a:buChar char="Ø"/>
            </a:pPr>
            <a:r>
              <a:rPr lang="en-US" smtClean="0"/>
              <a:t> </a:t>
            </a:r>
            <a:r>
              <a:rPr lang="sr-Cyrl-RS" smtClean="0"/>
              <a:t> садржи много слојева</a:t>
            </a:r>
            <a:r>
              <a:rPr lang="en-US" smtClean="0"/>
              <a:t>, </a:t>
            </a:r>
            <a:r>
              <a:rPr lang="sr-Cyrl-RS" smtClean="0"/>
              <a:t>као у случају базе која садржи много табела</a:t>
            </a:r>
            <a:r>
              <a:rPr lang="en-US" smtClean="0"/>
              <a:t>.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mtClean="0"/>
              <a:t>    </a:t>
            </a:r>
            <a:r>
              <a:rPr lang="sr-Cyrl-RS" smtClean="0"/>
              <a:t>„</a:t>
            </a:r>
            <a:r>
              <a:rPr lang="en-US" i="1" smtClean="0"/>
              <a:t>Store</a:t>
            </a:r>
            <a:r>
              <a:rPr lang="sr-Cyrl-RS" i="1" smtClean="0"/>
              <a:t>“</a:t>
            </a:r>
            <a:r>
              <a:rPr lang="en-US" smtClean="0"/>
              <a:t> </a:t>
            </a:r>
            <a:r>
              <a:rPr lang="sr-Cyrl-RS" smtClean="0"/>
              <a:t>такође може бити и један једини слој</a:t>
            </a:r>
            <a:r>
              <a:rPr lang="en-US" smtClean="0"/>
              <a:t>, </a:t>
            </a:r>
            <a:r>
              <a:rPr lang="sr-Cyrl-RS" smtClean="0"/>
              <a:t>као у случају шејп фајла или</a:t>
            </a:r>
            <a:r>
              <a:rPr lang="en-US" smtClean="0"/>
              <a:t> GeoTIFF</a:t>
            </a:r>
            <a:r>
              <a:rPr lang="sr-Cyrl-RS" smtClean="0"/>
              <a:t>-а, који садрже само један </a:t>
            </a:r>
            <a:r>
              <a:rPr lang="sr-Cyrl-RS" smtClean="0"/>
              <a:t>слој</a:t>
            </a:r>
            <a:endParaRPr lang="en-US" dirty="0" smtClean="0"/>
          </a:p>
          <a:p>
            <a:pPr marL="457200" lvl="2">
              <a:buFont typeface="Wingdings" charset="2"/>
              <a:buChar char="Ø"/>
            </a:pPr>
            <a:r>
              <a:rPr lang="en-US" dirty="0" smtClean="0"/>
              <a:t> </a:t>
            </a:r>
            <a:r>
              <a:rPr lang="en-US" err="1" smtClean="0"/>
              <a:t>GeoServer</a:t>
            </a:r>
            <a:r>
              <a:rPr lang="en-US" smtClean="0"/>
              <a:t> </a:t>
            </a:r>
            <a:r>
              <a:rPr lang="sr-Cyrl-RS" smtClean="0"/>
              <a:t>смешта параметре повезивања за сваки „</a:t>
            </a:r>
            <a:r>
              <a:rPr lang="en-US" i="1" smtClean="0"/>
              <a:t>store</a:t>
            </a:r>
            <a:r>
              <a:rPr lang="sr-Cyrl-RS" i="1" smtClean="0"/>
              <a:t>“</a:t>
            </a:r>
            <a:endParaRPr lang="en-US" i="1" dirty="0" smtClean="0"/>
          </a:p>
          <a:p>
            <a:pPr marL="457200" lvl="2">
              <a:buFont typeface="Wingdings" charset="2"/>
              <a:buChar char="Ø"/>
            </a:pPr>
            <a:r>
              <a:rPr lang="en-US" smtClean="0"/>
              <a:t> </a:t>
            </a:r>
            <a:r>
              <a:rPr lang="sr-Cyrl-RS" smtClean="0"/>
              <a:t>Сваки</a:t>
            </a:r>
            <a:r>
              <a:rPr lang="en-US" smtClean="0"/>
              <a:t> </a:t>
            </a:r>
            <a:r>
              <a:rPr lang="sr-Cyrl-RS" smtClean="0"/>
              <a:t>„</a:t>
            </a:r>
            <a:r>
              <a:rPr lang="en-US" i="1" smtClean="0"/>
              <a:t>store</a:t>
            </a:r>
            <a:r>
              <a:rPr lang="sr-Cyrl-RS" i="1" smtClean="0"/>
              <a:t>“</a:t>
            </a:r>
            <a:r>
              <a:rPr lang="en-US" i="1" smtClean="0"/>
              <a:t> </a:t>
            </a:r>
            <a:r>
              <a:rPr lang="sr-Cyrl-RS" smtClean="0"/>
              <a:t>мора бити додељен једном</a:t>
            </a:r>
            <a:r>
              <a:rPr lang="en-US" smtClean="0"/>
              <a:t> (</a:t>
            </a:r>
            <a:r>
              <a:rPr lang="sr-Cyrl-RS" smtClean="0"/>
              <a:t>и само једном</a:t>
            </a:r>
            <a:r>
              <a:rPr lang="en-US" smtClean="0"/>
              <a:t>) </a:t>
            </a:r>
            <a:r>
              <a:rPr lang="sr-Cyrl-RS" smtClean="0"/>
              <a:t>„</a:t>
            </a:r>
            <a:r>
              <a:rPr lang="en-US" i="1" smtClean="0"/>
              <a:t>workspace</a:t>
            </a:r>
            <a:r>
              <a:rPr lang="sr-Cyrl-RS" smtClean="0"/>
              <a:t>“-у</a:t>
            </a:r>
            <a:endParaRPr lang="en-US" dirty="0" smtClean="0"/>
          </a:p>
          <a:p>
            <a:pPr marL="0"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457199" y="1352656"/>
            <a:ext cx="8686801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buFont typeface="Arial"/>
              <a:buChar char="•"/>
            </a:pPr>
            <a:r>
              <a:rPr lang="en-US" dirty="0" smtClean="0"/>
              <a:t> </a:t>
            </a:r>
            <a:r>
              <a:rPr lang="en-US" b="1" dirty="0" smtClean="0"/>
              <a:t>Layer</a:t>
            </a:r>
            <a:r>
              <a:rPr lang="en-US" dirty="0" smtClean="0"/>
              <a:t>:   </a:t>
            </a:r>
          </a:p>
          <a:p>
            <a:pPr marL="355600" lvl="1">
              <a:buFont typeface="Wingdings" charset="2"/>
              <a:buChar char="Ø"/>
            </a:pPr>
            <a:r>
              <a:rPr lang="en-US" smtClean="0"/>
              <a:t> </a:t>
            </a:r>
            <a:r>
              <a:rPr lang="sr-Cyrl-RS" smtClean="0"/>
              <a:t>колекција геопросторних својстава или покривач</a:t>
            </a:r>
            <a:endParaRPr lang="en-US" dirty="0" smtClean="0"/>
          </a:p>
          <a:p>
            <a:pPr marL="355600" lvl="1">
              <a:buFont typeface="Wingdings" charset="2"/>
              <a:buChar char="Ø"/>
            </a:pPr>
            <a:r>
              <a:rPr lang="en-US" smtClean="0"/>
              <a:t> </a:t>
            </a:r>
            <a:r>
              <a:rPr lang="sr-Cyrl-RS" smtClean="0"/>
              <a:t>садржи неки од типова података</a:t>
            </a:r>
            <a:r>
              <a:rPr lang="en-US" smtClean="0"/>
              <a:t> (</a:t>
            </a:r>
            <a:r>
              <a:rPr lang="sr-Cyrl-RS" smtClean="0"/>
              <a:t>тачка</a:t>
            </a:r>
            <a:r>
              <a:rPr lang="en-US" smtClean="0"/>
              <a:t>, </a:t>
            </a:r>
            <a:r>
              <a:rPr lang="sr-Cyrl-RS" smtClean="0"/>
              <a:t>линија</a:t>
            </a:r>
            <a:r>
              <a:rPr lang="en-US" smtClean="0"/>
              <a:t>, </a:t>
            </a:r>
            <a:r>
              <a:rPr lang="sr-Cyrl-RS" smtClean="0"/>
              <a:t>полигон</a:t>
            </a:r>
            <a:r>
              <a:rPr lang="en-US" smtClean="0"/>
              <a:t>, </a:t>
            </a:r>
            <a:r>
              <a:rPr lang="sr-Cyrl-RS" smtClean="0"/>
              <a:t>растер</a:t>
            </a:r>
            <a:r>
              <a:rPr lang="en-US" smtClean="0"/>
              <a:t>)</a:t>
            </a:r>
            <a:endParaRPr lang="en-US" dirty="0" smtClean="0"/>
          </a:p>
          <a:p>
            <a:pPr marL="355600" lvl="1">
              <a:buFont typeface="Wingdings" charset="2"/>
              <a:buChar char="Ø"/>
            </a:pPr>
            <a:r>
              <a:rPr lang="sr-Cyrl-RS" smtClean="0"/>
              <a:t> </a:t>
            </a:r>
            <a:r>
              <a:rPr lang="en-US" smtClean="0"/>
              <a:t>GeoServer </a:t>
            </a:r>
            <a:r>
              <a:rPr lang="sr-Cyrl-RS" smtClean="0"/>
              <a:t>садржи информације о слојевима као што су подаци о пројекцији, границама региона, асоцираним стиловима и др.</a:t>
            </a:r>
            <a:endParaRPr lang="en-US" dirty="0" smtClean="0"/>
          </a:p>
          <a:p>
            <a:pPr marL="0" lvl="1"/>
            <a:endParaRPr lang="en-US" b="1" dirty="0" smtClean="0"/>
          </a:p>
          <a:p>
            <a:pPr marL="0" lvl="1">
              <a:buFont typeface="Arial"/>
              <a:buChar char="•"/>
            </a:pPr>
            <a:r>
              <a:rPr lang="en-US" b="1" dirty="0" smtClean="0"/>
              <a:t> Layer group</a:t>
            </a:r>
            <a:r>
              <a:rPr lang="en-US" dirty="0" smtClean="0"/>
              <a:t>:</a:t>
            </a:r>
          </a:p>
          <a:p>
            <a:pPr marL="457200" lvl="2">
              <a:buFont typeface="Wingdings" charset="2"/>
              <a:buChar char="Ø"/>
            </a:pPr>
            <a:r>
              <a:rPr lang="en-US" smtClean="0"/>
              <a:t> </a:t>
            </a:r>
            <a:r>
              <a:rPr lang="sr-Cyrl-RS" smtClean="0"/>
              <a:t>колекција слојева</a:t>
            </a:r>
            <a:endParaRPr lang="en-US" dirty="0" smtClean="0"/>
          </a:p>
          <a:p>
            <a:pPr marL="457200" lvl="2">
              <a:buFont typeface="Wingdings" charset="2"/>
              <a:buChar char="Ø"/>
            </a:pPr>
            <a:r>
              <a:rPr lang="en-US" smtClean="0"/>
              <a:t> </a:t>
            </a:r>
            <a:r>
              <a:rPr lang="sr-Cyrl-RS" smtClean="0"/>
              <a:t>омогућава приступ већем броју слојева помоћу једног </a:t>
            </a:r>
            <a:r>
              <a:rPr lang="en-US" smtClean="0"/>
              <a:t>WMS </a:t>
            </a:r>
            <a:r>
              <a:rPr lang="sr-Cyrl-RS" smtClean="0"/>
              <a:t>захтева</a:t>
            </a:r>
            <a:endParaRPr lang="en-US" dirty="0" smtClean="0"/>
          </a:p>
          <a:p>
            <a:pPr marL="457200" lvl="2">
              <a:buFont typeface="Wingdings" charset="2"/>
              <a:buChar char="Ø"/>
            </a:pPr>
            <a:r>
              <a:rPr lang="en-US" smtClean="0"/>
              <a:t> </a:t>
            </a:r>
            <a:r>
              <a:rPr lang="sr-Cyrl-RS" smtClean="0"/>
              <a:t>од значаја само за</a:t>
            </a:r>
            <a:r>
              <a:rPr lang="en-US" smtClean="0"/>
              <a:t> WMS </a:t>
            </a:r>
            <a:r>
              <a:rPr lang="sr-Cyrl-RS" smtClean="0"/>
              <a:t>захтеве</a:t>
            </a:r>
            <a:endParaRPr lang="en-US" dirty="0" smtClean="0"/>
          </a:p>
          <a:p>
            <a:pPr marL="457200" lvl="2">
              <a:buFont typeface="Wingdings" charset="2"/>
              <a:buChar char="Ø"/>
            </a:pPr>
            <a:endParaRPr lang="en-US" dirty="0" smtClean="0"/>
          </a:p>
          <a:p>
            <a:pPr marL="0" lvl="2">
              <a:buFont typeface="Arial"/>
              <a:buChar char="•"/>
            </a:pPr>
            <a:r>
              <a:rPr lang="en-US" b="1" dirty="0" smtClean="0"/>
              <a:t> Style</a:t>
            </a:r>
            <a:r>
              <a:rPr lang="en-US" dirty="0" smtClean="0"/>
              <a:t>:</a:t>
            </a:r>
          </a:p>
          <a:p>
            <a:pPr marL="457200" lvl="3">
              <a:buFont typeface="Wingdings" charset="2"/>
              <a:buChar char="Ø"/>
            </a:pPr>
            <a:r>
              <a:rPr lang="en-US" dirty="0" smtClean="0"/>
              <a:t> </a:t>
            </a:r>
            <a:r>
              <a:rPr lang="en-US" err="1" smtClean="0"/>
              <a:t>GeoServer</a:t>
            </a:r>
            <a:r>
              <a:rPr lang="en-US" smtClean="0"/>
              <a:t> </a:t>
            </a:r>
            <a:r>
              <a:rPr lang="sr-Cyrl-RS" smtClean="0"/>
              <a:t>препознаје стилове у</a:t>
            </a:r>
            <a:r>
              <a:rPr lang="en-US" smtClean="0"/>
              <a:t> </a:t>
            </a:r>
            <a:r>
              <a:rPr lang="en-US" dirty="0" smtClean="0"/>
              <a:t>Styled Layer Descriptor (SLD</a:t>
            </a:r>
            <a:r>
              <a:rPr lang="en-US" smtClean="0"/>
              <a:t>) </a:t>
            </a:r>
            <a:r>
              <a:rPr lang="sr-Cyrl-RS" smtClean="0"/>
              <a:t>формату</a:t>
            </a:r>
            <a:r>
              <a:rPr lang="en-US" smtClean="0"/>
              <a:t> </a:t>
            </a:r>
            <a:endParaRPr lang="en-US" dirty="0" smtClean="0"/>
          </a:p>
          <a:p>
            <a:pPr marL="457200" lvl="3">
              <a:buFont typeface="Wingdings" charset="2"/>
              <a:buChar char="Ø"/>
            </a:pPr>
            <a:r>
              <a:rPr lang="en-US" smtClean="0"/>
              <a:t> </a:t>
            </a:r>
            <a:r>
              <a:rPr lang="sr-Cyrl-RS" smtClean="0"/>
              <a:t>директива за приказ географских података</a:t>
            </a:r>
            <a:r>
              <a:rPr lang="en-US" smtClean="0"/>
              <a:t> (</a:t>
            </a:r>
            <a:r>
              <a:rPr lang="sr-Cyrl-RS" smtClean="0"/>
              <a:t>боја</a:t>
            </a:r>
            <a:r>
              <a:rPr lang="en-US" smtClean="0"/>
              <a:t>, </a:t>
            </a:r>
            <a:r>
              <a:rPr lang="sr-Cyrl-RS" smtClean="0"/>
              <a:t>облик</a:t>
            </a:r>
            <a:r>
              <a:rPr lang="en-US" smtClean="0"/>
              <a:t>, </a:t>
            </a:r>
            <a:r>
              <a:rPr lang="sr-Cyrl-RS" smtClean="0"/>
              <a:t>величина</a:t>
            </a:r>
            <a:r>
              <a:rPr lang="en-US" smtClean="0"/>
              <a:t>, </a:t>
            </a:r>
            <a:r>
              <a:rPr lang="en-US" dirty="0" smtClean="0"/>
              <a:t>…)</a:t>
            </a:r>
          </a:p>
          <a:p>
            <a:pPr marL="457200" lvl="3">
              <a:buFont typeface="Wingdings" charset="2"/>
              <a:buChar char="Ø"/>
            </a:pPr>
            <a:r>
              <a:rPr lang="en-US" smtClean="0"/>
              <a:t> </a:t>
            </a:r>
            <a:r>
              <a:rPr lang="sr-Cyrl-RS" smtClean="0"/>
              <a:t>сваки слој мора бити повезан са бар једним стилом</a:t>
            </a:r>
            <a:r>
              <a:rPr lang="en-US" smtClean="0"/>
              <a:t>.    </a:t>
            </a:r>
            <a:endParaRPr lang="en-US" dirty="0" smtClean="0"/>
          </a:p>
          <a:p>
            <a:pPr marL="355600" lvl="1">
              <a:buFont typeface="Wingdings" charset="2"/>
              <a:buChar char="Ø"/>
            </a:pPr>
            <a:endParaRPr lang="en-US" dirty="0" smtClean="0"/>
          </a:p>
          <a:p>
            <a:pPr marL="355600" lvl="1">
              <a:buFont typeface="Wingdings" charset="2"/>
              <a:buChar char="Ø"/>
            </a:pPr>
            <a:endParaRPr lang="en-US" dirty="0" smtClean="0"/>
          </a:p>
          <a:p>
            <a:pPr marL="355600" lvl="1">
              <a:buFont typeface="Wingdings" charset="2"/>
              <a:buChar char="Ø"/>
            </a:pP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n-US" smtClean="0"/>
              <a:pPr/>
              <a:t>88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600" b="1">
                <a:solidFill>
                  <a:schemeClr val="bg1">
                    <a:lumMod val="75000"/>
                  </a:schemeClr>
                </a:solidFill>
              </a:rPr>
              <a:t>Како објавити податке</a:t>
            </a:r>
            <a:r>
              <a:rPr lang="en-US" sz="2600" b="1">
                <a:solidFill>
                  <a:schemeClr val="bg1">
                    <a:lumMod val="75000"/>
                  </a:schemeClr>
                </a:solidFill>
              </a:rPr>
              <a:t>?</a:t>
            </a:r>
            <a:endParaRPr lang="en-US" sz="26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7200" y="907900"/>
            <a:ext cx="3716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Cyrl-RS" b="1" i="1" smtClean="0"/>
              <a:t>Концепти </a:t>
            </a:r>
            <a:r>
              <a:rPr lang="en-US" b="1" i="1"/>
              <a:t>GeoServer</a:t>
            </a:r>
            <a:r>
              <a:rPr lang="sr-Cyrl-RS" b="1" i="1" smtClean="0"/>
              <a:t>-а </a:t>
            </a:r>
            <a:r>
              <a:rPr lang="en-US" b="1" i="1" smtClean="0"/>
              <a:t>(</a:t>
            </a:r>
            <a:r>
              <a:rPr lang="sr-Cyrl-RS" b="1" i="1" smtClean="0"/>
              <a:t>наставак</a:t>
            </a:r>
            <a:r>
              <a:rPr lang="en-US" b="1" i="1" smtClean="0"/>
              <a:t>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457199" y="1352656"/>
            <a:ext cx="8686801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buFont typeface="Arial"/>
              <a:buChar char="•"/>
            </a:pPr>
            <a:r>
              <a:rPr lang="en-US" smtClean="0"/>
              <a:t> </a:t>
            </a:r>
            <a:r>
              <a:rPr lang="sr-Cyrl-RS" smtClean="0"/>
              <a:t>веб админситрациони интерфејс има подразумевану локацију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   </a:t>
            </a:r>
            <a:r>
              <a:rPr lang="en-US" dirty="0" smtClean="0">
                <a:hlinkClick r:id="rId2"/>
              </a:rPr>
              <a:t>http://localhost:8080/geoserver</a:t>
            </a:r>
            <a:endParaRPr lang="en-US" dirty="0" smtClean="0"/>
          </a:p>
          <a:p>
            <a:pPr marL="0" lvl="1"/>
            <a:endParaRPr lang="en-US" dirty="0" smtClean="0"/>
          </a:p>
          <a:p>
            <a:pPr marL="0" lvl="1">
              <a:buFont typeface="Arial"/>
              <a:buChar char="•"/>
            </a:pPr>
            <a:r>
              <a:rPr lang="en-US" smtClean="0"/>
              <a:t> </a:t>
            </a:r>
            <a:r>
              <a:rPr lang="sr-Cyrl-RS" smtClean="0"/>
              <a:t>потребна је ауторизација </a:t>
            </a:r>
            <a:r>
              <a:rPr lang="en-US" smtClean="0"/>
              <a:t>(</a:t>
            </a:r>
            <a:r>
              <a:rPr lang="sr-Cyrl-RS" smtClean="0"/>
              <a:t>подразумева се</a:t>
            </a:r>
            <a:r>
              <a:rPr lang="en-US" smtClean="0"/>
              <a:t> </a:t>
            </a:r>
            <a:r>
              <a:rPr lang="en-US" dirty="0" err="1" smtClean="0"/>
              <a:t>admin:geoserver</a:t>
            </a:r>
            <a:r>
              <a:rPr lang="en-US" dirty="0" smtClean="0"/>
              <a:t>)</a:t>
            </a:r>
          </a:p>
          <a:p>
            <a:pPr marL="0" lvl="1">
              <a:buFont typeface="Arial"/>
              <a:buChar char="•"/>
            </a:pPr>
            <a:endParaRPr lang="en-US" dirty="0" smtClean="0"/>
          </a:p>
          <a:p>
            <a:pPr marL="0" lvl="1"/>
            <a:r>
              <a:rPr lang="en-US" dirty="0" smtClean="0"/>
              <a:t> </a:t>
            </a:r>
          </a:p>
          <a:p>
            <a:pPr marL="0" lvl="1">
              <a:buFont typeface="Arial"/>
              <a:buChar char="•"/>
            </a:pPr>
            <a:endParaRPr lang="en-US" dirty="0" smtClean="0"/>
          </a:p>
          <a:p>
            <a:pPr marL="0" lvl="1">
              <a:buFont typeface="Arial"/>
              <a:buChar char="•"/>
            </a:pPr>
            <a:endParaRPr lang="en-US" dirty="0" smtClean="0"/>
          </a:p>
          <a:p>
            <a:pPr marL="0" lvl="1">
              <a:buFont typeface="Arial"/>
              <a:buChar char="•"/>
            </a:pPr>
            <a:endParaRPr lang="en-US" dirty="0" smtClean="0"/>
          </a:p>
          <a:p>
            <a:pPr marL="0" lvl="1">
              <a:buFont typeface="Arial"/>
              <a:buChar char="•"/>
            </a:pPr>
            <a:endParaRPr lang="en-US" dirty="0" smtClean="0"/>
          </a:p>
          <a:p>
            <a:pPr marL="0" lvl="1">
              <a:buFont typeface="Arial"/>
              <a:buChar char="•"/>
            </a:pPr>
            <a:endParaRPr lang="en-US" dirty="0" smtClean="0"/>
          </a:p>
          <a:p>
            <a:pPr marL="0" lvl="1">
              <a:buFont typeface="Arial"/>
              <a:buChar char="•"/>
            </a:pPr>
            <a:r>
              <a:rPr lang="sr-Cyrl-RS" smtClean="0"/>
              <a:t> линк </a:t>
            </a:r>
            <a:r>
              <a:rPr lang="en-US" smtClean="0"/>
              <a:t>Layer Preview </a:t>
            </a:r>
            <a:r>
              <a:rPr lang="sr-Cyrl-RS" smtClean="0"/>
              <a:t>дозовљава лак приказ слојева</a:t>
            </a:r>
            <a:r>
              <a:rPr lang="en-US" smtClean="0"/>
              <a:t> </a:t>
            </a:r>
            <a:r>
              <a:rPr lang="sr-Cyrl-RS"/>
              <a:t> </a:t>
            </a:r>
            <a:r>
              <a:rPr lang="sr-Cyrl-RS" smtClean="0"/>
              <a:t>које </a:t>
            </a:r>
            <a:r>
              <a:rPr lang="en-US"/>
              <a:t>GeoServer </a:t>
            </a:r>
            <a:r>
              <a:rPr lang="sr-Cyrl-RS" smtClean="0"/>
              <a:t> тренутно испоручује</a:t>
            </a:r>
            <a:r>
              <a:rPr lang="en-US" smtClean="0"/>
              <a:t>.    </a:t>
            </a:r>
            <a:endParaRPr lang="en-US" dirty="0" smtClean="0"/>
          </a:p>
          <a:p>
            <a:pPr marL="355600" lvl="1">
              <a:buFont typeface="Wingdings" charset="2"/>
              <a:buChar char="Ø"/>
            </a:pPr>
            <a:endParaRPr lang="en-US" dirty="0" smtClean="0"/>
          </a:p>
          <a:p>
            <a:pPr marL="355600" lvl="1">
              <a:buFont typeface="Wingdings" charset="2"/>
              <a:buChar char="Ø"/>
            </a:pP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n-US" smtClean="0"/>
              <a:pPr/>
              <a:t>89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600" b="1">
                <a:solidFill>
                  <a:schemeClr val="bg1">
                    <a:lumMod val="75000"/>
                  </a:schemeClr>
                </a:solidFill>
              </a:rPr>
              <a:t>Како објавити податке</a:t>
            </a:r>
            <a:r>
              <a:rPr lang="en-US" sz="2600" b="1">
                <a:solidFill>
                  <a:schemeClr val="bg1">
                    <a:lumMod val="75000"/>
                  </a:schemeClr>
                </a:solidFill>
              </a:rPr>
              <a:t>?</a:t>
            </a:r>
            <a:endParaRPr lang="en-US" sz="26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7200" y="907900"/>
            <a:ext cx="47227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Cyrl-RS" b="1" i="1"/>
              <a:t>Концепти </a:t>
            </a:r>
            <a:r>
              <a:rPr lang="en-US" b="1" i="1"/>
              <a:t>GeoServer</a:t>
            </a:r>
            <a:r>
              <a:rPr lang="sr-Cyrl-RS" b="1" i="1" smtClean="0"/>
              <a:t>-а</a:t>
            </a:r>
            <a:r>
              <a:rPr lang="en-US" b="1" i="1" smtClean="0"/>
              <a:t>: </a:t>
            </a:r>
            <a:r>
              <a:rPr lang="sr-Cyrl-RS" b="1" i="1" smtClean="0"/>
              <a:t>веб администрација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57199" y="1352656"/>
            <a:ext cx="868680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endParaRPr lang="en-US" dirty="0" smtClean="0"/>
          </a:p>
          <a:p>
            <a:pPr marL="355600" lvl="1">
              <a:buFont typeface="Wingdings" charset="2"/>
              <a:buChar char="Ø"/>
            </a:pPr>
            <a:endParaRPr lang="en-US" dirty="0" smtClean="0"/>
          </a:p>
          <a:p>
            <a:pPr marL="355600" lvl="1">
              <a:buFont typeface="Wingdings" charset="2"/>
              <a:buChar char="Ø"/>
            </a:pPr>
            <a:endParaRPr lang="en-US" dirty="0" smtClean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924" y="2843300"/>
            <a:ext cx="3143610" cy="93458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4797" y="2702958"/>
            <a:ext cx="2847518" cy="149036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989" y="5179081"/>
            <a:ext cx="897581" cy="54964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86967" y="5016027"/>
            <a:ext cx="1914672" cy="113673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4276" y="5302365"/>
            <a:ext cx="1306011" cy="610454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457965" y="5359391"/>
            <a:ext cx="4310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Wingdings"/>
                <a:ea typeface="Wingdings"/>
                <a:cs typeface="Wingdings"/>
              </a:rPr>
              <a:t>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3653534" y="5359391"/>
            <a:ext cx="2526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>
                <a:latin typeface="Wingdings"/>
                <a:ea typeface="Wingdings"/>
                <a:cs typeface="Wingdings"/>
              </a:rPr>
              <a:t>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3906171" y="3078810"/>
            <a:ext cx="4310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Wingdings"/>
                <a:ea typeface="Wingdings"/>
                <a:cs typeface="Wingdings"/>
              </a:rPr>
              <a:t>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>
            <a:spLocks/>
          </p:cNvSpPr>
          <p:nvPr/>
        </p:nvSpPr>
        <p:spPr bwMode="auto">
          <a:xfrm>
            <a:off x="884903" y="4613097"/>
            <a:ext cx="7403691" cy="155376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/>
            <a:r>
              <a:rPr lang="sr-Cyrl-RS" sz="4000" smtClean="0">
                <a:ea typeface="Gill Sans" pitchFamily="-84" charset="0"/>
                <a:cs typeface="Gill Sans" pitchFamily="-84" charset="0"/>
              </a:rPr>
              <a:t>Просторне информације утичу на</a:t>
            </a:r>
            <a:endParaRPr lang="en-US" sz="4000" dirty="0">
              <a:ea typeface="Gill Sans" pitchFamily="-84" charset="0"/>
              <a:cs typeface="Gill Sans" pitchFamily="-84" charset="0"/>
            </a:endParaRPr>
          </a:p>
          <a:p>
            <a:pPr algn="ctr"/>
            <a:r>
              <a:rPr lang="en-US" sz="4000" dirty="0">
                <a:ea typeface="Gill Sans" pitchFamily="-84" charset="0"/>
                <a:cs typeface="Gill Sans" pitchFamily="-84" charset="0"/>
              </a:rPr>
              <a:t>60 - 80</a:t>
            </a:r>
            <a:r>
              <a:rPr lang="en-US" sz="4000">
                <a:ea typeface="Gill Sans" pitchFamily="-84" charset="0"/>
                <a:cs typeface="Gill Sans" pitchFamily="-84" charset="0"/>
              </a:rPr>
              <a:t>% </a:t>
            </a:r>
            <a:r>
              <a:rPr lang="sr-Cyrl-RS" sz="4000" smtClean="0">
                <a:ea typeface="Gill Sans" pitchFamily="-84" charset="0"/>
                <a:cs typeface="Gill Sans" pitchFamily="-84" charset="0"/>
              </a:rPr>
              <a:t>свих одлука</a:t>
            </a:r>
            <a:endParaRPr lang="en-US" sz="4000" dirty="0">
              <a:ea typeface="Gill Sans" pitchFamily="-84" charset="0"/>
              <a:cs typeface="Gill Sans" pitchFamily="-84" charset="0"/>
            </a:endParaRP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83975" y="905192"/>
            <a:ext cx="4141946" cy="370790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4212261" y="2461602"/>
            <a:ext cx="943429" cy="50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sr-Cyrl-RS" sz="1400" smtClean="0">
                <a:solidFill>
                  <a:schemeClr val="tx1"/>
                </a:solidFill>
              </a:rPr>
              <a:t>Просторни подаци</a:t>
            </a:r>
            <a:endParaRPr lang="en-GB" sz="140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101917" y="1134973"/>
            <a:ext cx="943429" cy="50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sr-Cyrl-RS" sz="1400" smtClean="0">
                <a:solidFill>
                  <a:schemeClr val="tx1"/>
                </a:solidFill>
              </a:rPr>
              <a:t>Процена исхода</a:t>
            </a:r>
            <a:endParaRPr lang="en-GB" sz="140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315348" y="1084174"/>
            <a:ext cx="943429" cy="50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sr-Cyrl-RS" sz="1400" smtClean="0">
                <a:solidFill>
                  <a:schemeClr val="tx1"/>
                </a:solidFill>
              </a:rPr>
              <a:t>Криза/</a:t>
            </a:r>
            <a:br>
              <a:rPr lang="sr-Cyrl-RS" sz="1400" smtClean="0">
                <a:solidFill>
                  <a:schemeClr val="tx1"/>
                </a:solidFill>
              </a:rPr>
            </a:br>
            <a:r>
              <a:rPr lang="sr-Cyrl-RS" sz="1400" smtClean="0">
                <a:solidFill>
                  <a:schemeClr val="tx1"/>
                </a:solidFill>
              </a:rPr>
              <a:t>проблем</a:t>
            </a:r>
            <a:endParaRPr lang="en-GB" sz="140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830604" y="2992803"/>
            <a:ext cx="1127976" cy="50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sr-Cyrl-RS" sz="1400" smtClean="0">
                <a:solidFill>
                  <a:schemeClr val="tx1"/>
                </a:solidFill>
              </a:rPr>
              <a:t>Процена/</a:t>
            </a:r>
            <a:br>
              <a:rPr lang="sr-Cyrl-RS" sz="1400" smtClean="0">
                <a:solidFill>
                  <a:schemeClr val="tx1"/>
                </a:solidFill>
              </a:rPr>
            </a:br>
            <a:r>
              <a:rPr lang="sr-Cyrl-RS" sz="1400" smtClean="0">
                <a:solidFill>
                  <a:schemeClr val="tx1"/>
                </a:solidFill>
              </a:rPr>
              <a:t>прикупљање информација</a:t>
            </a:r>
            <a:endParaRPr lang="en-GB" sz="140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168719" y="4090997"/>
            <a:ext cx="1015999" cy="65517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sr-Cyrl-RS" sz="1400" smtClean="0">
                <a:solidFill>
                  <a:schemeClr val="tx1"/>
                </a:solidFill>
              </a:rPr>
              <a:t>Налажење алтернатива</a:t>
            </a:r>
            <a:endParaRPr lang="en-GB" sz="140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528604" y="3027057"/>
            <a:ext cx="1015999" cy="50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sr-Cyrl-RS" sz="1400" smtClean="0">
                <a:solidFill>
                  <a:schemeClr val="tx1"/>
                </a:solidFill>
              </a:rPr>
              <a:t>Политичке акције</a:t>
            </a:r>
            <a:endParaRPr lang="en-GB" sz="140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n-US" smtClean="0"/>
              <a:pPr/>
              <a:t>90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600" b="1">
                <a:solidFill>
                  <a:schemeClr val="bg1">
                    <a:lumMod val="75000"/>
                  </a:schemeClr>
                </a:solidFill>
              </a:rPr>
              <a:t>Како објавити податке</a:t>
            </a:r>
            <a:r>
              <a:rPr lang="en-US" sz="2600" b="1">
                <a:solidFill>
                  <a:schemeClr val="bg1">
                    <a:lumMod val="75000"/>
                  </a:schemeClr>
                </a:solidFill>
              </a:rPr>
              <a:t>?</a:t>
            </a:r>
            <a:endParaRPr lang="en-US" sz="26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7200" y="907900"/>
            <a:ext cx="34873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smtClean="0"/>
              <a:t>GeoServer</a:t>
            </a:r>
            <a:r>
              <a:rPr lang="sr-Cyrl-RS" b="1" i="1" smtClean="0"/>
              <a:t>: прављење окружења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57199" y="1352656"/>
            <a:ext cx="868680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endParaRPr lang="en-US" dirty="0" smtClean="0"/>
          </a:p>
          <a:p>
            <a:pPr marL="355600" lvl="1">
              <a:buFont typeface="Wingdings" charset="2"/>
              <a:buChar char="Ø"/>
            </a:pPr>
            <a:endParaRPr lang="en-US" dirty="0" smtClean="0"/>
          </a:p>
          <a:p>
            <a:pPr marL="355600" lvl="1">
              <a:buFont typeface="Wingdings" charset="2"/>
              <a:buChar char="Ø"/>
            </a:pPr>
            <a:endParaRPr lang="en-US" dirty="0" smtClean="0"/>
          </a:p>
        </p:txBody>
      </p:sp>
      <p:sp>
        <p:nvSpPr>
          <p:cNvPr id="11" name="Rectangle 10"/>
          <p:cNvSpPr/>
          <p:nvPr/>
        </p:nvSpPr>
        <p:spPr>
          <a:xfrm>
            <a:off x="457200" y="1352657"/>
            <a:ext cx="577939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342900">
              <a:buFont typeface="+mj-lt"/>
              <a:buAutoNum type="arabicParenR"/>
            </a:pPr>
            <a:r>
              <a:rPr lang="sr-Cyrl-RS" smtClean="0"/>
              <a:t>Са командне табле </a:t>
            </a:r>
            <a:r>
              <a:rPr lang="en-US" smtClean="0"/>
              <a:t>(</a:t>
            </a:r>
            <a:r>
              <a:rPr lang="en-US" smtClean="0">
                <a:hlinkClick r:id="rId2"/>
              </a:rPr>
              <a:t>http</a:t>
            </a:r>
            <a:r>
              <a:rPr lang="en-US" dirty="0" smtClean="0">
                <a:hlinkClick r:id="rId2"/>
              </a:rPr>
              <a:t>://localhost:8080/geoserver</a:t>
            </a:r>
            <a:r>
              <a:rPr lang="en-US" smtClean="0"/>
              <a:t>), </a:t>
            </a:r>
            <a:r>
              <a:rPr lang="sr-Cyrl-RS" smtClean="0"/>
              <a:t>кликните</a:t>
            </a:r>
            <a:r>
              <a:rPr lang="en-US" smtClean="0"/>
              <a:t> </a:t>
            </a:r>
            <a:r>
              <a:rPr lang="en-US" dirty="0" smtClean="0"/>
              <a:t>“Workspaces”</a:t>
            </a:r>
          </a:p>
          <a:p>
            <a:pPr marL="342900" lvl="1" indent="-342900"/>
            <a:endParaRPr lang="en-US" dirty="0" smtClean="0"/>
          </a:p>
          <a:p>
            <a:pPr marL="342900" lvl="1" indent="-342900">
              <a:buFont typeface="+mj-lt"/>
              <a:buAutoNum type="arabicParenR"/>
            </a:pPr>
            <a:r>
              <a:rPr lang="sr-Cyrl-RS" smtClean="0"/>
              <a:t>кликните </a:t>
            </a:r>
            <a:r>
              <a:rPr lang="en-US" smtClean="0"/>
              <a:t>“</a:t>
            </a:r>
            <a:r>
              <a:rPr lang="en-US" dirty="0" smtClean="0"/>
              <a:t>Add new workspace”</a:t>
            </a:r>
          </a:p>
          <a:p>
            <a:pPr marL="342900" lvl="1" indent="-342900">
              <a:buFont typeface="+mj-lt"/>
              <a:buAutoNum type="arabicParenR"/>
            </a:pPr>
            <a:endParaRPr lang="en-US" dirty="0" smtClean="0"/>
          </a:p>
          <a:p>
            <a:pPr marL="342900" lvl="1" indent="-342900">
              <a:buFont typeface="+mj-lt"/>
              <a:buAutoNum type="arabicParenR"/>
            </a:pPr>
            <a:r>
              <a:rPr lang="sr-Cyrl-RS" smtClean="0"/>
              <a:t> Упишите име новог окружења </a:t>
            </a:r>
            <a:r>
              <a:rPr lang="en-US" smtClean="0"/>
              <a:t>(</a:t>
            </a:r>
            <a:r>
              <a:rPr lang="sr-Cyrl-RS" smtClean="0"/>
              <a:t>нпр.</a:t>
            </a:r>
            <a:r>
              <a:rPr lang="en-US" smtClean="0"/>
              <a:t> </a:t>
            </a:r>
            <a:r>
              <a:rPr lang="en-US" dirty="0" err="1" smtClean="0"/>
              <a:t>geoss</a:t>
            </a:r>
            <a:r>
              <a:rPr lang="en-US" smtClean="0"/>
              <a:t>), </a:t>
            </a:r>
            <a:r>
              <a:rPr lang="sr-Cyrl-RS" smtClean="0"/>
              <a:t>његов </a:t>
            </a:r>
            <a:r>
              <a:rPr lang="en-US" smtClean="0"/>
              <a:t> URI (</a:t>
            </a:r>
            <a:r>
              <a:rPr lang="sr-Cyrl-RS" smtClean="0"/>
              <a:t>нпр.</a:t>
            </a:r>
            <a:r>
              <a:rPr lang="en-US" smtClean="0"/>
              <a:t> </a:t>
            </a:r>
            <a:r>
              <a:rPr lang="en-US" dirty="0" smtClean="0">
                <a:hlinkClick r:id="rId3"/>
              </a:rPr>
              <a:t>http://localhost/geoss</a:t>
            </a:r>
            <a:r>
              <a:rPr lang="en-US" smtClean="0"/>
              <a:t>) </a:t>
            </a:r>
            <a:r>
              <a:rPr lang="sr-Cyrl-RS" smtClean="0"/>
              <a:t>и кликните</a:t>
            </a:r>
            <a:r>
              <a:rPr lang="en-US" smtClean="0"/>
              <a:t> submit</a:t>
            </a:r>
            <a:endParaRPr lang="en-US" dirty="0" smtClean="0"/>
          </a:p>
          <a:p>
            <a:pPr marL="355600" lvl="1">
              <a:buFont typeface="Wingdings" charset="2"/>
              <a:buChar char="Ø"/>
            </a:pPr>
            <a:endParaRPr lang="en-US" dirty="0" smtClean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6592" y="1068731"/>
            <a:ext cx="893865" cy="79829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3295" y="2086440"/>
            <a:ext cx="2293505" cy="91801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79162" y="3480912"/>
            <a:ext cx="4195362" cy="2357315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457199" y="3857255"/>
            <a:ext cx="3665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mtClean="0"/>
              <a:t>Ваше окружење је креирано</a:t>
            </a:r>
            <a:r>
              <a:rPr lang="en-US" smtClean="0"/>
              <a:t>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457200" y="1352657"/>
            <a:ext cx="60960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342900">
              <a:buFont typeface="+mj-lt"/>
              <a:buAutoNum type="arabicParenR"/>
            </a:pPr>
            <a:r>
              <a:rPr lang="en-US" smtClean="0"/>
              <a:t> </a:t>
            </a:r>
            <a:r>
              <a:rPr lang="sr-Cyrl-RS" smtClean="0"/>
              <a:t>са командне табле </a:t>
            </a:r>
            <a:r>
              <a:rPr lang="en-US" smtClean="0"/>
              <a:t>(</a:t>
            </a:r>
            <a:r>
              <a:rPr lang="en-US" smtClean="0">
                <a:hlinkClick r:id="rId2"/>
              </a:rPr>
              <a:t>http</a:t>
            </a:r>
            <a:r>
              <a:rPr lang="en-US" dirty="0" smtClean="0">
                <a:hlinkClick r:id="rId2"/>
              </a:rPr>
              <a:t>://localhost:8080/geoserver</a:t>
            </a:r>
            <a:r>
              <a:rPr lang="en-US" smtClean="0"/>
              <a:t>), </a:t>
            </a:r>
            <a:r>
              <a:rPr lang="sr-Cyrl-RS" smtClean="0"/>
              <a:t>кликните</a:t>
            </a:r>
            <a:r>
              <a:rPr lang="en-US" smtClean="0"/>
              <a:t> </a:t>
            </a:r>
            <a:r>
              <a:rPr lang="en-US" dirty="0" smtClean="0"/>
              <a:t>“Stores”</a:t>
            </a:r>
          </a:p>
          <a:p>
            <a:pPr marL="342900" lvl="1" indent="-342900"/>
            <a:endParaRPr lang="en-US" dirty="0" smtClean="0"/>
          </a:p>
          <a:p>
            <a:pPr marL="342900" lvl="1" indent="-342900">
              <a:buFont typeface="+mj-lt"/>
              <a:buAutoNum type="arabicParenR"/>
            </a:pPr>
            <a:r>
              <a:rPr lang="sr-Cyrl-RS" smtClean="0"/>
              <a:t>Кликните </a:t>
            </a:r>
            <a:r>
              <a:rPr lang="en-US" smtClean="0"/>
              <a:t>“Add </a:t>
            </a:r>
            <a:r>
              <a:rPr lang="en-US" dirty="0" smtClean="0"/>
              <a:t>new store</a:t>
            </a:r>
            <a:r>
              <a:rPr lang="en-US" smtClean="0"/>
              <a:t>” </a:t>
            </a:r>
            <a:r>
              <a:rPr lang="sr-Cyrl-RS" smtClean="0"/>
              <a:t>и изаберите </a:t>
            </a:r>
            <a:r>
              <a:rPr lang="en-US" smtClean="0"/>
              <a:t>“PostGIS” </a:t>
            </a:r>
            <a:r>
              <a:rPr lang="sr-Cyrl-RS" smtClean="0"/>
              <a:t>као тип</a:t>
            </a:r>
            <a:endParaRPr lang="en-US" dirty="0" smtClean="0"/>
          </a:p>
          <a:p>
            <a:pPr marL="342900" lvl="1" indent="-342900">
              <a:buFont typeface="+mj-lt"/>
              <a:buAutoNum type="arabicParenR"/>
            </a:pPr>
            <a:endParaRPr lang="en-US" dirty="0" smtClean="0"/>
          </a:p>
          <a:p>
            <a:pPr marL="342900" lvl="1" indent="-342900">
              <a:buFont typeface="+mj-lt"/>
              <a:buAutoNum type="arabicParenR"/>
            </a:pPr>
            <a:r>
              <a:rPr lang="sr-Cyrl-RS" smtClean="0"/>
              <a:t>Одаберите </a:t>
            </a:r>
            <a:r>
              <a:rPr lang="en-US" smtClean="0"/>
              <a:t>PostGIS</a:t>
            </a:r>
            <a:endParaRPr lang="en-US" dirty="0" smtClean="0"/>
          </a:p>
          <a:p>
            <a:pPr marL="342900" lvl="1" indent="-342900">
              <a:buFont typeface="+mj-lt"/>
              <a:buAutoNum type="arabicParenR"/>
            </a:pPr>
            <a:endParaRPr lang="en-US" dirty="0" smtClean="0"/>
          </a:p>
          <a:p>
            <a:pPr marL="342900" lvl="1" indent="-342900">
              <a:buFont typeface="+mj-lt"/>
              <a:buAutoNum type="arabicParenR"/>
            </a:pPr>
            <a:r>
              <a:rPr lang="sr-Cyrl-RS" smtClean="0"/>
              <a:t>Попуните </a:t>
            </a:r>
            <a:r>
              <a:rPr lang="sr-Cyrl-RS"/>
              <a:t>форму </a:t>
            </a:r>
            <a:r>
              <a:rPr lang="sr-Cyrl-RS" smtClean="0"/>
              <a:t>са именом </a:t>
            </a:r>
            <a:r>
              <a:rPr lang="en-US" smtClean="0"/>
              <a:t>(</a:t>
            </a:r>
            <a:r>
              <a:rPr lang="sr-Cyrl-RS" smtClean="0"/>
              <a:t>нпр.</a:t>
            </a:r>
            <a:r>
              <a:rPr lang="en-US" smtClean="0"/>
              <a:t> </a:t>
            </a:r>
            <a:r>
              <a:rPr lang="en-US" dirty="0" err="1" smtClean="0"/>
              <a:t>cy_buffers</a:t>
            </a:r>
            <a:r>
              <a:rPr lang="en-US" smtClean="0"/>
              <a:t>) </a:t>
            </a:r>
            <a:r>
              <a:rPr lang="sr-Cyrl-RS" smtClean="0"/>
              <a:t>и</a:t>
            </a:r>
            <a:r>
              <a:rPr lang="en-US" smtClean="0"/>
              <a:t> </a:t>
            </a:r>
            <a:r>
              <a:rPr lang="sr-Cyrl-RS" smtClean="0"/>
              <a:t>описом</a:t>
            </a:r>
            <a:r>
              <a:rPr lang="en-US" smtClean="0"/>
              <a:t>, </a:t>
            </a:r>
            <a:r>
              <a:rPr lang="sr-Cyrl-RS" smtClean="0"/>
              <a:t>као и параметром конекције на базу података</a:t>
            </a:r>
            <a:endParaRPr lang="en-US" dirty="0" smtClean="0"/>
          </a:p>
          <a:p>
            <a:pPr marL="342900" lvl="1" indent="-342900"/>
            <a:endParaRPr lang="en-US" dirty="0" smtClean="0"/>
          </a:p>
          <a:p>
            <a:pPr marL="342900" lvl="1" indent="-342900"/>
            <a:r>
              <a:rPr lang="sr-Cyrl-RS" smtClean="0"/>
              <a:t>У овој фази</a:t>
            </a:r>
            <a:r>
              <a:rPr lang="en-US" smtClean="0"/>
              <a:t>, </a:t>
            </a:r>
            <a:r>
              <a:rPr lang="sr-Cyrl-RS" smtClean="0"/>
              <a:t>складиште је креирано</a:t>
            </a:r>
            <a:r>
              <a:rPr lang="en-US" smtClean="0"/>
              <a:t> </a:t>
            </a:r>
            <a:r>
              <a:rPr lang="sr-Cyrl-RS" smtClean="0"/>
              <a:t>али слој још није публикован</a:t>
            </a:r>
            <a:endParaRPr lang="en-US" dirty="0" smtClean="0"/>
          </a:p>
          <a:p>
            <a:pPr marL="342900" lvl="1" indent="-342900"/>
            <a:endParaRPr lang="en-US" dirty="0" smtClean="0"/>
          </a:p>
          <a:p>
            <a:pPr marL="342900" lvl="1" indent="-342900"/>
            <a:r>
              <a:rPr lang="en-US" dirty="0" smtClean="0"/>
              <a:t>5</a:t>
            </a:r>
            <a:r>
              <a:rPr lang="en-US" smtClean="0"/>
              <a:t>) </a:t>
            </a:r>
            <a:r>
              <a:rPr lang="sr-Cyrl-RS" smtClean="0"/>
              <a:t>Кликните</a:t>
            </a:r>
            <a:r>
              <a:rPr lang="en-US" smtClean="0"/>
              <a:t> </a:t>
            </a:r>
            <a:r>
              <a:rPr lang="en-US" b="1" dirty="0" smtClean="0"/>
              <a:t>Publish</a:t>
            </a:r>
            <a:r>
              <a:rPr lang="en-US" dirty="0" smtClean="0"/>
              <a:t>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n-US" smtClean="0"/>
              <a:pPr/>
              <a:t>91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600" b="1">
                <a:solidFill>
                  <a:schemeClr val="bg1">
                    <a:lumMod val="75000"/>
                  </a:schemeClr>
                </a:solidFill>
              </a:rPr>
              <a:t>Како објавити податке</a:t>
            </a:r>
            <a:r>
              <a:rPr lang="en-US" sz="2600" b="1">
                <a:solidFill>
                  <a:schemeClr val="bg1">
                    <a:lumMod val="75000"/>
                  </a:schemeClr>
                </a:solidFill>
              </a:rPr>
              <a:t>?</a:t>
            </a:r>
            <a:endParaRPr lang="en-US" sz="26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7200" y="907900"/>
            <a:ext cx="41503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smtClean="0"/>
              <a:t>GeoServer: </a:t>
            </a:r>
            <a:r>
              <a:rPr lang="sr-Cyrl-RS" b="1" i="1" smtClean="0"/>
              <a:t>објављивање</a:t>
            </a:r>
            <a:r>
              <a:rPr lang="en-US" b="1" i="1" smtClean="0"/>
              <a:t> </a:t>
            </a:r>
            <a:r>
              <a:rPr lang="en-US" b="1" i="1" err="1" smtClean="0"/>
              <a:t>PostGIS</a:t>
            </a:r>
            <a:r>
              <a:rPr lang="en-US" b="1" i="1" smtClean="0"/>
              <a:t> </a:t>
            </a:r>
            <a:r>
              <a:rPr lang="sr-Cyrl-RS" b="1" i="1" smtClean="0"/>
              <a:t>лејера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57199" y="1352656"/>
            <a:ext cx="868680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endParaRPr lang="en-US" dirty="0" smtClean="0"/>
          </a:p>
          <a:p>
            <a:pPr marL="355600" lvl="1">
              <a:buFont typeface="Wingdings" charset="2"/>
              <a:buChar char="Ø"/>
            </a:pPr>
            <a:endParaRPr lang="en-US" dirty="0" smtClean="0"/>
          </a:p>
          <a:p>
            <a:pPr marL="355600" lvl="1">
              <a:buFont typeface="Wingdings" charset="2"/>
              <a:buChar char="Ø"/>
            </a:pPr>
            <a:endParaRPr lang="en-US" dirty="0" smtClean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2258" y="978256"/>
            <a:ext cx="860827" cy="74880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3200" y="1823374"/>
            <a:ext cx="2577254" cy="104861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22258" y="3133480"/>
            <a:ext cx="1515571" cy="197354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40104" y="5756702"/>
            <a:ext cx="3583380" cy="599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n-US" smtClean="0"/>
              <a:pPr/>
              <a:t>92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600" b="1">
                <a:solidFill>
                  <a:schemeClr val="bg1">
                    <a:lumMod val="75000"/>
                  </a:schemeClr>
                </a:solidFill>
              </a:rPr>
              <a:t>Како објавити податке</a:t>
            </a:r>
            <a:r>
              <a:rPr lang="en-US" sz="2600" b="1">
                <a:solidFill>
                  <a:schemeClr val="bg1">
                    <a:lumMod val="75000"/>
                  </a:schemeClr>
                </a:solidFill>
              </a:rPr>
              <a:t>?</a:t>
            </a:r>
            <a:endParaRPr lang="en-US" sz="26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7200" y="907900"/>
            <a:ext cx="53461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smtClean="0"/>
              <a:t>GeoServer: </a:t>
            </a:r>
            <a:r>
              <a:rPr lang="sr-Cyrl-RS" b="1" i="1" smtClean="0"/>
              <a:t>објављивање </a:t>
            </a:r>
            <a:r>
              <a:rPr lang="en-US" b="1" i="1" smtClean="0"/>
              <a:t>PostGIS </a:t>
            </a:r>
            <a:r>
              <a:rPr lang="sr-Cyrl-RS" b="1" i="1" smtClean="0"/>
              <a:t>лејера</a:t>
            </a:r>
            <a:r>
              <a:rPr lang="en-US" b="1" i="1" smtClean="0"/>
              <a:t> (</a:t>
            </a:r>
            <a:r>
              <a:rPr lang="sr-Cyrl-RS" b="1" i="1" smtClean="0"/>
              <a:t>наставак</a:t>
            </a:r>
            <a:r>
              <a:rPr lang="en-US" b="1" i="1" smtClean="0"/>
              <a:t>)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57199" y="1352656"/>
            <a:ext cx="868680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endParaRPr lang="en-US" dirty="0" smtClean="0"/>
          </a:p>
          <a:p>
            <a:pPr marL="355600" lvl="1">
              <a:buFont typeface="Wingdings" charset="2"/>
              <a:buChar char="Ø"/>
            </a:pPr>
            <a:endParaRPr lang="en-US" dirty="0" smtClean="0"/>
          </a:p>
          <a:p>
            <a:pPr marL="355600" lvl="1">
              <a:buFont typeface="Wingdings" charset="2"/>
              <a:buChar char="Ø"/>
            </a:pPr>
            <a:endParaRPr lang="en-US" dirty="0" smtClean="0"/>
          </a:p>
        </p:txBody>
      </p:sp>
      <p:sp>
        <p:nvSpPr>
          <p:cNvPr id="11" name="Rectangle 10"/>
          <p:cNvSpPr/>
          <p:nvPr/>
        </p:nvSpPr>
        <p:spPr>
          <a:xfrm>
            <a:off x="457200" y="1352657"/>
            <a:ext cx="519174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342900"/>
            <a:r>
              <a:rPr lang="en-US" dirty="0" smtClean="0"/>
              <a:t>6</a:t>
            </a:r>
            <a:r>
              <a:rPr lang="en-US" smtClean="0"/>
              <a:t>) </a:t>
            </a:r>
            <a:r>
              <a:rPr lang="sr-Cyrl-RS" smtClean="0"/>
              <a:t>Попуните податке на језичку </a:t>
            </a:r>
            <a:r>
              <a:rPr lang="en-US" smtClean="0"/>
              <a:t>“Data”, </a:t>
            </a:r>
            <a:r>
              <a:rPr lang="sr-Cyrl-RS" smtClean="0"/>
              <a:t>посебно</a:t>
            </a:r>
            <a:r>
              <a:rPr lang="en-US" smtClean="0"/>
              <a:t>: </a:t>
            </a:r>
            <a:r>
              <a:rPr lang="en-US" dirty="0" smtClean="0"/>
              <a:t>name, declared SRS, Bounding boxes</a:t>
            </a:r>
            <a:br>
              <a:rPr lang="en-US" dirty="0" smtClean="0"/>
            </a:br>
            <a:endParaRPr lang="en-US" dirty="0" smtClean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1827" y="764704"/>
            <a:ext cx="1542745" cy="191456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4572" y="907900"/>
            <a:ext cx="1684611" cy="153938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57199" y="2275986"/>
            <a:ext cx="519174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588" lvl="1" indent="17463"/>
            <a:r>
              <a:rPr lang="sr-Cyrl-RS" smtClean="0"/>
              <a:t>Чим кликнете</a:t>
            </a:r>
            <a:r>
              <a:rPr lang="en-US" smtClean="0"/>
              <a:t> submit, </a:t>
            </a:r>
            <a:r>
              <a:rPr lang="sr-Cyrl-RS" smtClean="0"/>
              <a:t>ваш лејер је публикован на</a:t>
            </a:r>
            <a:r>
              <a:rPr lang="en-US" smtClean="0"/>
              <a:t> Geoserver</a:t>
            </a:r>
            <a:r>
              <a:rPr lang="sr-Cyrl-RS" smtClean="0"/>
              <a:t>-у</a:t>
            </a:r>
            <a:r>
              <a:rPr lang="en-US" smtClean="0"/>
              <a:t>! </a:t>
            </a:r>
            <a:endParaRPr lang="en-US" dirty="0" smtClean="0"/>
          </a:p>
          <a:p>
            <a:pPr marL="1588" lvl="1" indent="17463"/>
            <a:endParaRPr lang="en-US" dirty="0" smtClean="0"/>
          </a:p>
          <a:p>
            <a:pPr marL="1588" lvl="1" indent="17463"/>
            <a:r>
              <a:rPr lang="sr-Cyrl-RS" smtClean="0"/>
              <a:t>Можете га прегледати кликом на</a:t>
            </a:r>
            <a:r>
              <a:rPr lang="en-US" smtClean="0"/>
              <a:t> </a:t>
            </a:r>
            <a:r>
              <a:rPr lang="en-US" dirty="0" smtClean="0"/>
              <a:t>“Layer </a:t>
            </a:r>
            <a:r>
              <a:rPr lang="en-US" smtClean="0"/>
              <a:t>Preview”</a:t>
            </a:r>
            <a:endParaRPr lang="en-US" dirty="0" smtClean="0"/>
          </a:p>
          <a:p>
            <a:pPr marL="1588" lvl="1" indent="17463"/>
            <a:endParaRPr lang="en-US" dirty="0" smtClean="0"/>
          </a:p>
          <a:p>
            <a:pPr marL="1588" lvl="1" indent="17463"/>
            <a:r>
              <a:rPr lang="sr-Cyrl-RS" smtClean="0"/>
              <a:t>Касније ћемо видети како да променимо стил</a:t>
            </a:r>
            <a:endParaRPr lang="en-US" dirty="0" smtClean="0"/>
          </a:p>
          <a:p>
            <a:pPr marL="1588" lvl="1" indent="17463"/>
            <a:endParaRPr lang="en-US" dirty="0" smtClean="0"/>
          </a:p>
          <a:p>
            <a:pPr marL="1588" lvl="1" indent="17463"/>
            <a:r>
              <a:rPr lang="sr-Cyrl-RS" smtClean="0"/>
              <a:t>Објављивање шејп фајлова, растера или </a:t>
            </a:r>
            <a:br>
              <a:rPr lang="sr-Cyrl-RS" smtClean="0"/>
            </a:br>
            <a:r>
              <a:rPr lang="sr-Cyrl-RS" smtClean="0"/>
              <a:t>других формата</a:t>
            </a:r>
            <a:r>
              <a:rPr lang="sr-Cyrl-RS"/>
              <a:t> </a:t>
            </a:r>
            <a:r>
              <a:rPr lang="sr-Cyrl-RS" smtClean="0"/>
              <a:t>прати исту процедуру</a:t>
            </a:r>
            <a:endParaRPr lang="en-US" dirty="0" smtClean="0"/>
          </a:p>
          <a:p>
            <a:pPr marL="1588" lvl="1" indent="17463"/>
            <a:r>
              <a:rPr lang="en-US" dirty="0" smtClean="0"/>
              <a:t>     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3200" y="3016339"/>
            <a:ext cx="1306830" cy="80025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5004419" y="4156955"/>
            <a:ext cx="4004764" cy="44725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76896" y="4925064"/>
            <a:ext cx="3495351" cy="1431286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7059575" y="3908794"/>
            <a:ext cx="3903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Wingdings"/>
                <a:ea typeface="Wingdings"/>
                <a:cs typeface="Wingdings"/>
              </a:rPr>
              <a:t></a:t>
            </a: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7059575" y="2647007"/>
            <a:ext cx="3903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Wingdings"/>
                <a:ea typeface="Wingdings"/>
                <a:cs typeface="Wingdings"/>
              </a:rPr>
              <a:t>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457201" y="1191548"/>
            <a:ext cx="5039419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342900">
              <a:buFont typeface="Arial"/>
              <a:buChar char="•"/>
            </a:pPr>
            <a:r>
              <a:rPr lang="en-US" err="1" smtClean="0"/>
              <a:t>GeoServer</a:t>
            </a:r>
            <a:r>
              <a:rPr lang="en-US" smtClean="0"/>
              <a:t> </a:t>
            </a:r>
            <a:r>
              <a:rPr lang="sr-Cyrl-RS" smtClean="0"/>
              <a:t>користи</a:t>
            </a:r>
            <a:r>
              <a:rPr lang="en-US" smtClean="0"/>
              <a:t> </a:t>
            </a:r>
            <a:r>
              <a:rPr lang="en-US" dirty="0" smtClean="0"/>
              <a:t>Styled Layer Descriptor (SLD</a:t>
            </a:r>
            <a:r>
              <a:rPr lang="en-US" smtClean="0"/>
              <a:t>) </a:t>
            </a:r>
            <a:r>
              <a:rPr lang="sr-Cyrl-RS" smtClean="0"/>
              <a:t>језик да опише геопросторне податке</a:t>
            </a:r>
            <a:endParaRPr lang="en-US" dirty="0" smtClean="0"/>
          </a:p>
          <a:p>
            <a:pPr marL="342900" lvl="1" indent="-342900">
              <a:buFont typeface="Arial"/>
              <a:buChar char="•"/>
            </a:pPr>
            <a:endParaRPr lang="en-US" dirty="0" smtClean="0"/>
          </a:p>
          <a:p>
            <a:pPr marL="342900" lvl="1" indent="-342900">
              <a:buFont typeface="Arial"/>
              <a:buChar char="•"/>
            </a:pPr>
            <a:r>
              <a:rPr lang="sr-Cyrl-RS" smtClean="0"/>
              <a:t>Сваки објављен лејер мора имати додељен стил</a:t>
            </a:r>
            <a:endParaRPr lang="en-US" dirty="0" smtClean="0"/>
          </a:p>
          <a:p>
            <a:pPr marL="342900" lvl="1" indent="-342900">
              <a:buFont typeface="Arial"/>
              <a:buChar char="•"/>
            </a:pPr>
            <a:endParaRPr lang="en-US" dirty="0" smtClean="0"/>
          </a:p>
          <a:p>
            <a:pPr marL="342900" lvl="1" indent="-342900">
              <a:buFont typeface="Arial"/>
              <a:buChar char="•"/>
            </a:pPr>
            <a:r>
              <a:rPr lang="sr-Cyrl-RS" smtClean="0"/>
              <a:t>Типична структура</a:t>
            </a:r>
            <a:r>
              <a:rPr lang="en-US" smtClean="0"/>
              <a:t> </a:t>
            </a:r>
            <a:r>
              <a:rPr lang="en-US" dirty="0" smtClean="0"/>
              <a:t>.</a:t>
            </a:r>
            <a:r>
              <a:rPr lang="en-US" err="1" smtClean="0"/>
              <a:t>sld</a:t>
            </a:r>
            <a:r>
              <a:rPr lang="en-US" smtClean="0"/>
              <a:t> </a:t>
            </a:r>
            <a:r>
              <a:rPr lang="sr-Cyrl-RS" smtClean="0"/>
              <a:t>фајла је</a:t>
            </a:r>
            <a:r>
              <a:rPr lang="en-US" smtClean="0"/>
              <a:t>:</a:t>
            </a:r>
            <a:endParaRPr lang="en-US" dirty="0" smtClean="0"/>
          </a:p>
          <a:p>
            <a:pPr marL="800100" lvl="2" indent="-342900">
              <a:buFont typeface="Courier New"/>
              <a:buChar char="o"/>
            </a:pPr>
            <a:r>
              <a:rPr lang="en-US" dirty="0" smtClean="0"/>
              <a:t>Header</a:t>
            </a:r>
            <a:r>
              <a:rPr lang="en-US" smtClean="0"/>
              <a:t>: </a:t>
            </a:r>
            <a:r>
              <a:rPr lang="sr-Cyrl-RS" smtClean="0"/>
              <a:t>садржи метаподатке о</a:t>
            </a:r>
            <a:r>
              <a:rPr lang="en-US" smtClean="0"/>
              <a:t> XML </a:t>
            </a:r>
            <a:r>
              <a:rPr lang="sr-Cyrl-RS" smtClean="0"/>
              <a:t>размацима у називима</a:t>
            </a:r>
            <a:endParaRPr lang="en-US" dirty="0" smtClean="0"/>
          </a:p>
          <a:p>
            <a:pPr marL="800100" lvl="2" indent="-342900">
              <a:buFont typeface="Courier New"/>
              <a:buChar char="o"/>
            </a:pPr>
            <a:r>
              <a:rPr lang="en-US" dirty="0" err="1" smtClean="0"/>
              <a:t>FeatureTypeStyle</a:t>
            </a:r>
            <a:r>
              <a:rPr lang="en-US" smtClean="0"/>
              <a:t>: </a:t>
            </a:r>
            <a:r>
              <a:rPr lang="sr-Cyrl-RS" smtClean="0"/>
              <a:t>група правила за стил</a:t>
            </a:r>
            <a:endParaRPr lang="en-US" dirty="0" smtClean="0"/>
          </a:p>
          <a:p>
            <a:pPr marL="800100" lvl="2" indent="-342900">
              <a:buFont typeface="Courier New"/>
              <a:buChar char="o"/>
            </a:pPr>
            <a:r>
              <a:rPr lang="en-US" dirty="0" smtClean="0"/>
              <a:t>Rules</a:t>
            </a:r>
            <a:r>
              <a:rPr lang="en-US" smtClean="0"/>
              <a:t>: </a:t>
            </a:r>
            <a:r>
              <a:rPr lang="sr-Cyrl-RS" smtClean="0"/>
              <a:t>јединствена директива за стил</a:t>
            </a:r>
            <a:endParaRPr lang="en-US" dirty="0" smtClean="0"/>
          </a:p>
          <a:p>
            <a:pPr marL="800100" lvl="2" indent="-342900">
              <a:buFont typeface="Courier New"/>
              <a:buChar char="o"/>
            </a:pPr>
            <a:r>
              <a:rPr lang="en-US" dirty="0" err="1" smtClean="0"/>
              <a:t>Symbolizers</a:t>
            </a:r>
            <a:r>
              <a:rPr lang="en-US" smtClean="0"/>
              <a:t>: </a:t>
            </a:r>
            <a:r>
              <a:rPr lang="sr-Cyrl-RS" smtClean="0"/>
              <a:t>5 типова</a:t>
            </a:r>
            <a:r>
              <a:rPr lang="en-US" smtClean="0"/>
              <a:t>:</a:t>
            </a:r>
            <a:endParaRPr lang="en-US" dirty="0" smtClean="0"/>
          </a:p>
          <a:p>
            <a:pPr marL="1257300" lvl="3" indent="-342900">
              <a:buFont typeface="Wingdings" charset="2"/>
              <a:buChar char="Ø"/>
            </a:pPr>
            <a:r>
              <a:rPr lang="en-US" dirty="0" err="1" smtClean="0"/>
              <a:t>PointSymbolizer</a:t>
            </a:r>
            <a:endParaRPr lang="en-US" dirty="0" smtClean="0"/>
          </a:p>
          <a:p>
            <a:pPr marL="1257300" lvl="3" indent="-342900">
              <a:buFont typeface="Wingdings" charset="2"/>
              <a:buChar char="Ø"/>
            </a:pPr>
            <a:r>
              <a:rPr lang="en-US" dirty="0" err="1" smtClean="0"/>
              <a:t>LineSymbolizer</a:t>
            </a:r>
            <a:endParaRPr lang="en-US" dirty="0" smtClean="0"/>
          </a:p>
          <a:p>
            <a:pPr marL="1257300" lvl="3" indent="-342900">
              <a:buFont typeface="Wingdings" charset="2"/>
              <a:buChar char="Ø"/>
            </a:pPr>
            <a:r>
              <a:rPr lang="en-US" dirty="0" err="1" smtClean="0"/>
              <a:t>PolygonSymbolizer</a:t>
            </a:r>
            <a:endParaRPr lang="en-US" dirty="0" smtClean="0"/>
          </a:p>
          <a:p>
            <a:pPr marL="1257300" lvl="3" indent="-342900">
              <a:buFont typeface="Wingdings" charset="2"/>
              <a:buChar char="Ø"/>
            </a:pPr>
            <a:r>
              <a:rPr lang="en-US" dirty="0" err="1" smtClean="0"/>
              <a:t>RasterSymbolizer</a:t>
            </a:r>
            <a:endParaRPr lang="en-US" dirty="0" smtClean="0"/>
          </a:p>
          <a:p>
            <a:pPr marL="1257300" lvl="3" indent="-342900">
              <a:buFont typeface="Wingdings" charset="2"/>
              <a:buChar char="Ø"/>
            </a:pPr>
            <a:r>
              <a:rPr lang="en-US" dirty="0" err="1" smtClean="0"/>
              <a:t>TextSymbolizer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n-US" smtClean="0"/>
              <a:pPr/>
              <a:t>93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600" b="1">
                <a:solidFill>
                  <a:schemeClr val="bg1">
                    <a:lumMod val="75000"/>
                  </a:schemeClr>
                </a:solidFill>
              </a:rPr>
              <a:t>Како објавити податке</a:t>
            </a:r>
            <a:r>
              <a:rPr lang="en-US" sz="2600" b="1">
                <a:solidFill>
                  <a:schemeClr val="bg1">
                    <a:lumMod val="75000"/>
                  </a:schemeClr>
                </a:solidFill>
              </a:rPr>
              <a:t>?</a:t>
            </a:r>
            <a:endParaRPr lang="en-US" sz="26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7200" y="907900"/>
            <a:ext cx="21760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smtClean="0"/>
              <a:t>GeoServer: </a:t>
            </a:r>
            <a:r>
              <a:rPr lang="sr-Cyrl-RS" b="1" i="1" smtClean="0"/>
              <a:t>стилови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57199" y="1352656"/>
            <a:ext cx="868680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endParaRPr lang="en-US" dirty="0" smtClean="0"/>
          </a:p>
          <a:p>
            <a:pPr marL="355600" lvl="1">
              <a:buFont typeface="Wingdings" charset="2"/>
              <a:buChar char="Ø"/>
            </a:pPr>
            <a:endParaRPr lang="en-US" dirty="0" smtClean="0"/>
          </a:p>
          <a:p>
            <a:pPr marL="355600" lvl="1">
              <a:buFont typeface="Wingdings" charset="2"/>
              <a:buChar char="Ø"/>
            </a:pPr>
            <a:endParaRPr lang="en-US" dirty="0" smtClean="0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6620" y="907900"/>
            <a:ext cx="3514688" cy="276531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2696" y="4104265"/>
            <a:ext cx="2196552" cy="1647414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 rot="5400000">
            <a:off x="7132429" y="3704072"/>
            <a:ext cx="4310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Wingdings"/>
                <a:ea typeface="Wingdings"/>
                <a:cs typeface="Wingdings"/>
              </a:rPr>
              <a:t>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n-US" smtClean="0"/>
              <a:pPr/>
              <a:t>94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600" b="1">
                <a:solidFill>
                  <a:schemeClr val="bg1">
                    <a:lumMod val="75000"/>
                  </a:schemeClr>
                </a:solidFill>
              </a:rPr>
              <a:t>Како објавити податке</a:t>
            </a:r>
            <a:r>
              <a:rPr lang="en-US" sz="2600" b="1">
                <a:solidFill>
                  <a:schemeClr val="bg1">
                    <a:lumMod val="75000"/>
                  </a:schemeClr>
                </a:solidFill>
              </a:rPr>
              <a:t>?</a:t>
            </a:r>
            <a:endParaRPr lang="en-US" sz="26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7200" y="907900"/>
            <a:ext cx="33718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smtClean="0"/>
              <a:t>GeoServer: </a:t>
            </a:r>
            <a:r>
              <a:rPr lang="sr-Cyrl-RS" b="1" i="1" smtClean="0"/>
              <a:t>стилови</a:t>
            </a:r>
            <a:r>
              <a:rPr lang="en-US" b="1" i="1" smtClean="0"/>
              <a:t> (</a:t>
            </a:r>
            <a:r>
              <a:rPr lang="sr-Cyrl-RS" b="1" i="1" smtClean="0"/>
              <a:t>наставак</a:t>
            </a:r>
            <a:r>
              <a:rPr lang="en-US" b="1" i="1" smtClean="0"/>
              <a:t>)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57199" y="1352656"/>
            <a:ext cx="868680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endParaRPr lang="en-US" dirty="0" smtClean="0"/>
          </a:p>
          <a:p>
            <a:pPr marL="355600" lvl="1">
              <a:buFont typeface="Wingdings" charset="2"/>
              <a:buChar char="Ø"/>
            </a:pPr>
            <a:endParaRPr lang="en-US" dirty="0" smtClean="0"/>
          </a:p>
          <a:p>
            <a:pPr marL="355600" lvl="1">
              <a:buFont typeface="Wingdings" charset="2"/>
              <a:buChar char="Ø"/>
            </a:pPr>
            <a:endParaRPr lang="en-US" dirty="0" smtClean="0"/>
          </a:p>
        </p:txBody>
      </p:sp>
      <p:sp>
        <p:nvSpPr>
          <p:cNvPr id="11" name="Rectangle 10"/>
          <p:cNvSpPr/>
          <p:nvPr/>
        </p:nvSpPr>
        <p:spPr>
          <a:xfrm>
            <a:off x="457201" y="1191548"/>
            <a:ext cx="5039419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342900"/>
            <a:r>
              <a:rPr lang="sr-Cyrl-RS" smtClean="0"/>
              <a:t>Да би се изменио стил</a:t>
            </a:r>
            <a:r>
              <a:rPr lang="en-US" smtClean="0"/>
              <a:t>:</a:t>
            </a:r>
            <a:endParaRPr lang="en-US" dirty="0" smtClean="0"/>
          </a:p>
          <a:p>
            <a:pPr marL="342900" lvl="1" indent="-342900"/>
            <a:endParaRPr lang="en-US" dirty="0" smtClean="0"/>
          </a:p>
          <a:p>
            <a:pPr marL="342900" lvl="1" indent="-342900">
              <a:buAutoNum type="arabicParenR"/>
            </a:pPr>
            <a:r>
              <a:rPr lang="sr-Cyrl-RS" smtClean="0"/>
              <a:t>Селектујте</a:t>
            </a:r>
            <a:r>
              <a:rPr lang="en-US" smtClean="0"/>
              <a:t> </a:t>
            </a:r>
            <a:r>
              <a:rPr lang="sr-Cyrl-RS" smtClean="0"/>
              <a:t>линију </a:t>
            </a:r>
            <a:r>
              <a:rPr lang="en-US" smtClean="0"/>
              <a:t>“Styles”</a:t>
            </a:r>
            <a:endParaRPr lang="en-US" dirty="0" smtClean="0"/>
          </a:p>
          <a:p>
            <a:pPr marL="342900" lvl="1" indent="-342900">
              <a:buAutoNum type="arabicParenR"/>
            </a:pPr>
            <a:endParaRPr lang="en-US" dirty="0" smtClean="0"/>
          </a:p>
          <a:p>
            <a:pPr marL="342900" lvl="1" indent="-342900">
              <a:buAutoNum type="arabicParenR"/>
            </a:pPr>
            <a:r>
              <a:rPr lang="sr-Cyrl-RS" smtClean="0"/>
              <a:t>кликните име стила да бисте га изменили </a:t>
            </a:r>
            <a:r>
              <a:rPr lang="en-US" smtClean="0"/>
              <a:t>(</a:t>
            </a:r>
            <a:r>
              <a:rPr lang="sr-Cyrl-RS" smtClean="0"/>
              <a:t>нпр.</a:t>
            </a:r>
            <a:r>
              <a:rPr lang="en-US" smtClean="0"/>
              <a:t> </a:t>
            </a:r>
            <a:r>
              <a:rPr lang="en-US" dirty="0" smtClean="0"/>
              <a:t>polygon</a:t>
            </a:r>
            <a:r>
              <a:rPr lang="en-US" smtClean="0"/>
              <a:t>), </a:t>
            </a:r>
            <a:r>
              <a:rPr lang="sr-Cyrl-RS" smtClean="0"/>
              <a:t>чиме ћете отворити едитор стила</a:t>
            </a:r>
            <a:r>
              <a:rPr lang="en-US" smtClean="0"/>
              <a:t/>
            </a:r>
            <a:br>
              <a:rPr lang="en-US" smtClean="0"/>
            </a:br>
            <a:r>
              <a:rPr lang="sr-Cyrl-RS" smtClean="0"/>
              <a:t>Нпр. пронађите линију која почиње са</a:t>
            </a:r>
            <a:r>
              <a:rPr lang="en-US" smtClean="0"/>
              <a:t> </a:t>
            </a:r>
            <a:r>
              <a:rPr lang="en-US" dirty="0" smtClean="0"/>
              <a:t>&lt;</a:t>
            </a:r>
            <a:r>
              <a:rPr lang="en-US" dirty="0" err="1" smtClean="0"/>
              <a:t>CssParameter</a:t>
            </a:r>
            <a:r>
              <a:rPr lang="en-US" dirty="0" smtClean="0"/>
              <a:t> name="fill</a:t>
            </a:r>
            <a:r>
              <a:rPr lang="en-US" smtClean="0"/>
              <a:t>"&gt; </a:t>
            </a:r>
            <a:r>
              <a:rPr lang="sr-Cyrl-RS" smtClean="0"/>
              <a:t>и промените</a:t>
            </a:r>
            <a:r>
              <a:rPr lang="en-US" smtClean="0"/>
              <a:t> </a:t>
            </a:r>
            <a:r>
              <a:rPr lang="en-US" dirty="0" smtClean="0"/>
              <a:t>RGB </a:t>
            </a:r>
            <a:r>
              <a:rPr lang="en-US" smtClean="0"/>
              <a:t>code </a:t>
            </a:r>
            <a:r>
              <a:rPr lang="sr-Cyrl-RS" smtClean="0"/>
              <a:t>у</a:t>
            </a:r>
            <a:r>
              <a:rPr lang="en-US" smtClean="0"/>
              <a:t> </a:t>
            </a:r>
            <a:r>
              <a:rPr lang="en-US" dirty="0" smtClean="0"/>
              <a:t>#</a:t>
            </a:r>
            <a:r>
              <a:rPr lang="en-US" b="1" smtClean="0"/>
              <a:t>0000ff (</a:t>
            </a:r>
            <a:r>
              <a:rPr lang="sr-Cyrl-RS" b="1" smtClean="0"/>
              <a:t>плава</a:t>
            </a:r>
            <a:r>
              <a:rPr lang="en-US" b="1" smtClean="0"/>
              <a:t>).</a:t>
            </a:r>
            <a:endParaRPr lang="en-US" b="1" dirty="0" smtClean="0"/>
          </a:p>
          <a:p>
            <a:pPr marL="342900" lvl="1" indent="-342900"/>
            <a:endParaRPr lang="en-US" b="1" dirty="0" smtClean="0"/>
          </a:p>
          <a:p>
            <a:pPr marL="342900" lvl="1" indent="-342900"/>
            <a:r>
              <a:rPr lang="en-US" dirty="0" smtClean="0"/>
              <a:t>3</a:t>
            </a:r>
            <a:r>
              <a:rPr lang="en-US" smtClean="0"/>
              <a:t>) </a:t>
            </a:r>
            <a:r>
              <a:rPr lang="sr-Cyrl-RS" smtClean="0"/>
              <a:t>Унесите жељене измене</a:t>
            </a:r>
            <a:r>
              <a:rPr lang="en-US" smtClean="0"/>
              <a:t>, </a:t>
            </a:r>
            <a:r>
              <a:rPr lang="sr-Cyrl-RS" smtClean="0"/>
              <a:t>кликните „</a:t>
            </a:r>
            <a:r>
              <a:rPr lang="en-US" smtClean="0"/>
              <a:t>validate</a:t>
            </a:r>
            <a:r>
              <a:rPr lang="sr-Cyrl-RS" smtClean="0"/>
              <a:t>“</a:t>
            </a:r>
            <a:r>
              <a:rPr lang="en-US" smtClean="0"/>
              <a:t> </a:t>
            </a:r>
            <a:r>
              <a:rPr lang="sr-Cyrl-RS" smtClean="0"/>
              <a:t>и</a:t>
            </a:r>
            <a:r>
              <a:rPr lang="en-US" smtClean="0"/>
              <a:t> </a:t>
            </a:r>
            <a:r>
              <a:rPr lang="sr-Cyrl-RS" smtClean="0"/>
              <a:t>„</a:t>
            </a:r>
            <a:r>
              <a:rPr lang="en-US" smtClean="0"/>
              <a:t>submit</a:t>
            </a:r>
            <a:r>
              <a:rPr lang="sr-Cyrl-RS" smtClean="0"/>
              <a:t>“</a:t>
            </a:r>
            <a:endParaRPr lang="en-US" dirty="0" smtClean="0"/>
          </a:p>
          <a:p>
            <a:pPr marL="342900" lvl="1" indent="-342900">
              <a:buFont typeface="Arial"/>
              <a:buChar char="•"/>
            </a:pPr>
            <a:endParaRPr lang="en-US" dirty="0" smtClean="0"/>
          </a:p>
          <a:p>
            <a:pPr marL="342900" lvl="1" indent="-342900"/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4465" y="415457"/>
            <a:ext cx="1103741" cy="104242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6664" y="2028139"/>
            <a:ext cx="3244592" cy="335722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5898" y="4784508"/>
            <a:ext cx="1986711" cy="36405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35198" y="5385360"/>
            <a:ext cx="1778001" cy="712733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929016" y="5148565"/>
            <a:ext cx="3903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Wingdings"/>
                <a:ea typeface="Wingdings"/>
                <a:cs typeface="Wingdings"/>
              </a:rPr>
              <a:t>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457201" y="1191548"/>
            <a:ext cx="5039419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342900"/>
            <a:r>
              <a:rPr lang="sr-Cyrl-RS" smtClean="0"/>
              <a:t>Да бисте придружили стил неком слоју</a:t>
            </a:r>
            <a:r>
              <a:rPr lang="en-US" smtClean="0"/>
              <a:t>:</a:t>
            </a:r>
            <a:endParaRPr lang="en-US" dirty="0" smtClean="0"/>
          </a:p>
          <a:p>
            <a:pPr marL="342900" lvl="1" indent="-342900"/>
            <a:endParaRPr lang="en-US" dirty="0" smtClean="0"/>
          </a:p>
          <a:p>
            <a:pPr marL="342900" lvl="1" indent="-342900">
              <a:buFont typeface="+mj-lt"/>
              <a:buAutoNum type="arabicParenR"/>
            </a:pPr>
            <a:r>
              <a:rPr lang="sr-Cyrl-RS" smtClean="0"/>
              <a:t>Одаберите слој </a:t>
            </a:r>
            <a:r>
              <a:rPr lang="en-US" smtClean="0"/>
              <a:t>(</a:t>
            </a:r>
            <a:r>
              <a:rPr lang="sr-Cyrl-RS" smtClean="0"/>
              <a:t>нпр.</a:t>
            </a:r>
            <a:r>
              <a:rPr lang="en-US" smtClean="0"/>
              <a:t> </a:t>
            </a:r>
            <a:r>
              <a:rPr lang="en-US" dirty="0" err="1" smtClean="0"/>
              <a:t>geoss:cy_buffers</a:t>
            </a:r>
            <a:r>
              <a:rPr lang="en-US" dirty="0" smtClean="0"/>
              <a:t>)</a:t>
            </a:r>
          </a:p>
          <a:p>
            <a:pPr marL="342900" lvl="1" indent="-342900">
              <a:buFont typeface="+mj-lt"/>
              <a:buAutoNum type="arabicParenR"/>
            </a:pPr>
            <a:endParaRPr lang="en-US" dirty="0" smtClean="0"/>
          </a:p>
          <a:p>
            <a:pPr marL="342900" lvl="1" indent="-342900">
              <a:buFont typeface="+mj-lt"/>
              <a:buAutoNum type="arabicParenR"/>
            </a:pPr>
            <a:r>
              <a:rPr lang="sr-Cyrl-RS" smtClean="0"/>
              <a:t>Пребаците се на</a:t>
            </a:r>
            <a:r>
              <a:rPr lang="en-US" smtClean="0"/>
              <a:t> </a:t>
            </a:r>
            <a:r>
              <a:rPr lang="en-US" dirty="0" smtClean="0"/>
              <a:t>“publishing</a:t>
            </a:r>
            <a:r>
              <a:rPr lang="en-US" smtClean="0"/>
              <a:t>” </a:t>
            </a:r>
            <a:r>
              <a:rPr lang="sr-Cyrl-RS" smtClean="0"/>
              <a:t>језичак</a:t>
            </a:r>
            <a:r>
              <a:rPr lang="en-US" smtClean="0"/>
              <a:t> </a:t>
            </a:r>
            <a:r>
              <a:rPr lang="sr-Cyrl-RS" smtClean="0"/>
              <a:t>и идите на</a:t>
            </a:r>
            <a:r>
              <a:rPr lang="en-US" smtClean="0"/>
              <a:t> </a:t>
            </a:r>
            <a:r>
              <a:rPr lang="en-US" dirty="0" smtClean="0"/>
              <a:t>“default style”</a:t>
            </a:r>
          </a:p>
          <a:p>
            <a:pPr marL="342900" lvl="1" indent="-342900">
              <a:buFont typeface="+mj-lt"/>
              <a:buAutoNum type="arabicParenR"/>
            </a:pPr>
            <a:endParaRPr lang="en-US" dirty="0" smtClean="0"/>
          </a:p>
          <a:p>
            <a:pPr marL="342900" lvl="1" indent="-342900">
              <a:buFont typeface="+mj-lt"/>
              <a:buAutoNum type="arabicParenR"/>
            </a:pPr>
            <a:r>
              <a:rPr lang="sr-Cyrl-RS" smtClean="0"/>
              <a:t>Скролујте доле до</a:t>
            </a:r>
            <a:r>
              <a:rPr lang="en-US" smtClean="0"/>
              <a:t> </a:t>
            </a:r>
            <a:r>
              <a:rPr lang="sr-Cyrl-RS" smtClean="0"/>
              <a:t>падајућег менија </a:t>
            </a:r>
            <a:r>
              <a:rPr lang="en-US" smtClean="0"/>
              <a:t>Default </a:t>
            </a:r>
            <a:r>
              <a:rPr lang="en-US" dirty="0" smtClean="0"/>
              <a:t>style </a:t>
            </a:r>
            <a:r>
              <a:rPr lang="en-US" smtClean="0"/>
              <a:t>drop </a:t>
            </a:r>
            <a:r>
              <a:rPr lang="sr-Cyrl-RS" smtClean="0"/>
              <a:t>и изаберите онај који желите</a:t>
            </a:r>
            <a:r>
              <a:rPr lang="en-US" smtClean="0"/>
              <a:t>t (</a:t>
            </a:r>
            <a:r>
              <a:rPr lang="sr-Cyrl-RS" smtClean="0"/>
              <a:t>нпр.</a:t>
            </a:r>
            <a:r>
              <a:rPr lang="en-US" smtClean="0"/>
              <a:t> </a:t>
            </a:r>
            <a:r>
              <a:rPr lang="en-US" dirty="0" err="1" smtClean="0"/>
              <a:t>cy_buffers_yellow_red</a:t>
            </a:r>
            <a:r>
              <a:rPr lang="en-US" dirty="0" smtClean="0"/>
              <a:t>)</a:t>
            </a:r>
          </a:p>
          <a:p>
            <a:pPr marL="342900" lvl="1" indent="-342900">
              <a:buFont typeface="+mj-lt"/>
              <a:buAutoNum type="arabicParenR"/>
            </a:pPr>
            <a:endParaRPr lang="en-US" dirty="0" smtClean="0"/>
          </a:p>
          <a:p>
            <a:pPr marL="342900" lvl="1" indent="-342900">
              <a:buFont typeface="+mj-lt"/>
              <a:buAutoNum type="arabicParenR"/>
            </a:pPr>
            <a:r>
              <a:rPr lang="sr-Cyrl-RS" smtClean="0"/>
              <a:t>Снимите</a:t>
            </a:r>
            <a:endParaRPr lang="en-US" dirty="0" smtClean="0"/>
          </a:p>
          <a:p>
            <a:pPr marL="342900" lvl="1" indent="-342900">
              <a:buAutoNum type="arabicParenR"/>
            </a:pPr>
            <a:endParaRPr lang="en-US" dirty="0" smtClean="0"/>
          </a:p>
          <a:p>
            <a:pPr marL="342900" lvl="1" indent="-342900"/>
            <a:r>
              <a:rPr lang="sr-Cyrl-RS" smtClean="0"/>
              <a:t>Ваш слој ће изгледати другачије</a:t>
            </a:r>
            <a:r>
              <a:rPr lang="en-US" smtClean="0"/>
              <a:t>! </a:t>
            </a:r>
            <a:endParaRPr lang="en-US" dirty="0" smtClean="0"/>
          </a:p>
          <a:p>
            <a:pPr marL="342900" lvl="1" indent="-342900">
              <a:buFont typeface="Arial"/>
              <a:buChar char="•"/>
            </a:pPr>
            <a:endParaRPr lang="en-US" dirty="0" smtClean="0"/>
          </a:p>
          <a:p>
            <a:pPr marL="342900" lvl="1" indent="-342900"/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n-US" smtClean="0"/>
              <a:pPr/>
              <a:t>95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600" b="1">
                <a:solidFill>
                  <a:schemeClr val="bg1">
                    <a:lumMod val="75000"/>
                  </a:schemeClr>
                </a:solidFill>
              </a:rPr>
              <a:t>Како објавити податке</a:t>
            </a:r>
            <a:r>
              <a:rPr lang="en-US" sz="2600" b="1">
                <a:solidFill>
                  <a:schemeClr val="bg1">
                    <a:lumMod val="75000"/>
                  </a:schemeClr>
                </a:solidFill>
              </a:rPr>
              <a:t>?</a:t>
            </a:r>
            <a:endParaRPr lang="en-US" sz="26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7200" y="907900"/>
            <a:ext cx="33718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smtClean="0"/>
              <a:t>GeoServer: </a:t>
            </a:r>
            <a:r>
              <a:rPr lang="sr-Cyrl-RS" b="1" i="1" smtClean="0"/>
              <a:t>стилови</a:t>
            </a:r>
            <a:r>
              <a:rPr lang="en-US" b="1" i="1" smtClean="0"/>
              <a:t> (</a:t>
            </a:r>
            <a:r>
              <a:rPr lang="sr-Cyrl-RS" b="1" i="1" smtClean="0"/>
              <a:t>наставак</a:t>
            </a:r>
            <a:r>
              <a:rPr lang="en-US" b="1" i="1" smtClean="0"/>
              <a:t>)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57199" y="1352656"/>
            <a:ext cx="868680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endParaRPr lang="en-US" dirty="0" smtClean="0"/>
          </a:p>
          <a:p>
            <a:pPr marL="355600" lvl="1">
              <a:buFont typeface="Wingdings" charset="2"/>
              <a:buChar char="Ø"/>
            </a:pPr>
            <a:endParaRPr lang="en-US" dirty="0" smtClean="0"/>
          </a:p>
          <a:p>
            <a:pPr marL="355600" lvl="1">
              <a:buFont typeface="Wingdings" charset="2"/>
              <a:buChar char="Ø"/>
            </a:pPr>
            <a:endParaRPr lang="en-US" dirty="0" smtClean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4974" y="305682"/>
            <a:ext cx="1081826" cy="106102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5986266" y="1709513"/>
            <a:ext cx="3157734" cy="41482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4465" y="2275986"/>
            <a:ext cx="1096872" cy="170886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14150" y="4119188"/>
            <a:ext cx="897187" cy="1035216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7812630" y="1366704"/>
            <a:ext cx="3903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Wingdings"/>
                <a:ea typeface="Wingdings"/>
                <a:cs typeface="Wingdings"/>
              </a:rPr>
              <a:t>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7812630" y="2023966"/>
            <a:ext cx="3903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Wingdings"/>
                <a:ea typeface="Wingdings"/>
                <a:cs typeface="Wingdings"/>
              </a:rPr>
              <a:t>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7812630" y="3867535"/>
            <a:ext cx="3903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Wingdings"/>
                <a:ea typeface="Wingdings"/>
                <a:cs typeface="Wingdings"/>
              </a:rPr>
              <a:t></a:t>
            </a:r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88704" y="5457635"/>
            <a:ext cx="1847851" cy="755671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7812630" y="5154404"/>
            <a:ext cx="3903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Wingdings"/>
                <a:ea typeface="Wingdings"/>
                <a:cs typeface="Wingdings"/>
              </a:rPr>
              <a:t>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n-US" smtClean="0"/>
              <a:pPr/>
              <a:t>96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600" b="1">
                <a:solidFill>
                  <a:schemeClr val="bg1">
                    <a:lumMod val="75000"/>
                  </a:schemeClr>
                </a:solidFill>
              </a:rPr>
              <a:t>Како објавити податке</a:t>
            </a:r>
            <a:r>
              <a:rPr lang="en-US" sz="2600" b="1">
                <a:solidFill>
                  <a:schemeClr val="bg1">
                    <a:lumMod val="75000"/>
                  </a:schemeClr>
                </a:solidFill>
              </a:rPr>
              <a:t>?</a:t>
            </a:r>
            <a:endParaRPr lang="en-US" sz="26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7200" y="907900"/>
            <a:ext cx="13773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smtClean="0"/>
              <a:t>Geo</a:t>
            </a:r>
            <a:r>
              <a:rPr lang="sr-Cyrl-RS" b="1" i="1" smtClean="0"/>
              <a:t>Е</a:t>
            </a:r>
            <a:r>
              <a:rPr lang="en-US" b="1" i="1" smtClean="0"/>
              <a:t>xplorer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457201" y="1191548"/>
            <a:ext cx="6566469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342900">
              <a:buFont typeface="Arial"/>
              <a:buChar char="•"/>
            </a:pPr>
            <a:r>
              <a:rPr lang="sr-Cyrl-RS" smtClean="0"/>
              <a:t>То је алат за приказ, доступан са командне табле </a:t>
            </a:r>
            <a:endParaRPr lang="en-US" dirty="0" smtClean="0"/>
          </a:p>
          <a:p>
            <a:pPr marL="342900" lvl="1" indent="-342900">
              <a:buFont typeface="Arial"/>
              <a:buChar char="•"/>
            </a:pPr>
            <a:endParaRPr lang="en-US" dirty="0" smtClean="0"/>
          </a:p>
          <a:p>
            <a:pPr marL="342900" lvl="1" indent="-342900">
              <a:buFont typeface="Arial"/>
              <a:buChar char="•"/>
            </a:pPr>
            <a:r>
              <a:rPr lang="sr-Cyrl-RS" smtClean="0"/>
              <a:t>Слојеви могу бити додати кликом на зелено дугме</a:t>
            </a:r>
            <a:endParaRPr lang="en-US" dirty="0" smtClean="0"/>
          </a:p>
          <a:p>
            <a:pPr marL="342900" lvl="1" indent="-342900">
              <a:buFont typeface="Arial"/>
              <a:buChar char="•"/>
            </a:pPr>
            <a:endParaRPr lang="en-US" dirty="0" smtClean="0"/>
          </a:p>
          <a:p>
            <a:pPr marL="342900" lvl="1" indent="-342900">
              <a:buFont typeface="Arial"/>
              <a:buChar char="•"/>
            </a:pPr>
            <a:r>
              <a:rPr lang="en-US" err="1" smtClean="0"/>
              <a:t>Geoexplorer</a:t>
            </a:r>
            <a:r>
              <a:rPr lang="en-US" smtClean="0"/>
              <a:t> </a:t>
            </a:r>
            <a:r>
              <a:rPr lang="sr-Cyrl-RS" smtClean="0"/>
              <a:t>такође омогућава промене стила слоја</a:t>
            </a:r>
            <a:r>
              <a:rPr lang="en-US" smtClean="0"/>
              <a:t> (</a:t>
            </a:r>
            <a:r>
              <a:rPr lang="sr-Cyrl-RS" smtClean="0"/>
              <a:t>морате бити улоговани</a:t>
            </a:r>
            <a:r>
              <a:rPr lang="en-US" smtClean="0"/>
              <a:t>) </a:t>
            </a:r>
            <a:r>
              <a:rPr lang="sr-Cyrl-RS" smtClean="0"/>
              <a:t>али...</a:t>
            </a:r>
            <a:r>
              <a:rPr lang="en-US" smtClean="0"/>
              <a:t>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mtClean="0"/>
              <a:t>!!! </a:t>
            </a:r>
            <a:r>
              <a:rPr lang="sr-Cyrl-RS" smtClean="0"/>
              <a:t>Он приступа директно</a:t>
            </a:r>
            <a:r>
              <a:rPr lang="en-US" smtClean="0"/>
              <a:t> SLD</a:t>
            </a:r>
            <a:r>
              <a:rPr lang="sr-Cyrl-RS" smtClean="0"/>
              <a:t> фајлу</a:t>
            </a:r>
            <a:r>
              <a:rPr lang="en-US" smtClean="0"/>
              <a:t>, </a:t>
            </a:r>
            <a:r>
              <a:rPr lang="sr-Cyrl-RS" smtClean="0"/>
              <a:t>и потпуно га мења</a:t>
            </a:r>
            <a:r>
              <a:rPr lang="en-US" smtClean="0"/>
              <a:t>!!!</a:t>
            </a:r>
            <a:endParaRPr lang="en-US" dirty="0" smtClean="0"/>
          </a:p>
          <a:p>
            <a:pPr marL="342900" lvl="1" indent="-342900">
              <a:buFont typeface="Arial"/>
              <a:buChar char="•"/>
            </a:pPr>
            <a:endParaRPr lang="en-US" dirty="0" smtClean="0"/>
          </a:p>
          <a:p>
            <a:pPr marL="342900" lvl="1" indent="-342900">
              <a:buFont typeface="Arial"/>
              <a:buChar char="•"/>
            </a:pPr>
            <a:endParaRPr lang="en-US" dirty="0" smtClean="0"/>
          </a:p>
          <a:p>
            <a:pPr marL="342900" lvl="1" indent="-342900"/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0689" y="415457"/>
            <a:ext cx="738940" cy="75262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9675" y="1703713"/>
            <a:ext cx="2002725" cy="2199844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 rot="5400000">
            <a:off x="7937709" y="1277232"/>
            <a:ext cx="4310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Wingdings"/>
                <a:ea typeface="Wingdings"/>
                <a:cs typeface="Wingdings"/>
              </a:rPr>
              <a:t>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843801" y="3474720"/>
            <a:ext cx="58516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mtClean="0"/>
              <a:t>Ово мења и </a:t>
            </a:r>
            <a:r>
              <a:rPr lang="en-US" smtClean="0"/>
              <a:t>.sld </a:t>
            </a:r>
            <a:r>
              <a:rPr lang="sr-Cyrl-RS" smtClean="0"/>
              <a:t>код и визуелно исцртавање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n-US" smtClean="0"/>
              <a:pPr/>
              <a:t>97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600" b="1">
                <a:solidFill>
                  <a:schemeClr val="bg1">
                    <a:lumMod val="75000"/>
                  </a:schemeClr>
                </a:solidFill>
              </a:rPr>
              <a:t>Како објавити податке</a:t>
            </a:r>
            <a:r>
              <a:rPr lang="en-US" sz="2600" b="1">
                <a:solidFill>
                  <a:schemeClr val="bg1">
                    <a:lumMod val="75000"/>
                  </a:schemeClr>
                </a:solidFill>
              </a:rPr>
              <a:t>?</a:t>
            </a:r>
            <a:endParaRPr lang="en-US" sz="26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7200" y="907900"/>
            <a:ext cx="14455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smtClean="0"/>
              <a:t>Google Earth</a:t>
            </a:r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89039"/>
            <a:ext cx="3127303" cy="45915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1089" y="5408818"/>
            <a:ext cx="1422400" cy="101959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8776" y="5382039"/>
            <a:ext cx="1622984" cy="1046375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3127303" y="5778860"/>
            <a:ext cx="4310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Wingdings"/>
                <a:ea typeface="Wingdings"/>
                <a:cs typeface="Wingdings"/>
              </a:rPr>
              <a:t></a:t>
            </a:r>
            <a:endParaRPr lang="en-US" dirty="0"/>
          </a:p>
        </p:txBody>
      </p:sp>
      <p:sp>
        <p:nvSpPr>
          <p:cNvPr id="34" name="Rectangle 33"/>
          <p:cNvSpPr/>
          <p:nvPr/>
        </p:nvSpPr>
        <p:spPr>
          <a:xfrm>
            <a:off x="4923489" y="5778860"/>
            <a:ext cx="4310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Wingdings"/>
                <a:ea typeface="Wingdings"/>
                <a:cs typeface="Wingdings"/>
              </a:rPr>
              <a:t></a:t>
            </a:r>
            <a:endParaRPr lang="en-US" dirty="0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2813" y="4921261"/>
            <a:ext cx="1621489" cy="1507153"/>
          </a:xfrm>
          <a:prstGeom prst="rect">
            <a:avLst/>
          </a:prstGeom>
        </p:spPr>
      </p:pic>
      <p:sp>
        <p:nvSpPr>
          <p:cNvPr id="36" name="Rectangle 35"/>
          <p:cNvSpPr/>
          <p:nvPr/>
        </p:nvSpPr>
        <p:spPr>
          <a:xfrm>
            <a:off x="6881760" y="5746594"/>
            <a:ext cx="4310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Wingdings"/>
                <a:ea typeface="Wingdings"/>
                <a:cs typeface="Wingdings"/>
              </a:rPr>
              <a:t>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457201" y="1191548"/>
            <a:ext cx="6855612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342900">
              <a:buFont typeface="Arial"/>
              <a:buChar char="•"/>
            </a:pPr>
            <a:r>
              <a:rPr lang="en-US" dirty="0" smtClean="0"/>
              <a:t>Google </a:t>
            </a:r>
            <a:r>
              <a:rPr lang="en-US" smtClean="0"/>
              <a:t>Earth </a:t>
            </a:r>
            <a:r>
              <a:rPr lang="sr-Cyrl-RS" smtClean="0"/>
              <a:t>је моћан прелгедач мапа у 3</a:t>
            </a:r>
            <a:r>
              <a:rPr lang="en-US" smtClean="0"/>
              <a:t>D.</a:t>
            </a:r>
            <a:endParaRPr lang="en-US" dirty="0" smtClean="0"/>
          </a:p>
          <a:p>
            <a:pPr marL="342900" lvl="1" indent="-342900">
              <a:buFont typeface="Arial"/>
              <a:buChar char="•"/>
            </a:pPr>
            <a:r>
              <a:rPr lang="sr-Cyrl-RS" smtClean="0"/>
              <a:t>Сваки слој који испоручује</a:t>
            </a:r>
            <a:r>
              <a:rPr lang="en-US" smtClean="0"/>
              <a:t> </a:t>
            </a:r>
            <a:r>
              <a:rPr lang="en-US" err="1" smtClean="0"/>
              <a:t>GeoServer</a:t>
            </a:r>
            <a:r>
              <a:rPr lang="en-US" smtClean="0"/>
              <a:t> </a:t>
            </a:r>
            <a:r>
              <a:rPr lang="sr-Cyrl-RS" smtClean="0"/>
              <a:t>може бити учитан у</a:t>
            </a:r>
            <a:r>
              <a:rPr lang="en-US" smtClean="0"/>
              <a:t> Google Earth</a:t>
            </a:r>
            <a:endParaRPr lang="en-US" dirty="0" smtClean="0"/>
          </a:p>
          <a:p>
            <a:pPr marL="342900" lvl="1" indent="-342900">
              <a:buFont typeface="Arial"/>
              <a:buChar char="•"/>
            </a:pPr>
            <a:r>
              <a:rPr lang="sr-Cyrl-RS" smtClean="0"/>
              <a:t>Постоје два начина прегледа подата у</a:t>
            </a:r>
            <a:r>
              <a:rPr lang="en-US" smtClean="0"/>
              <a:t> Google Earth</a:t>
            </a:r>
            <a:r>
              <a:rPr lang="sr-Cyrl-RS" smtClean="0"/>
              <a:t>-у</a:t>
            </a:r>
            <a:r>
              <a:rPr lang="en-US" smtClean="0"/>
              <a:t>:</a:t>
            </a:r>
            <a:endParaRPr lang="en-US" dirty="0" smtClean="0"/>
          </a:p>
          <a:p>
            <a:pPr marL="800100" lvl="2" indent="-342900">
              <a:buFont typeface="Wingdings" charset="2"/>
              <a:buChar char="Ø"/>
            </a:pPr>
            <a:r>
              <a:rPr lang="sr-Cyrl-RS" smtClean="0"/>
              <a:t>Статичким учитавањем</a:t>
            </a:r>
            <a:r>
              <a:rPr lang="en-US" smtClean="0"/>
              <a:t> KML </a:t>
            </a:r>
            <a:r>
              <a:rPr lang="sr-Cyrl-RS" smtClean="0"/>
              <a:t>фајла</a:t>
            </a:r>
            <a:endParaRPr lang="en-US" dirty="0" smtClean="0"/>
          </a:p>
          <a:p>
            <a:pPr marL="800100" lvl="2" indent="-342900">
              <a:buFont typeface="Wingdings" charset="2"/>
              <a:buChar char="Ø"/>
            </a:pPr>
            <a:r>
              <a:rPr lang="sr-Cyrl-RS" smtClean="0"/>
              <a:t>коришћењем</a:t>
            </a:r>
            <a:r>
              <a:rPr lang="en-US" smtClean="0"/>
              <a:t> Network Link</a:t>
            </a:r>
            <a:r>
              <a:rPr lang="sr-Cyrl-RS" smtClean="0"/>
              <a:t>-а и повезивањем на </a:t>
            </a:r>
            <a:r>
              <a:rPr lang="en-US" smtClean="0"/>
              <a:t>KML </a:t>
            </a:r>
            <a:r>
              <a:rPr lang="sr-Cyrl-RS" smtClean="0"/>
              <a:t>ток података</a:t>
            </a:r>
            <a:endParaRPr lang="en-US" dirty="0" smtClean="0"/>
          </a:p>
          <a:p>
            <a:pPr marL="800100" lvl="2" indent="-342900"/>
            <a:endParaRPr lang="en-US" dirty="0" smtClean="0"/>
          </a:p>
          <a:p>
            <a:pPr marL="342900" lvl="1" indent="-342900">
              <a:buAutoNum type="arabicParenR"/>
            </a:pPr>
            <a:r>
              <a:rPr lang="sr-Cyrl-RS" smtClean="0"/>
              <a:t>Учитавање</a:t>
            </a:r>
            <a:r>
              <a:rPr lang="en-US" smtClean="0"/>
              <a:t> </a:t>
            </a:r>
            <a:r>
              <a:rPr lang="en-US" dirty="0" smtClean="0"/>
              <a:t>.</a:t>
            </a:r>
            <a:r>
              <a:rPr lang="en-US" err="1" smtClean="0"/>
              <a:t>kml</a:t>
            </a:r>
            <a:r>
              <a:rPr lang="en-US" smtClean="0"/>
              <a:t> </a:t>
            </a:r>
            <a:r>
              <a:rPr lang="sr-Cyrl-RS" smtClean="0"/>
              <a:t>фајла</a:t>
            </a:r>
            <a:r>
              <a:rPr lang="en-US" smtClean="0"/>
              <a:t>:</a:t>
            </a:r>
            <a:endParaRPr lang="en-US" dirty="0" smtClean="0"/>
          </a:p>
          <a:p>
            <a:pPr marL="342900" lvl="1" indent="-342900"/>
            <a:r>
              <a:rPr lang="en-US" dirty="0" smtClean="0"/>
              <a:t>1.1</a:t>
            </a:r>
            <a:r>
              <a:rPr lang="en-US" smtClean="0"/>
              <a:t>) </a:t>
            </a:r>
            <a:r>
              <a:rPr lang="sr-Cyrl-RS" smtClean="0"/>
              <a:t>кликните</a:t>
            </a:r>
            <a:r>
              <a:rPr lang="en-US" smtClean="0"/>
              <a:t> </a:t>
            </a:r>
            <a:r>
              <a:rPr lang="en-US" dirty="0" smtClean="0"/>
              <a:t>“layers preview”</a:t>
            </a:r>
          </a:p>
          <a:p>
            <a:pPr marL="342900" lvl="1" indent="-342900"/>
            <a:r>
              <a:rPr lang="en-US" dirty="0" smtClean="0"/>
              <a:t>1.2</a:t>
            </a:r>
            <a:r>
              <a:rPr lang="en-US" smtClean="0"/>
              <a:t>) </a:t>
            </a:r>
            <a:r>
              <a:rPr lang="sr-Cyrl-RS" smtClean="0"/>
              <a:t>одаберите</a:t>
            </a:r>
            <a:r>
              <a:rPr lang="en-US" smtClean="0"/>
              <a:t> </a:t>
            </a:r>
            <a:r>
              <a:rPr lang="en-US" dirty="0" smtClean="0"/>
              <a:t>“Google Earth</a:t>
            </a:r>
            <a:r>
              <a:rPr lang="en-US" smtClean="0"/>
              <a:t>” </a:t>
            </a:r>
            <a:r>
              <a:rPr lang="sr-Cyrl-RS" smtClean="0"/>
              <a:t>у падајућем менију поред слоја који желите приказати</a:t>
            </a:r>
            <a:r>
              <a:rPr lang="en-US" smtClean="0"/>
              <a:t> (</a:t>
            </a:r>
            <a:r>
              <a:rPr lang="sr-Cyrl-RS" smtClean="0"/>
              <a:t>нпр.</a:t>
            </a:r>
            <a:r>
              <a:rPr lang="en-US" smtClean="0"/>
              <a:t> </a:t>
            </a:r>
            <a:r>
              <a:rPr lang="en-US" dirty="0" err="1" smtClean="0"/>
              <a:t>geoss:lmz_po_shp</a:t>
            </a:r>
            <a:r>
              <a:rPr lang="en-US" smtClean="0"/>
              <a:t>) </a:t>
            </a:r>
            <a:r>
              <a:rPr lang="sr-Cyrl-RS" smtClean="0"/>
              <a:t>и кликните</a:t>
            </a:r>
            <a:r>
              <a:rPr lang="en-US" smtClean="0"/>
              <a:t> </a:t>
            </a:r>
            <a:r>
              <a:rPr lang="en-US" dirty="0" smtClean="0"/>
              <a:t>“Go”</a:t>
            </a:r>
          </a:p>
          <a:p>
            <a:pPr marL="342900" lvl="1" indent="-342900"/>
            <a:r>
              <a:rPr lang="en-US" dirty="0" smtClean="0"/>
              <a:t>1.3</a:t>
            </a:r>
            <a:r>
              <a:rPr lang="en-US" smtClean="0"/>
              <a:t>) </a:t>
            </a:r>
            <a:r>
              <a:rPr lang="sr-Cyrl-RS" smtClean="0"/>
              <a:t>Прихватите отврарање </a:t>
            </a:r>
            <a:r>
              <a:rPr lang="en-US" smtClean="0"/>
              <a:t>.kmz </a:t>
            </a:r>
            <a:r>
              <a:rPr lang="sr-Cyrl-RS" smtClean="0"/>
              <a:t>фајла са</a:t>
            </a:r>
            <a:r>
              <a:rPr lang="en-US" smtClean="0"/>
              <a:t> Google Earth</a:t>
            </a:r>
            <a:r>
              <a:rPr lang="sr-Cyrl-RS" smtClean="0"/>
              <a:t>-ом</a:t>
            </a:r>
            <a:endParaRPr lang="en-US" dirty="0" smtClean="0"/>
          </a:p>
          <a:p>
            <a:pPr marL="342900" lvl="1" indent="-342900"/>
            <a:r>
              <a:rPr lang="en-US" dirty="0" smtClean="0"/>
              <a:t>1.4</a:t>
            </a:r>
            <a:r>
              <a:rPr lang="en-US" smtClean="0"/>
              <a:t>) </a:t>
            </a:r>
            <a:r>
              <a:rPr lang="sr-Cyrl-RS" smtClean="0"/>
              <a:t>Кликните неку од тачака слоја да бисте видели његов опис</a:t>
            </a:r>
            <a:r>
              <a:rPr lang="en-US" smtClean="0"/>
              <a:t>   </a:t>
            </a:r>
            <a:endParaRPr lang="en-US" dirty="0" smtClean="0"/>
          </a:p>
          <a:p>
            <a:pPr marL="342900" lvl="1" indent="-342900"/>
            <a:endParaRPr lang="en-US" dirty="0" smtClean="0"/>
          </a:p>
          <a:p>
            <a:pPr marL="342900" lvl="1" indent="-342900">
              <a:buFont typeface="Arial"/>
              <a:buChar char="•"/>
            </a:pPr>
            <a:endParaRPr lang="en-US" dirty="0" smtClean="0"/>
          </a:p>
          <a:p>
            <a:pPr marL="342900" lvl="1" indent="-342900">
              <a:buFont typeface="Arial"/>
              <a:buChar char="•"/>
            </a:pPr>
            <a:endParaRPr lang="en-US" dirty="0" smtClean="0"/>
          </a:p>
          <a:p>
            <a:pPr marL="342900" lvl="1" indent="-342900"/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615420" y="4887919"/>
            <a:ext cx="639043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2.4</a:t>
            </a:r>
            <a:r>
              <a:rPr lang="en-US" smtClean="0"/>
              <a:t>) </a:t>
            </a:r>
            <a:r>
              <a:rPr lang="sr-Cyrl-RS" smtClean="0"/>
              <a:t>могуће је филтрирати одређена својства</a:t>
            </a:r>
            <a:r>
              <a:rPr lang="en-US" smtClean="0"/>
              <a:t>: </a:t>
            </a:r>
            <a:r>
              <a:rPr lang="sr-Cyrl-RS" smtClean="0"/>
              <a:t>додајте</a:t>
            </a:r>
            <a:r>
              <a:rPr lang="en-US" smtClean="0"/>
              <a:t> </a:t>
            </a:r>
            <a:r>
              <a:rPr lang="en-US" dirty="0" smtClean="0"/>
              <a:t>&amp;</a:t>
            </a:r>
            <a:r>
              <a:rPr lang="en-US" dirty="0" err="1" smtClean="0"/>
              <a:t>cql_filter</a:t>
            </a:r>
            <a:r>
              <a:rPr lang="en-US" dirty="0" smtClean="0"/>
              <a:t>=LME_NAME=‘Faroe Plateau</a:t>
            </a:r>
            <a:r>
              <a:rPr lang="en-US" smtClean="0"/>
              <a:t>’ </a:t>
            </a:r>
            <a:r>
              <a:rPr lang="sr-Cyrl-RS" smtClean="0"/>
              <a:t>на крај линка</a:t>
            </a:r>
            <a:r>
              <a:rPr lang="en-US" smtClean="0"/>
              <a:t> </a:t>
            </a:r>
            <a:r>
              <a:rPr lang="en-US" dirty="0" smtClean="0"/>
              <a:t>=&gt;</a:t>
            </a:r>
          </a:p>
          <a:p>
            <a:endParaRPr lang="en-US" dirty="0" smtClean="0"/>
          </a:p>
          <a:p>
            <a:r>
              <a:rPr lang="sr-Cyrl-RS" smtClean="0"/>
              <a:t>Предност мрежног линка</a:t>
            </a:r>
            <a:r>
              <a:rPr lang="en-US" smtClean="0"/>
              <a:t>: </a:t>
            </a:r>
            <a:r>
              <a:rPr lang="sr-Cyrl-RS" smtClean="0"/>
              <a:t>измене на извору</a:t>
            </a:r>
            <a:r>
              <a:rPr lang="en-US" smtClean="0"/>
              <a:t> </a:t>
            </a:r>
            <a:r>
              <a:rPr lang="sr-Cyrl-RS" smtClean="0"/>
              <a:t>директно се одражавају на</a:t>
            </a:r>
            <a:r>
              <a:rPr lang="en-US" smtClean="0"/>
              <a:t> </a:t>
            </a:r>
            <a:r>
              <a:rPr lang="en-US" dirty="0" smtClean="0"/>
              <a:t>.</a:t>
            </a:r>
            <a:r>
              <a:rPr lang="en-US" dirty="0" err="1" smtClean="0"/>
              <a:t>kmz</a:t>
            </a:r>
            <a:r>
              <a:rPr lang="en-US" dirty="0" smtClean="0"/>
              <a:t>!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n-US" smtClean="0"/>
              <a:pPr/>
              <a:t>98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600" b="1" smtClean="0">
                <a:solidFill>
                  <a:schemeClr val="bg1">
                    <a:lumMod val="75000"/>
                  </a:schemeClr>
                </a:solidFill>
              </a:rPr>
              <a:t>Како објавити податке</a:t>
            </a:r>
            <a:r>
              <a:rPr lang="en-US" sz="2600" b="1" smtClean="0">
                <a:solidFill>
                  <a:schemeClr val="bg1">
                    <a:lumMod val="75000"/>
                  </a:schemeClr>
                </a:solidFill>
              </a:rPr>
              <a:t>?</a:t>
            </a:r>
            <a:endParaRPr lang="en-US" sz="26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7200" y="907900"/>
            <a:ext cx="26300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smtClean="0"/>
              <a:t>Google </a:t>
            </a:r>
            <a:r>
              <a:rPr lang="en-US" b="1" i="1" smtClean="0"/>
              <a:t>Earth (</a:t>
            </a:r>
            <a:r>
              <a:rPr lang="sr-Cyrl-RS" b="1" i="1" smtClean="0"/>
              <a:t>наставак</a:t>
            </a:r>
            <a:r>
              <a:rPr lang="en-US" b="1" i="1" smtClean="0"/>
              <a:t>)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457201" y="1191548"/>
            <a:ext cx="656646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342900"/>
            <a:endParaRPr lang="en-US" dirty="0" smtClean="0"/>
          </a:p>
          <a:p>
            <a:pPr marL="342900" lvl="1" indent="-342900">
              <a:buFont typeface="Arial"/>
              <a:buChar char="•"/>
            </a:pPr>
            <a:endParaRPr lang="en-US" dirty="0" smtClean="0"/>
          </a:p>
          <a:p>
            <a:pPr marL="342900" lvl="1" indent="-342900">
              <a:buFont typeface="Arial"/>
              <a:buChar char="•"/>
            </a:pPr>
            <a:endParaRPr lang="en-US" dirty="0" smtClean="0"/>
          </a:p>
          <a:p>
            <a:pPr marL="342900" lvl="1" indent="-342900"/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</p:txBody>
      </p:sp>
      <p:sp>
        <p:nvSpPr>
          <p:cNvPr id="15" name="Rectangle 14"/>
          <p:cNvSpPr/>
          <p:nvPr/>
        </p:nvSpPr>
        <p:spPr>
          <a:xfrm>
            <a:off x="615420" y="1472149"/>
            <a:ext cx="8164992" cy="258532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1" indent="-342900"/>
            <a:r>
              <a:rPr lang="en-US" dirty="0" smtClean="0"/>
              <a:t>2</a:t>
            </a:r>
            <a:r>
              <a:rPr lang="en-US" smtClean="0"/>
              <a:t>) </a:t>
            </a:r>
            <a:r>
              <a:rPr lang="sr-Cyrl-RS" smtClean="0"/>
              <a:t>Употреба</a:t>
            </a:r>
            <a:r>
              <a:rPr lang="en-US" smtClean="0"/>
              <a:t> Network Link</a:t>
            </a:r>
            <a:r>
              <a:rPr lang="sr-Cyrl-RS" smtClean="0"/>
              <a:t>-а и повезивање на </a:t>
            </a:r>
            <a:r>
              <a:rPr lang="en-US" smtClean="0"/>
              <a:t>KML </a:t>
            </a:r>
            <a:r>
              <a:rPr lang="sr-Cyrl-RS" smtClean="0"/>
              <a:t>ток података</a:t>
            </a:r>
            <a:r>
              <a:rPr lang="en-US" smtClean="0"/>
              <a:t>:</a:t>
            </a:r>
            <a:endParaRPr lang="en-US" dirty="0" smtClean="0"/>
          </a:p>
          <a:p>
            <a:pPr marL="342900" lvl="1" indent="-342900"/>
            <a:r>
              <a:rPr lang="en-US" dirty="0" smtClean="0"/>
              <a:t>2.1</a:t>
            </a:r>
            <a:r>
              <a:rPr lang="en-US" smtClean="0"/>
              <a:t>) </a:t>
            </a:r>
            <a:r>
              <a:rPr lang="sr-Cyrl-RS" smtClean="0"/>
              <a:t>Додајте нови </a:t>
            </a:r>
            <a:r>
              <a:rPr lang="en-US" smtClean="0"/>
              <a:t>Network Link </a:t>
            </a:r>
            <a:r>
              <a:rPr lang="sr-Cyrl-RS" smtClean="0"/>
              <a:t>одабиром</a:t>
            </a:r>
            <a:r>
              <a:rPr lang="en-US" smtClean="0"/>
              <a:t> </a:t>
            </a:r>
            <a:r>
              <a:rPr lang="en-US" dirty="0" smtClean="0"/>
              <a:t>“</a:t>
            </a:r>
            <a:r>
              <a:rPr lang="en-US" smtClean="0"/>
              <a:t>Add menu</a:t>
            </a:r>
            <a:r>
              <a:rPr lang="sr-Cyrl-RS" smtClean="0"/>
              <a:t>“</a:t>
            </a:r>
            <a:r>
              <a:rPr lang="en-US" smtClean="0"/>
              <a:t> </a:t>
            </a:r>
            <a:r>
              <a:rPr lang="sr-Cyrl-RS" smtClean="0"/>
              <a:t>и „</a:t>
            </a:r>
            <a:r>
              <a:rPr lang="en-US" smtClean="0"/>
              <a:t>Network </a:t>
            </a:r>
            <a:r>
              <a:rPr lang="en-US" dirty="0" smtClean="0"/>
              <a:t>Link”</a:t>
            </a:r>
          </a:p>
          <a:p>
            <a:pPr marL="0" lvl="1" indent="12700"/>
            <a:r>
              <a:rPr lang="en-US" dirty="0" smtClean="0"/>
              <a:t>2.2</a:t>
            </a:r>
            <a:r>
              <a:rPr lang="en-US" smtClean="0"/>
              <a:t>) </a:t>
            </a:r>
            <a:r>
              <a:rPr lang="sr-Cyrl-RS" smtClean="0"/>
              <a:t>Попуните форму на следећи начин</a:t>
            </a:r>
            <a:r>
              <a:rPr lang="en-US" smtClean="0"/>
              <a:t>:</a:t>
            </a:r>
            <a:endParaRPr lang="en-US" dirty="0" smtClean="0"/>
          </a:p>
          <a:p>
            <a:pPr marL="719138" lvl="1" indent="-342900">
              <a:buFont typeface="Arial"/>
              <a:buChar char="•"/>
            </a:pPr>
            <a:r>
              <a:rPr lang="en-US" dirty="0" smtClean="0"/>
              <a:t>Name: Large Marine Areas</a:t>
            </a:r>
          </a:p>
          <a:p>
            <a:pPr marL="719138" lvl="1" indent="-342900">
              <a:buFont typeface="Arial"/>
              <a:buChar char="•"/>
            </a:pPr>
            <a:r>
              <a:rPr lang="en-US" dirty="0" smtClean="0"/>
              <a:t>Link: </a:t>
            </a:r>
            <a:r>
              <a:rPr lang="en-US" dirty="0" smtClean="0">
                <a:hlinkClick r:id="rId2"/>
              </a:rPr>
              <a:t>http://localhost:8080/geoserver/wms/kml?layers=geoss:lmz_po_shp</a:t>
            </a:r>
            <a:endParaRPr lang="en-US" dirty="0" smtClean="0"/>
          </a:p>
          <a:p>
            <a:pPr marL="0" lvl="1" indent="3175"/>
            <a:r>
              <a:rPr lang="en-US" dirty="0" smtClean="0"/>
              <a:t>2.3</a:t>
            </a:r>
            <a:r>
              <a:rPr lang="en-US" smtClean="0"/>
              <a:t>) </a:t>
            </a:r>
            <a:r>
              <a:rPr lang="sr-Cyrl-RS" smtClean="0"/>
              <a:t>кликните </a:t>
            </a:r>
            <a:r>
              <a:rPr lang="en-US" smtClean="0"/>
              <a:t>OK</a:t>
            </a:r>
            <a:endParaRPr lang="en-US" dirty="0" smtClean="0"/>
          </a:p>
          <a:p>
            <a:pPr marL="0" lvl="1" indent="3175"/>
            <a:endParaRPr lang="en-US" dirty="0" smtClean="0"/>
          </a:p>
          <a:p>
            <a:pPr marL="0" lvl="1" indent="3175"/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/>
              <a:t> </a:t>
            </a:r>
            <a:r>
              <a:rPr lang="en-US" dirty="0" smtClean="0"/>
              <a:t> 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529" y="3258546"/>
            <a:ext cx="1645271" cy="13230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4200" y="3258546"/>
            <a:ext cx="2052044" cy="132300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2693147" y="3688140"/>
            <a:ext cx="4310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Wingdings"/>
                <a:ea typeface="Wingdings"/>
                <a:cs typeface="Wingdings"/>
              </a:rPr>
              <a:t></a:t>
            </a:r>
            <a:endParaRPr lang="en-US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05858" y="5210044"/>
            <a:ext cx="1680942" cy="953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n-US" smtClean="0"/>
              <a:pPr/>
              <a:t>99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600" b="1"/>
              <a:t>Како документовати и претраживати податке</a:t>
            </a:r>
            <a:r>
              <a:rPr lang="en-US" sz="2600" b="1"/>
              <a:t>?</a:t>
            </a:r>
            <a:endParaRPr lang="en-US" sz="2600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61106"/>
            <a:ext cx="4552244" cy="342061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553200" y="1970061"/>
            <a:ext cx="1877719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b="1" u="sng" smtClean="0"/>
              <a:t>Кључне речи</a:t>
            </a:r>
            <a:r>
              <a:rPr lang="en-US" b="1" u="sng" smtClean="0"/>
              <a:t>:</a:t>
            </a:r>
            <a:endParaRPr lang="en-US" b="1" u="sng" dirty="0" smtClean="0"/>
          </a:p>
          <a:p>
            <a:r>
              <a:rPr lang="en-US" dirty="0" smtClean="0"/>
              <a:t> </a:t>
            </a:r>
          </a:p>
          <a:p>
            <a:pPr>
              <a:buFont typeface="Arial"/>
              <a:buChar char="•"/>
            </a:pPr>
            <a:r>
              <a:rPr lang="en-US" dirty="0" smtClean="0"/>
              <a:t> CSW</a:t>
            </a:r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 </a:t>
            </a:r>
            <a:r>
              <a:rPr lang="en-US" dirty="0" err="1" smtClean="0"/>
              <a:t>Geonetwork</a:t>
            </a:r>
            <a:endParaRPr lang="en-US" dirty="0" smtClean="0"/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 ISO19115</a:t>
            </a:r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 ISO19139</a:t>
            </a:r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 Metadata</a:t>
            </a:r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XML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noFill/>
        </a:ln>
        <a:effectLst/>
      </a:spPr>
      <a:bodyPr lIns="0" tIns="0" rIns="0" bIns="0" rtlCol="0" anchor="ctr"/>
      <a:lstStyle>
        <a:defPPr algn="ctr">
          <a:defRPr sz="1400" smtClean="0">
            <a:solidFill>
              <a:schemeClr val="tx1"/>
            </a:solidFill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4588</TotalTime>
  <Words>10518</Words>
  <Application>Microsoft Office PowerPoint</Application>
  <PresentationFormat>On-screen Show (4:3)</PresentationFormat>
  <Paragraphs>1826</Paragraphs>
  <Slides>176</Slides>
  <Notes>106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176</vt:i4>
      </vt:variant>
    </vt:vector>
  </HeadingPairs>
  <TitlesOfParts>
    <vt:vector size="178" baseType="lpstr">
      <vt:lpstr>Office Theme</vt:lpstr>
      <vt:lpstr>Chart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Сервиси просторне инфраструкуре података</vt:lpstr>
      <vt:lpstr>PowerPoint Presentation</vt:lpstr>
      <vt:lpstr>PowerPoint Presentation</vt:lpstr>
      <vt:lpstr>PowerPoint Presentation</vt:lpstr>
      <vt:lpstr>PowerPoint Presentation</vt:lpstr>
      <vt:lpstr>Проблем приступа подацима</vt:lpstr>
      <vt:lpstr>Улаз у Брокер (Агент)</vt:lpstr>
      <vt:lpstr>PowerPoint Presentation</vt:lpstr>
      <vt:lpstr>Посредовање погодује ГЕОСС концепту</vt:lpstr>
      <vt:lpstr>GEOSS Common Infrastructure (GCI) Заједничка инфраструктура ГЕОСС-а (ГЦИ)</vt:lpstr>
      <vt:lpstr>Илустрација ГЦИ-а</vt:lpstr>
      <vt:lpstr>Сервиси за претрагу</vt:lpstr>
      <vt:lpstr>Сервиси за приступ</vt:lpstr>
      <vt:lpstr>Заједнички модел за метаподатке</vt:lpstr>
      <vt:lpstr>Подржани системи одржавања</vt:lpstr>
      <vt:lpstr>Подржани системи одржавања</vt:lpstr>
      <vt:lpstr>Подржани системи одржавања</vt:lpstr>
      <vt:lpstr>Подржани интерфејси за приступ</vt:lpstr>
      <vt:lpstr>Функционалности ГЕО ДАБ-а</vt:lpstr>
      <vt:lpstr>ГЕО ДАБ имплементација</vt:lpstr>
      <vt:lpstr>Семантичко откривање кроз више домена</vt:lpstr>
      <vt:lpstr>PowerPoint Presentation</vt:lpstr>
      <vt:lpstr>Семантичко откривање кроз више домена</vt:lpstr>
      <vt:lpstr>Рангирање резултата</vt:lpstr>
      <vt:lpstr>Динамична визуелизација података</vt:lpstr>
      <vt:lpstr>Усклађен приступ подацима</vt:lpstr>
      <vt:lpstr>Проширивост</vt:lpstr>
      <vt:lpstr>Проширивост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Smith</dc:creator>
  <cp:lastModifiedBy>antic</cp:lastModifiedBy>
  <cp:revision>416</cp:revision>
  <dcterms:created xsi:type="dcterms:W3CDTF">2013-12-12T08:19:03Z</dcterms:created>
  <dcterms:modified xsi:type="dcterms:W3CDTF">2014-09-14T23:26:50Z</dcterms:modified>
</cp:coreProperties>
</file>