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diagrams/colors1.xml" ContentType="application/vnd.openxmlformats-officedocument.drawingml.diagramColors+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Default Extension="wmf" ContentType="image/x-wmf"/>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diagrams/quickStyle1.xml" ContentType="application/vnd.openxmlformats-officedocument.drawingml.diagramStyl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notesSlides/notesSlide89.xml" ContentType="application/vnd.openxmlformats-officedocument.presentationml.notes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6"/>
  </p:notesMasterIdLst>
  <p:sldIdLst>
    <p:sldId id="261" r:id="rId2"/>
    <p:sldId id="445" r:id="rId3"/>
    <p:sldId id="332" r:id="rId4"/>
    <p:sldId id="379" r:id="rId5"/>
    <p:sldId id="380"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446" r:id="rId42"/>
    <p:sldId id="306" r:id="rId43"/>
    <p:sldId id="307" r:id="rId44"/>
    <p:sldId id="308" r:id="rId45"/>
    <p:sldId id="309" r:id="rId46"/>
    <p:sldId id="310" r:id="rId47"/>
    <p:sldId id="311" r:id="rId48"/>
    <p:sldId id="447"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448" r:id="rId64"/>
    <p:sldId id="328" r:id="rId65"/>
    <p:sldId id="329" r:id="rId66"/>
    <p:sldId id="330" r:id="rId67"/>
    <p:sldId id="331" r:id="rId68"/>
    <p:sldId id="333" r:id="rId69"/>
    <p:sldId id="426" r:id="rId70"/>
    <p:sldId id="429" r:id="rId71"/>
    <p:sldId id="449" r:id="rId72"/>
    <p:sldId id="427" r:id="rId73"/>
    <p:sldId id="428" r:id="rId74"/>
    <p:sldId id="335" r:id="rId75"/>
    <p:sldId id="336" r:id="rId76"/>
    <p:sldId id="337" r:id="rId77"/>
    <p:sldId id="338" r:id="rId78"/>
    <p:sldId id="339" r:id="rId79"/>
    <p:sldId id="340" r:id="rId80"/>
    <p:sldId id="341" r:id="rId81"/>
    <p:sldId id="381" r:id="rId82"/>
    <p:sldId id="382" r:id="rId83"/>
    <p:sldId id="383" r:id="rId84"/>
    <p:sldId id="384" r:id="rId85"/>
    <p:sldId id="385" r:id="rId86"/>
    <p:sldId id="386" r:id="rId87"/>
    <p:sldId id="387" r:id="rId88"/>
    <p:sldId id="388" r:id="rId89"/>
    <p:sldId id="389" r:id="rId90"/>
    <p:sldId id="390" r:id="rId91"/>
    <p:sldId id="391" r:id="rId92"/>
    <p:sldId id="392" r:id="rId93"/>
    <p:sldId id="393" r:id="rId94"/>
    <p:sldId id="394" r:id="rId95"/>
    <p:sldId id="395" r:id="rId96"/>
    <p:sldId id="396" r:id="rId97"/>
    <p:sldId id="397" r:id="rId98"/>
    <p:sldId id="398" r:id="rId99"/>
    <p:sldId id="430" r:id="rId100"/>
    <p:sldId id="431" r:id="rId101"/>
    <p:sldId id="432" r:id="rId102"/>
    <p:sldId id="433" r:id="rId103"/>
    <p:sldId id="442" r:id="rId104"/>
    <p:sldId id="434" r:id="rId105"/>
    <p:sldId id="443" r:id="rId106"/>
    <p:sldId id="435" r:id="rId107"/>
    <p:sldId id="436" r:id="rId108"/>
    <p:sldId id="437" r:id="rId109"/>
    <p:sldId id="438" r:id="rId110"/>
    <p:sldId id="439" r:id="rId111"/>
    <p:sldId id="440" r:id="rId112"/>
    <p:sldId id="441" r:id="rId113"/>
    <p:sldId id="450" r:id="rId114"/>
    <p:sldId id="400" r:id="rId115"/>
    <p:sldId id="401" r:id="rId116"/>
    <p:sldId id="402" r:id="rId117"/>
    <p:sldId id="403" r:id="rId118"/>
    <p:sldId id="404" r:id="rId119"/>
    <p:sldId id="405" r:id="rId120"/>
    <p:sldId id="406" r:id="rId121"/>
    <p:sldId id="407" r:id="rId122"/>
    <p:sldId id="408" r:id="rId123"/>
    <p:sldId id="409" r:id="rId124"/>
    <p:sldId id="410" r:id="rId125"/>
    <p:sldId id="411" r:id="rId126"/>
    <p:sldId id="412" r:id="rId127"/>
    <p:sldId id="413" r:id="rId128"/>
    <p:sldId id="414" r:id="rId129"/>
    <p:sldId id="415" r:id="rId130"/>
    <p:sldId id="416" r:id="rId131"/>
    <p:sldId id="417" r:id="rId132"/>
    <p:sldId id="418" r:id="rId133"/>
    <p:sldId id="419" r:id="rId134"/>
    <p:sldId id="420" r:id="rId135"/>
    <p:sldId id="421" r:id="rId136"/>
    <p:sldId id="422" r:id="rId137"/>
    <p:sldId id="423" r:id="rId138"/>
    <p:sldId id="424" r:id="rId139"/>
    <p:sldId id="425" r:id="rId140"/>
    <p:sldId id="342" r:id="rId141"/>
    <p:sldId id="343" r:id="rId142"/>
    <p:sldId id="344" r:id="rId143"/>
    <p:sldId id="345" r:id="rId144"/>
    <p:sldId id="444" r:id="rId145"/>
    <p:sldId id="347" r:id="rId146"/>
    <p:sldId id="350" r:id="rId147"/>
    <p:sldId id="451" r:id="rId148"/>
    <p:sldId id="352" r:id="rId149"/>
    <p:sldId id="353" r:id="rId150"/>
    <p:sldId id="354" r:id="rId151"/>
    <p:sldId id="355" r:id="rId152"/>
    <p:sldId id="356" r:id="rId153"/>
    <p:sldId id="357" r:id="rId154"/>
    <p:sldId id="358" r:id="rId155"/>
    <p:sldId id="359" r:id="rId156"/>
    <p:sldId id="360" r:id="rId157"/>
    <p:sldId id="361" r:id="rId158"/>
    <p:sldId id="362" r:id="rId159"/>
    <p:sldId id="363" r:id="rId160"/>
    <p:sldId id="364" r:id="rId161"/>
    <p:sldId id="365" r:id="rId162"/>
    <p:sldId id="366" r:id="rId163"/>
    <p:sldId id="367" r:id="rId164"/>
    <p:sldId id="368" r:id="rId165"/>
    <p:sldId id="369" r:id="rId166"/>
    <p:sldId id="370" r:id="rId167"/>
    <p:sldId id="371" r:id="rId168"/>
    <p:sldId id="372" r:id="rId169"/>
    <p:sldId id="373" r:id="rId170"/>
    <p:sldId id="374" r:id="rId171"/>
    <p:sldId id="376" r:id="rId172"/>
    <p:sldId id="377" r:id="rId173"/>
    <p:sldId id="378" r:id="rId174"/>
    <p:sldId id="346" r:id="rId17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9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577" autoAdjust="0"/>
  </p:normalViewPr>
  <p:slideViewPr>
    <p:cSldViewPr snapToGrid="0" snapToObjects="1">
      <p:cViewPr varScale="1">
        <p:scale>
          <a:sx n="85" d="100"/>
          <a:sy n="85" d="100"/>
        </p:scale>
        <p:origin x="-7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20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iagrams/_rels/data1.xml.rels><?xml version="1.0" encoding="UTF-8" standalone="yes"?>
<Relationships xmlns="http://schemas.openxmlformats.org/package/2006/relationships"><Relationship Id="rId1" Type="http://schemas.openxmlformats.org/officeDocument/2006/relationships/image" Target="../media/image37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7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8C7F0C-7CBD-CC46-971C-1A79AD307134}" type="doc">
      <dgm:prSet loTypeId="urn:microsoft.com/office/officeart/2008/layout/VerticalCurvedList" loCatId="" qsTypeId="urn:microsoft.com/office/officeart/2005/8/quickstyle/simple4" qsCatId="simple" csTypeId="urn:microsoft.com/office/officeart/2005/8/colors/colorful5" csCatId="colorful" phldr="1"/>
      <dgm:spPr/>
      <dgm:t>
        <a:bodyPr/>
        <a:lstStyle/>
        <a:p>
          <a:endParaRPr lang="en-GB"/>
        </a:p>
      </dgm:t>
    </dgm:pt>
    <dgm:pt modelId="{B9C9D048-7DFC-3840-AB12-EE958A2BAEA5}">
      <dgm:prSet/>
      <dgm:spPr/>
      <dgm:t>
        <a:bodyPr/>
        <a:lstStyle/>
        <a:p>
          <a:r>
            <a:rPr lang="ru-RU" b="1" dirty="0" smtClean="0"/>
            <a:t>Междоменное семантическое обнаружение</a:t>
          </a:r>
          <a:endParaRPr lang="en-US" b="1" dirty="0">
            <a:cs typeface="ＭＳ Ｐゴシック" charset="0"/>
          </a:endParaRPr>
        </a:p>
      </dgm:t>
    </dgm:pt>
    <dgm:pt modelId="{6EA1DBEE-6E13-9546-808E-3FEC6C0142FA}" type="parTrans" cxnId="{9FBBACFE-E206-5A45-9B88-5192EC687D58}">
      <dgm:prSet/>
      <dgm:spPr/>
      <dgm:t>
        <a:bodyPr/>
        <a:lstStyle/>
        <a:p>
          <a:endParaRPr lang="en-GB" b="1"/>
        </a:p>
      </dgm:t>
    </dgm:pt>
    <dgm:pt modelId="{04E2BE43-4190-CF4E-A1A1-9DAF53342FF3}" type="sibTrans" cxnId="{9FBBACFE-E206-5A45-9B88-5192EC687D58}">
      <dgm:prSet/>
      <dgm:spPr/>
      <dgm:t>
        <a:bodyPr/>
        <a:lstStyle/>
        <a:p>
          <a:endParaRPr lang="en-GB" b="1"/>
        </a:p>
      </dgm:t>
    </dgm:pt>
    <dgm:pt modelId="{6A427949-889B-CE4F-BED5-40FBE67243E0}">
      <dgm:prSet/>
      <dgm:spPr/>
      <dgm:t>
        <a:bodyPr/>
        <a:lstStyle/>
        <a:p>
          <a:r>
            <a:rPr lang="ru-RU" b="1" dirty="0" smtClean="0"/>
            <a:t>Динамическая визуализация данных</a:t>
          </a:r>
          <a:endParaRPr lang="en-US" b="1" dirty="0" smtClean="0">
            <a:cs typeface="ＭＳ Ｐゴシック" charset="0"/>
          </a:endParaRPr>
        </a:p>
      </dgm:t>
    </dgm:pt>
    <dgm:pt modelId="{5F7A30FD-8C54-C548-9FB8-603F58DD88A5}" type="parTrans" cxnId="{E4CAB490-D506-994B-86DA-1BB847A87CB3}">
      <dgm:prSet/>
      <dgm:spPr/>
      <dgm:t>
        <a:bodyPr/>
        <a:lstStyle/>
        <a:p>
          <a:endParaRPr lang="en-GB" b="1"/>
        </a:p>
      </dgm:t>
    </dgm:pt>
    <dgm:pt modelId="{F1B7A233-A91E-864C-98D8-F9D66E3AB47F}" type="sibTrans" cxnId="{E4CAB490-D506-994B-86DA-1BB847A87CB3}">
      <dgm:prSet/>
      <dgm:spPr/>
      <dgm:t>
        <a:bodyPr/>
        <a:lstStyle/>
        <a:p>
          <a:endParaRPr lang="en-GB" b="1"/>
        </a:p>
      </dgm:t>
    </dgm:pt>
    <dgm:pt modelId="{3B022EE6-A184-4DBF-AF23-01BE29D7C09B}">
      <dgm:prSet/>
      <dgm:spPr/>
      <dgm:t>
        <a:bodyPr/>
        <a:lstStyle/>
        <a:p>
          <a:r>
            <a:rPr lang="ru-RU" b="1" dirty="0" smtClean="0"/>
            <a:t>Ранжирование результатов (сначала доступные данные)</a:t>
          </a:r>
          <a:endParaRPr lang="en-US" b="1" dirty="0">
            <a:cs typeface="ＭＳ Ｐゴシック" charset="0"/>
          </a:endParaRPr>
        </a:p>
      </dgm:t>
    </dgm:pt>
    <dgm:pt modelId="{9EEED424-7383-430D-B8EC-53000849E756}" type="parTrans" cxnId="{C922F68A-FF75-4787-989A-47581A5D6F95}">
      <dgm:prSet/>
      <dgm:spPr/>
      <dgm:t>
        <a:bodyPr/>
        <a:lstStyle/>
        <a:p>
          <a:endParaRPr lang="en-US"/>
        </a:p>
      </dgm:t>
    </dgm:pt>
    <dgm:pt modelId="{17EB3165-87DB-4E88-BF8D-A6EAAEB4F2AB}" type="sibTrans" cxnId="{C922F68A-FF75-4787-989A-47581A5D6F95}">
      <dgm:prSet/>
      <dgm:spPr/>
      <dgm:t>
        <a:bodyPr/>
        <a:lstStyle/>
        <a:p>
          <a:endParaRPr lang="en-US"/>
        </a:p>
      </dgm:t>
    </dgm:pt>
    <dgm:pt modelId="{4018F41B-4CBE-4491-8ED2-DD0BB3472C4D}">
      <dgm:prSet/>
      <dgm:spPr/>
      <dgm:t>
        <a:bodyPr/>
        <a:lstStyle/>
        <a:p>
          <a:r>
            <a:rPr lang="ru-RU" b="1" dirty="0" smtClean="0"/>
            <a:t>Растяжимость</a:t>
          </a:r>
          <a:endParaRPr lang="en-US" b="1" dirty="0" smtClean="0">
            <a:cs typeface="ＭＳ Ｐゴシック" charset="0"/>
          </a:endParaRPr>
        </a:p>
      </dgm:t>
    </dgm:pt>
    <dgm:pt modelId="{B877A0AE-CDEE-44F1-AB44-B775B216A951}" type="parTrans" cxnId="{68E5E13C-5623-403C-B24A-3A55B7F8C11C}">
      <dgm:prSet/>
      <dgm:spPr/>
      <dgm:t>
        <a:bodyPr/>
        <a:lstStyle/>
        <a:p>
          <a:endParaRPr lang="en-US"/>
        </a:p>
      </dgm:t>
    </dgm:pt>
    <dgm:pt modelId="{E35432AA-3789-407A-835D-54C92D220E48}" type="sibTrans" cxnId="{68E5E13C-5623-403C-B24A-3A55B7F8C11C}">
      <dgm:prSet/>
      <dgm:spPr/>
      <dgm:t>
        <a:bodyPr/>
        <a:lstStyle/>
        <a:p>
          <a:endParaRPr lang="en-US"/>
        </a:p>
      </dgm:t>
    </dgm:pt>
    <dgm:pt modelId="{80C88E29-E26E-D742-8150-0B16A70E809F}">
      <dgm:prSet/>
      <dgm:spPr/>
      <dgm:t>
        <a:bodyPr/>
        <a:lstStyle/>
        <a:p>
          <a:r>
            <a:rPr lang="ru-RU" b="1" dirty="0" smtClean="0">
              <a:solidFill>
                <a:schemeClr val="bg1">
                  <a:lumMod val="75000"/>
                </a:schemeClr>
              </a:solidFill>
            </a:rPr>
            <a:t>Гармонизованный доступ к данным</a:t>
          </a:r>
          <a:endParaRPr lang="en-US" b="1" dirty="0" smtClean="0">
            <a:solidFill>
              <a:schemeClr val="bg1">
                <a:lumMod val="75000"/>
              </a:schemeClr>
            </a:solidFill>
            <a:cs typeface="ＭＳ Ｐゴシック" charset="0"/>
          </a:endParaRPr>
        </a:p>
      </dgm:t>
    </dgm:pt>
    <dgm:pt modelId="{02210B81-6E12-174E-B6C9-52706C319E9F}" type="sibTrans" cxnId="{2108A469-ACF3-C940-AF85-1FC06AA902AB}">
      <dgm:prSet/>
      <dgm:spPr/>
      <dgm:t>
        <a:bodyPr/>
        <a:lstStyle/>
        <a:p>
          <a:endParaRPr lang="en-GB" b="1"/>
        </a:p>
      </dgm:t>
    </dgm:pt>
    <dgm:pt modelId="{78BD8F9C-3138-F045-91EF-E8FDC07F2B9B}" type="parTrans" cxnId="{2108A469-ACF3-C940-AF85-1FC06AA902AB}">
      <dgm:prSet/>
      <dgm:spPr/>
      <dgm:t>
        <a:bodyPr/>
        <a:lstStyle/>
        <a:p>
          <a:endParaRPr lang="en-GB" b="1"/>
        </a:p>
      </dgm:t>
    </dgm:pt>
    <dgm:pt modelId="{C3FFA0F3-905C-8E4C-B97B-989273CE81F0}" type="pres">
      <dgm:prSet presAssocID="{4B8C7F0C-7CBD-CC46-971C-1A79AD307134}" presName="Name0" presStyleCnt="0">
        <dgm:presLayoutVars>
          <dgm:chMax val="7"/>
          <dgm:chPref val="7"/>
          <dgm:dir/>
        </dgm:presLayoutVars>
      </dgm:prSet>
      <dgm:spPr/>
      <dgm:t>
        <a:bodyPr/>
        <a:lstStyle/>
        <a:p>
          <a:endParaRPr lang="en-US"/>
        </a:p>
      </dgm:t>
    </dgm:pt>
    <dgm:pt modelId="{E55B69D8-3EC0-5943-8FFD-133F5E982109}" type="pres">
      <dgm:prSet presAssocID="{4B8C7F0C-7CBD-CC46-971C-1A79AD307134}" presName="Name1" presStyleCnt="0"/>
      <dgm:spPr/>
      <dgm:t>
        <a:bodyPr/>
        <a:lstStyle/>
        <a:p>
          <a:endParaRPr lang="en-US"/>
        </a:p>
      </dgm:t>
    </dgm:pt>
    <dgm:pt modelId="{1485F0FA-09FE-C840-AFB7-3055D6793133}" type="pres">
      <dgm:prSet presAssocID="{4B8C7F0C-7CBD-CC46-971C-1A79AD307134}" presName="cycle" presStyleCnt="0"/>
      <dgm:spPr/>
      <dgm:t>
        <a:bodyPr/>
        <a:lstStyle/>
        <a:p>
          <a:endParaRPr lang="en-US"/>
        </a:p>
      </dgm:t>
    </dgm:pt>
    <dgm:pt modelId="{101BF04C-2349-6244-BC0C-AE890F2521A2}" type="pres">
      <dgm:prSet presAssocID="{4B8C7F0C-7CBD-CC46-971C-1A79AD307134}" presName="srcNode" presStyleLbl="node1" presStyleIdx="0" presStyleCnt="5"/>
      <dgm:spPr/>
      <dgm:t>
        <a:bodyPr/>
        <a:lstStyle/>
        <a:p>
          <a:endParaRPr lang="en-US"/>
        </a:p>
      </dgm:t>
    </dgm:pt>
    <dgm:pt modelId="{7A141F89-2473-6049-88AB-8A3D9AFCE375}" type="pres">
      <dgm:prSet presAssocID="{4B8C7F0C-7CBD-CC46-971C-1A79AD307134}" presName="conn" presStyleLbl="parChTrans1D2" presStyleIdx="0" presStyleCnt="1"/>
      <dgm:spPr/>
      <dgm:t>
        <a:bodyPr/>
        <a:lstStyle/>
        <a:p>
          <a:endParaRPr lang="en-US"/>
        </a:p>
      </dgm:t>
    </dgm:pt>
    <dgm:pt modelId="{07B917AF-6EE0-0446-AFCD-A331A985362E}" type="pres">
      <dgm:prSet presAssocID="{4B8C7F0C-7CBD-CC46-971C-1A79AD307134}" presName="extraNode" presStyleLbl="node1" presStyleIdx="0" presStyleCnt="5"/>
      <dgm:spPr/>
      <dgm:t>
        <a:bodyPr/>
        <a:lstStyle/>
        <a:p>
          <a:endParaRPr lang="en-US"/>
        </a:p>
      </dgm:t>
    </dgm:pt>
    <dgm:pt modelId="{1A0E805F-4088-8C43-BEA7-41629F231554}" type="pres">
      <dgm:prSet presAssocID="{4B8C7F0C-7CBD-CC46-971C-1A79AD307134}" presName="dstNode" presStyleLbl="node1" presStyleIdx="0" presStyleCnt="5"/>
      <dgm:spPr/>
      <dgm:t>
        <a:bodyPr/>
        <a:lstStyle/>
        <a:p>
          <a:endParaRPr lang="en-US"/>
        </a:p>
      </dgm:t>
    </dgm:pt>
    <dgm:pt modelId="{48D73BB2-7E3A-3942-8FAF-EA7B5CD9937A}" type="pres">
      <dgm:prSet presAssocID="{B9C9D048-7DFC-3840-AB12-EE958A2BAEA5}" presName="text_1" presStyleLbl="node1" presStyleIdx="0" presStyleCnt="5">
        <dgm:presLayoutVars>
          <dgm:bulletEnabled val="1"/>
        </dgm:presLayoutVars>
      </dgm:prSet>
      <dgm:spPr/>
      <dgm:t>
        <a:bodyPr/>
        <a:lstStyle/>
        <a:p>
          <a:endParaRPr lang="en-GB"/>
        </a:p>
      </dgm:t>
    </dgm:pt>
    <dgm:pt modelId="{CC9278EC-3F4B-7947-9FAF-26BF3D6325BA}" type="pres">
      <dgm:prSet presAssocID="{B9C9D048-7DFC-3840-AB12-EE958A2BAEA5}" presName="accent_1" presStyleCnt="0"/>
      <dgm:spPr/>
      <dgm:t>
        <a:bodyPr/>
        <a:lstStyle/>
        <a:p>
          <a:endParaRPr lang="en-US"/>
        </a:p>
      </dgm:t>
    </dgm:pt>
    <dgm:pt modelId="{10BBCE67-B0EF-4544-8577-B54315C765DA}" type="pres">
      <dgm:prSet presAssocID="{B9C9D048-7DFC-3840-AB12-EE958A2BAEA5}" presName="accentRepeatNode" presStyleLbl="solidFgAcc1" presStyleIdx="0" presStyleCnt="5" custScaleY="77141"/>
      <dgm:spPr>
        <a:blipFill rotWithShape="0">
          <a:blip xmlns:r="http://schemas.openxmlformats.org/officeDocument/2006/relationships" r:embed="rId1"/>
          <a:stretch>
            <a:fillRect/>
          </a:stretch>
        </a:blipFill>
      </dgm:spPr>
      <dgm:t>
        <a:bodyPr/>
        <a:lstStyle/>
        <a:p>
          <a:endParaRPr lang="en-US"/>
        </a:p>
      </dgm:t>
    </dgm:pt>
    <dgm:pt modelId="{9841EE92-90B2-41FA-B0E2-B9DDDC513AE9}" type="pres">
      <dgm:prSet presAssocID="{3B022EE6-A184-4DBF-AF23-01BE29D7C09B}" presName="text_2" presStyleLbl="node1" presStyleIdx="1" presStyleCnt="5">
        <dgm:presLayoutVars>
          <dgm:bulletEnabled val="1"/>
        </dgm:presLayoutVars>
      </dgm:prSet>
      <dgm:spPr/>
      <dgm:t>
        <a:bodyPr/>
        <a:lstStyle/>
        <a:p>
          <a:endParaRPr lang="en-US"/>
        </a:p>
      </dgm:t>
    </dgm:pt>
    <dgm:pt modelId="{166CBD1D-7613-4898-9CF4-6868FA7FBB97}" type="pres">
      <dgm:prSet presAssocID="{3B022EE6-A184-4DBF-AF23-01BE29D7C09B}" presName="accent_2" presStyleCnt="0"/>
      <dgm:spPr/>
    </dgm:pt>
    <dgm:pt modelId="{378EE31D-DD6C-402A-BACE-750FF1D20B7F}" type="pres">
      <dgm:prSet presAssocID="{3B022EE6-A184-4DBF-AF23-01BE29D7C09B}" presName="accentRepeatNode" presStyleLbl="solidFgAcc1" presStyleIdx="1" presStyleCnt="5" custScaleY="77141"/>
      <dgm:spPr>
        <a:blipFill rotWithShape="0">
          <a:blip xmlns:r="http://schemas.openxmlformats.org/officeDocument/2006/relationships" r:embed="rId1"/>
          <a:stretch>
            <a:fillRect/>
          </a:stretch>
        </a:blipFill>
      </dgm:spPr>
      <dgm:t>
        <a:bodyPr/>
        <a:lstStyle/>
        <a:p>
          <a:endParaRPr lang="en-US"/>
        </a:p>
      </dgm:t>
    </dgm:pt>
    <dgm:pt modelId="{8B2803F7-87BF-4DB1-8874-DCDBAEA676C4}" type="pres">
      <dgm:prSet presAssocID="{6A427949-889B-CE4F-BED5-40FBE67243E0}" presName="text_3" presStyleLbl="node1" presStyleIdx="2" presStyleCnt="5">
        <dgm:presLayoutVars>
          <dgm:bulletEnabled val="1"/>
        </dgm:presLayoutVars>
      </dgm:prSet>
      <dgm:spPr/>
      <dgm:t>
        <a:bodyPr/>
        <a:lstStyle/>
        <a:p>
          <a:endParaRPr lang="en-US"/>
        </a:p>
      </dgm:t>
    </dgm:pt>
    <dgm:pt modelId="{AF8954B0-7C3E-48E3-A272-98D28CF6B3D2}" type="pres">
      <dgm:prSet presAssocID="{6A427949-889B-CE4F-BED5-40FBE67243E0}" presName="accent_3" presStyleCnt="0"/>
      <dgm:spPr/>
    </dgm:pt>
    <dgm:pt modelId="{5FEBE571-B8BD-BC43-B812-4E2ED91C19C9}" type="pres">
      <dgm:prSet presAssocID="{6A427949-889B-CE4F-BED5-40FBE67243E0}" presName="accentRepeatNode" presStyleLbl="solidFgAcc1" presStyleIdx="2" presStyleCnt="5" custScaleY="77141"/>
      <dgm:spPr>
        <a:blipFill rotWithShape="0">
          <a:blip xmlns:r="http://schemas.openxmlformats.org/officeDocument/2006/relationships" r:embed="rId1"/>
          <a:stretch>
            <a:fillRect/>
          </a:stretch>
        </a:blipFill>
      </dgm:spPr>
      <dgm:t>
        <a:bodyPr/>
        <a:lstStyle/>
        <a:p>
          <a:endParaRPr lang="en-US"/>
        </a:p>
      </dgm:t>
    </dgm:pt>
    <dgm:pt modelId="{A3D2C6EC-B5E6-403C-9798-4702834A6F16}" type="pres">
      <dgm:prSet presAssocID="{80C88E29-E26E-D742-8150-0B16A70E809F}" presName="text_4" presStyleLbl="node1" presStyleIdx="3" presStyleCnt="5">
        <dgm:presLayoutVars>
          <dgm:bulletEnabled val="1"/>
        </dgm:presLayoutVars>
      </dgm:prSet>
      <dgm:spPr/>
      <dgm:t>
        <a:bodyPr/>
        <a:lstStyle/>
        <a:p>
          <a:endParaRPr lang="en-US"/>
        </a:p>
      </dgm:t>
    </dgm:pt>
    <dgm:pt modelId="{A40347CD-9CEB-450B-B0DE-84EC6E020E7F}" type="pres">
      <dgm:prSet presAssocID="{80C88E29-E26E-D742-8150-0B16A70E809F}" presName="accent_4" presStyleCnt="0"/>
      <dgm:spPr/>
    </dgm:pt>
    <dgm:pt modelId="{ABBD996F-A5D3-BB4F-ABD9-12780EB1E858}" type="pres">
      <dgm:prSet presAssocID="{80C88E29-E26E-D742-8150-0B16A70E809F}" presName="accentRepeatNode" presStyleLbl="solidFgAcc1" presStyleIdx="3" presStyleCnt="5" custScaleY="77141"/>
      <dgm:spPr>
        <a:blipFill rotWithShape="0">
          <a:blip xmlns:r="http://schemas.openxmlformats.org/officeDocument/2006/relationships" r:embed="rId1"/>
          <a:stretch>
            <a:fillRect/>
          </a:stretch>
        </a:blipFill>
      </dgm:spPr>
      <dgm:t>
        <a:bodyPr/>
        <a:lstStyle/>
        <a:p>
          <a:endParaRPr lang="en-US"/>
        </a:p>
      </dgm:t>
    </dgm:pt>
    <dgm:pt modelId="{CDD4889B-34B6-4482-822B-98B573C15885}" type="pres">
      <dgm:prSet presAssocID="{4018F41B-4CBE-4491-8ED2-DD0BB3472C4D}" presName="text_5" presStyleLbl="node1" presStyleIdx="4" presStyleCnt="5">
        <dgm:presLayoutVars>
          <dgm:bulletEnabled val="1"/>
        </dgm:presLayoutVars>
      </dgm:prSet>
      <dgm:spPr/>
      <dgm:t>
        <a:bodyPr/>
        <a:lstStyle/>
        <a:p>
          <a:endParaRPr lang="en-US"/>
        </a:p>
      </dgm:t>
    </dgm:pt>
    <dgm:pt modelId="{BECA6166-4D06-45FC-AE73-9C5C77B1B4D9}" type="pres">
      <dgm:prSet presAssocID="{4018F41B-4CBE-4491-8ED2-DD0BB3472C4D}" presName="accent_5" presStyleCnt="0"/>
      <dgm:spPr/>
    </dgm:pt>
    <dgm:pt modelId="{1DC0DDA6-B6E1-4263-A360-ECE384F8F3B7}" type="pres">
      <dgm:prSet presAssocID="{4018F41B-4CBE-4491-8ED2-DD0BB3472C4D}" presName="accentRepeatNode" presStyleLbl="solidFgAcc1" presStyleIdx="4" presStyleCnt="5" custScaleY="77141"/>
      <dgm:spPr>
        <a:blipFill rotWithShape="0">
          <a:blip xmlns:r="http://schemas.openxmlformats.org/officeDocument/2006/relationships" r:embed="rId1"/>
          <a:stretch>
            <a:fillRect/>
          </a:stretch>
        </a:blipFill>
      </dgm:spPr>
      <dgm:t>
        <a:bodyPr/>
        <a:lstStyle/>
        <a:p>
          <a:endParaRPr lang="en-US"/>
        </a:p>
      </dgm:t>
    </dgm:pt>
  </dgm:ptLst>
  <dgm:cxnLst>
    <dgm:cxn modelId="{E68AFCD5-580F-4670-AC52-7A0C605E768F}" type="presOf" srcId="{6A427949-889B-CE4F-BED5-40FBE67243E0}" destId="{8B2803F7-87BF-4DB1-8874-DCDBAEA676C4}" srcOrd="0" destOrd="0" presId="urn:microsoft.com/office/officeart/2008/layout/VerticalCurvedList"/>
    <dgm:cxn modelId="{E4CAB490-D506-994B-86DA-1BB847A87CB3}" srcId="{4B8C7F0C-7CBD-CC46-971C-1A79AD307134}" destId="{6A427949-889B-CE4F-BED5-40FBE67243E0}" srcOrd="2" destOrd="0" parTransId="{5F7A30FD-8C54-C548-9FB8-603F58DD88A5}" sibTransId="{F1B7A233-A91E-864C-98D8-F9D66E3AB47F}"/>
    <dgm:cxn modelId="{383E3B97-9C08-49D9-AC44-842A5CD2FDA5}" type="presOf" srcId="{04E2BE43-4190-CF4E-A1A1-9DAF53342FF3}" destId="{7A141F89-2473-6049-88AB-8A3D9AFCE375}" srcOrd="0" destOrd="0" presId="urn:microsoft.com/office/officeart/2008/layout/VerticalCurvedList"/>
    <dgm:cxn modelId="{9FBBACFE-E206-5A45-9B88-5192EC687D58}" srcId="{4B8C7F0C-7CBD-CC46-971C-1A79AD307134}" destId="{B9C9D048-7DFC-3840-AB12-EE958A2BAEA5}" srcOrd="0" destOrd="0" parTransId="{6EA1DBEE-6E13-9546-808E-3FEC6C0142FA}" sibTransId="{04E2BE43-4190-CF4E-A1A1-9DAF53342FF3}"/>
    <dgm:cxn modelId="{54A3D554-82D8-47A8-AD6D-DB9C40178A60}" type="presOf" srcId="{4B8C7F0C-7CBD-CC46-971C-1A79AD307134}" destId="{C3FFA0F3-905C-8E4C-B97B-989273CE81F0}" srcOrd="0" destOrd="0" presId="urn:microsoft.com/office/officeart/2008/layout/VerticalCurvedList"/>
    <dgm:cxn modelId="{68E5E13C-5623-403C-B24A-3A55B7F8C11C}" srcId="{4B8C7F0C-7CBD-CC46-971C-1A79AD307134}" destId="{4018F41B-4CBE-4491-8ED2-DD0BB3472C4D}" srcOrd="4" destOrd="0" parTransId="{B877A0AE-CDEE-44F1-AB44-B775B216A951}" sibTransId="{E35432AA-3789-407A-835D-54C92D220E48}"/>
    <dgm:cxn modelId="{4F853AFC-6F44-4CFF-A7FF-78C37F51F26E}" type="presOf" srcId="{4018F41B-4CBE-4491-8ED2-DD0BB3472C4D}" destId="{CDD4889B-34B6-4482-822B-98B573C15885}" srcOrd="0" destOrd="0" presId="urn:microsoft.com/office/officeart/2008/layout/VerticalCurvedList"/>
    <dgm:cxn modelId="{C922F68A-FF75-4787-989A-47581A5D6F95}" srcId="{4B8C7F0C-7CBD-CC46-971C-1A79AD307134}" destId="{3B022EE6-A184-4DBF-AF23-01BE29D7C09B}" srcOrd="1" destOrd="0" parTransId="{9EEED424-7383-430D-B8EC-53000849E756}" sibTransId="{17EB3165-87DB-4E88-BF8D-A6EAAEB4F2AB}"/>
    <dgm:cxn modelId="{C07B34D4-5EBB-4EFA-9ED8-6DADF52EDFC5}" type="presOf" srcId="{80C88E29-E26E-D742-8150-0B16A70E809F}" destId="{A3D2C6EC-B5E6-403C-9798-4702834A6F16}" srcOrd="0" destOrd="0" presId="urn:microsoft.com/office/officeart/2008/layout/VerticalCurvedList"/>
    <dgm:cxn modelId="{7C9ADD26-4CE7-40D9-AF30-0B76E3C13A8E}" type="presOf" srcId="{B9C9D048-7DFC-3840-AB12-EE958A2BAEA5}" destId="{48D73BB2-7E3A-3942-8FAF-EA7B5CD9937A}" srcOrd="0" destOrd="0" presId="urn:microsoft.com/office/officeart/2008/layout/VerticalCurvedList"/>
    <dgm:cxn modelId="{EC2F2EC9-9740-407A-931A-BE4F93EBE1AB}" type="presOf" srcId="{3B022EE6-A184-4DBF-AF23-01BE29D7C09B}" destId="{9841EE92-90B2-41FA-B0E2-B9DDDC513AE9}" srcOrd="0" destOrd="0" presId="urn:microsoft.com/office/officeart/2008/layout/VerticalCurvedList"/>
    <dgm:cxn modelId="{2108A469-ACF3-C940-AF85-1FC06AA902AB}" srcId="{4B8C7F0C-7CBD-CC46-971C-1A79AD307134}" destId="{80C88E29-E26E-D742-8150-0B16A70E809F}" srcOrd="3" destOrd="0" parTransId="{78BD8F9C-3138-F045-91EF-E8FDC07F2B9B}" sibTransId="{02210B81-6E12-174E-B6C9-52706C319E9F}"/>
    <dgm:cxn modelId="{240AB75D-81EB-4928-B191-DC55C0C695D5}" type="presParOf" srcId="{C3FFA0F3-905C-8E4C-B97B-989273CE81F0}" destId="{E55B69D8-3EC0-5943-8FFD-133F5E982109}" srcOrd="0" destOrd="0" presId="urn:microsoft.com/office/officeart/2008/layout/VerticalCurvedList"/>
    <dgm:cxn modelId="{E10AE114-C678-43D2-A087-D6D44FFC317A}" type="presParOf" srcId="{E55B69D8-3EC0-5943-8FFD-133F5E982109}" destId="{1485F0FA-09FE-C840-AFB7-3055D6793133}" srcOrd="0" destOrd="0" presId="urn:microsoft.com/office/officeart/2008/layout/VerticalCurvedList"/>
    <dgm:cxn modelId="{651A9178-54C6-473A-9327-42916D15F2B3}" type="presParOf" srcId="{1485F0FA-09FE-C840-AFB7-3055D6793133}" destId="{101BF04C-2349-6244-BC0C-AE890F2521A2}" srcOrd="0" destOrd="0" presId="urn:microsoft.com/office/officeart/2008/layout/VerticalCurvedList"/>
    <dgm:cxn modelId="{1B52826B-743B-4642-AB4C-3B170490DC18}" type="presParOf" srcId="{1485F0FA-09FE-C840-AFB7-3055D6793133}" destId="{7A141F89-2473-6049-88AB-8A3D9AFCE375}" srcOrd="1" destOrd="0" presId="urn:microsoft.com/office/officeart/2008/layout/VerticalCurvedList"/>
    <dgm:cxn modelId="{189D90B6-C0C5-4D88-AAC0-919446DC6A23}" type="presParOf" srcId="{1485F0FA-09FE-C840-AFB7-3055D6793133}" destId="{07B917AF-6EE0-0446-AFCD-A331A985362E}" srcOrd="2" destOrd="0" presId="urn:microsoft.com/office/officeart/2008/layout/VerticalCurvedList"/>
    <dgm:cxn modelId="{F4EEFDAC-F4AD-41A3-B28F-D2DE8F8655C6}" type="presParOf" srcId="{1485F0FA-09FE-C840-AFB7-3055D6793133}" destId="{1A0E805F-4088-8C43-BEA7-41629F231554}" srcOrd="3" destOrd="0" presId="urn:microsoft.com/office/officeart/2008/layout/VerticalCurvedList"/>
    <dgm:cxn modelId="{A4BDEB67-98B8-436F-B15E-339BFD9C7675}" type="presParOf" srcId="{E55B69D8-3EC0-5943-8FFD-133F5E982109}" destId="{48D73BB2-7E3A-3942-8FAF-EA7B5CD9937A}" srcOrd="1" destOrd="0" presId="urn:microsoft.com/office/officeart/2008/layout/VerticalCurvedList"/>
    <dgm:cxn modelId="{4D8A5C96-2725-4674-898F-818F505A1BBB}" type="presParOf" srcId="{E55B69D8-3EC0-5943-8FFD-133F5E982109}" destId="{CC9278EC-3F4B-7947-9FAF-26BF3D6325BA}" srcOrd="2" destOrd="0" presId="urn:microsoft.com/office/officeart/2008/layout/VerticalCurvedList"/>
    <dgm:cxn modelId="{8E96F6FB-1623-4E14-A0F1-B9127AB77674}" type="presParOf" srcId="{CC9278EC-3F4B-7947-9FAF-26BF3D6325BA}" destId="{10BBCE67-B0EF-4544-8577-B54315C765DA}" srcOrd="0" destOrd="0" presId="urn:microsoft.com/office/officeart/2008/layout/VerticalCurvedList"/>
    <dgm:cxn modelId="{CC93E285-89F9-4F3F-9A7C-91446440DA14}" type="presParOf" srcId="{E55B69D8-3EC0-5943-8FFD-133F5E982109}" destId="{9841EE92-90B2-41FA-B0E2-B9DDDC513AE9}" srcOrd="3" destOrd="0" presId="urn:microsoft.com/office/officeart/2008/layout/VerticalCurvedList"/>
    <dgm:cxn modelId="{88F8ACDC-A120-492B-93DF-D92533A90702}" type="presParOf" srcId="{E55B69D8-3EC0-5943-8FFD-133F5E982109}" destId="{166CBD1D-7613-4898-9CF4-6868FA7FBB97}" srcOrd="4" destOrd="0" presId="urn:microsoft.com/office/officeart/2008/layout/VerticalCurvedList"/>
    <dgm:cxn modelId="{64329590-2F06-49C4-9748-04B0F993D075}" type="presParOf" srcId="{166CBD1D-7613-4898-9CF4-6868FA7FBB97}" destId="{378EE31D-DD6C-402A-BACE-750FF1D20B7F}" srcOrd="0" destOrd="0" presId="urn:microsoft.com/office/officeart/2008/layout/VerticalCurvedList"/>
    <dgm:cxn modelId="{B1F0BAE6-BDBB-4B74-9E6B-408CA400C207}" type="presParOf" srcId="{E55B69D8-3EC0-5943-8FFD-133F5E982109}" destId="{8B2803F7-87BF-4DB1-8874-DCDBAEA676C4}" srcOrd="5" destOrd="0" presId="urn:microsoft.com/office/officeart/2008/layout/VerticalCurvedList"/>
    <dgm:cxn modelId="{9D13C9ED-F6DD-4F5A-97F7-1E5EA9552BA9}" type="presParOf" srcId="{E55B69D8-3EC0-5943-8FFD-133F5E982109}" destId="{AF8954B0-7C3E-48E3-A272-98D28CF6B3D2}" srcOrd="6" destOrd="0" presId="urn:microsoft.com/office/officeart/2008/layout/VerticalCurvedList"/>
    <dgm:cxn modelId="{DFDDE788-8906-48D0-AA64-DAF9C9B2BFBA}" type="presParOf" srcId="{AF8954B0-7C3E-48E3-A272-98D28CF6B3D2}" destId="{5FEBE571-B8BD-BC43-B812-4E2ED91C19C9}" srcOrd="0" destOrd="0" presId="urn:microsoft.com/office/officeart/2008/layout/VerticalCurvedList"/>
    <dgm:cxn modelId="{39239275-C26E-40E4-9D81-32F298436E5A}" type="presParOf" srcId="{E55B69D8-3EC0-5943-8FFD-133F5E982109}" destId="{A3D2C6EC-B5E6-403C-9798-4702834A6F16}" srcOrd="7" destOrd="0" presId="urn:microsoft.com/office/officeart/2008/layout/VerticalCurvedList"/>
    <dgm:cxn modelId="{660995B5-738A-4719-ACF1-A5CC9C8F8BA2}" type="presParOf" srcId="{E55B69D8-3EC0-5943-8FFD-133F5E982109}" destId="{A40347CD-9CEB-450B-B0DE-84EC6E020E7F}" srcOrd="8" destOrd="0" presId="urn:microsoft.com/office/officeart/2008/layout/VerticalCurvedList"/>
    <dgm:cxn modelId="{4E50D311-6633-438E-85DF-F4B77761AABE}" type="presParOf" srcId="{A40347CD-9CEB-450B-B0DE-84EC6E020E7F}" destId="{ABBD996F-A5D3-BB4F-ABD9-12780EB1E858}" srcOrd="0" destOrd="0" presId="urn:microsoft.com/office/officeart/2008/layout/VerticalCurvedList"/>
    <dgm:cxn modelId="{A0134B5E-6A4F-4052-BD89-B18170FFB168}" type="presParOf" srcId="{E55B69D8-3EC0-5943-8FFD-133F5E982109}" destId="{CDD4889B-34B6-4482-822B-98B573C15885}" srcOrd="9" destOrd="0" presId="urn:microsoft.com/office/officeart/2008/layout/VerticalCurvedList"/>
    <dgm:cxn modelId="{08557AC4-3750-405E-B4AA-01DB0A0439AB}" type="presParOf" srcId="{E55B69D8-3EC0-5943-8FFD-133F5E982109}" destId="{BECA6166-4D06-45FC-AE73-9C5C77B1B4D9}" srcOrd="10" destOrd="0" presId="urn:microsoft.com/office/officeart/2008/layout/VerticalCurvedList"/>
    <dgm:cxn modelId="{8FA81299-71E3-42FF-9C21-4A5375F17EB4}" type="presParOf" srcId="{BECA6166-4D06-45FC-AE73-9C5C77B1B4D9}" destId="{1DC0DDA6-B6E1-4263-A360-ECE384F8F3B7}"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A141F89-2473-6049-88AB-8A3D9AFCE375}">
      <dsp:nvSpPr>
        <dsp:cNvPr id="0" name=""/>
        <dsp:cNvSpPr/>
      </dsp:nvSpPr>
      <dsp:spPr>
        <a:xfrm>
          <a:off x="-5616298" y="-859773"/>
          <a:ext cx="6686833" cy="6686833"/>
        </a:xfrm>
        <a:prstGeom prst="blockArc">
          <a:avLst>
            <a:gd name="adj1" fmla="val 18900000"/>
            <a:gd name="adj2" fmla="val 2700000"/>
            <a:gd name="adj3" fmla="val 323"/>
          </a:avLst>
        </a:pr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D73BB2-7E3A-3942-8FAF-EA7B5CD9937A}">
      <dsp:nvSpPr>
        <dsp:cNvPr id="0" name=""/>
        <dsp:cNvSpPr/>
      </dsp:nvSpPr>
      <dsp:spPr>
        <a:xfrm>
          <a:off x="468007" y="310356"/>
          <a:ext cx="8193789" cy="621109"/>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3006" tIns="55880" rIns="55880" bIns="55880" numCol="1" spcCol="1270" anchor="ctr" anchorCtr="0">
          <a:noAutofit/>
        </a:bodyPr>
        <a:lstStyle/>
        <a:p>
          <a:pPr lvl="0" algn="l" defTabSz="977900">
            <a:lnSpc>
              <a:spcPct val="90000"/>
            </a:lnSpc>
            <a:spcBef>
              <a:spcPct val="0"/>
            </a:spcBef>
            <a:spcAft>
              <a:spcPct val="35000"/>
            </a:spcAft>
          </a:pPr>
          <a:r>
            <a:rPr lang="ru-RU" sz="2200" b="1" kern="1200" dirty="0" smtClean="0"/>
            <a:t>Междоменное семантическое обнаружение</a:t>
          </a:r>
          <a:endParaRPr lang="en-US" sz="2200" b="1" kern="1200" dirty="0">
            <a:cs typeface="ＭＳ Ｐゴシック" charset="0"/>
          </a:endParaRPr>
        </a:p>
      </dsp:txBody>
      <dsp:txXfrm>
        <a:off x="468007" y="310356"/>
        <a:ext cx="8193789" cy="621109"/>
      </dsp:txXfrm>
    </dsp:sp>
    <dsp:sp modelId="{10BBCE67-B0EF-4544-8577-B54315C765DA}">
      <dsp:nvSpPr>
        <dsp:cNvPr id="0" name=""/>
        <dsp:cNvSpPr/>
      </dsp:nvSpPr>
      <dsp:spPr>
        <a:xfrm>
          <a:off x="79813" y="321454"/>
          <a:ext cx="776386" cy="598912"/>
        </a:xfrm>
        <a:prstGeom prst="ellipse">
          <a:avLst/>
        </a:prstGeom>
        <a:blipFill rotWithShape="0">
          <a:blip xmlns:r="http://schemas.openxmlformats.org/officeDocument/2006/relationships" r:embed="rId1"/>
          <a:stretch>
            <a:fillRect/>
          </a:stretch>
        </a:blip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841EE92-90B2-41FA-B0E2-B9DDDC513AE9}">
      <dsp:nvSpPr>
        <dsp:cNvPr id="0" name=""/>
        <dsp:cNvSpPr/>
      </dsp:nvSpPr>
      <dsp:spPr>
        <a:xfrm>
          <a:off x="913076" y="1241722"/>
          <a:ext cx="7748720" cy="621109"/>
        </a:xfrm>
        <a:prstGeom prst="rect">
          <a:avLst/>
        </a:prstGeom>
        <a:gradFill rotWithShape="0">
          <a:gsLst>
            <a:gs pos="0">
              <a:schemeClr val="accent5">
                <a:hueOff val="-2483469"/>
                <a:satOff val="9953"/>
                <a:lumOff val="2157"/>
                <a:alphaOff val="0"/>
                <a:tint val="100000"/>
                <a:shade val="100000"/>
                <a:satMod val="130000"/>
              </a:schemeClr>
            </a:gs>
            <a:gs pos="100000">
              <a:schemeClr val="accent5">
                <a:hueOff val="-2483469"/>
                <a:satOff val="9953"/>
                <a:lumOff val="215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3006" tIns="55880" rIns="55880" bIns="55880" numCol="1" spcCol="1270" anchor="ctr" anchorCtr="0">
          <a:noAutofit/>
        </a:bodyPr>
        <a:lstStyle/>
        <a:p>
          <a:pPr lvl="0" algn="l" defTabSz="977900">
            <a:lnSpc>
              <a:spcPct val="90000"/>
            </a:lnSpc>
            <a:spcBef>
              <a:spcPct val="0"/>
            </a:spcBef>
            <a:spcAft>
              <a:spcPct val="35000"/>
            </a:spcAft>
          </a:pPr>
          <a:r>
            <a:rPr lang="ru-RU" sz="2200" b="1" kern="1200" dirty="0" smtClean="0"/>
            <a:t>Ранжирование результатов (сначала доступные данные)</a:t>
          </a:r>
          <a:endParaRPr lang="en-US" sz="2200" b="1" kern="1200" dirty="0">
            <a:cs typeface="ＭＳ Ｐゴシック" charset="0"/>
          </a:endParaRPr>
        </a:p>
      </dsp:txBody>
      <dsp:txXfrm>
        <a:off x="913076" y="1241722"/>
        <a:ext cx="7748720" cy="621109"/>
      </dsp:txXfrm>
    </dsp:sp>
    <dsp:sp modelId="{378EE31D-DD6C-402A-BACE-750FF1D20B7F}">
      <dsp:nvSpPr>
        <dsp:cNvPr id="0" name=""/>
        <dsp:cNvSpPr/>
      </dsp:nvSpPr>
      <dsp:spPr>
        <a:xfrm>
          <a:off x="524882" y="1252820"/>
          <a:ext cx="776386" cy="598912"/>
        </a:xfrm>
        <a:prstGeom prst="ellipse">
          <a:avLst/>
        </a:prstGeom>
        <a:blipFill rotWithShape="0">
          <a:blip xmlns:r="http://schemas.openxmlformats.org/officeDocument/2006/relationships" r:embed="rId1"/>
          <a:stretch>
            <a:fillRect/>
          </a:stretch>
        </a:blipFill>
        <a:ln w="9525" cap="flat" cmpd="sng" algn="ctr">
          <a:solidFill>
            <a:schemeClr val="accent5">
              <a:hueOff val="-2483469"/>
              <a:satOff val="9953"/>
              <a:lumOff val="2157"/>
              <a:alphaOff val="0"/>
            </a:schemeClr>
          </a:solidFill>
          <a:prstDash val="solid"/>
        </a:ln>
        <a:effectLst/>
      </dsp:spPr>
      <dsp:style>
        <a:lnRef idx="1">
          <a:scrgbClr r="0" g="0" b="0"/>
        </a:lnRef>
        <a:fillRef idx="1">
          <a:scrgbClr r="0" g="0" b="0"/>
        </a:fillRef>
        <a:effectRef idx="0">
          <a:scrgbClr r="0" g="0" b="0"/>
        </a:effectRef>
        <a:fontRef idx="minor"/>
      </dsp:style>
    </dsp:sp>
    <dsp:sp modelId="{8B2803F7-87BF-4DB1-8874-DCDBAEA676C4}">
      <dsp:nvSpPr>
        <dsp:cNvPr id="0" name=""/>
        <dsp:cNvSpPr/>
      </dsp:nvSpPr>
      <dsp:spPr>
        <a:xfrm>
          <a:off x="1049676" y="2173088"/>
          <a:ext cx="7612120" cy="621109"/>
        </a:xfrm>
        <a:prstGeom prst="rect">
          <a:avLst/>
        </a:prstGeom>
        <a:gradFill rotWithShape="0">
          <a:gsLst>
            <a:gs pos="0">
              <a:schemeClr val="accent5">
                <a:hueOff val="-4966938"/>
                <a:satOff val="19906"/>
                <a:lumOff val="4314"/>
                <a:alphaOff val="0"/>
                <a:tint val="100000"/>
                <a:shade val="100000"/>
                <a:satMod val="130000"/>
              </a:schemeClr>
            </a:gs>
            <a:gs pos="100000">
              <a:schemeClr val="accent5">
                <a:hueOff val="-4966938"/>
                <a:satOff val="19906"/>
                <a:lumOff val="431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3006" tIns="55880" rIns="55880" bIns="55880" numCol="1" spcCol="1270" anchor="ctr" anchorCtr="0">
          <a:noAutofit/>
        </a:bodyPr>
        <a:lstStyle/>
        <a:p>
          <a:pPr lvl="0" algn="l" defTabSz="977900">
            <a:lnSpc>
              <a:spcPct val="90000"/>
            </a:lnSpc>
            <a:spcBef>
              <a:spcPct val="0"/>
            </a:spcBef>
            <a:spcAft>
              <a:spcPct val="35000"/>
            </a:spcAft>
          </a:pPr>
          <a:r>
            <a:rPr lang="ru-RU" sz="2200" b="1" kern="1200" dirty="0" smtClean="0"/>
            <a:t>Динамическая визуализация данных</a:t>
          </a:r>
          <a:endParaRPr lang="en-US" sz="2200" b="1" kern="1200" dirty="0" smtClean="0">
            <a:cs typeface="ＭＳ Ｐゴシック" charset="0"/>
          </a:endParaRPr>
        </a:p>
      </dsp:txBody>
      <dsp:txXfrm>
        <a:off x="1049676" y="2173088"/>
        <a:ext cx="7612120" cy="621109"/>
      </dsp:txXfrm>
    </dsp:sp>
    <dsp:sp modelId="{5FEBE571-B8BD-BC43-B812-4E2ED91C19C9}">
      <dsp:nvSpPr>
        <dsp:cNvPr id="0" name=""/>
        <dsp:cNvSpPr/>
      </dsp:nvSpPr>
      <dsp:spPr>
        <a:xfrm>
          <a:off x="661483" y="2184187"/>
          <a:ext cx="776386" cy="598912"/>
        </a:xfrm>
        <a:prstGeom prst="ellipse">
          <a:avLst/>
        </a:prstGeom>
        <a:blipFill rotWithShape="0">
          <a:blip xmlns:r="http://schemas.openxmlformats.org/officeDocument/2006/relationships" r:embed="rId1"/>
          <a:stretch>
            <a:fillRect/>
          </a:stretch>
        </a:blipFill>
        <a:ln w="9525" cap="flat" cmpd="sng" algn="ctr">
          <a:solidFill>
            <a:schemeClr val="accent5">
              <a:hueOff val="-4966938"/>
              <a:satOff val="19906"/>
              <a:lumOff val="4314"/>
              <a:alphaOff val="0"/>
            </a:schemeClr>
          </a:solidFill>
          <a:prstDash val="solid"/>
        </a:ln>
        <a:effectLst/>
      </dsp:spPr>
      <dsp:style>
        <a:lnRef idx="1">
          <a:scrgbClr r="0" g="0" b="0"/>
        </a:lnRef>
        <a:fillRef idx="1">
          <a:scrgbClr r="0" g="0" b="0"/>
        </a:fillRef>
        <a:effectRef idx="0">
          <a:scrgbClr r="0" g="0" b="0"/>
        </a:effectRef>
        <a:fontRef idx="minor"/>
      </dsp:style>
    </dsp:sp>
    <dsp:sp modelId="{A3D2C6EC-B5E6-403C-9798-4702834A6F16}">
      <dsp:nvSpPr>
        <dsp:cNvPr id="0" name=""/>
        <dsp:cNvSpPr/>
      </dsp:nvSpPr>
      <dsp:spPr>
        <a:xfrm>
          <a:off x="913076" y="3104455"/>
          <a:ext cx="7748720" cy="621109"/>
        </a:xfrm>
        <a:prstGeom prst="rect">
          <a:avLst/>
        </a:prstGeom>
        <a:gradFill rotWithShape="0">
          <a:gsLst>
            <a:gs pos="0">
              <a:schemeClr val="accent5">
                <a:hueOff val="-7450407"/>
                <a:satOff val="29858"/>
                <a:lumOff val="6471"/>
                <a:alphaOff val="0"/>
                <a:tint val="100000"/>
                <a:shade val="100000"/>
                <a:satMod val="130000"/>
              </a:schemeClr>
            </a:gs>
            <a:gs pos="100000">
              <a:schemeClr val="accent5">
                <a:hueOff val="-7450407"/>
                <a:satOff val="29858"/>
                <a:lumOff val="6471"/>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3006" tIns="55880" rIns="55880" bIns="55880" numCol="1" spcCol="1270" anchor="ctr" anchorCtr="0">
          <a:noAutofit/>
        </a:bodyPr>
        <a:lstStyle/>
        <a:p>
          <a:pPr lvl="0" algn="l" defTabSz="977900">
            <a:lnSpc>
              <a:spcPct val="90000"/>
            </a:lnSpc>
            <a:spcBef>
              <a:spcPct val="0"/>
            </a:spcBef>
            <a:spcAft>
              <a:spcPct val="35000"/>
            </a:spcAft>
          </a:pPr>
          <a:r>
            <a:rPr lang="ru-RU" sz="2200" b="1" kern="1200" dirty="0" smtClean="0">
              <a:solidFill>
                <a:schemeClr val="bg1">
                  <a:lumMod val="75000"/>
                </a:schemeClr>
              </a:solidFill>
            </a:rPr>
            <a:t>Гармонизованный доступ к данным</a:t>
          </a:r>
          <a:endParaRPr lang="en-US" sz="2200" b="1" kern="1200" dirty="0" smtClean="0">
            <a:solidFill>
              <a:schemeClr val="bg1">
                <a:lumMod val="75000"/>
              </a:schemeClr>
            </a:solidFill>
            <a:cs typeface="ＭＳ Ｐゴシック" charset="0"/>
          </a:endParaRPr>
        </a:p>
      </dsp:txBody>
      <dsp:txXfrm>
        <a:off x="913076" y="3104455"/>
        <a:ext cx="7748720" cy="621109"/>
      </dsp:txXfrm>
    </dsp:sp>
    <dsp:sp modelId="{ABBD996F-A5D3-BB4F-ABD9-12780EB1E858}">
      <dsp:nvSpPr>
        <dsp:cNvPr id="0" name=""/>
        <dsp:cNvSpPr/>
      </dsp:nvSpPr>
      <dsp:spPr>
        <a:xfrm>
          <a:off x="524882" y="3115553"/>
          <a:ext cx="776386" cy="598912"/>
        </a:xfrm>
        <a:prstGeom prst="ellipse">
          <a:avLst/>
        </a:prstGeom>
        <a:blipFill rotWithShape="0">
          <a:blip xmlns:r="http://schemas.openxmlformats.org/officeDocument/2006/relationships" r:embed="rId1"/>
          <a:stretch>
            <a:fillRect/>
          </a:stretch>
        </a:blipFill>
        <a:ln w="9525" cap="flat" cmpd="sng" algn="ctr">
          <a:solidFill>
            <a:schemeClr val="accent5">
              <a:hueOff val="-7450407"/>
              <a:satOff val="29858"/>
              <a:lumOff val="6471"/>
              <a:alphaOff val="0"/>
            </a:schemeClr>
          </a:solidFill>
          <a:prstDash val="solid"/>
        </a:ln>
        <a:effectLst/>
      </dsp:spPr>
      <dsp:style>
        <a:lnRef idx="1">
          <a:scrgbClr r="0" g="0" b="0"/>
        </a:lnRef>
        <a:fillRef idx="1">
          <a:scrgbClr r="0" g="0" b="0"/>
        </a:fillRef>
        <a:effectRef idx="0">
          <a:scrgbClr r="0" g="0" b="0"/>
        </a:effectRef>
        <a:fontRef idx="minor"/>
      </dsp:style>
    </dsp:sp>
    <dsp:sp modelId="{CDD4889B-34B6-4482-822B-98B573C15885}">
      <dsp:nvSpPr>
        <dsp:cNvPr id="0" name=""/>
        <dsp:cNvSpPr/>
      </dsp:nvSpPr>
      <dsp:spPr>
        <a:xfrm>
          <a:off x="468007" y="4035821"/>
          <a:ext cx="8193789" cy="621109"/>
        </a:xfrm>
        <a:prstGeom prst="rect">
          <a:avLst/>
        </a:prstGeom>
        <a:gradFill rotWithShape="0">
          <a:gsLst>
            <a:gs pos="0">
              <a:schemeClr val="accent5">
                <a:hueOff val="-9933876"/>
                <a:satOff val="39811"/>
                <a:lumOff val="8628"/>
                <a:alphaOff val="0"/>
                <a:tint val="100000"/>
                <a:shade val="100000"/>
                <a:satMod val="130000"/>
              </a:schemeClr>
            </a:gs>
            <a:gs pos="100000">
              <a:schemeClr val="accent5">
                <a:hueOff val="-9933876"/>
                <a:satOff val="39811"/>
                <a:lumOff val="862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3006" tIns="55880" rIns="55880" bIns="55880" numCol="1" spcCol="1270" anchor="ctr" anchorCtr="0">
          <a:noAutofit/>
        </a:bodyPr>
        <a:lstStyle/>
        <a:p>
          <a:pPr lvl="0" algn="l" defTabSz="977900">
            <a:lnSpc>
              <a:spcPct val="90000"/>
            </a:lnSpc>
            <a:spcBef>
              <a:spcPct val="0"/>
            </a:spcBef>
            <a:spcAft>
              <a:spcPct val="35000"/>
            </a:spcAft>
          </a:pPr>
          <a:r>
            <a:rPr lang="ru-RU" sz="2200" b="1" kern="1200" dirty="0" smtClean="0"/>
            <a:t>Растяжимость</a:t>
          </a:r>
          <a:endParaRPr lang="en-US" sz="2200" b="1" kern="1200" dirty="0" smtClean="0">
            <a:cs typeface="ＭＳ Ｐゴシック" charset="0"/>
          </a:endParaRPr>
        </a:p>
      </dsp:txBody>
      <dsp:txXfrm>
        <a:off x="468007" y="4035821"/>
        <a:ext cx="8193789" cy="621109"/>
      </dsp:txXfrm>
    </dsp:sp>
    <dsp:sp modelId="{1DC0DDA6-B6E1-4263-A360-ECE384F8F3B7}">
      <dsp:nvSpPr>
        <dsp:cNvPr id="0" name=""/>
        <dsp:cNvSpPr/>
      </dsp:nvSpPr>
      <dsp:spPr>
        <a:xfrm>
          <a:off x="79813" y="4046919"/>
          <a:ext cx="776386" cy="598912"/>
        </a:xfrm>
        <a:prstGeom prst="ellipse">
          <a:avLst/>
        </a:prstGeom>
        <a:blipFill rotWithShape="0">
          <a:blip xmlns:r="http://schemas.openxmlformats.org/officeDocument/2006/relationships" r:embed="rId1"/>
          <a:stretch>
            <a:fillRect/>
          </a:stretch>
        </a:blipFill>
        <a:ln w="9525" cap="flat" cmpd="sng" algn="ctr">
          <a:solidFill>
            <a:schemeClr val="accent5">
              <a:hueOff val="-9933876"/>
              <a:satOff val="39811"/>
              <a:lumOff val="8628"/>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5FCAF13-5A8B-4A68-B996-BC2B484A0988}" type="datetimeFigureOut">
              <a:rPr lang="en-US"/>
              <a:pPr>
                <a:defRPr/>
              </a:pPr>
              <a:t>3/15/2015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noProof="0" smtClean="0"/>
              <a:t>Click to edit Master text styles</a:t>
            </a:r>
          </a:p>
          <a:p>
            <a:pPr lvl="1"/>
            <a:r>
              <a:rPr lang="fr-CH" noProof="0" smtClean="0"/>
              <a:t>Second level</a:t>
            </a:r>
          </a:p>
          <a:p>
            <a:pPr lvl="2"/>
            <a:r>
              <a:rPr lang="fr-CH" noProof="0" smtClean="0"/>
              <a:t>Third level</a:t>
            </a:r>
          </a:p>
          <a:p>
            <a:pPr lvl="3"/>
            <a:r>
              <a:rPr lang="fr-CH" noProof="0" smtClean="0"/>
              <a:t>Fourth level</a:t>
            </a:r>
          </a:p>
          <a:p>
            <a:pPr lvl="4"/>
            <a:r>
              <a:rPr lang="fr-CH"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42CF3F3-985F-46A8-BDF7-F25DD58355B2}" type="slidenum">
              <a:rPr lang="en-US"/>
              <a:pPr>
                <a:defRPr/>
              </a:pPr>
              <a:t>‹#›</a:t>
            </a:fld>
            <a:endParaRPr lang="en-US" dirty="0"/>
          </a:p>
        </p:txBody>
      </p:sp>
    </p:spTree>
    <p:extLst>
      <p:ext uri="{BB962C8B-B14F-4D97-AF65-F5344CB8AC3E}">
        <p14:creationId xmlns:p14="http://schemas.microsoft.com/office/powerpoint/2010/main" xmlns="" val="146212665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193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A7670E-E7E0-4CF5-979A-B66073E63120}" type="slidenum">
              <a:rPr lang="en-US"/>
              <a:pPr fontAlgn="base">
                <a:spcBef>
                  <a:spcPct val="0"/>
                </a:spcBef>
                <a:spcAft>
                  <a:spcPct val="0"/>
                </a:spcAft>
                <a:defRPr/>
              </a:pPr>
              <a:t>1</a:t>
            </a:fld>
            <a:endParaRPr lang="en-US" dirty="0"/>
          </a:p>
        </p:txBody>
      </p:sp>
    </p:spTree>
    <p:extLst>
      <p:ext uri="{BB962C8B-B14F-4D97-AF65-F5344CB8AC3E}">
        <p14:creationId xmlns:p14="http://schemas.microsoft.com/office/powerpoint/2010/main" xmlns="" val="1037648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1731"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Это важнейшая роль пространственной информации была четко определена в ходе встречи на высшем уровне 1992 году в Рио, где была принята резолюция по разработке добровольного плана действий Повестка дня на 21 век</a:t>
            </a:r>
          </a:p>
          <a:p>
            <a:pPr eaLnBrk="1" hangingPunct="1">
              <a:spcBef>
                <a:spcPct val="0"/>
              </a:spcBef>
              <a:buFontTx/>
              <a:buChar char="-"/>
            </a:pPr>
            <a:r>
              <a:rPr lang="ru-RU" noProof="0" dirty="0" smtClean="0">
                <a:sym typeface="Helvetica" pitchFamily="34" charset="0"/>
              </a:rPr>
              <a:t>Повестка дня на 21 век представляет собой план действий, выполнение которого предполагается на всех уровнях (глобальном, национальном и местном) и в каждой области, где деятельность человека оказывает влияние на окружающую среду</a:t>
            </a:r>
          </a:p>
          <a:p>
            <a:pPr eaLnBrk="1" hangingPunct="1">
              <a:spcBef>
                <a:spcPct val="0"/>
              </a:spcBef>
            </a:pPr>
            <a:endParaRPr lang="ru-RU" sz="2200" noProof="0" dirty="0" smtClean="0">
              <a:latin typeface="Lucida Grande"/>
              <a:ea typeface="Lucida Grande"/>
              <a:cs typeface="Lucida Grande"/>
              <a:sym typeface="Lucida Grande"/>
            </a:endParaRPr>
          </a:p>
          <a:p>
            <a:pPr eaLnBrk="1" hangingPunct="1">
              <a:spcBef>
                <a:spcPct val="0"/>
              </a:spcBef>
            </a:pPr>
            <a:r>
              <a:rPr lang="ru-RU" sz="2200" noProof="0" dirty="0" smtClean="0">
                <a:latin typeface="Lucida Grande"/>
                <a:ea typeface="Lucida Grande"/>
                <a:cs typeface="Lucida Grande"/>
                <a:sym typeface="Lucida Grande"/>
              </a:rPr>
              <a:t>=&gt; </a:t>
            </a:r>
            <a:r>
              <a:rPr lang="ru-RU" noProof="0" dirty="0" smtClean="0">
                <a:sym typeface="Lucida Grande"/>
              </a:rPr>
              <a:t>Содействуя эффективному глобальному и локальному доступу, обмену и использованию геопространственных данных, мы поддерживаем улучшение процесса принятия решений на всех уровнях общества, на благо человечества и окружающей среды.</a:t>
            </a:r>
            <a:endParaRPr lang="ru-RU"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16460185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p:spPr>
      </p:sp>
      <p:sp>
        <p:nvSpPr>
          <p:cNvPr id="290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t>Показывая выбор источников, объем запросов может быть ограничено брокерным подмножеством источников данных, а также отдельными ресурсами</a:t>
            </a:r>
          </a:p>
        </p:txBody>
      </p:sp>
      <p:sp>
        <p:nvSpPr>
          <p:cNvPr id="288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38D863-6FC5-4846-AF2F-C12D992DA418}" type="slidenum">
              <a:rPr lang="en-US"/>
              <a:pPr fontAlgn="base">
                <a:spcBef>
                  <a:spcPct val="0"/>
                </a:spcBef>
                <a:spcAft>
                  <a:spcPct val="0"/>
                </a:spcAft>
                <a:defRPr/>
              </a:pPr>
              <a:t>166</a:t>
            </a:fld>
            <a:endParaRPr lang="en-US" dirty="0"/>
          </a:p>
        </p:txBody>
      </p:sp>
    </p:spTree>
    <p:extLst>
      <p:ext uri="{BB962C8B-B14F-4D97-AF65-F5344CB8AC3E}">
        <p14:creationId xmlns:p14="http://schemas.microsoft.com/office/powerpoint/2010/main" xmlns="" val="807726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t>В дополнение к обычному поиску ключевыми словами по названиям, аннотациям, и другим текстовым метаданным, GI-cat поддерживает запросы в концептуальном плане, выбранных из формальной онтологии.</a:t>
            </a:r>
          </a:p>
          <a:p>
            <a:pPr eaLnBrk="1" hangingPunct="1">
              <a:spcBef>
                <a:spcPct val="0"/>
              </a:spcBef>
            </a:pPr>
            <a:r>
              <a:rPr lang="ru-RU" noProof="0" dirty="0" smtClean="0"/>
              <a:t>Это поддерживает кросс-доменые и многоязычный запросы, а также обобщения, специализации и т.д.</a:t>
            </a:r>
          </a:p>
          <a:p>
            <a:pPr eaLnBrk="1" hangingPunct="1">
              <a:spcBef>
                <a:spcPct val="0"/>
              </a:spcBef>
            </a:pPr>
            <a:r>
              <a:rPr lang="ru-RU" noProof="0" dirty="0" smtClean="0"/>
              <a:t>Концепция сетей доступных для просмотра изображает отношения между понятиями различными цветами (например, "более общее", "более конкретное", "связанные с").</a:t>
            </a:r>
          </a:p>
        </p:txBody>
      </p:sp>
      <p:sp>
        <p:nvSpPr>
          <p:cNvPr id="289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6635DF-8CB1-4B02-889C-D86991B5234C}" type="slidenum">
              <a:rPr lang="en-US"/>
              <a:pPr fontAlgn="base">
                <a:spcBef>
                  <a:spcPct val="0"/>
                </a:spcBef>
                <a:spcAft>
                  <a:spcPct val="0"/>
                </a:spcAft>
                <a:defRPr/>
              </a:pPr>
              <a:t>167</a:t>
            </a:fld>
            <a:endParaRPr lang="en-US" dirty="0"/>
          </a:p>
        </p:txBody>
      </p:sp>
    </p:spTree>
    <p:extLst>
      <p:ext uri="{BB962C8B-B14F-4D97-AF65-F5344CB8AC3E}">
        <p14:creationId xmlns:p14="http://schemas.microsoft.com/office/powerpoint/2010/main" xmlns="" val="260754586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p:spPr>
      </p:sp>
      <p:sp>
        <p:nvSpPr>
          <p:cNvPr id="292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t>Пример запроса пользователя для ключевого слова "засуха" в случе Средиземного моря. GI-cat нашел 41 результата, которые ранжируются (в первую очередь показывая доступные данные) и кластеризуются в зависимости от категории GEOSS.</a:t>
            </a:r>
          </a:p>
          <a:p>
            <a:pPr eaLnBrk="1" hangingPunct="1">
              <a:spcBef>
                <a:spcPct val="0"/>
              </a:spcBef>
            </a:pPr>
            <a:endParaRPr lang="ru-RU" noProof="0" dirty="0" smtClean="0"/>
          </a:p>
          <a:p>
            <a:pPr eaLnBrk="1" hangingPunct="1">
              <a:spcBef>
                <a:spcPct val="0"/>
              </a:spcBef>
            </a:pPr>
            <a:r>
              <a:rPr lang="ru-RU" noProof="0" dirty="0" smtClean="0"/>
              <a:t>Выбрав кнопку “GEOSS Data Core”, запрос может быть ограничено критерием GEOSS Data Collection of Open Resources for Everyone (сбор данных из открытых ресурсов для всех), т.е. распределенный пул зарегистрированных баз данных с полным, открытым и неограниченным доступом, расценкой не больше, чем стоимость воспроизводства и распределения. Поставщикам данных для GEOSS рекомендуется предоставлять наборы данных, попадающие под эту категорию.</a:t>
            </a:r>
          </a:p>
          <a:p>
            <a:pPr eaLnBrk="1" hangingPunct="1">
              <a:spcBef>
                <a:spcPct val="0"/>
              </a:spcBef>
            </a:pPr>
            <a:endParaRPr lang="ru-RU" noProof="0" dirty="0" smtClean="0"/>
          </a:p>
          <a:p>
            <a:pPr eaLnBrk="1" hangingPunct="1">
              <a:spcBef>
                <a:spcPct val="0"/>
              </a:spcBef>
            </a:pPr>
            <a:r>
              <a:rPr lang="ru-RU" noProof="0" dirty="0" smtClean="0"/>
              <a:t>Дополнительные значки и кнопки служат для дальнейшего анализа информации о каждом наборе данных (например, его полную запись в формате ISO) и дают возможность сохранения в список “My resources” для последующего скачивания.</a:t>
            </a:r>
          </a:p>
        </p:txBody>
      </p:sp>
      <p:sp>
        <p:nvSpPr>
          <p:cNvPr id="290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2D68A9-D382-4F30-9751-9AAD502641D9}" type="slidenum">
              <a:rPr lang="en-US"/>
              <a:pPr fontAlgn="base">
                <a:spcBef>
                  <a:spcPct val="0"/>
                </a:spcBef>
                <a:spcAft>
                  <a:spcPct val="0"/>
                </a:spcAft>
                <a:defRPr/>
              </a:pPr>
              <a:t>168</a:t>
            </a:fld>
            <a:endParaRPr lang="en-US" dirty="0"/>
          </a:p>
        </p:txBody>
      </p:sp>
    </p:spTree>
    <p:extLst>
      <p:ext uri="{BB962C8B-B14F-4D97-AF65-F5344CB8AC3E}">
        <p14:creationId xmlns:p14="http://schemas.microsoft.com/office/powerpoint/2010/main" xmlns="" val="85988705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p:spPr>
      </p:sp>
      <p:sp>
        <p:nvSpPr>
          <p:cNvPr id="293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t>GI-cat поддерживает динамическую визуализацию глобальных и региональных слоев из гетерогенных источников данных.</a:t>
            </a:r>
          </a:p>
          <a:p>
            <a:pPr eaLnBrk="1" hangingPunct="1">
              <a:spcBef>
                <a:spcPct val="0"/>
              </a:spcBef>
            </a:pPr>
            <a:endParaRPr lang="ru-RU" noProof="0" dirty="0" smtClean="0"/>
          </a:p>
          <a:p>
            <a:pPr eaLnBrk="1" hangingPunct="1">
              <a:spcBef>
                <a:spcPct val="0"/>
              </a:spcBef>
            </a:pPr>
            <a:r>
              <a:rPr lang="ru-RU" noProof="0" dirty="0" smtClean="0"/>
              <a:t>Это прозрачно включает GI-axe, который обеспечивает общий доступ к сервисным данным в стандарте OGC Web Map Service, даже если удаленный источник фактически поддерживают различные интерфейсы сервиса (например, OPeNDAP).</a:t>
            </a:r>
          </a:p>
        </p:txBody>
      </p:sp>
      <p:sp>
        <p:nvSpPr>
          <p:cNvPr id="291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7E6F61-509E-49B9-ACB4-5A4C31F2A126}" type="slidenum">
              <a:rPr lang="en-US"/>
              <a:pPr fontAlgn="base">
                <a:spcBef>
                  <a:spcPct val="0"/>
                </a:spcBef>
                <a:spcAft>
                  <a:spcPct val="0"/>
                </a:spcAft>
                <a:defRPr/>
              </a:pPr>
              <a:t>169</a:t>
            </a:fld>
            <a:endParaRPr lang="en-US" dirty="0"/>
          </a:p>
        </p:txBody>
      </p:sp>
    </p:spTree>
    <p:extLst>
      <p:ext uri="{BB962C8B-B14F-4D97-AF65-F5344CB8AC3E}">
        <p14:creationId xmlns:p14="http://schemas.microsoft.com/office/powerpoint/2010/main" xmlns="" val="13919662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noFill/>
          <a:ln>
            <a:solidFill>
              <a:srgbClr val="000000"/>
            </a:solidFill>
            <a:miter lim="800000"/>
            <a:headEnd/>
            <a:tailEnd/>
          </a:ln>
        </p:spPr>
      </p:sp>
      <p:sp>
        <p:nvSpPr>
          <p:cNvPr id="294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t>GI-axe также позволяет загружать наборы данных в списке “My resources” в соответствии со следующими характеристиками, заданным пользователем: система координат, пространственное разрешение, масштаб и формат кодирования.</a:t>
            </a:r>
          </a:p>
          <a:p>
            <a:pPr eaLnBrk="1" hangingPunct="1">
              <a:spcBef>
                <a:spcPct val="0"/>
              </a:spcBef>
            </a:pPr>
            <a:endParaRPr lang="ru-RU" noProof="0" dirty="0" smtClean="0"/>
          </a:p>
          <a:p>
            <a:pPr eaLnBrk="1" hangingPunct="1">
              <a:spcBef>
                <a:spcPct val="0"/>
              </a:spcBef>
            </a:pPr>
            <a:r>
              <a:rPr lang="ru-RU" noProof="0" dirty="0" smtClean="0"/>
              <a:t>Все необходимые этапы обработки прозрачны для пользователя.</a:t>
            </a:r>
          </a:p>
        </p:txBody>
      </p:sp>
      <p:sp>
        <p:nvSpPr>
          <p:cNvPr id="292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7E8F1D-CB2E-487A-B7FE-E8E5BA608A14}" type="slidenum">
              <a:rPr lang="en-US"/>
              <a:pPr fontAlgn="base">
                <a:spcBef>
                  <a:spcPct val="0"/>
                </a:spcBef>
                <a:spcAft>
                  <a:spcPct val="0"/>
                </a:spcAft>
                <a:defRPr/>
              </a:pPr>
              <a:t>170</a:t>
            </a:fld>
            <a:endParaRPr lang="en-US" dirty="0"/>
          </a:p>
        </p:txBody>
      </p:sp>
    </p:spTree>
    <p:extLst>
      <p:ext uri="{BB962C8B-B14F-4D97-AF65-F5344CB8AC3E}">
        <p14:creationId xmlns:p14="http://schemas.microsoft.com/office/powerpoint/2010/main" xmlns="" val="30360190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bwMode="auto">
          <a:noFill/>
          <a:ln>
            <a:solidFill>
              <a:srgbClr val="000000"/>
            </a:solidFill>
            <a:miter lim="800000"/>
            <a:headEnd/>
            <a:tailEnd/>
          </a:ln>
        </p:spPr>
      </p:sp>
      <p:sp>
        <p:nvSpPr>
          <p:cNvPr id="295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t>Веб-приложение позволяет осуществлять брокераж дополнительных источников данных и настраивать конечные результаты выдаваемые сервысами.</a:t>
            </a:r>
          </a:p>
          <a:p>
            <a:pPr eaLnBrk="1" hangingPunct="1">
              <a:spcBef>
                <a:spcPct val="0"/>
              </a:spcBef>
            </a:pPr>
            <a:endParaRPr lang="ru-RU" noProof="0" dirty="0" smtClean="0"/>
          </a:p>
          <a:p>
            <a:pPr eaLnBrk="1" hangingPunct="1">
              <a:spcBef>
                <a:spcPct val="0"/>
              </a:spcBef>
            </a:pPr>
            <a:r>
              <a:rPr lang="ru-RU" noProof="0" dirty="0" smtClean="0"/>
              <a:t>GI-cat настраивается по отношению к источникам данных, попадающих под брокераж, опубликованному интерфейсу, политикие харвестинга и т.д.</a:t>
            </a:r>
          </a:p>
          <a:p>
            <a:pPr eaLnBrk="1" hangingPunct="1">
              <a:spcBef>
                <a:spcPct val="0"/>
              </a:spcBef>
            </a:pPr>
            <a:endParaRPr lang="ru-RU" noProof="0" dirty="0" smtClean="0"/>
          </a:p>
          <a:p>
            <a:pPr eaLnBrk="1" hangingPunct="1">
              <a:spcBef>
                <a:spcPct val="0"/>
              </a:spcBef>
            </a:pPr>
            <a:r>
              <a:rPr lang="ru-RU" noProof="0" dirty="0" smtClean="0"/>
              <a:t>Здесь пользователь добавляет к брокеражрым ресурсам один из NCEP моделей для прогноза хранилищ: </a:t>
            </a:r>
            <a:r>
              <a:rPr lang="ru-RU" u="sng" noProof="0" dirty="0" smtClean="0"/>
              <a:t>http://motherlode.ucar.edu/thredds/catalog/fmrc/NCEP/GFS/Global_0p5deg/catalog.xm</a:t>
            </a:r>
            <a:endParaRPr lang="ru-RU" noProof="0" dirty="0" smtClean="0"/>
          </a:p>
        </p:txBody>
      </p:sp>
      <p:sp>
        <p:nvSpPr>
          <p:cNvPr id="293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20533E-C0B4-456F-89C7-0A2EDE338191}" type="slidenum">
              <a:rPr lang="en-US"/>
              <a:pPr fontAlgn="base">
                <a:spcBef>
                  <a:spcPct val="0"/>
                </a:spcBef>
                <a:spcAft>
                  <a:spcPct val="0"/>
                </a:spcAft>
                <a:defRPr/>
              </a:pPr>
              <a:t>171</a:t>
            </a:fld>
            <a:endParaRPr lang="en-US" dirty="0"/>
          </a:p>
        </p:txBody>
      </p:sp>
    </p:spTree>
    <p:extLst>
      <p:ext uri="{BB962C8B-B14F-4D97-AF65-F5344CB8AC3E}">
        <p14:creationId xmlns:p14="http://schemas.microsoft.com/office/powerpoint/2010/main" xmlns="" val="162002551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noFill/>
          <a:ln>
            <a:solidFill>
              <a:srgbClr val="000000"/>
            </a:solidFill>
            <a:miter lim="800000"/>
            <a:headEnd/>
            <a:tailEnd/>
          </a:ln>
        </p:spPr>
      </p:sp>
      <p:sp>
        <p:nvSpPr>
          <p:cNvPr id="296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t>GI-cat также поддерживает Flickr и другие ресурсы Web 2.0, например, для имплементации краудсорсинга приложений.</a:t>
            </a:r>
          </a:p>
          <a:p>
            <a:pPr eaLnBrk="1" hangingPunct="1">
              <a:spcBef>
                <a:spcPct val="0"/>
              </a:spcBef>
            </a:pPr>
            <a:endParaRPr lang="ru-RU" noProof="0" dirty="0" smtClean="0"/>
          </a:p>
          <a:p>
            <a:pPr eaLnBrk="1" hangingPunct="1">
              <a:spcBef>
                <a:spcPct val="0"/>
              </a:spcBef>
            </a:pPr>
            <a:r>
              <a:rPr lang="ru-RU" noProof="0" dirty="0" smtClean="0"/>
              <a:t>Чтобы получить доступ к невавным местным изображениям в интересующем нас пронстранственном ареале, пользователь добавляет Flickr в качестве нового рамочого источника данных.</a:t>
            </a:r>
          </a:p>
          <a:p>
            <a:pPr eaLnBrk="1" hangingPunct="1">
              <a:spcBef>
                <a:spcPct val="0"/>
              </a:spcBef>
            </a:pPr>
            <a:endParaRPr lang="ru-RU" noProof="0" dirty="0" smtClean="0"/>
          </a:p>
          <a:p>
            <a:pPr eaLnBrk="1" hangingPunct="1">
              <a:spcBef>
                <a:spcPct val="0"/>
              </a:spcBef>
            </a:pPr>
            <a:r>
              <a:rPr lang="ru-RU" noProof="0" dirty="0" smtClean="0"/>
              <a:t>После выбора Flickr в качестве мишени для последующего запроса, поиск пользователя визуализирует изображения, связанные с засухой в интересующей пространственной области.</a:t>
            </a:r>
          </a:p>
        </p:txBody>
      </p:sp>
      <p:sp>
        <p:nvSpPr>
          <p:cNvPr id="294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AB7E2A-7348-49F9-B561-9C93BA374866}" type="slidenum">
              <a:rPr lang="en-US"/>
              <a:pPr fontAlgn="base">
                <a:spcBef>
                  <a:spcPct val="0"/>
                </a:spcBef>
                <a:spcAft>
                  <a:spcPct val="0"/>
                </a:spcAft>
                <a:defRPr/>
              </a:pPr>
              <a:t>172</a:t>
            </a:fld>
            <a:endParaRPr lang="en-US" dirty="0"/>
          </a:p>
        </p:txBody>
      </p:sp>
    </p:spTree>
    <p:extLst>
      <p:ext uri="{BB962C8B-B14F-4D97-AF65-F5344CB8AC3E}">
        <p14:creationId xmlns:p14="http://schemas.microsoft.com/office/powerpoint/2010/main" xmlns="" val="2828072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275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Helvetica" pitchFamily="34" charset="0"/>
              </a:rPr>
              <a:t>В 1998 году Альберт Гор уже говорил по этому поводу, что необходимо эти данные заставить заговорить путем превращения исходных данных в информацию, понятную всем</a:t>
            </a:r>
          </a:p>
        </p:txBody>
      </p:sp>
    </p:spTree>
    <p:extLst>
      <p:ext uri="{BB962C8B-B14F-4D97-AF65-F5344CB8AC3E}">
        <p14:creationId xmlns:p14="http://schemas.microsoft.com/office/powerpoint/2010/main" xmlns="" val="1634616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3779"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Но какова реальная ситуация в настоящее время, если мы желаем взглянуть на экологические данные?</a:t>
            </a:r>
          </a:p>
        </p:txBody>
      </p:sp>
    </p:spTree>
    <p:extLst>
      <p:ext uri="{BB962C8B-B14F-4D97-AF65-F5344CB8AC3E}">
        <p14:creationId xmlns:p14="http://schemas.microsoft.com/office/powerpoint/2010/main" xmlns="" val="4291787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4803"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Поиск данных об окружающей среде сопряжен с трудностями</a:t>
            </a:r>
          </a:p>
          <a:p>
            <a:pPr eaLnBrk="1" hangingPunct="1">
              <a:spcBef>
                <a:spcPct val="0"/>
              </a:spcBef>
              <a:buFont typeface="Symbol" pitchFamily="18" charset="2"/>
              <a:buChar char="•"/>
            </a:pPr>
            <a:r>
              <a:rPr lang="ru-RU" noProof="0" dirty="0" smtClean="0">
                <a:sym typeface="Helvetica" pitchFamily="34" charset="0"/>
              </a:rPr>
              <a:t>Подсчитано, что в Европе 50% времени пользователей тратится в поисках данных и на то, чтобы сделать их совместимыми, для того, чтобы иметь возможность их использовать</a:t>
            </a:r>
            <a:endParaRPr lang="ru-RU" sz="1800"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559880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5827"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Helvetica" pitchFamily="34" charset="0"/>
              </a:rPr>
              <a:t>Это может быть объяснено на основании опроса, проведенного в 2011, в котором участвовали 1700 ученых и где было показано, что большинство данных (88%) хранилось в своей лаборатории или на университетских серверах</a:t>
            </a:r>
          </a:p>
          <a:p>
            <a:pPr eaLnBrk="1" hangingPunct="1">
              <a:spcBef>
                <a:spcPct val="0"/>
              </a:spcBef>
              <a:buFont typeface="Symbol" pitchFamily="18" charset="2"/>
              <a:buChar char="•"/>
            </a:pPr>
            <a:r>
              <a:rPr lang="ru-RU" noProof="0" dirty="0" smtClean="0">
                <a:sym typeface="Helvetica" pitchFamily="34" charset="0"/>
              </a:rPr>
              <a:t>Доступ к данным трудно получить, и это почти невозможно для внешнего пользователя</a:t>
            </a:r>
            <a:endParaRPr lang="ru-RU" sz="1800"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3758522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6851"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Helvetica" pitchFamily="34" charset="0"/>
              </a:rPr>
              <a:t>Говоря прямо, большинство данных хранится в электронных силосах и никогда или очень редко используется</a:t>
            </a:r>
          </a:p>
          <a:p>
            <a:pPr eaLnBrk="1" hangingPunct="1">
              <a:spcBef>
                <a:spcPct val="0"/>
              </a:spcBef>
            </a:pPr>
            <a:endParaRPr lang="ru-RU" sz="1800" noProof="0" dirty="0" smtClean="0">
              <a:latin typeface="Helvetica" pitchFamily="34" charset="0"/>
              <a:cs typeface="Helvetica" pitchFamily="34" charset="0"/>
              <a:sym typeface="Helvetica" pitchFamily="34" charset="0"/>
            </a:endParaRPr>
          </a:p>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Альберт Гор (вице-президент США ) выявил эту проблему, говоря о снимках полученных со спутника Landsat</a:t>
            </a:r>
            <a:endParaRPr lang="ru-RU" sz="2400" noProof="0" dirty="0" smtClean="0">
              <a:latin typeface="Helvetica" pitchFamily="34" charset="0"/>
              <a:cs typeface="Helvetica" pitchFamily="34" charset="0"/>
              <a:sym typeface="Helvetica" pitchFamily="34" charset="0"/>
            </a:endParaRPr>
          </a:p>
          <a:p>
            <a:pPr eaLnBrk="1" hangingPunct="1">
              <a:spcBef>
                <a:spcPct val="0"/>
              </a:spcBef>
            </a:pPr>
            <a:endParaRPr lang="ru-RU" sz="2400"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1513652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787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Helvetica" pitchFamily="34" charset="0"/>
              </a:rPr>
              <a:t>Сегодня лучшим инструментом для поиска данных остается Google</a:t>
            </a:r>
            <a:endParaRPr lang="ru-RU" sz="1800" noProof="0" dirty="0" smtClean="0">
              <a:latin typeface="Helvetica" pitchFamily="34" charset="0"/>
              <a:cs typeface="Helvetica" pitchFamily="34" charset="0"/>
              <a:sym typeface="Helvetica" pitchFamily="34" charset="0"/>
            </a:endParaRPr>
          </a:p>
          <a:p>
            <a:pPr eaLnBrk="1" hangingPunct="1">
              <a:spcBef>
                <a:spcPct val="0"/>
              </a:spcBef>
              <a:buFontTx/>
              <a:buChar char="-"/>
            </a:pPr>
            <a:endParaRPr lang="ru-RU" sz="1800" noProof="0" dirty="0" smtClean="0">
              <a:latin typeface="Helvetica" pitchFamily="34" charset="0"/>
              <a:cs typeface="Helvetica" pitchFamily="34" charset="0"/>
              <a:sym typeface="Helvetica" pitchFamily="34" charset="0"/>
            </a:endParaRPr>
          </a:p>
          <a:p>
            <a:pPr eaLnBrk="1" hangingPunct="1">
              <a:spcBef>
                <a:spcPct val="0"/>
              </a:spcBef>
              <a:buFontTx/>
              <a:buChar char="•"/>
            </a:pPr>
            <a:r>
              <a:rPr lang="ru-RU" noProof="0" dirty="0" smtClean="0">
                <a:sym typeface="Helvetica" pitchFamily="34" charset="0"/>
              </a:rPr>
              <a:t>Но это на самом деле не удовлетворяет потребности научного сообщества при работе с данными об окружающей среде</a:t>
            </a:r>
          </a:p>
          <a:p>
            <a:pPr eaLnBrk="1" hangingPunct="1">
              <a:spcBef>
                <a:spcPct val="0"/>
              </a:spcBef>
              <a:buFontTx/>
              <a:buChar char="-"/>
            </a:pPr>
            <a:endParaRPr lang="ru-RU" sz="1800" noProof="0" dirty="0" smtClean="0">
              <a:latin typeface="Helvetica" pitchFamily="34" charset="0"/>
              <a:cs typeface="Helvetica" pitchFamily="34" charset="0"/>
              <a:sym typeface="Helvetica" pitchFamily="34" charset="0"/>
            </a:endParaRPr>
          </a:p>
          <a:p>
            <a:pPr eaLnBrk="1" hangingPunct="1">
              <a:spcBef>
                <a:spcPct val="0"/>
              </a:spcBef>
              <a:buFontTx/>
              <a:buChar char="•"/>
            </a:pPr>
            <a:r>
              <a:rPr lang="ru-RU" noProof="0" dirty="0" smtClean="0">
                <a:sym typeface="Helvetica" pitchFamily="34" charset="0"/>
              </a:rPr>
              <a:t>К примеру, нет возможности осуществить поиск во времени (например, полный набор европейских температур мая 1992 г.)</a:t>
            </a:r>
          </a:p>
          <a:p>
            <a:pPr eaLnBrk="1" hangingPunct="1">
              <a:spcBef>
                <a:spcPct val="0"/>
              </a:spcBef>
              <a:buFontTx/>
              <a:buChar char="-"/>
            </a:pPr>
            <a:endParaRPr lang="ru-RU" sz="1800" noProof="0" dirty="0" smtClean="0">
              <a:latin typeface="Helvetica" pitchFamily="34" charset="0"/>
              <a:cs typeface="Helvetica" pitchFamily="34" charset="0"/>
              <a:sym typeface="Helvetica" pitchFamily="34" charset="0"/>
            </a:endParaRPr>
          </a:p>
          <a:p>
            <a:pPr eaLnBrk="1" hangingPunct="1">
              <a:spcBef>
                <a:spcPct val="0"/>
              </a:spcBef>
              <a:buFontTx/>
              <a:buChar char="•"/>
            </a:pPr>
            <a:r>
              <a:rPr lang="ru-RU" noProof="0" dirty="0" smtClean="0">
                <a:sym typeface="Helvetica" pitchFamily="34" charset="0"/>
              </a:rPr>
              <a:t>Google Earth и Google Maps улучшили положение, но они не позволяют анализировать данные</a:t>
            </a:r>
            <a:endParaRPr lang="ru-RU" sz="1800"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3742670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8899"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Helvetica" pitchFamily="34" charset="0"/>
              </a:rPr>
              <a:t>Часто системы наблюдения разрабатываются для конкретного назначения и, следовательно, работают в изолированном режиме и редко совместимы</a:t>
            </a:r>
            <a:endParaRPr lang="ru-RU"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2533640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9923"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Helvetica" pitchFamily="34" charset="0"/>
              </a:rPr>
              <a:t>Экологические данные часто являются дорогостоящими для производства</a:t>
            </a:r>
          </a:p>
          <a:p>
            <a:pPr eaLnBrk="1" hangingPunct="1">
              <a:spcBef>
                <a:spcPct val="0"/>
              </a:spcBef>
              <a:buFontTx/>
              <a:buChar char="•"/>
            </a:pPr>
            <a:r>
              <a:rPr lang="ru-RU" noProof="0" dirty="0" smtClean="0">
                <a:sym typeface="Helvetica" pitchFamily="34" charset="0"/>
              </a:rPr>
              <a:t>К примеру: для запуска спутника в космос нужно много материала, многих разработок и требуется работа многих людей =&gt; несколько миллионов долларов</a:t>
            </a:r>
          </a:p>
        </p:txBody>
      </p:sp>
    </p:spTree>
    <p:extLst>
      <p:ext uri="{BB962C8B-B14F-4D97-AF65-F5344CB8AC3E}">
        <p14:creationId xmlns:p14="http://schemas.microsoft.com/office/powerpoint/2010/main" xmlns="" val="3172673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0947"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Helvetica" pitchFamily="34" charset="0"/>
              </a:rPr>
              <a:t>Для одного и того же набора данных (например: земельного покрова), данные разного качества и формата</a:t>
            </a:r>
          </a:p>
          <a:p>
            <a:pPr eaLnBrk="1" hangingPunct="1">
              <a:spcBef>
                <a:spcPct val="0"/>
              </a:spcBef>
              <a:buFontTx/>
              <a:buChar char="•"/>
            </a:pPr>
            <a:r>
              <a:rPr lang="ru-RU" noProof="0" dirty="0" smtClean="0">
                <a:sym typeface="Helvetica" pitchFamily="34" charset="0"/>
              </a:rPr>
              <a:t>Эти 3 набора данных несовместимы, не могут быть интегрированы или сравнены, так как используемые системы классификации различны</a:t>
            </a:r>
          </a:p>
          <a:p>
            <a:pPr eaLnBrk="1" hangingPunct="1">
              <a:spcBef>
                <a:spcPct val="0"/>
              </a:spcBef>
              <a:buFontTx/>
              <a:buChar char="•"/>
            </a:pPr>
            <a:r>
              <a:rPr lang="ru-RU" noProof="0" dirty="0" smtClean="0">
                <a:sym typeface="Helvetica" pitchFamily="34" charset="0"/>
              </a:rPr>
              <a:t>проекции и разрешение также отличаются</a:t>
            </a:r>
          </a:p>
        </p:txBody>
      </p:sp>
    </p:spTree>
    <p:extLst>
      <p:ext uri="{BB962C8B-B14F-4D97-AF65-F5344CB8AC3E}">
        <p14:creationId xmlns:p14="http://schemas.microsoft.com/office/powerpoint/2010/main" xmlns="" val="976663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p:spPr>
      </p:sp>
      <p:sp>
        <p:nvSpPr>
          <p:cNvPr id="193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194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77BC5E-1327-4E0F-8709-E809D36EBBFF}" type="slidenum">
              <a:rPr lang="en-US"/>
              <a:pPr fontAlgn="base">
                <a:spcBef>
                  <a:spcPct val="0"/>
                </a:spcBef>
                <a:spcAft>
                  <a:spcPct val="0"/>
                </a:spcAft>
                <a:defRPr/>
              </a:pPr>
              <a:t>2</a:t>
            </a:fld>
            <a:endParaRPr lang="en-US" dirty="0"/>
          </a:p>
        </p:txBody>
      </p:sp>
    </p:spTree>
    <p:extLst>
      <p:ext uri="{BB962C8B-B14F-4D97-AF65-F5344CB8AC3E}">
        <p14:creationId xmlns:p14="http://schemas.microsoft.com/office/powerpoint/2010/main" xmlns="" val="390211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1971"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Helvetica" pitchFamily="34" charset="0"/>
              </a:rPr>
              <a:t>Технологический прогресс </a:t>
            </a:r>
            <a:r>
              <a:rPr lang="ru-RU" sz="1800" noProof="0" dirty="0" smtClean="0">
                <a:latin typeface="Helvetica" pitchFamily="34" charset="0"/>
                <a:cs typeface="Helvetica" pitchFamily="34" charset="0"/>
                <a:sym typeface="Wingdings" pitchFamily="2" charset="2"/>
              </a:rPr>
              <a:t></a:t>
            </a:r>
            <a:r>
              <a:rPr lang="ru-RU" noProof="0" dirty="0" smtClean="0">
                <a:sym typeface="Helvetica" pitchFamily="34" charset="0"/>
              </a:rPr>
              <a:t>  увеличение разешения пространственных данных (например: климатические данные) </a:t>
            </a:r>
            <a:r>
              <a:rPr lang="ru-RU" sz="1800" noProof="0" dirty="0" smtClean="0">
                <a:latin typeface="Helvetica" pitchFamily="34" charset="0"/>
                <a:cs typeface="Helvetica" pitchFamily="34" charset="0"/>
                <a:sym typeface="Wingdings" pitchFamily="2" charset="2"/>
              </a:rPr>
              <a:t></a:t>
            </a:r>
            <a:r>
              <a:rPr lang="ru-RU" noProof="0" dirty="0" smtClean="0">
                <a:sym typeface="Helvetica" pitchFamily="34" charset="0"/>
              </a:rPr>
              <a:t> данные все более и более точны и тяжеловесны</a:t>
            </a:r>
          </a:p>
          <a:p>
            <a:pPr eaLnBrk="1" hangingPunct="1">
              <a:spcBef>
                <a:spcPct val="0"/>
              </a:spcBef>
              <a:buFont typeface="Symbol" pitchFamily="18" charset="2"/>
              <a:buChar char="•"/>
            </a:pPr>
            <a:r>
              <a:rPr lang="ru-RU" noProof="0" dirty="0" smtClean="0">
                <a:sym typeface="Helvetica" pitchFamily="34" charset="0"/>
              </a:rPr>
              <a:t>Необходимо использовать более мощные компьютеры для анализа данных</a:t>
            </a:r>
          </a:p>
        </p:txBody>
      </p:sp>
    </p:spTree>
    <p:extLst>
      <p:ext uri="{BB962C8B-B14F-4D97-AF65-F5344CB8AC3E}">
        <p14:creationId xmlns:p14="http://schemas.microsoft.com/office/powerpoint/2010/main" xmlns="" val="2835392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299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В заключение, геопространственных данных трудно интегрировать по следующим причинам:</a:t>
            </a:r>
          </a:p>
          <a:p>
            <a:pPr eaLnBrk="1" hangingPunct="1">
              <a:spcBef>
                <a:spcPct val="0"/>
              </a:spcBef>
            </a:pPr>
            <a:r>
              <a:rPr lang="ru-RU" sz="1800" noProof="0" dirty="0" smtClean="0">
                <a:latin typeface="Helvetica" pitchFamily="34" charset="0"/>
                <a:cs typeface="Helvetica" pitchFamily="34" charset="0"/>
                <a:sym typeface="Helvetica" pitchFamily="34" charset="0"/>
              </a:rPr>
              <a:t>	- </a:t>
            </a:r>
            <a:r>
              <a:rPr lang="ru-RU" noProof="0" dirty="0" smtClean="0">
                <a:sym typeface="Helvetica" pitchFamily="34" charset="0"/>
              </a:rPr>
              <a:t>несовместимость с точки зрения форматов и моделей </a:t>
            </a:r>
          </a:p>
          <a:p>
            <a:pPr eaLnBrk="1" hangingPunct="1">
              <a:spcBef>
                <a:spcPct val="0"/>
              </a:spcBef>
            </a:pPr>
            <a:r>
              <a:rPr lang="ru-RU" sz="1800" noProof="0" dirty="0" smtClean="0">
                <a:latin typeface="Helvetica" pitchFamily="34" charset="0"/>
                <a:cs typeface="Helvetica" pitchFamily="34" charset="0"/>
                <a:sym typeface="Helvetica" pitchFamily="34" charset="0"/>
              </a:rPr>
              <a:t>	- </a:t>
            </a:r>
            <a:r>
              <a:rPr lang="ru-RU" noProof="0" dirty="0" smtClean="0">
                <a:sym typeface="Helvetica" pitchFamily="34" charset="0"/>
              </a:rPr>
              <a:t>Отсутствие метаданных (кто создает и обновляет данные, при каком разрешении, ...) </a:t>
            </a:r>
          </a:p>
          <a:p>
            <a:pPr eaLnBrk="1" hangingPunct="1">
              <a:spcBef>
                <a:spcPct val="0"/>
              </a:spcBef>
            </a:pPr>
            <a:r>
              <a:rPr lang="ru-RU" sz="1800" noProof="0" dirty="0" smtClean="0">
                <a:latin typeface="Helvetica" pitchFamily="34" charset="0"/>
                <a:cs typeface="Helvetica" pitchFamily="34" charset="0"/>
                <a:sym typeface="Helvetica" pitchFamily="34" charset="0"/>
              </a:rPr>
              <a:t>	- </a:t>
            </a:r>
            <a:r>
              <a:rPr lang="ru-RU" noProof="0" dirty="0" smtClean="0">
                <a:sym typeface="Helvetica" pitchFamily="34" charset="0"/>
              </a:rPr>
              <a:t>Данные фрагментированы (электронные силосы) и должны быть реплицированны, даже если они уже существуют </a:t>
            </a:r>
          </a:p>
          <a:p>
            <a:pPr eaLnBrk="1" hangingPunct="1">
              <a:spcBef>
                <a:spcPct val="0"/>
              </a:spcBef>
            </a:pPr>
            <a:r>
              <a:rPr lang="ru-RU" sz="1800" noProof="0" dirty="0" smtClean="0">
                <a:latin typeface="Helvetica" pitchFamily="34" charset="0"/>
                <a:cs typeface="Helvetica" pitchFamily="34" charset="0"/>
                <a:sym typeface="Helvetica" pitchFamily="34" charset="0"/>
              </a:rPr>
              <a:t>	- </a:t>
            </a:r>
            <a:r>
              <a:rPr lang="ru-RU" noProof="0" dirty="0" smtClean="0">
                <a:sym typeface="Helvetica" pitchFamily="34" charset="0"/>
              </a:rPr>
              <a:t>Политика в области данных (например: распространение) часто не надолжном уровне (авторские права, защита паролем, ...) </a:t>
            </a:r>
          </a:p>
          <a:p>
            <a:pPr eaLnBrk="1" hangingPunct="1">
              <a:spcBef>
                <a:spcPct val="0"/>
              </a:spcBef>
              <a:buFontTx/>
              <a:buChar char="-"/>
            </a:pPr>
            <a:endParaRPr lang="ru-RU" sz="1800" noProof="0" dirty="0" smtClean="0">
              <a:latin typeface="Helvetica" pitchFamily="34" charset="0"/>
              <a:cs typeface="Helvetica" pitchFamily="34" charset="0"/>
              <a:sym typeface="Helvetica" pitchFamily="34" charset="0"/>
            </a:endParaRPr>
          </a:p>
          <a:p>
            <a:pPr eaLnBrk="1" hangingPunct="1">
              <a:spcBef>
                <a:spcPct val="0"/>
              </a:spcBef>
              <a:buFont typeface="Symbol" pitchFamily="18" charset="2"/>
              <a:buChar char="•"/>
            </a:pPr>
            <a:r>
              <a:rPr lang="ru-RU" noProof="0" dirty="0" smtClean="0">
                <a:sym typeface="Helvetica" pitchFamily="34" charset="0"/>
              </a:rPr>
              <a:t>Все эти элементы препятствуют эффективному использованию и интеграции данных =&gt; в настоящее время трудно обмениваться данными и предоставлять качественную информацию</a:t>
            </a:r>
          </a:p>
          <a:p>
            <a:pPr eaLnBrk="1" hangingPunct="1">
              <a:spcBef>
                <a:spcPct val="0"/>
              </a:spcBef>
              <a:buFont typeface="Symbol" pitchFamily="18" charset="2"/>
              <a:buChar char=""/>
            </a:pPr>
            <a:endParaRPr lang="ru-RU" sz="1800"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754044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4019"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sym typeface="Lucida Grande"/>
              </a:rPr>
              <a:t>Можем ли мы распространять данные и информацию лучшим и более эффективным способом?</a:t>
            </a:r>
            <a:endParaRPr lang="ru-RU" sz="1800" noProof="0" dirty="0" smtClean="0">
              <a:latin typeface="Helvetica" pitchFamily="34" charset="0"/>
              <a:cs typeface="Helvetica" pitchFamily="34" charset="0"/>
              <a:sym typeface="Helvetica" pitchFamily="34" charset="0"/>
            </a:endParaRPr>
          </a:p>
          <a:p>
            <a:pPr eaLnBrk="1" hangingPunct="1">
              <a:spcBef>
                <a:spcPct val="0"/>
              </a:spcBef>
            </a:pPr>
            <a:endParaRPr lang="ru-RU"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1639295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5043"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Lucida Grande"/>
              </a:rPr>
              <a:t>Мы можем сравнить реальную ситуацию с этим розетками многих типов, все они полезны и необходимы, но на самом деле несовместимы</a:t>
            </a:r>
          </a:p>
          <a:p>
            <a:pPr eaLnBrk="1" hangingPunct="1">
              <a:spcBef>
                <a:spcPct val="0"/>
              </a:spcBef>
              <a:buFontTx/>
              <a:buChar char="•"/>
            </a:pPr>
            <a:r>
              <a:rPr lang="ru-RU" noProof="0" dirty="0" smtClean="0">
                <a:sym typeface="Lucida Grande"/>
              </a:rPr>
              <a:t>Решение сделать их совместимыми представляет собой некий универсальный адаптер, который превтатит их интероперабельными</a:t>
            </a:r>
            <a:endParaRPr lang="ru-RU"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2995243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6067"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Helvetica" pitchFamily="34" charset="0"/>
              </a:rPr>
              <a:t>Что представляет собой термин «интероперабельность»?</a:t>
            </a:r>
          </a:p>
          <a:p>
            <a:pPr eaLnBrk="1" hangingPunct="1">
              <a:spcBef>
                <a:spcPct val="0"/>
              </a:spcBef>
              <a:buFontTx/>
              <a:buChar char="•"/>
            </a:pPr>
            <a:r>
              <a:rPr lang="ru-RU" noProof="0" dirty="0" smtClean="0">
                <a:sym typeface="Helvetica" pitchFamily="34" charset="0"/>
              </a:rPr>
              <a:t>Это возможность содействовать интеграции, примерно как в случае совмещения 2-х частей головоломки</a:t>
            </a:r>
          </a:p>
          <a:p>
            <a:pPr eaLnBrk="1" hangingPunct="1">
              <a:spcBef>
                <a:spcPct val="0"/>
              </a:spcBef>
            </a:pPr>
            <a:r>
              <a:rPr lang="ru-RU" sz="1800" noProof="0" dirty="0" smtClean="0">
                <a:latin typeface="Helvetica" pitchFamily="34" charset="0"/>
                <a:cs typeface="Helvetica" pitchFamily="34" charset="0"/>
                <a:sym typeface="Helvetica" pitchFamily="34" charset="0"/>
              </a:rPr>
              <a:t>- Прочтите </a:t>
            </a:r>
            <a:r>
              <a:rPr lang="ru-RU" noProof="0" dirty="0" smtClean="0">
                <a:sym typeface="Helvetica" pitchFamily="34" charset="0"/>
              </a:rPr>
              <a:t>определение</a:t>
            </a:r>
            <a:endParaRPr lang="ru-RU" sz="1800" noProof="0" dirty="0" smtClean="0">
              <a:latin typeface="Helvetica" pitchFamily="34" charset="0"/>
              <a:cs typeface="Helvetica" pitchFamily="34" charset="0"/>
              <a:sym typeface="Helvetica" pitchFamily="34" charset="0"/>
            </a:endParaRPr>
          </a:p>
          <a:p>
            <a:pPr eaLnBrk="1" hangingPunct="1">
              <a:spcBef>
                <a:spcPct val="0"/>
              </a:spcBef>
            </a:pPr>
            <a:endParaRPr lang="ru-RU" sz="2400" noProof="0" dirty="0" smtClean="0">
              <a:latin typeface="Helvetica" pitchFamily="34" charset="0"/>
              <a:cs typeface="Helvetica" pitchFamily="34" charset="0"/>
              <a:sym typeface="Helvetica" pitchFamily="34" charset="0"/>
            </a:endParaRPr>
          </a:p>
          <a:p>
            <a:pPr eaLnBrk="1" hangingPunct="1">
              <a:spcBef>
                <a:spcPct val="0"/>
              </a:spcBef>
            </a:pPr>
            <a:endParaRPr lang="ru-RU"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4144378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7091"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Интероперабельная система имеет несколько аспектов:</a:t>
            </a:r>
            <a:endParaRPr lang="ru-RU" sz="1800" noProof="0" dirty="0" smtClean="0">
              <a:latin typeface="Helvetica" pitchFamily="34" charset="0"/>
              <a:cs typeface="Helvetica" pitchFamily="34" charset="0"/>
              <a:sym typeface="Helvetica" pitchFamily="34" charset="0"/>
            </a:endParaRPr>
          </a:p>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Конечно техническая</a:t>
            </a:r>
          </a:p>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Семантическая</a:t>
            </a:r>
            <a:endParaRPr lang="ru-RU" sz="1800" noProof="0" dirty="0" smtClean="0">
              <a:latin typeface="Helvetica" pitchFamily="34" charset="0"/>
              <a:cs typeface="Helvetica" pitchFamily="34" charset="0"/>
              <a:sym typeface="Helvetica" pitchFamily="34" charset="0"/>
            </a:endParaRPr>
          </a:p>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Юридическая</a:t>
            </a:r>
            <a:endParaRPr lang="ru-RU" sz="1800" noProof="0" dirty="0" smtClean="0">
              <a:latin typeface="Helvetica" pitchFamily="34" charset="0"/>
              <a:cs typeface="Helvetica" pitchFamily="34" charset="0"/>
              <a:sym typeface="Helvetica" pitchFamily="34" charset="0"/>
            </a:endParaRPr>
          </a:p>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И человеческая: это причина, по которому мы здесь собрались сегодня: чтобы тренироваться, обмениваться мнениями, сотрудничать, ...</a:t>
            </a:r>
          </a:p>
        </p:txBody>
      </p:sp>
    </p:spTree>
    <p:extLst>
      <p:ext uri="{BB962C8B-B14F-4D97-AF65-F5344CB8AC3E}">
        <p14:creationId xmlns:p14="http://schemas.microsoft.com/office/powerpoint/2010/main" xmlns="" val="2227243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811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Helvetica" pitchFamily="34" charset="0"/>
              </a:rPr>
              <a:t>Существуют множество факторов, которые способствуют интероперабельности, но наиболее важным является = СТАНДАРТЫ</a:t>
            </a:r>
          </a:p>
        </p:txBody>
      </p:sp>
    </p:spTree>
    <p:extLst>
      <p:ext uri="{BB962C8B-B14F-4D97-AF65-F5344CB8AC3E}">
        <p14:creationId xmlns:p14="http://schemas.microsoft.com/office/powerpoint/2010/main" xmlns="" val="2222408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9139"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СТАНДАРТЫ </a:t>
            </a: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справочные документы, которые определяют характеристики и технические спецификации для обеспечения интероперабельности между различными компонентами</a:t>
            </a:r>
          </a:p>
        </p:txBody>
      </p:sp>
    </p:spTree>
    <p:extLst>
      <p:ext uri="{BB962C8B-B14F-4D97-AF65-F5344CB8AC3E}">
        <p14:creationId xmlns:p14="http://schemas.microsoft.com/office/powerpoint/2010/main" xmlns="" val="837217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20163"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Стандарты позволяют рассматривать данные как общие ресурсы, которые могут быть полезны в нескольких областях и для различных сообществ</a:t>
            </a:r>
            <a:endParaRPr lang="ru-RU"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2229985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21187"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Helvetica" pitchFamily="34" charset="0"/>
              </a:rPr>
              <a:t>Одними из самых важных инструментов реализации интероперабельности являются стандарты</a:t>
            </a:r>
          </a:p>
          <a:p>
            <a:pPr eaLnBrk="1" hangingPunct="1">
              <a:spcBef>
                <a:spcPct val="0"/>
              </a:spcBef>
              <a:buFontTx/>
              <a:buChar char="•"/>
            </a:pPr>
            <a:r>
              <a:rPr lang="ru-RU" noProof="0" dirty="0" smtClean="0">
                <a:sym typeface="Helvetica" pitchFamily="34" charset="0"/>
              </a:rPr>
              <a:t>В геоматике есть несколько организаций, устанавливающих правила стандартизации, такие, как </a:t>
            </a:r>
            <a:r>
              <a:rPr lang="ru-RU" sz="1800" noProof="0" dirty="0" smtClean="0">
                <a:latin typeface="Helvetica" pitchFamily="34" charset="0"/>
                <a:cs typeface="Helvetica" pitchFamily="34" charset="0"/>
                <a:sym typeface="Helvetica" pitchFamily="34" charset="0"/>
              </a:rPr>
              <a:t>ISO</a:t>
            </a:r>
            <a:r>
              <a:rPr lang="ru-RU" noProof="0" dirty="0" smtClean="0">
                <a:sym typeface="Helvetica" pitchFamily="34" charset="0"/>
              </a:rPr>
              <a:t>, OASIS, W3C, но ...</a:t>
            </a:r>
          </a:p>
          <a:p>
            <a:pPr eaLnBrk="1" hangingPunct="1">
              <a:spcBef>
                <a:spcPct val="0"/>
              </a:spcBef>
              <a:buFontTx/>
              <a:buChar char="•"/>
            </a:pPr>
            <a:r>
              <a:rPr lang="ru-RU" noProof="0" dirty="0" smtClean="0">
                <a:sym typeface="Helvetica" pitchFamily="34" charset="0"/>
              </a:rPr>
              <a:t>Open Geospatial Consortium (OGC) является ведущей организацией по геопространственным стандартам и связанных с ними сервисов.</a:t>
            </a:r>
          </a:p>
          <a:p>
            <a:pPr eaLnBrk="1" hangingPunct="1">
              <a:spcBef>
                <a:spcPct val="0"/>
              </a:spcBef>
              <a:buFontTx/>
              <a:buChar char="•"/>
            </a:pPr>
            <a:r>
              <a:rPr lang="ru-RU" sz="1800" noProof="0" dirty="0" smtClean="0">
                <a:latin typeface="Helvetica" pitchFamily="34" charset="0"/>
                <a:cs typeface="Helvetica" pitchFamily="34" charset="0"/>
                <a:sym typeface="Helvetica" pitchFamily="34" charset="0"/>
              </a:rPr>
              <a:t>OGC</a:t>
            </a:r>
            <a:r>
              <a:rPr lang="ru-RU" noProof="0" dirty="0" smtClean="0">
                <a:sym typeface="Helvetica" pitchFamily="34" charset="0"/>
              </a:rPr>
              <a:t> работает в тесном сотрудничестве с ISO</a:t>
            </a:r>
          </a:p>
        </p:txBody>
      </p:sp>
    </p:spTree>
    <p:extLst>
      <p:ext uri="{BB962C8B-B14F-4D97-AF65-F5344CB8AC3E}">
        <p14:creationId xmlns:p14="http://schemas.microsoft.com/office/powerpoint/2010/main" xmlns="" val="826389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t>Если мы рассматриваем нашу планету, Землю как система</a:t>
            </a:r>
            <a:endParaRPr lang="ru-RU" noProof="0" dirty="0" smtClean="0">
              <a:latin typeface="Lucida Grande"/>
              <a:ea typeface="Lucida Grande"/>
              <a:cs typeface="Lucida Grande"/>
              <a:sym typeface="Lucida Grande"/>
            </a:endParaRPr>
          </a:p>
          <a:p>
            <a:pPr eaLnBrk="1" hangingPunct="1">
              <a:spcBef>
                <a:spcPct val="0"/>
              </a:spcBef>
            </a:pPr>
            <a:r>
              <a:rPr lang="ru-RU" noProof="0" dirty="0" smtClean="0">
                <a:latin typeface="Lucida Grande"/>
                <a:ea typeface="Lucida Grande"/>
                <a:cs typeface="Lucida Grande"/>
                <a:sym typeface="Lucida Grande"/>
              </a:rPr>
              <a:t>	 - Сложна (</a:t>
            </a:r>
            <a:r>
              <a:rPr lang="ru-RU" noProof="0" dirty="0" smtClean="0"/>
              <a:t>комплексна</a:t>
            </a:r>
            <a:r>
              <a:rPr lang="ru-RU" noProof="0" dirty="0" smtClean="0">
                <a:latin typeface="Lucida Grande"/>
                <a:ea typeface="Lucida Grande"/>
                <a:cs typeface="Lucida Grande"/>
                <a:sym typeface="Lucida Grande"/>
              </a:rPr>
              <a:t>)</a:t>
            </a:r>
          </a:p>
          <a:p>
            <a:pPr eaLnBrk="1" hangingPunct="1">
              <a:spcBef>
                <a:spcPct val="0"/>
              </a:spcBef>
            </a:pPr>
            <a:r>
              <a:rPr lang="ru-RU" noProof="0" dirty="0" smtClean="0">
                <a:latin typeface="Lucida Grande"/>
                <a:ea typeface="Lucida Grande"/>
                <a:cs typeface="Lucida Grande"/>
                <a:sym typeface="Lucida Grande"/>
              </a:rPr>
              <a:t>	 - </a:t>
            </a:r>
            <a:r>
              <a:rPr lang="ru-RU" noProof="0" dirty="0" smtClean="0"/>
              <a:t>Многомерна (состоит из многих систем)</a:t>
            </a:r>
            <a:endParaRPr lang="ru-RU" noProof="0" dirty="0" smtClean="0">
              <a:latin typeface="Lucida Grande"/>
              <a:ea typeface="Lucida Grande"/>
              <a:cs typeface="Lucida Grande"/>
              <a:sym typeface="Lucida Grande"/>
            </a:endParaRPr>
          </a:p>
          <a:p>
            <a:pPr eaLnBrk="1" hangingPunct="1">
              <a:spcBef>
                <a:spcPct val="0"/>
              </a:spcBef>
            </a:pPr>
            <a:r>
              <a:rPr lang="ru-RU" noProof="0" dirty="0" smtClean="0">
                <a:latin typeface="Lucida Grande"/>
                <a:ea typeface="Lucida Grande"/>
                <a:cs typeface="Lucida Grande"/>
                <a:sym typeface="Lucida Grande"/>
              </a:rPr>
              <a:t>	 - </a:t>
            </a:r>
            <a:r>
              <a:rPr lang="ru-RU" noProof="0" dirty="0" smtClean="0"/>
              <a:t>Тесно взаимосвязана</a:t>
            </a:r>
            <a:endParaRPr lang="ru-RU" noProof="0" dirty="0" smtClean="0">
              <a:latin typeface="Lucida Grande"/>
              <a:ea typeface="Lucida Grande"/>
              <a:cs typeface="Lucida Grande"/>
              <a:sym typeface="Lucida Grande"/>
            </a:endParaRPr>
          </a:p>
          <a:p>
            <a:pPr eaLnBrk="1" hangingPunct="1">
              <a:spcBef>
                <a:spcPct val="0"/>
              </a:spcBef>
            </a:pPr>
            <a:r>
              <a:rPr lang="ru-RU" noProof="0" dirty="0" smtClean="0">
                <a:latin typeface="Lucida Grande"/>
                <a:ea typeface="Lucida Grande"/>
                <a:cs typeface="Lucida Grande"/>
                <a:sym typeface="Lucida Grande"/>
              </a:rPr>
              <a:t>	 - </a:t>
            </a:r>
            <a:r>
              <a:rPr lang="ru-RU" noProof="0" dirty="0" smtClean="0"/>
              <a:t>Динамична, меняется, развивается (в пространстве и во времени)</a:t>
            </a:r>
            <a:endParaRPr lang="ru-RU" noProof="0" dirty="0" smtClean="0">
              <a:latin typeface="Lucida Grande"/>
              <a:ea typeface="Lucida Grande"/>
              <a:cs typeface="Lucida Grande"/>
              <a:sym typeface="Lucida Grande"/>
            </a:endParaRPr>
          </a:p>
        </p:txBody>
      </p:sp>
      <p:sp>
        <p:nvSpPr>
          <p:cNvPr id="1955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315403-FC21-4185-8DC1-2CB37298427D}" type="slidenum">
              <a:rPr lang="en-US"/>
              <a:pPr fontAlgn="base">
                <a:spcBef>
                  <a:spcPct val="0"/>
                </a:spcBef>
                <a:spcAft>
                  <a:spcPct val="0"/>
                </a:spcAft>
                <a:defRPr/>
              </a:pPr>
              <a:t>3</a:t>
            </a:fld>
            <a:endParaRPr lang="en-US" dirty="0"/>
          </a:p>
        </p:txBody>
      </p:sp>
    </p:spTree>
    <p:extLst>
      <p:ext uri="{BB962C8B-B14F-4D97-AF65-F5344CB8AC3E}">
        <p14:creationId xmlns:p14="http://schemas.microsoft.com/office/powerpoint/2010/main" xmlns="" val="23946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p:spPr>
      </p:sp>
      <p:sp>
        <p:nvSpPr>
          <p:cNvPr id="222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Helvetica" pitchFamily="34" charset="0"/>
              </a:rPr>
              <a:t>OGC обеспечивает более чем тридцать (30) стандартов для обнаружения данных, визуализации, доступа и обработки.</a:t>
            </a:r>
          </a:p>
          <a:p>
            <a:pPr eaLnBrk="1" hangingPunct="1">
              <a:spcBef>
                <a:spcPct val="0"/>
              </a:spcBef>
              <a:buFontTx/>
              <a:buChar char="•"/>
            </a:pPr>
            <a:r>
              <a:rPr lang="ru-RU" noProof="0" dirty="0" smtClean="0">
                <a:sym typeface="Helvetica" pitchFamily="34" charset="0"/>
              </a:rPr>
              <a:t>Самыми известными и важными из них, к примеру, являются: WMS, WFS, WCS, ...</a:t>
            </a:r>
          </a:p>
        </p:txBody>
      </p:sp>
    </p:spTree>
    <p:extLst>
      <p:ext uri="{BB962C8B-B14F-4D97-AF65-F5344CB8AC3E}">
        <p14:creationId xmlns:p14="http://schemas.microsoft.com/office/powerpoint/2010/main" xmlns="" val="2050920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2323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Helvetica" pitchFamily="34" charset="0"/>
              </a:rPr>
              <a:t>Данные</a:t>
            </a:r>
            <a:r>
              <a:rPr lang="ru-RU" sz="1800" noProof="0" dirty="0" smtClean="0">
                <a:latin typeface="Helvetica" pitchFamily="34" charset="0"/>
                <a:cs typeface="Helvetica" pitchFamily="34" charset="0"/>
                <a:sym typeface="Helvetica" pitchFamily="34" charset="0"/>
              </a:rPr>
              <a:t>:</a:t>
            </a:r>
          </a:p>
          <a:p>
            <a:pPr lvl="1" eaLnBrk="1" hangingPunct="1">
              <a:spcBef>
                <a:spcPct val="0"/>
              </a:spcBef>
              <a:buFontTx/>
              <a:buChar char="-"/>
            </a:pPr>
            <a:r>
              <a:rPr lang="ru-RU" sz="1800" noProof="0" dirty="0" smtClean="0">
                <a:latin typeface="Helvetica" pitchFamily="34" charset="0"/>
                <a:cs typeface="Helvetica" pitchFamily="34" charset="0"/>
                <a:sym typeface="Helvetica" pitchFamily="34" charset="0"/>
              </a:rPr>
              <a:t>WMS: </a:t>
            </a:r>
            <a:r>
              <a:rPr lang="ru-RU" noProof="0" dirty="0" smtClean="0">
                <a:sym typeface="Helvetica" pitchFamily="34" charset="0"/>
              </a:rPr>
              <a:t>Карты в виде изображений</a:t>
            </a:r>
            <a:endParaRPr lang="ru-RU" sz="1800" noProof="0" dirty="0" smtClean="0">
              <a:latin typeface="Helvetica" pitchFamily="34" charset="0"/>
              <a:cs typeface="Helvetica" pitchFamily="34" charset="0"/>
              <a:sym typeface="Helvetica" pitchFamily="34" charset="0"/>
            </a:endParaRPr>
          </a:p>
          <a:p>
            <a:pPr lvl="1" eaLnBrk="1" hangingPunct="1">
              <a:spcBef>
                <a:spcPct val="0"/>
              </a:spcBef>
              <a:buFontTx/>
              <a:buChar char="-"/>
            </a:pPr>
            <a:r>
              <a:rPr lang="ru-RU" sz="1800" noProof="0" dirty="0" smtClean="0">
                <a:latin typeface="Helvetica" pitchFamily="34" charset="0"/>
                <a:cs typeface="Helvetica" pitchFamily="34" charset="0"/>
                <a:sym typeface="Helvetica" pitchFamily="34" charset="0"/>
              </a:rPr>
              <a:t>WFS: </a:t>
            </a:r>
            <a:r>
              <a:rPr lang="ru-RU" noProof="0" dirty="0" smtClean="0">
                <a:sym typeface="Helvetica" pitchFamily="34" charset="0"/>
              </a:rPr>
              <a:t>вектор (например: границы)</a:t>
            </a:r>
            <a:endParaRPr lang="ru-RU" sz="1800" noProof="0" dirty="0" smtClean="0">
              <a:latin typeface="Helvetica" pitchFamily="34" charset="0"/>
              <a:cs typeface="Helvetica" pitchFamily="34" charset="0"/>
              <a:sym typeface="Helvetica" pitchFamily="34" charset="0"/>
            </a:endParaRPr>
          </a:p>
          <a:p>
            <a:pPr lvl="1" eaLnBrk="1" hangingPunct="1">
              <a:spcBef>
                <a:spcPct val="0"/>
              </a:spcBef>
              <a:buFontTx/>
              <a:buChar char="-"/>
            </a:pPr>
            <a:r>
              <a:rPr lang="ru-RU" sz="1800" noProof="0" dirty="0" smtClean="0">
                <a:latin typeface="Helvetica" pitchFamily="34" charset="0"/>
                <a:cs typeface="Helvetica" pitchFamily="34" charset="0"/>
                <a:sym typeface="Helvetica" pitchFamily="34" charset="0"/>
              </a:rPr>
              <a:t>WCS: </a:t>
            </a:r>
            <a:r>
              <a:rPr lang="ru-RU" noProof="0" dirty="0" smtClean="0">
                <a:sym typeface="Helvetica" pitchFamily="34" charset="0"/>
              </a:rPr>
              <a:t>растровые (например: спутниковые снимки)</a:t>
            </a:r>
            <a:endParaRPr lang="ru-RU" sz="1800" noProof="0" dirty="0" smtClean="0">
              <a:latin typeface="Helvetica" pitchFamily="34" charset="0"/>
              <a:cs typeface="Helvetica" pitchFamily="34" charset="0"/>
              <a:sym typeface="Helvetica" pitchFamily="34" charset="0"/>
            </a:endParaRPr>
          </a:p>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Метаданные </a:t>
            </a:r>
            <a:endParaRPr lang="ru-RU" sz="1800" noProof="0" dirty="0" smtClean="0">
              <a:latin typeface="Helvetica" pitchFamily="34" charset="0"/>
              <a:cs typeface="Helvetica" pitchFamily="34" charset="0"/>
              <a:sym typeface="Helvetica" pitchFamily="34" charset="0"/>
            </a:endParaRPr>
          </a:p>
          <a:p>
            <a:pPr eaLnBrk="1" hangingPunct="1">
              <a:spcBef>
                <a:spcPct val="0"/>
              </a:spcBef>
              <a:buFontTx/>
              <a:buChar char="•"/>
            </a:pPr>
            <a:r>
              <a:rPr lang="ru-RU" noProof="0" dirty="0" smtClean="0">
                <a:sym typeface="Helvetica" pitchFamily="34" charset="0"/>
              </a:rPr>
              <a:t>Анализ</a:t>
            </a:r>
            <a:endParaRPr lang="ru-RU" sz="1800" noProof="0" dirty="0" smtClean="0">
              <a:latin typeface="Helvetica" pitchFamily="34" charset="0"/>
              <a:cs typeface="Helvetica" pitchFamily="34" charset="0"/>
              <a:sym typeface="Helvetica" pitchFamily="34" charset="0"/>
            </a:endParaRPr>
          </a:p>
          <a:p>
            <a:pPr eaLnBrk="1" hangingPunct="1">
              <a:spcBef>
                <a:spcPct val="0"/>
              </a:spcBef>
              <a:buFontTx/>
              <a:buChar char="-"/>
            </a:pPr>
            <a:endParaRPr lang="ru-RU" sz="1800" noProof="0" dirty="0" smtClean="0">
              <a:latin typeface="Helvetica" pitchFamily="34" charset="0"/>
              <a:cs typeface="Helvetica" pitchFamily="34" charset="0"/>
              <a:sym typeface="Helvetica" pitchFamily="34" charset="0"/>
            </a:endParaRPr>
          </a:p>
          <a:p>
            <a:pPr eaLnBrk="1" hangingPunct="1">
              <a:spcBef>
                <a:spcPct val="0"/>
              </a:spcBef>
              <a:buFontTx/>
              <a:buChar char="•"/>
            </a:pPr>
            <a:r>
              <a:rPr lang="ru-RU" noProof="0" dirty="0" smtClean="0">
                <a:sym typeface="Helvetica" pitchFamily="34" charset="0"/>
              </a:rPr>
              <a:t>Это набор стандартов, позволяющих выполнять анализ данных</a:t>
            </a:r>
            <a:endParaRPr lang="ru-RU" sz="1800" noProof="0" dirty="0" smtClean="0">
              <a:latin typeface="Helvetica" pitchFamily="34" charset="0"/>
              <a:cs typeface="Helvetica" pitchFamily="34" charset="0"/>
              <a:sym typeface="Helvetica" pitchFamily="34" charset="0"/>
            </a:endParaRPr>
          </a:p>
          <a:p>
            <a:pPr eaLnBrk="1" hangingPunct="1">
              <a:spcBef>
                <a:spcPct val="0"/>
              </a:spcBef>
              <a:buFontTx/>
              <a:buChar char="•"/>
            </a:pPr>
            <a:r>
              <a:rPr lang="ru-RU" noProof="0" dirty="0" smtClean="0">
                <a:sym typeface="Helvetica" pitchFamily="34" charset="0"/>
              </a:rPr>
              <a:t>Мы рассмотрим их более подробно позже с помощью лаив демонстрации</a:t>
            </a:r>
            <a:endParaRPr lang="ru-RU" sz="1800"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1956230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24259"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z="2400" noProof="0" dirty="0" smtClean="0">
                <a:latin typeface="Helvetica" pitchFamily="34" charset="0"/>
                <a:cs typeface="Helvetica" pitchFamily="34" charset="0"/>
                <a:sym typeface="Helvetica" pitchFamily="34" charset="0"/>
              </a:rPr>
              <a:t>- </a:t>
            </a:r>
            <a:r>
              <a:rPr lang="ru-RU" noProof="0" dirty="0" smtClean="0">
                <a:sym typeface="Helvetica" pitchFamily="34" charset="0"/>
              </a:rPr>
              <a:t>Эти стандарты основаны на веб-технологиях и позволяют распределять данные интероперабельным образом </a:t>
            </a:r>
          </a:p>
          <a:p>
            <a:pPr eaLnBrk="1" hangingPunct="1">
              <a:spcBef>
                <a:spcPct val="0"/>
              </a:spcBef>
            </a:pPr>
            <a:r>
              <a:rPr lang="ru-RU" sz="2400" noProof="0" dirty="0" smtClean="0">
                <a:latin typeface="Helvetica" pitchFamily="34" charset="0"/>
                <a:cs typeface="Helvetica" pitchFamily="34" charset="0"/>
                <a:sym typeface="Helvetica" pitchFamily="34" charset="0"/>
              </a:rPr>
              <a:t>- </a:t>
            </a:r>
            <a:r>
              <a:rPr lang="ru-RU" noProof="0" dirty="0" smtClean="0">
                <a:sym typeface="Helvetica" pitchFamily="34" charset="0"/>
              </a:rPr>
              <a:t>Они называются веб-сервисимыми</a:t>
            </a:r>
            <a:endParaRPr lang="ru-RU" sz="2400" noProof="0" dirty="0" smtClean="0">
              <a:latin typeface="Helvetica" pitchFamily="34" charset="0"/>
              <a:cs typeface="Helvetica" pitchFamily="34" charset="0"/>
              <a:sym typeface="Helvetica" pitchFamily="34" charset="0"/>
            </a:endParaRPr>
          </a:p>
          <a:p>
            <a:pPr eaLnBrk="1" hangingPunct="1">
              <a:spcBef>
                <a:spcPct val="0"/>
              </a:spcBef>
              <a:buFontTx/>
              <a:buChar char="•"/>
            </a:pPr>
            <a:r>
              <a:rPr lang="ru-RU" noProof="0" dirty="0" smtClean="0">
                <a:sym typeface="Helvetica" pitchFamily="34" charset="0"/>
              </a:rPr>
              <a:t>На экране показан пример, который позволяет получить доступ к векторным данным</a:t>
            </a:r>
          </a:p>
          <a:p>
            <a:pPr eaLnBrk="1" hangingPunct="1">
              <a:spcBef>
                <a:spcPct val="0"/>
              </a:spcBef>
              <a:buFontTx/>
              <a:buChar char="•"/>
            </a:pPr>
            <a:r>
              <a:rPr lang="ru-RU" noProof="0" dirty="0" smtClean="0">
                <a:sym typeface="Helvetica" pitchFamily="34" charset="0"/>
              </a:rPr>
              <a:t>Это просто гиперссылка (такая-же, как для доступа к веб-сайтам), с несколькими стандартизированными параметрами (стиль, запрос, версии стандарта, имя слоя и проекция)</a:t>
            </a:r>
          </a:p>
          <a:p>
            <a:pPr eaLnBrk="1" hangingPunct="1">
              <a:spcBef>
                <a:spcPct val="0"/>
              </a:spcBef>
              <a:buFontTx/>
              <a:buChar char="•"/>
            </a:pPr>
            <a:r>
              <a:rPr lang="ru-RU" noProof="0" dirty="0" smtClean="0">
                <a:sym typeface="Helvetica" pitchFamily="34" charset="0"/>
              </a:rPr>
              <a:t>Она позволяет обслуживать данные</a:t>
            </a:r>
            <a:endParaRPr lang="ru-RU" sz="2400"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95678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25283"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z="1800" noProof="0" dirty="0" smtClean="0">
              <a:latin typeface="Helvetica" pitchFamily="34" charset="0"/>
              <a:cs typeface="Helvetica" pitchFamily="34" charset="0"/>
              <a:sym typeface="Helvetica" pitchFamily="34" charset="0"/>
            </a:endParaRPr>
          </a:p>
          <a:p>
            <a:pPr eaLnBrk="1" hangingPunct="1">
              <a:spcBef>
                <a:spcPct val="0"/>
              </a:spcBef>
              <a:buFontTx/>
              <a:buChar char="-"/>
            </a:pPr>
            <a:r>
              <a:rPr lang="ru-RU" noProof="0" dirty="0" smtClean="0">
                <a:sym typeface="Helvetica" pitchFamily="34" charset="0"/>
              </a:rPr>
              <a:t> Те же данные могут быть отображены с помощью других клиент- програм, таких как QGIS, Google Earth и с помощью веб-платформы =&gt; это дополнительное преимущество</a:t>
            </a:r>
          </a:p>
        </p:txBody>
      </p:sp>
    </p:spTree>
    <p:extLst>
      <p:ext uri="{BB962C8B-B14F-4D97-AF65-F5344CB8AC3E}">
        <p14:creationId xmlns:p14="http://schemas.microsoft.com/office/powerpoint/2010/main" xmlns="" val="2792922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26307"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sz="1800" noProof="0" dirty="0" smtClean="0">
                <a:latin typeface="Helvetica" pitchFamily="34" charset="0"/>
                <a:cs typeface="Helvetica" pitchFamily="34" charset="0"/>
                <a:sym typeface="Helvetica" pitchFamily="34" charset="0"/>
              </a:rPr>
              <a:t>OGC</a:t>
            </a:r>
            <a:r>
              <a:rPr lang="ru-RU" noProof="0" dirty="0" smtClean="0">
                <a:sym typeface="Helvetica" pitchFamily="34" charset="0"/>
              </a:rPr>
              <a:t> видение состоит в том, чтобы иметь возможность интегрировать как можно лучше (с помощью стандартов) разнородные источники данных и распространять контент интероперабельным образом (также через стандарты) различных клиентов (веб, Десктоп приложений, смартфонов, ...)</a:t>
            </a:r>
            <a:endParaRPr lang="ru-RU" sz="1800"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1757589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27331"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Helvetica" pitchFamily="34" charset="0"/>
              </a:rPr>
              <a:t>Теперь мы знаем, что возможен обмен данными интероперабельным образом</a:t>
            </a:r>
          </a:p>
          <a:p>
            <a:pPr eaLnBrk="1" hangingPunct="1">
              <a:spcBef>
                <a:spcPct val="0"/>
              </a:spcBef>
              <a:buFontTx/>
              <a:buChar char="•"/>
            </a:pPr>
            <a:r>
              <a:rPr lang="ru-RU" noProof="0" dirty="0" smtClean="0">
                <a:sym typeface="Helvetica" pitchFamily="34" charset="0"/>
              </a:rPr>
              <a:t>Но, как соединить гетерогенные и распределенные источники данных?</a:t>
            </a:r>
            <a:endParaRPr lang="ru-RU" sz="1800"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2618555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2835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Ответ можно суммировать абревиатурой из 3 букв: SDI (или ИПД)</a:t>
            </a:r>
            <a:endParaRPr lang="ru-RU" sz="1800"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1585336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29379"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Helvetica" pitchFamily="34" charset="0"/>
              </a:rPr>
              <a:t>SDI означает Инфраструктура Пространственных Данных (или </a:t>
            </a:r>
            <a:r>
              <a:rPr lang="ru-RU" sz="1800" noProof="0" dirty="0" smtClean="0">
                <a:latin typeface="Helvetica" pitchFamily="34" charset="0"/>
                <a:cs typeface="Helvetica" pitchFamily="34" charset="0"/>
                <a:sym typeface="Helvetica" pitchFamily="34" charset="0"/>
              </a:rPr>
              <a:t>Spatial Data Infrastructure)</a:t>
            </a:r>
          </a:p>
          <a:p>
            <a:pPr eaLnBrk="1" hangingPunct="1">
              <a:spcBef>
                <a:spcPct val="0"/>
              </a:spcBef>
              <a:buFontTx/>
              <a:buChar char="•"/>
            </a:pPr>
            <a:r>
              <a:rPr lang="ru-RU" noProof="0" dirty="0" smtClean="0">
                <a:sym typeface="Helvetica" pitchFamily="34" charset="0"/>
              </a:rPr>
              <a:t>Инфраструктура Пространственных Данных позволяет соединить различные источники данных</a:t>
            </a:r>
            <a:endParaRPr lang="ru-RU" sz="1800" noProof="0" dirty="0" smtClean="0">
              <a:latin typeface="Helvetica" pitchFamily="34" charset="0"/>
              <a:cs typeface="Helvetica" pitchFamily="34" charset="0"/>
              <a:sym typeface="Helvetica" pitchFamily="34" charset="0"/>
            </a:endParaRPr>
          </a:p>
          <a:p>
            <a:pPr eaLnBrk="1" hangingPunct="1">
              <a:spcBef>
                <a:spcPct val="0"/>
              </a:spcBef>
            </a:pPr>
            <a:endParaRPr lang="ru-RU" sz="1800"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21364316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30403"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SDI можно рассматривать как среда, которая содействует и поддерживает легкий доступ и использование геопространственных данных. </a:t>
            </a:r>
          </a:p>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Это гораздо больше, чем просто хранилище данных. </a:t>
            </a:r>
          </a:p>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Она позволяет обнаружить, визуализировать, оценивать и получить доступ к геопространственным данным и информации. </a:t>
            </a:r>
          </a:p>
          <a:p>
            <a:pPr eaLnBrk="1" hangingPunct="1"/>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Это среда, в которой пользователи могут взаимодействовать непрерывно с данными. Целью является довести данные как можно ближе к пользователю и учитывать их потребности.</a:t>
            </a:r>
          </a:p>
        </p:txBody>
      </p:sp>
    </p:spTree>
    <p:extLst>
      <p:ext uri="{BB962C8B-B14F-4D97-AF65-F5344CB8AC3E}">
        <p14:creationId xmlns:p14="http://schemas.microsoft.com/office/powerpoint/2010/main" xmlns="" val="15822181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31427"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Более формальное определение дает Ассоциация </a:t>
            </a:r>
            <a:r>
              <a:rPr lang="ru-RU" sz="1800" noProof="0" dirty="0" smtClean="0">
                <a:latin typeface="Helvetica" pitchFamily="34" charset="0"/>
                <a:cs typeface="Helvetica" pitchFamily="34" charset="0"/>
                <a:sym typeface="Helvetica" pitchFamily="34" charset="0"/>
              </a:rPr>
              <a:t>GSDI</a:t>
            </a:r>
            <a:r>
              <a:rPr lang="ru-RU" noProof="0" dirty="0" smtClean="0">
                <a:sym typeface="Helvetica" pitchFamily="34" charset="0"/>
              </a:rPr>
              <a:t>. </a:t>
            </a:r>
          </a:p>
          <a:p>
            <a:pPr eaLnBrk="1" hangingPunct="1">
              <a:spcBef>
                <a:spcPct val="0"/>
              </a:spcBef>
            </a:pPr>
            <a:r>
              <a:rPr lang="ru-RU" sz="1800" noProof="0" dirty="0" smtClean="0">
                <a:latin typeface="Helvetica" pitchFamily="34" charset="0"/>
                <a:cs typeface="Helvetica" pitchFamily="34" charset="0"/>
                <a:sym typeface="Helvetica" pitchFamily="34" charset="0"/>
              </a:rPr>
              <a:t>- Прочтите</a:t>
            </a:r>
          </a:p>
        </p:txBody>
      </p:sp>
    </p:spTree>
    <p:extLst>
      <p:ext uri="{BB962C8B-B14F-4D97-AF65-F5344CB8AC3E}">
        <p14:creationId xmlns:p14="http://schemas.microsoft.com/office/powerpoint/2010/main" xmlns="" val="3126580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7"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spcBef>
                <a:spcPct val="0"/>
              </a:spcBef>
              <a:buFontTx/>
              <a:buChar char="-"/>
            </a:pPr>
            <a:r>
              <a:rPr lang="ru-RU" noProof="0" dirty="0" smtClean="0"/>
              <a:t>Это система из нескольких взаимосвязанных систем</a:t>
            </a:r>
            <a:endParaRPr lang="ru-RU" noProof="0" dirty="0" smtClean="0">
              <a:latin typeface="Gill Sans"/>
              <a:ea typeface="MS PGothic" pitchFamily="34" charset="-128"/>
            </a:endParaRPr>
          </a:p>
          <a:p>
            <a:pPr marL="628650" lvl="1" indent="-171450" eaLnBrk="1" hangingPunct="1">
              <a:spcBef>
                <a:spcPct val="0"/>
              </a:spcBef>
              <a:buFontTx/>
              <a:buChar char="-"/>
            </a:pPr>
            <a:r>
              <a:rPr lang="ru-RU" noProof="0" dirty="0" smtClean="0"/>
              <a:t>Атмосфера</a:t>
            </a:r>
            <a:endParaRPr lang="ru-RU" noProof="0" dirty="0" smtClean="0">
              <a:latin typeface="Gill Sans"/>
              <a:ea typeface="MS PGothic" pitchFamily="34" charset="-128"/>
            </a:endParaRPr>
          </a:p>
          <a:p>
            <a:pPr marL="628650" lvl="1" indent="-171450" eaLnBrk="1" hangingPunct="1">
              <a:spcBef>
                <a:spcPct val="0"/>
              </a:spcBef>
              <a:buFontTx/>
              <a:buChar char="-"/>
            </a:pPr>
            <a:r>
              <a:rPr lang="ru-RU" noProof="0" dirty="0" smtClean="0"/>
              <a:t>Вода</a:t>
            </a:r>
            <a:endParaRPr lang="ru-RU" noProof="0" dirty="0" smtClean="0">
              <a:latin typeface="Gill Sans"/>
              <a:ea typeface="MS PGothic" pitchFamily="34" charset="-128"/>
            </a:endParaRPr>
          </a:p>
          <a:p>
            <a:pPr marL="628650" lvl="1" indent="-171450" eaLnBrk="1" hangingPunct="1">
              <a:spcBef>
                <a:spcPct val="0"/>
              </a:spcBef>
              <a:buFontTx/>
              <a:buChar char="-"/>
            </a:pPr>
            <a:r>
              <a:rPr lang="ru-RU" noProof="0" dirty="0" smtClean="0"/>
              <a:t>Земля</a:t>
            </a:r>
            <a:endParaRPr lang="ru-RU" noProof="0" dirty="0" smtClean="0">
              <a:latin typeface="Gill Sans"/>
              <a:ea typeface="MS PGothic" pitchFamily="34" charset="-128"/>
            </a:endParaRPr>
          </a:p>
          <a:p>
            <a:pPr marL="628650" lvl="1" indent="-171450" eaLnBrk="1" hangingPunct="1">
              <a:spcBef>
                <a:spcPct val="0"/>
              </a:spcBef>
            </a:pPr>
            <a:r>
              <a:rPr lang="ru-RU" noProof="0" dirty="0" smtClean="0">
                <a:latin typeface="Gill Sans"/>
                <a:ea typeface="MS PGothic" pitchFamily="34" charset="-128"/>
              </a:rPr>
              <a:t>=&gt; </a:t>
            </a:r>
            <a:r>
              <a:rPr lang="ru-RU" noProof="0" dirty="0" smtClean="0"/>
              <a:t>Взаимосвязанность</a:t>
            </a:r>
          </a:p>
        </p:txBody>
      </p:sp>
      <p:sp>
        <p:nvSpPr>
          <p:cNvPr id="196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80D9E3-9B11-44F6-ABB1-C744FEFD462E}" type="slidenum">
              <a:rPr lang="en-US"/>
              <a:pPr fontAlgn="base">
                <a:spcBef>
                  <a:spcPct val="0"/>
                </a:spcBef>
                <a:spcAft>
                  <a:spcPct val="0"/>
                </a:spcAft>
                <a:defRPr/>
              </a:pPr>
              <a:t>4</a:t>
            </a:fld>
            <a:endParaRPr lang="en-US" dirty="0"/>
          </a:p>
        </p:txBody>
      </p:sp>
    </p:spTree>
    <p:extLst>
      <p:ext uri="{BB962C8B-B14F-4D97-AF65-F5344CB8AC3E}">
        <p14:creationId xmlns:p14="http://schemas.microsoft.com/office/powerpoint/2010/main" xmlns="" val="17698692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32451"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z="2200" noProof="0" dirty="0" smtClean="0">
                <a:latin typeface="Lucida Grande"/>
                <a:ea typeface="Lucida Grande"/>
                <a:cs typeface="Lucida Grande"/>
                <a:sym typeface="Lucida Grande"/>
              </a:rPr>
              <a:t>- </a:t>
            </a:r>
            <a:r>
              <a:rPr lang="ru-RU" noProof="0" dirty="0" smtClean="0">
                <a:sym typeface="Lucida Grande"/>
              </a:rPr>
              <a:t>Говоря коротко, она позволяет раскрепостить силу данных, информации и услуг сервисов</a:t>
            </a:r>
            <a:endParaRPr lang="ru-RU" sz="2200" noProof="0" dirty="0" smtClean="0">
              <a:latin typeface="Lucida Grande"/>
              <a:ea typeface="Lucida Grande"/>
              <a:cs typeface="Lucida Grande"/>
              <a:sym typeface="Lucida Grande"/>
            </a:endParaRPr>
          </a:p>
        </p:txBody>
      </p:sp>
    </p:spTree>
    <p:extLst>
      <p:ext uri="{BB962C8B-B14F-4D97-AF65-F5344CB8AC3E}">
        <p14:creationId xmlns:p14="http://schemas.microsoft.com/office/powerpoint/2010/main" xmlns="" val="35204060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3347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sym typeface="Helvetica" pitchFamily="34" charset="0"/>
              </a:rPr>
              <a:t>Для того, чтобы разработать успешную SDI, объязательны следующие компоненты:</a:t>
            </a:r>
          </a:p>
          <a:p>
            <a:pPr eaLnBrk="1" hangingPunct="1">
              <a:spcBef>
                <a:spcPct val="0"/>
              </a:spcBef>
              <a:buFontTx/>
              <a:buChar char="•"/>
            </a:pPr>
            <a:r>
              <a:rPr lang="ru-RU" noProof="0" dirty="0" smtClean="0">
                <a:sym typeface="Helvetica" pitchFamily="34" charset="0"/>
              </a:rPr>
              <a:t>Иметь видение, цель, чтобы быть способным ответить на потребности пользователей</a:t>
            </a:r>
          </a:p>
          <a:p>
            <a:pPr eaLnBrk="1" hangingPunct="1">
              <a:spcBef>
                <a:spcPct val="0"/>
              </a:spcBef>
              <a:buFontTx/>
              <a:buChar char="•"/>
            </a:pPr>
            <a:r>
              <a:rPr lang="ru-RU" noProof="0" dirty="0" smtClean="0">
                <a:sym typeface="Helvetica" pitchFamily="34" charset="0"/>
              </a:rPr>
              <a:t>Данные</a:t>
            </a:r>
            <a:endParaRPr lang="ru-RU" sz="1800" noProof="0" dirty="0" smtClean="0">
              <a:latin typeface="Helvetica" pitchFamily="34" charset="0"/>
              <a:cs typeface="Helvetica" pitchFamily="34" charset="0"/>
              <a:sym typeface="Helvetica" pitchFamily="34" charset="0"/>
            </a:endParaRPr>
          </a:p>
          <a:p>
            <a:pPr eaLnBrk="1" hangingPunct="1">
              <a:spcBef>
                <a:spcPct val="0"/>
              </a:spcBef>
              <a:buFontTx/>
              <a:buChar char="•"/>
            </a:pPr>
            <a:r>
              <a:rPr lang="ru-RU" noProof="0" dirty="0" smtClean="0">
                <a:sym typeface="Helvetica" pitchFamily="34" charset="0"/>
              </a:rPr>
              <a:t>инфраструктура для хранения данных, метаданных, сетей и технологии</a:t>
            </a:r>
          </a:p>
          <a:p>
            <a:pPr eaLnBrk="1" hangingPunct="1">
              <a:spcBef>
                <a:spcPct val="0"/>
              </a:spcBef>
              <a:buFontTx/>
              <a:buChar char="•"/>
            </a:pPr>
            <a:r>
              <a:rPr lang="ru-RU" noProof="0" dirty="0" smtClean="0">
                <a:sym typeface="Helvetica" pitchFamily="34" charset="0"/>
              </a:rPr>
              <a:t>фонды, SDI не бесплатна</a:t>
            </a:r>
          </a:p>
          <a:p>
            <a:pPr eaLnBrk="1" hangingPunct="1">
              <a:spcBef>
                <a:spcPct val="0"/>
              </a:spcBef>
              <a:buFontTx/>
              <a:buChar char="•"/>
            </a:pPr>
            <a:r>
              <a:rPr lang="ru-RU" noProof="0" dirty="0" smtClean="0">
                <a:sym typeface="Helvetica" pitchFamily="34" charset="0"/>
              </a:rPr>
              <a:t>навыки: люди, способные управлять различными частями SDI (например: IT, ГИС, ...)</a:t>
            </a:r>
          </a:p>
          <a:p>
            <a:pPr eaLnBrk="1" hangingPunct="1">
              <a:spcBef>
                <a:spcPct val="0"/>
              </a:spcBef>
              <a:buFontTx/>
              <a:buChar char="•"/>
            </a:pPr>
            <a:r>
              <a:rPr lang="ru-RU" noProof="0" dirty="0" smtClean="0">
                <a:sym typeface="Helvetica" pitchFamily="34" charset="0"/>
              </a:rPr>
              <a:t>Но больше всего система УПРАВЛЕНИЯ (политика, стандарты, институциональные механизмы,...), чтобы управлять всеми этими компонентами; это ЧЕЛОВЕЧЕСКИЙ фактор </a:t>
            </a:r>
            <a:r>
              <a:rPr lang="ru-RU" sz="1800" noProof="0" dirty="0" smtClean="0">
                <a:latin typeface="Helvetica" pitchFamily="34" charset="0"/>
                <a:cs typeface="Helvetica" pitchFamily="34" charset="0"/>
                <a:sym typeface="Helvetica" pitchFamily="34" charset="0"/>
              </a:rPr>
              <a:t>SDI</a:t>
            </a:r>
            <a:endParaRPr lang="ru-RU" noProof="0" dirty="0" smtClean="0">
              <a:sym typeface="Helvetica" pitchFamily="34" charset="0"/>
            </a:endParaRPr>
          </a:p>
          <a:p>
            <a:pPr eaLnBrk="1" hangingPunct="1">
              <a:spcBef>
                <a:spcPct val="0"/>
              </a:spcBef>
              <a:buFontTx/>
              <a:buChar char="•"/>
            </a:pPr>
            <a:r>
              <a:rPr lang="ru-RU" noProof="0" dirty="0" smtClean="0">
                <a:sym typeface="Helvetica" pitchFamily="34" charset="0"/>
              </a:rPr>
              <a:t>Если нет УПРАВЛЕНИЯ =&gt; не работает</a:t>
            </a:r>
          </a:p>
        </p:txBody>
      </p:sp>
    </p:spTree>
    <p:extLst>
      <p:ext uri="{BB962C8B-B14F-4D97-AF65-F5344CB8AC3E}">
        <p14:creationId xmlns:p14="http://schemas.microsoft.com/office/powerpoint/2010/main" xmlns="" val="3958167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34499"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Helvetica" pitchFamily="34" charset="0"/>
              </a:rPr>
              <a:t>Целью SDI является то, чтобы добиться максимально эффективного использования данных, возможностей, инвестиций</a:t>
            </a:r>
          </a:p>
          <a:p>
            <a:pPr eaLnBrk="1" hangingPunct="1">
              <a:spcBef>
                <a:spcPct val="0"/>
              </a:spcBef>
              <a:buFontTx/>
              <a:buChar char="•"/>
            </a:pPr>
            <a:r>
              <a:rPr lang="ru-RU" noProof="0" dirty="0" smtClean="0">
                <a:sym typeface="Helvetica" pitchFamily="34" charset="0"/>
              </a:rPr>
              <a:t>можно сравнить по аналогии с дорогой, по которой данные будут передвигаться эффективно</a:t>
            </a:r>
          </a:p>
          <a:p>
            <a:pPr eaLnBrk="1" hangingPunct="1">
              <a:spcBef>
                <a:spcPct val="0"/>
              </a:spcBef>
            </a:pPr>
            <a:endParaRPr lang="ru-RU" sz="1800" noProof="0" dirty="0" smtClean="0">
              <a:latin typeface="Helvetica" pitchFamily="34" charset="0"/>
              <a:cs typeface="Helvetica" pitchFamily="34" charset="0"/>
              <a:sym typeface="Helvetica" pitchFamily="34" charset="0"/>
            </a:endParaRPr>
          </a:p>
          <a:p>
            <a:pPr eaLnBrk="1" hangingPunct="1">
              <a:spcBef>
                <a:spcPct val="0"/>
              </a:spcBef>
            </a:pPr>
            <a:r>
              <a:rPr lang="ru-RU" noProof="0" dirty="0" smtClean="0">
                <a:sym typeface="Helvetica" pitchFamily="34" charset="0"/>
              </a:rPr>
              <a:t>Говоря коротко, предназначение SDI состоит в следующем:</a:t>
            </a:r>
            <a:endParaRPr lang="ru-RU" sz="1800" noProof="0" dirty="0" smtClean="0">
              <a:latin typeface="Helvetica" pitchFamily="34" charset="0"/>
              <a:cs typeface="Helvetica" pitchFamily="34" charset="0"/>
              <a:sym typeface="Helvetica" pitchFamily="34" charset="0"/>
            </a:endParaRPr>
          </a:p>
          <a:p>
            <a:pPr eaLnBrk="1" hangingPunct="1">
              <a:spcBef>
                <a:spcPct val="0"/>
              </a:spcBef>
            </a:pPr>
            <a:r>
              <a:rPr lang="ru-RU" sz="1800" noProof="0" dirty="0" smtClean="0">
                <a:latin typeface="Helvetica" pitchFamily="34" charset="0"/>
                <a:cs typeface="Helvetica" pitchFamily="34" charset="0"/>
                <a:sym typeface="Helvetica" pitchFamily="34" charset="0"/>
              </a:rPr>
              <a:t>прочитайте</a:t>
            </a:r>
          </a:p>
          <a:p>
            <a:pPr eaLnBrk="1" hangingPunct="1">
              <a:spcBef>
                <a:spcPct val="0"/>
              </a:spcBef>
            </a:pPr>
            <a:endParaRPr lang="ru-RU" sz="1800" noProof="0" dirty="0" smtClean="0">
              <a:latin typeface="Helvetica" pitchFamily="34" charset="0"/>
              <a:cs typeface="Helvetica" pitchFamily="34" charset="0"/>
              <a:sym typeface="Helvetica" pitchFamily="34" charset="0"/>
            </a:endParaRPr>
          </a:p>
          <a:p>
            <a:pPr eaLnBrk="1" hangingPunct="1">
              <a:spcBef>
                <a:spcPct val="0"/>
              </a:spcBef>
            </a:pPr>
            <a:r>
              <a:rPr lang="ru-RU" noProof="0" dirty="0" smtClean="0">
                <a:sym typeface="Helvetica" pitchFamily="34" charset="0"/>
              </a:rPr>
              <a:t>Цель = работать умнее, а не труднее</a:t>
            </a:r>
            <a:endParaRPr lang="ru-RU" sz="1800"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39886075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35523"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Lucida Grande"/>
              </a:rPr>
              <a:t>Мы хотим обеспечить людей данными</a:t>
            </a:r>
          </a:p>
          <a:p>
            <a:pPr eaLnBrk="1" hangingPunct="1">
              <a:spcBef>
                <a:spcPct val="0"/>
              </a:spcBef>
              <a:buFontTx/>
              <a:buChar char="•"/>
            </a:pPr>
            <a:r>
              <a:rPr lang="ru-RU" noProof="0" dirty="0" smtClean="0">
                <a:sym typeface="Lucida Grande"/>
              </a:rPr>
              <a:t>Это делается с помощью стандартов, политики (наращивание потенциала, политики, ...), а также технологии (доступ к сетям)</a:t>
            </a:r>
          </a:p>
          <a:p>
            <a:pPr eaLnBrk="1" hangingPunct="1">
              <a:spcBef>
                <a:spcPct val="0"/>
              </a:spcBef>
              <a:buFont typeface="Symbol" pitchFamily="18" charset="2"/>
              <a:buChar char="•"/>
            </a:pPr>
            <a:r>
              <a:rPr lang="ru-RU" noProof="0" dirty="0" smtClean="0">
                <a:sym typeface="Lucida Grande"/>
              </a:rPr>
              <a:t>Все эти элементы позволяют расширение прав и возможностей людей с помощью доступа к хорошим данным и информации</a:t>
            </a:r>
            <a:endParaRPr lang="ru-RU" sz="2200" noProof="0" dirty="0" smtClean="0">
              <a:latin typeface="Lucida Grande"/>
              <a:ea typeface="Lucida Grande"/>
              <a:cs typeface="Lucida Grande"/>
              <a:sym typeface="Lucida Grande"/>
            </a:endParaRPr>
          </a:p>
        </p:txBody>
      </p:sp>
    </p:spTree>
    <p:extLst>
      <p:ext uri="{BB962C8B-B14F-4D97-AF65-F5344CB8AC3E}">
        <p14:creationId xmlns:p14="http://schemas.microsoft.com/office/powerpoint/2010/main" xmlns="" val="4947961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36547"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altLang="ja-JP" noProof="0" dirty="0" smtClean="0">
                <a:sym typeface="Helvetica" pitchFamily="34" charset="0"/>
              </a:rPr>
              <a:t>Если сравнить ситуацию с пирамидами, мы видим, что мы могли бы иметь различные части, работающие хорошо, но не полную картину</a:t>
            </a:r>
          </a:p>
          <a:p>
            <a:pPr eaLnBrk="1" hangingPunct="1">
              <a:spcBef>
                <a:spcPct val="0"/>
              </a:spcBef>
            </a:pPr>
            <a:r>
              <a:rPr lang="ru-RU" sz="1800" noProof="0" dirty="0" smtClean="0">
                <a:latin typeface="Helvetica" pitchFamily="34" charset="0"/>
                <a:cs typeface="Helvetica" pitchFamily="34" charset="0"/>
                <a:sym typeface="Helvetica" pitchFamily="34" charset="0"/>
              </a:rPr>
              <a:t>к примеру: </a:t>
            </a:r>
          </a:p>
          <a:p>
            <a:pPr lvl="1" eaLnBrk="1" hangingPunct="1">
              <a:spcBef>
                <a:spcPct val="0"/>
              </a:spcBef>
              <a:buFontTx/>
              <a:buChar char="-"/>
            </a:pPr>
            <a:r>
              <a:rPr lang="ru-RU" noProof="0" dirty="0" smtClean="0">
                <a:sym typeface="Helvetica" pitchFamily="34" charset="0"/>
              </a:rPr>
              <a:t>мы могли бы иметь хорошие данные, без возможности довести их  до внимания лиц, принимающих решения</a:t>
            </a:r>
          </a:p>
          <a:p>
            <a:pPr lvl="1" eaLnBrk="1" hangingPunct="1">
              <a:spcBef>
                <a:spcPct val="0"/>
              </a:spcBef>
              <a:buFontTx/>
              <a:buChar char="•"/>
            </a:pPr>
            <a:r>
              <a:rPr lang="ru-RU" noProof="0" dirty="0" smtClean="0">
                <a:sym typeface="Helvetica" pitchFamily="34" charset="0"/>
              </a:rPr>
              <a:t>данные хорошие, но нет никого, кому их можно представить</a:t>
            </a:r>
          </a:p>
          <a:p>
            <a:pPr lvl="1" eaLnBrk="1" hangingPunct="1">
              <a:spcBef>
                <a:spcPct val="0"/>
              </a:spcBef>
              <a:buFontTx/>
              <a:buChar char="•"/>
            </a:pPr>
            <a:r>
              <a:rPr lang="ru-RU" noProof="0" dirty="0" smtClean="0">
                <a:sym typeface="Helvetica" pitchFamily="34" charset="0"/>
              </a:rPr>
              <a:t>частичные данные, но более или менее можно их довести до внимания лиц, принимающих решения</a:t>
            </a:r>
          </a:p>
          <a:p>
            <a:pPr lvl="1" eaLnBrk="1" hangingPunct="1">
              <a:spcBef>
                <a:spcPct val="0"/>
              </a:spcBef>
            </a:pPr>
            <a:r>
              <a:rPr lang="ru-RU" noProof="0" dirty="0" smtClean="0">
                <a:sym typeface="Helvetica" pitchFamily="34" charset="0"/>
              </a:rPr>
              <a:t>очень редко хорошие данные, которые достигают лиц, принимающих решения</a:t>
            </a:r>
          </a:p>
          <a:p>
            <a:pPr lvl="1" eaLnBrk="1" hangingPunct="1">
              <a:spcBef>
                <a:spcPct val="0"/>
              </a:spcBef>
              <a:buFontTx/>
              <a:buChar char="-"/>
            </a:pPr>
            <a:endParaRPr lang="ru-RU" sz="1800" noProof="0" dirty="0" smtClean="0">
              <a:latin typeface="Helvetica" pitchFamily="34" charset="0"/>
              <a:cs typeface="Helvetica" pitchFamily="34" charset="0"/>
              <a:sym typeface="Helvetica" pitchFamily="34" charset="0"/>
            </a:endParaRPr>
          </a:p>
          <a:p>
            <a:pPr eaLnBrk="1" hangingPunct="1">
              <a:spcBef>
                <a:spcPct val="0"/>
              </a:spcBef>
              <a:buFontTx/>
              <a:buChar char="•"/>
            </a:pPr>
            <a:r>
              <a:rPr lang="ru-RU" noProof="0" dirty="0" smtClean="0">
                <a:sym typeface="Helvetica" pitchFamily="34" charset="0"/>
              </a:rPr>
              <a:t>Информацию можно превратить в качественную, если:</a:t>
            </a:r>
          </a:p>
          <a:p>
            <a:pPr lvl="1" eaLnBrk="1" hangingPunct="1">
              <a:spcBef>
                <a:spcPct val="0"/>
              </a:spcBef>
              <a:buFontTx/>
              <a:buChar char="•"/>
            </a:pPr>
            <a:r>
              <a:rPr lang="ru-RU" noProof="0" dirty="0" smtClean="0">
                <a:sym typeface="Helvetica" pitchFamily="34" charset="0"/>
              </a:rPr>
              <a:t>доступ к данным и их распространение улучшается</a:t>
            </a:r>
          </a:p>
          <a:p>
            <a:pPr lvl="1" eaLnBrk="1" hangingPunct="1">
              <a:spcBef>
                <a:spcPct val="0"/>
              </a:spcBef>
              <a:buFontTx/>
              <a:buChar char="•"/>
            </a:pPr>
            <a:r>
              <a:rPr lang="ru-RU" noProof="0" dirty="0" smtClean="0">
                <a:sym typeface="Helvetica" pitchFamily="34" charset="0"/>
              </a:rPr>
              <a:t>анализ данных улучшается</a:t>
            </a:r>
          </a:p>
          <a:p>
            <a:pPr eaLnBrk="1" hangingPunct="1">
              <a:spcBef>
                <a:spcPct val="0"/>
              </a:spcBef>
            </a:pPr>
            <a:endParaRPr lang="ru-RU" sz="1800" noProof="0" dirty="0" smtClean="0">
              <a:latin typeface="Helvetica" pitchFamily="34" charset="0"/>
              <a:cs typeface="Helvetica" pitchFamily="34" charset="0"/>
              <a:sym typeface="Helvetica" pitchFamily="34" charset="0"/>
            </a:endParaRPr>
          </a:p>
          <a:p>
            <a:pPr eaLnBrk="1" hangingPunct="1">
              <a:spcBef>
                <a:spcPct val="0"/>
              </a:spcBef>
            </a:pPr>
            <a:r>
              <a:rPr lang="ru-RU" noProof="0" dirty="0" smtClean="0">
                <a:sym typeface="Helvetica" pitchFamily="34" charset="0"/>
              </a:rPr>
              <a:t>Мы могли бы проводить больше времени занимаясь наукой (анализ данных) и меньше времени в поисках данных (в Европе в настоящее время более 50% времени тратится в поисках данных для целей экологической отчетности)</a:t>
            </a:r>
          </a:p>
        </p:txBody>
      </p:sp>
    </p:spTree>
    <p:extLst>
      <p:ext uri="{BB962C8B-B14F-4D97-AF65-F5344CB8AC3E}">
        <p14:creationId xmlns:p14="http://schemas.microsoft.com/office/powerpoint/2010/main" xmlns="" val="12716835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37571"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Образно говоря, мы должны помнить, что, подобно видимой стороне айсберга, технологическая сторона СОИ составляет только 20% всего процесса 80% составляет реляционная (человеческая) часть</a:t>
            </a:r>
          </a:p>
          <a:p>
            <a:pPr eaLnBrk="1" hangingPunct="1">
              <a:spcBef>
                <a:spcPct val="0"/>
              </a:spcBef>
            </a:pPr>
            <a:r>
              <a:rPr lang="ru-RU" sz="1800" noProof="0" dirty="0" smtClean="0">
                <a:latin typeface="Helvetica" pitchFamily="34" charset="0"/>
                <a:cs typeface="Helvetica" pitchFamily="34" charset="0"/>
                <a:sym typeface="Helvetica" pitchFamily="34" charset="0"/>
              </a:rPr>
              <a:t>This being said, we have to remember that like the visible side of an iceberg, the technological side of the SDI is only 20% of the whole process against 80% of relational (human) part is 80% of the process</a:t>
            </a:r>
          </a:p>
          <a:p>
            <a:pPr eaLnBrk="1" hangingPunct="1">
              <a:spcBef>
                <a:spcPct val="0"/>
              </a:spcBef>
            </a:pPr>
            <a:endParaRPr lang="ru-RU" sz="1800" noProof="0" dirty="0" smtClean="0">
              <a:latin typeface="Helvetica" pitchFamily="34" charset="0"/>
              <a:cs typeface="Helvetica" pitchFamily="34" charset="0"/>
              <a:sym typeface="Helvetica" pitchFamily="34" charset="0"/>
            </a:endParaRPr>
          </a:p>
          <a:p>
            <a:pPr eaLnBrk="1" hangingPunct="1">
              <a:spcBef>
                <a:spcPct val="0"/>
              </a:spcBef>
              <a:buFontTx/>
              <a:buChar char="•"/>
            </a:pPr>
            <a:r>
              <a:rPr lang="ru-RU" noProof="0" dirty="0" smtClean="0">
                <a:sym typeface="Helvetica" pitchFamily="34" charset="0"/>
              </a:rPr>
              <a:t>Техническая сторона довольно легко преодолима, но человеческая сторона создает большинство барьеров:</a:t>
            </a:r>
          </a:p>
          <a:p>
            <a:pPr eaLnBrk="1" hangingPunct="1">
              <a:spcBef>
                <a:spcPct val="0"/>
              </a:spcBef>
            </a:pPr>
            <a:r>
              <a:rPr lang="ru-RU" sz="1800" noProof="0" dirty="0" smtClean="0">
                <a:latin typeface="Helvetica" pitchFamily="34" charset="0"/>
                <a:cs typeface="Helvetica" pitchFamily="34" charset="0"/>
                <a:sym typeface="Helvetica" pitchFamily="34" charset="0"/>
              </a:rPr>
              <a:t>The technical side is quite easy to overcome but the human side represents most of the barriers through:</a:t>
            </a:r>
          </a:p>
          <a:p>
            <a:pPr lvl="1" eaLnBrk="1" hangingPunct="1">
              <a:spcBef>
                <a:spcPct val="0"/>
              </a:spcBef>
              <a:buFontTx/>
              <a:buChar char="•"/>
            </a:pPr>
            <a:r>
              <a:rPr lang="ru-RU" noProof="0" dirty="0" smtClean="0">
                <a:sym typeface="Helvetica" pitchFamily="34" charset="0"/>
              </a:rPr>
              <a:t>Социально-политико-культурный контекст</a:t>
            </a:r>
          </a:p>
          <a:p>
            <a:pPr lvl="1" eaLnBrk="1" hangingPunct="1">
              <a:spcBef>
                <a:spcPct val="0"/>
              </a:spcBef>
            </a:pPr>
            <a:r>
              <a:rPr lang="ru-RU" sz="1800" noProof="0" dirty="0" smtClean="0">
                <a:latin typeface="Helvetica" pitchFamily="34" charset="0"/>
                <a:cs typeface="Helvetica" pitchFamily="34" charset="0"/>
                <a:sym typeface="Helvetica" pitchFamily="34" charset="0"/>
              </a:rPr>
              <a:t> the Socio-politico-cultural context</a:t>
            </a:r>
          </a:p>
          <a:p>
            <a:pPr lvl="1" eaLnBrk="1" hangingPunct="1">
              <a:spcBef>
                <a:spcPct val="0"/>
              </a:spcBef>
              <a:buFontTx/>
              <a:buChar char="•"/>
            </a:pPr>
            <a:r>
              <a:rPr lang="ru-RU" noProof="0" dirty="0" smtClean="0">
                <a:sym typeface="Helvetica" pitchFamily="34" charset="0"/>
              </a:rPr>
              <a:t>Организационная сторона</a:t>
            </a:r>
          </a:p>
          <a:p>
            <a:pPr lvl="1" eaLnBrk="1" hangingPunct="1">
              <a:spcBef>
                <a:spcPct val="0"/>
              </a:spcBef>
            </a:pPr>
            <a:r>
              <a:rPr lang="ru-RU" sz="1800" noProof="0" dirty="0" smtClean="0">
                <a:latin typeface="Helvetica" pitchFamily="34" charset="0"/>
                <a:cs typeface="Helvetica" pitchFamily="34" charset="0"/>
                <a:sym typeface="Helvetica" pitchFamily="34" charset="0"/>
              </a:rPr>
              <a:t> the organizational side</a:t>
            </a:r>
          </a:p>
          <a:p>
            <a:pPr lvl="1" eaLnBrk="1" hangingPunct="1">
              <a:spcBef>
                <a:spcPct val="0"/>
              </a:spcBef>
              <a:buFontTx/>
              <a:buChar char="-"/>
            </a:pPr>
            <a:r>
              <a:rPr lang="ru-RU" noProof="0" dirty="0" smtClean="0">
                <a:sym typeface="Helvetica" pitchFamily="34" charset="0"/>
              </a:rPr>
              <a:t>Люди</a:t>
            </a:r>
          </a:p>
          <a:p>
            <a:pPr lvl="1" eaLnBrk="1" hangingPunct="1">
              <a:spcBef>
                <a:spcPct val="0"/>
              </a:spcBef>
              <a:buFontTx/>
              <a:buChar char="•"/>
            </a:pPr>
            <a:r>
              <a:rPr lang="ru-RU" noProof="0" dirty="0" smtClean="0">
                <a:sym typeface="Helvetica" pitchFamily="34" charset="0"/>
              </a:rPr>
              <a:t>Ресурсы (финансовые и человеческие)</a:t>
            </a:r>
            <a:r>
              <a:rPr lang="ru-RU" sz="1800" noProof="0" dirty="0" smtClean="0">
                <a:latin typeface="Helvetica" pitchFamily="34" charset="0"/>
                <a:cs typeface="Helvetica" pitchFamily="34" charset="0"/>
                <a:sym typeface="Helvetica" pitchFamily="34" charset="0"/>
              </a:rPr>
              <a:t>   </a:t>
            </a:r>
          </a:p>
        </p:txBody>
      </p:sp>
    </p:spTree>
    <p:extLst>
      <p:ext uri="{BB962C8B-B14F-4D97-AF65-F5344CB8AC3E}">
        <p14:creationId xmlns:p14="http://schemas.microsoft.com/office/powerpoint/2010/main" xmlns="" val="4317803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3859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Helvetica" pitchFamily="34" charset="0"/>
              </a:rPr>
              <a:t>Ключевым элементом реализации успешной SDI является то, что люди и институты работают вместе</a:t>
            </a:r>
          </a:p>
          <a:p>
            <a:pPr eaLnBrk="1" hangingPunct="1">
              <a:spcBef>
                <a:spcPct val="0"/>
              </a:spcBef>
              <a:buFont typeface="Symbol" pitchFamily="18" charset="2"/>
              <a:buChar char="•"/>
            </a:pPr>
            <a:r>
              <a:rPr lang="ru-RU" noProof="0" dirty="0" smtClean="0">
                <a:sym typeface="Helvetica" pitchFamily="34" charset="0"/>
              </a:rPr>
              <a:t>Необходимость найти правильный баланс между слишком упрощенного (=&gt; мало выгоды, не хватает интеграции) и слишком сложного (=&gt; трудно реализовать, дорого) подходов</a:t>
            </a:r>
          </a:p>
        </p:txBody>
      </p:sp>
    </p:spTree>
    <p:extLst>
      <p:ext uri="{BB962C8B-B14F-4D97-AF65-F5344CB8AC3E}">
        <p14:creationId xmlns:p14="http://schemas.microsoft.com/office/powerpoint/2010/main" xmlns="" val="21688665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39619"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Сотрудничество является важным элементом, но оно подвергается влияниям политических и организационных факторов</a:t>
            </a:r>
          </a:p>
          <a:p>
            <a:pPr eaLnBrk="1" hangingPunct="1">
              <a:spcBef>
                <a:spcPct val="0"/>
              </a:spcBef>
              <a:buFontTx/>
              <a:buChar char="•"/>
            </a:pPr>
            <a:r>
              <a:rPr lang="ru-RU" noProof="0" dirty="0" smtClean="0">
                <a:sym typeface="Helvetica" pitchFamily="34" charset="0"/>
              </a:rPr>
              <a:t>В этом аспекте очень важно эффективно вовлечь все заинтересованные стороны путем совместного подхода, чтобы понять:</a:t>
            </a:r>
          </a:p>
          <a:p>
            <a:pPr lvl="1" eaLnBrk="1" hangingPunct="1">
              <a:spcBef>
                <a:spcPct val="0"/>
              </a:spcBef>
              <a:buFontTx/>
              <a:buChar char="•"/>
            </a:pPr>
            <a:r>
              <a:rPr lang="ru-RU" noProof="0" dirty="0" smtClean="0">
                <a:sym typeface="Helvetica" pitchFamily="34" charset="0"/>
              </a:rPr>
              <a:t>Природу взаимодействий</a:t>
            </a:r>
          </a:p>
          <a:p>
            <a:pPr lvl="1" eaLnBrk="1" hangingPunct="1">
              <a:spcBef>
                <a:spcPct val="0"/>
              </a:spcBef>
              <a:buFontTx/>
              <a:buChar char="•"/>
            </a:pPr>
            <a:r>
              <a:rPr lang="ru-RU" noProof="0" dirty="0" smtClean="0">
                <a:sym typeface="Helvetica" pitchFamily="34" charset="0"/>
              </a:rPr>
              <a:t>Мотивации</a:t>
            </a:r>
          </a:p>
          <a:p>
            <a:pPr lvl="1" eaLnBrk="1" hangingPunct="1">
              <a:spcBef>
                <a:spcPct val="0"/>
              </a:spcBef>
              <a:buFontTx/>
              <a:buChar char="•"/>
            </a:pPr>
            <a:r>
              <a:rPr lang="ru-RU" noProof="0" dirty="0" smtClean="0">
                <a:sym typeface="Helvetica" pitchFamily="34" charset="0"/>
              </a:rPr>
              <a:t>Потребности</a:t>
            </a:r>
          </a:p>
          <a:p>
            <a:pPr lvl="1" eaLnBrk="1" hangingPunct="1">
              <a:spcBef>
                <a:spcPct val="0"/>
              </a:spcBef>
              <a:buFontTx/>
              <a:buChar char="•"/>
            </a:pPr>
            <a:r>
              <a:rPr lang="ru-RU" sz="1800" noProof="0" dirty="0" smtClean="0">
                <a:latin typeface="Helvetica" pitchFamily="34" charset="0"/>
                <a:cs typeface="Helvetica" pitchFamily="34" charset="0"/>
                <a:sym typeface="Helvetica" pitchFamily="34" charset="0"/>
              </a:rPr>
              <a:t>Возможности</a:t>
            </a:r>
          </a:p>
          <a:p>
            <a:pPr eaLnBrk="1" hangingPunct="1">
              <a:spcBef>
                <a:spcPct val="0"/>
              </a:spcBef>
              <a:buFontTx/>
              <a:buChar char="-"/>
            </a:pPr>
            <a:r>
              <a:rPr lang="ru-RU" noProof="0" dirty="0" smtClean="0">
                <a:sym typeface="Helvetica" pitchFamily="34" charset="0"/>
              </a:rPr>
              <a:t>мы не должны навязывать (так как при этом возможно встретить сопротивление), а созидать, работая совместно</a:t>
            </a:r>
          </a:p>
          <a:p>
            <a:pPr eaLnBrk="1" hangingPunct="1">
              <a:spcBef>
                <a:spcPct val="0"/>
              </a:spcBef>
              <a:buFontTx/>
              <a:buChar char="•"/>
            </a:pPr>
            <a:r>
              <a:rPr lang="ru-RU" noProof="0" dirty="0" smtClean="0">
                <a:sym typeface="Helvetica" pitchFamily="34" charset="0"/>
              </a:rPr>
              <a:t>заинтересованные стороны будут сотрудничать, только если процесс отвечает их собственным потребностям или мандату, и если ресурсов (человеческие, финансовые) достаточно</a:t>
            </a:r>
          </a:p>
        </p:txBody>
      </p:sp>
    </p:spTree>
    <p:extLst>
      <p:ext uri="{BB962C8B-B14F-4D97-AF65-F5344CB8AC3E}">
        <p14:creationId xmlns:p14="http://schemas.microsoft.com/office/powerpoint/2010/main" xmlns="" val="26524022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0643"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Helvetica" pitchFamily="34" charset="0"/>
              </a:rPr>
              <a:t>Существенное значение имеет наращивания потенциала, а также повышение осведомленности по отнощению к концепциям, методам и технологиям, связанным с </a:t>
            </a:r>
            <a:r>
              <a:rPr lang="ru-RU" sz="1800" noProof="0" dirty="0" smtClean="0">
                <a:latin typeface="Helvetica" pitchFamily="34" charset="0"/>
                <a:cs typeface="Helvetica" pitchFamily="34" charset="0"/>
                <a:sym typeface="Helvetica" pitchFamily="34" charset="0"/>
              </a:rPr>
              <a:t>SDI</a:t>
            </a:r>
          </a:p>
          <a:p>
            <a:pPr eaLnBrk="1" hangingPunct="1">
              <a:spcBef>
                <a:spcPct val="0"/>
              </a:spcBef>
              <a:buFontTx/>
              <a:buChar char="-"/>
            </a:pPr>
            <a:endParaRPr lang="ru-RU" sz="1800" noProof="0" dirty="0" smtClean="0">
              <a:latin typeface="Helvetica" pitchFamily="34" charset="0"/>
              <a:cs typeface="Helvetica" pitchFamily="34" charset="0"/>
              <a:sym typeface="Helvetica" pitchFamily="34" charset="0"/>
            </a:endParaRPr>
          </a:p>
          <a:p>
            <a:pPr eaLnBrk="1" hangingPunct="1">
              <a:spcBef>
                <a:spcPct val="0"/>
              </a:spcBef>
              <a:buFontTx/>
              <a:buChar char="•"/>
            </a:pPr>
            <a:r>
              <a:rPr lang="ru-RU" noProof="0" dirty="0" smtClean="0">
                <a:sym typeface="Helvetica" pitchFamily="34" charset="0"/>
              </a:rPr>
              <a:t>Группа по наблюдению Земли (</a:t>
            </a:r>
            <a:r>
              <a:rPr lang="ru-RU" sz="1800" noProof="0" dirty="0" smtClean="0">
                <a:latin typeface="Helvetica" pitchFamily="34" charset="0"/>
                <a:cs typeface="Helvetica" pitchFamily="34" charset="0"/>
                <a:sym typeface="Helvetica" pitchFamily="34" charset="0"/>
              </a:rPr>
              <a:t>GEO,</a:t>
            </a:r>
            <a:r>
              <a:rPr lang="ru-RU" noProof="0" dirty="0" smtClean="0">
                <a:sym typeface="Helvetica" pitchFamily="34" charset="0"/>
              </a:rPr>
              <a:t> </a:t>
            </a:r>
            <a:r>
              <a:rPr lang="ru-RU" sz="1800" noProof="0" dirty="0" smtClean="0">
                <a:latin typeface="Helvetica" pitchFamily="34" charset="0"/>
                <a:cs typeface="Helvetica" pitchFamily="34" charset="0"/>
                <a:sym typeface="Helvetica" pitchFamily="34" charset="0"/>
              </a:rPr>
              <a:t>The group on Earth Observation</a:t>
            </a:r>
            <a:r>
              <a:rPr lang="ru-RU" noProof="0" dirty="0" smtClean="0">
                <a:sym typeface="Helvetica" pitchFamily="34" charset="0"/>
              </a:rPr>
              <a:t>) в рамках своей инициативы Глобальная система наблюдений за Землей (</a:t>
            </a:r>
            <a:r>
              <a:rPr lang="ru-RU" sz="1800" noProof="0" dirty="0" smtClean="0">
                <a:latin typeface="Helvetica" pitchFamily="34" charset="0"/>
                <a:cs typeface="Helvetica" pitchFamily="34" charset="0"/>
                <a:sym typeface="Helvetica" pitchFamily="34" charset="0"/>
              </a:rPr>
              <a:t>GEOSS, Global Earth Observation System of systems)</a:t>
            </a:r>
            <a:r>
              <a:rPr lang="ru-RU" noProof="0" dirty="0" smtClean="0">
                <a:sym typeface="Helvetica" pitchFamily="34" charset="0"/>
              </a:rPr>
              <a:t> признает 3 уровня для наращивания потенциала:</a:t>
            </a:r>
          </a:p>
          <a:p>
            <a:pPr lvl="1" eaLnBrk="1" hangingPunct="1">
              <a:spcBef>
                <a:spcPct val="0"/>
              </a:spcBef>
              <a:buFontTx/>
              <a:buChar char="•"/>
            </a:pPr>
            <a:r>
              <a:rPr lang="ru-RU" noProof="0" dirty="0" smtClean="0">
                <a:sym typeface="Helvetica" pitchFamily="34" charset="0"/>
              </a:rPr>
              <a:t>Учреждения</a:t>
            </a:r>
          </a:p>
          <a:p>
            <a:pPr lvl="1" eaLnBrk="1" hangingPunct="1">
              <a:spcBef>
                <a:spcPct val="0"/>
              </a:spcBef>
              <a:buFontTx/>
              <a:buChar char="•"/>
            </a:pPr>
            <a:r>
              <a:rPr lang="ru-RU" noProof="0" dirty="0" smtClean="0">
                <a:sym typeface="Helvetica" pitchFamily="34" charset="0"/>
              </a:rPr>
              <a:t>Люди</a:t>
            </a:r>
          </a:p>
          <a:p>
            <a:pPr lvl="1" eaLnBrk="1" hangingPunct="1">
              <a:spcBef>
                <a:spcPct val="0"/>
              </a:spcBef>
              <a:buFontTx/>
              <a:buChar char="•"/>
            </a:pPr>
            <a:r>
              <a:rPr lang="ru-RU" noProof="0" dirty="0" smtClean="0">
                <a:sym typeface="Helvetica" pitchFamily="34" charset="0"/>
              </a:rPr>
              <a:t>Инфраструктура</a:t>
            </a:r>
          </a:p>
        </p:txBody>
      </p:sp>
    </p:spTree>
    <p:extLst>
      <p:ext uri="{BB962C8B-B14F-4D97-AF65-F5344CB8AC3E}">
        <p14:creationId xmlns:p14="http://schemas.microsoft.com/office/powerpoint/2010/main" xmlns="" val="9617166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1667"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Helvetica" pitchFamily="34" charset="0"/>
              </a:rPr>
              <a:t>С технологической точки зрения, можно заключить, что SDI предлагает интересное решение для управления, распространения и анализа данных об окружающей среде</a:t>
            </a:r>
          </a:p>
          <a:p>
            <a:pPr eaLnBrk="1" hangingPunct="1">
              <a:spcBef>
                <a:spcPct val="0"/>
              </a:spcBef>
              <a:buFontTx/>
              <a:buChar char="•"/>
            </a:pPr>
            <a:r>
              <a:rPr lang="ru-RU" noProof="0" dirty="0" smtClean="0">
                <a:sym typeface="Helvetica" pitchFamily="34" charset="0"/>
              </a:rPr>
              <a:t>но мы должны помнить, что человеческий фактор будет основным компонентом для определения успеха </a:t>
            </a:r>
            <a:r>
              <a:rPr lang="ru-RU" sz="1800" noProof="0" dirty="0" smtClean="0">
                <a:latin typeface="Helvetica" pitchFamily="34" charset="0"/>
                <a:cs typeface="Helvetica" pitchFamily="34" charset="0"/>
                <a:sym typeface="Helvetica" pitchFamily="34" charset="0"/>
              </a:rPr>
              <a:t>SDI</a:t>
            </a:r>
            <a:endParaRPr lang="ru-RU" noProof="0" dirty="0" smtClean="0">
              <a:sym typeface="Helvetica" pitchFamily="34" charset="0"/>
            </a:endParaRPr>
          </a:p>
          <a:p>
            <a:pPr eaLnBrk="1" hangingPunct="1">
              <a:spcBef>
                <a:spcPct val="0"/>
              </a:spcBef>
              <a:buFont typeface="Symbol" pitchFamily="18" charset="2"/>
              <a:buChar char="•"/>
            </a:pPr>
            <a:r>
              <a:rPr lang="ru-RU" noProof="0" dirty="0" smtClean="0">
                <a:sym typeface="Helvetica" pitchFamily="34" charset="0"/>
              </a:rPr>
              <a:t>Все перечисленное (обязательство, стимулы, ... </a:t>
            </a:r>
            <a:r>
              <a:rPr lang="ru-RU" sz="1800" noProof="0" dirty="0" smtClean="0">
                <a:latin typeface="Helvetica" pitchFamily="34" charset="0"/>
                <a:cs typeface="Helvetica" pitchFamily="34" charset="0"/>
                <a:sym typeface="Helvetica" pitchFamily="34" charset="0"/>
              </a:rPr>
              <a:t>прочтите цитату</a:t>
            </a:r>
            <a:r>
              <a:rPr lang="ru-RU" noProof="0" dirty="0" smtClean="0">
                <a:sym typeface="Helvetica" pitchFamily="34" charset="0"/>
              </a:rPr>
              <a:t>) являются факторами, которые усилят или остановят развитие </a:t>
            </a:r>
            <a:r>
              <a:rPr lang="ru-RU" sz="1800" noProof="0" dirty="0" smtClean="0">
                <a:latin typeface="Helvetica" pitchFamily="34" charset="0"/>
                <a:cs typeface="Helvetica" pitchFamily="34" charset="0"/>
                <a:sym typeface="Helvetica" pitchFamily="34" charset="0"/>
              </a:rPr>
              <a:t>SDI</a:t>
            </a:r>
            <a:endParaRPr lang="ru-RU" noProof="0" dirty="0" smtClean="0">
              <a:sym typeface="Helvetica" pitchFamily="34" charset="0"/>
            </a:endParaRPr>
          </a:p>
          <a:p>
            <a:pPr eaLnBrk="1" hangingPunct="1">
              <a:spcBef>
                <a:spcPct val="0"/>
              </a:spcBef>
              <a:buFont typeface="Symbol" pitchFamily="18" charset="2"/>
              <a:buNone/>
            </a:pPr>
            <a:endParaRPr lang="ru-RU" sz="1800" noProof="0" dirty="0" smtClean="0">
              <a:latin typeface="Helvetica" pitchFamily="34" charset="0"/>
              <a:cs typeface="Helvetica" pitchFamily="34" charset="0"/>
              <a:sym typeface="Helvetica" pitchFamily="34" charset="0"/>
            </a:endParaRPr>
          </a:p>
          <a:p>
            <a:pPr eaLnBrk="1" hangingPunct="1">
              <a:spcBef>
                <a:spcPct val="0"/>
              </a:spcBef>
            </a:pPr>
            <a:r>
              <a:rPr lang="ru-RU" sz="1800" noProof="0" dirty="0" smtClean="0">
                <a:latin typeface="Helvetica" pitchFamily="34" charset="0"/>
                <a:cs typeface="Helvetica" pitchFamily="34" charset="0"/>
                <a:sym typeface="Helvetica" pitchFamily="34" charset="0"/>
              </a:rPr>
              <a:t>Craglia утверждает: прочтите цитату</a:t>
            </a:r>
          </a:p>
        </p:txBody>
      </p:sp>
    </p:spTree>
    <p:extLst>
      <p:ext uri="{BB962C8B-B14F-4D97-AF65-F5344CB8AC3E}">
        <p14:creationId xmlns:p14="http://schemas.microsoft.com/office/powerpoint/2010/main" xmlns="" val="3295458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p:spPr>
      </p:sp>
      <p:sp>
        <p:nvSpPr>
          <p:cNvPr id="196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latin typeface="Gill Sans"/>
              </a:rPr>
              <a:t>прочитать</a:t>
            </a:r>
          </a:p>
        </p:txBody>
      </p:sp>
      <p:sp>
        <p:nvSpPr>
          <p:cNvPr id="197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4D8AFC-9ACB-4B21-92DB-D885D530C602}" type="slidenum">
              <a:rPr lang="en-US"/>
              <a:pPr fontAlgn="base">
                <a:spcBef>
                  <a:spcPct val="0"/>
                </a:spcBef>
                <a:spcAft>
                  <a:spcPct val="0"/>
                </a:spcAft>
                <a:defRPr/>
              </a:pPr>
              <a:t>5</a:t>
            </a:fld>
            <a:endParaRPr lang="en-US" dirty="0"/>
          </a:p>
        </p:txBody>
      </p:sp>
    </p:spTree>
    <p:extLst>
      <p:ext uri="{BB962C8B-B14F-4D97-AF65-F5344CB8AC3E}">
        <p14:creationId xmlns:p14="http://schemas.microsoft.com/office/powerpoint/2010/main" xmlns="" val="1924062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2691"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В соответствии с этими принципами SDI, некоторые инициативы пытаются реализовать их на практике </a:t>
            </a:r>
          </a:p>
          <a:p>
            <a:pPr eaLnBrk="1" hangingPunct="1">
              <a:spcBef>
                <a:spcPct val="0"/>
              </a:spcBef>
            </a:pPr>
            <a:endParaRPr lang="ru-RU" sz="1800" noProof="0" dirty="0" smtClean="0">
              <a:latin typeface="Helvetica" pitchFamily="34" charset="0"/>
              <a:cs typeface="Helvetica" pitchFamily="34" charset="0"/>
              <a:sym typeface="Helvetica" pitchFamily="34" charset="0"/>
            </a:endParaRPr>
          </a:p>
          <a:p>
            <a:pPr eaLnBrk="1" hangingPunct="1">
              <a:spcBef>
                <a:spcPct val="0"/>
              </a:spcBef>
              <a:buFontTx/>
              <a:buChar char="•"/>
            </a:pPr>
            <a:r>
              <a:rPr lang="ru-RU" noProof="0" dirty="0" smtClean="0">
                <a:sym typeface="Helvetica" pitchFamily="34" charset="0"/>
              </a:rPr>
              <a:t>Главная инициатива координируется Группой по наблюдению Земли и называется </a:t>
            </a:r>
            <a:r>
              <a:rPr lang="ru-RU" sz="1800" noProof="0" dirty="0" smtClean="0">
                <a:latin typeface="Helvetica" pitchFamily="34" charset="0"/>
                <a:cs typeface="Helvetica" pitchFamily="34" charset="0"/>
                <a:sym typeface="Helvetica" pitchFamily="34" charset="0"/>
              </a:rPr>
              <a:t>GEOSS</a:t>
            </a:r>
            <a:r>
              <a:rPr lang="ru-RU" noProof="0" dirty="0" smtClean="0">
                <a:sym typeface="Helvetica" pitchFamily="34" charset="0"/>
              </a:rPr>
              <a:t>. </a:t>
            </a:r>
            <a:r>
              <a:rPr lang="ru-RU" sz="1800" noProof="0" dirty="0" smtClean="0">
                <a:latin typeface="Helvetica" pitchFamily="34" charset="0"/>
                <a:cs typeface="Helvetica" pitchFamily="34" charset="0"/>
                <a:sym typeface="Helvetica" pitchFamily="34" charset="0"/>
              </a:rPr>
              <a:t>GEOSS</a:t>
            </a:r>
            <a:r>
              <a:rPr lang="ru-RU" noProof="0" dirty="0" smtClean="0">
                <a:sym typeface="Helvetica" pitchFamily="34" charset="0"/>
              </a:rPr>
              <a:t> является международной инициативой, которая работает на ДОБРОВОЛЬНОЙ основе и на основе УЧАСТИЯ</a:t>
            </a:r>
          </a:p>
          <a:p>
            <a:pPr eaLnBrk="1" hangingPunct="1">
              <a:spcBef>
                <a:spcPct val="0"/>
              </a:spcBef>
            </a:pPr>
            <a:endParaRPr lang="ru-RU" sz="1800" noProof="0" dirty="0" smtClean="0">
              <a:latin typeface="Helvetica" pitchFamily="34" charset="0"/>
              <a:cs typeface="Helvetica" pitchFamily="34" charset="0"/>
              <a:sym typeface="Helvetica" pitchFamily="34" charset="0"/>
            </a:endParaRPr>
          </a:p>
          <a:p>
            <a:pPr eaLnBrk="1" hangingPunct="1">
              <a:spcBef>
                <a:spcPct val="0"/>
              </a:spcBef>
              <a:buFontTx/>
              <a:buChar char="•"/>
            </a:pPr>
            <a:r>
              <a:rPr lang="ru-RU" noProof="0" dirty="0" smtClean="0">
                <a:sym typeface="Helvetica" pitchFamily="34" charset="0"/>
              </a:rPr>
              <a:t>Будет оперировать в полном объеме к 2015 году</a:t>
            </a:r>
          </a:p>
          <a:p>
            <a:pPr eaLnBrk="1" hangingPunct="1">
              <a:spcBef>
                <a:spcPct val="0"/>
              </a:spcBef>
            </a:pPr>
            <a:r>
              <a:rPr lang="ru-RU" sz="1800" noProof="0" dirty="0" smtClean="0">
                <a:latin typeface="Helvetica" pitchFamily="34" charset="0"/>
                <a:cs typeface="Helvetica" pitchFamily="34" charset="0"/>
                <a:sym typeface="Helvetica" pitchFamily="34" charset="0"/>
              </a:rPr>
              <a:t> </a:t>
            </a:r>
          </a:p>
          <a:p>
            <a:pPr eaLnBrk="1" hangingPunct="1">
              <a:spcBef>
                <a:spcPct val="0"/>
              </a:spcBef>
              <a:buFontTx/>
              <a:buChar char="•"/>
            </a:pPr>
            <a:r>
              <a:rPr lang="ru-RU" noProof="0" dirty="0" smtClean="0">
                <a:sym typeface="Helvetica" pitchFamily="34" charset="0"/>
              </a:rPr>
              <a:t>Старается подключить производителей экологических данных к конечным пользователям (лица, принимающие решения, ученые, ...)</a:t>
            </a:r>
          </a:p>
          <a:p>
            <a:pPr eaLnBrk="1" hangingPunct="1">
              <a:spcBef>
                <a:spcPct val="0"/>
              </a:spcBef>
              <a:buFontTx/>
              <a:buChar char="-"/>
            </a:pPr>
            <a:endParaRPr lang="ru-RU" sz="1800" noProof="0" dirty="0" smtClean="0">
              <a:latin typeface="Helvetica" pitchFamily="34" charset="0"/>
              <a:cs typeface="Helvetica" pitchFamily="34" charset="0"/>
              <a:sym typeface="Helvetica" pitchFamily="34" charset="0"/>
            </a:endParaRPr>
          </a:p>
          <a:p>
            <a:pPr eaLnBrk="1" hangingPunct="1">
              <a:spcBef>
                <a:spcPct val="0"/>
              </a:spcBef>
              <a:buFontTx/>
              <a:buChar char="•"/>
            </a:pPr>
            <a:r>
              <a:rPr lang="ru-RU" noProof="0" dirty="0" smtClean="0">
                <a:sym typeface="Helvetica" pitchFamily="34" charset="0"/>
              </a:rPr>
              <a:t>Целью является улучшение доступа за наблюдениями за Землей для изучения глобальных проблем</a:t>
            </a:r>
          </a:p>
          <a:p>
            <a:pPr eaLnBrk="1" hangingPunct="1">
              <a:spcBef>
                <a:spcPct val="0"/>
              </a:spcBef>
              <a:buFontTx/>
              <a:buChar char="-"/>
            </a:pPr>
            <a:endParaRPr lang="ru-RU" sz="1800" noProof="0" dirty="0" smtClean="0">
              <a:latin typeface="Helvetica" pitchFamily="34" charset="0"/>
              <a:cs typeface="Helvetica" pitchFamily="34" charset="0"/>
              <a:sym typeface="Helvetica" pitchFamily="34" charset="0"/>
            </a:endParaRPr>
          </a:p>
          <a:p>
            <a:pPr eaLnBrk="1" hangingPunct="1">
              <a:spcBef>
                <a:spcPct val="0"/>
              </a:spcBef>
              <a:buFontTx/>
              <a:buChar char="•"/>
            </a:pPr>
            <a:r>
              <a:rPr lang="ru-RU" noProof="0" dirty="0" smtClean="0">
                <a:sym typeface="Helvetica" pitchFamily="34" charset="0"/>
              </a:rPr>
              <a:t>Ключевые слова: прочтите</a:t>
            </a:r>
          </a:p>
        </p:txBody>
      </p:sp>
    </p:spTree>
    <p:extLst>
      <p:ext uri="{BB962C8B-B14F-4D97-AF65-F5344CB8AC3E}">
        <p14:creationId xmlns:p14="http://schemas.microsoft.com/office/powerpoint/2010/main" xmlns="" val="16816895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371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ru-RU" noProof="0" dirty="0" smtClean="0">
                <a:latin typeface="Helvetica" pitchFamily="34" charset="0"/>
                <a:cs typeface="Helvetica" pitchFamily="34" charset="0"/>
                <a:sym typeface="Helvetica" pitchFamily="34" charset="0"/>
              </a:rPr>
              <a:t>GEOSS </a:t>
            </a:r>
            <a:r>
              <a:rPr lang="ru-RU" noProof="0" dirty="0" smtClean="0"/>
              <a:t>предполагает некие принципыстимулирования обмена данными:</a:t>
            </a:r>
          </a:p>
          <a:p>
            <a:pPr eaLnBrk="1" hangingPunct="1"/>
            <a:endParaRPr lang="ru-RU" noProof="0" dirty="0" smtClean="0"/>
          </a:p>
          <a:p>
            <a:pPr eaLnBrk="1" hangingPunct="1"/>
            <a:r>
              <a:rPr lang="ru-RU" noProof="0" dirty="0" smtClean="0"/>
              <a:t>прочитать</a:t>
            </a:r>
          </a:p>
        </p:txBody>
      </p:sp>
    </p:spTree>
    <p:extLst>
      <p:ext uri="{BB962C8B-B14F-4D97-AF65-F5344CB8AC3E}">
        <p14:creationId xmlns:p14="http://schemas.microsoft.com/office/powerpoint/2010/main" xmlns="" val="16295955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4739"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marL="285750" indent="-285750" eaLnBrk="1" hangingPunct="1">
              <a:spcBef>
                <a:spcPct val="0"/>
              </a:spcBef>
              <a:buFontTx/>
              <a:buChar char="-"/>
            </a:pPr>
            <a:r>
              <a:rPr lang="ru-RU" sz="1800" noProof="0" dirty="0" smtClean="0">
                <a:latin typeface="Helvetica" pitchFamily="34" charset="0"/>
                <a:cs typeface="Helvetica" pitchFamily="34" charset="0"/>
                <a:sym typeface="Helvetica" pitchFamily="34" charset="0"/>
              </a:rPr>
              <a:t>GEOSS </a:t>
            </a:r>
            <a:r>
              <a:rPr lang="ru-RU" noProof="0" dirty="0" smtClean="0"/>
              <a:t>через свои инфраструктуры хочет подключать различные системы наблюдения Земли, направленные на поддержку 9 областей общественного блага: прочитать</a:t>
            </a:r>
          </a:p>
        </p:txBody>
      </p:sp>
    </p:spTree>
    <p:extLst>
      <p:ext uri="{BB962C8B-B14F-4D97-AF65-F5344CB8AC3E}">
        <p14:creationId xmlns:p14="http://schemas.microsoft.com/office/powerpoint/2010/main" xmlns="" val="277354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5763"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sz="1800" noProof="0" dirty="0" smtClean="0">
                <a:latin typeface="Helvetica" pitchFamily="34" charset="0"/>
                <a:cs typeface="Helvetica" pitchFamily="34" charset="0"/>
                <a:sym typeface="Helvetica" pitchFamily="34" charset="0"/>
              </a:rPr>
              <a:t>GEOSS </a:t>
            </a:r>
            <a:r>
              <a:rPr lang="ru-RU" noProof="0" dirty="0" smtClean="0"/>
              <a:t>не владеет данными, но представляет собой мост между производителями и потребителями</a:t>
            </a:r>
            <a:endParaRPr lang="ru-RU" sz="1800"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30496741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6787"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t>Это Google научных данных</a:t>
            </a:r>
            <a:endParaRPr lang="ru-RU" sz="1800"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36736513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7811"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sz="1800" noProof="0" dirty="0" smtClean="0">
                <a:latin typeface="Helvetica" pitchFamily="34" charset="0"/>
                <a:cs typeface="Helvetica" pitchFamily="34" charset="0"/>
                <a:sym typeface="Helvetica" pitchFamily="34" charset="0"/>
              </a:rPr>
              <a:t> </a:t>
            </a:r>
            <a:r>
              <a:rPr lang="ru-RU" noProof="0" dirty="0" smtClean="0"/>
              <a:t>Существует также европейская директива INSPIRE, которая вступила в силу в мае 2007-го</a:t>
            </a:r>
          </a:p>
          <a:p>
            <a:pPr eaLnBrk="1" hangingPunct="1">
              <a:spcBef>
                <a:spcPct val="0"/>
              </a:spcBef>
              <a:buFontTx/>
              <a:buChar char="-"/>
            </a:pPr>
            <a:endParaRPr lang="ru-RU" sz="1800" noProof="0" dirty="0" smtClean="0">
              <a:latin typeface="Helvetica" pitchFamily="34" charset="0"/>
              <a:cs typeface="Helvetica" pitchFamily="34" charset="0"/>
              <a:sym typeface="Helvetica" pitchFamily="34" charset="0"/>
            </a:endParaRPr>
          </a:p>
          <a:p>
            <a:pPr eaLnBrk="1" hangingPunct="1">
              <a:spcBef>
                <a:spcPct val="0"/>
              </a:spcBef>
              <a:buFontTx/>
              <a:buChar char="-"/>
            </a:pPr>
            <a:r>
              <a:rPr lang="ru-RU" sz="1800" noProof="0" dirty="0" smtClean="0">
                <a:latin typeface="Helvetica" pitchFamily="34" charset="0"/>
                <a:cs typeface="Helvetica" pitchFamily="34" charset="0"/>
                <a:sym typeface="Helvetica" pitchFamily="34" charset="0"/>
              </a:rPr>
              <a:t> </a:t>
            </a:r>
            <a:r>
              <a:rPr lang="ru-RU" noProof="0" dirty="0" smtClean="0"/>
              <a:t>это обязательный закон, который координирует усилия государств-членов ЕС</a:t>
            </a:r>
          </a:p>
        </p:txBody>
      </p:sp>
    </p:spTree>
    <p:extLst>
      <p:ext uri="{BB962C8B-B14F-4D97-AF65-F5344CB8AC3E}">
        <p14:creationId xmlns:p14="http://schemas.microsoft.com/office/powerpoint/2010/main" xmlns="" val="9925149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883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sz="1800" noProof="0" dirty="0" smtClean="0">
                <a:latin typeface="Helvetica" pitchFamily="34" charset="0"/>
                <a:cs typeface="Helvetica" pitchFamily="34" charset="0"/>
                <a:sym typeface="Helvetica" pitchFamily="34" charset="0"/>
              </a:rPr>
              <a:t>I</a:t>
            </a:r>
            <a:r>
              <a:rPr lang="ru-RU" noProof="0" dirty="0" smtClean="0"/>
              <a:t>NSPIRE определяет некоторый ряд принципов, направленных на содействие обмену данными</a:t>
            </a:r>
            <a:r>
              <a:rPr lang="ru-RU" sz="1800" noProof="0" dirty="0" smtClean="0">
                <a:latin typeface="Helvetica" pitchFamily="34" charset="0"/>
                <a:cs typeface="Helvetica" pitchFamily="34" charset="0"/>
                <a:sym typeface="Helvetica" pitchFamily="34" charset="0"/>
              </a:rPr>
              <a:t>:   </a:t>
            </a:r>
            <a:r>
              <a:rPr lang="ru-RU" noProof="0" dirty="0" smtClean="0"/>
              <a:t>прочтите</a:t>
            </a:r>
          </a:p>
        </p:txBody>
      </p:sp>
    </p:spTree>
    <p:extLst>
      <p:ext uri="{BB962C8B-B14F-4D97-AF65-F5344CB8AC3E}">
        <p14:creationId xmlns:p14="http://schemas.microsoft.com/office/powerpoint/2010/main" xmlns="" val="857203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9859"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t>INSPIRE определяет некоторые сервисы: прочтите</a:t>
            </a:r>
            <a:endParaRPr lang="ru-RU" sz="1800"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20494688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0883"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t>Директивы имеет свой веб-сайт</a:t>
            </a:r>
            <a:endParaRPr lang="ru-RU" sz="1800"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29365555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1907"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z="1800" noProof="0" dirty="0" smtClean="0">
                <a:latin typeface="Helvetica" pitchFamily="34" charset="0"/>
                <a:cs typeface="Helvetica" pitchFamily="34" charset="0"/>
                <a:sym typeface="Helvetica" pitchFamily="34" charset="0"/>
              </a:rPr>
              <a:t>И геопортал</a:t>
            </a:r>
          </a:p>
        </p:txBody>
      </p:sp>
    </p:spTree>
    <p:extLst>
      <p:ext uri="{BB962C8B-B14F-4D97-AF65-F5344CB8AC3E}">
        <p14:creationId xmlns:p14="http://schemas.microsoft.com/office/powerpoint/2010/main" xmlns="" val="505291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9763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eaLnBrk="1" hangingPunct="1">
              <a:spcBef>
                <a:spcPct val="0"/>
              </a:spcBef>
            </a:pPr>
            <a:r>
              <a:rPr lang="ru-RU" noProof="0" dirty="0" smtClean="0">
                <a:sym typeface="Helvetica" pitchFamily="34" charset="0"/>
              </a:rPr>
              <a:t>Для того чтобы получить обоснованное решение на информированной основе,</a:t>
            </a:r>
            <a:endParaRPr lang="ru-RU" sz="1800" noProof="0" dirty="0" smtClean="0">
              <a:latin typeface="Helvetica" pitchFamily="34" charset="0"/>
              <a:cs typeface="Helvetica" pitchFamily="34" charset="0"/>
              <a:sym typeface="Helvetica" pitchFamily="34" charset="0"/>
            </a:endParaRPr>
          </a:p>
          <a:p>
            <a:pPr marL="228600" indent="-228600" eaLnBrk="1" hangingPunct="1">
              <a:spcBef>
                <a:spcPct val="0"/>
              </a:spcBef>
            </a:pPr>
            <a:r>
              <a:rPr lang="ru-RU" noProof="0" dirty="0" smtClean="0">
                <a:sym typeface="Helvetica" pitchFamily="34" charset="0"/>
              </a:rPr>
              <a:t>традиционный научный подход таков:</a:t>
            </a:r>
            <a:endParaRPr lang="ru-RU" sz="1800" noProof="0" dirty="0" smtClean="0">
              <a:latin typeface="Helvetica" pitchFamily="34" charset="0"/>
              <a:cs typeface="Helvetica" pitchFamily="34" charset="0"/>
              <a:sym typeface="Helvetica" pitchFamily="34" charset="0"/>
            </a:endParaRPr>
          </a:p>
          <a:p>
            <a:pPr marL="228600" indent="-228600" eaLnBrk="1" hangingPunct="1">
              <a:spcBef>
                <a:spcPct val="0"/>
              </a:spcBef>
              <a:buFontTx/>
              <a:buAutoNum type="arabicParenR"/>
            </a:pPr>
            <a:r>
              <a:rPr lang="ru-RU" noProof="0" dirty="0" smtClean="0">
                <a:sym typeface="Helvetica" pitchFamily="34" charset="0"/>
              </a:rPr>
              <a:t>Мы НАБЛЮДАЕМ явление с помощью измерений, собирая и анализируя данные</a:t>
            </a:r>
            <a:endParaRPr lang="ru-RU" sz="1800" noProof="0" dirty="0" smtClean="0">
              <a:latin typeface="Helvetica" pitchFamily="34" charset="0"/>
              <a:cs typeface="Helvetica" pitchFamily="34" charset="0"/>
              <a:sym typeface="Helvetica" pitchFamily="34" charset="0"/>
            </a:endParaRPr>
          </a:p>
          <a:p>
            <a:pPr marL="228600" indent="-228600" eaLnBrk="1" hangingPunct="1">
              <a:spcBef>
                <a:spcPct val="0"/>
              </a:spcBef>
              <a:buFontTx/>
              <a:buAutoNum type="arabicParenR"/>
            </a:pPr>
            <a:r>
              <a:rPr lang="ru-RU" altLang="ja-JP" noProof="0" dirty="0" smtClean="0">
                <a:sym typeface="Helvetica" pitchFamily="34" charset="0"/>
              </a:rPr>
              <a:t>Мы ОБМЕНИВАЕМСЯ результатами наблюдений</a:t>
            </a:r>
            <a:endParaRPr lang="ru-RU" altLang="ja-JP" sz="1800" noProof="0" dirty="0" smtClean="0">
              <a:latin typeface="Helvetica" pitchFamily="34" charset="0"/>
              <a:cs typeface="Helvetica" pitchFamily="34" charset="0"/>
              <a:sym typeface="Helvetica" pitchFamily="34" charset="0"/>
            </a:endParaRPr>
          </a:p>
          <a:p>
            <a:pPr marL="228600" indent="-228600" eaLnBrk="1" hangingPunct="1">
              <a:spcBef>
                <a:spcPct val="0"/>
              </a:spcBef>
              <a:buFontTx/>
              <a:buAutoNum type="arabicParenR"/>
            </a:pPr>
            <a:r>
              <a:rPr lang="ru-RU" noProof="0" dirty="0" smtClean="0">
                <a:sym typeface="Helvetica" pitchFamily="34" charset="0"/>
              </a:rPr>
              <a:t>Имеем намерение ИНФОРМИРОВАТЬ других (научное сообщество, широкая общественность, ...) для их участия в улучшении знаний о глобальных явлениях</a:t>
            </a:r>
          </a:p>
        </p:txBody>
      </p:sp>
    </p:spTree>
    <p:extLst>
      <p:ext uri="{BB962C8B-B14F-4D97-AF65-F5344CB8AC3E}">
        <p14:creationId xmlns:p14="http://schemas.microsoft.com/office/powerpoint/2010/main" xmlns="" val="13768080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2931"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t>Наконец, стоит упомянуть об инициативе Взгляд на Землю </a:t>
            </a:r>
            <a:r>
              <a:rPr lang="ru-RU" sz="1800" noProof="0" dirty="0" smtClean="0">
                <a:latin typeface="Helvetica" pitchFamily="34" charset="0"/>
                <a:cs typeface="Helvetica" pitchFamily="34" charset="0"/>
                <a:sym typeface="Helvetica" pitchFamily="34" charset="0"/>
              </a:rPr>
              <a:t>(Eye on Earth)</a:t>
            </a:r>
          </a:p>
        </p:txBody>
      </p:sp>
    </p:spTree>
    <p:extLst>
      <p:ext uri="{BB962C8B-B14F-4D97-AF65-F5344CB8AC3E}">
        <p14:creationId xmlns:p14="http://schemas.microsoft.com/office/powerpoint/2010/main" xmlns="" val="32762831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395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t>И Цифровая повестка дня для Европы</a:t>
            </a:r>
          </a:p>
          <a:p>
            <a:pPr eaLnBrk="1" hangingPunct="1">
              <a:spcBef>
                <a:spcPct val="0"/>
              </a:spcBef>
            </a:pPr>
            <a:endParaRPr lang="ru-RU" sz="1800" noProof="0" dirty="0" smtClean="0">
              <a:latin typeface="Helvetica" pitchFamily="34" charset="0"/>
              <a:cs typeface="Helvetica" pitchFamily="34" charset="0"/>
              <a:sym typeface="Helvetica" pitchFamily="34" charset="0"/>
            </a:endParaRPr>
          </a:p>
          <a:p>
            <a:pPr eaLnBrk="1" hangingPunct="1">
              <a:spcBef>
                <a:spcPct val="0"/>
              </a:spcBef>
            </a:pPr>
            <a:r>
              <a:rPr lang="ru-RU" sz="1800" noProof="0" dirty="0" smtClean="0">
                <a:latin typeface="Helvetica" pitchFamily="34" charset="0"/>
                <a:cs typeface="Helvetica" pitchFamily="34" charset="0"/>
                <a:sym typeface="Helvetica" pitchFamily="34" charset="0"/>
              </a:rPr>
              <a:t>=&gt; </a:t>
            </a:r>
            <a:r>
              <a:rPr lang="ru-RU" noProof="0" dirty="0" smtClean="0"/>
              <a:t>Все это инициативы пытаются сделать понятие SDI более конкретным</a:t>
            </a:r>
          </a:p>
        </p:txBody>
      </p:sp>
    </p:spTree>
    <p:extLst>
      <p:ext uri="{BB962C8B-B14F-4D97-AF65-F5344CB8AC3E}">
        <p14:creationId xmlns:p14="http://schemas.microsoft.com/office/powerpoint/2010/main" xmlns="" val="22555035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4979"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ru-RU" noProof="0" dirty="0" smtClean="0"/>
              <a:t>Мы приближаемся к концу этой презентации, но до окончания мы действительно хотим передать</a:t>
            </a:r>
          </a:p>
          <a:p>
            <a:pPr eaLnBrk="1" hangingPunct="1"/>
            <a:r>
              <a:rPr lang="ru-RU" noProof="0" dirty="0" smtClean="0"/>
              <a:t>некоторые ключевые сообщения.</a:t>
            </a:r>
          </a:p>
          <a:p>
            <a:pPr eaLnBrk="1" hangingPunct="1">
              <a:spcBef>
                <a:spcPct val="0"/>
              </a:spcBef>
            </a:pPr>
            <a:r>
              <a:rPr lang="ru-RU" noProof="0" dirty="0" smtClean="0"/>
              <a:t>Во-первых:</a:t>
            </a:r>
          </a:p>
          <a:p>
            <a:pPr eaLnBrk="1" hangingPunct="1">
              <a:spcBef>
                <a:spcPct val="0"/>
              </a:spcBef>
            </a:pPr>
            <a:r>
              <a:rPr lang="ru-RU" noProof="0" dirty="0" smtClean="0"/>
              <a:t>Без обмена данных об окружающей среде:</a:t>
            </a:r>
          </a:p>
          <a:p>
            <a:pPr eaLnBrk="1" hangingPunct="1">
              <a:spcBef>
                <a:spcPct val="0"/>
              </a:spcBef>
            </a:pPr>
            <a:r>
              <a:rPr lang="ru-RU" sz="1800" noProof="0" dirty="0" smtClean="0">
                <a:latin typeface="Lucida Grande"/>
                <a:ea typeface="Lucida Grande"/>
                <a:cs typeface="Lucida Grande"/>
                <a:sym typeface="Lucida Grande"/>
              </a:rPr>
              <a:t>	- </a:t>
            </a:r>
            <a:r>
              <a:rPr lang="ru-RU" noProof="0" dirty="0" smtClean="0"/>
              <a:t>Заниматься наукой может быть трудно</a:t>
            </a:r>
            <a:r>
              <a:rPr lang="ru-RU" sz="1800" noProof="0" dirty="0" smtClean="0">
                <a:latin typeface="Lucida Grande"/>
                <a:ea typeface="Lucida Grande"/>
                <a:cs typeface="Lucida Grande"/>
                <a:sym typeface="Lucida Grande"/>
              </a:rPr>
              <a:t>, </a:t>
            </a:r>
          </a:p>
          <a:p>
            <a:pPr eaLnBrk="1" hangingPunct="1">
              <a:spcBef>
                <a:spcPct val="0"/>
              </a:spcBef>
            </a:pPr>
            <a:r>
              <a:rPr lang="ru-RU" sz="1800" noProof="0" dirty="0" smtClean="0">
                <a:latin typeface="Lucida Grande"/>
                <a:ea typeface="Lucida Grande"/>
                <a:cs typeface="Lucida Grande"/>
                <a:sym typeface="Lucida Grande"/>
              </a:rPr>
              <a:t>	- </a:t>
            </a:r>
            <a:r>
              <a:rPr lang="ru-RU" noProof="0" dirty="0" smtClean="0"/>
              <a:t>принятие правильных решений может быть проблематичным,</a:t>
            </a:r>
            <a:endParaRPr lang="ru-RU" sz="1800" noProof="0" dirty="0" smtClean="0">
              <a:latin typeface="Lucida Grande"/>
              <a:ea typeface="Lucida Grande"/>
              <a:cs typeface="Lucida Grande"/>
              <a:sym typeface="Lucida Grande"/>
            </a:endParaRPr>
          </a:p>
          <a:p>
            <a:pPr eaLnBrk="1" hangingPunct="1">
              <a:spcBef>
                <a:spcPct val="0"/>
              </a:spcBef>
            </a:pPr>
            <a:r>
              <a:rPr lang="ru-RU" sz="1800" noProof="0" dirty="0" smtClean="0">
                <a:latin typeface="Lucida Grande"/>
                <a:ea typeface="Lucida Grande"/>
                <a:cs typeface="Lucida Grande"/>
                <a:sym typeface="Lucida Grande"/>
              </a:rPr>
              <a:t>	- </a:t>
            </a:r>
            <a:r>
              <a:rPr lang="ru-RU" noProof="0" dirty="0" smtClean="0"/>
              <a:t>И видение концепции устойчивого развития может быть более сложным</a:t>
            </a:r>
            <a:r>
              <a:rPr lang="ru-RU" sz="1800" noProof="0" dirty="0" smtClean="0">
                <a:latin typeface="Lucida Grande"/>
                <a:ea typeface="Lucida Grande"/>
                <a:cs typeface="Lucida Grande"/>
                <a:sym typeface="Lucida Grande"/>
              </a:rPr>
              <a:t>.</a:t>
            </a:r>
          </a:p>
        </p:txBody>
      </p:sp>
    </p:spTree>
    <p:extLst>
      <p:ext uri="{BB962C8B-B14F-4D97-AF65-F5344CB8AC3E}">
        <p14:creationId xmlns:p14="http://schemas.microsoft.com/office/powerpoint/2010/main" xmlns="" val="40800033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6003"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latin typeface="Arial" pitchFamily="34" charset="0"/>
                <a:cs typeface="Arial" pitchFamily="34" charset="0"/>
              </a:rPr>
              <a:t>Публично финансируемые данные являются общественным благом, производимые в интересах общества и, следовательно, должны быть свободно доступны в максимальной возможной степени.</a:t>
            </a:r>
            <a:endParaRPr lang="ru-RU" sz="1800" noProof="0" dirty="0" smtClean="0">
              <a:latin typeface="Lucida Grande"/>
              <a:ea typeface="Lucida Grande"/>
              <a:cs typeface="Lucida Grande"/>
              <a:sym typeface="Lucida Grande"/>
            </a:endParaRPr>
          </a:p>
        </p:txBody>
      </p:sp>
    </p:spTree>
    <p:extLst>
      <p:ext uri="{BB962C8B-B14F-4D97-AF65-F5344CB8AC3E}">
        <p14:creationId xmlns:p14="http://schemas.microsoft.com/office/powerpoint/2010/main" xmlns="" val="18412493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7027"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t>В общем научном контексте, обмен и документирование данных является частью элементарного научного подхода, что позволяет ученым сравнивать свои результаты и методы более легко, расширять научную отчетность, достоверность и потенциально улучшить качество данных на пользу всей общественности</a:t>
            </a:r>
          </a:p>
        </p:txBody>
      </p:sp>
    </p:spTree>
    <p:extLst>
      <p:ext uri="{BB962C8B-B14F-4D97-AF65-F5344CB8AC3E}">
        <p14:creationId xmlns:p14="http://schemas.microsoft.com/office/powerpoint/2010/main" xmlns="" val="5248618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8051"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t>Придерживайтесь во всех этих понятиях простоте в подчодах, сделаите их понятными, и пусть люди сами испытывают на себе преимущества работы в интероперабельном контексте и потенциальное позитивное влияние, которое они могут оказать на их повседневной деятельности</a:t>
            </a:r>
          </a:p>
        </p:txBody>
      </p:sp>
    </p:spTree>
    <p:extLst>
      <p:ext uri="{BB962C8B-B14F-4D97-AF65-F5344CB8AC3E}">
        <p14:creationId xmlns:p14="http://schemas.microsoft.com/office/powerpoint/2010/main" xmlns="" val="29770577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907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dirty="0" smtClean="0"/>
              <a:t>Сделайте ваши данные легкими для обнаружения (не скрывайте их)</a:t>
            </a:r>
          </a:p>
          <a:p>
            <a:pPr eaLnBrk="1" hangingPunct="1">
              <a:spcBef>
                <a:spcPct val="0"/>
              </a:spcBef>
            </a:pPr>
            <a:r>
              <a:rPr lang="ru-RU" sz="1800" dirty="0" smtClean="0"/>
              <a:t>Популяризуете </a:t>
            </a:r>
            <a:r>
              <a:rPr lang="en-US" sz="1800" dirty="0" smtClean="0">
                <a:latin typeface="Lucida Grande"/>
                <a:ea typeface="Lucida Grande"/>
                <a:cs typeface="Lucida Grande"/>
                <a:sym typeface="Lucida Grande"/>
              </a:rPr>
              <a:t>GEOSS </a:t>
            </a:r>
            <a:r>
              <a:rPr lang="ru-RU" dirty="0" smtClean="0"/>
              <a:t>в качестве платформы обмена данными</a:t>
            </a:r>
            <a:endParaRPr lang="en-US" sz="1800" dirty="0" smtClean="0">
              <a:latin typeface="Lucida Grande"/>
              <a:ea typeface="Lucida Grande"/>
              <a:cs typeface="Lucida Grande"/>
              <a:sym typeface="Lucida Grande"/>
            </a:endParaRPr>
          </a:p>
          <a:p>
            <a:pPr eaLnBrk="1" hangingPunct="1">
              <a:spcBef>
                <a:spcPct val="0"/>
              </a:spcBef>
            </a:pPr>
            <a:r>
              <a:rPr lang="ru-RU" sz="1800" dirty="0" smtClean="0">
                <a:latin typeface="Lucida Grande"/>
                <a:ea typeface="Lucida Grande"/>
                <a:cs typeface="Lucida Grande"/>
                <a:sym typeface="Lucida Grande"/>
              </a:rPr>
              <a:t>и</a:t>
            </a:r>
            <a:r>
              <a:rPr lang="en-US" sz="1800" dirty="0" smtClean="0">
                <a:latin typeface="Lucida Grande"/>
                <a:ea typeface="Lucida Grande"/>
                <a:cs typeface="Lucida Grande"/>
                <a:sym typeface="Lucida Grande"/>
              </a:rPr>
              <a:t> OGC </a:t>
            </a:r>
            <a:r>
              <a:rPr lang="ru-RU" sz="1800" dirty="0" smtClean="0">
                <a:latin typeface="Lucida Grande"/>
                <a:ea typeface="Lucida Grande"/>
                <a:cs typeface="Lucida Grande"/>
                <a:sym typeface="Lucida Grande"/>
              </a:rPr>
              <a:t>как о</a:t>
            </a:r>
            <a:r>
              <a:rPr lang="ru-RU" dirty="0" smtClean="0"/>
              <a:t>ткрытые стандарты</a:t>
            </a:r>
            <a:endParaRPr lang="en-US" sz="1800" dirty="0" smtClean="0">
              <a:latin typeface="Lucida Grande"/>
              <a:ea typeface="Lucida Grande"/>
              <a:cs typeface="Lucida Grande"/>
              <a:sym typeface="Lucida Grande"/>
            </a:endParaRPr>
          </a:p>
        </p:txBody>
      </p:sp>
    </p:spTree>
    <p:extLst>
      <p:ext uri="{BB962C8B-B14F-4D97-AF65-F5344CB8AC3E}">
        <p14:creationId xmlns:p14="http://schemas.microsoft.com/office/powerpoint/2010/main" xmlns="" val="22787701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60099"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t>Максимально поделитесь пространственной информацией, произведенной вами !!!</a:t>
            </a:r>
          </a:p>
          <a:p>
            <a:pPr eaLnBrk="1" hangingPunct="1">
              <a:spcBef>
                <a:spcPct val="0"/>
              </a:spcBef>
            </a:pPr>
            <a:endParaRPr lang="ru-RU" noProof="0" dirty="0" smtClean="0"/>
          </a:p>
        </p:txBody>
      </p:sp>
    </p:spTree>
    <p:extLst>
      <p:ext uri="{BB962C8B-B14F-4D97-AF65-F5344CB8AC3E}">
        <p14:creationId xmlns:p14="http://schemas.microsoft.com/office/powerpoint/2010/main" xmlns="" val="12690855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2CF3F3-985F-46A8-BDF7-F25DD58355B2}" type="slidenum">
              <a:rPr lang="en-US" smtClean="0"/>
              <a:pPr>
                <a:defRPr/>
              </a:pPr>
              <a:t>68</a:t>
            </a:fld>
            <a:endParaRPr lang="en-US" dirty="0"/>
          </a:p>
        </p:txBody>
      </p:sp>
    </p:spTree>
    <p:extLst>
      <p:ext uri="{BB962C8B-B14F-4D97-AF65-F5344CB8AC3E}">
        <p14:creationId xmlns:p14="http://schemas.microsoft.com/office/powerpoint/2010/main" xmlns="" val="26159712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p:spPr>
      </p:sp>
      <p:sp>
        <p:nvSpPr>
          <p:cNvPr id="2611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dirty="0" smtClean="0"/>
          </a:p>
        </p:txBody>
      </p:sp>
      <p:sp>
        <p:nvSpPr>
          <p:cNvPr id="4" name="Slide Number Placeholder 3"/>
          <p:cNvSpPr>
            <a:spLocks noGrp="1"/>
          </p:cNvSpPr>
          <p:nvPr>
            <p:ph type="sldNum" sz="quarter" idx="5"/>
          </p:nvPr>
        </p:nvSpPr>
        <p:spPr/>
        <p:txBody>
          <a:bodyPr/>
          <a:lstStyle/>
          <a:p>
            <a:pPr>
              <a:defRPr/>
            </a:pPr>
            <a:fld id="{CFEEBCA7-CB4B-4063-A912-F4B30014EFD2}" type="slidenum">
              <a:rPr lang="en-US" smtClean="0"/>
              <a:pPr>
                <a:defRPr/>
              </a:pPr>
              <a:t>79</a:t>
            </a:fld>
            <a:endParaRPr lang="en-US" dirty="0"/>
          </a:p>
        </p:txBody>
      </p:sp>
    </p:spTree>
    <p:extLst>
      <p:ext uri="{BB962C8B-B14F-4D97-AF65-F5344CB8AC3E}">
        <p14:creationId xmlns:p14="http://schemas.microsoft.com/office/powerpoint/2010/main" xmlns="" val="588516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98659"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Helvetica" pitchFamily="34" charset="0"/>
              </a:rPr>
              <a:t>Полученные данные, могут быть полезными для многих пользователей, не только для нас</a:t>
            </a:r>
            <a:endParaRPr lang="ru-RU" sz="1800" noProof="0" dirty="0" smtClean="0">
              <a:latin typeface="Helvetica" pitchFamily="34" charset="0"/>
              <a:cs typeface="Helvetica" pitchFamily="34" charset="0"/>
              <a:sym typeface="Helvetica" pitchFamily="34" charset="0"/>
            </a:endParaRPr>
          </a:p>
          <a:p>
            <a:pPr eaLnBrk="1" hangingPunct="1">
              <a:spcBef>
                <a:spcPct val="0"/>
              </a:spcBef>
              <a:buFontTx/>
              <a:buChar char="•"/>
            </a:pPr>
            <a:r>
              <a:rPr lang="ru-RU" noProof="0" dirty="0" smtClean="0">
                <a:sym typeface="Helvetica" pitchFamily="34" charset="0"/>
              </a:rPr>
              <a:t>На самом деле один набор данных может быть полезным для многих людей</a:t>
            </a:r>
            <a:endParaRPr lang="ru-RU" sz="1800" noProof="0" dirty="0" smtClean="0">
              <a:latin typeface="Helvetica" pitchFamily="34" charset="0"/>
              <a:cs typeface="Helvetica" pitchFamily="34" charset="0"/>
              <a:sym typeface="Helvetica" pitchFamily="34" charset="0"/>
            </a:endParaRPr>
          </a:p>
          <a:p>
            <a:pPr eaLnBrk="1" hangingPunct="1">
              <a:spcBef>
                <a:spcPct val="0"/>
              </a:spcBef>
              <a:buFontTx/>
              <a:buChar char="•"/>
            </a:pPr>
            <a:r>
              <a:rPr lang="ru-RU" noProof="0" dirty="0" smtClean="0">
                <a:sym typeface="Helvetica" pitchFamily="34" charset="0"/>
              </a:rPr>
              <a:t>И один человек нуждается в многочисленных и разнообразных наборах данных</a:t>
            </a:r>
            <a:endParaRPr lang="ru-RU" sz="1800"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34895791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noFill/>
          <a:ln>
            <a:solidFill>
              <a:srgbClr val="000000"/>
            </a:solidFill>
            <a:miter lim="800000"/>
            <a:headEnd/>
            <a:tailEnd/>
          </a:ln>
        </p:spPr>
      </p:sp>
      <p:sp>
        <p:nvSpPr>
          <p:cNvPr id="262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dirty="0" smtClean="0"/>
          </a:p>
        </p:txBody>
      </p:sp>
      <p:sp>
        <p:nvSpPr>
          <p:cNvPr id="4" name="Slide Number Placeholder 3"/>
          <p:cNvSpPr>
            <a:spLocks noGrp="1"/>
          </p:cNvSpPr>
          <p:nvPr>
            <p:ph type="sldNum" sz="quarter" idx="5"/>
          </p:nvPr>
        </p:nvSpPr>
        <p:spPr/>
        <p:txBody>
          <a:bodyPr/>
          <a:lstStyle/>
          <a:p>
            <a:pPr>
              <a:defRPr/>
            </a:pPr>
            <a:fld id="{5A222C3B-0149-4437-941E-B07EF5ABB674}" type="slidenum">
              <a:rPr lang="en-US" smtClean="0"/>
              <a:pPr>
                <a:defRPr/>
              </a:pPr>
              <a:t>95</a:t>
            </a:fld>
            <a:endParaRPr lang="en-US" dirty="0"/>
          </a:p>
        </p:txBody>
      </p:sp>
    </p:spTree>
    <p:extLst>
      <p:ext uri="{BB962C8B-B14F-4D97-AF65-F5344CB8AC3E}">
        <p14:creationId xmlns:p14="http://schemas.microsoft.com/office/powerpoint/2010/main" xmlns="" val="35727264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63171"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14341667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6419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20763808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65219"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37670797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66243"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7316592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67267"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Что такое </a:t>
            </a:r>
            <a:r>
              <a:rPr lang="ru-RU" noProof="0" dirty="0" smtClean="0">
                <a:sym typeface="Eurostile"/>
              </a:rPr>
              <a:t>интероперабельность</a:t>
            </a:r>
            <a:r>
              <a:rPr lang="ru-RU" sz="1800" noProof="0" dirty="0" smtClean="0">
                <a:latin typeface="Helvetica" pitchFamily="34" charset="0"/>
                <a:cs typeface="Helvetica" pitchFamily="34" charset="0"/>
                <a:sym typeface="Helvetica" pitchFamily="34" charset="0"/>
              </a:rPr>
              <a:t>?</a:t>
            </a:r>
          </a:p>
          <a:p>
            <a:pPr eaLnBrk="1" hangingPunct="1">
              <a:spcBef>
                <a:spcPct val="0"/>
              </a:spcBef>
              <a:buFontTx/>
              <a:buChar char="-"/>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это возможности содействовать процессу интеграции, как на примере соединения 2 частей головоломки</a:t>
            </a:r>
          </a:p>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Прочтите определение</a:t>
            </a:r>
            <a:endParaRPr lang="ru-RU" sz="1800" noProof="0" dirty="0" smtClean="0">
              <a:latin typeface="Helvetica" pitchFamily="34" charset="0"/>
              <a:cs typeface="Helvetica" pitchFamily="34" charset="0"/>
              <a:sym typeface="Helvetica" pitchFamily="34" charset="0"/>
            </a:endParaRPr>
          </a:p>
          <a:p>
            <a:pPr eaLnBrk="1" hangingPunct="1">
              <a:spcBef>
                <a:spcPct val="0"/>
              </a:spcBef>
            </a:pPr>
            <a:endParaRPr lang="ru-RU" sz="2400" noProof="0" dirty="0" smtClean="0">
              <a:latin typeface="Helvetica" pitchFamily="34" charset="0"/>
              <a:cs typeface="Helvetica" pitchFamily="34" charset="0"/>
              <a:sym typeface="Helvetica" pitchFamily="34" charset="0"/>
            </a:endParaRPr>
          </a:p>
          <a:p>
            <a:pPr eaLnBrk="1" hangingPunct="1">
              <a:spcBef>
                <a:spcPct val="0"/>
              </a:spcBef>
            </a:pPr>
            <a:endParaRPr lang="ru-RU"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1397530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68291"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9810609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69315" name="Rectangle 2"/>
          <p:cNvSpPr>
            <a:spLocks noGrp="1" noChangeArrowheads="1"/>
          </p:cNvSpPr>
          <p:nvPr>
            <p:ph type="body" idx="1"/>
          </p:nvPr>
        </p:nvSpPr>
        <p:spPr bwMode="auto">
          <a:noFill/>
        </p:spPr>
        <p:txBody>
          <a:bodyPr wrap="square" numCol="1" anchor="t" anchorCtr="0" compatLnSpc="1">
            <a:prstTxWarp prst="textNoShape">
              <a:avLst/>
            </a:prstTxWarp>
          </a:bodyPr>
          <a:lstStyle/>
          <a:p>
            <a:r>
              <a:rPr lang="ru-RU" noProof="0" dirty="0" smtClean="0">
                <a:sym typeface="Helvetica" pitchFamily="34" charset="0"/>
              </a:rPr>
              <a:t>- Интероперабельность системы имеет несколько аспектов:</a:t>
            </a:r>
          </a:p>
          <a:p>
            <a:r>
              <a:rPr lang="ru-RU" noProof="0" dirty="0" smtClean="0">
                <a:sym typeface="Helvetica" pitchFamily="34" charset="0"/>
              </a:rPr>
              <a:t>- Конечно технический</a:t>
            </a:r>
          </a:p>
          <a:p>
            <a:r>
              <a:rPr lang="ru-RU" noProof="0" dirty="0" smtClean="0">
                <a:sym typeface="Helvetica" pitchFamily="34" charset="0"/>
              </a:rPr>
              <a:t>- Семантический (терминология)</a:t>
            </a:r>
          </a:p>
          <a:p>
            <a:r>
              <a:rPr lang="ru-RU" noProof="0" dirty="0" smtClean="0">
                <a:sym typeface="Helvetica" pitchFamily="34" charset="0"/>
              </a:rPr>
              <a:t>- Правовой</a:t>
            </a:r>
          </a:p>
          <a:p>
            <a:r>
              <a:rPr lang="ru-RU" noProof="0" dirty="0" smtClean="0">
                <a:sym typeface="Helvetica" pitchFamily="34" charset="0"/>
              </a:rPr>
              <a:t>- И человеческий: по этой причине мы собрались здесь сегодня: чтобы тренироваться, обменываться мнением, сотрудничать, ...</a:t>
            </a:r>
            <a:endParaRPr lang="ru-RU" sz="1800"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31848449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70339"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z="180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9526227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71363"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z="180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2502273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99683"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Данные топливо для научного анализа и для поддержки процесса принятия решений.</a:t>
            </a:r>
            <a:endParaRPr lang="ru-RU" sz="1800" noProof="0" dirty="0" smtClean="0">
              <a:latin typeface="Helvetica" pitchFamily="34" charset="0"/>
              <a:cs typeface="Helvetica" pitchFamily="34" charset="0"/>
              <a:sym typeface="Helvetica" pitchFamily="34" charset="0"/>
            </a:endParaRPr>
          </a:p>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Однако   50% своего времени ученые и лица, принимающие решения, проводят в поисках данных и информации.</a:t>
            </a:r>
            <a:endParaRPr lang="ru-RU" sz="1800" noProof="0" dirty="0" smtClean="0">
              <a:latin typeface="Helvetica" pitchFamily="34" charset="0"/>
              <a:cs typeface="Helvetica" pitchFamily="34" charset="0"/>
              <a:sym typeface="Helvetica" pitchFamily="34" charset="0"/>
            </a:endParaRPr>
          </a:p>
          <a:p>
            <a:pPr eaLnBrk="1" hangingPunct="1">
              <a:spcBef>
                <a:spcPct val="0"/>
              </a:spcBef>
            </a:pPr>
            <a:r>
              <a:rPr lang="ru-RU" sz="1800" noProof="0" dirty="0" smtClean="0">
                <a:latin typeface="Helvetica" pitchFamily="34" charset="0"/>
                <a:cs typeface="Helvetica" pitchFamily="34" charset="0"/>
                <a:sym typeface="Helvetica" pitchFamily="34" charset="0"/>
              </a:rPr>
              <a:t>   =&gt; </a:t>
            </a:r>
            <a:r>
              <a:rPr lang="ru-RU" noProof="0" dirty="0" smtClean="0">
                <a:sym typeface="Helvetica" pitchFamily="34" charset="0"/>
              </a:rPr>
              <a:t>Это на самом деле пустая трата времени, вместо того чтобы сосредоточиться на анализе данных и на принятии хорошо обоснованных решений.</a:t>
            </a:r>
            <a:endParaRPr lang="ru-RU" sz="1800" noProof="0" dirty="0" smtClean="0">
              <a:latin typeface="Helvetica" pitchFamily="34" charset="0"/>
              <a:cs typeface="Helvetica" pitchFamily="34" charset="0"/>
              <a:sym typeface="Helvetica" pitchFamily="34" charset="0"/>
            </a:endParaRPr>
          </a:p>
          <a:p>
            <a:pPr eaLnBrk="1" hangingPunct="1">
              <a:spcBef>
                <a:spcPct val="0"/>
              </a:spcBef>
            </a:pPr>
            <a:endParaRPr lang="ru-RU" sz="2400"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11558723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72387"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z="180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11766600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73411"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Стандарты позволяют рассмотрйвать данные как общие ресурсы, которые могут быть полезны в нескольких областях и для различных сообществ пользователей</a:t>
            </a:r>
            <a:endParaRPr lang="ru-RU"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41519948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7443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Symbol" pitchFamily="18" charset="2"/>
              <a:buNone/>
            </a:pPr>
            <a:endParaRPr lang="en-GB" sz="180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5287458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75459"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z="1800" noProof="0" dirty="0" smtClean="0">
                <a:latin typeface="Helvetica" pitchFamily="34" charset="0"/>
                <a:cs typeface="Helvetica" pitchFamily="34" charset="0"/>
                <a:sym typeface="Helvetica" pitchFamily="34" charset="0"/>
              </a:rPr>
              <a:t>- </a:t>
            </a:r>
            <a:r>
              <a:rPr lang="ru-RU" noProof="0" dirty="0" smtClean="0">
                <a:sym typeface="Helvetica" pitchFamily="34" charset="0"/>
              </a:rPr>
              <a:t>Сотрудничество является важным элементом, подверженным влияниям политических и организационных факторов</a:t>
            </a:r>
          </a:p>
          <a:p>
            <a:pPr eaLnBrk="1" hangingPunct="1">
              <a:spcBef>
                <a:spcPct val="0"/>
              </a:spcBef>
              <a:buFontTx/>
              <a:buChar char="•"/>
            </a:pPr>
            <a:r>
              <a:rPr lang="ru-RU" noProof="0" dirty="0" smtClean="0">
                <a:sym typeface="Helvetica" pitchFamily="34" charset="0"/>
              </a:rPr>
              <a:t>В этом аспекте очень важно заниматься эффективно со всеми заинтересованными сторонами путем совместного подхода, чтобы понять:</a:t>
            </a:r>
          </a:p>
          <a:p>
            <a:pPr lvl="1" eaLnBrk="1" hangingPunct="1">
              <a:spcBef>
                <a:spcPct val="0"/>
              </a:spcBef>
              <a:buFontTx/>
              <a:buChar char="•"/>
            </a:pPr>
            <a:r>
              <a:rPr lang="ru-RU" noProof="0" dirty="0" smtClean="0">
                <a:sym typeface="Helvetica" pitchFamily="34" charset="0"/>
              </a:rPr>
              <a:t>Природу взаимодействий</a:t>
            </a:r>
          </a:p>
          <a:p>
            <a:pPr lvl="1" eaLnBrk="1" hangingPunct="1">
              <a:spcBef>
                <a:spcPct val="0"/>
              </a:spcBef>
              <a:buFontTx/>
              <a:buChar char="•"/>
            </a:pPr>
            <a:r>
              <a:rPr lang="ru-RU" noProof="0" dirty="0" smtClean="0">
                <a:sym typeface="Helvetica" pitchFamily="34" charset="0"/>
              </a:rPr>
              <a:t>Мотиваций</a:t>
            </a:r>
          </a:p>
          <a:p>
            <a:pPr lvl="1" eaLnBrk="1" hangingPunct="1">
              <a:spcBef>
                <a:spcPct val="0"/>
              </a:spcBef>
              <a:buFontTx/>
              <a:buChar char="•"/>
            </a:pPr>
            <a:r>
              <a:rPr lang="ru-RU" noProof="0" dirty="0" smtClean="0">
                <a:sym typeface="Helvetica" pitchFamily="34" charset="0"/>
              </a:rPr>
              <a:t>Потребностей</a:t>
            </a:r>
          </a:p>
          <a:p>
            <a:pPr lvl="1" eaLnBrk="1" hangingPunct="1">
              <a:spcBef>
                <a:spcPct val="0"/>
              </a:spcBef>
              <a:buFontTx/>
              <a:buChar char="•"/>
            </a:pPr>
            <a:r>
              <a:rPr lang="ru-RU" noProof="0" dirty="0" smtClean="0">
                <a:sym typeface="Helvetica" pitchFamily="34" charset="0"/>
              </a:rPr>
              <a:t>Возможностей</a:t>
            </a:r>
          </a:p>
          <a:p>
            <a:pPr eaLnBrk="1" hangingPunct="1">
              <a:spcBef>
                <a:spcPct val="0"/>
              </a:spcBef>
              <a:buFontTx/>
              <a:buChar char="•"/>
            </a:pPr>
            <a:r>
              <a:rPr lang="ru-RU" noProof="0" dirty="0" smtClean="0">
                <a:sym typeface="Helvetica" pitchFamily="34" charset="0"/>
              </a:rPr>
              <a:t>Чтобы избежать потенциальное сопротивление, мы должны не навязывать, а созидать совместно</a:t>
            </a:r>
          </a:p>
          <a:p>
            <a:pPr eaLnBrk="1" hangingPunct="1">
              <a:spcBef>
                <a:spcPct val="0"/>
              </a:spcBef>
              <a:buFontTx/>
              <a:buChar char="•"/>
            </a:pPr>
            <a:r>
              <a:rPr lang="ru-RU" noProof="0" dirty="0" smtClean="0">
                <a:sym typeface="Helvetica" pitchFamily="34" charset="0"/>
              </a:rPr>
              <a:t>Заинтересованные стороны будут сотрудничать, только если это отвечает их собственным потребностям или мандату, и если ресурсов (человеческих, финансовых) достаточно</a:t>
            </a:r>
          </a:p>
        </p:txBody>
      </p:sp>
    </p:spTree>
    <p:extLst>
      <p:ext uri="{BB962C8B-B14F-4D97-AF65-F5344CB8AC3E}">
        <p14:creationId xmlns:p14="http://schemas.microsoft.com/office/powerpoint/2010/main" xmlns="" val="34292472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76483"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z="180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16741319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2CF3F3-985F-46A8-BDF7-F25DD58355B2}" type="slidenum">
              <a:rPr lang="en-US" smtClean="0"/>
              <a:pPr>
                <a:defRPr/>
              </a:pPr>
              <a:t>122</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2CF3F3-985F-46A8-BDF7-F25DD58355B2}" type="slidenum">
              <a:rPr lang="en-US" smtClean="0"/>
              <a:pPr>
                <a:defRPr/>
              </a:pPr>
              <a:t>144</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p:spPr>
      </p:sp>
      <p:sp>
        <p:nvSpPr>
          <p:cNvPr id="277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t> Доброе утро</a:t>
            </a:r>
          </a:p>
          <a:p>
            <a:pPr eaLnBrk="1" hangingPunct="1">
              <a:spcBef>
                <a:spcPct val="0"/>
              </a:spcBef>
              <a:buFontTx/>
              <a:buChar char="-"/>
            </a:pPr>
            <a:r>
              <a:rPr lang="ru-RU" noProof="0" dirty="0" smtClean="0"/>
              <a:t> Меня зовут Yaniss Guigoz из университета Женевы и GRID-Женева</a:t>
            </a:r>
          </a:p>
          <a:p>
            <a:pPr eaLnBrk="1" hangingPunct="1">
              <a:spcBef>
                <a:spcPct val="0"/>
              </a:spcBef>
              <a:buFontTx/>
              <a:buChar char="-"/>
            </a:pPr>
            <a:r>
              <a:rPr lang="ru-RU" noProof="0" dirty="0" smtClean="0"/>
              <a:t> Прочитать название главы</a:t>
            </a:r>
          </a:p>
        </p:txBody>
      </p:sp>
      <p:sp>
        <p:nvSpPr>
          <p:cNvPr id="276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C118BE-DF4A-4007-89F4-AF65F719ECB2}" type="slidenum">
              <a:rPr lang="en-US"/>
              <a:pPr fontAlgn="base">
                <a:spcBef>
                  <a:spcPct val="0"/>
                </a:spcBef>
                <a:spcAft>
                  <a:spcPct val="0"/>
                </a:spcAft>
                <a:defRPr/>
              </a:pPr>
              <a:t>145</a:t>
            </a:fld>
            <a:endParaRPr lang="en-US" dirty="0"/>
          </a:p>
        </p:txBody>
      </p:sp>
    </p:spTree>
    <p:extLst>
      <p:ext uri="{BB962C8B-B14F-4D97-AF65-F5344CB8AC3E}">
        <p14:creationId xmlns:p14="http://schemas.microsoft.com/office/powerpoint/2010/main" xmlns="" val="2422048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p:spPr>
      </p:sp>
      <p:sp>
        <p:nvSpPr>
          <p:cNvPr id="278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t>Тематически </a:t>
            </a:r>
            <a:r>
              <a:rPr lang="ru-RU" noProof="0" dirty="0" smtClean="0"/>
              <a:t>киберинфраструктуры </a:t>
            </a:r>
            <a:r>
              <a:rPr lang="ru-RU" noProof="0" dirty="0" smtClean="0"/>
              <a:t>состоят </a:t>
            </a:r>
            <a:r>
              <a:rPr lang="ru-RU" noProof="0" dirty="0" smtClean="0"/>
              <a:t>из набора общих стандартов и правил (например, передовой практики), </a:t>
            </a:r>
            <a:r>
              <a:rPr lang="ru-RU" noProof="0" dirty="0" smtClean="0"/>
              <a:t>принятыми </a:t>
            </a:r>
            <a:r>
              <a:rPr lang="ru-RU" noProof="0" dirty="0" smtClean="0"/>
              <a:t>как производителями, так и пользователями </a:t>
            </a:r>
            <a:r>
              <a:rPr lang="ru-RU" noProof="0" dirty="0" smtClean="0"/>
              <a:t>данных, </a:t>
            </a:r>
            <a:r>
              <a:rPr lang="ru-RU" noProof="0" dirty="0" smtClean="0"/>
              <a:t>для публикации, поиска и связывания с имеющимися ресурсами.</a:t>
            </a:r>
          </a:p>
          <a:p>
            <a:pPr eaLnBrk="1" hangingPunct="1">
              <a:spcBef>
                <a:spcPct val="0"/>
              </a:spcBef>
            </a:pPr>
            <a:r>
              <a:rPr lang="ru-RU" noProof="0" dirty="0" smtClean="0"/>
              <a:t>Услуги регистрации и общий портал, как правило, осуществляется на уровне инфраструктуры.</a:t>
            </a:r>
          </a:p>
          <a:p>
            <a:pPr eaLnBrk="1" hangingPunct="1">
              <a:spcBef>
                <a:spcPct val="0"/>
              </a:spcBef>
            </a:pPr>
            <a:endParaRPr lang="ru-RU" noProof="0" dirty="0" smtClean="0"/>
          </a:p>
          <a:p>
            <a:pPr eaLnBrk="1" hangingPunct="1">
              <a:spcBef>
                <a:spcPct val="0"/>
              </a:spcBef>
            </a:pPr>
            <a:r>
              <a:rPr lang="ru-RU" noProof="0" dirty="0" smtClean="0"/>
              <a:t>Архитектура, реализующая такую </a:t>
            </a:r>
            <a:r>
              <a:rPr lang="ru-RU" noProof="0" dirty="0" smtClean="0"/>
              <a:t>модель, </a:t>
            </a:r>
            <a:r>
              <a:rPr lang="ru-RU" noProof="0" dirty="0" smtClean="0"/>
              <a:t>называется федерированной архитектурой.</a:t>
            </a:r>
          </a:p>
          <a:p>
            <a:pPr eaLnBrk="1" hangingPunct="1">
              <a:spcBef>
                <a:spcPct val="0"/>
              </a:spcBef>
            </a:pPr>
            <a:r>
              <a:rPr lang="ru-RU" noProof="0" dirty="0" smtClean="0"/>
              <a:t>На самом деле, они основаны на концепции «</a:t>
            </a:r>
            <a:r>
              <a:rPr lang="ru-RU" noProof="0" dirty="0" smtClean="0"/>
              <a:t>общей </a:t>
            </a:r>
            <a:r>
              <a:rPr lang="ru-RU" noProof="0" dirty="0" smtClean="0"/>
              <a:t>/ </a:t>
            </a:r>
            <a:r>
              <a:rPr lang="ru-RU" noProof="0" dirty="0" smtClean="0"/>
              <a:t>федерированной </a:t>
            </a:r>
            <a:r>
              <a:rPr lang="ru-RU" noProof="0" dirty="0" smtClean="0"/>
              <a:t>модели данных" и "общим федерированным </a:t>
            </a:r>
            <a:r>
              <a:rPr lang="ru-RU" noProof="0" dirty="0" smtClean="0"/>
              <a:t>протоколом (ов</a:t>
            </a:r>
            <a:r>
              <a:rPr lang="ru-RU" noProof="0" dirty="0" smtClean="0"/>
              <a:t>) интероперабельности».</a:t>
            </a:r>
          </a:p>
          <a:p>
            <a:pPr eaLnBrk="1" hangingPunct="1">
              <a:spcBef>
                <a:spcPct val="0"/>
              </a:spcBef>
            </a:pPr>
            <a:r>
              <a:rPr lang="ru-RU" noProof="0" dirty="0" smtClean="0"/>
              <a:t>Большинство SDI по всему миру созданы на основе этой модели (например, национальная инфраструктура пространственных данных в США, и INSPIRE в Европе. Примеры в области наук о Земле являются GEON, CUAHSI и OneGeology).</a:t>
            </a:r>
          </a:p>
          <a:p>
            <a:pPr eaLnBrk="1" hangingPunct="1">
              <a:spcBef>
                <a:spcPct val="0"/>
              </a:spcBef>
            </a:pPr>
            <a:endParaRPr lang="ru-RU" noProof="0" dirty="0" smtClean="0"/>
          </a:p>
          <a:p>
            <a:pPr eaLnBrk="1" hangingPunct="1">
              <a:spcBef>
                <a:spcPct val="0"/>
              </a:spcBef>
            </a:pPr>
            <a:r>
              <a:rPr lang="ru-RU" noProof="0" dirty="0" smtClean="0"/>
              <a:t>Когда, например, мы хотим объединить некоторые из них в многопрофильную киберинфраструктуру, картина усложняется ...</a:t>
            </a:r>
          </a:p>
        </p:txBody>
      </p:sp>
      <p:sp>
        <p:nvSpPr>
          <p:cNvPr id="277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1BA128-72B5-4BCE-881C-BAD50E9F237B}" type="slidenum">
              <a:rPr lang="en-US"/>
              <a:pPr fontAlgn="base">
                <a:spcBef>
                  <a:spcPct val="0"/>
                </a:spcBef>
                <a:spcAft>
                  <a:spcPct val="0"/>
                </a:spcAft>
                <a:defRPr/>
              </a:pPr>
              <a:t>146</a:t>
            </a:fld>
            <a:endParaRPr lang="en-US" dirty="0"/>
          </a:p>
        </p:txBody>
      </p:sp>
    </p:spTree>
    <p:extLst>
      <p:ext uri="{BB962C8B-B14F-4D97-AF65-F5344CB8AC3E}">
        <p14:creationId xmlns:p14="http://schemas.microsoft.com/office/powerpoint/2010/main" xmlns="" val="32394222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p:spPr>
      </p:sp>
      <p:sp>
        <p:nvSpPr>
          <p:cNvPr id="27853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ru-RU" noProof="0" dirty="0" smtClean="0"/>
              <a:t>Когда, например, мы хотим объединить некоторые из них в многопрофильную киберинфраструктуру, картина усложняется ...</a:t>
            </a:r>
          </a:p>
          <a:p>
            <a:pPr eaLnBrk="1" hangingPunct="1">
              <a:spcBef>
                <a:spcPct val="0"/>
              </a:spcBef>
            </a:pPr>
            <a:endParaRPr lang="ru-RU" noProof="0" dirty="0" smtClean="0"/>
          </a:p>
        </p:txBody>
      </p:sp>
      <p:sp>
        <p:nvSpPr>
          <p:cNvPr id="277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1BA128-72B5-4BCE-881C-BAD50E9F237B}" type="slidenum">
              <a:rPr lang="en-US"/>
              <a:pPr fontAlgn="base">
                <a:spcBef>
                  <a:spcPct val="0"/>
                </a:spcBef>
                <a:spcAft>
                  <a:spcPct val="0"/>
                </a:spcAft>
                <a:defRPr/>
              </a:pPr>
              <a:t>147</a:t>
            </a:fld>
            <a:endParaRPr lang="en-US" dirty="0"/>
          </a:p>
        </p:txBody>
      </p:sp>
    </p:spTree>
    <p:extLst>
      <p:ext uri="{BB962C8B-B14F-4D97-AF65-F5344CB8AC3E}">
        <p14:creationId xmlns:p14="http://schemas.microsoft.com/office/powerpoint/2010/main" xmlns="" val="3239422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0707"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ru-RU" noProof="0" dirty="0" smtClean="0">
                <a:sym typeface="Helvetica" pitchFamily="34" charset="0"/>
              </a:rPr>
              <a:t>Многие авторы согласны, что подавляющее большинство решений, которые принимаются политиками, в той или иной степени зависят от пространственной информации</a:t>
            </a:r>
          </a:p>
          <a:p>
            <a:pPr eaLnBrk="1" hangingPunct="1">
              <a:spcBef>
                <a:spcPct val="0"/>
              </a:spcBef>
            </a:pPr>
            <a:r>
              <a:rPr lang="ru-RU" sz="1800" noProof="0" dirty="0" smtClean="0">
                <a:latin typeface="Helvetica" pitchFamily="34" charset="0"/>
                <a:cs typeface="Helvetica" pitchFamily="34" charset="0"/>
                <a:sym typeface="Helvetica" pitchFamily="34" charset="0"/>
              </a:rPr>
              <a:t>=&gt; </a:t>
            </a:r>
            <a:r>
              <a:rPr lang="ru-RU" noProof="0" dirty="0" smtClean="0">
                <a:sym typeface="Helvetica" pitchFamily="34" charset="0"/>
              </a:rPr>
              <a:t>60-80% всех решений зависит от пространственной информации</a:t>
            </a:r>
            <a:endParaRPr lang="ru-RU" sz="1800" noProof="0" dirty="0" smtClean="0">
              <a:latin typeface="Helvetica" pitchFamily="34" charset="0"/>
              <a:cs typeface="Helvetica" pitchFamily="34" charset="0"/>
              <a:sym typeface="Helvetica" pitchFamily="34" charset="0"/>
            </a:endParaRPr>
          </a:p>
          <a:p>
            <a:pPr eaLnBrk="1" hangingPunct="1">
              <a:spcBef>
                <a:spcPct val="0"/>
              </a:spcBef>
            </a:pPr>
            <a:endParaRPr lang="ru-RU" sz="2400" noProof="0" dirty="0" smtClean="0">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xmlns="" val="544417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p:spPr>
      </p:sp>
      <p:sp>
        <p:nvSpPr>
          <p:cNvPr id="280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solidFill>
                  <a:srgbClr val="FF0000"/>
                </a:solidFill>
              </a:rPr>
              <a:t>Сохранение уровня киберинфраструктуры как можно более простым предполагает, что сложность почти целиком лежит на производителей и пользователей данных.</a:t>
            </a:r>
          </a:p>
          <a:p>
            <a:pPr eaLnBrk="1" hangingPunct="1">
              <a:spcBef>
                <a:spcPct val="0"/>
              </a:spcBef>
            </a:pPr>
            <a:endParaRPr lang="ru-RU" noProof="0" dirty="0" smtClean="0">
              <a:solidFill>
                <a:srgbClr val="FF0000"/>
              </a:solidFill>
            </a:endParaRPr>
          </a:p>
          <a:p>
            <a:pPr eaLnBrk="1" hangingPunct="1">
              <a:spcBef>
                <a:spcPct val="0"/>
              </a:spcBef>
            </a:pPr>
            <a:r>
              <a:rPr lang="ru-RU" noProof="0" dirty="0" smtClean="0">
                <a:solidFill>
                  <a:srgbClr val="FF0000"/>
                </a:solidFill>
              </a:rPr>
              <a:t>Входные барьеры для таких производителией и пользователей данных уменьшает их готовность к инвестированию ресурсов для участия в кросс-дисциплинарных или мульти-дисциплинарных инфраструктурах.</a:t>
            </a:r>
          </a:p>
          <a:p>
            <a:pPr eaLnBrk="1" hangingPunct="1">
              <a:spcBef>
                <a:spcPct val="0"/>
              </a:spcBef>
            </a:pPr>
            <a:endParaRPr lang="ru-RU" noProof="0" dirty="0" smtClean="0">
              <a:solidFill>
                <a:srgbClr val="FF0000"/>
              </a:solidFill>
            </a:endParaRPr>
          </a:p>
          <a:p>
            <a:pPr eaLnBrk="1" hangingPunct="1">
              <a:spcBef>
                <a:spcPct val="0"/>
              </a:spcBef>
            </a:pPr>
            <a:r>
              <a:rPr lang="ru-RU" noProof="0" dirty="0" smtClean="0">
                <a:solidFill>
                  <a:srgbClr val="FF0000"/>
                </a:solidFill>
              </a:rPr>
              <a:t>Напротив, они сосредоточены на разработке дисциплинарных и тематических возможностей, которые увеличивают потребность в кросс-организационных, мульти-дисциплинарных инфраструктурах.</a:t>
            </a:r>
            <a:endParaRPr lang="ru-RU" noProof="0" dirty="0" smtClean="0">
              <a:solidFill>
                <a:srgbClr val="FF0000"/>
              </a:solidFill>
            </a:endParaRPr>
          </a:p>
        </p:txBody>
      </p:sp>
      <p:sp>
        <p:nvSpPr>
          <p:cNvPr id="279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8E7B19-9F99-4A61-B31F-D030B2EB34B2}" type="slidenum">
              <a:rPr lang="en-US"/>
              <a:pPr fontAlgn="base">
                <a:spcBef>
                  <a:spcPct val="0"/>
                </a:spcBef>
                <a:spcAft>
                  <a:spcPct val="0"/>
                </a:spcAft>
                <a:defRPr/>
              </a:pPr>
              <a:t>148</a:t>
            </a:fld>
            <a:endParaRPr lang="en-US" dirty="0"/>
          </a:p>
        </p:txBody>
      </p:sp>
    </p:spTree>
    <p:extLst>
      <p:ext uri="{BB962C8B-B14F-4D97-AF65-F5344CB8AC3E}">
        <p14:creationId xmlns:p14="http://schemas.microsoft.com/office/powerpoint/2010/main" xmlns="" val="12580057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noFill/>
          <a:ln>
            <a:solidFill>
              <a:srgbClr val="000000"/>
            </a:solidFill>
            <a:miter lim="800000"/>
            <a:headEnd/>
            <a:tailEnd/>
          </a:ln>
        </p:spPr>
      </p:sp>
      <p:sp>
        <p:nvSpPr>
          <p:cNvPr id="281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280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33F2D8-E40F-4AA2-BD12-C3415CB1CCA1}" type="slidenum">
              <a:rPr lang="en-US"/>
              <a:pPr fontAlgn="base">
                <a:spcBef>
                  <a:spcPct val="0"/>
                </a:spcBef>
                <a:spcAft>
                  <a:spcPct val="0"/>
                </a:spcAft>
                <a:defRPr/>
              </a:pPr>
              <a:t>149</a:t>
            </a:fld>
            <a:endParaRPr lang="en-US" dirty="0"/>
          </a:p>
        </p:txBody>
      </p:sp>
    </p:spTree>
    <p:extLst>
      <p:ext uri="{BB962C8B-B14F-4D97-AF65-F5344CB8AC3E}">
        <p14:creationId xmlns:p14="http://schemas.microsoft.com/office/powerpoint/2010/main" xmlns="" val="10461162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bwMode="auto">
          <a:noFill/>
          <a:ln>
            <a:solidFill>
              <a:srgbClr val="000000"/>
            </a:solidFill>
            <a:miter lim="800000"/>
            <a:headEnd/>
            <a:tailEnd/>
          </a:ln>
        </p:spPr>
      </p:sp>
      <p:sp>
        <p:nvSpPr>
          <p:cNvPr id="282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t>Брокерские компоненты реализовывают все необходимые функции посредничества, адаптации, индексирования, распределения, семантического отображения и даже поверки качества, необходимых для решения задач растущей сложности GEOSS кибер-инфраструктуры</a:t>
            </a:r>
            <a:endParaRPr lang="ru-RU" noProof="0" dirty="0" smtClean="0"/>
          </a:p>
        </p:txBody>
      </p:sp>
      <p:sp>
        <p:nvSpPr>
          <p:cNvPr id="281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24F47C-400A-43C2-96EB-3F618477B388}" type="slidenum">
              <a:rPr lang="en-US"/>
              <a:pPr fontAlgn="base">
                <a:spcBef>
                  <a:spcPct val="0"/>
                </a:spcBef>
                <a:spcAft>
                  <a:spcPct val="0"/>
                </a:spcAft>
                <a:defRPr/>
              </a:pPr>
              <a:t>152</a:t>
            </a:fld>
            <a:endParaRPr lang="en-US" dirty="0"/>
          </a:p>
        </p:txBody>
      </p:sp>
    </p:spTree>
    <p:extLst>
      <p:ext uri="{BB962C8B-B14F-4D97-AF65-F5344CB8AC3E}">
        <p14:creationId xmlns:p14="http://schemas.microsoft.com/office/powerpoint/2010/main" xmlns="" val="11174153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noFill/>
          <a:ln>
            <a:solidFill>
              <a:srgbClr val="000000"/>
            </a:solidFill>
            <a:miter lim="800000"/>
            <a:headEnd/>
            <a:tailEnd/>
          </a:ln>
        </p:spPr>
      </p:sp>
      <p:sp>
        <p:nvSpPr>
          <p:cNvPr id="283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t>Подходы брокеража в рамках GEOSS известно под абревиатурой GCI</a:t>
            </a:r>
          </a:p>
        </p:txBody>
      </p:sp>
      <p:sp>
        <p:nvSpPr>
          <p:cNvPr id="282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148153-D6A4-4FE6-A964-30F4FF716AE5}" type="slidenum">
              <a:rPr lang="en-US"/>
              <a:pPr fontAlgn="base">
                <a:spcBef>
                  <a:spcPct val="0"/>
                </a:spcBef>
                <a:spcAft>
                  <a:spcPct val="0"/>
                </a:spcAft>
                <a:defRPr/>
              </a:pPr>
              <a:t>153</a:t>
            </a:fld>
            <a:endParaRPr lang="en-US" dirty="0"/>
          </a:p>
        </p:txBody>
      </p:sp>
    </p:spTree>
    <p:extLst>
      <p:ext uri="{BB962C8B-B14F-4D97-AF65-F5344CB8AC3E}">
        <p14:creationId xmlns:p14="http://schemas.microsoft.com/office/powerpoint/2010/main" xmlns="" val="18401616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4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283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51F95E-E6DC-42F9-90D4-7A3533039852}" type="slidenum">
              <a:rPr lang="en-US"/>
              <a:pPr fontAlgn="base">
                <a:spcBef>
                  <a:spcPct val="0"/>
                </a:spcBef>
                <a:spcAft>
                  <a:spcPct val="0"/>
                </a:spcAft>
                <a:defRPr/>
              </a:pPr>
              <a:t>154</a:t>
            </a:fld>
            <a:endParaRPr lang="en-US" dirty="0"/>
          </a:p>
        </p:txBody>
      </p:sp>
    </p:spTree>
    <p:extLst>
      <p:ext uri="{BB962C8B-B14F-4D97-AF65-F5344CB8AC3E}">
        <p14:creationId xmlns:p14="http://schemas.microsoft.com/office/powerpoint/2010/main" xmlns="" val="39999410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bwMode="auto">
          <a:noFill/>
          <a:ln>
            <a:solidFill>
              <a:srgbClr val="000000"/>
            </a:solidFill>
            <a:miter lim="800000"/>
            <a:headEnd/>
            <a:tailEnd/>
          </a:ln>
        </p:spPr>
      </p:sp>
      <p:sp>
        <p:nvSpPr>
          <p:cNvPr id="285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t>Смю Браузинг</a:t>
            </a:r>
          </a:p>
          <a:p>
            <a:r>
              <a:rPr lang="ru-RU" noProof="0" dirty="0" smtClean="0"/>
              <a:t>(Спорадическое) обращение к ресурсам, как правило, через последовательности ссылок от одного ресурса к другому</a:t>
            </a:r>
          </a:p>
          <a:p>
            <a:r>
              <a:rPr lang="ru-RU" noProof="0" dirty="0" smtClean="0">
                <a:latin typeface="Gill Sans"/>
              </a:rPr>
              <a:t>Выражаются через </a:t>
            </a:r>
            <a:r>
              <a:rPr lang="ru-RU" noProof="0" dirty="0" smtClean="0"/>
              <a:t>структуры самых ресурсов и механизмы, через которые ресурсы могут быть связаны между собой (например, URL-адреса на WWW)</a:t>
            </a:r>
          </a:p>
        </p:txBody>
      </p:sp>
      <p:sp>
        <p:nvSpPr>
          <p:cNvPr id="284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8E8E14-DF9A-47D2-903A-C589693447D1}" type="slidenum">
              <a:rPr lang="en-US"/>
              <a:pPr fontAlgn="base">
                <a:spcBef>
                  <a:spcPct val="0"/>
                </a:spcBef>
                <a:spcAft>
                  <a:spcPct val="0"/>
                </a:spcAft>
                <a:defRPr/>
              </a:pPr>
              <a:t>156</a:t>
            </a:fld>
            <a:endParaRPr lang="en-US" dirty="0"/>
          </a:p>
        </p:txBody>
      </p:sp>
    </p:spTree>
    <p:extLst>
      <p:ext uri="{BB962C8B-B14F-4D97-AF65-F5344CB8AC3E}">
        <p14:creationId xmlns:p14="http://schemas.microsoft.com/office/powerpoint/2010/main" xmlns="" val="16357123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p:spPr>
      </p:sp>
      <p:sp>
        <p:nvSpPr>
          <p:cNvPr id="286723" name="Notes Placeholder 2"/>
          <p:cNvSpPr>
            <a:spLocks noGrp="1"/>
          </p:cNvSpPr>
          <p:nvPr>
            <p:ph type="body" idx="1"/>
          </p:nvPr>
        </p:nvSpPr>
        <p:spPr bwMode="auto">
          <a:noFill/>
        </p:spPr>
        <p:txBody>
          <a:bodyPr wrap="square" numCol="1" anchor="t" anchorCtr="0" compatLnSpc="1">
            <a:prstTxWarp prst="textNoShape">
              <a:avLst/>
            </a:prstTxWarp>
          </a:bodyPr>
          <a:lstStyle/>
          <a:p>
            <a:r>
              <a:rPr lang="ru-RU" noProof="0" dirty="0" smtClean="0"/>
              <a:t>Брокер выступает посредником между разрозненными систем каталога и доступа к этим сервисам.</a:t>
            </a:r>
          </a:p>
          <a:p>
            <a:r>
              <a:rPr lang="ru-RU" noProof="0" dirty="0" smtClean="0"/>
              <a:t>Реализуя гармонизацию метаданных и адаптацию протоколов, брокер способен распределять запросы и преобразовывать результаты в единый и последовательный агрегат.</a:t>
            </a:r>
          </a:p>
        </p:txBody>
      </p:sp>
      <p:sp>
        <p:nvSpPr>
          <p:cNvPr id="285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B18A65-3336-4950-B50D-8AFFD2CD77EA}" type="slidenum">
              <a:rPr lang="en-US"/>
              <a:pPr fontAlgn="base">
                <a:spcBef>
                  <a:spcPct val="0"/>
                </a:spcBef>
                <a:spcAft>
                  <a:spcPct val="0"/>
                </a:spcAft>
                <a:defRPr/>
              </a:pPr>
              <a:t>158</a:t>
            </a:fld>
            <a:endParaRPr lang="en-US" dirty="0"/>
          </a:p>
        </p:txBody>
      </p:sp>
    </p:spTree>
    <p:extLst>
      <p:ext uri="{BB962C8B-B14F-4D97-AF65-F5344CB8AC3E}">
        <p14:creationId xmlns:p14="http://schemas.microsoft.com/office/powerpoint/2010/main" xmlns="" val="127719801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noFill/>
          <a:ln>
            <a:solidFill>
              <a:srgbClr val="000000"/>
            </a:solidFill>
            <a:miter lim="800000"/>
            <a:headEnd/>
            <a:tailEnd/>
          </a:ln>
        </p:spPr>
      </p:sp>
      <p:sp>
        <p:nvSpPr>
          <p:cNvPr id="2877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B8871024-A891-48A3-8175-FD88E3E8C165}" type="slidenum">
              <a:rPr lang="en-US" smtClean="0"/>
              <a:pPr>
                <a:defRPr/>
              </a:pPr>
              <a:t>163</a:t>
            </a:fld>
            <a:endParaRPr lang="en-US" dirty="0"/>
          </a:p>
        </p:txBody>
      </p:sp>
    </p:spTree>
    <p:extLst>
      <p:ext uri="{BB962C8B-B14F-4D97-AF65-F5344CB8AC3E}">
        <p14:creationId xmlns:p14="http://schemas.microsoft.com/office/powerpoint/2010/main" xmlns="" val="150860394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p:spPr>
      </p:sp>
      <p:sp>
        <p:nvSpPr>
          <p:cNvPr id="288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t>GEO DAB работает на основе GI-cat и GI-axe.</a:t>
            </a:r>
          </a:p>
          <a:p>
            <a:pPr eaLnBrk="1" hangingPunct="1">
              <a:spcBef>
                <a:spcPct val="0"/>
              </a:spcBef>
            </a:pPr>
            <a:r>
              <a:rPr lang="ru-RU" noProof="0" dirty="0" smtClean="0"/>
              <a:t>GI-API  позволяет задействовать функциональные ресурсы через Javascript API.</a:t>
            </a:r>
          </a:p>
        </p:txBody>
      </p:sp>
      <p:sp>
        <p:nvSpPr>
          <p:cNvPr id="286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D799D1-1C3F-4D93-B475-4BCBF5FBD7A4}" type="slidenum">
              <a:rPr lang="en-US"/>
              <a:pPr fontAlgn="base">
                <a:spcBef>
                  <a:spcPct val="0"/>
                </a:spcBef>
                <a:spcAft>
                  <a:spcPct val="0"/>
                </a:spcAft>
                <a:defRPr/>
              </a:pPr>
              <a:t>164</a:t>
            </a:fld>
            <a:endParaRPr lang="en-US" dirty="0"/>
          </a:p>
        </p:txBody>
      </p:sp>
    </p:spTree>
    <p:extLst>
      <p:ext uri="{BB962C8B-B14F-4D97-AF65-F5344CB8AC3E}">
        <p14:creationId xmlns:p14="http://schemas.microsoft.com/office/powerpoint/2010/main" xmlns="" val="21799023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noFill/>
          <a:ln>
            <a:solidFill>
              <a:srgbClr val="000000"/>
            </a:solidFill>
            <a:miter lim="800000"/>
            <a:headEnd/>
            <a:tailEnd/>
          </a:ln>
        </p:spPr>
      </p:sp>
      <p:sp>
        <p:nvSpPr>
          <p:cNvPr id="289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noProof="0" dirty="0" smtClean="0"/>
              <a:t>GI-cat включает в себя веб-клиент с map viewer-ом и GUI панелем, чтобы задать несколько критериев запроса (обычно 4 W, качество)</a:t>
            </a:r>
          </a:p>
          <a:p>
            <a:pPr eaLnBrk="1" hangingPunct="1">
              <a:spcBef>
                <a:spcPct val="0"/>
              </a:spcBef>
            </a:pPr>
            <a:r>
              <a:rPr lang="ru-RU" noProof="0" dirty="0" smtClean="0"/>
              <a:t>Результаты показаны в нижней панели</a:t>
            </a:r>
          </a:p>
        </p:txBody>
      </p:sp>
      <p:sp>
        <p:nvSpPr>
          <p:cNvPr id="287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FD60DE-EECD-4261-8788-B3B86BEAE48A}" type="slidenum">
              <a:rPr lang="en-US"/>
              <a:pPr fontAlgn="base">
                <a:spcBef>
                  <a:spcPct val="0"/>
                </a:spcBef>
                <a:spcAft>
                  <a:spcPct val="0"/>
                </a:spcAft>
                <a:defRPr/>
              </a:pPr>
              <a:t>165</a:t>
            </a:fld>
            <a:endParaRPr lang="en-US" dirty="0"/>
          </a:p>
        </p:txBody>
      </p:sp>
    </p:spTree>
    <p:extLst>
      <p:ext uri="{BB962C8B-B14F-4D97-AF65-F5344CB8AC3E}">
        <p14:creationId xmlns:p14="http://schemas.microsoft.com/office/powerpoint/2010/main" xmlns="" val="1144101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CH"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EC3FB25-B358-4419-82F4-65E4414ACF95}" type="datetimeFigureOut">
              <a:rPr lang="en-US"/>
              <a:pPr>
                <a:defRPr/>
              </a:pPr>
              <a:t>3/15/2015</a:t>
            </a:fld>
            <a:endParaRPr lang="en-US" dirty="0"/>
          </a:p>
        </p:txBody>
      </p:sp>
      <p:sp>
        <p:nvSpPr>
          <p:cNvPr id="5" name="Footer Placeholder 4"/>
          <p:cNvSpPr>
            <a:spLocks noGrp="1"/>
          </p:cNvSpPr>
          <p:nvPr>
            <p:ph type="ftr" sz="quarter" idx="11"/>
          </p:nvPr>
        </p:nvSpPr>
        <p:spPr>
          <a:xfrm>
            <a:off x="3571875" y="4827588"/>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FB0EBF5-05E3-464C-A50C-C1149B59C118}"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7969D32-67DD-49D8-B4A0-E6967E2258D3}" type="datetimeFigureOut">
              <a:rPr lang="en-US"/>
              <a:pPr>
                <a:defRPr/>
              </a:pPr>
              <a:t>3/15/2015</a:t>
            </a:fld>
            <a:endParaRPr lang="en-US" dirty="0"/>
          </a:p>
        </p:txBody>
      </p:sp>
      <p:sp>
        <p:nvSpPr>
          <p:cNvPr id="5" name="Footer Placeholder 4"/>
          <p:cNvSpPr>
            <a:spLocks noGrp="1"/>
          </p:cNvSpPr>
          <p:nvPr>
            <p:ph type="ftr" sz="quarter" idx="11"/>
          </p:nvPr>
        </p:nvSpPr>
        <p:spPr>
          <a:xfrm>
            <a:off x="3571875" y="4827588"/>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CD66CB6-01AE-4656-947D-06765A6782E4}"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H"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6C82528-8ACE-4ACF-9DFA-05190DFB8228}" type="datetimeFigureOut">
              <a:rPr lang="en-US"/>
              <a:pPr>
                <a:defRPr/>
              </a:pPr>
              <a:t>3/15/2015</a:t>
            </a:fld>
            <a:endParaRPr lang="en-US" dirty="0"/>
          </a:p>
        </p:txBody>
      </p:sp>
      <p:sp>
        <p:nvSpPr>
          <p:cNvPr id="5" name="Footer Placeholder 4"/>
          <p:cNvSpPr>
            <a:spLocks noGrp="1"/>
          </p:cNvSpPr>
          <p:nvPr>
            <p:ph type="ftr" sz="quarter" idx="11"/>
          </p:nvPr>
        </p:nvSpPr>
        <p:spPr>
          <a:xfrm>
            <a:off x="3571875" y="4827588"/>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C60005B-7D37-40AA-879A-E76DF0C78CF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Content Placeholder 2"/>
          <p:cNvSpPr>
            <a:spLocks noGrp="1"/>
          </p:cNvSpPr>
          <p:nvPr>
            <p:ph idx="1"/>
          </p:nvPr>
        </p:nvSpPr>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BDABDF5F-D86F-4CB6-AF6E-9A7D338A7D6D}" type="datetimeFigureOut">
              <a:rPr lang="en-US"/>
              <a:pPr>
                <a:defRPr/>
              </a:pPr>
              <a:t>3/15/2015</a:t>
            </a:fld>
            <a:endParaRPr lang="en-US" dirty="0"/>
          </a:p>
        </p:txBody>
      </p:sp>
      <p:sp>
        <p:nvSpPr>
          <p:cNvPr id="5" name="Footer Placeholder 4"/>
          <p:cNvSpPr>
            <a:spLocks noGrp="1"/>
          </p:cNvSpPr>
          <p:nvPr>
            <p:ph type="ftr" sz="quarter" idx="11"/>
          </p:nvPr>
        </p:nvSpPr>
        <p:spPr>
          <a:xfrm>
            <a:off x="3571875" y="4827588"/>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A9A8771-8ABF-4688-834F-EE4372CB4C9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CH"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7A004C6-1973-49A8-B4D8-AA7B1253ECC7}" type="datetimeFigureOut">
              <a:rPr lang="en-US"/>
              <a:pPr>
                <a:defRPr/>
              </a:pPr>
              <a:t>3/15/2015</a:t>
            </a:fld>
            <a:endParaRPr lang="en-US" dirty="0"/>
          </a:p>
        </p:txBody>
      </p:sp>
      <p:sp>
        <p:nvSpPr>
          <p:cNvPr id="5" name="Footer Placeholder 4"/>
          <p:cNvSpPr>
            <a:spLocks noGrp="1"/>
          </p:cNvSpPr>
          <p:nvPr>
            <p:ph type="ftr" sz="quarter" idx="11"/>
          </p:nvPr>
        </p:nvSpPr>
        <p:spPr>
          <a:xfrm>
            <a:off x="3571875" y="4827588"/>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6423CD1-36A4-43C2-BC8C-83AAD25C98F0}"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0111F99-241B-423E-A7B3-3F9AAEF6B474}" type="datetimeFigureOut">
              <a:rPr lang="en-US"/>
              <a:pPr>
                <a:defRPr/>
              </a:pPr>
              <a:t>3/15/2015</a:t>
            </a:fld>
            <a:endParaRPr lang="en-US" dirty="0"/>
          </a:p>
        </p:txBody>
      </p:sp>
      <p:sp>
        <p:nvSpPr>
          <p:cNvPr id="6" name="Footer Placeholder 5"/>
          <p:cNvSpPr>
            <a:spLocks noGrp="1"/>
          </p:cNvSpPr>
          <p:nvPr>
            <p:ph type="ftr" sz="quarter" idx="11"/>
          </p:nvPr>
        </p:nvSpPr>
        <p:spPr>
          <a:xfrm>
            <a:off x="3571875" y="4827588"/>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A182C119-52F8-4095-9EFC-98DB2656A76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3CF6384-023D-4A70-95D7-536E6017A68C}" type="datetimeFigureOut">
              <a:rPr lang="en-US"/>
              <a:pPr>
                <a:defRPr/>
              </a:pPr>
              <a:t>3/15/2015</a:t>
            </a:fld>
            <a:endParaRPr lang="en-US" dirty="0"/>
          </a:p>
        </p:txBody>
      </p:sp>
      <p:sp>
        <p:nvSpPr>
          <p:cNvPr id="8" name="Footer Placeholder 7"/>
          <p:cNvSpPr>
            <a:spLocks noGrp="1"/>
          </p:cNvSpPr>
          <p:nvPr>
            <p:ph type="ftr" sz="quarter" idx="11"/>
          </p:nvPr>
        </p:nvSpPr>
        <p:spPr>
          <a:xfrm>
            <a:off x="3571875" y="4827588"/>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224E1403-E1EA-411C-B720-87A6FAAE0117}"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DC34DA-9F9D-4D01-88E9-485AE0D4E485}" type="datetimeFigureOut">
              <a:rPr lang="en-US"/>
              <a:pPr>
                <a:defRPr/>
              </a:pPr>
              <a:t>3/15/2015</a:t>
            </a:fld>
            <a:endParaRPr lang="en-US" dirty="0"/>
          </a:p>
        </p:txBody>
      </p:sp>
      <p:sp>
        <p:nvSpPr>
          <p:cNvPr id="4" name="Footer Placeholder 3"/>
          <p:cNvSpPr>
            <a:spLocks noGrp="1"/>
          </p:cNvSpPr>
          <p:nvPr>
            <p:ph type="ftr" sz="quarter" idx="11"/>
          </p:nvPr>
        </p:nvSpPr>
        <p:spPr>
          <a:xfrm>
            <a:off x="3571875" y="4827588"/>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3800AA9B-9A43-4A7C-82C6-3846EED0B36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9FF2209-140E-4D42-A1B9-D9E976550E0B}" type="datetimeFigureOut">
              <a:rPr lang="en-US"/>
              <a:pPr>
                <a:defRPr/>
              </a:pPr>
              <a:t>3/15/2015</a:t>
            </a:fld>
            <a:endParaRPr lang="en-US" dirty="0"/>
          </a:p>
        </p:txBody>
      </p:sp>
      <p:sp>
        <p:nvSpPr>
          <p:cNvPr id="3" name="Footer Placeholder 2"/>
          <p:cNvSpPr>
            <a:spLocks noGrp="1"/>
          </p:cNvSpPr>
          <p:nvPr>
            <p:ph type="ftr" sz="quarter" idx="11"/>
          </p:nvPr>
        </p:nvSpPr>
        <p:spPr>
          <a:xfrm>
            <a:off x="3571875" y="4827588"/>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43B5A1CC-A76D-412D-8587-8069451B57C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CH"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4CC3E7C-1F78-48D7-81B0-CA6F69DCE19A}" type="datetimeFigureOut">
              <a:rPr lang="en-US"/>
              <a:pPr>
                <a:defRPr/>
              </a:pPr>
              <a:t>3/15/2015</a:t>
            </a:fld>
            <a:endParaRPr lang="en-US" dirty="0"/>
          </a:p>
        </p:txBody>
      </p:sp>
      <p:sp>
        <p:nvSpPr>
          <p:cNvPr id="6" name="Footer Placeholder 5"/>
          <p:cNvSpPr>
            <a:spLocks noGrp="1"/>
          </p:cNvSpPr>
          <p:nvPr>
            <p:ph type="ftr" sz="quarter" idx="11"/>
          </p:nvPr>
        </p:nvSpPr>
        <p:spPr>
          <a:xfrm>
            <a:off x="3571875" y="4827588"/>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0B2B9DB8-AC95-4AE6-BEA1-BFB62290A922}"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H"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FDAE18E-DBBE-4BB3-9C0D-823A519F267D}" type="datetimeFigureOut">
              <a:rPr lang="en-US"/>
              <a:pPr>
                <a:defRPr/>
              </a:pPr>
              <a:t>3/15/2015</a:t>
            </a:fld>
            <a:endParaRPr lang="en-US" dirty="0"/>
          </a:p>
        </p:txBody>
      </p:sp>
      <p:sp>
        <p:nvSpPr>
          <p:cNvPr id="6" name="Footer Placeholder 5"/>
          <p:cNvSpPr>
            <a:spLocks noGrp="1"/>
          </p:cNvSpPr>
          <p:nvPr>
            <p:ph type="ftr" sz="quarter" idx="11"/>
          </p:nvPr>
        </p:nvSpPr>
        <p:spPr>
          <a:xfrm>
            <a:off x="3571875" y="4827588"/>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48A3170D-2FD8-4DD3-B424-6F44F2D7CB35}"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CH" smtClean="0"/>
              <a:t>Click to edit Master title style</a:t>
            </a:r>
            <a:endParaRPr lang="en-US" smtClean="0"/>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smtClean="0"/>
          </a:p>
        </p:txBody>
      </p:sp>
      <p:sp>
        <p:nvSpPr>
          <p:cNvPr id="6" name="Slide Number Placeholder 5"/>
          <p:cNvSpPr>
            <a:spLocks noGrp="1"/>
          </p:cNvSpPr>
          <p:nvPr>
            <p:ph type="sldNum" sz="quarter" idx="4"/>
          </p:nvPr>
        </p:nvSpPr>
        <p:spPr>
          <a:xfrm>
            <a:off x="8353425" y="6545263"/>
            <a:ext cx="546100" cy="28416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D1460E6-2807-4EB5-BA87-7DB0816E61E6}" type="slidenum">
              <a:rPr lang="en-US"/>
              <a:pPr>
                <a:defRPr/>
              </a:pPr>
              <a:t>‹#›</a:t>
            </a:fld>
            <a:endParaRPr lang="en-US" dirty="0"/>
          </a:p>
        </p:txBody>
      </p:sp>
      <p:pic>
        <p:nvPicPr>
          <p:cNvPr id="2053" name="Picture 6" descr="unige_red.png"/>
          <p:cNvPicPr>
            <a:picLocks noChangeAspect="1"/>
          </p:cNvPicPr>
          <p:nvPr/>
        </p:nvPicPr>
        <p:blipFill>
          <a:blip r:embed="rId13"/>
          <a:srcRect/>
          <a:stretch>
            <a:fillRect/>
          </a:stretch>
        </p:blipFill>
        <p:spPr bwMode="auto">
          <a:xfrm>
            <a:off x="25400" y="6551613"/>
            <a:ext cx="919163" cy="269875"/>
          </a:xfrm>
          <a:prstGeom prst="rect">
            <a:avLst/>
          </a:prstGeom>
          <a:noFill/>
          <a:ln w="9525">
            <a:noFill/>
            <a:miter lim="800000"/>
            <a:headEnd/>
            <a:tailEnd/>
          </a:ln>
        </p:spPr>
      </p:pic>
      <p:pic>
        <p:nvPicPr>
          <p:cNvPr id="2054" name="Picture 7" descr="GRID_black_eng.png"/>
          <p:cNvPicPr>
            <a:picLocks noChangeAspect="1"/>
          </p:cNvPicPr>
          <p:nvPr/>
        </p:nvPicPr>
        <p:blipFill>
          <a:blip r:embed="rId14"/>
          <a:srcRect/>
          <a:stretch>
            <a:fillRect/>
          </a:stretch>
        </p:blipFill>
        <p:spPr bwMode="auto">
          <a:xfrm>
            <a:off x="1033463" y="6551613"/>
            <a:ext cx="933450" cy="285750"/>
          </a:xfrm>
          <a:prstGeom prst="rect">
            <a:avLst/>
          </a:prstGeom>
          <a:noFill/>
          <a:ln w="9525">
            <a:noFill/>
            <a:miter lim="800000"/>
            <a:headEnd/>
            <a:tailEnd/>
          </a:ln>
        </p:spPr>
      </p:pic>
      <p:pic>
        <p:nvPicPr>
          <p:cNvPr id="2055" name="Picture 9" descr="CNR.jpg"/>
          <p:cNvPicPr>
            <a:picLocks noChangeAspect="1"/>
          </p:cNvPicPr>
          <p:nvPr/>
        </p:nvPicPr>
        <p:blipFill>
          <a:blip r:embed="rId15"/>
          <a:srcRect/>
          <a:stretch>
            <a:fillRect/>
          </a:stretch>
        </p:blipFill>
        <p:spPr bwMode="auto">
          <a:xfrm>
            <a:off x="2141538" y="6430963"/>
            <a:ext cx="503237" cy="433387"/>
          </a:xfrm>
          <a:prstGeom prst="rect">
            <a:avLst/>
          </a:prstGeom>
          <a:noFill/>
          <a:ln w="9525">
            <a:noFill/>
            <a:miter lim="800000"/>
            <a:headEnd/>
            <a:tailEnd/>
          </a:ln>
        </p:spPr>
      </p:pic>
      <p:pic>
        <p:nvPicPr>
          <p:cNvPr id="2056" name="Picture 10" descr="eopower_logo_web_transparent_background_100px.png"/>
          <p:cNvPicPr>
            <a:picLocks noChangeAspect="1"/>
          </p:cNvPicPr>
          <p:nvPr/>
        </p:nvPicPr>
        <p:blipFill>
          <a:blip r:embed="rId16"/>
          <a:srcRect/>
          <a:stretch>
            <a:fillRect/>
          </a:stretch>
        </p:blipFill>
        <p:spPr bwMode="auto">
          <a:xfrm>
            <a:off x="17463" y="715963"/>
            <a:ext cx="425450" cy="217487"/>
          </a:xfrm>
          <a:prstGeom prst="rect">
            <a:avLst/>
          </a:prstGeom>
          <a:noFill/>
          <a:ln w="9525">
            <a:noFill/>
            <a:miter lim="800000"/>
            <a:headEnd/>
            <a:tailEnd/>
          </a:ln>
        </p:spPr>
      </p:pic>
      <p:pic>
        <p:nvPicPr>
          <p:cNvPr id="2057" name="Picture 11" descr="iason.png"/>
          <p:cNvPicPr>
            <a:picLocks noChangeAspect="1"/>
          </p:cNvPicPr>
          <p:nvPr/>
        </p:nvPicPr>
        <p:blipFill>
          <a:blip r:embed="rId17"/>
          <a:srcRect/>
          <a:stretch>
            <a:fillRect/>
          </a:stretch>
        </p:blipFill>
        <p:spPr bwMode="auto">
          <a:xfrm>
            <a:off x="17463" y="993775"/>
            <a:ext cx="425450" cy="215900"/>
          </a:xfrm>
          <a:prstGeom prst="rect">
            <a:avLst/>
          </a:prstGeom>
          <a:noFill/>
          <a:ln w="9525">
            <a:noFill/>
            <a:miter lim="800000"/>
            <a:headEnd/>
            <a:tailEnd/>
          </a:ln>
        </p:spPr>
      </p:pic>
      <p:pic>
        <p:nvPicPr>
          <p:cNvPr id="2058" name="Picture 12" descr="EnviroGRIDS_logo.jpg"/>
          <p:cNvPicPr>
            <a:picLocks noChangeAspect="1"/>
          </p:cNvPicPr>
          <p:nvPr/>
        </p:nvPicPr>
        <p:blipFill>
          <a:blip r:embed="rId18"/>
          <a:srcRect/>
          <a:stretch>
            <a:fillRect/>
          </a:stretch>
        </p:blipFill>
        <p:spPr bwMode="auto">
          <a:xfrm>
            <a:off x="-6350" y="398463"/>
            <a:ext cx="457200" cy="285750"/>
          </a:xfrm>
          <a:prstGeom prst="rect">
            <a:avLst/>
          </a:prstGeom>
          <a:noFill/>
          <a:ln w="9525">
            <a:noFill/>
            <a:miter lim="800000"/>
            <a:headEnd/>
            <a:tailEnd/>
          </a:ln>
        </p:spPr>
      </p:pic>
      <p:cxnSp>
        <p:nvCxnSpPr>
          <p:cNvPr id="21" name="Straight Connector 20"/>
          <p:cNvCxnSpPr/>
          <p:nvPr/>
        </p:nvCxnSpPr>
        <p:spPr>
          <a:xfrm>
            <a:off x="0" y="6429375"/>
            <a:ext cx="9144000" cy="1588"/>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201988" y="6551613"/>
            <a:ext cx="2924175" cy="277812"/>
          </a:xfrm>
          <a:prstGeom prst="rect">
            <a:avLst/>
          </a:prstGeom>
          <a:noFill/>
        </p:spPr>
        <p:txBody>
          <a:bodyPr>
            <a:spAutoFit/>
          </a:bodyPr>
          <a:lstStyle/>
          <a:p>
            <a:pPr fontAlgn="auto">
              <a:spcBef>
                <a:spcPts val="0"/>
              </a:spcBef>
              <a:spcAft>
                <a:spcPts val="0"/>
              </a:spcAft>
              <a:defRPr/>
            </a:pPr>
            <a:r>
              <a:rPr lang="en-US" sz="1200" dirty="0">
                <a:solidFill>
                  <a:schemeClr val="bg1">
                    <a:lumMod val="75000"/>
                  </a:schemeClr>
                </a:solidFill>
                <a:latin typeface="+mn-lt"/>
                <a:cs typeface="+mn-cs"/>
              </a:rPr>
              <a:t>Conference/place name</a:t>
            </a:r>
          </a:p>
        </p:txBody>
      </p:sp>
      <p:sp>
        <p:nvSpPr>
          <p:cNvPr id="15" name="TextBox 14"/>
          <p:cNvSpPr txBox="1"/>
          <p:nvPr/>
        </p:nvSpPr>
        <p:spPr>
          <a:xfrm>
            <a:off x="6126163" y="6545263"/>
            <a:ext cx="1614487" cy="276225"/>
          </a:xfrm>
          <a:prstGeom prst="rect">
            <a:avLst/>
          </a:prstGeom>
          <a:noFill/>
        </p:spPr>
        <p:txBody>
          <a:bodyPr>
            <a:spAutoFit/>
          </a:bodyPr>
          <a:lstStyle/>
          <a:p>
            <a:pPr fontAlgn="auto">
              <a:spcBef>
                <a:spcPts val="0"/>
              </a:spcBef>
              <a:spcAft>
                <a:spcPts val="0"/>
              </a:spcAft>
              <a:defRPr/>
            </a:pPr>
            <a:r>
              <a:rPr lang="en-US" sz="1200" dirty="0">
                <a:solidFill>
                  <a:schemeClr val="bg1">
                    <a:lumMod val="75000"/>
                  </a:schemeClr>
                </a:solidFill>
                <a:latin typeface="+mn-lt"/>
                <a:cs typeface="+mn-cs"/>
              </a:rPr>
              <a:t>Workshop date</a:t>
            </a:r>
          </a:p>
        </p:txBody>
      </p:sp>
      <p:pic>
        <p:nvPicPr>
          <p:cNvPr id="2062" name="Picture 15"/>
          <p:cNvPicPr>
            <a:picLocks noChangeAspect="1"/>
          </p:cNvPicPr>
          <p:nvPr/>
        </p:nvPicPr>
        <p:blipFill>
          <a:blip r:embed="rId19"/>
          <a:srcRect/>
          <a:stretch>
            <a:fillRect/>
          </a:stretch>
        </p:blipFill>
        <p:spPr bwMode="auto">
          <a:xfrm>
            <a:off x="7258050" y="6551613"/>
            <a:ext cx="808038" cy="277812"/>
          </a:xfrm>
          <a:prstGeom prst="rect">
            <a:avLst/>
          </a:prstGeom>
          <a:noFill/>
          <a:ln w="9525">
            <a:noFill/>
            <a:miter lim="800000"/>
            <a:headEnd/>
            <a:tailEnd/>
          </a:ln>
        </p:spPr>
      </p:pic>
      <p:pic>
        <p:nvPicPr>
          <p:cNvPr id="2063" name="Picture 2" descr="D:\Boris\FP7 InnoSense\Otvaranje\08072013101718-ec.jpg"/>
          <p:cNvPicPr>
            <a:picLocks noChangeAspect="1" noChangeArrowheads="1"/>
          </p:cNvPicPr>
          <p:nvPr userDrawn="1"/>
        </p:nvPicPr>
        <p:blipFill>
          <a:blip r:embed="rId20"/>
          <a:srcRect t="16760" r="-1521" b="15015"/>
          <a:stretch>
            <a:fillRect/>
          </a:stretch>
        </p:blipFill>
        <p:spPr bwMode="auto">
          <a:xfrm>
            <a:off x="-6350" y="28575"/>
            <a:ext cx="503238" cy="3397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0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0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75.jpeg"/></Relationships>
</file>

<file path=ppt/slides/_rels/slide10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10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10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png"/><Relationship Id="rId10" Type="http://schemas.openxmlformats.org/officeDocument/2006/relationships/image" Target="../media/image187.png"/><Relationship Id="rId4" Type="http://schemas.openxmlformats.org/officeDocument/2006/relationships/image" Target="../media/image181.png"/><Relationship Id="rId9" Type="http://schemas.openxmlformats.org/officeDocument/2006/relationships/image" Target="../media/image186.png"/></Relationships>
</file>

<file path=ppt/slides/_rels/slide11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190.jpeg"/><Relationship Id="rId4" Type="http://schemas.openxmlformats.org/officeDocument/2006/relationships/image" Target="../media/image189.png"/></Relationships>
</file>

<file path=ppt/slides/_rels/slide11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hyperlink" Target="https://translate.google.com/translate?hl=en&amp;prev=_t&amp;sl=en&amp;tl=ru&amp;u=http://localhost:8080/geonetwork" TargetMode="Externa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11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11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11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hyperlink" Target="http://pegasosdi.uab.es/catalog" TargetMode="External"/><Relationship Id="rId1" Type="http://schemas.openxmlformats.org/officeDocument/2006/relationships/slideLayout" Target="../slideLayouts/slideLayout2.xml"/><Relationship Id="rId5" Type="http://schemas.openxmlformats.org/officeDocument/2006/relationships/image" Target="../media/image201.png"/><Relationship Id="rId4" Type="http://schemas.openxmlformats.org/officeDocument/2006/relationships/image" Target="../media/image200.png"/></Relationships>
</file>

<file path=ppt/slides/_rels/slide11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9.png"/></Relationships>
</file>

<file path=ppt/slides/_rels/slide12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12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 Id="rId5" Type="http://schemas.openxmlformats.org/officeDocument/2006/relationships/image" Target="../media/image229.png"/><Relationship Id="rId4" Type="http://schemas.openxmlformats.org/officeDocument/2006/relationships/image" Target="../media/image228.png"/></Relationships>
</file>

<file path=ppt/slides/_rels/slide13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33.png"/><Relationship Id="rId7" Type="http://schemas.openxmlformats.org/officeDocument/2006/relationships/image" Target="../media/image237.png"/><Relationship Id="rId2"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136.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40.png"/><Relationship Id="rId7" Type="http://schemas.openxmlformats.org/officeDocument/2006/relationships/image" Target="../media/image243.png"/><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37.png"/></Relationships>
</file>

<file path=ppt/slides/_rels/slide138.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2.xml"/><Relationship Id="rId4" Type="http://schemas.openxmlformats.org/officeDocument/2006/relationships/image" Target="../media/image246.png"/></Relationships>
</file>

<file path=ppt/slides/_rels/slide139.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40.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2.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250.png"/></Relationships>
</file>

<file path=ppt/slides/_rels/slide141.xml.rels><?xml version="1.0" encoding="UTF-8" standalone="yes"?>
<Relationships xmlns="http://schemas.openxmlformats.org/package/2006/relationships"><Relationship Id="rId8" Type="http://schemas.openxmlformats.org/officeDocument/2006/relationships/image" Target="../media/image258.png"/><Relationship Id="rId13" Type="http://schemas.openxmlformats.org/officeDocument/2006/relationships/image" Target="../media/image263.png"/><Relationship Id="rId3" Type="http://schemas.openxmlformats.org/officeDocument/2006/relationships/image" Target="../media/image253.png"/><Relationship Id="rId7" Type="http://schemas.openxmlformats.org/officeDocument/2006/relationships/image" Target="../media/image257.png"/><Relationship Id="rId12" Type="http://schemas.openxmlformats.org/officeDocument/2006/relationships/image" Target="../media/image262.png"/><Relationship Id="rId2" Type="http://schemas.openxmlformats.org/officeDocument/2006/relationships/hyperlink" Target="http://localhost/cgi-bin/pywps.cgi?service=WPS&amp;request=getcapabilities" TargetMode="External"/><Relationship Id="rId16" Type="http://schemas.openxmlformats.org/officeDocument/2006/relationships/image" Target="../media/image266.png"/><Relationship Id="rId1" Type="http://schemas.openxmlformats.org/officeDocument/2006/relationships/slideLayout" Target="../slideLayouts/slideLayout2.xml"/><Relationship Id="rId6" Type="http://schemas.openxmlformats.org/officeDocument/2006/relationships/image" Target="../media/image256.png"/><Relationship Id="rId11" Type="http://schemas.openxmlformats.org/officeDocument/2006/relationships/image" Target="../media/image261.png"/><Relationship Id="rId5" Type="http://schemas.openxmlformats.org/officeDocument/2006/relationships/image" Target="../media/image255.png"/><Relationship Id="rId15" Type="http://schemas.openxmlformats.org/officeDocument/2006/relationships/image" Target="../media/image265.png"/><Relationship Id="rId10" Type="http://schemas.openxmlformats.org/officeDocument/2006/relationships/image" Target="../media/image260.png"/><Relationship Id="rId4" Type="http://schemas.openxmlformats.org/officeDocument/2006/relationships/image" Target="../media/image254.png"/><Relationship Id="rId9" Type="http://schemas.openxmlformats.org/officeDocument/2006/relationships/image" Target="../media/image259.png"/><Relationship Id="rId14" Type="http://schemas.openxmlformats.org/officeDocument/2006/relationships/image" Target="../media/image264.png"/></Relationships>
</file>

<file path=ppt/slides/_rels/slide14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53.png"/><Relationship Id="rId1" Type="http://schemas.openxmlformats.org/officeDocument/2006/relationships/slideLayout" Target="../slideLayouts/slideLayout2.xml"/><Relationship Id="rId5" Type="http://schemas.openxmlformats.org/officeDocument/2006/relationships/image" Target="../media/image269.png"/><Relationship Id="rId4" Type="http://schemas.openxmlformats.org/officeDocument/2006/relationships/image" Target="../media/image268.png"/></Relationships>
</file>

<file path=ppt/slides/_rels/slide143.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image" Target="../media/image271.png"/><Relationship Id="rId7" Type="http://schemas.openxmlformats.org/officeDocument/2006/relationships/image" Target="../media/image274.png"/><Relationship Id="rId2"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53.png"/></Relationships>
</file>

<file path=ppt/slides/_rels/slide144.xml.rels><?xml version="1.0" encoding="UTF-8" standalone="yes"?>
<Relationships xmlns="http://schemas.openxmlformats.org/package/2006/relationships"><Relationship Id="rId3" Type="http://schemas.openxmlformats.org/officeDocument/2006/relationships/image" Target="../media/image276.emf"/><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3" Type="http://schemas.openxmlformats.org/officeDocument/2006/relationships/image" Target="../media/image287.jpeg"/><Relationship Id="rId18" Type="http://schemas.openxmlformats.org/officeDocument/2006/relationships/image" Target="../media/image292.png"/><Relationship Id="rId26" Type="http://schemas.openxmlformats.org/officeDocument/2006/relationships/image" Target="../media/image300.png"/><Relationship Id="rId39" Type="http://schemas.openxmlformats.org/officeDocument/2006/relationships/image" Target="../media/image313.jpeg"/><Relationship Id="rId21" Type="http://schemas.openxmlformats.org/officeDocument/2006/relationships/image" Target="../media/image295.jpeg"/><Relationship Id="rId34" Type="http://schemas.openxmlformats.org/officeDocument/2006/relationships/image" Target="../media/image308.png"/><Relationship Id="rId42" Type="http://schemas.openxmlformats.org/officeDocument/2006/relationships/image" Target="../media/image316.jpeg"/><Relationship Id="rId47" Type="http://schemas.openxmlformats.org/officeDocument/2006/relationships/image" Target="../media/image321.jpeg"/><Relationship Id="rId50" Type="http://schemas.openxmlformats.org/officeDocument/2006/relationships/image" Target="../media/image324.jpeg"/><Relationship Id="rId55" Type="http://schemas.openxmlformats.org/officeDocument/2006/relationships/image" Target="../media/image329.jpeg"/><Relationship Id="rId7" Type="http://schemas.openxmlformats.org/officeDocument/2006/relationships/image" Target="../media/image281.jpeg"/><Relationship Id="rId12" Type="http://schemas.openxmlformats.org/officeDocument/2006/relationships/image" Target="../media/image286.jpeg"/><Relationship Id="rId17" Type="http://schemas.openxmlformats.org/officeDocument/2006/relationships/image" Target="../media/image291.jpeg"/><Relationship Id="rId25" Type="http://schemas.openxmlformats.org/officeDocument/2006/relationships/image" Target="../media/image299.jpeg"/><Relationship Id="rId33" Type="http://schemas.openxmlformats.org/officeDocument/2006/relationships/image" Target="../media/image307.png"/><Relationship Id="rId38" Type="http://schemas.openxmlformats.org/officeDocument/2006/relationships/image" Target="../media/image312.png"/><Relationship Id="rId46" Type="http://schemas.openxmlformats.org/officeDocument/2006/relationships/image" Target="../media/image320.jpeg"/><Relationship Id="rId2" Type="http://schemas.openxmlformats.org/officeDocument/2006/relationships/notesSlide" Target="../notesSlides/notesSlide88.xml"/><Relationship Id="rId16" Type="http://schemas.openxmlformats.org/officeDocument/2006/relationships/image" Target="../media/image290.jpeg"/><Relationship Id="rId20" Type="http://schemas.openxmlformats.org/officeDocument/2006/relationships/image" Target="../media/image294.jpeg"/><Relationship Id="rId29" Type="http://schemas.openxmlformats.org/officeDocument/2006/relationships/image" Target="../media/image303.png"/><Relationship Id="rId41" Type="http://schemas.openxmlformats.org/officeDocument/2006/relationships/image" Target="../media/image315.png"/><Relationship Id="rId54" Type="http://schemas.openxmlformats.org/officeDocument/2006/relationships/image" Target="../media/image328.jpeg"/><Relationship Id="rId1" Type="http://schemas.openxmlformats.org/officeDocument/2006/relationships/slideLayout" Target="../slideLayouts/slideLayout2.xml"/><Relationship Id="rId6" Type="http://schemas.openxmlformats.org/officeDocument/2006/relationships/image" Target="../media/image280.jpeg"/><Relationship Id="rId11" Type="http://schemas.openxmlformats.org/officeDocument/2006/relationships/image" Target="../media/image285.png"/><Relationship Id="rId24" Type="http://schemas.openxmlformats.org/officeDocument/2006/relationships/image" Target="../media/image298.png"/><Relationship Id="rId32" Type="http://schemas.openxmlformats.org/officeDocument/2006/relationships/image" Target="../media/image306.png"/><Relationship Id="rId37" Type="http://schemas.openxmlformats.org/officeDocument/2006/relationships/image" Target="../media/image311.jpeg"/><Relationship Id="rId40" Type="http://schemas.openxmlformats.org/officeDocument/2006/relationships/image" Target="../media/image314.png"/><Relationship Id="rId45" Type="http://schemas.openxmlformats.org/officeDocument/2006/relationships/image" Target="../media/image319.png"/><Relationship Id="rId53" Type="http://schemas.openxmlformats.org/officeDocument/2006/relationships/image" Target="../media/image327.jpeg"/><Relationship Id="rId5" Type="http://schemas.openxmlformats.org/officeDocument/2006/relationships/image" Target="../media/image279.png"/><Relationship Id="rId15" Type="http://schemas.openxmlformats.org/officeDocument/2006/relationships/image" Target="../media/image289.png"/><Relationship Id="rId23" Type="http://schemas.openxmlformats.org/officeDocument/2006/relationships/image" Target="../media/image297.png"/><Relationship Id="rId28" Type="http://schemas.openxmlformats.org/officeDocument/2006/relationships/image" Target="../media/image302.png"/><Relationship Id="rId36" Type="http://schemas.openxmlformats.org/officeDocument/2006/relationships/image" Target="../media/image310.jpeg"/><Relationship Id="rId49" Type="http://schemas.openxmlformats.org/officeDocument/2006/relationships/image" Target="../media/image323.png"/><Relationship Id="rId57" Type="http://schemas.openxmlformats.org/officeDocument/2006/relationships/image" Target="../media/image331.jpeg"/><Relationship Id="rId10" Type="http://schemas.openxmlformats.org/officeDocument/2006/relationships/image" Target="../media/image284.jpeg"/><Relationship Id="rId19" Type="http://schemas.openxmlformats.org/officeDocument/2006/relationships/image" Target="../media/image293.jpeg"/><Relationship Id="rId31" Type="http://schemas.openxmlformats.org/officeDocument/2006/relationships/image" Target="../media/image305.jpeg"/><Relationship Id="rId44" Type="http://schemas.openxmlformats.org/officeDocument/2006/relationships/image" Target="../media/image318.png"/><Relationship Id="rId52" Type="http://schemas.openxmlformats.org/officeDocument/2006/relationships/image" Target="../media/image326.png"/><Relationship Id="rId4" Type="http://schemas.openxmlformats.org/officeDocument/2006/relationships/image" Target="../media/image278.png"/><Relationship Id="rId9" Type="http://schemas.openxmlformats.org/officeDocument/2006/relationships/image" Target="../media/image283.png"/><Relationship Id="rId14" Type="http://schemas.openxmlformats.org/officeDocument/2006/relationships/image" Target="../media/image288.jpeg"/><Relationship Id="rId22" Type="http://schemas.openxmlformats.org/officeDocument/2006/relationships/image" Target="../media/image296.jpeg"/><Relationship Id="rId27" Type="http://schemas.openxmlformats.org/officeDocument/2006/relationships/image" Target="../media/image301.jpeg"/><Relationship Id="rId30" Type="http://schemas.openxmlformats.org/officeDocument/2006/relationships/image" Target="../media/image304.jpeg"/><Relationship Id="rId35" Type="http://schemas.openxmlformats.org/officeDocument/2006/relationships/image" Target="../media/image309.png"/><Relationship Id="rId43" Type="http://schemas.openxmlformats.org/officeDocument/2006/relationships/image" Target="../media/image317.jpeg"/><Relationship Id="rId48" Type="http://schemas.openxmlformats.org/officeDocument/2006/relationships/image" Target="../media/image322.jpeg"/><Relationship Id="rId56" Type="http://schemas.openxmlformats.org/officeDocument/2006/relationships/image" Target="../media/image330.jpeg"/><Relationship Id="rId8" Type="http://schemas.openxmlformats.org/officeDocument/2006/relationships/image" Target="../media/image282.png"/><Relationship Id="rId51" Type="http://schemas.openxmlformats.org/officeDocument/2006/relationships/image" Target="../media/image325.png"/><Relationship Id="rId3" Type="http://schemas.openxmlformats.org/officeDocument/2006/relationships/image" Target="../media/image277.jpeg"/></Relationships>
</file>

<file path=ppt/slides/_rels/slide147.xml.rels><?xml version="1.0" encoding="UTF-8" standalone="yes"?>
<Relationships xmlns="http://schemas.openxmlformats.org/package/2006/relationships"><Relationship Id="rId13" Type="http://schemas.openxmlformats.org/officeDocument/2006/relationships/image" Target="../media/image284.jpeg"/><Relationship Id="rId18" Type="http://schemas.openxmlformats.org/officeDocument/2006/relationships/image" Target="../media/image290.jpeg"/><Relationship Id="rId26" Type="http://schemas.openxmlformats.org/officeDocument/2006/relationships/image" Target="../media/image298.png"/><Relationship Id="rId39" Type="http://schemas.openxmlformats.org/officeDocument/2006/relationships/image" Target="../media/image312.png"/><Relationship Id="rId21" Type="http://schemas.openxmlformats.org/officeDocument/2006/relationships/image" Target="../media/image293.jpeg"/><Relationship Id="rId34" Type="http://schemas.openxmlformats.org/officeDocument/2006/relationships/image" Target="../media/image307.png"/><Relationship Id="rId42" Type="http://schemas.openxmlformats.org/officeDocument/2006/relationships/image" Target="../media/image316.jpeg"/><Relationship Id="rId47" Type="http://schemas.openxmlformats.org/officeDocument/2006/relationships/image" Target="../media/image321.jpeg"/><Relationship Id="rId50" Type="http://schemas.openxmlformats.org/officeDocument/2006/relationships/image" Target="../media/image324.jpeg"/><Relationship Id="rId55" Type="http://schemas.openxmlformats.org/officeDocument/2006/relationships/image" Target="../media/image329.jpeg"/><Relationship Id="rId7" Type="http://schemas.openxmlformats.org/officeDocument/2006/relationships/image" Target="../media/image285.png"/><Relationship Id="rId12" Type="http://schemas.openxmlformats.org/officeDocument/2006/relationships/image" Target="../media/image283.png"/><Relationship Id="rId17" Type="http://schemas.openxmlformats.org/officeDocument/2006/relationships/image" Target="../media/image289.png"/><Relationship Id="rId25" Type="http://schemas.openxmlformats.org/officeDocument/2006/relationships/image" Target="../media/image297.png"/><Relationship Id="rId33" Type="http://schemas.openxmlformats.org/officeDocument/2006/relationships/image" Target="../media/image306.png"/><Relationship Id="rId38" Type="http://schemas.openxmlformats.org/officeDocument/2006/relationships/image" Target="../media/image313.jpeg"/><Relationship Id="rId46" Type="http://schemas.openxmlformats.org/officeDocument/2006/relationships/image" Target="../media/image320.jpeg"/><Relationship Id="rId2" Type="http://schemas.openxmlformats.org/officeDocument/2006/relationships/notesSlide" Target="../notesSlides/notesSlide89.xml"/><Relationship Id="rId16" Type="http://schemas.openxmlformats.org/officeDocument/2006/relationships/image" Target="../media/image288.jpeg"/><Relationship Id="rId20" Type="http://schemas.openxmlformats.org/officeDocument/2006/relationships/image" Target="../media/image292.png"/><Relationship Id="rId29" Type="http://schemas.openxmlformats.org/officeDocument/2006/relationships/image" Target="../media/image301.jpeg"/><Relationship Id="rId41" Type="http://schemas.openxmlformats.org/officeDocument/2006/relationships/image" Target="../media/image315.png"/><Relationship Id="rId54" Type="http://schemas.openxmlformats.org/officeDocument/2006/relationships/image" Target="../media/image328.jpeg"/><Relationship Id="rId1" Type="http://schemas.openxmlformats.org/officeDocument/2006/relationships/slideLayout" Target="../slideLayouts/slideLayout2.xml"/><Relationship Id="rId6" Type="http://schemas.openxmlformats.org/officeDocument/2006/relationships/image" Target="../media/image309.png"/><Relationship Id="rId11" Type="http://schemas.openxmlformats.org/officeDocument/2006/relationships/image" Target="../media/image282.png"/><Relationship Id="rId24" Type="http://schemas.openxmlformats.org/officeDocument/2006/relationships/image" Target="../media/image296.jpeg"/><Relationship Id="rId32" Type="http://schemas.openxmlformats.org/officeDocument/2006/relationships/image" Target="../media/image305.jpeg"/><Relationship Id="rId37" Type="http://schemas.openxmlformats.org/officeDocument/2006/relationships/image" Target="../media/image311.jpeg"/><Relationship Id="rId40" Type="http://schemas.openxmlformats.org/officeDocument/2006/relationships/image" Target="../media/image314.png"/><Relationship Id="rId45" Type="http://schemas.openxmlformats.org/officeDocument/2006/relationships/image" Target="../media/image319.png"/><Relationship Id="rId53" Type="http://schemas.openxmlformats.org/officeDocument/2006/relationships/image" Target="../media/image327.jpeg"/><Relationship Id="rId5" Type="http://schemas.openxmlformats.org/officeDocument/2006/relationships/image" Target="../media/image302.png"/><Relationship Id="rId15" Type="http://schemas.openxmlformats.org/officeDocument/2006/relationships/image" Target="../media/image287.jpeg"/><Relationship Id="rId23" Type="http://schemas.openxmlformats.org/officeDocument/2006/relationships/image" Target="../media/image295.jpeg"/><Relationship Id="rId28" Type="http://schemas.openxmlformats.org/officeDocument/2006/relationships/image" Target="../media/image300.png"/><Relationship Id="rId36" Type="http://schemas.openxmlformats.org/officeDocument/2006/relationships/image" Target="../media/image310.jpeg"/><Relationship Id="rId49" Type="http://schemas.openxmlformats.org/officeDocument/2006/relationships/image" Target="../media/image323.png"/><Relationship Id="rId10" Type="http://schemas.openxmlformats.org/officeDocument/2006/relationships/image" Target="../media/image281.jpeg"/><Relationship Id="rId19" Type="http://schemas.openxmlformats.org/officeDocument/2006/relationships/image" Target="../media/image291.jpeg"/><Relationship Id="rId31" Type="http://schemas.openxmlformats.org/officeDocument/2006/relationships/image" Target="../media/image304.jpeg"/><Relationship Id="rId44" Type="http://schemas.openxmlformats.org/officeDocument/2006/relationships/image" Target="../media/image318.png"/><Relationship Id="rId52" Type="http://schemas.openxmlformats.org/officeDocument/2006/relationships/image" Target="../media/image326.png"/><Relationship Id="rId4" Type="http://schemas.openxmlformats.org/officeDocument/2006/relationships/image" Target="../media/image278.png"/><Relationship Id="rId9" Type="http://schemas.openxmlformats.org/officeDocument/2006/relationships/image" Target="../media/image280.jpeg"/><Relationship Id="rId14" Type="http://schemas.openxmlformats.org/officeDocument/2006/relationships/image" Target="../media/image286.jpeg"/><Relationship Id="rId22" Type="http://schemas.openxmlformats.org/officeDocument/2006/relationships/image" Target="../media/image294.jpeg"/><Relationship Id="rId27" Type="http://schemas.openxmlformats.org/officeDocument/2006/relationships/image" Target="../media/image299.jpeg"/><Relationship Id="rId30" Type="http://schemas.openxmlformats.org/officeDocument/2006/relationships/image" Target="../media/image303.png"/><Relationship Id="rId35" Type="http://schemas.openxmlformats.org/officeDocument/2006/relationships/image" Target="../media/image308.png"/><Relationship Id="rId43" Type="http://schemas.openxmlformats.org/officeDocument/2006/relationships/image" Target="../media/image317.jpeg"/><Relationship Id="rId48" Type="http://schemas.openxmlformats.org/officeDocument/2006/relationships/image" Target="../media/image322.jpeg"/><Relationship Id="rId56" Type="http://schemas.openxmlformats.org/officeDocument/2006/relationships/image" Target="../media/image330.jpeg"/><Relationship Id="rId8" Type="http://schemas.openxmlformats.org/officeDocument/2006/relationships/image" Target="../media/image279.png"/><Relationship Id="rId51" Type="http://schemas.openxmlformats.org/officeDocument/2006/relationships/image" Target="../media/image325.png"/><Relationship Id="rId3" Type="http://schemas.openxmlformats.org/officeDocument/2006/relationships/image" Target="../media/image277.jpeg"/></Relationships>
</file>

<file path=ppt/slides/_rels/slide148.xml.rels><?xml version="1.0" encoding="UTF-8" standalone="yes"?>
<Relationships xmlns="http://schemas.openxmlformats.org/package/2006/relationships"><Relationship Id="rId3" Type="http://schemas.openxmlformats.org/officeDocument/2006/relationships/image" Target="../media/image277.jpeg"/><Relationship Id="rId7" Type="http://schemas.openxmlformats.org/officeDocument/2006/relationships/image" Target="../media/image334.jpe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333.jpeg"/><Relationship Id="rId5" Type="http://schemas.openxmlformats.org/officeDocument/2006/relationships/image" Target="../media/image278.png"/><Relationship Id="rId4" Type="http://schemas.openxmlformats.org/officeDocument/2006/relationships/image" Target="../media/image332.png"/></Relationships>
</file>

<file path=ppt/slides/_rels/slide149.xml.rels><?xml version="1.0" encoding="UTF-8" standalone="yes"?>
<Relationships xmlns="http://schemas.openxmlformats.org/package/2006/relationships"><Relationship Id="rId3" Type="http://schemas.openxmlformats.org/officeDocument/2006/relationships/image" Target="../media/image277.jpeg"/><Relationship Id="rId7" Type="http://schemas.openxmlformats.org/officeDocument/2006/relationships/image" Target="../media/image334.jpe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333.jpeg"/><Relationship Id="rId5" Type="http://schemas.openxmlformats.org/officeDocument/2006/relationships/image" Target="../media/image278.png"/><Relationship Id="rId4" Type="http://schemas.openxmlformats.org/officeDocument/2006/relationships/image" Target="../media/image33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image" Target="../media/image320.jpeg"/><Relationship Id="rId13" Type="http://schemas.openxmlformats.org/officeDocument/2006/relationships/image" Target="../media/image293.jpeg"/><Relationship Id="rId18" Type="http://schemas.openxmlformats.org/officeDocument/2006/relationships/image" Target="../media/image346.jpeg"/><Relationship Id="rId3" Type="http://schemas.openxmlformats.org/officeDocument/2006/relationships/image" Target="../media/image336.png"/><Relationship Id="rId7" Type="http://schemas.openxmlformats.org/officeDocument/2006/relationships/image" Target="../media/image340.png"/><Relationship Id="rId12" Type="http://schemas.openxmlformats.org/officeDocument/2006/relationships/image" Target="../media/image307.png"/><Relationship Id="rId17" Type="http://schemas.openxmlformats.org/officeDocument/2006/relationships/image" Target="../media/image345.jpeg"/><Relationship Id="rId2" Type="http://schemas.openxmlformats.org/officeDocument/2006/relationships/image" Target="../media/image335.jpeg"/><Relationship Id="rId16" Type="http://schemas.openxmlformats.org/officeDocument/2006/relationships/image" Target="../media/image344.png"/><Relationship Id="rId1" Type="http://schemas.openxmlformats.org/officeDocument/2006/relationships/slideLayout" Target="../slideLayouts/slideLayout2.xml"/><Relationship Id="rId6" Type="http://schemas.openxmlformats.org/officeDocument/2006/relationships/image" Target="../media/image339.png"/><Relationship Id="rId11" Type="http://schemas.openxmlformats.org/officeDocument/2006/relationships/image" Target="../media/image317.jpeg"/><Relationship Id="rId5" Type="http://schemas.openxmlformats.org/officeDocument/2006/relationships/image" Target="../media/image338.jpeg"/><Relationship Id="rId15" Type="http://schemas.openxmlformats.org/officeDocument/2006/relationships/image" Target="../media/image343.png"/><Relationship Id="rId10" Type="http://schemas.openxmlformats.org/officeDocument/2006/relationships/image" Target="../media/image322.jpeg"/><Relationship Id="rId4" Type="http://schemas.openxmlformats.org/officeDocument/2006/relationships/image" Target="../media/image337.png"/><Relationship Id="rId9" Type="http://schemas.openxmlformats.org/officeDocument/2006/relationships/image" Target="../media/image341.jpeg"/><Relationship Id="rId14" Type="http://schemas.openxmlformats.org/officeDocument/2006/relationships/image" Target="../media/image342.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8" Type="http://schemas.openxmlformats.org/officeDocument/2006/relationships/image" Target="../media/image334.jpeg"/><Relationship Id="rId3" Type="http://schemas.openxmlformats.org/officeDocument/2006/relationships/image" Target="../media/image277.jpeg"/><Relationship Id="rId7" Type="http://schemas.openxmlformats.org/officeDocument/2006/relationships/image" Target="../media/image333.jpe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278.png"/><Relationship Id="rId5" Type="http://schemas.openxmlformats.org/officeDocument/2006/relationships/image" Target="../media/image332.png"/><Relationship Id="rId4" Type="http://schemas.openxmlformats.org/officeDocument/2006/relationships/image" Target="../media/image347.jpe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348.em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349.wmf"/><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350.png"/></Relationships>
</file>

<file path=ppt/slides/_rels/slide159.xml.rels><?xml version="1.0" encoding="UTF-8" standalone="yes"?>
<Relationships xmlns="http://schemas.openxmlformats.org/package/2006/relationships"><Relationship Id="rId8" Type="http://schemas.openxmlformats.org/officeDocument/2006/relationships/image" Target="../media/image284.jpeg"/><Relationship Id="rId3" Type="http://schemas.openxmlformats.org/officeDocument/2006/relationships/image" Target="../media/image352.png"/><Relationship Id="rId7" Type="http://schemas.openxmlformats.org/officeDocument/2006/relationships/image" Target="../media/image356.png"/><Relationship Id="rId2" Type="http://schemas.openxmlformats.org/officeDocument/2006/relationships/image" Target="../media/image351.png"/><Relationship Id="rId1" Type="http://schemas.openxmlformats.org/officeDocument/2006/relationships/slideLayout" Target="../slideLayouts/slideLayout2.xml"/><Relationship Id="rId6" Type="http://schemas.openxmlformats.org/officeDocument/2006/relationships/image" Target="../media/image355.png"/><Relationship Id="rId11" Type="http://schemas.openxmlformats.org/officeDocument/2006/relationships/image" Target="../media/image359.png"/><Relationship Id="rId5" Type="http://schemas.openxmlformats.org/officeDocument/2006/relationships/image" Target="../media/image354.png"/><Relationship Id="rId10" Type="http://schemas.openxmlformats.org/officeDocument/2006/relationships/image" Target="../media/image358.png"/><Relationship Id="rId4" Type="http://schemas.openxmlformats.org/officeDocument/2006/relationships/image" Target="../media/image353.png"/><Relationship Id="rId9" Type="http://schemas.openxmlformats.org/officeDocument/2006/relationships/image" Target="../media/image357.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60.png"/><Relationship Id="rId1" Type="http://schemas.openxmlformats.org/officeDocument/2006/relationships/slideLayout" Target="../slideLayouts/slideLayout2.xml"/><Relationship Id="rId5" Type="http://schemas.openxmlformats.org/officeDocument/2006/relationships/image" Target="../media/image362.png"/><Relationship Id="rId4" Type="http://schemas.openxmlformats.org/officeDocument/2006/relationships/image" Target="../media/image308.png"/></Relationships>
</file>

<file path=ppt/slides/_rels/slide161.xml.rels><?xml version="1.0" encoding="UTF-8" standalone="yes"?>
<Relationships xmlns="http://schemas.openxmlformats.org/package/2006/relationships"><Relationship Id="rId8" Type="http://schemas.openxmlformats.org/officeDocument/2006/relationships/image" Target="../media/image368.png"/><Relationship Id="rId3" Type="http://schemas.openxmlformats.org/officeDocument/2006/relationships/image" Target="../media/image364.png"/><Relationship Id="rId7" Type="http://schemas.openxmlformats.org/officeDocument/2006/relationships/image" Target="../media/image367.png"/><Relationship Id="rId2" Type="http://schemas.openxmlformats.org/officeDocument/2006/relationships/image" Target="../media/image363.png"/><Relationship Id="rId1" Type="http://schemas.openxmlformats.org/officeDocument/2006/relationships/slideLayout" Target="../slideLayouts/slideLayout2.xml"/><Relationship Id="rId6" Type="http://schemas.openxmlformats.org/officeDocument/2006/relationships/image" Target="../media/image307.png"/><Relationship Id="rId5" Type="http://schemas.openxmlformats.org/officeDocument/2006/relationships/image" Target="../media/image366.png"/><Relationship Id="rId4" Type="http://schemas.openxmlformats.org/officeDocument/2006/relationships/image" Target="../media/image365.png"/></Relationships>
</file>

<file path=ppt/slides/_rels/slide162.xml.rels><?xml version="1.0" encoding="UTF-8" standalone="yes"?>
<Relationships xmlns="http://schemas.openxmlformats.org/package/2006/relationships"><Relationship Id="rId8" Type="http://schemas.openxmlformats.org/officeDocument/2006/relationships/image" Target="../media/image308.png"/><Relationship Id="rId3" Type="http://schemas.openxmlformats.org/officeDocument/2006/relationships/image" Target="../media/image369.png"/><Relationship Id="rId7" Type="http://schemas.openxmlformats.org/officeDocument/2006/relationships/image" Target="../media/image361.png"/><Relationship Id="rId2" Type="http://schemas.openxmlformats.org/officeDocument/2006/relationships/image" Target="../media/image355.png"/><Relationship Id="rId1" Type="http://schemas.openxmlformats.org/officeDocument/2006/relationships/slideLayout" Target="../slideLayouts/slideLayout2.xml"/><Relationship Id="rId6" Type="http://schemas.openxmlformats.org/officeDocument/2006/relationships/image" Target="../media/image284.jpeg"/><Relationship Id="rId5" Type="http://schemas.openxmlformats.org/officeDocument/2006/relationships/image" Target="../media/image371.png"/><Relationship Id="rId10" Type="http://schemas.openxmlformats.org/officeDocument/2006/relationships/image" Target="../media/image368.png"/><Relationship Id="rId4" Type="http://schemas.openxmlformats.org/officeDocument/2006/relationships/image" Target="../media/image370.png"/><Relationship Id="rId9" Type="http://schemas.openxmlformats.org/officeDocument/2006/relationships/image" Target="../media/image358.png"/></Relationships>
</file>

<file path=ppt/slides/_rels/slide16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373.emf"/><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374.emf"/><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375.emf"/><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376.emf"/><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377.emf"/><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378.emf"/><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379.emf"/><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380.emf"/><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381.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38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www.earthobservations.or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26" Type="http://schemas.openxmlformats.org/officeDocument/2006/relationships/image" Target="../media/image86.png"/><Relationship Id="rId3" Type="http://schemas.openxmlformats.org/officeDocument/2006/relationships/image" Target="../media/image63.png"/><Relationship Id="rId21" Type="http://schemas.openxmlformats.org/officeDocument/2006/relationships/image" Target="../media/image81.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5" Type="http://schemas.openxmlformats.org/officeDocument/2006/relationships/image" Target="../media/image85.png"/><Relationship Id="rId33" Type="http://schemas.openxmlformats.org/officeDocument/2006/relationships/image" Target="../media/image62.png"/><Relationship Id="rId2" Type="http://schemas.openxmlformats.org/officeDocument/2006/relationships/notesSlide" Target="../notesSlides/notesSlide52.xml"/><Relationship Id="rId16" Type="http://schemas.openxmlformats.org/officeDocument/2006/relationships/image" Target="../media/image76.png"/><Relationship Id="rId20" Type="http://schemas.openxmlformats.org/officeDocument/2006/relationships/image" Target="../media/image80.png"/><Relationship Id="rId29"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24" Type="http://schemas.openxmlformats.org/officeDocument/2006/relationships/image" Target="../media/image84.png"/><Relationship Id="rId32" Type="http://schemas.openxmlformats.org/officeDocument/2006/relationships/image" Target="../media/image92.png"/><Relationship Id="rId5" Type="http://schemas.openxmlformats.org/officeDocument/2006/relationships/image" Target="../media/image65.png"/><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8.png"/><Relationship Id="rId10" Type="http://schemas.openxmlformats.org/officeDocument/2006/relationships/image" Target="../media/image70.png"/><Relationship Id="rId19" Type="http://schemas.openxmlformats.org/officeDocument/2006/relationships/image" Target="../media/image79.png"/><Relationship Id="rId31" Type="http://schemas.openxmlformats.org/officeDocument/2006/relationships/image" Target="../media/image91.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7.png"/><Relationship Id="rId30"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hyperlink" Target="http://inspire.jrc.ec.europa.eu"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www.eyeonearth.org"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ec.europa.eu/digital-agenda/"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geossintopractice.org"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7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hyperlink" Target="http://localhost:8080/geoserver" TargetMode="Externa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89.xml.rels><?xml version="1.0" encoding="UTF-8" standalone="yes"?>
<Relationships xmlns="http://schemas.openxmlformats.org/package/2006/relationships"><Relationship Id="rId3" Type="http://schemas.openxmlformats.org/officeDocument/2006/relationships/hyperlink" Target="http://localhost/geoss" TargetMode="External"/><Relationship Id="rId2" Type="http://schemas.openxmlformats.org/officeDocument/2006/relationships/hyperlink" Target="http://localhost:8080/geoserver" TargetMode="Externa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http://localhost:8080/geoserver" TargetMode="Externa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9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33.png"/></Relationships>
</file>

<file path=ppt/slides/_rels/slide9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9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9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9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9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hyperlink" Target="http://localhost:8080/geoserver/wms/kml?layers=geoss:lmz_po_shp" TargetMode="External"/><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2.png"/></Relationships>
</file>

<file path=ppt/slides/_rels/slide9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351838" y="6356350"/>
            <a:ext cx="334962" cy="365125"/>
          </a:xfrm>
        </p:spPr>
        <p:txBody>
          <a:bodyPr/>
          <a:lstStyle/>
          <a:p>
            <a:pPr>
              <a:defRPr/>
            </a:pPr>
            <a:fld id="{493CED33-226B-4C2B-BCCC-8C5B5C9C98BC}" type="slidenum">
              <a:rPr lang="ru-RU" smtClean="0"/>
              <a:pPr>
                <a:defRPr/>
              </a:pPr>
              <a:t>1</a:t>
            </a:fld>
            <a:endParaRPr lang="ru-RU" dirty="0"/>
          </a:p>
        </p:txBody>
      </p:sp>
      <p:sp>
        <p:nvSpPr>
          <p:cNvPr id="14339" name="Rectangle 11"/>
          <p:cNvSpPr>
            <a:spLocks noChangeArrowheads="1"/>
          </p:cNvSpPr>
          <p:nvPr/>
        </p:nvSpPr>
        <p:spPr bwMode="auto">
          <a:xfrm>
            <a:off x="427038" y="1671638"/>
            <a:ext cx="8239125" cy="1920875"/>
          </a:xfrm>
          <a:prstGeom prst="rect">
            <a:avLst/>
          </a:prstGeom>
          <a:noFill/>
          <a:ln w="9525">
            <a:noFill/>
            <a:miter lim="800000"/>
            <a:headEnd/>
            <a:tailEnd/>
          </a:ln>
        </p:spPr>
        <p:txBody>
          <a:bodyPr>
            <a:spAutoFit/>
          </a:bodyPr>
          <a:lstStyle/>
          <a:p>
            <a:pPr algn="ctr"/>
            <a:r>
              <a:rPr lang="ru-RU" sz="4000" dirty="0" smtClean="0">
                <a:latin typeface="Calibri" pitchFamily="34" charset="0"/>
              </a:rPr>
              <a:t>Семинар </a:t>
            </a:r>
          </a:p>
          <a:p>
            <a:pPr algn="ctr"/>
            <a:r>
              <a:rPr lang="ru-RU" sz="4000" dirty="0" smtClean="0">
                <a:latin typeface="Calibri" pitchFamily="34" charset="0"/>
              </a:rPr>
              <a:t>“Внедрение </a:t>
            </a:r>
            <a:r>
              <a:rPr lang="ru-RU" sz="4000" dirty="0">
                <a:latin typeface="Calibri" pitchFamily="34" charset="0"/>
              </a:rPr>
              <a:t>сервисов </a:t>
            </a:r>
            <a:r>
              <a:rPr lang="ru-RU" sz="4000" dirty="0" smtClean="0">
                <a:latin typeface="Calibri" pitchFamily="34" charset="0"/>
              </a:rPr>
              <a:t>GEOSS в практику”</a:t>
            </a:r>
            <a:endParaRPr lang="ru-RU" b="1" dirty="0">
              <a:solidFill>
                <a:srgbClr val="000000"/>
              </a:solidFill>
              <a:latin typeface="Calibri" pitchFamily="34" charset="0"/>
            </a:endParaRPr>
          </a:p>
        </p:txBody>
      </p:sp>
      <p:sp>
        <p:nvSpPr>
          <p:cNvPr id="18" name="Subtitle 2"/>
          <p:cNvSpPr>
            <a:spLocks noGrp="1"/>
          </p:cNvSpPr>
          <p:nvPr>
            <p:ph type="subTitle" idx="1"/>
          </p:nvPr>
        </p:nvSpPr>
        <p:spPr>
          <a:xfrm>
            <a:off x="427038" y="4211638"/>
            <a:ext cx="8259762" cy="709612"/>
          </a:xfrm>
        </p:spPr>
        <p:txBody>
          <a:bodyPr rtlCol="0">
            <a:normAutofit fontScale="85000" lnSpcReduction="10000"/>
          </a:bodyPr>
          <a:lstStyle/>
          <a:p>
            <a:pPr eaLnBrk="1" fontAlgn="auto" hangingPunct="1">
              <a:spcAft>
                <a:spcPts val="0"/>
              </a:spcAft>
              <a:buFont typeface="Arial"/>
              <a:buNone/>
              <a:defRPr/>
            </a:pPr>
            <a:r>
              <a:rPr lang="ru-RU" sz="3000" dirty="0" smtClean="0"/>
              <a:t>Lacroix P., Guigoz Y., Ray N., Giuliani G., Bigagli L., de Bono 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p:cNvSpPr>
          <p:nvPr/>
        </p:nvSpPr>
        <p:spPr bwMode="auto">
          <a:xfrm>
            <a:off x="1198563" y="395288"/>
            <a:ext cx="6523037" cy="2036762"/>
          </a:xfrm>
          <a:prstGeom prst="rect">
            <a:avLst/>
          </a:prstGeom>
          <a:noFill/>
          <a:ln w="12700">
            <a:noFill/>
            <a:miter lim="800000"/>
            <a:headEnd/>
            <a:tailEnd/>
          </a:ln>
        </p:spPr>
        <p:txBody>
          <a:bodyPr lIns="0" tIns="0" rIns="0" bIns="0" anchor="ctr"/>
          <a:lstStyle/>
          <a:p>
            <a:pPr algn="ctr"/>
            <a:r>
              <a:rPr lang="ru-RU" sz="2400" dirty="0" smtClean="0">
                <a:latin typeface="Calibri" pitchFamily="34" charset="0"/>
              </a:rPr>
              <a:t>Повестка дня на 21 век рассматривает потребности в информации, развитие соответствующих баз данных и обмен информацией в качестве условий для создания основы для устойчивого развития.</a:t>
            </a:r>
            <a:endParaRPr lang="ru-RU" sz="2400" dirty="0">
              <a:latin typeface="Calibri" pitchFamily="34" charset="0"/>
              <a:ea typeface="Gill Sans"/>
              <a:cs typeface="Gill Sans"/>
            </a:endParaRPr>
          </a:p>
        </p:txBody>
      </p:sp>
      <p:pic>
        <p:nvPicPr>
          <p:cNvPr id="23555" name="Picture 2"/>
          <p:cNvPicPr>
            <a:picLocks noChangeAspect="1" noChangeArrowheads="1"/>
          </p:cNvPicPr>
          <p:nvPr/>
        </p:nvPicPr>
        <p:blipFill>
          <a:blip r:embed="rId3"/>
          <a:srcRect/>
          <a:stretch>
            <a:fillRect/>
          </a:stretch>
        </p:blipFill>
        <p:spPr bwMode="auto">
          <a:xfrm>
            <a:off x="2339975" y="2765425"/>
            <a:ext cx="4456113" cy="3241675"/>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p:cNvPicPr>
          <p:nvPr/>
        </p:nvPicPr>
        <p:blipFill>
          <a:blip r:embed="rId3"/>
          <a:srcRect/>
          <a:stretch>
            <a:fillRect/>
          </a:stretch>
        </p:blipFill>
        <p:spPr bwMode="auto">
          <a:xfrm>
            <a:off x="1184275" y="2181225"/>
            <a:ext cx="5865813" cy="4191000"/>
          </a:xfrm>
          <a:prstGeom prst="rect">
            <a:avLst/>
          </a:prstGeom>
          <a:noFill/>
          <a:ln w="9525">
            <a:noFill/>
            <a:miter lim="800000"/>
            <a:headEnd/>
            <a:tailEnd/>
          </a:ln>
        </p:spPr>
      </p:pic>
      <p:sp>
        <p:nvSpPr>
          <p:cNvPr id="114691" name="Rectangle 1"/>
          <p:cNvSpPr txBox="1">
            <a:spLocks noChangeArrowheads="1"/>
          </p:cNvSpPr>
          <p:nvPr/>
        </p:nvSpPr>
        <p:spPr bwMode="auto">
          <a:xfrm>
            <a:off x="171450" y="1231672"/>
            <a:ext cx="8851900" cy="884237"/>
          </a:xfrm>
          <a:prstGeom prst="rect">
            <a:avLst/>
          </a:prstGeom>
          <a:noFill/>
          <a:ln w="9525">
            <a:noFill/>
            <a:miter lim="800000"/>
            <a:headEnd/>
            <a:tailEnd/>
          </a:ln>
        </p:spPr>
        <p:txBody>
          <a:bodyPr/>
          <a:lstStyle/>
          <a:p>
            <a:pPr marL="317500">
              <a:spcBef>
                <a:spcPct val="20000"/>
              </a:spcBef>
              <a:buFont typeface="Arial" pitchFamily="34" charset="0"/>
              <a:buNone/>
            </a:pPr>
            <a:r>
              <a:rPr lang="ru-RU" dirty="0" smtClean="0">
                <a:latin typeface="Calibri" pitchFamily="34" charset="0"/>
                <a:sym typeface="Eurostile"/>
              </a:rPr>
              <a:t>Метаданные являются жизненно важным инструментом для управления пространственными данными и играют ключевую роль в любой </a:t>
            </a:r>
            <a:r>
              <a:rPr lang="ru-RU" dirty="0" smtClean="0">
                <a:sym typeface="Eurostile"/>
              </a:rPr>
              <a:t>инициативе</a:t>
            </a:r>
            <a:r>
              <a:rPr lang="ru-RU" dirty="0" smtClean="0">
                <a:latin typeface="Calibri" pitchFamily="34" charset="0"/>
                <a:sym typeface="Eurostile"/>
              </a:rPr>
              <a:t> инфраструктуры пространственных данных (SDI)</a:t>
            </a:r>
            <a:endParaRPr lang="ru-RU" dirty="0">
              <a:latin typeface="Calibri" pitchFamily="34" charset="0"/>
              <a:sym typeface="Eurostile"/>
            </a:endParaRPr>
          </a:p>
        </p:txBody>
      </p:sp>
      <p:sp>
        <p:nvSpPr>
          <p:cNvPr id="114692" name="Rectangle 5"/>
          <p:cNvSpPr>
            <a:spLocks noChangeArrowheads="1"/>
          </p:cNvSpPr>
          <p:nvPr/>
        </p:nvSpPr>
        <p:spPr bwMode="auto">
          <a:xfrm>
            <a:off x="457200" y="908050"/>
            <a:ext cx="2598788" cy="369332"/>
          </a:xfrm>
          <a:prstGeom prst="rect">
            <a:avLst/>
          </a:prstGeom>
          <a:noFill/>
          <a:ln w="9525">
            <a:noFill/>
            <a:miter lim="800000"/>
            <a:headEnd/>
            <a:tailEnd/>
          </a:ln>
        </p:spPr>
        <p:txBody>
          <a:bodyPr wrap="none">
            <a:spAutoFit/>
          </a:bodyPr>
          <a:lstStyle/>
          <a:p>
            <a:r>
              <a:rPr lang="ru-RU" b="1" i="1" dirty="0" smtClean="0">
                <a:latin typeface="Calibri" pitchFamily="34" charset="0"/>
              </a:rPr>
              <a:t>Значение метаданных</a:t>
            </a:r>
            <a:r>
              <a:rPr lang="ru-RU" dirty="0" smtClean="0"/>
              <a:t> </a:t>
            </a:r>
            <a:endParaRPr lang="ru-RU" dirty="0"/>
          </a:p>
        </p:txBody>
      </p:sp>
      <p:sp>
        <p:nvSpPr>
          <p:cNvPr id="114693"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txBox="1">
            <a:spLocks noChangeArrowheads="1"/>
          </p:cNvSpPr>
          <p:nvPr/>
        </p:nvSpPr>
        <p:spPr bwMode="auto">
          <a:xfrm>
            <a:off x="131763" y="1727200"/>
            <a:ext cx="8755062" cy="4337050"/>
          </a:xfrm>
          <a:prstGeom prst="rect">
            <a:avLst/>
          </a:prstGeom>
          <a:noFill/>
          <a:ln w="9525">
            <a:noFill/>
            <a:miter lim="800000"/>
            <a:headEnd/>
            <a:tailEnd/>
          </a:ln>
        </p:spPr>
        <p:txBody>
          <a:bodyPr/>
          <a:lstStyle/>
          <a:p>
            <a:pPr marL="762000" lvl="1">
              <a:lnSpc>
                <a:spcPct val="250000"/>
              </a:lnSpc>
              <a:spcBef>
                <a:spcPts val="600"/>
              </a:spcBef>
              <a:buFont typeface="Arial" pitchFamily="34" charset="0"/>
              <a:buNone/>
            </a:pPr>
            <a:r>
              <a:rPr lang="ru-RU" sz="2000" b="1" dirty="0" smtClean="0">
                <a:solidFill>
                  <a:srgbClr val="000000"/>
                </a:solidFill>
                <a:latin typeface="Calibri" pitchFamily="34" charset="0"/>
                <a:sym typeface="Eurostile"/>
              </a:rPr>
              <a:t>1) </a:t>
            </a:r>
            <a:r>
              <a:rPr lang="ru-RU" b="1" dirty="0" smtClean="0">
                <a:sym typeface="Eurostile"/>
              </a:rPr>
              <a:t>Доступ</a:t>
            </a:r>
            <a:endParaRPr lang="ru-RU" sz="2000" b="1" dirty="0" smtClean="0">
              <a:solidFill>
                <a:srgbClr val="000000"/>
              </a:solidFill>
              <a:latin typeface="Calibri" pitchFamily="34" charset="0"/>
              <a:sym typeface="Eurostile"/>
            </a:endParaRPr>
          </a:p>
          <a:p>
            <a:pPr marL="762000" lvl="1">
              <a:lnSpc>
                <a:spcPct val="250000"/>
              </a:lnSpc>
              <a:spcBef>
                <a:spcPts val="600"/>
              </a:spcBef>
              <a:buFont typeface="Arial" pitchFamily="34" charset="0"/>
              <a:buNone/>
            </a:pPr>
            <a:r>
              <a:rPr lang="ru-RU" sz="2000" b="1" dirty="0" smtClean="0">
                <a:solidFill>
                  <a:srgbClr val="000000"/>
                </a:solidFill>
                <a:latin typeface="Calibri" pitchFamily="34" charset="0"/>
                <a:sym typeface="Eurostile"/>
              </a:rPr>
              <a:t>		2) Интероперабельность</a:t>
            </a:r>
          </a:p>
          <a:p>
            <a:pPr marL="762000" lvl="1">
              <a:lnSpc>
                <a:spcPct val="250000"/>
              </a:lnSpc>
              <a:spcBef>
                <a:spcPts val="600"/>
              </a:spcBef>
              <a:buFont typeface="Arial" pitchFamily="34" charset="0"/>
              <a:buNone/>
            </a:pPr>
            <a:r>
              <a:rPr lang="ru-RU" sz="2000" b="1" dirty="0" smtClean="0">
                <a:solidFill>
                  <a:srgbClr val="000000"/>
                </a:solidFill>
                <a:latin typeface="Calibri" pitchFamily="34" charset="0"/>
                <a:sym typeface="Eurostile"/>
              </a:rPr>
              <a:t>					3) </a:t>
            </a:r>
            <a:r>
              <a:rPr lang="ru-RU" b="1" dirty="0" smtClean="0">
                <a:sym typeface="Eurostile"/>
              </a:rPr>
              <a:t>Управление</a:t>
            </a:r>
            <a:endParaRPr lang="ru-RU" sz="2000" b="1" dirty="0" smtClean="0">
              <a:solidFill>
                <a:srgbClr val="000000"/>
              </a:solidFill>
              <a:latin typeface="Calibri" pitchFamily="34" charset="0"/>
              <a:sym typeface="Eurostile"/>
            </a:endParaRPr>
          </a:p>
          <a:p>
            <a:pPr marL="762000" lvl="1">
              <a:lnSpc>
                <a:spcPct val="250000"/>
              </a:lnSpc>
              <a:spcBef>
                <a:spcPts val="600"/>
              </a:spcBef>
              <a:buFont typeface="Arial" pitchFamily="34" charset="0"/>
              <a:buNone/>
            </a:pPr>
            <a:r>
              <a:rPr lang="ru-RU" sz="2000" b="1" dirty="0" smtClean="0">
                <a:solidFill>
                  <a:srgbClr val="000000"/>
                </a:solidFill>
                <a:latin typeface="Calibri" pitchFamily="34" charset="0"/>
                <a:sym typeface="Eurostile"/>
              </a:rPr>
              <a:t>								4) </a:t>
            </a:r>
            <a:r>
              <a:rPr lang="ru-RU" b="1" dirty="0" smtClean="0">
                <a:sym typeface="Eurostile"/>
              </a:rPr>
              <a:t>Права</a:t>
            </a:r>
            <a:endParaRPr lang="ru-RU" sz="2000" b="1" dirty="0" smtClean="0">
              <a:solidFill>
                <a:srgbClr val="000000"/>
              </a:solidFill>
              <a:latin typeface="Calibri" pitchFamily="34" charset="0"/>
              <a:sym typeface="Eurostile"/>
            </a:endParaRPr>
          </a:p>
          <a:p>
            <a:pPr marL="762000" lvl="1">
              <a:lnSpc>
                <a:spcPct val="250000"/>
              </a:lnSpc>
              <a:spcBef>
                <a:spcPts val="600"/>
              </a:spcBef>
              <a:buFont typeface="Arial" pitchFamily="34" charset="0"/>
              <a:buNone/>
            </a:pPr>
            <a:r>
              <a:rPr lang="ru-RU" sz="2000" b="1" dirty="0" smtClean="0">
                <a:solidFill>
                  <a:srgbClr val="000000"/>
                </a:solidFill>
                <a:latin typeface="Calibri" pitchFamily="34" charset="0"/>
                <a:sym typeface="Eurostile"/>
              </a:rPr>
              <a:t>										5) </a:t>
            </a:r>
            <a:r>
              <a:rPr lang="ru-RU" b="1" dirty="0" smtClean="0">
                <a:sym typeface="Eurostile"/>
              </a:rPr>
              <a:t>Сохранение</a:t>
            </a:r>
            <a:endParaRPr lang="ru-RU" dirty="0">
              <a:sym typeface="Eurostile"/>
            </a:endParaRPr>
          </a:p>
        </p:txBody>
      </p:sp>
      <p:sp>
        <p:nvSpPr>
          <p:cNvPr id="115715" name="Rectangle 3"/>
          <p:cNvSpPr>
            <a:spLocks noChangeArrowheads="1"/>
          </p:cNvSpPr>
          <p:nvPr/>
        </p:nvSpPr>
        <p:spPr bwMode="auto">
          <a:xfrm>
            <a:off x="457200" y="908050"/>
            <a:ext cx="2536720" cy="369332"/>
          </a:xfrm>
          <a:prstGeom prst="rect">
            <a:avLst/>
          </a:prstGeom>
          <a:noFill/>
          <a:ln w="9525">
            <a:noFill/>
            <a:miter lim="800000"/>
            <a:headEnd/>
            <a:tailEnd/>
          </a:ln>
        </p:spPr>
        <p:txBody>
          <a:bodyPr wrap="none">
            <a:spAutoFit/>
          </a:bodyPr>
          <a:lstStyle/>
          <a:p>
            <a:r>
              <a:rPr lang="ru-RU" b="1" i="1" dirty="0" smtClean="0">
                <a:latin typeface="Calibri" pitchFamily="34" charset="0"/>
              </a:rPr>
              <a:t>Почему метаданные?</a:t>
            </a:r>
            <a:r>
              <a:rPr lang="ru-RU" dirty="0" smtClean="0"/>
              <a:t> </a:t>
            </a:r>
            <a:endParaRPr lang="ru-RU" dirty="0"/>
          </a:p>
        </p:txBody>
      </p:sp>
      <p:sp>
        <p:nvSpPr>
          <p:cNvPr id="115716"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3"/>
          <p:cNvPicPr>
            <a:picLocks noChangeAspect="1" noChangeArrowheads="1"/>
          </p:cNvPicPr>
          <p:nvPr/>
        </p:nvPicPr>
        <p:blipFill>
          <a:blip r:embed="rId3"/>
          <a:srcRect/>
          <a:stretch>
            <a:fillRect/>
          </a:stretch>
        </p:blipFill>
        <p:spPr bwMode="auto">
          <a:xfrm>
            <a:off x="587375" y="1577975"/>
            <a:ext cx="7332663" cy="4065588"/>
          </a:xfrm>
          <a:prstGeom prst="rect">
            <a:avLst/>
          </a:prstGeom>
          <a:noFill/>
          <a:ln w="9525">
            <a:noFill/>
            <a:miter lim="800000"/>
            <a:headEnd/>
            <a:tailEnd/>
          </a:ln>
        </p:spPr>
      </p:pic>
      <p:sp>
        <p:nvSpPr>
          <p:cNvPr id="116739" name="Rectangle 8"/>
          <p:cNvSpPr>
            <a:spLocks noChangeArrowheads="1"/>
          </p:cNvSpPr>
          <p:nvPr/>
        </p:nvSpPr>
        <p:spPr bwMode="auto">
          <a:xfrm>
            <a:off x="587375" y="5718175"/>
            <a:ext cx="7189788" cy="244475"/>
          </a:xfrm>
          <a:prstGeom prst="rect">
            <a:avLst/>
          </a:prstGeom>
          <a:noFill/>
          <a:ln w="9525">
            <a:noFill/>
            <a:miter lim="800000"/>
            <a:headEnd/>
            <a:tailEnd/>
          </a:ln>
        </p:spPr>
        <p:txBody>
          <a:bodyPr>
            <a:spAutoFit/>
          </a:bodyPr>
          <a:lstStyle/>
          <a:p>
            <a:r>
              <a:rPr lang="ru-RU" sz="1000" i="1" dirty="0" smtClean="0">
                <a:latin typeface="Calibri" pitchFamily="34" charset="0"/>
              </a:rPr>
              <a:t>Источник: история данных по окружающей среде     http://www.youtube.com/watch?v=9SKOwQDFhYI&amp;feature=related</a:t>
            </a:r>
            <a:endParaRPr lang="ru-RU" sz="1000" i="1" dirty="0">
              <a:latin typeface="Calibri" pitchFamily="34" charset="0"/>
            </a:endParaRPr>
          </a:p>
        </p:txBody>
      </p:sp>
      <p:sp>
        <p:nvSpPr>
          <p:cNvPr id="4" name="Oval 3"/>
          <p:cNvSpPr/>
          <p:nvPr/>
        </p:nvSpPr>
        <p:spPr>
          <a:xfrm>
            <a:off x="3771900" y="4645025"/>
            <a:ext cx="1144588" cy="109696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6741" name="Rectangle 6"/>
          <p:cNvSpPr>
            <a:spLocks noChangeArrowheads="1"/>
          </p:cNvSpPr>
          <p:nvPr/>
        </p:nvSpPr>
        <p:spPr bwMode="auto">
          <a:xfrm>
            <a:off x="457200" y="908050"/>
            <a:ext cx="3862532" cy="369332"/>
          </a:xfrm>
          <a:prstGeom prst="rect">
            <a:avLst/>
          </a:prstGeom>
          <a:noFill/>
          <a:ln w="9525">
            <a:noFill/>
            <a:miter lim="800000"/>
            <a:headEnd/>
            <a:tailEnd/>
          </a:ln>
        </p:spPr>
        <p:txBody>
          <a:bodyPr wrap="none">
            <a:spAutoFit/>
          </a:bodyPr>
          <a:lstStyle/>
          <a:p>
            <a:r>
              <a:rPr lang="ru-RU" b="1" i="1" dirty="0" smtClean="0">
                <a:latin typeface="Calibri" pitchFamily="34" charset="0"/>
              </a:rPr>
              <a:t>1) Почему метаданные? 1) Доступ</a:t>
            </a:r>
            <a:r>
              <a:rPr lang="ru-RU" dirty="0" smtClean="0"/>
              <a:t> </a:t>
            </a:r>
            <a:endParaRPr lang="ru-RU" dirty="0"/>
          </a:p>
        </p:txBody>
      </p:sp>
      <p:sp>
        <p:nvSpPr>
          <p:cNvPr id="116742"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
          <p:cNvSpPr>
            <a:spLocks/>
          </p:cNvSpPr>
          <p:nvPr/>
        </p:nvSpPr>
        <p:spPr bwMode="auto">
          <a:xfrm>
            <a:off x="209550" y="1441450"/>
            <a:ext cx="7307263" cy="860425"/>
          </a:xfrm>
          <a:prstGeom prst="rect">
            <a:avLst/>
          </a:prstGeom>
          <a:noFill/>
          <a:ln w="12700">
            <a:noFill/>
            <a:miter lim="800000"/>
            <a:headEnd/>
            <a:tailEnd/>
          </a:ln>
        </p:spPr>
        <p:txBody>
          <a:bodyPr lIns="0" tIns="0" rIns="0" bIns="0" anchor="ctr"/>
          <a:lstStyle/>
          <a:p>
            <a:pPr algn="ctr"/>
            <a:r>
              <a:rPr lang="ru-RU" altLang="ja-JP" i="1" dirty="0" smtClean="0">
                <a:latin typeface="Calibri" pitchFamily="34" charset="0"/>
              </a:rPr>
              <a:t>"Способность двух или более систем или компонентов обмениваться информацией и использовать эту информацию"</a:t>
            </a:r>
            <a:endParaRPr lang="ru-RU" i="1" dirty="0">
              <a:latin typeface="Calibri" pitchFamily="34" charset="0"/>
              <a:ea typeface="Gill Sans"/>
              <a:cs typeface="Calibri" pitchFamily="34" charset="0"/>
            </a:endParaRPr>
          </a:p>
        </p:txBody>
      </p:sp>
      <p:pic>
        <p:nvPicPr>
          <p:cNvPr id="117763" name="Picture 5"/>
          <p:cNvPicPr>
            <a:picLocks noChangeAspect="1" noChangeArrowheads="1"/>
          </p:cNvPicPr>
          <p:nvPr/>
        </p:nvPicPr>
        <p:blipFill>
          <a:blip r:embed="rId3"/>
          <a:srcRect/>
          <a:stretch>
            <a:fillRect/>
          </a:stretch>
        </p:blipFill>
        <p:spPr bwMode="auto">
          <a:xfrm>
            <a:off x="533400" y="2825750"/>
            <a:ext cx="2330450" cy="2711450"/>
          </a:xfrm>
          <a:prstGeom prst="rect">
            <a:avLst/>
          </a:prstGeom>
          <a:noFill/>
          <a:ln w="9525">
            <a:noFill/>
            <a:miter lim="800000"/>
            <a:headEnd/>
            <a:tailEnd/>
          </a:ln>
        </p:spPr>
      </p:pic>
      <p:sp>
        <p:nvSpPr>
          <p:cNvPr id="9" name="Rectangle 3"/>
          <p:cNvSpPr>
            <a:spLocks/>
          </p:cNvSpPr>
          <p:nvPr/>
        </p:nvSpPr>
        <p:spPr bwMode="auto">
          <a:xfrm rot="-5400000">
            <a:off x="3241216" y="4244525"/>
            <a:ext cx="988347" cy="215444"/>
          </a:xfrm>
          <a:prstGeom prst="rect">
            <a:avLst/>
          </a:prstGeom>
          <a:noFill/>
          <a:ln w="38100" cap="rnd">
            <a:solidFill>
              <a:schemeClr val="tx1"/>
            </a:solidFill>
            <a:prstDash val="sysDot"/>
            <a:miter lim="800000"/>
            <a:headEnd/>
            <a:tailEnd/>
          </a:ln>
        </p:spPr>
        <p:txBody>
          <a:bodyPr wrap="none" lIns="0" tIns="0" rIns="0" bIns="0" anchor="ctr">
            <a:spAutoFit/>
          </a:bodyPr>
          <a:lstStyle/>
          <a:p>
            <a:r>
              <a:rPr lang="ru-RU" sz="1400" dirty="0" smtClean="0">
                <a:latin typeface="Calibri" pitchFamily="34" charset="0"/>
              </a:rPr>
              <a:t>Метаданные</a:t>
            </a:r>
            <a:endParaRPr lang="ru-RU" sz="1400" dirty="0">
              <a:latin typeface="Calibri" pitchFamily="34" charset="0"/>
              <a:ea typeface="Gill Sans"/>
              <a:cs typeface="Gill Sans"/>
            </a:endParaRPr>
          </a:p>
        </p:txBody>
      </p:sp>
      <p:grpSp>
        <p:nvGrpSpPr>
          <p:cNvPr id="2" name="Group 7"/>
          <p:cNvGrpSpPr>
            <a:grpSpLocks/>
          </p:cNvGrpSpPr>
          <p:nvPr/>
        </p:nvGrpSpPr>
        <p:grpSpPr bwMode="auto">
          <a:xfrm>
            <a:off x="3949700" y="3830638"/>
            <a:ext cx="4991100" cy="1054100"/>
            <a:chOff x="0" y="0"/>
            <a:chExt cx="4471" cy="943"/>
          </a:xfrm>
        </p:grpSpPr>
        <p:sp>
          <p:nvSpPr>
            <p:cNvPr id="117769" name="Rectangle 8"/>
            <p:cNvSpPr>
              <a:spLocks/>
            </p:cNvSpPr>
            <p:nvPr/>
          </p:nvSpPr>
          <p:spPr bwMode="auto">
            <a:xfrm>
              <a:off x="392" y="81"/>
              <a:ext cx="4079" cy="819"/>
            </a:xfrm>
            <a:prstGeom prst="rect">
              <a:avLst/>
            </a:prstGeom>
            <a:noFill/>
            <a:ln w="12700">
              <a:noFill/>
              <a:miter lim="800000"/>
              <a:headEnd/>
              <a:tailEnd/>
            </a:ln>
          </p:spPr>
          <p:txBody>
            <a:bodyPr lIns="0" tIns="0" rIns="0" bIns="0" anchor="ctr">
              <a:spAutoFit/>
            </a:bodyPr>
            <a:lstStyle/>
            <a:p>
              <a:r>
                <a:rPr lang="ru-RU" sz="2000" b="1" i="1" dirty="0" smtClean="0">
                  <a:latin typeface="Calibri" pitchFamily="34" charset="0"/>
                  <a:ea typeface="Gill Sans"/>
                  <a:cs typeface="Gill Sans"/>
                </a:rPr>
                <a:t>Catalog Services for the Web (CS-W)</a:t>
              </a:r>
            </a:p>
            <a:p>
              <a:r>
                <a:rPr lang="ru-RU" sz="2000" dirty="0" smtClean="0">
                  <a:latin typeface="Calibri" pitchFamily="34" charset="0"/>
                </a:rPr>
                <a:t>Определяет веб-интерфейсы для обнаружения данных</a:t>
              </a:r>
              <a:endParaRPr lang="ru-RU" sz="2000" dirty="0">
                <a:latin typeface="Calibri" pitchFamily="34" charset="0"/>
                <a:ea typeface="Gill Sans"/>
                <a:cs typeface="Gill Sans"/>
              </a:endParaRPr>
            </a:p>
          </p:txBody>
        </p:sp>
        <p:pic>
          <p:nvPicPr>
            <p:cNvPr id="117770" name="Picture 9"/>
            <p:cNvPicPr>
              <a:picLocks noChangeAspect="1" noChangeArrowheads="1"/>
            </p:cNvPicPr>
            <p:nvPr/>
          </p:nvPicPr>
          <p:blipFill>
            <a:blip r:embed="rId4"/>
            <a:srcRect/>
            <a:stretch>
              <a:fillRect/>
            </a:stretch>
          </p:blipFill>
          <p:spPr bwMode="auto">
            <a:xfrm rot="-5400000">
              <a:off x="-350" y="350"/>
              <a:ext cx="943" cy="243"/>
            </a:xfrm>
            <a:prstGeom prst="rect">
              <a:avLst/>
            </a:prstGeom>
            <a:noFill/>
            <a:ln w="12700">
              <a:noFill/>
              <a:miter lim="800000"/>
              <a:headEnd/>
              <a:tailEnd/>
            </a:ln>
          </p:spPr>
        </p:pic>
      </p:grpSp>
      <p:sp>
        <p:nvSpPr>
          <p:cNvPr id="3" name="Rectangle 2"/>
          <p:cNvSpPr/>
          <p:nvPr/>
        </p:nvSpPr>
        <p:spPr>
          <a:xfrm>
            <a:off x="3527425" y="3603625"/>
            <a:ext cx="5210175" cy="1455738"/>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7767" name="Rectangle 12"/>
          <p:cNvSpPr>
            <a:spLocks noChangeArrowheads="1"/>
          </p:cNvSpPr>
          <p:nvPr/>
        </p:nvSpPr>
        <p:spPr bwMode="auto">
          <a:xfrm>
            <a:off x="457200" y="908050"/>
            <a:ext cx="5286960" cy="369332"/>
          </a:xfrm>
          <a:prstGeom prst="rect">
            <a:avLst/>
          </a:prstGeom>
          <a:noFill/>
          <a:ln w="9525">
            <a:noFill/>
            <a:miter lim="800000"/>
            <a:headEnd/>
            <a:tailEnd/>
          </a:ln>
        </p:spPr>
        <p:txBody>
          <a:bodyPr wrap="none">
            <a:spAutoFit/>
          </a:bodyPr>
          <a:lstStyle/>
          <a:p>
            <a:r>
              <a:rPr lang="ru-RU" b="1" i="1" dirty="0" smtClean="0">
                <a:latin typeface="Calibri" pitchFamily="34" charset="0"/>
              </a:rPr>
              <a:t>Почему метаданные? 2) </a:t>
            </a:r>
            <a:r>
              <a:rPr lang="ru-RU" b="1" i="1" dirty="0" smtClean="0">
                <a:latin typeface="Calibri" pitchFamily="34" charset="0"/>
                <a:sym typeface="Eurostile"/>
              </a:rPr>
              <a:t>Интероперабельность</a:t>
            </a:r>
            <a:endParaRPr lang="ru-RU" b="1" i="1" dirty="0">
              <a:latin typeface="Calibri" pitchFamily="34" charset="0"/>
              <a:sym typeface="Eurostile"/>
            </a:endParaRPr>
          </a:p>
        </p:txBody>
      </p:sp>
      <p:sp>
        <p:nvSpPr>
          <p:cNvPr id="117768"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a:srcRect/>
          <a:stretch>
            <a:fillRect/>
          </a:stretch>
        </p:blipFill>
        <p:spPr bwMode="auto">
          <a:xfrm>
            <a:off x="674688" y="1544638"/>
            <a:ext cx="4962525" cy="3000375"/>
          </a:xfrm>
          <a:prstGeom prst="rect">
            <a:avLst/>
          </a:prstGeom>
          <a:noFill/>
          <a:ln w="9525">
            <a:solidFill>
              <a:schemeClr val="tx1"/>
            </a:solidFill>
            <a:miter lim="800000"/>
            <a:headEnd/>
            <a:tailEnd/>
          </a:ln>
        </p:spPr>
      </p:pic>
      <p:pic>
        <p:nvPicPr>
          <p:cNvPr id="118787" name="Picture 3"/>
          <p:cNvPicPr>
            <a:picLocks noChangeAspect="1" noChangeArrowheads="1"/>
          </p:cNvPicPr>
          <p:nvPr/>
        </p:nvPicPr>
        <p:blipFill>
          <a:blip r:embed="rId4"/>
          <a:srcRect/>
          <a:stretch>
            <a:fillRect/>
          </a:stretch>
        </p:blipFill>
        <p:spPr bwMode="auto">
          <a:xfrm>
            <a:off x="3295650" y="2901950"/>
            <a:ext cx="5167313" cy="3246438"/>
          </a:xfrm>
          <a:prstGeom prst="rect">
            <a:avLst/>
          </a:prstGeom>
          <a:noFill/>
          <a:ln w="9525">
            <a:solidFill>
              <a:schemeClr val="tx1"/>
            </a:solidFill>
            <a:miter lim="800000"/>
            <a:headEnd/>
            <a:tailEnd/>
          </a:ln>
        </p:spPr>
      </p:pic>
      <p:sp>
        <p:nvSpPr>
          <p:cNvPr id="118788" name="Rectangle 8"/>
          <p:cNvSpPr>
            <a:spLocks noChangeArrowheads="1"/>
          </p:cNvSpPr>
          <p:nvPr/>
        </p:nvSpPr>
        <p:spPr bwMode="auto">
          <a:xfrm>
            <a:off x="457200" y="908050"/>
            <a:ext cx="5784084" cy="369332"/>
          </a:xfrm>
          <a:prstGeom prst="rect">
            <a:avLst/>
          </a:prstGeom>
          <a:noFill/>
          <a:ln w="9525">
            <a:noFill/>
            <a:miter lim="800000"/>
            <a:headEnd/>
            <a:tailEnd/>
          </a:ln>
        </p:spPr>
        <p:txBody>
          <a:bodyPr wrap="none">
            <a:spAutoFit/>
          </a:bodyPr>
          <a:lstStyle/>
          <a:p>
            <a:r>
              <a:rPr lang="ru-RU" b="1" i="1" dirty="0" smtClean="0">
                <a:latin typeface="Calibri" pitchFamily="34" charset="0"/>
              </a:rPr>
              <a:t>Почему метаданные? 3) Управление хранения данных</a:t>
            </a:r>
            <a:endParaRPr lang="ru-RU" b="1" i="1" dirty="0">
              <a:latin typeface="Calibri" pitchFamily="34" charset="0"/>
            </a:endParaRPr>
          </a:p>
        </p:txBody>
      </p:sp>
      <p:sp>
        <p:nvSpPr>
          <p:cNvPr id="118789"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10" name="Group 4"/>
          <p:cNvGrpSpPr>
            <a:grpSpLocks/>
          </p:cNvGrpSpPr>
          <p:nvPr/>
        </p:nvGrpSpPr>
        <p:grpSpPr bwMode="auto">
          <a:xfrm>
            <a:off x="557213" y="3983038"/>
            <a:ext cx="3497843" cy="1544637"/>
            <a:chOff x="0" y="0"/>
            <a:chExt cx="3133" cy="1384"/>
          </a:xfrm>
        </p:grpSpPr>
        <p:sp>
          <p:nvSpPr>
            <p:cNvPr id="119815" name="Rectangle 5"/>
            <p:cNvSpPr>
              <a:spLocks/>
            </p:cNvSpPr>
            <p:nvPr/>
          </p:nvSpPr>
          <p:spPr bwMode="auto">
            <a:xfrm>
              <a:off x="1424" y="0"/>
              <a:ext cx="1709" cy="1379"/>
            </a:xfrm>
            <a:prstGeom prst="rect">
              <a:avLst/>
            </a:prstGeom>
            <a:noFill/>
            <a:ln w="12700">
              <a:noFill/>
              <a:miter lim="800000"/>
              <a:headEnd/>
              <a:tailEnd/>
            </a:ln>
          </p:spPr>
          <p:txBody>
            <a:bodyPr wrap="none" lIns="0" tIns="0" rIns="0" bIns="0">
              <a:spAutoFit/>
            </a:bodyPr>
            <a:lstStyle/>
            <a:p>
              <a:r>
                <a:rPr lang="ru-RU" b="1" dirty="0" smtClean="0"/>
                <a:t>Права</a:t>
              </a:r>
              <a:endParaRPr lang="ru-RU" sz="2000" b="1" dirty="0" smtClean="0">
                <a:latin typeface="Calibri" pitchFamily="34" charset="0"/>
              </a:endParaRPr>
            </a:p>
            <a:p>
              <a:r>
                <a:rPr lang="ru-RU" sz="2000" dirty="0" smtClean="0">
                  <a:latin typeface="Calibri" pitchFamily="34" charset="0"/>
                </a:rPr>
                <a:t>Цифровые права </a:t>
              </a:r>
              <a:endParaRPr lang="ru-RU" sz="2000" dirty="0" smtClean="0">
                <a:latin typeface="Calibri" pitchFamily="34" charset="0"/>
                <a:ea typeface="Gill Sans"/>
                <a:cs typeface="Calibri" pitchFamily="34" charset="0"/>
              </a:endParaRPr>
            </a:p>
            <a:p>
              <a:r>
                <a:rPr lang="ru-RU" sz="2000" dirty="0" smtClean="0">
                  <a:latin typeface="Calibri" pitchFamily="34" charset="0"/>
                </a:rPr>
                <a:t>Владение</a:t>
              </a:r>
              <a:endParaRPr lang="ru-RU" sz="2000" dirty="0" smtClean="0">
                <a:latin typeface="Calibri" pitchFamily="34" charset="0"/>
                <a:ea typeface="Gill Sans"/>
                <a:cs typeface="Gill Sans"/>
              </a:endParaRPr>
            </a:p>
            <a:p>
              <a:r>
                <a:rPr lang="ru-RU" sz="2000" dirty="0" smtClean="0">
                  <a:latin typeface="Calibri" pitchFamily="34" charset="0"/>
                </a:rPr>
                <a:t>Ответственность </a:t>
              </a:r>
              <a:endParaRPr lang="ru-RU" sz="2000" dirty="0" smtClean="0">
                <a:latin typeface="Calibri" pitchFamily="34" charset="0"/>
                <a:ea typeface="Gill Sans"/>
                <a:cs typeface="Gill Sans"/>
              </a:endParaRPr>
            </a:p>
            <a:p>
              <a:r>
                <a:rPr lang="ru-RU" sz="2000" dirty="0" smtClean="0">
                  <a:latin typeface="Calibri" pitchFamily="34" charset="0"/>
                </a:rPr>
                <a:t>Авторское право</a:t>
              </a:r>
              <a:endParaRPr lang="ru-RU" sz="2000" dirty="0">
                <a:latin typeface="Calibri" pitchFamily="34" charset="0"/>
                <a:ea typeface="Gill Sans"/>
                <a:cs typeface="Gill Sans"/>
              </a:endParaRPr>
            </a:p>
          </p:txBody>
        </p:sp>
        <p:pic>
          <p:nvPicPr>
            <p:cNvPr id="119816" name="Picture 6"/>
            <p:cNvPicPr>
              <a:picLocks noChangeAspect="1" noChangeArrowheads="1"/>
            </p:cNvPicPr>
            <p:nvPr/>
          </p:nvPicPr>
          <p:blipFill>
            <a:blip r:embed="rId3"/>
            <a:srcRect/>
            <a:stretch>
              <a:fillRect/>
            </a:stretch>
          </p:blipFill>
          <p:spPr bwMode="auto">
            <a:xfrm>
              <a:off x="0" y="0"/>
              <a:ext cx="1384" cy="1384"/>
            </a:xfrm>
            <a:prstGeom prst="rect">
              <a:avLst/>
            </a:prstGeom>
            <a:noFill/>
            <a:ln w="12700">
              <a:noFill/>
              <a:miter lim="800000"/>
              <a:headEnd/>
              <a:tailEnd/>
            </a:ln>
          </p:spPr>
        </p:pic>
      </p:grpSp>
      <p:sp>
        <p:nvSpPr>
          <p:cNvPr id="119811" name="Rectangle 1"/>
          <p:cNvSpPr txBox="1">
            <a:spLocks noChangeArrowheads="1"/>
          </p:cNvSpPr>
          <p:nvPr/>
        </p:nvSpPr>
        <p:spPr bwMode="auto">
          <a:xfrm>
            <a:off x="322263" y="1416050"/>
            <a:ext cx="8153400" cy="2111375"/>
          </a:xfrm>
          <a:prstGeom prst="rect">
            <a:avLst/>
          </a:prstGeom>
          <a:noFill/>
          <a:ln w="9525">
            <a:noFill/>
            <a:miter lim="800000"/>
            <a:headEnd/>
            <a:tailEnd/>
          </a:ln>
        </p:spPr>
        <p:txBody>
          <a:bodyPr/>
          <a:lstStyle/>
          <a:p>
            <a:pPr marL="317500">
              <a:spcBef>
                <a:spcPts val="1200"/>
              </a:spcBef>
              <a:buFont typeface="Arial" pitchFamily="34" charset="0"/>
              <a:buNone/>
            </a:pPr>
            <a:r>
              <a:rPr lang="ru-RU" dirty="0" smtClean="0">
                <a:sym typeface="Eurostile"/>
              </a:rPr>
              <a:t>Управляет и защищает права</a:t>
            </a:r>
            <a:endParaRPr lang="ru-RU" dirty="0" smtClean="0">
              <a:solidFill>
                <a:srgbClr val="000000"/>
              </a:solidFill>
              <a:latin typeface="Calibri" pitchFamily="34" charset="0"/>
              <a:sym typeface="Eurostile"/>
            </a:endParaRPr>
          </a:p>
          <a:p>
            <a:pPr marL="317500">
              <a:spcBef>
                <a:spcPts val="1200"/>
              </a:spcBef>
              <a:buFont typeface="Arial" pitchFamily="34" charset="0"/>
              <a:buNone/>
            </a:pPr>
            <a:r>
              <a:rPr lang="ru-RU" dirty="0" smtClean="0">
                <a:sym typeface="Eurostile"/>
              </a:rPr>
              <a:t>Поскольку использование каталога метаданных не предоставляет прямой доступ к пространственным данным, легко указать различные способы их получения.</a:t>
            </a:r>
            <a:endParaRPr lang="ru-RU" dirty="0" smtClean="0">
              <a:solidFill>
                <a:srgbClr val="000000"/>
              </a:solidFill>
              <a:latin typeface="Calibri" pitchFamily="34" charset="0"/>
              <a:sym typeface="Eurostile"/>
            </a:endParaRPr>
          </a:p>
          <a:p>
            <a:pPr marL="317500">
              <a:spcBef>
                <a:spcPts val="1200"/>
              </a:spcBef>
              <a:buFont typeface="Arial" pitchFamily="34" charset="0"/>
              <a:buNone/>
            </a:pPr>
            <a:r>
              <a:rPr lang="ru-RU" dirty="0" smtClean="0">
                <a:sym typeface="Eurostile"/>
              </a:rPr>
              <a:t>Более того, если права использования данных определены, они также могут быть указаны в метаданных.</a:t>
            </a:r>
            <a:endParaRPr lang="ru-RU" dirty="0">
              <a:solidFill>
                <a:srgbClr val="000000"/>
              </a:solidFill>
              <a:latin typeface="Calibri" pitchFamily="34" charset="0"/>
              <a:sym typeface="Eurostile"/>
            </a:endParaRPr>
          </a:p>
        </p:txBody>
      </p:sp>
      <p:sp>
        <p:nvSpPr>
          <p:cNvPr id="7" name="Down Arrow 6"/>
          <p:cNvSpPr/>
          <p:nvPr/>
        </p:nvSpPr>
        <p:spPr>
          <a:xfrm>
            <a:off x="7329488" y="5376863"/>
            <a:ext cx="600075" cy="100965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9813" name="Rectangle 7"/>
          <p:cNvSpPr>
            <a:spLocks noChangeArrowheads="1"/>
          </p:cNvSpPr>
          <p:nvPr/>
        </p:nvSpPr>
        <p:spPr bwMode="auto">
          <a:xfrm>
            <a:off x="457200" y="908050"/>
            <a:ext cx="3392724" cy="369332"/>
          </a:xfrm>
          <a:prstGeom prst="rect">
            <a:avLst/>
          </a:prstGeom>
          <a:noFill/>
          <a:ln w="9525">
            <a:noFill/>
            <a:miter lim="800000"/>
            <a:headEnd/>
            <a:tailEnd/>
          </a:ln>
        </p:spPr>
        <p:txBody>
          <a:bodyPr wrap="none">
            <a:spAutoFit/>
          </a:bodyPr>
          <a:lstStyle/>
          <a:p>
            <a:r>
              <a:rPr lang="ru-RU" b="1" i="1" dirty="0" smtClean="0">
                <a:latin typeface="Calibri" pitchFamily="34" charset="0"/>
              </a:rPr>
              <a:t>Почему метаданные? 4) Права</a:t>
            </a:r>
            <a:endParaRPr lang="ru-RU" b="1" i="1" dirty="0">
              <a:latin typeface="Calibri" pitchFamily="34" charset="0"/>
            </a:endParaRPr>
          </a:p>
        </p:txBody>
      </p:sp>
      <p:sp>
        <p:nvSpPr>
          <p:cNvPr id="119814"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txBox="1">
            <a:spLocks noChangeArrowheads="1"/>
          </p:cNvSpPr>
          <p:nvPr/>
        </p:nvSpPr>
        <p:spPr bwMode="auto">
          <a:xfrm>
            <a:off x="1044575" y="5603875"/>
            <a:ext cx="5403850" cy="504825"/>
          </a:xfrm>
          <a:prstGeom prst="rect">
            <a:avLst/>
          </a:prstGeom>
          <a:noFill/>
          <a:ln w="9525">
            <a:noFill/>
            <a:miter lim="800000"/>
            <a:headEnd/>
            <a:tailEnd/>
          </a:ln>
        </p:spPr>
        <p:txBody>
          <a:bodyPr/>
          <a:lstStyle/>
          <a:p>
            <a:pPr marL="317500">
              <a:lnSpc>
                <a:spcPct val="80000"/>
              </a:lnSpc>
              <a:spcBef>
                <a:spcPts val="1200"/>
              </a:spcBef>
              <a:buFont typeface="Arial" pitchFamily="34" charset="0"/>
              <a:buNone/>
            </a:pPr>
            <a:r>
              <a:rPr lang="ru-RU" sz="1700" b="1" dirty="0" smtClean="0">
                <a:solidFill>
                  <a:srgbClr val="000000"/>
                </a:solidFill>
                <a:latin typeface="Calibri" pitchFamily="34" charset="0"/>
                <a:sym typeface="Eurostile"/>
              </a:rPr>
              <a:t>Мы ничего об этом изображении не знаем</a:t>
            </a:r>
            <a:endParaRPr lang="ru-RU" sz="1700" b="1" dirty="0">
              <a:solidFill>
                <a:srgbClr val="000000"/>
              </a:solidFill>
              <a:latin typeface="Calibri" pitchFamily="34" charset="0"/>
              <a:sym typeface="Eurostile"/>
            </a:endParaRPr>
          </a:p>
        </p:txBody>
      </p:sp>
      <p:pic>
        <p:nvPicPr>
          <p:cNvPr id="9" name="Picture 2"/>
          <p:cNvPicPr>
            <a:picLocks noChangeAspect="1"/>
          </p:cNvPicPr>
          <p:nvPr/>
        </p:nvPicPr>
        <p:blipFill>
          <a:blip r:embed="rId3"/>
          <a:srcRect/>
          <a:stretch>
            <a:fillRect/>
          </a:stretch>
        </p:blipFill>
        <p:spPr bwMode="auto">
          <a:xfrm>
            <a:off x="1312863" y="1733550"/>
            <a:ext cx="4805362" cy="3468688"/>
          </a:xfrm>
          <a:prstGeom prst="rect">
            <a:avLst/>
          </a:prstGeom>
          <a:noFill/>
          <a:ln w="25400">
            <a:solidFill>
              <a:srgbClr val="000000"/>
            </a:solidFill>
            <a:miter lim="800000"/>
            <a:headEnd/>
            <a:tailEnd/>
          </a:ln>
        </p:spPr>
      </p:pic>
      <p:pic>
        <p:nvPicPr>
          <p:cNvPr id="10" name="Picture 9"/>
          <p:cNvPicPr>
            <a:picLocks noChangeAspect="1"/>
          </p:cNvPicPr>
          <p:nvPr/>
        </p:nvPicPr>
        <p:blipFill>
          <a:blip r:embed="rId4"/>
          <a:srcRect/>
          <a:stretch>
            <a:fillRect/>
          </a:stretch>
        </p:blipFill>
        <p:spPr bwMode="auto">
          <a:xfrm>
            <a:off x="6448425" y="3479800"/>
            <a:ext cx="2695575" cy="2816225"/>
          </a:xfrm>
          <a:prstGeom prst="rect">
            <a:avLst/>
          </a:prstGeom>
          <a:noFill/>
          <a:ln w="9525">
            <a:noFill/>
            <a:miter lim="800000"/>
            <a:headEnd/>
            <a:tailEnd/>
          </a:ln>
        </p:spPr>
      </p:pic>
      <p:sp>
        <p:nvSpPr>
          <p:cNvPr id="12" name="Rectangle 1"/>
          <p:cNvSpPr txBox="1">
            <a:spLocks noChangeArrowheads="1"/>
          </p:cNvSpPr>
          <p:nvPr/>
        </p:nvSpPr>
        <p:spPr bwMode="auto">
          <a:xfrm>
            <a:off x="6619875" y="2085975"/>
            <a:ext cx="2155825" cy="504825"/>
          </a:xfrm>
          <a:prstGeom prst="rect">
            <a:avLst/>
          </a:prstGeom>
          <a:noFill/>
          <a:ln w="9525">
            <a:noFill/>
            <a:miter lim="800000"/>
            <a:headEnd/>
            <a:tailEnd/>
          </a:ln>
        </p:spPr>
        <p:txBody>
          <a:bodyPr/>
          <a:lstStyle/>
          <a:p>
            <a:pPr marL="317500">
              <a:spcBef>
                <a:spcPts val="1200"/>
              </a:spcBef>
              <a:buFont typeface="Arial" pitchFamily="34" charset="0"/>
              <a:buNone/>
            </a:pPr>
            <a:r>
              <a:rPr lang="ru-RU" sz="2200" b="1" dirty="0">
                <a:solidFill>
                  <a:srgbClr val="000000"/>
                </a:solidFill>
                <a:latin typeface="Calibri" pitchFamily="34" charset="0"/>
                <a:sym typeface="Eurostile"/>
              </a:rPr>
              <a:t>В </a:t>
            </a:r>
            <a:r>
              <a:rPr lang="ru-RU" sz="2200" b="1" dirty="0" smtClean="0">
                <a:solidFill>
                  <a:srgbClr val="000000"/>
                </a:solidFill>
                <a:latin typeface="Calibri" pitchFamily="34" charset="0"/>
                <a:sym typeface="Eurostile"/>
              </a:rPr>
              <a:t>мусор!!</a:t>
            </a:r>
            <a:endParaRPr lang="ru-RU" sz="2200" dirty="0">
              <a:solidFill>
                <a:srgbClr val="000000"/>
              </a:solidFill>
              <a:latin typeface="Calibri" pitchFamily="34" charset="0"/>
              <a:sym typeface="Eurostile"/>
            </a:endParaRPr>
          </a:p>
        </p:txBody>
      </p:sp>
      <p:sp>
        <p:nvSpPr>
          <p:cNvPr id="4" name="Down Arrow 3"/>
          <p:cNvSpPr/>
          <p:nvPr/>
        </p:nvSpPr>
        <p:spPr>
          <a:xfrm>
            <a:off x="7219950" y="2717800"/>
            <a:ext cx="600075" cy="573088"/>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0839" name="Rectangle 12"/>
          <p:cNvSpPr>
            <a:spLocks noChangeArrowheads="1"/>
          </p:cNvSpPr>
          <p:nvPr/>
        </p:nvSpPr>
        <p:spPr bwMode="auto">
          <a:xfrm>
            <a:off x="457200" y="908050"/>
            <a:ext cx="4762907" cy="369332"/>
          </a:xfrm>
          <a:prstGeom prst="rect">
            <a:avLst/>
          </a:prstGeom>
          <a:noFill/>
          <a:ln w="9525">
            <a:noFill/>
            <a:miter lim="800000"/>
            <a:headEnd/>
            <a:tailEnd/>
          </a:ln>
        </p:spPr>
        <p:txBody>
          <a:bodyPr wrap="none">
            <a:spAutoFit/>
          </a:bodyPr>
          <a:lstStyle/>
          <a:p>
            <a:r>
              <a:rPr lang="ru-RU" b="1" i="1" dirty="0" smtClean="0">
                <a:latin typeface="Calibri" pitchFamily="34" charset="0"/>
              </a:rPr>
              <a:t>Почему метаданные? 5. Сохранение данных</a:t>
            </a:r>
            <a:endParaRPr lang="ru-RU" b="1" i="1" dirty="0">
              <a:latin typeface="Calibri" pitchFamily="34" charset="0"/>
            </a:endParaRPr>
          </a:p>
        </p:txBody>
      </p:sp>
      <p:sp>
        <p:nvSpPr>
          <p:cNvPr id="120840"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9"/>
                                        </p:tgtEl>
                                        <p:attrNameLst>
                                          <p:attrName>ppt_w</p:attrName>
                                        </p:attrNameLst>
                                      </p:cBhvr>
                                      <p:tavLst>
                                        <p:tav tm="0">
                                          <p:val>
                                            <p:strVal val="ppt_w"/>
                                          </p:val>
                                        </p:tav>
                                        <p:tav tm="100000">
                                          <p:val>
                                            <p:fltVal val="0"/>
                                          </p:val>
                                        </p:tav>
                                      </p:tavLst>
                                    </p:anim>
                                    <p:anim calcmode="lin" valueType="num">
                                      <p:cBhvr>
                                        <p:cTn id="7" dur="1000"/>
                                        <p:tgtEl>
                                          <p:spTgt spid="9"/>
                                        </p:tgtEl>
                                        <p:attrNameLst>
                                          <p:attrName>ppt_h</p:attrName>
                                        </p:attrNameLst>
                                      </p:cBhvr>
                                      <p:tavLst>
                                        <p:tav tm="0">
                                          <p:val>
                                            <p:strVal val="ppt_h"/>
                                          </p:val>
                                        </p:tav>
                                        <p:tav tm="100000">
                                          <p:val>
                                            <p:fltVal val="0"/>
                                          </p:val>
                                        </p:tav>
                                      </p:tavLst>
                                    </p:anim>
                                    <p:anim calcmode="lin" valueType="num">
                                      <p:cBhvr>
                                        <p:cTn id="8" dur="1000"/>
                                        <p:tgtEl>
                                          <p:spTgt spid="9"/>
                                        </p:tgtEl>
                                        <p:attrNameLst>
                                          <p:attrName>style.rotation</p:attrName>
                                        </p:attrNameLst>
                                      </p:cBhvr>
                                      <p:tavLst>
                                        <p:tav tm="0">
                                          <p:val>
                                            <p:fltVal val="0"/>
                                          </p:val>
                                        </p:tav>
                                        <p:tav tm="100000">
                                          <p:val>
                                            <p:fltVal val="90"/>
                                          </p:val>
                                        </p:tav>
                                      </p:tavLst>
                                    </p:anim>
                                    <p:animEffect transition="out" filter="fade">
                                      <p:cBhvr>
                                        <p:cTn id="9" dur="1000"/>
                                        <p:tgtEl>
                                          <p:spTgt spid="9"/>
                                        </p:tgtEl>
                                      </p:cBhvr>
                                    </p:animEffect>
                                    <p:set>
                                      <p:cBhvr>
                                        <p:cTn id="10" dur="1" fill="hold">
                                          <p:stCondLst>
                                            <p:cond delay="9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3"/>
          <a:srcRect/>
          <a:stretch>
            <a:fillRect/>
          </a:stretch>
        </p:blipFill>
        <p:spPr bwMode="auto">
          <a:xfrm>
            <a:off x="6692900" y="5703888"/>
            <a:ext cx="2066925" cy="600075"/>
          </a:xfrm>
          <a:prstGeom prst="rect">
            <a:avLst/>
          </a:prstGeom>
          <a:noFill/>
          <a:ln w="9525">
            <a:noFill/>
            <a:miter lim="800000"/>
            <a:headEnd/>
            <a:tailEnd/>
          </a:ln>
        </p:spPr>
      </p:pic>
      <p:sp>
        <p:nvSpPr>
          <p:cNvPr id="121859" name="Rectangle 1"/>
          <p:cNvSpPr>
            <a:spLocks noChangeArrowheads="1"/>
          </p:cNvSpPr>
          <p:nvPr/>
        </p:nvSpPr>
        <p:spPr bwMode="auto">
          <a:xfrm>
            <a:off x="369888" y="5386388"/>
            <a:ext cx="6208712" cy="884237"/>
          </a:xfrm>
          <a:prstGeom prst="rect">
            <a:avLst/>
          </a:prstGeom>
          <a:noFill/>
          <a:ln w="9525">
            <a:noFill/>
            <a:miter lim="800000"/>
            <a:headEnd/>
            <a:tailEnd/>
          </a:ln>
        </p:spPr>
        <p:txBody>
          <a:bodyPr>
            <a:spAutoFit/>
          </a:bodyPr>
          <a:lstStyle/>
          <a:p>
            <a:pPr marL="317500">
              <a:spcBef>
                <a:spcPts val="1200"/>
              </a:spcBef>
            </a:pPr>
            <a:r>
              <a:rPr lang="ru-RU" sz="1700" dirty="0" smtClean="0">
                <a:solidFill>
                  <a:srgbClr val="000000"/>
                </a:solidFill>
                <a:latin typeface="Calibri" pitchFamily="34" charset="0"/>
                <a:sym typeface="Eurostile"/>
              </a:rPr>
              <a:t>Стандарт ISO 19115 </a:t>
            </a:r>
            <a:r>
              <a:rPr lang="ru-RU" sz="1700" b="1" dirty="0" smtClean="0">
                <a:solidFill>
                  <a:srgbClr val="000000"/>
                </a:solidFill>
                <a:latin typeface="Calibri" pitchFamily="34" charset="0"/>
                <a:sym typeface="Eurostile"/>
              </a:rPr>
              <a:t>определяет широкий набор элементов</a:t>
            </a:r>
            <a:r>
              <a:rPr lang="ru-RU" sz="1700" dirty="0" smtClean="0">
                <a:solidFill>
                  <a:srgbClr val="000000"/>
                </a:solidFill>
                <a:latin typeface="Calibri" pitchFamily="34" charset="0"/>
                <a:sym typeface="Eurostile"/>
              </a:rPr>
              <a:t> метаданных; (Как правило, используется</a:t>
            </a:r>
            <a:r>
              <a:rPr lang="ru-RU" dirty="0" smtClean="0">
                <a:sym typeface="Eurostile"/>
              </a:rPr>
              <a:t> </a:t>
            </a:r>
            <a:r>
              <a:rPr lang="ru-RU" sz="1700" dirty="0" smtClean="0">
                <a:solidFill>
                  <a:srgbClr val="000000"/>
                </a:solidFill>
                <a:latin typeface="Calibri" pitchFamily="34" charset="0"/>
                <a:sym typeface="Eurostile"/>
              </a:rPr>
              <a:t>только часть полного набора элементов).</a:t>
            </a:r>
            <a:endParaRPr lang="ru-RU" sz="1700" dirty="0">
              <a:solidFill>
                <a:srgbClr val="000000"/>
              </a:solidFill>
              <a:latin typeface="Calibri" pitchFamily="34" charset="0"/>
              <a:sym typeface="Eurostile"/>
            </a:endParaRPr>
          </a:p>
        </p:txBody>
      </p:sp>
      <p:grpSp>
        <p:nvGrpSpPr>
          <p:cNvPr id="121860" name="Group 2"/>
          <p:cNvGrpSpPr>
            <a:grpSpLocks/>
          </p:cNvGrpSpPr>
          <p:nvPr/>
        </p:nvGrpSpPr>
        <p:grpSpPr bwMode="auto">
          <a:xfrm>
            <a:off x="295275" y="1597025"/>
            <a:ext cx="8420100" cy="3681413"/>
            <a:chOff x="266131" y="939735"/>
            <a:chExt cx="9144000" cy="3997199"/>
          </a:xfrm>
        </p:grpSpPr>
        <p:pic>
          <p:nvPicPr>
            <p:cNvPr id="121863" name="Picture 2"/>
            <p:cNvPicPr>
              <a:picLocks noChangeAspect="1" noChangeArrowheads="1"/>
            </p:cNvPicPr>
            <p:nvPr/>
          </p:nvPicPr>
          <p:blipFill>
            <a:blip r:embed="rId4"/>
            <a:srcRect b="8119"/>
            <a:stretch>
              <a:fillRect/>
            </a:stretch>
          </p:blipFill>
          <p:spPr bwMode="auto">
            <a:xfrm>
              <a:off x="613653" y="939735"/>
              <a:ext cx="7972425" cy="3693186"/>
            </a:xfrm>
            <a:prstGeom prst="rect">
              <a:avLst/>
            </a:prstGeom>
            <a:noFill/>
            <a:ln w="9525">
              <a:solidFill>
                <a:schemeClr val="tx1"/>
              </a:solidFill>
              <a:miter lim="800000"/>
              <a:headEnd/>
              <a:tailEnd/>
            </a:ln>
          </p:spPr>
        </p:pic>
        <p:sp>
          <p:nvSpPr>
            <p:cNvPr id="121864" name="Rectangle 6"/>
            <p:cNvSpPr>
              <a:spLocks noChangeArrowheads="1"/>
            </p:cNvSpPr>
            <p:nvPr/>
          </p:nvSpPr>
          <p:spPr bwMode="auto">
            <a:xfrm>
              <a:off x="266131" y="4638739"/>
              <a:ext cx="9144000" cy="298195"/>
            </a:xfrm>
            <a:prstGeom prst="rect">
              <a:avLst/>
            </a:prstGeom>
            <a:noFill/>
            <a:ln w="9525">
              <a:noFill/>
              <a:miter lim="800000"/>
              <a:headEnd/>
              <a:tailEnd/>
            </a:ln>
          </p:spPr>
          <p:txBody>
            <a:bodyPr>
              <a:spAutoFit/>
            </a:bodyPr>
            <a:lstStyle/>
            <a:p>
              <a:pPr marL="317500">
                <a:spcBef>
                  <a:spcPts val="1200"/>
                </a:spcBef>
              </a:pPr>
              <a:r>
                <a:rPr lang="ru-RU" sz="1200" i="1" dirty="0" smtClean="0">
                  <a:solidFill>
                    <a:srgbClr val="000000"/>
                  </a:solidFill>
                  <a:latin typeface="Calibri" pitchFamily="34" charset="0"/>
                  <a:sym typeface="Eurostile"/>
                </a:rPr>
                <a:t>Источник: C. Plumejeaud , et al (2011): Opérationnalisation d’un profil ISO 19115 pour des métadonnées socio-économiques </a:t>
              </a:r>
              <a:endParaRPr lang="ru-RU" sz="1200" i="1" dirty="0">
                <a:solidFill>
                  <a:srgbClr val="000000"/>
                </a:solidFill>
                <a:latin typeface="Calibri" pitchFamily="34" charset="0"/>
                <a:sym typeface="Eurostile"/>
              </a:endParaRPr>
            </a:p>
          </p:txBody>
        </p:sp>
      </p:grpSp>
      <p:sp>
        <p:nvSpPr>
          <p:cNvPr id="121861" name="Rectangle 7"/>
          <p:cNvSpPr>
            <a:spLocks noChangeArrowheads="1"/>
          </p:cNvSpPr>
          <p:nvPr/>
        </p:nvSpPr>
        <p:spPr bwMode="auto">
          <a:xfrm>
            <a:off x="457200" y="908050"/>
            <a:ext cx="4665060" cy="369332"/>
          </a:xfrm>
          <a:prstGeom prst="rect">
            <a:avLst/>
          </a:prstGeom>
          <a:noFill/>
          <a:ln w="9525">
            <a:noFill/>
            <a:miter lim="800000"/>
            <a:headEnd/>
            <a:tailEnd/>
          </a:ln>
        </p:spPr>
        <p:txBody>
          <a:bodyPr wrap="none">
            <a:spAutoFit/>
          </a:bodyPr>
          <a:lstStyle/>
          <a:p>
            <a:r>
              <a:rPr lang="ru-RU" b="1" i="1" dirty="0" smtClean="0">
                <a:latin typeface="Calibri" pitchFamily="34" charset="0"/>
              </a:rPr>
              <a:t>Geonetwork: создание метаданных онлайн</a:t>
            </a:r>
            <a:r>
              <a:rPr lang="ru-RU" dirty="0" smtClean="0"/>
              <a:t> </a:t>
            </a:r>
            <a:endParaRPr lang="ru-RU" dirty="0"/>
          </a:p>
        </p:txBody>
      </p:sp>
      <p:sp>
        <p:nvSpPr>
          <p:cNvPr id="121862"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3"/>
          <a:srcRect/>
          <a:stretch>
            <a:fillRect/>
          </a:stretch>
        </p:blipFill>
        <p:spPr bwMode="auto">
          <a:xfrm>
            <a:off x="4619625" y="1446213"/>
            <a:ext cx="4403725" cy="3840162"/>
          </a:xfrm>
          <a:prstGeom prst="rect">
            <a:avLst/>
          </a:prstGeom>
          <a:noFill/>
          <a:ln w="9525">
            <a:noFill/>
            <a:miter lim="800000"/>
            <a:headEnd/>
            <a:tailEnd/>
          </a:ln>
        </p:spPr>
      </p:pic>
      <p:sp>
        <p:nvSpPr>
          <p:cNvPr id="122883" name="Rectangle 1"/>
          <p:cNvSpPr txBox="1">
            <a:spLocks noChangeArrowheads="1"/>
          </p:cNvSpPr>
          <p:nvPr/>
        </p:nvSpPr>
        <p:spPr bwMode="auto">
          <a:xfrm>
            <a:off x="127000" y="1474788"/>
            <a:ext cx="4403725" cy="4829175"/>
          </a:xfrm>
          <a:prstGeom prst="rect">
            <a:avLst/>
          </a:prstGeom>
          <a:noFill/>
          <a:ln w="9525">
            <a:noFill/>
            <a:miter lim="800000"/>
            <a:headEnd/>
            <a:tailEnd/>
          </a:ln>
        </p:spPr>
        <p:txBody>
          <a:bodyPr lIns="50800" tIns="50800" rIns="50800" bIns="50800"/>
          <a:lstStyle/>
          <a:p>
            <a:pPr marL="317500">
              <a:spcBef>
                <a:spcPts val="2400"/>
              </a:spcBef>
              <a:buSzPct val="171000"/>
              <a:buFont typeface="Gill Sans"/>
              <a:buNone/>
            </a:pPr>
            <a:r>
              <a:rPr lang="ru-RU" sz="1600" dirty="0" smtClean="0">
                <a:solidFill>
                  <a:srgbClr val="000000"/>
                </a:solidFill>
                <a:latin typeface="Calibri" pitchFamily="34" charset="0"/>
                <a:sym typeface="Eurostile"/>
              </a:rPr>
              <a:t>Стандарт ISO19115-19139 кажется может запутать многих людей.</a:t>
            </a:r>
            <a:r>
              <a:rPr lang="ru-RU" sz="1600" b="1" dirty="0" smtClean="0">
                <a:solidFill>
                  <a:srgbClr val="000000"/>
                </a:solidFill>
                <a:latin typeface="Calibri" pitchFamily="34" charset="0"/>
                <a:sym typeface="Eurostile"/>
              </a:rPr>
              <a:t> Существует только один (1!) Стандарт метаданных для географических данных, и этот стандарт  метаданных ISO-19115</a:t>
            </a:r>
            <a:r>
              <a:rPr lang="ru-RU" sz="1600" dirty="0" smtClean="0">
                <a:solidFill>
                  <a:srgbClr val="000000"/>
                </a:solidFill>
                <a:latin typeface="Calibri" pitchFamily="34" charset="0"/>
                <a:sym typeface="Eurostile"/>
              </a:rPr>
              <a:t> .</a:t>
            </a:r>
          </a:p>
          <a:p>
            <a:pPr marL="317500">
              <a:spcBef>
                <a:spcPts val="2400"/>
              </a:spcBef>
              <a:buSzPct val="171000"/>
              <a:buFont typeface="Gill Sans"/>
              <a:buNone/>
            </a:pPr>
            <a:r>
              <a:rPr lang="ru-RU" sz="1600" dirty="0" smtClean="0">
                <a:solidFill>
                  <a:srgbClr val="000000"/>
                </a:solidFill>
                <a:latin typeface="Calibri" pitchFamily="34" charset="0"/>
                <a:sym typeface="Eurostile"/>
              </a:rPr>
              <a:t>Стандарт ISO-19115 был первоначально выпущен без DTD или XML-схемы, которая может быть использована для проверки ​​записи метаданных (форматировки в виде XML документа).</a:t>
            </a:r>
          </a:p>
          <a:p>
            <a:pPr marL="317500">
              <a:spcBef>
                <a:spcPts val="2400"/>
              </a:spcBef>
              <a:buSzPct val="171000"/>
              <a:buFont typeface="Gill Sans"/>
              <a:buNone/>
            </a:pPr>
            <a:r>
              <a:rPr lang="ru-RU" sz="1600" dirty="0" smtClean="0">
                <a:solidFill>
                  <a:srgbClr val="000000"/>
                </a:solidFill>
                <a:latin typeface="Calibri" pitchFamily="34" charset="0"/>
                <a:sym typeface="Eurostile"/>
              </a:rPr>
              <a:t>На ISO TC211 было решено разработать специальный стандарт реализации, который называется ISO-19139. Этот стандарт имеет формат схемы метаданных (XSD документ). Схема может быть использована для проверки структуры ISO-19115 документа.</a:t>
            </a:r>
            <a:endParaRPr lang="ru-RU" sz="1600" dirty="0">
              <a:solidFill>
                <a:srgbClr val="000000"/>
              </a:solidFill>
              <a:latin typeface="Calibri" pitchFamily="34" charset="0"/>
              <a:sym typeface="Eurostile"/>
            </a:endParaRPr>
          </a:p>
        </p:txBody>
      </p:sp>
      <p:pic>
        <p:nvPicPr>
          <p:cNvPr id="122884" name="Picture 2"/>
          <p:cNvPicPr>
            <a:picLocks noChangeAspect="1" noChangeArrowheads="1"/>
          </p:cNvPicPr>
          <p:nvPr/>
        </p:nvPicPr>
        <p:blipFill>
          <a:blip r:embed="rId4"/>
          <a:srcRect/>
          <a:stretch>
            <a:fillRect/>
          </a:stretch>
        </p:blipFill>
        <p:spPr bwMode="auto">
          <a:xfrm>
            <a:off x="6692900" y="5703888"/>
            <a:ext cx="2066925" cy="600075"/>
          </a:xfrm>
          <a:prstGeom prst="rect">
            <a:avLst/>
          </a:prstGeom>
          <a:noFill/>
          <a:ln w="9525">
            <a:noFill/>
            <a:miter lim="800000"/>
            <a:headEnd/>
            <a:tailEnd/>
          </a:ln>
        </p:spPr>
      </p:pic>
      <p:sp>
        <p:nvSpPr>
          <p:cNvPr id="122885"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
        <p:nvSpPr>
          <p:cNvPr id="122886" name="Rectangle 7"/>
          <p:cNvSpPr>
            <a:spLocks noChangeArrowheads="1"/>
          </p:cNvSpPr>
          <p:nvPr/>
        </p:nvSpPr>
        <p:spPr bwMode="auto">
          <a:xfrm>
            <a:off x="457200" y="908050"/>
            <a:ext cx="4665060" cy="369332"/>
          </a:xfrm>
          <a:prstGeom prst="rect">
            <a:avLst/>
          </a:prstGeom>
          <a:noFill/>
          <a:ln w="9525">
            <a:noFill/>
            <a:miter lim="800000"/>
            <a:headEnd/>
            <a:tailEnd/>
          </a:ln>
        </p:spPr>
        <p:txBody>
          <a:bodyPr wrap="none">
            <a:spAutoFit/>
          </a:bodyPr>
          <a:lstStyle/>
          <a:p>
            <a:r>
              <a:rPr lang="ru-RU" b="1" i="1" dirty="0" smtClean="0">
                <a:latin typeface="Calibri" pitchFamily="34" charset="0"/>
              </a:rPr>
              <a:t>Geonetwork: создание метаданных онлайн</a:t>
            </a:r>
            <a:r>
              <a:rPr lang="ru-RU" dirty="0" smtClean="0"/>
              <a:t> </a:t>
            </a:r>
            <a:endParaRPr lang="ru-RU" dirty="0"/>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7"/>
          <p:cNvPicPr>
            <a:picLocks noChangeAspect="1" noChangeArrowheads="1"/>
          </p:cNvPicPr>
          <p:nvPr/>
        </p:nvPicPr>
        <p:blipFill>
          <a:blip r:embed="rId3"/>
          <a:srcRect/>
          <a:stretch>
            <a:fillRect/>
          </a:stretch>
        </p:blipFill>
        <p:spPr bwMode="auto">
          <a:xfrm>
            <a:off x="398463" y="1457325"/>
            <a:ext cx="8140700" cy="4630738"/>
          </a:xfrm>
          <a:prstGeom prst="rect">
            <a:avLst/>
          </a:prstGeom>
          <a:noFill/>
          <a:ln w="28575">
            <a:solidFill>
              <a:srgbClr val="FFC000"/>
            </a:solidFill>
            <a:miter lim="800000"/>
            <a:headEnd/>
            <a:tailEnd/>
          </a:ln>
        </p:spPr>
      </p:pic>
      <p:sp>
        <p:nvSpPr>
          <p:cNvPr id="123907" name="Rectangle 3"/>
          <p:cNvSpPr>
            <a:spLocks noChangeArrowheads="1"/>
          </p:cNvSpPr>
          <p:nvPr/>
        </p:nvSpPr>
        <p:spPr bwMode="auto">
          <a:xfrm>
            <a:off x="457200" y="908050"/>
            <a:ext cx="3055645" cy="369332"/>
          </a:xfrm>
          <a:prstGeom prst="rect">
            <a:avLst/>
          </a:prstGeom>
          <a:noFill/>
          <a:ln w="9525">
            <a:noFill/>
            <a:miter lim="800000"/>
            <a:headEnd/>
            <a:tailEnd/>
          </a:ln>
        </p:spPr>
        <p:txBody>
          <a:bodyPr wrap="none">
            <a:spAutoFit/>
          </a:bodyPr>
          <a:lstStyle/>
          <a:p>
            <a:r>
              <a:rPr lang="ru-RU" b="1" i="1" dirty="0" smtClean="0">
                <a:latin typeface="Calibri" pitchFamily="34" charset="0"/>
              </a:rPr>
              <a:t>Метаданные и стандарты</a:t>
            </a:r>
            <a:endParaRPr lang="ru-RU" b="1" i="1" dirty="0">
              <a:latin typeface="Calibri" pitchFamily="34" charset="0"/>
            </a:endParaRPr>
          </a:p>
        </p:txBody>
      </p:sp>
      <p:sp>
        <p:nvSpPr>
          <p:cNvPr id="123908"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p:cNvSpPr>
          <p:nvPr/>
        </p:nvSpPr>
        <p:spPr bwMode="auto">
          <a:xfrm>
            <a:off x="120650" y="3195638"/>
            <a:ext cx="8982075" cy="381000"/>
          </a:xfrm>
          <a:prstGeom prst="rect">
            <a:avLst/>
          </a:prstGeom>
          <a:noFill/>
          <a:ln w="12700">
            <a:noFill/>
            <a:miter lim="800000"/>
            <a:headEnd/>
            <a:tailEnd/>
          </a:ln>
        </p:spPr>
        <p:txBody>
          <a:bodyPr wrap="none" lIns="0" tIns="0" rIns="0" bIns="0" anchor="ctr">
            <a:spAutoFit/>
          </a:bodyPr>
          <a:lstStyle/>
          <a:p>
            <a:r>
              <a:rPr lang="ru-RU" sz="2500" dirty="0" smtClean="0">
                <a:latin typeface="Gill Sans"/>
              </a:rPr>
              <a:t>Преобразовать исходные данные в понятную информацию</a:t>
            </a:r>
            <a:endParaRPr lang="ru-RU" sz="2500" dirty="0">
              <a:latin typeface="Gill Sans"/>
            </a:endParaRPr>
          </a:p>
        </p:txBody>
      </p:sp>
      <p:sp>
        <p:nvSpPr>
          <p:cNvPr id="24579" name="Rectangle 2"/>
          <p:cNvSpPr>
            <a:spLocks/>
          </p:cNvSpPr>
          <p:nvPr/>
        </p:nvSpPr>
        <p:spPr bwMode="auto">
          <a:xfrm>
            <a:off x="7778750" y="3690938"/>
            <a:ext cx="839788" cy="285750"/>
          </a:xfrm>
          <a:prstGeom prst="rect">
            <a:avLst/>
          </a:prstGeom>
          <a:noFill/>
          <a:ln w="12700">
            <a:noFill/>
            <a:miter lim="800000"/>
            <a:headEnd/>
            <a:tailEnd/>
          </a:ln>
        </p:spPr>
        <p:txBody>
          <a:bodyPr lIns="0" tIns="0" rIns="0" bIns="0" anchor="ctr"/>
          <a:lstStyle/>
          <a:p>
            <a:pPr>
              <a:spcBef>
                <a:spcPts val="1688"/>
              </a:spcBef>
            </a:pPr>
            <a:r>
              <a:rPr lang="ru-RU" sz="1300" i="1" dirty="0">
                <a:latin typeface="Calibri" pitchFamily="34" charset="0"/>
                <a:ea typeface="Gill Sans"/>
                <a:cs typeface="Gill Sans"/>
              </a:rPr>
              <a:t>Гор</a:t>
            </a:r>
            <a:r>
              <a:rPr lang="en-US" sz="1300" i="1" dirty="0">
                <a:latin typeface="Calibri" pitchFamily="34" charset="0"/>
                <a:ea typeface="Gill Sans"/>
                <a:cs typeface="Gill Sans"/>
              </a:rPr>
              <a:t> (1998)</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0"/>
          <p:cNvPicPr>
            <a:picLocks noChangeAspect="1"/>
          </p:cNvPicPr>
          <p:nvPr/>
        </p:nvPicPr>
        <p:blipFill>
          <a:blip r:embed="rId3"/>
          <a:srcRect/>
          <a:stretch>
            <a:fillRect/>
          </a:stretch>
        </p:blipFill>
        <p:spPr bwMode="auto">
          <a:xfrm>
            <a:off x="6491288" y="5535613"/>
            <a:ext cx="1558925" cy="628650"/>
          </a:xfrm>
          <a:prstGeom prst="rect">
            <a:avLst/>
          </a:prstGeom>
          <a:noFill/>
          <a:ln w="9525">
            <a:noFill/>
            <a:miter lim="800000"/>
            <a:headEnd/>
            <a:tailEnd/>
          </a:ln>
        </p:spPr>
      </p:pic>
      <p:pic>
        <p:nvPicPr>
          <p:cNvPr id="124931" name="Picture 10"/>
          <p:cNvPicPr>
            <a:picLocks noChangeAspect="1" noChangeArrowheads="1"/>
          </p:cNvPicPr>
          <p:nvPr/>
        </p:nvPicPr>
        <p:blipFill>
          <a:blip r:embed="rId4"/>
          <a:srcRect/>
          <a:stretch>
            <a:fillRect/>
          </a:stretch>
        </p:blipFill>
        <p:spPr bwMode="auto">
          <a:xfrm>
            <a:off x="5226050" y="2117725"/>
            <a:ext cx="3468688" cy="501650"/>
          </a:xfrm>
          <a:prstGeom prst="rect">
            <a:avLst/>
          </a:prstGeom>
          <a:noFill/>
          <a:ln w="9525">
            <a:noFill/>
            <a:miter lim="800000"/>
            <a:headEnd/>
            <a:tailEnd/>
          </a:ln>
        </p:spPr>
      </p:pic>
      <p:pic>
        <p:nvPicPr>
          <p:cNvPr id="124932" name="Picture 11"/>
          <p:cNvPicPr>
            <a:picLocks noChangeAspect="1" noChangeArrowheads="1"/>
          </p:cNvPicPr>
          <p:nvPr/>
        </p:nvPicPr>
        <p:blipFill>
          <a:blip r:embed="rId5"/>
          <a:srcRect/>
          <a:stretch>
            <a:fillRect/>
          </a:stretch>
        </p:blipFill>
        <p:spPr bwMode="auto">
          <a:xfrm>
            <a:off x="239713" y="2117725"/>
            <a:ext cx="4141787" cy="611188"/>
          </a:xfrm>
          <a:prstGeom prst="rect">
            <a:avLst/>
          </a:prstGeom>
          <a:noFill/>
          <a:ln w="9525">
            <a:noFill/>
            <a:miter lim="800000"/>
            <a:headEnd/>
            <a:tailEnd/>
          </a:ln>
        </p:spPr>
      </p:pic>
      <p:pic>
        <p:nvPicPr>
          <p:cNvPr id="124933" name="Picture 12"/>
          <p:cNvPicPr>
            <a:picLocks noChangeAspect="1" noChangeArrowheads="1"/>
          </p:cNvPicPr>
          <p:nvPr/>
        </p:nvPicPr>
        <p:blipFill>
          <a:blip r:embed="rId6"/>
          <a:srcRect/>
          <a:stretch>
            <a:fillRect/>
          </a:stretch>
        </p:blipFill>
        <p:spPr bwMode="auto">
          <a:xfrm>
            <a:off x="542925" y="4540250"/>
            <a:ext cx="3838575" cy="492125"/>
          </a:xfrm>
          <a:prstGeom prst="rect">
            <a:avLst/>
          </a:prstGeom>
          <a:noFill/>
          <a:ln w="9525">
            <a:noFill/>
            <a:miter lim="800000"/>
            <a:headEnd/>
            <a:tailEnd/>
          </a:ln>
        </p:spPr>
      </p:pic>
      <p:pic>
        <p:nvPicPr>
          <p:cNvPr id="124934" name="Picture 2"/>
          <p:cNvPicPr>
            <a:picLocks noChangeAspect="1" noChangeArrowheads="1"/>
          </p:cNvPicPr>
          <p:nvPr/>
        </p:nvPicPr>
        <p:blipFill>
          <a:blip r:embed="rId7"/>
          <a:srcRect/>
          <a:stretch>
            <a:fillRect/>
          </a:stretch>
        </p:blipFill>
        <p:spPr bwMode="auto">
          <a:xfrm>
            <a:off x="4121150" y="3854450"/>
            <a:ext cx="4371975" cy="457200"/>
          </a:xfrm>
          <a:prstGeom prst="rect">
            <a:avLst/>
          </a:prstGeom>
          <a:noFill/>
          <a:ln w="9525">
            <a:noFill/>
            <a:miter lim="800000"/>
            <a:headEnd/>
            <a:tailEnd/>
          </a:ln>
        </p:spPr>
      </p:pic>
      <p:pic>
        <p:nvPicPr>
          <p:cNvPr id="124935" name="Picture 3"/>
          <p:cNvPicPr>
            <a:picLocks noChangeAspect="1" noChangeArrowheads="1"/>
          </p:cNvPicPr>
          <p:nvPr/>
        </p:nvPicPr>
        <p:blipFill>
          <a:blip r:embed="rId8"/>
          <a:srcRect/>
          <a:stretch>
            <a:fillRect/>
          </a:stretch>
        </p:blipFill>
        <p:spPr bwMode="auto">
          <a:xfrm>
            <a:off x="239713" y="3063875"/>
            <a:ext cx="8750300" cy="565150"/>
          </a:xfrm>
          <a:prstGeom prst="rect">
            <a:avLst/>
          </a:prstGeom>
          <a:noFill/>
          <a:ln w="9525">
            <a:noFill/>
            <a:miter lim="800000"/>
            <a:headEnd/>
            <a:tailEnd/>
          </a:ln>
        </p:spPr>
      </p:pic>
      <p:pic>
        <p:nvPicPr>
          <p:cNvPr id="124936" name="Picture 4"/>
          <p:cNvPicPr>
            <a:picLocks noChangeAspect="1" noChangeArrowheads="1"/>
          </p:cNvPicPr>
          <p:nvPr/>
        </p:nvPicPr>
        <p:blipFill>
          <a:blip r:embed="rId9"/>
          <a:srcRect/>
          <a:stretch>
            <a:fillRect/>
          </a:stretch>
        </p:blipFill>
        <p:spPr bwMode="auto">
          <a:xfrm>
            <a:off x="1101725" y="5395913"/>
            <a:ext cx="1628775" cy="866775"/>
          </a:xfrm>
          <a:prstGeom prst="rect">
            <a:avLst/>
          </a:prstGeom>
          <a:noFill/>
          <a:ln w="9525">
            <a:noFill/>
            <a:miter lim="800000"/>
            <a:headEnd/>
            <a:tailEnd/>
          </a:ln>
        </p:spPr>
      </p:pic>
      <p:pic>
        <p:nvPicPr>
          <p:cNvPr id="124937" name="Picture 5"/>
          <p:cNvPicPr>
            <a:picLocks noChangeAspect="1" noChangeArrowheads="1"/>
          </p:cNvPicPr>
          <p:nvPr/>
        </p:nvPicPr>
        <p:blipFill>
          <a:blip r:embed="rId10"/>
          <a:srcRect/>
          <a:stretch>
            <a:fillRect/>
          </a:stretch>
        </p:blipFill>
        <p:spPr bwMode="auto">
          <a:xfrm>
            <a:off x="3681413" y="5503863"/>
            <a:ext cx="1400175" cy="247650"/>
          </a:xfrm>
          <a:prstGeom prst="rect">
            <a:avLst/>
          </a:prstGeom>
          <a:noFill/>
          <a:ln w="9525">
            <a:noFill/>
            <a:miter lim="800000"/>
            <a:headEnd/>
            <a:tailEnd/>
          </a:ln>
        </p:spPr>
      </p:pic>
      <p:sp>
        <p:nvSpPr>
          <p:cNvPr id="124938" name="Rectangle 14"/>
          <p:cNvSpPr>
            <a:spLocks noChangeArrowheads="1"/>
          </p:cNvSpPr>
          <p:nvPr/>
        </p:nvSpPr>
        <p:spPr bwMode="auto">
          <a:xfrm>
            <a:off x="457200" y="908050"/>
            <a:ext cx="5078826" cy="369332"/>
          </a:xfrm>
          <a:prstGeom prst="rect">
            <a:avLst/>
          </a:prstGeom>
          <a:noFill/>
          <a:ln w="9525">
            <a:noFill/>
            <a:miter lim="800000"/>
            <a:headEnd/>
            <a:tailEnd/>
          </a:ln>
        </p:spPr>
        <p:txBody>
          <a:bodyPr wrap="none">
            <a:spAutoFit/>
          </a:bodyPr>
          <a:lstStyle/>
          <a:p>
            <a:r>
              <a:rPr lang="ru-RU" b="1" i="1" dirty="0" smtClean="0">
                <a:latin typeface="Calibri" pitchFamily="34" charset="0"/>
              </a:rPr>
              <a:t>Примеры </a:t>
            </a:r>
            <a:r>
              <a:rPr lang="ru-RU" b="1" i="1" dirty="0" smtClean="0">
                <a:latin typeface="Calibri" pitchFamily="34" charset="0"/>
              </a:rPr>
              <a:t>проектов, </a:t>
            </a:r>
            <a:r>
              <a:rPr lang="ru-RU" b="1" i="1" dirty="0" smtClean="0">
                <a:latin typeface="Calibri" pitchFamily="34" charset="0"/>
              </a:rPr>
              <a:t>использующих GeoNetwork</a:t>
            </a:r>
            <a:endParaRPr lang="ru-RU" b="1" i="1" dirty="0">
              <a:latin typeface="Calibri" pitchFamily="34" charset="0"/>
            </a:endParaRPr>
          </a:p>
        </p:txBody>
      </p:sp>
      <p:sp>
        <p:nvSpPr>
          <p:cNvPr id="124939"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txBox="1">
            <a:spLocks noChangeArrowheads="1"/>
          </p:cNvSpPr>
          <p:nvPr/>
        </p:nvSpPr>
        <p:spPr bwMode="auto">
          <a:xfrm>
            <a:off x="238125" y="1728788"/>
            <a:ext cx="8707438" cy="1717675"/>
          </a:xfrm>
          <a:prstGeom prst="rect">
            <a:avLst/>
          </a:prstGeom>
          <a:noFill/>
          <a:ln w="9525">
            <a:noFill/>
            <a:miter lim="800000"/>
            <a:headEnd/>
            <a:tailEnd/>
          </a:ln>
        </p:spPr>
        <p:txBody>
          <a:bodyPr/>
          <a:lstStyle/>
          <a:p>
            <a:pPr marL="317500"/>
            <a:r>
              <a:rPr lang="ru-RU" dirty="0" smtClean="0">
                <a:solidFill>
                  <a:srgbClr val="000000"/>
                </a:solidFill>
                <a:latin typeface="Calibri" pitchFamily="34" charset="0"/>
                <a:sym typeface="Eurostile"/>
              </a:rPr>
              <a:t>GeoNetwork является децентрализованной системой управления пространственной информацией, с открытым исходным кодом, </a:t>
            </a:r>
            <a:r>
              <a:rPr lang="ru-RU" dirty="0" smtClean="0">
                <a:solidFill>
                  <a:srgbClr val="000000"/>
                </a:solidFill>
                <a:latin typeface="Calibri" pitchFamily="34" charset="0"/>
                <a:sym typeface="Eurostile"/>
              </a:rPr>
              <a:t>разработанной </a:t>
            </a:r>
            <a:r>
              <a:rPr lang="ru-RU" dirty="0" smtClean="0">
                <a:solidFill>
                  <a:srgbClr val="000000"/>
                </a:solidFill>
                <a:latin typeface="Calibri" pitchFamily="34" charset="0"/>
                <a:sym typeface="Eurostile"/>
              </a:rPr>
              <a:t>для доступа к </a:t>
            </a:r>
            <a:r>
              <a:rPr lang="ru-RU" dirty="0">
                <a:solidFill>
                  <a:srgbClr val="000000"/>
                </a:solidFill>
                <a:latin typeface="Calibri" pitchFamily="34" charset="0"/>
                <a:sym typeface="Eurostile"/>
              </a:rPr>
              <a:t>данным </a:t>
            </a:r>
            <a:r>
              <a:rPr lang="ru-RU" dirty="0" smtClean="0">
                <a:sym typeface="Eurostile"/>
              </a:rPr>
              <a:t>с географической привязкой </a:t>
            </a:r>
            <a:r>
              <a:rPr lang="ru-RU" dirty="0" smtClean="0">
                <a:solidFill>
                  <a:srgbClr val="000000"/>
                </a:solidFill>
                <a:latin typeface="Calibri" pitchFamily="34" charset="0"/>
                <a:sym typeface="Eurostile"/>
              </a:rPr>
              <a:t>и картографической продукцией от различных поставщиков данных </a:t>
            </a:r>
            <a:r>
              <a:rPr lang="ru-RU" dirty="0">
                <a:solidFill>
                  <a:srgbClr val="000000"/>
                </a:solidFill>
                <a:latin typeface="Calibri" pitchFamily="34" charset="0"/>
                <a:sym typeface="Eurostile"/>
              </a:rPr>
              <a:t>и использующей </a:t>
            </a:r>
            <a:r>
              <a:rPr lang="ru-RU" dirty="0" smtClean="0">
                <a:solidFill>
                  <a:srgbClr val="000000"/>
                </a:solidFill>
                <a:latin typeface="Calibri" pitchFamily="34" charset="0"/>
                <a:sym typeface="Eurostile"/>
              </a:rPr>
              <a:t>описательные метаданные </a:t>
            </a:r>
            <a:r>
              <a:rPr lang="ru-RU" dirty="0">
                <a:solidFill>
                  <a:srgbClr val="000000"/>
                </a:solidFill>
                <a:latin typeface="Calibri" pitchFamily="34" charset="0"/>
                <a:sym typeface="Eurostile"/>
              </a:rPr>
              <a:t>для </a:t>
            </a:r>
            <a:r>
              <a:rPr lang="ru-RU" dirty="0" smtClean="0">
                <a:solidFill>
                  <a:srgbClr val="000000"/>
                </a:solidFill>
                <a:latin typeface="Calibri" pitchFamily="34" charset="0"/>
                <a:sym typeface="Eurostile"/>
              </a:rPr>
              <a:t>облегчения обмена пространственной информацией между организациями и их пользователями, пользуясь возможностями Интернета.</a:t>
            </a:r>
            <a:endParaRPr lang="ru-RU" dirty="0">
              <a:solidFill>
                <a:srgbClr val="000000"/>
              </a:solidFill>
              <a:latin typeface="Calibri" pitchFamily="34" charset="0"/>
              <a:sym typeface="Eurostile"/>
            </a:endParaRPr>
          </a:p>
        </p:txBody>
      </p:sp>
      <p:pic>
        <p:nvPicPr>
          <p:cNvPr id="125955" name="Picture 3"/>
          <p:cNvPicPr>
            <a:picLocks noChangeAspect="1" noChangeArrowheads="1"/>
          </p:cNvPicPr>
          <p:nvPr/>
        </p:nvPicPr>
        <p:blipFill>
          <a:blip r:embed="rId3"/>
          <a:srcRect/>
          <a:stretch>
            <a:fillRect/>
          </a:stretch>
        </p:blipFill>
        <p:spPr bwMode="auto">
          <a:xfrm>
            <a:off x="700088" y="3886200"/>
            <a:ext cx="3160712" cy="1770063"/>
          </a:xfrm>
          <a:prstGeom prst="rect">
            <a:avLst/>
          </a:prstGeom>
          <a:noFill/>
          <a:ln w="9525">
            <a:noFill/>
            <a:miter lim="800000"/>
            <a:headEnd/>
            <a:tailEnd/>
          </a:ln>
        </p:spPr>
      </p:pic>
      <p:pic>
        <p:nvPicPr>
          <p:cNvPr id="125956" name="Picture 4"/>
          <p:cNvPicPr>
            <a:picLocks noChangeAspect="1" noChangeArrowheads="1"/>
          </p:cNvPicPr>
          <p:nvPr/>
        </p:nvPicPr>
        <p:blipFill>
          <a:blip r:embed="rId4"/>
          <a:srcRect/>
          <a:stretch>
            <a:fillRect/>
          </a:stretch>
        </p:blipFill>
        <p:spPr bwMode="auto">
          <a:xfrm>
            <a:off x="5327650" y="3773488"/>
            <a:ext cx="3517900" cy="1995487"/>
          </a:xfrm>
          <a:prstGeom prst="rect">
            <a:avLst/>
          </a:prstGeom>
          <a:noFill/>
          <a:ln w="9525">
            <a:noFill/>
            <a:miter lim="800000"/>
            <a:headEnd/>
            <a:tailEnd/>
          </a:ln>
        </p:spPr>
      </p:pic>
      <p:sp>
        <p:nvSpPr>
          <p:cNvPr id="125957" name="Right Arrow 6"/>
          <p:cNvSpPr>
            <a:spLocks noChangeArrowheads="1"/>
          </p:cNvSpPr>
          <p:nvPr/>
        </p:nvSpPr>
        <p:spPr bwMode="auto">
          <a:xfrm>
            <a:off x="4079875" y="4772025"/>
            <a:ext cx="901700" cy="169863"/>
          </a:xfrm>
          <a:prstGeom prst="rightArrow">
            <a:avLst>
              <a:gd name="adj1" fmla="val 50000"/>
              <a:gd name="adj2" fmla="val 50430"/>
            </a:avLst>
          </a:prstGeom>
          <a:blipFill dpi="0" rotWithShape="0">
            <a:blip r:embed="rId5"/>
            <a:srcRect/>
            <a:tile tx="0" ty="0" sx="100000" sy="100000" flip="none" algn="tl"/>
          </a:blipFill>
          <a:ln w="25400" algn="ctr">
            <a:solidFill>
              <a:srgbClr val="000000"/>
            </a:solidFill>
            <a:round/>
            <a:headEnd/>
            <a:tailEnd/>
          </a:ln>
        </p:spPr>
        <p:txBody>
          <a:bodyPr/>
          <a:lstStyle/>
          <a:p>
            <a:pPr algn="ctr"/>
            <a:endParaRPr lang="ru-RU" dirty="0">
              <a:latin typeface="Gill Sans"/>
              <a:ea typeface="MS PGothic" pitchFamily="34" charset="-128"/>
              <a:sym typeface="Gill Sans"/>
            </a:endParaRPr>
          </a:p>
        </p:txBody>
      </p:sp>
      <p:sp>
        <p:nvSpPr>
          <p:cNvPr id="125958" name="Rectangle 9"/>
          <p:cNvSpPr>
            <a:spLocks noChangeArrowheads="1"/>
          </p:cNvSpPr>
          <p:nvPr/>
        </p:nvSpPr>
        <p:spPr bwMode="auto">
          <a:xfrm>
            <a:off x="457200" y="908050"/>
            <a:ext cx="2673745" cy="369332"/>
          </a:xfrm>
          <a:prstGeom prst="rect">
            <a:avLst/>
          </a:prstGeom>
          <a:noFill/>
          <a:ln w="9525">
            <a:noFill/>
            <a:miter lim="800000"/>
            <a:headEnd/>
            <a:tailEnd/>
          </a:ln>
        </p:spPr>
        <p:txBody>
          <a:bodyPr wrap="none">
            <a:spAutoFit/>
          </a:bodyPr>
          <a:lstStyle/>
          <a:p>
            <a:r>
              <a:rPr lang="ru-RU" b="1" i="1" dirty="0" smtClean="0">
                <a:latin typeface="Calibri" pitchFamily="34" charset="0"/>
              </a:rPr>
              <a:t>Что такое Geonetwork?</a:t>
            </a:r>
            <a:endParaRPr lang="ru-RU" b="1" i="1" dirty="0">
              <a:latin typeface="Calibri" pitchFamily="34" charset="0"/>
            </a:endParaRPr>
          </a:p>
        </p:txBody>
      </p:sp>
      <p:sp>
        <p:nvSpPr>
          <p:cNvPr id="125959"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
          <p:cNvSpPr txBox="1">
            <a:spLocks noChangeArrowheads="1"/>
          </p:cNvSpPr>
          <p:nvPr/>
        </p:nvSpPr>
        <p:spPr bwMode="auto">
          <a:xfrm>
            <a:off x="557213" y="1417638"/>
            <a:ext cx="8286750" cy="4176712"/>
          </a:xfrm>
          <a:prstGeom prst="rect">
            <a:avLst/>
          </a:prstGeom>
          <a:noFill/>
          <a:ln w="9525">
            <a:noFill/>
            <a:miter lim="800000"/>
            <a:headEnd/>
            <a:tailEnd/>
          </a:ln>
        </p:spPr>
        <p:txBody>
          <a:bodyPr/>
          <a:lstStyle/>
          <a:p>
            <a:pPr marL="633413" indent="-315913">
              <a:spcBef>
                <a:spcPct val="20000"/>
              </a:spcBef>
              <a:buFont typeface="Arial" pitchFamily="34" charset="0"/>
              <a:buChar char="•"/>
            </a:pPr>
            <a:r>
              <a:rPr lang="ru-RU" dirty="0">
                <a:solidFill>
                  <a:srgbClr val="000000"/>
                </a:solidFill>
                <a:latin typeface="Calibri" pitchFamily="34" charset="0"/>
                <a:sym typeface="Eurostile"/>
              </a:rPr>
              <a:t>Мгновенный поиск из локальных и распределенных геопространственных </a:t>
            </a:r>
            <a:r>
              <a:rPr lang="ru-RU" dirty="0" smtClean="0">
                <a:solidFill>
                  <a:srgbClr val="000000"/>
                </a:solidFill>
                <a:latin typeface="Calibri" pitchFamily="34" charset="0"/>
                <a:sym typeface="Eurostile"/>
              </a:rPr>
              <a:t>каталогов</a:t>
            </a:r>
          </a:p>
          <a:p>
            <a:pPr marL="633413" indent="-315913">
              <a:spcBef>
                <a:spcPct val="20000"/>
              </a:spcBef>
              <a:buFont typeface="Arial" pitchFamily="34" charset="0"/>
              <a:buChar char="•"/>
            </a:pPr>
            <a:r>
              <a:rPr lang="ru-RU" dirty="0" smtClean="0">
                <a:solidFill>
                  <a:srgbClr val="000000"/>
                </a:solidFill>
                <a:latin typeface="Calibri" pitchFamily="34" charset="0"/>
                <a:sym typeface="Eurostile"/>
              </a:rPr>
              <a:t>Загрузки </a:t>
            </a:r>
            <a:r>
              <a:rPr lang="ru-RU" dirty="0">
                <a:solidFill>
                  <a:srgbClr val="000000"/>
                </a:solidFill>
                <a:latin typeface="Calibri" pitchFamily="34" charset="0"/>
                <a:sym typeface="Eurostile"/>
              </a:rPr>
              <a:t>и скачивания данных, документов, PDF </a:t>
            </a:r>
            <a:r>
              <a:rPr lang="ru-RU" dirty="0" smtClean="0">
                <a:solidFill>
                  <a:srgbClr val="000000"/>
                </a:solidFill>
                <a:latin typeface="Calibri" pitchFamily="34" charset="0"/>
                <a:sym typeface="Eurostile"/>
              </a:rPr>
              <a:t> </a:t>
            </a:r>
            <a:r>
              <a:rPr lang="ru-RU" dirty="0">
                <a:solidFill>
                  <a:srgbClr val="000000"/>
                </a:solidFill>
                <a:latin typeface="Calibri" pitchFamily="34" charset="0"/>
                <a:sym typeface="Eurostile"/>
              </a:rPr>
              <a:t>и любой другой контент</a:t>
            </a:r>
          </a:p>
          <a:p>
            <a:pPr marL="633413" indent="-315913">
              <a:spcBef>
                <a:spcPct val="20000"/>
              </a:spcBef>
              <a:buFont typeface="Arial" pitchFamily="34" charset="0"/>
              <a:buChar char="•"/>
            </a:pPr>
            <a:r>
              <a:rPr lang="ru-RU" dirty="0">
                <a:solidFill>
                  <a:srgbClr val="000000"/>
                </a:solidFill>
                <a:latin typeface="Calibri" pitchFamily="34" charset="0"/>
                <a:sym typeface="Eurostile"/>
              </a:rPr>
              <a:t>Интерактивный Web Map Viewer, который привлекает картографические веб-сервисы </a:t>
            </a:r>
            <a:r>
              <a:rPr lang="ru-RU" dirty="0" smtClean="0">
                <a:solidFill>
                  <a:srgbClr val="000000"/>
                </a:solidFill>
                <a:latin typeface="Calibri" pitchFamily="34" charset="0"/>
                <a:sym typeface="Eurostile"/>
              </a:rPr>
              <a:t>(Web Map Services) от </a:t>
            </a:r>
            <a:r>
              <a:rPr lang="ru-RU" dirty="0">
                <a:solidFill>
                  <a:srgbClr val="000000"/>
                </a:solidFill>
                <a:latin typeface="Calibri" pitchFamily="34" charset="0"/>
                <a:sym typeface="Eurostile"/>
              </a:rPr>
              <a:t>распределенных серверов по всему </a:t>
            </a:r>
            <a:r>
              <a:rPr lang="ru-RU" dirty="0" smtClean="0">
                <a:solidFill>
                  <a:srgbClr val="000000"/>
                </a:solidFill>
                <a:latin typeface="Calibri" pitchFamily="34" charset="0"/>
                <a:sym typeface="Eurostile"/>
              </a:rPr>
              <a:t>миру</a:t>
            </a:r>
          </a:p>
          <a:p>
            <a:pPr marL="633413" indent="-315913">
              <a:spcBef>
                <a:spcPct val="20000"/>
              </a:spcBef>
              <a:buFont typeface="Arial" pitchFamily="34" charset="0"/>
              <a:buChar char="•"/>
            </a:pPr>
            <a:r>
              <a:rPr lang="ru-RU" dirty="0" smtClean="0">
                <a:solidFill>
                  <a:srgbClr val="000000"/>
                </a:solidFill>
                <a:latin typeface="Calibri" pitchFamily="34" charset="0"/>
              </a:rPr>
              <a:t>Онлайн </a:t>
            </a:r>
            <a:r>
              <a:rPr lang="ru-RU" dirty="0">
                <a:solidFill>
                  <a:srgbClr val="000000"/>
                </a:solidFill>
                <a:latin typeface="Calibri" pitchFamily="34" charset="0"/>
              </a:rPr>
              <a:t>генерирование </a:t>
            </a:r>
            <a:r>
              <a:rPr lang="ru-RU" dirty="0">
                <a:solidFill>
                  <a:srgbClr val="000000"/>
                </a:solidFill>
                <a:latin typeface="Calibri" pitchFamily="34" charset="0"/>
                <a:sym typeface="Eurostile"/>
              </a:rPr>
              <a:t>макетов карт, экспорта в формате </a:t>
            </a:r>
            <a:r>
              <a:rPr lang="ru-RU" dirty="0" smtClean="0">
                <a:solidFill>
                  <a:srgbClr val="000000"/>
                </a:solidFill>
                <a:latin typeface="Calibri" pitchFamily="34" charset="0"/>
                <a:sym typeface="Eurostile"/>
              </a:rPr>
              <a:t>PDF</a:t>
            </a:r>
          </a:p>
          <a:p>
            <a:pPr marL="633413" indent="-315913">
              <a:spcBef>
                <a:spcPct val="20000"/>
              </a:spcBef>
              <a:buFont typeface="Arial" pitchFamily="34" charset="0"/>
              <a:buChar char="•"/>
            </a:pPr>
            <a:r>
              <a:rPr lang="ru-RU" dirty="0" smtClean="0">
                <a:solidFill>
                  <a:srgbClr val="000000"/>
                </a:solidFill>
                <a:latin typeface="Calibri" pitchFamily="34" charset="0"/>
                <a:sym typeface="Eurostile"/>
              </a:rPr>
              <a:t>Онлайн </a:t>
            </a:r>
            <a:r>
              <a:rPr lang="ru-RU" dirty="0">
                <a:solidFill>
                  <a:srgbClr val="000000"/>
                </a:solidFill>
                <a:latin typeface="Calibri" pitchFamily="34" charset="0"/>
                <a:sym typeface="Eurostile"/>
              </a:rPr>
              <a:t>редактирование метаданных с мощной системой </a:t>
            </a:r>
            <a:r>
              <a:rPr lang="ru-RU" dirty="0" smtClean="0">
                <a:solidFill>
                  <a:srgbClr val="000000"/>
                </a:solidFill>
                <a:latin typeface="Calibri" pitchFamily="34" charset="0"/>
                <a:sym typeface="Eurostile"/>
              </a:rPr>
              <a:t>шаблонов</a:t>
            </a:r>
          </a:p>
          <a:p>
            <a:pPr marL="633413" indent="-315913">
              <a:spcBef>
                <a:spcPct val="20000"/>
              </a:spcBef>
              <a:buFont typeface="Arial" pitchFamily="34" charset="0"/>
              <a:buChar char="•"/>
            </a:pPr>
            <a:r>
              <a:rPr lang="ru-RU" dirty="0" smtClean="0">
                <a:sym typeface="Eurostile"/>
              </a:rPr>
              <a:t>Запланированные </a:t>
            </a:r>
            <a:r>
              <a:rPr lang="ru-RU" dirty="0">
                <a:sym typeface="Eurostile"/>
              </a:rPr>
              <a:t>сбор и синхронизации метаданных между   распределенными </a:t>
            </a:r>
            <a:r>
              <a:rPr lang="ru-RU" dirty="0" smtClean="0">
                <a:sym typeface="Eurostile"/>
              </a:rPr>
              <a:t>каталогами</a:t>
            </a:r>
            <a:endParaRPr lang="ru-RU" dirty="0" smtClean="0">
              <a:solidFill>
                <a:srgbClr val="000000"/>
              </a:solidFill>
              <a:latin typeface="Calibri" pitchFamily="34" charset="0"/>
              <a:sym typeface="Eurostile"/>
            </a:endParaRPr>
          </a:p>
          <a:p>
            <a:pPr marL="633413" indent="-315913">
              <a:spcBef>
                <a:spcPct val="20000"/>
              </a:spcBef>
              <a:buFont typeface="Arial" pitchFamily="34" charset="0"/>
              <a:buChar char="•"/>
            </a:pPr>
            <a:r>
              <a:rPr lang="ru-RU" dirty="0" smtClean="0">
                <a:sym typeface="Eurostile"/>
              </a:rPr>
              <a:t>Управление групп и пользователей</a:t>
            </a:r>
            <a:endParaRPr lang="ru-RU" dirty="0" smtClean="0">
              <a:solidFill>
                <a:srgbClr val="000000"/>
              </a:solidFill>
              <a:latin typeface="Calibri" pitchFamily="34" charset="0"/>
              <a:sym typeface="Eurostile"/>
            </a:endParaRPr>
          </a:p>
          <a:p>
            <a:pPr marL="633413" indent="-315913">
              <a:spcBef>
                <a:spcPct val="20000"/>
              </a:spcBef>
              <a:buFont typeface="Arial" pitchFamily="34" charset="0"/>
              <a:buChar char="•"/>
            </a:pPr>
            <a:r>
              <a:rPr lang="ru-RU" dirty="0" smtClean="0">
                <a:sym typeface="Eurostile"/>
              </a:rPr>
              <a:t>Утонченный контроль доступа</a:t>
            </a:r>
            <a:endParaRPr lang="ru-RU" dirty="0">
              <a:solidFill>
                <a:srgbClr val="000000"/>
              </a:solidFill>
              <a:latin typeface="Calibri" pitchFamily="34" charset="0"/>
              <a:sym typeface="Eurostile"/>
            </a:endParaRPr>
          </a:p>
        </p:txBody>
      </p:sp>
      <p:pic>
        <p:nvPicPr>
          <p:cNvPr id="126979" name="Picture 13"/>
          <p:cNvPicPr>
            <a:picLocks noChangeAspect="1" noChangeArrowheads="1"/>
          </p:cNvPicPr>
          <p:nvPr/>
        </p:nvPicPr>
        <p:blipFill>
          <a:blip r:embed="rId3"/>
          <a:srcRect/>
          <a:stretch>
            <a:fillRect/>
          </a:stretch>
        </p:blipFill>
        <p:spPr bwMode="auto">
          <a:xfrm>
            <a:off x="5861050" y="5080000"/>
            <a:ext cx="2982913" cy="771525"/>
          </a:xfrm>
          <a:prstGeom prst="rect">
            <a:avLst/>
          </a:prstGeom>
          <a:noFill/>
          <a:ln w="9525">
            <a:noFill/>
            <a:miter lim="800000"/>
            <a:headEnd/>
            <a:tailEnd/>
          </a:ln>
        </p:spPr>
      </p:pic>
      <p:sp>
        <p:nvSpPr>
          <p:cNvPr id="126980" name="Rectangle 4"/>
          <p:cNvSpPr>
            <a:spLocks noChangeArrowheads="1"/>
          </p:cNvSpPr>
          <p:nvPr/>
        </p:nvSpPr>
        <p:spPr bwMode="auto">
          <a:xfrm>
            <a:off x="457200" y="908050"/>
            <a:ext cx="2600392" cy="369332"/>
          </a:xfrm>
          <a:prstGeom prst="rect">
            <a:avLst/>
          </a:prstGeom>
          <a:noFill/>
          <a:ln w="9525">
            <a:noFill/>
            <a:miter lim="800000"/>
            <a:headEnd/>
            <a:tailEnd/>
          </a:ln>
        </p:spPr>
        <p:txBody>
          <a:bodyPr wrap="none">
            <a:spAutoFit/>
          </a:bodyPr>
          <a:lstStyle/>
          <a:p>
            <a:r>
              <a:rPr lang="ru-RU" b="1" i="1" dirty="0" smtClean="0">
                <a:latin typeface="Calibri" pitchFamily="34" charset="0"/>
              </a:rPr>
              <a:t>Основные особенности</a:t>
            </a:r>
            <a:endParaRPr lang="ru-RU" b="1" i="1" dirty="0">
              <a:latin typeface="Calibri" pitchFamily="34" charset="0"/>
            </a:endParaRPr>
          </a:p>
        </p:txBody>
      </p:sp>
      <p:sp>
        <p:nvSpPr>
          <p:cNvPr id="126981"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txBox="1">
            <a:spLocks noGrp="1"/>
          </p:cNvSpPr>
          <p:nvPr/>
        </p:nvSpPr>
        <p:spPr>
          <a:xfrm>
            <a:off x="8353425" y="6545263"/>
            <a:ext cx="546100" cy="284162"/>
          </a:xfrm>
          <a:prstGeom prst="rect">
            <a:avLst/>
          </a:prstGeom>
          <a:noFill/>
        </p:spPr>
        <p:txBody>
          <a:bodyPr anchor="ctr"/>
          <a:lstStyle/>
          <a:p>
            <a:pPr algn="r" fontAlgn="auto">
              <a:spcBef>
                <a:spcPts val="0"/>
              </a:spcBef>
              <a:spcAft>
                <a:spcPts val="0"/>
              </a:spcAft>
              <a:defRPr/>
            </a:pPr>
            <a:fld id="{AE71612E-83C0-4D11-B85D-8FE90C35455B}" type="slidenum">
              <a:rPr lang="ru-RU" sz="1200" smtClean="0">
                <a:solidFill>
                  <a:schemeClr val="tx1">
                    <a:tint val="75000"/>
                  </a:schemeClr>
                </a:solidFill>
                <a:latin typeface="+mn-lt"/>
                <a:cs typeface="+mn-cs"/>
              </a:rPr>
              <a:pPr algn="r" fontAlgn="auto">
                <a:spcBef>
                  <a:spcPts val="0"/>
                </a:spcBef>
                <a:spcAft>
                  <a:spcPts val="0"/>
                </a:spcAft>
                <a:defRPr/>
              </a:pPr>
              <a:t>113</a:t>
            </a:fld>
            <a:endParaRPr lang="ru-RU" sz="1200" dirty="0">
              <a:solidFill>
                <a:schemeClr val="tx1">
                  <a:tint val="75000"/>
                </a:schemeClr>
              </a:solidFill>
              <a:latin typeface="+mn-lt"/>
              <a:cs typeface="+mn-cs"/>
            </a:endParaRPr>
          </a:p>
        </p:txBody>
      </p:sp>
      <p:sp>
        <p:nvSpPr>
          <p:cNvPr id="128003" name="Rectangle 7"/>
          <p:cNvSpPr>
            <a:spLocks noChangeArrowheads="1"/>
          </p:cNvSpPr>
          <p:nvPr/>
        </p:nvSpPr>
        <p:spPr bwMode="auto">
          <a:xfrm>
            <a:off x="457200" y="908050"/>
            <a:ext cx="3581430" cy="369332"/>
          </a:xfrm>
          <a:prstGeom prst="rect">
            <a:avLst/>
          </a:prstGeom>
          <a:noFill/>
          <a:ln w="9525">
            <a:noFill/>
            <a:miter lim="800000"/>
            <a:headEnd/>
            <a:tailEnd/>
          </a:ln>
        </p:spPr>
        <p:txBody>
          <a:bodyPr wrap="none">
            <a:spAutoFit/>
          </a:bodyPr>
          <a:lstStyle/>
          <a:p>
            <a:r>
              <a:rPr lang="ru-RU" b="1" i="1" dirty="0" smtClean="0">
                <a:latin typeface="Calibri" pitchFamily="34" charset="0"/>
              </a:rPr>
              <a:t>Geonetwork: Основные принципы</a:t>
            </a:r>
            <a:endParaRPr lang="ru-RU" b="1" i="1" dirty="0">
              <a:latin typeface="Calibri" pitchFamily="34" charset="0"/>
            </a:endParaRPr>
          </a:p>
        </p:txBody>
      </p:sp>
      <p:sp>
        <p:nvSpPr>
          <p:cNvPr id="128004" name="TextBox 8"/>
          <p:cNvSpPr txBox="1">
            <a:spLocks noChangeArrowheads="1"/>
          </p:cNvSpPr>
          <p:nvPr/>
        </p:nvSpPr>
        <p:spPr bwMode="auto">
          <a:xfrm>
            <a:off x="596900" y="1690688"/>
            <a:ext cx="8089900" cy="1465262"/>
          </a:xfrm>
          <a:prstGeom prst="rect">
            <a:avLst/>
          </a:prstGeom>
          <a:noFill/>
          <a:ln w="9525">
            <a:noFill/>
            <a:miter lim="800000"/>
            <a:headEnd/>
            <a:tailEnd/>
          </a:ln>
        </p:spPr>
        <p:txBody>
          <a:bodyPr>
            <a:spAutoFit/>
          </a:bodyPr>
          <a:lstStyle/>
          <a:p>
            <a:pPr>
              <a:buFont typeface="Arial" pitchFamily="34" charset="0"/>
              <a:buChar char="•"/>
            </a:pPr>
            <a:r>
              <a:rPr lang="ru-RU" dirty="0" smtClean="0">
                <a:latin typeface="Calibri" pitchFamily="34" charset="0"/>
              </a:rPr>
              <a:t> Доступны через веб-браузер (например: </a:t>
            </a:r>
            <a:r>
              <a:rPr lang="ru-RU" dirty="0" smtClean="0">
                <a:latin typeface="Calibri" pitchFamily="34" charset="0"/>
                <a:hlinkClick r:id="rId2" tooltip="HTTP: // локальный: 8080 / GeoNetwork"/>
              </a:rPr>
              <a:t>HTTP: // локальный: 8080 / GeoNetwork</a:t>
            </a:r>
            <a:r>
              <a:rPr lang="ru-RU" dirty="0" smtClean="0">
                <a:latin typeface="Calibri" pitchFamily="34" charset="0"/>
              </a:rPr>
              <a:t> )</a:t>
            </a:r>
          </a:p>
          <a:p>
            <a:pPr>
              <a:buFont typeface="Arial" pitchFamily="34" charset="0"/>
              <a:buChar char="•"/>
            </a:pPr>
            <a:endParaRPr lang="ru-RU" u="sng" dirty="0" smtClean="0">
              <a:latin typeface="Calibri" pitchFamily="34" charset="0"/>
            </a:endParaRPr>
          </a:p>
          <a:p>
            <a:pPr>
              <a:buFont typeface="Arial" pitchFamily="34" charset="0"/>
              <a:buChar char="•"/>
            </a:pPr>
            <a:r>
              <a:rPr lang="ru-RU" dirty="0" smtClean="0">
                <a:latin typeface="Calibri" pitchFamily="34" charset="0"/>
              </a:rPr>
              <a:t> </a:t>
            </a:r>
            <a:r>
              <a:rPr lang="ru-RU" dirty="0" smtClean="0"/>
              <a:t>Необходимо </a:t>
            </a:r>
            <a:r>
              <a:rPr lang="ru-RU" dirty="0"/>
              <a:t>войти в </a:t>
            </a:r>
            <a:r>
              <a:rPr lang="ru-RU" dirty="0" smtClean="0"/>
              <a:t>систему (Admin: Admin) для доступа к «административным» функциям</a:t>
            </a:r>
            <a:endParaRPr lang="ru-RU" dirty="0">
              <a:latin typeface="Calibri" pitchFamily="34" charset="0"/>
            </a:endParaRPr>
          </a:p>
        </p:txBody>
      </p:sp>
      <p:sp>
        <p:nvSpPr>
          <p:cNvPr id="128005" name="TextBox 12"/>
          <p:cNvSpPr txBox="1">
            <a:spLocks noChangeArrowheads="1"/>
          </p:cNvSpPr>
          <p:nvPr/>
        </p:nvSpPr>
        <p:spPr bwMode="auto">
          <a:xfrm>
            <a:off x="596900" y="3916363"/>
            <a:ext cx="5613400" cy="1190625"/>
          </a:xfrm>
          <a:prstGeom prst="rect">
            <a:avLst/>
          </a:prstGeom>
          <a:noFill/>
          <a:ln w="9525">
            <a:noFill/>
            <a:miter lim="800000"/>
            <a:headEnd/>
            <a:tailEnd/>
          </a:ln>
        </p:spPr>
        <p:txBody>
          <a:bodyPr>
            <a:spAutoFit/>
          </a:bodyPr>
          <a:lstStyle/>
          <a:p>
            <a:pPr>
              <a:buFont typeface="Arial" pitchFamily="34" charset="0"/>
              <a:buChar char="•"/>
            </a:pPr>
            <a:r>
              <a:rPr lang="ru-RU" dirty="0" smtClean="0">
                <a:latin typeface="Calibri" pitchFamily="34" charset="0"/>
              </a:rPr>
              <a:t> Для ввода метаданных имеется возможность:</a:t>
            </a:r>
          </a:p>
          <a:p>
            <a:pPr lvl="1">
              <a:buFont typeface="Wingdings" pitchFamily="2" charset="2"/>
              <a:buChar char="Ø"/>
            </a:pPr>
            <a:r>
              <a:rPr lang="ru-RU" dirty="0" smtClean="0">
                <a:latin typeface="Calibri" pitchFamily="34" charset="0"/>
              </a:rPr>
              <a:t> ввести </a:t>
            </a:r>
            <a:r>
              <a:rPr lang="ru-RU" dirty="0" smtClean="0">
                <a:latin typeface="Calibri" pitchFamily="34" charset="0"/>
              </a:rPr>
              <a:t>их </a:t>
            </a:r>
            <a:r>
              <a:rPr lang="ru-RU" dirty="0" smtClean="0">
                <a:latin typeface="Calibri" pitchFamily="34" charset="0"/>
              </a:rPr>
              <a:t>в онлайн-форме</a:t>
            </a:r>
          </a:p>
          <a:p>
            <a:pPr lvl="1">
              <a:buFont typeface="Wingdings" pitchFamily="2" charset="2"/>
              <a:buChar char="Ø"/>
            </a:pPr>
            <a:r>
              <a:rPr lang="ru-RU" dirty="0" smtClean="0">
                <a:latin typeface="Calibri" pitchFamily="34" charset="0"/>
              </a:rPr>
              <a:t> </a:t>
            </a:r>
            <a:r>
              <a:rPr lang="ru-RU" dirty="0">
                <a:latin typeface="Calibri" pitchFamily="34" charset="0"/>
              </a:rPr>
              <a:t>импортировать XML </a:t>
            </a:r>
            <a:r>
              <a:rPr lang="ru-RU" dirty="0"/>
              <a:t>файл</a:t>
            </a:r>
            <a:r>
              <a:rPr lang="ru-RU" dirty="0">
                <a:latin typeface="Calibri" pitchFamily="34" charset="0"/>
              </a:rPr>
              <a:t> в формате требований стандарта (например: ISO19139</a:t>
            </a:r>
            <a:r>
              <a:rPr lang="ru-RU" dirty="0" smtClean="0">
                <a:latin typeface="Calibri" pitchFamily="34" charset="0"/>
              </a:rPr>
              <a:t>)</a:t>
            </a:r>
            <a:endParaRPr lang="ru-RU" dirty="0">
              <a:latin typeface="Calibri" pitchFamily="34" charset="0"/>
            </a:endParaRPr>
          </a:p>
        </p:txBody>
      </p:sp>
      <p:sp>
        <p:nvSpPr>
          <p:cNvPr id="128006"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pic>
        <p:nvPicPr>
          <p:cNvPr id="128007" name="Picture 9"/>
          <p:cNvPicPr>
            <a:picLocks noChangeAspect="1"/>
          </p:cNvPicPr>
          <p:nvPr/>
        </p:nvPicPr>
        <p:blipFill>
          <a:blip r:embed="rId3"/>
          <a:srcRect/>
          <a:stretch>
            <a:fillRect/>
          </a:stretch>
        </p:blipFill>
        <p:spPr bwMode="auto">
          <a:xfrm>
            <a:off x="3213100" y="3429000"/>
            <a:ext cx="2212975" cy="144463"/>
          </a:xfrm>
          <a:prstGeom prst="rect">
            <a:avLst/>
          </a:prstGeom>
          <a:noFill/>
          <a:ln w="9525">
            <a:noFill/>
            <a:miter lim="800000"/>
            <a:headEnd/>
            <a:tailEnd/>
          </a:ln>
        </p:spPr>
      </p:pic>
      <p:sp>
        <p:nvSpPr>
          <p:cNvPr id="128008" name="Rectangle 10"/>
          <p:cNvSpPr>
            <a:spLocks noChangeArrowheads="1"/>
          </p:cNvSpPr>
          <p:nvPr/>
        </p:nvSpPr>
        <p:spPr bwMode="auto">
          <a:xfrm>
            <a:off x="5426075" y="3308350"/>
            <a:ext cx="431800" cy="369888"/>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pic>
        <p:nvPicPr>
          <p:cNvPr id="128009" name="Picture 11"/>
          <p:cNvPicPr>
            <a:picLocks noChangeAspect="1"/>
          </p:cNvPicPr>
          <p:nvPr/>
        </p:nvPicPr>
        <p:blipFill>
          <a:blip r:embed="rId4"/>
          <a:srcRect/>
          <a:stretch>
            <a:fillRect/>
          </a:stretch>
        </p:blipFill>
        <p:spPr bwMode="auto">
          <a:xfrm>
            <a:off x="5992813" y="3221038"/>
            <a:ext cx="3119437"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66722AE-4A12-4A87-A79D-DF778ED181FB}" type="slidenum">
              <a:rPr lang="ru-RU" smtClean="0"/>
              <a:pPr>
                <a:defRPr/>
              </a:pPr>
              <a:t>114</a:t>
            </a:fld>
            <a:endParaRPr lang="ru-RU" dirty="0"/>
          </a:p>
        </p:txBody>
      </p:sp>
      <p:sp>
        <p:nvSpPr>
          <p:cNvPr id="129027" name="Rectangle 7"/>
          <p:cNvSpPr>
            <a:spLocks noChangeArrowheads="1"/>
          </p:cNvSpPr>
          <p:nvPr/>
        </p:nvSpPr>
        <p:spPr bwMode="auto">
          <a:xfrm>
            <a:off x="457200" y="908050"/>
            <a:ext cx="4665060" cy="369332"/>
          </a:xfrm>
          <a:prstGeom prst="rect">
            <a:avLst/>
          </a:prstGeom>
          <a:noFill/>
          <a:ln w="9525">
            <a:noFill/>
            <a:miter lim="800000"/>
            <a:headEnd/>
            <a:tailEnd/>
          </a:ln>
        </p:spPr>
        <p:txBody>
          <a:bodyPr wrap="none">
            <a:spAutoFit/>
          </a:bodyPr>
          <a:lstStyle/>
          <a:p>
            <a:r>
              <a:rPr lang="ru-RU" b="1" i="1" dirty="0" smtClean="0">
                <a:latin typeface="Calibri" pitchFamily="34" charset="0"/>
              </a:rPr>
              <a:t>Geonetwork: создание метаданных онлайн</a:t>
            </a:r>
            <a:r>
              <a:rPr lang="ru-RU" dirty="0" smtClean="0"/>
              <a:t> </a:t>
            </a:r>
            <a:endParaRPr lang="ru-RU" dirty="0"/>
          </a:p>
        </p:txBody>
      </p:sp>
      <p:sp>
        <p:nvSpPr>
          <p:cNvPr id="129028" name="TextBox 8"/>
          <p:cNvSpPr txBox="1">
            <a:spLocks noChangeArrowheads="1"/>
          </p:cNvSpPr>
          <p:nvPr/>
        </p:nvSpPr>
        <p:spPr bwMode="auto">
          <a:xfrm>
            <a:off x="596900" y="1277938"/>
            <a:ext cx="8089900" cy="1190625"/>
          </a:xfrm>
          <a:prstGeom prst="rect">
            <a:avLst/>
          </a:prstGeom>
          <a:noFill/>
          <a:ln w="9525">
            <a:noFill/>
            <a:miter lim="800000"/>
            <a:headEnd/>
            <a:tailEnd/>
          </a:ln>
        </p:spPr>
        <p:txBody>
          <a:bodyPr>
            <a:spAutoFit/>
          </a:bodyPr>
          <a:lstStyle/>
          <a:p>
            <a:pPr marL="342900" indent="-342900">
              <a:buFontTx/>
              <a:buAutoNum type="arabicParenR"/>
            </a:pPr>
            <a:r>
              <a:rPr lang="ru-RU" dirty="0" smtClean="0">
                <a:latin typeface="Calibri" pitchFamily="34" charset="0"/>
              </a:rPr>
              <a:t>В  “Administration” части GeoNetwork, нажмите </a:t>
            </a:r>
            <a:r>
              <a:rPr lang="ru-RU" b="1" dirty="0" smtClean="0">
                <a:latin typeface="Calibri" pitchFamily="34" charset="0"/>
              </a:rPr>
              <a:t>New Metadata</a:t>
            </a:r>
            <a:endParaRPr lang="ru-RU" b="1" dirty="0">
              <a:latin typeface="Calibri" pitchFamily="34" charset="0"/>
            </a:endParaRPr>
          </a:p>
          <a:p>
            <a:pPr marL="342900" indent="-342900">
              <a:buFontTx/>
              <a:buAutoNum type="arabicParenR"/>
            </a:pPr>
            <a:endParaRPr lang="ru-RU" dirty="0">
              <a:latin typeface="Calibri" pitchFamily="34" charset="0"/>
            </a:endParaRPr>
          </a:p>
          <a:p>
            <a:pPr marL="342900" indent="-342900">
              <a:buFontTx/>
              <a:buAutoNum type="arabicParenR"/>
            </a:pPr>
            <a:r>
              <a:rPr lang="ru-RU" dirty="0" smtClean="0">
                <a:latin typeface="Calibri" pitchFamily="34" charset="0"/>
              </a:rPr>
              <a:t>Выберите шаблон (напр.  </a:t>
            </a:r>
            <a:r>
              <a:rPr lang="ru-RU" dirty="0" smtClean="0"/>
              <a:t>шаблон </a:t>
            </a:r>
            <a:r>
              <a:rPr lang="ru-RU" dirty="0" smtClean="0">
                <a:latin typeface="Calibri" pitchFamily="34" charset="0"/>
              </a:rPr>
              <a:t>“Template for Vector data in ISO19139 (preferred!)”) и группу  “Sample group” и нажмите “Create”</a:t>
            </a:r>
            <a:endParaRPr lang="ru-RU" dirty="0">
              <a:latin typeface="Calibri" pitchFamily="34" charset="0"/>
            </a:endParaRPr>
          </a:p>
        </p:txBody>
      </p:sp>
      <p:pic>
        <p:nvPicPr>
          <p:cNvPr id="129029" name="Picture 13"/>
          <p:cNvPicPr>
            <a:picLocks noChangeAspect="1"/>
          </p:cNvPicPr>
          <p:nvPr/>
        </p:nvPicPr>
        <p:blipFill>
          <a:blip r:embed="rId2"/>
          <a:srcRect/>
          <a:stretch>
            <a:fillRect/>
          </a:stretch>
        </p:blipFill>
        <p:spPr bwMode="auto">
          <a:xfrm>
            <a:off x="1436688" y="2530475"/>
            <a:ext cx="2308225" cy="447675"/>
          </a:xfrm>
          <a:prstGeom prst="rect">
            <a:avLst/>
          </a:prstGeom>
          <a:noFill/>
          <a:ln w="9525">
            <a:noFill/>
            <a:miter lim="800000"/>
            <a:headEnd/>
            <a:tailEnd/>
          </a:ln>
        </p:spPr>
      </p:pic>
      <p:sp>
        <p:nvSpPr>
          <p:cNvPr id="129030" name="TextBox 14"/>
          <p:cNvSpPr txBox="1">
            <a:spLocks noChangeArrowheads="1"/>
          </p:cNvSpPr>
          <p:nvPr/>
        </p:nvSpPr>
        <p:spPr bwMode="auto">
          <a:xfrm>
            <a:off x="596900" y="3262313"/>
            <a:ext cx="8089900" cy="1739900"/>
          </a:xfrm>
          <a:prstGeom prst="rect">
            <a:avLst/>
          </a:prstGeom>
          <a:noFill/>
          <a:ln w="9525">
            <a:noFill/>
            <a:miter lim="800000"/>
            <a:headEnd/>
            <a:tailEnd/>
          </a:ln>
        </p:spPr>
        <p:txBody>
          <a:bodyPr>
            <a:spAutoFit/>
          </a:bodyPr>
          <a:lstStyle/>
          <a:p>
            <a:r>
              <a:rPr lang="ru-RU" dirty="0" smtClean="0">
                <a:latin typeface="Calibri" pitchFamily="34" charset="0"/>
              </a:rPr>
              <a:t>3) Документировать различные поля</a:t>
            </a:r>
          </a:p>
          <a:p>
            <a:endParaRPr lang="ru-RU" dirty="0" smtClean="0">
              <a:latin typeface="Calibri" pitchFamily="34" charset="0"/>
            </a:endParaRPr>
          </a:p>
          <a:p>
            <a:r>
              <a:rPr lang="ru-RU" dirty="0" smtClean="0">
                <a:latin typeface="Calibri" pitchFamily="34" charset="0"/>
              </a:rPr>
              <a:t>4) Сохраните (save) и закройте (close)</a:t>
            </a:r>
          </a:p>
          <a:p>
            <a:endParaRPr lang="ru-RU" dirty="0" smtClean="0">
              <a:latin typeface="Calibri" pitchFamily="34" charset="0"/>
            </a:endParaRPr>
          </a:p>
          <a:p>
            <a:r>
              <a:rPr lang="ru-RU" dirty="0" smtClean="0">
                <a:latin typeface="Calibri" pitchFamily="34" charset="0"/>
              </a:rPr>
              <a:t>Затем, ваша </a:t>
            </a:r>
            <a:r>
              <a:rPr lang="ru-RU" dirty="0" smtClean="0">
                <a:latin typeface="Calibri" pitchFamily="34" charset="0"/>
              </a:rPr>
              <a:t>запись метаданных </a:t>
            </a:r>
            <a:r>
              <a:rPr lang="ru-RU" dirty="0" smtClean="0">
                <a:latin typeface="Calibri" pitchFamily="34" charset="0"/>
              </a:rPr>
              <a:t>сохраняется, </a:t>
            </a:r>
            <a:r>
              <a:rPr lang="ru-RU" dirty="0" smtClean="0">
                <a:latin typeface="Calibri" pitchFamily="34" charset="0"/>
              </a:rPr>
              <a:t>и они могут быть найдены с домашней страницы в Интернете</a:t>
            </a:r>
            <a:endParaRPr lang="ru-RU" dirty="0">
              <a:latin typeface="Calibri" pitchFamily="34" charset="0"/>
            </a:endParaRPr>
          </a:p>
        </p:txBody>
      </p:sp>
      <p:pic>
        <p:nvPicPr>
          <p:cNvPr id="129031" name="Picture 15"/>
          <p:cNvPicPr>
            <a:picLocks noChangeAspect="1"/>
          </p:cNvPicPr>
          <p:nvPr/>
        </p:nvPicPr>
        <p:blipFill>
          <a:blip r:embed="rId3"/>
          <a:srcRect/>
          <a:stretch>
            <a:fillRect/>
          </a:stretch>
        </p:blipFill>
        <p:spPr bwMode="auto">
          <a:xfrm>
            <a:off x="4579938" y="2978150"/>
            <a:ext cx="1973262" cy="896938"/>
          </a:xfrm>
          <a:prstGeom prst="rect">
            <a:avLst/>
          </a:prstGeom>
          <a:noFill/>
          <a:ln w="9525">
            <a:noFill/>
            <a:miter lim="800000"/>
            <a:headEnd/>
            <a:tailEnd/>
          </a:ln>
        </p:spPr>
      </p:pic>
      <p:pic>
        <p:nvPicPr>
          <p:cNvPr id="129032" name="Picture 16"/>
          <p:cNvPicPr>
            <a:picLocks noChangeAspect="1"/>
          </p:cNvPicPr>
          <p:nvPr/>
        </p:nvPicPr>
        <p:blipFill>
          <a:blip r:embed="rId4"/>
          <a:srcRect/>
          <a:stretch>
            <a:fillRect/>
          </a:stretch>
        </p:blipFill>
        <p:spPr bwMode="auto">
          <a:xfrm>
            <a:off x="954088" y="5132388"/>
            <a:ext cx="1801812" cy="857250"/>
          </a:xfrm>
          <a:prstGeom prst="rect">
            <a:avLst/>
          </a:prstGeom>
          <a:noFill/>
          <a:ln w="9525">
            <a:noFill/>
            <a:miter lim="800000"/>
            <a:headEnd/>
            <a:tailEnd/>
          </a:ln>
        </p:spPr>
      </p:pic>
      <p:sp>
        <p:nvSpPr>
          <p:cNvPr id="129033"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40565CE-CBBC-4877-B4C6-4384DA4CDC47}" type="slidenum">
              <a:rPr lang="ru-RU" smtClean="0"/>
              <a:pPr>
                <a:defRPr/>
              </a:pPr>
              <a:t>115</a:t>
            </a:fld>
            <a:endParaRPr lang="ru-RU" dirty="0"/>
          </a:p>
        </p:txBody>
      </p:sp>
      <p:sp>
        <p:nvSpPr>
          <p:cNvPr id="130051" name="Rectangle 7"/>
          <p:cNvSpPr>
            <a:spLocks noChangeArrowheads="1"/>
          </p:cNvSpPr>
          <p:nvPr/>
        </p:nvSpPr>
        <p:spPr bwMode="auto">
          <a:xfrm>
            <a:off x="457200" y="908050"/>
            <a:ext cx="4002088" cy="366713"/>
          </a:xfrm>
          <a:prstGeom prst="rect">
            <a:avLst/>
          </a:prstGeom>
          <a:noFill/>
          <a:ln w="9525">
            <a:noFill/>
            <a:miter lim="800000"/>
            <a:headEnd/>
            <a:tailEnd/>
          </a:ln>
        </p:spPr>
        <p:txBody>
          <a:bodyPr wrap="none">
            <a:spAutoFit/>
          </a:bodyPr>
          <a:lstStyle/>
          <a:p>
            <a:r>
              <a:rPr lang="ru-RU" b="1" i="1" dirty="0" smtClean="0">
                <a:latin typeface="Calibri" pitchFamily="34" charset="0"/>
              </a:rPr>
              <a:t>Geonetwork: импорт файла .xml file</a:t>
            </a:r>
            <a:endParaRPr lang="ru-RU" b="1" i="1" dirty="0">
              <a:latin typeface="Calibri" pitchFamily="34" charset="0"/>
            </a:endParaRPr>
          </a:p>
        </p:txBody>
      </p:sp>
      <p:sp>
        <p:nvSpPr>
          <p:cNvPr id="130052" name="TextBox 8"/>
          <p:cNvSpPr txBox="1">
            <a:spLocks noChangeArrowheads="1"/>
          </p:cNvSpPr>
          <p:nvPr/>
        </p:nvSpPr>
        <p:spPr bwMode="auto">
          <a:xfrm>
            <a:off x="596900" y="1277938"/>
            <a:ext cx="8089900" cy="1190625"/>
          </a:xfrm>
          <a:prstGeom prst="rect">
            <a:avLst/>
          </a:prstGeom>
          <a:noFill/>
          <a:ln w="9525">
            <a:noFill/>
            <a:miter lim="800000"/>
            <a:headEnd/>
            <a:tailEnd/>
          </a:ln>
        </p:spPr>
        <p:txBody>
          <a:bodyPr>
            <a:spAutoFit/>
          </a:bodyPr>
          <a:lstStyle/>
          <a:p>
            <a:pPr marL="342900" indent="-342900">
              <a:buFontTx/>
              <a:buAutoNum type="arabicParenR"/>
            </a:pPr>
            <a:r>
              <a:rPr lang="ru-RU" dirty="0" smtClean="0">
                <a:latin typeface="Calibri" pitchFamily="34" charset="0"/>
              </a:rPr>
              <a:t>В  “Administration” части GeoNetwork, нажмите </a:t>
            </a:r>
            <a:r>
              <a:rPr lang="ru-RU" b="1" dirty="0" smtClean="0">
                <a:latin typeface="Calibri" pitchFamily="34" charset="0"/>
              </a:rPr>
              <a:t>Metadata insert</a:t>
            </a:r>
          </a:p>
          <a:p>
            <a:pPr marL="342900" indent="-342900">
              <a:buFontTx/>
              <a:buAutoNum type="arabicParenR"/>
            </a:pPr>
            <a:endParaRPr lang="ru-RU" b="1" dirty="0" smtClean="0">
              <a:latin typeface="Calibri" pitchFamily="34" charset="0"/>
            </a:endParaRPr>
          </a:p>
          <a:p>
            <a:pPr marL="342900" indent="-342900">
              <a:buFontTx/>
              <a:buAutoNum type="arabicParenR"/>
            </a:pPr>
            <a:r>
              <a:rPr lang="ru-RU" dirty="0" smtClean="0">
                <a:latin typeface="Calibri" pitchFamily="34" charset="0"/>
              </a:rPr>
              <a:t>Выберите XML-файл для импорта (оно должно соответствовать стандарту!) Нажмите на кнопку Выберите “Insert”</a:t>
            </a:r>
            <a:endParaRPr lang="ru-RU" dirty="0">
              <a:latin typeface="Calibri" pitchFamily="34" charset="0"/>
            </a:endParaRPr>
          </a:p>
        </p:txBody>
      </p:sp>
      <p:sp>
        <p:nvSpPr>
          <p:cNvPr id="130053" name="TextBox 14"/>
          <p:cNvSpPr txBox="1">
            <a:spLocks noChangeArrowheads="1"/>
          </p:cNvSpPr>
          <p:nvPr/>
        </p:nvSpPr>
        <p:spPr bwMode="auto">
          <a:xfrm>
            <a:off x="615950" y="2451100"/>
            <a:ext cx="4300538" cy="2838450"/>
          </a:xfrm>
          <a:prstGeom prst="rect">
            <a:avLst/>
          </a:prstGeom>
          <a:noFill/>
          <a:ln w="9525">
            <a:noFill/>
            <a:miter lim="800000"/>
            <a:headEnd/>
            <a:tailEnd/>
          </a:ln>
        </p:spPr>
        <p:txBody>
          <a:bodyPr>
            <a:spAutoFit/>
          </a:bodyPr>
          <a:lstStyle/>
          <a:p>
            <a:r>
              <a:rPr lang="ru-RU" dirty="0" smtClean="0">
                <a:latin typeface="Calibri" pitchFamily="34" charset="0"/>
              </a:rPr>
              <a:t>3) Вы увидите сообщение, что метаданные были добавлены</a:t>
            </a:r>
            <a:endParaRPr lang="ru-RU" dirty="0">
              <a:latin typeface="Calibri" pitchFamily="34" charset="0"/>
            </a:endParaRPr>
          </a:p>
          <a:p>
            <a:endParaRPr lang="ru-RU" dirty="0" smtClean="0">
              <a:latin typeface="Calibri" pitchFamily="34" charset="0"/>
            </a:endParaRPr>
          </a:p>
          <a:p>
            <a:r>
              <a:rPr lang="ru-RU" dirty="0" smtClean="0">
                <a:latin typeface="Calibri" pitchFamily="34" charset="0"/>
              </a:rPr>
              <a:t>4) Нажмите на кнопку Edit, чтобы убедиться, что все поля были заполнены правильно</a:t>
            </a:r>
          </a:p>
          <a:p>
            <a:endParaRPr lang="ru-RU" dirty="0" smtClean="0">
              <a:latin typeface="Calibri" pitchFamily="34" charset="0"/>
            </a:endParaRPr>
          </a:p>
          <a:p>
            <a:r>
              <a:rPr lang="ru-RU" dirty="0" smtClean="0">
                <a:latin typeface="Calibri" pitchFamily="34" charset="0"/>
              </a:rPr>
              <a:t>В </a:t>
            </a:r>
            <a:r>
              <a:rPr lang="ru-RU" dirty="0" smtClean="0">
                <a:latin typeface="Calibri" pitchFamily="34" charset="0"/>
              </a:rPr>
              <a:t>результате, </a:t>
            </a:r>
            <a:r>
              <a:rPr lang="ru-RU" dirty="0" smtClean="0">
                <a:latin typeface="Calibri" pitchFamily="34" charset="0"/>
              </a:rPr>
              <a:t>ваша запись метаданных </a:t>
            </a:r>
            <a:r>
              <a:rPr lang="ru-RU" dirty="0" smtClean="0">
                <a:latin typeface="Calibri" pitchFamily="34" charset="0"/>
              </a:rPr>
              <a:t>сохранится, </a:t>
            </a:r>
            <a:r>
              <a:rPr lang="ru-RU" dirty="0" smtClean="0">
                <a:latin typeface="Calibri" pitchFamily="34" charset="0"/>
              </a:rPr>
              <a:t>и </a:t>
            </a:r>
            <a:r>
              <a:rPr lang="ru-RU" dirty="0">
                <a:latin typeface="Calibri" pitchFamily="34" charset="0"/>
              </a:rPr>
              <a:t>и</a:t>
            </a:r>
            <a:r>
              <a:rPr lang="ru-RU" dirty="0" smtClean="0">
                <a:latin typeface="Calibri" pitchFamily="34" charset="0"/>
              </a:rPr>
              <a:t>х </a:t>
            </a:r>
            <a:r>
              <a:rPr lang="ru-RU" dirty="0">
                <a:latin typeface="Calibri" pitchFamily="34" charset="0"/>
              </a:rPr>
              <a:t>можно </a:t>
            </a:r>
            <a:r>
              <a:rPr lang="ru-RU" dirty="0" smtClean="0">
                <a:latin typeface="Calibri" pitchFamily="34" charset="0"/>
              </a:rPr>
              <a:t>увидеть на соответствующей странице в Интернете</a:t>
            </a:r>
            <a:endParaRPr lang="ru-RU" dirty="0">
              <a:latin typeface="Calibri" pitchFamily="34" charset="0"/>
            </a:endParaRPr>
          </a:p>
        </p:txBody>
      </p:sp>
      <p:pic>
        <p:nvPicPr>
          <p:cNvPr id="130054" name="Picture 11"/>
          <p:cNvPicPr>
            <a:picLocks noChangeAspect="1"/>
          </p:cNvPicPr>
          <p:nvPr/>
        </p:nvPicPr>
        <p:blipFill>
          <a:blip r:embed="rId2"/>
          <a:srcRect/>
          <a:stretch>
            <a:fillRect/>
          </a:stretch>
        </p:blipFill>
        <p:spPr bwMode="auto">
          <a:xfrm>
            <a:off x="5119688" y="2260600"/>
            <a:ext cx="3567112" cy="2001838"/>
          </a:xfrm>
          <a:prstGeom prst="rect">
            <a:avLst/>
          </a:prstGeom>
          <a:noFill/>
          <a:ln w="9525">
            <a:noFill/>
            <a:miter lim="800000"/>
            <a:headEnd/>
            <a:tailEnd/>
          </a:ln>
        </p:spPr>
      </p:pic>
      <p:pic>
        <p:nvPicPr>
          <p:cNvPr id="130055" name="Picture 12"/>
          <p:cNvPicPr>
            <a:picLocks noChangeAspect="1"/>
          </p:cNvPicPr>
          <p:nvPr/>
        </p:nvPicPr>
        <p:blipFill>
          <a:blip r:embed="rId3"/>
          <a:srcRect/>
          <a:stretch>
            <a:fillRect/>
          </a:stretch>
        </p:blipFill>
        <p:spPr bwMode="auto">
          <a:xfrm>
            <a:off x="5635625" y="4524375"/>
            <a:ext cx="2805113" cy="608013"/>
          </a:xfrm>
          <a:prstGeom prst="rect">
            <a:avLst/>
          </a:prstGeom>
          <a:noFill/>
          <a:ln w="9525">
            <a:noFill/>
            <a:miter lim="800000"/>
            <a:headEnd/>
            <a:tailEnd/>
          </a:ln>
        </p:spPr>
      </p:pic>
      <p:sp>
        <p:nvSpPr>
          <p:cNvPr id="130056" name="Rectangle 17"/>
          <p:cNvSpPr>
            <a:spLocks noChangeArrowheads="1"/>
          </p:cNvSpPr>
          <p:nvPr/>
        </p:nvSpPr>
        <p:spPr bwMode="auto">
          <a:xfrm>
            <a:off x="6553200" y="4154488"/>
            <a:ext cx="390525" cy="369887"/>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pic>
        <p:nvPicPr>
          <p:cNvPr id="130057" name="Picture 18"/>
          <p:cNvPicPr>
            <a:picLocks noChangeAspect="1"/>
          </p:cNvPicPr>
          <p:nvPr/>
        </p:nvPicPr>
        <p:blipFill>
          <a:blip r:embed="rId4"/>
          <a:srcRect/>
          <a:stretch>
            <a:fillRect/>
          </a:stretch>
        </p:blipFill>
        <p:spPr bwMode="auto">
          <a:xfrm>
            <a:off x="954088" y="5321300"/>
            <a:ext cx="1801812" cy="857250"/>
          </a:xfrm>
          <a:prstGeom prst="rect">
            <a:avLst/>
          </a:prstGeom>
          <a:noFill/>
          <a:ln w="9525">
            <a:noFill/>
            <a:miter lim="800000"/>
            <a:headEnd/>
            <a:tailEnd/>
          </a:ln>
        </p:spPr>
      </p:pic>
      <p:sp>
        <p:nvSpPr>
          <p:cNvPr id="130058"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Box 8"/>
          <p:cNvSpPr txBox="1">
            <a:spLocks noChangeArrowheads="1"/>
          </p:cNvSpPr>
          <p:nvPr/>
        </p:nvSpPr>
        <p:spPr bwMode="auto">
          <a:xfrm>
            <a:off x="596900" y="1181100"/>
            <a:ext cx="8089900" cy="5355312"/>
          </a:xfrm>
          <a:prstGeom prst="rect">
            <a:avLst/>
          </a:prstGeom>
          <a:noFill/>
          <a:ln w="9525">
            <a:noFill/>
            <a:miter lim="800000"/>
            <a:headEnd/>
            <a:tailEnd/>
          </a:ln>
        </p:spPr>
        <p:txBody>
          <a:bodyPr>
            <a:spAutoFit/>
          </a:bodyPr>
          <a:lstStyle/>
          <a:p>
            <a:pPr marL="342900" indent="-342900">
              <a:buFont typeface="Arial" pitchFamily="34" charset="0"/>
              <a:buChar char="•"/>
            </a:pPr>
            <a:r>
              <a:rPr lang="ru-RU" dirty="0" smtClean="0">
                <a:latin typeface="Calibri" pitchFamily="34" charset="0"/>
              </a:rPr>
              <a:t>GeoNetwork предоставляет возможность автоматически заполнять свои записи метаданных из других источников в Интернете метаданных =&gt; т.н</a:t>
            </a:r>
            <a:r>
              <a:rPr lang="ru-RU" dirty="0">
                <a:latin typeface="Calibri" pitchFamily="34" charset="0"/>
              </a:rPr>
              <a:t>. </a:t>
            </a:r>
            <a:r>
              <a:rPr lang="ru-RU" dirty="0" smtClean="0">
                <a:latin typeface="Calibri" pitchFamily="34" charset="0"/>
              </a:rPr>
              <a:t>harvesting </a:t>
            </a:r>
            <a:r>
              <a:rPr lang="ru-RU" dirty="0">
                <a:latin typeface="Calibri" pitchFamily="34" charset="0"/>
              </a:rPr>
              <a:t>или сбор </a:t>
            </a:r>
            <a:r>
              <a:rPr lang="ru-RU" dirty="0" smtClean="0">
                <a:latin typeface="Calibri" pitchFamily="34" charset="0"/>
              </a:rPr>
              <a:t>метаданных</a:t>
            </a:r>
          </a:p>
          <a:p>
            <a:pPr marL="342900" indent="-342900">
              <a:buFont typeface="Arial" pitchFamily="34" charset="0"/>
              <a:buChar char="•"/>
            </a:pPr>
            <a:endParaRPr lang="ru-RU" dirty="0" smtClean="0">
              <a:latin typeface="Calibri" pitchFamily="34" charset="0"/>
            </a:endParaRPr>
          </a:p>
          <a:p>
            <a:pPr marL="342900" indent="-342900">
              <a:buFont typeface="Arial" pitchFamily="34" charset="0"/>
              <a:buChar char="•"/>
            </a:pPr>
            <a:r>
              <a:rPr lang="ru-RU" dirty="0" smtClean="0">
                <a:latin typeface="Calibri" pitchFamily="34" charset="0"/>
              </a:rPr>
              <a:t>Harvesting: "процесс сбора метаданных из </a:t>
            </a:r>
            <a:r>
              <a:rPr lang="ru-RU" dirty="0" smtClean="0">
                <a:latin typeface="Calibri" pitchFamily="34" charset="0"/>
              </a:rPr>
              <a:t>удаленных </a:t>
            </a:r>
            <a:r>
              <a:rPr lang="ru-RU" dirty="0" smtClean="0">
                <a:latin typeface="Calibri" pitchFamily="34" charset="0"/>
              </a:rPr>
              <a:t>источников и хранения локально в GeoNetwork для быстрого поиска с помощью Lucene".</a:t>
            </a:r>
          </a:p>
          <a:p>
            <a:pPr marL="342900" indent="-342900">
              <a:buFont typeface="Arial" pitchFamily="34" charset="0"/>
              <a:buChar char="•"/>
            </a:pPr>
            <a:endParaRPr lang="ru-RU" dirty="0" smtClean="0">
              <a:latin typeface="Calibri" pitchFamily="34" charset="0"/>
            </a:endParaRPr>
          </a:p>
          <a:p>
            <a:pPr marL="342900" indent="-342900">
              <a:buFont typeface="Arial" pitchFamily="34" charset="0"/>
              <a:buChar char="•"/>
            </a:pPr>
            <a:r>
              <a:rPr lang="ru-RU" dirty="0" smtClean="0">
                <a:latin typeface="Calibri" pitchFamily="34" charset="0"/>
              </a:rPr>
              <a:t>Процедура:</a:t>
            </a:r>
          </a:p>
          <a:p>
            <a:pPr marL="342900" indent="-342900"/>
            <a:r>
              <a:rPr lang="ru-RU" dirty="0" smtClean="0">
                <a:latin typeface="Calibri" pitchFamily="34" charset="0"/>
              </a:rPr>
              <a:t>1) В  “Administration” части GeoNetwork, нажмите</a:t>
            </a:r>
            <a:r>
              <a:rPr lang="ru-RU" dirty="0" smtClean="0"/>
              <a:t> </a:t>
            </a:r>
            <a:r>
              <a:rPr lang="ru-RU" b="1" dirty="0" smtClean="0">
                <a:latin typeface="Calibri" pitchFamily="34" charset="0"/>
              </a:rPr>
              <a:t>Harvesting management</a:t>
            </a:r>
          </a:p>
          <a:p>
            <a:pPr marL="342900" indent="-342900"/>
            <a:r>
              <a:rPr lang="ru-RU" dirty="0" smtClean="0">
                <a:latin typeface="Calibri" pitchFamily="34" charset="0"/>
              </a:rPr>
              <a:t>2) Нажмите  </a:t>
            </a:r>
            <a:r>
              <a:rPr lang="ru-RU" b="1" dirty="0" smtClean="0">
                <a:latin typeface="Calibri" pitchFamily="34" charset="0"/>
              </a:rPr>
              <a:t>Add</a:t>
            </a:r>
            <a:r>
              <a:rPr lang="ru-RU" dirty="0" smtClean="0">
                <a:latin typeface="Calibri" pitchFamily="34" charset="0"/>
              </a:rPr>
              <a:t> и выберите соответствующий тип сбора метаданных harvesting (например: Geonetwork v2.1 remote node)</a:t>
            </a:r>
          </a:p>
          <a:p>
            <a:pPr marL="342900" indent="-342900"/>
            <a:r>
              <a:rPr lang="ru-RU" dirty="0" smtClean="0">
                <a:latin typeface="Calibri" pitchFamily="34" charset="0"/>
              </a:rPr>
              <a:t>3) </a:t>
            </a:r>
            <a:r>
              <a:rPr lang="ru-RU" dirty="0" smtClean="0"/>
              <a:t>Заполните различные критерии и сохраните</a:t>
            </a:r>
            <a:r>
              <a:rPr lang="ru-RU" dirty="0" smtClean="0">
                <a:latin typeface="Calibri" pitchFamily="34" charset="0"/>
              </a:rPr>
              <a:t>. </a:t>
            </a:r>
            <a:r>
              <a:rPr lang="ru-RU" dirty="0" smtClean="0"/>
              <a:t>Пример</a:t>
            </a:r>
            <a:r>
              <a:rPr lang="ru-RU" dirty="0" smtClean="0">
                <a:latin typeface="Calibri" pitchFamily="34" charset="0"/>
              </a:rPr>
              <a:t>:</a:t>
            </a:r>
          </a:p>
          <a:p>
            <a:pPr marL="800100" lvl="1" indent="-342900">
              <a:buFont typeface="Arial" pitchFamily="34" charset="0"/>
              <a:buChar char="•"/>
            </a:pPr>
            <a:r>
              <a:rPr lang="ru-RU" dirty="0" smtClean="0">
                <a:latin typeface="Calibri" pitchFamily="34" charset="0"/>
              </a:rPr>
              <a:t>Name: PEGASO - Country limits Level 0</a:t>
            </a:r>
          </a:p>
          <a:p>
            <a:pPr marL="800100" lvl="1" indent="-342900">
              <a:buFont typeface="Arial" pitchFamily="34" charset="0"/>
              <a:buChar char="•"/>
            </a:pPr>
            <a:r>
              <a:rPr lang="ru-RU" dirty="0" smtClean="0">
                <a:latin typeface="Calibri" pitchFamily="34" charset="0"/>
              </a:rPr>
              <a:t>URL: </a:t>
            </a:r>
            <a:r>
              <a:rPr lang="ru-RU" b="1" u="sng" dirty="0" smtClean="0">
                <a:latin typeface="Calibri" pitchFamily="34" charset="0"/>
                <a:hlinkClick r:id="rId2"/>
              </a:rPr>
              <a:t>http://pegasosdi.uab.es:80/catalog</a:t>
            </a:r>
            <a:endParaRPr lang="ru-RU" b="1" u="sng" dirty="0" smtClean="0">
              <a:latin typeface="Calibri" pitchFamily="34" charset="0"/>
            </a:endParaRPr>
          </a:p>
          <a:p>
            <a:pPr marL="800100" lvl="1" indent="-342900">
              <a:buFont typeface="Arial" pitchFamily="34" charset="0"/>
              <a:buChar char="•"/>
            </a:pPr>
            <a:r>
              <a:rPr lang="ru-RU" dirty="0" smtClean="0">
                <a:latin typeface="Calibri" pitchFamily="34" charset="0"/>
              </a:rPr>
              <a:t>Free text: Global Administrative Areas - LEVEL 0</a:t>
            </a:r>
          </a:p>
          <a:p>
            <a:pPr marL="800100" lvl="1" indent="-342900"/>
            <a:r>
              <a:rPr lang="ru-RU" dirty="0" smtClean="0">
                <a:latin typeface="Calibri" pitchFamily="34" charset="0"/>
              </a:rPr>
              <a:t>4) </a:t>
            </a:r>
            <a:r>
              <a:rPr lang="ru-RU" dirty="0" smtClean="0"/>
              <a:t>Запустить сбор метаданных</a:t>
            </a:r>
            <a:r>
              <a:rPr lang="ru-RU" dirty="0" smtClean="0">
                <a:latin typeface="Calibri" pitchFamily="34" charset="0"/>
              </a:rPr>
              <a:t> (harvest)</a:t>
            </a:r>
          </a:p>
          <a:p>
            <a:pPr marL="342900" indent="-342900"/>
            <a:r>
              <a:rPr lang="ru-RU" dirty="0" smtClean="0">
                <a:latin typeface="Calibri" pitchFamily="34" charset="0"/>
              </a:rPr>
              <a:t>На главной странице вы увидите новые записи </a:t>
            </a:r>
            <a:r>
              <a:rPr lang="ru-RU" dirty="0" smtClean="0">
                <a:latin typeface="Calibri" pitchFamily="34" charset="0"/>
              </a:rPr>
              <a:t>метаданных,</a:t>
            </a:r>
            <a:endParaRPr lang="ru-RU" dirty="0" smtClean="0">
              <a:latin typeface="Calibri" pitchFamily="34" charset="0"/>
            </a:endParaRPr>
          </a:p>
          <a:p>
            <a:pPr marL="342900" indent="-342900"/>
            <a:r>
              <a:rPr lang="ru-RU" dirty="0" smtClean="0">
                <a:latin typeface="Calibri" pitchFamily="34" charset="0"/>
              </a:rPr>
              <a:t>соответствующие данному сбору метаданных</a:t>
            </a:r>
          </a:p>
          <a:p>
            <a:pPr marL="342900" indent="-342900"/>
            <a:endParaRPr lang="ru-RU" dirty="0">
              <a:latin typeface="Calibri" pitchFamily="34" charset="0"/>
            </a:endParaRPr>
          </a:p>
        </p:txBody>
      </p:sp>
      <p:sp>
        <p:nvSpPr>
          <p:cNvPr id="6" name="Slide Number Placeholder 5"/>
          <p:cNvSpPr>
            <a:spLocks noGrp="1"/>
          </p:cNvSpPr>
          <p:nvPr>
            <p:ph type="sldNum" sz="quarter" idx="12"/>
          </p:nvPr>
        </p:nvSpPr>
        <p:spPr/>
        <p:txBody>
          <a:bodyPr/>
          <a:lstStyle/>
          <a:p>
            <a:pPr>
              <a:defRPr/>
            </a:pPr>
            <a:fld id="{FBA68A28-8CCD-4484-8B5D-963475645FC2}" type="slidenum">
              <a:rPr lang="ru-RU" smtClean="0"/>
              <a:pPr>
                <a:defRPr/>
              </a:pPr>
              <a:t>116</a:t>
            </a:fld>
            <a:endParaRPr lang="ru-RU" dirty="0"/>
          </a:p>
        </p:txBody>
      </p:sp>
      <p:sp>
        <p:nvSpPr>
          <p:cNvPr id="131076" name="Rectangle 7"/>
          <p:cNvSpPr>
            <a:spLocks noChangeArrowheads="1"/>
          </p:cNvSpPr>
          <p:nvPr/>
        </p:nvSpPr>
        <p:spPr bwMode="auto">
          <a:xfrm>
            <a:off x="457200" y="908050"/>
            <a:ext cx="4568238" cy="369332"/>
          </a:xfrm>
          <a:prstGeom prst="rect">
            <a:avLst/>
          </a:prstGeom>
          <a:noFill/>
          <a:ln w="9525">
            <a:noFill/>
            <a:miter lim="800000"/>
            <a:headEnd/>
            <a:tailEnd/>
          </a:ln>
        </p:spPr>
        <p:txBody>
          <a:bodyPr wrap="none">
            <a:spAutoFit/>
          </a:bodyPr>
          <a:lstStyle/>
          <a:p>
            <a:r>
              <a:rPr lang="ru-RU" b="1" i="1" dirty="0" smtClean="0">
                <a:latin typeface="Calibri" pitchFamily="34" charset="0"/>
              </a:rPr>
              <a:t>Geonetwork: сбор </a:t>
            </a:r>
            <a:r>
              <a:rPr lang="ru-RU" b="1" i="1" dirty="0">
                <a:latin typeface="Calibri" pitchFamily="34" charset="0"/>
              </a:rPr>
              <a:t>метаданных </a:t>
            </a:r>
            <a:r>
              <a:rPr lang="ru-RU" b="1" i="1" dirty="0" smtClean="0">
                <a:latin typeface="Calibri" pitchFamily="34" charset="0"/>
              </a:rPr>
              <a:t>(harvesting)</a:t>
            </a:r>
            <a:endParaRPr lang="ru-RU" dirty="0">
              <a:latin typeface="Calibri" pitchFamily="34" charset="0"/>
            </a:endParaRPr>
          </a:p>
        </p:txBody>
      </p:sp>
      <p:pic>
        <p:nvPicPr>
          <p:cNvPr id="131077" name="Picture 13"/>
          <p:cNvPicPr>
            <a:picLocks noChangeAspect="1"/>
          </p:cNvPicPr>
          <p:nvPr/>
        </p:nvPicPr>
        <p:blipFill>
          <a:blip r:embed="rId3"/>
          <a:srcRect/>
          <a:stretch>
            <a:fillRect/>
          </a:stretch>
        </p:blipFill>
        <p:spPr bwMode="auto">
          <a:xfrm>
            <a:off x="2740025" y="3398838"/>
            <a:ext cx="2085975" cy="319087"/>
          </a:xfrm>
          <a:prstGeom prst="rect">
            <a:avLst/>
          </a:prstGeom>
          <a:noFill/>
          <a:ln w="9525">
            <a:noFill/>
            <a:miter lim="800000"/>
            <a:headEnd/>
            <a:tailEnd/>
          </a:ln>
        </p:spPr>
      </p:pic>
      <p:pic>
        <p:nvPicPr>
          <p:cNvPr id="131078" name="Picture 15"/>
          <p:cNvPicPr>
            <a:picLocks noChangeAspect="1"/>
          </p:cNvPicPr>
          <p:nvPr/>
        </p:nvPicPr>
        <p:blipFill>
          <a:blip r:embed="rId4"/>
          <a:srcRect/>
          <a:stretch>
            <a:fillRect/>
          </a:stretch>
        </p:blipFill>
        <p:spPr bwMode="auto">
          <a:xfrm>
            <a:off x="7002463" y="4268788"/>
            <a:ext cx="2141537" cy="2133600"/>
          </a:xfrm>
          <a:prstGeom prst="rect">
            <a:avLst/>
          </a:prstGeom>
          <a:noFill/>
          <a:ln w="9525">
            <a:noFill/>
            <a:miter lim="800000"/>
            <a:headEnd/>
            <a:tailEnd/>
          </a:ln>
        </p:spPr>
      </p:pic>
      <p:pic>
        <p:nvPicPr>
          <p:cNvPr id="131079" name="Picture 16"/>
          <p:cNvPicPr>
            <a:picLocks noChangeAspect="1"/>
          </p:cNvPicPr>
          <p:nvPr/>
        </p:nvPicPr>
        <p:blipFill>
          <a:blip r:embed="rId5"/>
          <a:srcRect/>
          <a:stretch>
            <a:fillRect/>
          </a:stretch>
        </p:blipFill>
        <p:spPr bwMode="auto">
          <a:xfrm>
            <a:off x="5907088" y="3030538"/>
            <a:ext cx="2779712" cy="606425"/>
          </a:xfrm>
          <a:prstGeom prst="rect">
            <a:avLst/>
          </a:prstGeom>
          <a:noFill/>
          <a:ln w="9525">
            <a:noFill/>
            <a:miter lim="800000"/>
            <a:headEnd/>
            <a:tailEnd/>
          </a:ln>
        </p:spPr>
      </p:pic>
      <p:sp>
        <p:nvSpPr>
          <p:cNvPr id="131080"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D7F04FA-C946-4181-AABF-60D631939368}" type="slidenum">
              <a:rPr lang="ru-RU" smtClean="0"/>
              <a:pPr>
                <a:defRPr/>
              </a:pPr>
              <a:t>117</a:t>
            </a:fld>
            <a:endParaRPr lang="ru-RU" dirty="0"/>
          </a:p>
        </p:txBody>
      </p:sp>
      <p:sp>
        <p:nvSpPr>
          <p:cNvPr id="132099" name="TextBox 8"/>
          <p:cNvSpPr txBox="1">
            <a:spLocks noChangeArrowheads="1"/>
          </p:cNvSpPr>
          <p:nvPr/>
        </p:nvSpPr>
        <p:spPr bwMode="auto">
          <a:xfrm>
            <a:off x="596900" y="1277938"/>
            <a:ext cx="8089900" cy="1477328"/>
          </a:xfrm>
          <a:prstGeom prst="rect">
            <a:avLst/>
          </a:prstGeom>
          <a:noFill/>
          <a:ln w="9525">
            <a:noFill/>
            <a:miter lim="800000"/>
            <a:headEnd/>
            <a:tailEnd/>
          </a:ln>
        </p:spPr>
        <p:txBody>
          <a:bodyPr>
            <a:spAutoFit/>
          </a:bodyPr>
          <a:lstStyle/>
          <a:p>
            <a:pPr>
              <a:buFont typeface="Arial" pitchFamily="34" charset="0"/>
              <a:buChar char="•"/>
            </a:pPr>
            <a:r>
              <a:rPr lang="ru-RU" dirty="0" smtClean="0">
                <a:latin typeface="Calibri" pitchFamily="34" charset="0"/>
              </a:rPr>
              <a:t> </a:t>
            </a:r>
            <a:r>
              <a:rPr lang="ru-RU" dirty="0" smtClean="0"/>
              <a:t>Сбор </a:t>
            </a:r>
            <a:r>
              <a:rPr lang="ru-RU" dirty="0"/>
              <a:t>метаданных </a:t>
            </a:r>
            <a:r>
              <a:rPr lang="ru-RU" dirty="0" smtClean="0">
                <a:latin typeface="Calibri" pitchFamily="34" charset="0"/>
              </a:rPr>
              <a:t>можно производить через другие виды сбора</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например: Catalogue Services для Web ISO Profile 2.0 предоставляет возможность выполнять CSW запросы с большими возможностями фильтрации</a:t>
            </a:r>
          </a:p>
          <a:p>
            <a:endParaRPr lang="ru-RU" dirty="0">
              <a:latin typeface="Calibri" pitchFamily="34" charset="0"/>
            </a:endParaRPr>
          </a:p>
        </p:txBody>
      </p:sp>
      <p:pic>
        <p:nvPicPr>
          <p:cNvPr id="132100" name="Picture 13"/>
          <p:cNvPicPr>
            <a:picLocks noChangeAspect="1"/>
          </p:cNvPicPr>
          <p:nvPr/>
        </p:nvPicPr>
        <p:blipFill>
          <a:blip r:embed="rId2"/>
          <a:srcRect/>
          <a:stretch>
            <a:fillRect/>
          </a:stretch>
        </p:blipFill>
        <p:spPr bwMode="auto">
          <a:xfrm>
            <a:off x="523875" y="2889250"/>
            <a:ext cx="2066925" cy="1238250"/>
          </a:xfrm>
          <a:prstGeom prst="rect">
            <a:avLst/>
          </a:prstGeom>
          <a:noFill/>
          <a:ln w="9525">
            <a:noFill/>
            <a:miter lim="800000"/>
            <a:headEnd/>
            <a:tailEnd/>
          </a:ln>
        </p:spPr>
      </p:pic>
      <p:pic>
        <p:nvPicPr>
          <p:cNvPr id="132101" name="Picture 15"/>
          <p:cNvPicPr>
            <a:picLocks noChangeAspect="1"/>
          </p:cNvPicPr>
          <p:nvPr/>
        </p:nvPicPr>
        <p:blipFill>
          <a:blip r:embed="rId3"/>
          <a:srcRect/>
          <a:stretch>
            <a:fillRect/>
          </a:stretch>
        </p:blipFill>
        <p:spPr bwMode="auto">
          <a:xfrm>
            <a:off x="3406775" y="2889250"/>
            <a:ext cx="3146425" cy="1597025"/>
          </a:xfrm>
          <a:prstGeom prst="rect">
            <a:avLst/>
          </a:prstGeom>
          <a:noFill/>
          <a:ln w="9525">
            <a:noFill/>
            <a:miter lim="800000"/>
            <a:headEnd/>
            <a:tailEnd/>
          </a:ln>
        </p:spPr>
      </p:pic>
      <p:sp>
        <p:nvSpPr>
          <p:cNvPr id="132102" name="Rectangle 16"/>
          <p:cNvSpPr>
            <a:spLocks noChangeArrowheads="1"/>
          </p:cNvSpPr>
          <p:nvPr/>
        </p:nvSpPr>
        <p:spPr bwMode="auto">
          <a:xfrm>
            <a:off x="2692400" y="3424238"/>
            <a:ext cx="431800" cy="368300"/>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32103" name="TextBox 9"/>
          <p:cNvSpPr txBox="1">
            <a:spLocks noChangeArrowheads="1"/>
          </p:cNvSpPr>
          <p:nvPr/>
        </p:nvSpPr>
        <p:spPr bwMode="auto">
          <a:xfrm>
            <a:off x="596900" y="4999038"/>
            <a:ext cx="7958138" cy="641350"/>
          </a:xfrm>
          <a:prstGeom prst="rect">
            <a:avLst/>
          </a:prstGeom>
          <a:noFill/>
          <a:ln w="9525">
            <a:noFill/>
            <a:miter lim="800000"/>
            <a:headEnd/>
            <a:tailEnd/>
          </a:ln>
        </p:spPr>
        <p:txBody>
          <a:bodyPr>
            <a:spAutoFit/>
          </a:bodyPr>
          <a:lstStyle/>
          <a:p>
            <a:r>
              <a:rPr lang="ru-RU" b="1" dirty="0" smtClean="0">
                <a:latin typeface="Calibri" pitchFamily="34" charset="0"/>
              </a:rPr>
              <a:t>http://geonetwork.grid.unep.ch:8080/ge onetwork/srv/en/csw?request=GetCap abilities&amp;service=CSW&amp;acceptVersions =2.0.2 </a:t>
            </a:r>
            <a:endParaRPr lang="ru-RU" dirty="0">
              <a:latin typeface="Calibri" pitchFamily="34" charset="0"/>
            </a:endParaRPr>
          </a:p>
        </p:txBody>
      </p:sp>
      <p:sp>
        <p:nvSpPr>
          <p:cNvPr id="132104"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
        <p:nvSpPr>
          <p:cNvPr id="132105" name="Rectangle 7"/>
          <p:cNvSpPr>
            <a:spLocks noChangeArrowheads="1"/>
          </p:cNvSpPr>
          <p:nvPr/>
        </p:nvSpPr>
        <p:spPr bwMode="auto">
          <a:xfrm>
            <a:off x="457200" y="908050"/>
            <a:ext cx="6075381" cy="369332"/>
          </a:xfrm>
          <a:prstGeom prst="rect">
            <a:avLst/>
          </a:prstGeom>
          <a:noFill/>
          <a:ln w="9525">
            <a:noFill/>
            <a:miter lim="800000"/>
            <a:headEnd/>
            <a:tailEnd/>
          </a:ln>
        </p:spPr>
        <p:txBody>
          <a:bodyPr wrap="none">
            <a:spAutoFit/>
          </a:bodyPr>
          <a:lstStyle/>
          <a:p>
            <a:r>
              <a:rPr lang="ru-RU" b="1" i="1" dirty="0" smtClean="0">
                <a:latin typeface="Calibri" pitchFamily="34" charset="0"/>
              </a:rPr>
              <a:t>Geonetwork: сбор </a:t>
            </a:r>
            <a:r>
              <a:rPr lang="ru-RU" b="1" i="1" dirty="0">
                <a:latin typeface="Calibri" pitchFamily="34" charset="0"/>
              </a:rPr>
              <a:t>метаданных </a:t>
            </a:r>
            <a:r>
              <a:rPr lang="ru-RU" b="1" i="1" dirty="0" smtClean="0">
                <a:latin typeface="Calibri" pitchFamily="34" charset="0"/>
              </a:rPr>
              <a:t>(harvesting), продолжение</a:t>
            </a:r>
            <a:endParaRPr lang="ru-RU" dirty="0">
              <a:latin typeface="Calibri" pitchFamily="34"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2D71B61-33DB-4725-B2A7-49E7FC5DFAC3}" type="slidenum">
              <a:rPr lang="ru-RU" smtClean="0"/>
              <a:pPr>
                <a:defRPr/>
              </a:pPr>
              <a:t>118</a:t>
            </a:fld>
            <a:endParaRPr lang="ru-RU" dirty="0"/>
          </a:p>
        </p:txBody>
      </p:sp>
      <p:sp>
        <p:nvSpPr>
          <p:cNvPr id="133123" name="Rectangle 7"/>
          <p:cNvSpPr>
            <a:spLocks noChangeArrowheads="1"/>
          </p:cNvSpPr>
          <p:nvPr/>
        </p:nvSpPr>
        <p:spPr bwMode="auto">
          <a:xfrm>
            <a:off x="457200" y="908050"/>
            <a:ext cx="5207000" cy="366713"/>
          </a:xfrm>
          <a:prstGeom prst="rect">
            <a:avLst/>
          </a:prstGeom>
          <a:noFill/>
          <a:ln w="9525">
            <a:noFill/>
            <a:miter lim="800000"/>
            <a:headEnd/>
            <a:tailEnd/>
          </a:ln>
        </p:spPr>
        <p:txBody>
          <a:bodyPr wrap="none">
            <a:spAutoFit/>
          </a:bodyPr>
          <a:lstStyle/>
          <a:p>
            <a:r>
              <a:rPr lang="ru-RU" b="1" i="1" dirty="0" smtClean="0">
                <a:latin typeface="Calibri" pitchFamily="34" charset="0"/>
              </a:rPr>
              <a:t>Geonetwork: </a:t>
            </a:r>
            <a:r>
              <a:rPr lang="ru-RU" b="1" i="1" dirty="0" smtClean="0"/>
              <a:t>привилегии </a:t>
            </a:r>
            <a:r>
              <a:rPr lang="ru-RU" b="1" i="1" dirty="0" smtClean="0"/>
              <a:t>для пользователей</a:t>
            </a:r>
            <a:endParaRPr lang="ru-RU" dirty="0"/>
          </a:p>
        </p:txBody>
      </p:sp>
      <p:sp>
        <p:nvSpPr>
          <p:cNvPr id="133124" name="TextBox 8"/>
          <p:cNvSpPr txBox="1">
            <a:spLocks noChangeArrowheads="1"/>
          </p:cNvSpPr>
          <p:nvPr/>
        </p:nvSpPr>
        <p:spPr bwMode="auto">
          <a:xfrm>
            <a:off x="596900" y="1277938"/>
            <a:ext cx="5287963" cy="3693319"/>
          </a:xfrm>
          <a:prstGeom prst="rect">
            <a:avLst/>
          </a:prstGeom>
          <a:noFill/>
          <a:ln w="9525">
            <a:noFill/>
            <a:miter lim="800000"/>
            <a:headEnd/>
            <a:tailEnd/>
          </a:ln>
        </p:spPr>
        <p:txBody>
          <a:bodyPr>
            <a:spAutoFit/>
          </a:bodyPr>
          <a:lstStyle/>
          <a:p>
            <a:pPr marL="342900" indent="-342900">
              <a:buFont typeface="Arial" pitchFamily="34" charset="0"/>
              <a:buChar char="•"/>
            </a:pPr>
            <a:r>
              <a:rPr lang="ru-RU" dirty="0"/>
              <a:t> </a:t>
            </a:r>
            <a:r>
              <a:rPr lang="ru-RU" dirty="0" smtClean="0">
                <a:latin typeface="Calibri" pitchFamily="34" charset="0"/>
              </a:rPr>
              <a:t>Записи метаданных могут быть открытыми или </a:t>
            </a:r>
            <a:r>
              <a:rPr lang="ru-RU" dirty="0" smtClean="0">
                <a:latin typeface="Calibri" pitchFamily="34" charset="0"/>
              </a:rPr>
              <a:t>ограниченным </a:t>
            </a:r>
            <a:r>
              <a:rPr lang="ru-RU" dirty="0" smtClean="0">
                <a:latin typeface="Calibri" pitchFamily="34" charset="0"/>
              </a:rPr>
              <a:t>для определенных групп</a:t>
            </a:r>
          </a:p>
          <a:p>
            <a:pPr marL="342900" indent="-342900">
              <a:buFont typeface="Arial" pitchFamily="34" charset="0"/>
              <a:buChar char="•"/>
            </a:pPr>
            <a:r>
              <a:rPr lang="ru-RU" dirty="0" smtClean="0">
                <a:latin typeface="Calibri" pitchFamily="34" charset="0"/>
              </a:rPr>
              <a:t> </a:t>
            </a:r>
          </a:p>
          <a:p>
            <a:pPr marL="342900" indent="-342900">
              <a:buFont typeface="Arial" pitchFamily="34" charset="0"/>
              <a:buChar char="•"/>
            </a:pPr>
            <a:r>
              <a:rPr lang="ru-RU" dirty="0" smtClean="0">
                <a:latin typeface="Calibri" pitchFamily="34" charset="0"/>
              </a:rPr>
              <a:t> Для визуализации и управления привилегиями </a:t>
            </a:r>
            <a:r>
              <a:rPr lang="ru-RU" dirty="0" smtClean="0"/>
              <a:t> и категориями </a:t>
            </a:r>
            <a:r>
              <a:rPr lang="ru-RU" dirty="0" smtClean="0">
                <a:latin typeface="Calibri" pitchFamily="34" charset="0"/>
              </a:rPr>
              <a:t>пользователей, необходимо войти в систему с правами администратора,</a:t>
            </a:r>
          </a:p>
          <a:p>
            <a:pPr marL="342900" indent="-342900">
              <a:buFont typeface="Arial" pitchFamily="34" charset="0"/>
              <a:buChar char="•"/>
            </a:pPr>
            <a:endParaRPr lang="ru-RU" dirty="0" smtClean="0">
              <a:latin typeface="Calibri" pitchFamily="34" charset="0"/>
            </a:endParaRPr>
          </a:p>
          <a:p>
            <a:pPr marL="342900" indent="-342900">
              <a:buFont typeface="Arial" pitchFamily="34" charset="0"/>
              <a:buChar char="•"/>
            </a:pPr>
            <a:r>
              <a:rPr lang="ru-RU" dirty="0" smtClean="0">
                <a:latin typeface="Calibri" pitchFamily="34" charset="0"/>
              </a:rPr>
              <a:t> </a:t>
            </a:r>
            <a:r>
              <a:rPr lang="ru-RU" dirty="0" smtClean="0"/>
              <a:t>Процедура</a:t>
            </a:r>
            <a:r>
              <a:rPr lang="ru-RU" dirty="0" smtClean="0">
                <a:latin typeface="Calibri" pitchFamily="34" charset="0"/>
              </a:rPr>
              <a:t>:</a:t>
            </a:r>
          </a:p>
          <a:p>
            <a:pPr marL="800100" lvl="1" indent="-342900">
              <a:buFont typeface="Calibri" pitchFamily="34" charset="0"/>
              <a:buAutoNum type="arabicParenR"/>
            </a:pPr>
            <a:r>
              <a:rPr lang="ru-RU" dirty="0" smtClean="0"/>
              <a:t>Перейти </a:t>
            </a:r>
            <a:r>
              <a:rPr lang="ru-RU" dirty="0"/>
              <a:t>к записи метаданных для параметра </a:t>
            </a:r>
            <a:r>
              <a:rPr lang="ru-RU" dirty="0" smtClean="0"/>
              <a:t>(</a:t>
            </a:r>
            <a:r>
              <a:rPr lang="ru-RU" dirty="0" smtClean="0">
                <a:latin typeface="Calibri" pitchFamily="34" charset="0"/>
              </a:rPr>
              <a:t>metadata record to parameter)</a:t>
            </a:r>
          </a:p>
          <a:p>
            <a:pPr marL="800100" lvl="1" indent="-342900">
              <a:buFont typeface="Calibri" pitchFamily="34" charset="0"/>
              <a:buAutoNum type="arabicParenR"/>
            </a:pPr>
            <a:r>
              <a:rPr lang="ru-RU" dirty="0" smtClean="0"/>
              <a:t>Нажмите </a:t>
            </a:r>
            <a:r>
              <a:rPr lang="ru-RU" dirty="0" smtClean="0">
                <a:latin typeface="Calibri" pitchFamily="34" charset="0"/>
              </a:rPr>
              <a:t>Other actions &gt; Privileges</a:t>
            </a:r>
          </a:p>
          <a:p>
            <a:pPr marL="800100" lvl="1" indent="-342900">
              <a:buFont typeface="Calibri" pitchFamily="34" charset="0"/>
              <a:buAutoNum type="arabicParenR"/>
            </a:pPr>
            <a:r>
              <a:rPr lang="ru-RU" dirty="0" smtClean="0"/>
              <a:t>Укажите </a:t>
            </a:r>
            <a:r>
              <a:rPr lang="ru-RU" dirty="0"/>
              <a:t>для соответствующих групп привилегии и исполните команду </a:t>
            </a:r>
            <a:r>
              <a:rPr lang="ru-RU" dirty="0" smtClean="0">
                <a:latin typeface="Calibri" pitchFamily="34" charset="0"/>
              </a:rPr>
              <a:t>submit</a:t>
            </a:r>
            <a:endParaRPr lang="ru-RU" dirty="0">
              <a:latin typeface="Calibri" pitchFamily="34" charset="0"/>
            </a:endParaRPr>
          </a:p>
        </p:txBody>
      </p:sp>
      <p:pic>
        <p:nvPicPr>
          <p:cNvPr id="133125" name="Picture 10"/>
          <p:cNvPicPr>
            <a:picLocks noChangeAspect="1"/>
          </p:cNvPicPr>
          <p:nvPr/>
        </p:nvPicPr>
        <p:blipFill>
          <a:blip r:embed="rId2"/>
          <a:srcRect/>
          <a:stretch>
            <a:fillRect/>
          </a:stretch>
        </p:blipFill>
        <p:spPr bwMode="auto">
          <a:xfrm>
            <a:off x="6310313" y="3040063"/>
            <a:ext cx="2376487" cy="592137"/>
          </a:xfrm>
          <a:prstGeom prst="rect">
            <a:avLst/>
          </a:prstGeom>
          <a:noFill/>
          <a:ln w="9525">
            <a:noFill/>
            <a:miter lim="800000"/>
            <a:headEnd/>
            <a:tailEnd/>
          </a:ln>
        </p:spPr>
      </p:pic>
      <p:pic>
        <p:nvPicPr>
          <p:cNvPr id="133126" name="Picture 12"/>
          <p:cNvPicPr>
            <a:picLocks noChangeAspect="1"/>
          </p:cNvPicPr>
          <p:nvPr/>
        </p:nvPicPr>
        <p:blipFill>
          <a:blip r:embed="rId3"/>
          <a:srcRect/>
          <a:stretch>
            <a:fillRect/>
          </a:stretch>
        </p:blipFill>
        <p:spPr bwMode="auto">
          <a:xfrm>
            <a:off x="5884863" y="4086225"/>
            <a:ext cx="2801937" cy="1089025"/>
          </a:xfrm>
          <a:prstGeom prst="rect">
            <a:avLst/>
          </a:prstGeom>
          <a:noFill/>
          <a:ln w="9525">
            <a:noFill/>
            <a:miter lim="800000"/>
            <a:headEnd/>
            <a:tailEnd/>
          </a:ln>
        </p:spPr>
      </p:pic>
      <p:sp>
        <p:nvSpPr>
          <p:cNvPr id="133127" name="Rectangle 14"/>
          <p:cNvSpPr>
            <a:spLocks noChangeArrowheads="1"/>
          </p:cNvSpPr>
          <p:nvPr/>
        </p:nvSpPr>
        <p:spPr bwMode="auto">
          <a:xfrm>
            <a:off x="7053263" y="3716338"/>
            <a:ext cx="388937" cy="369887"/>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33128"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4E79C12-0C10-4518-9F27-8BBEC4C98501}" type="slidenum">
              <a:rPr lang="ru-RU" smtClean="0"/>
              <a:pPr>
                <a:defRPr/>
              </a:pPr>
              <a:t>119</a:t>
            </a:fld>
            <a:endParaRPr lang="ru-RU" dirty="0"/>
          </a:p>
        </p:txBody>
      </p:sp>
      <p:sp>
        <p:nvSpPr>
          <p:cNvPr id="134147" name="Rectangle 7"/>
          <p:cNvSpPr>
            <a:spLocks noChangeArrowheads="1"/>
          </p:cNvSpPr>
          <p:nvPr/>
        </p:nvSpPr>
        <p:spPr bwMode="auto">
          <a:xfrm>
            <a:off x="457200" y="908050"/>
            <a:ext cx="2617255" cy="369332"/>
          </a:xfrm>
          <a:prstGeom prst="rect">
            <a:avLst/>
          </a:prstGeom>
          <a:noFill/>
          <a:ln w="9525">
            <a:noFill/>
            <a:miter lim="800000"/>
            <a:headEnd/>
            <a:tailEnd/>
          </a:ln>
        </p:spPr>
        <p:txBody>
          <a:bodyPr wrap="none">
            <a:spAutoFit/>
          </a:bodyPr>
          <a:lstStyle/>
          <a:p>
            <a:r>
              <a:rPr lang="ru-RU" b="1" i="1" dirty="0" smtClean="0">
                <a:latin typeface="Calibri" pitchFamily="34" charset="0"/>
              </a:rPr>
              <a:t>Geonetwork: Категории</a:t>
            </a:r>
            <a:endParaRPr lang="ru-RU" b="1" i="1" dirty="0">
              <a:latin typeface="Calibri" pitchFamily="34" charset="0"/>
            </a:endParaRPr>
          </a:p>
        </p:txBody>
      </p:sp>
      <p:sp>
        <p:nvSpPr>
          <p:cNvPr id="134148" name="TextBox 8"/>
          <p:cNvSpPr txBox="1">
            <a:spLocks noChangeArrowheads="1"/>
          </p:cNvSpPr>
          <p:nvPr/>
        </p:nvSpPr>
        <p:spPr bwMode="auto">
          <a:xfrm>
            <a:off x="596900" y="1277938"/>
            <a:ext cx="7158038" cy="2014537"/>
          </a:xfrm>
          <a:prstGeom prst="rect">
            <a:avLst/>
          </a:prstGeom>
          <a:noFill/>
          <a:ln w="9525">
            <a:noFill/>
            <a:miter lim="800000"/>
            <a:headEnd/>
            <a:tailEnd/>
          </a:ln>
        </p:spPr>
        <p:txBody>
          <a:bodyPr>
            <a:spAutoFit/>
          </a:bodyPr>
          <a:lstStyle/>
          <a:p>
            <a:pPr>
              <a:buFont typeface="Arial" pitchFamily="34" charset="0"/>
              <a:buChar char="•"/>
            </a:pPr>
            <a:r>
              <a:rPr lang="ru-RU" dirty="0" smtClean="0">
                <a:latin typeface="Calibri" pitchFamily="34" charset="0"/>
              </a:rPr>
              <a:t> GeoNetwork дает возможность либо назначить существующие категории для метаданных записи или создать новые категории (например: категории INSPIRE)</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Вы можете сделать это в </a:t>
            </a:r>
            <a:r>
              <a:rPr lang="ru-RU" dirty="0">
                <a:latin typeface="Calibri" pitchFamily="34" charset="0"/>
              </a:rPr>
              <a:t>разделе </a:t>
            </a:r>
            <a:r>
              <a:rPr lang="ru-RU" dirty="0" smtClean="0">
                <a:latin typeface="Calibri" pitchFamily="34" charset="0"/>
              </a:rPr>
              <a:t>Administration, </a:t>
            </a:r>
            <a:r>
              <a:rPr lang="ru-RU" dirty="0" smtClean="0">
                <a:latin typeface="Calibri" pitchFamily="34" charset="0"/>
              </a:rPr>
              <a:t>указав Category Management &gt; Add a new Category </a:t>
            </a:r>
          </a:p>
          <a:p>
            <a:pPr>
              <a:buFont typeface="Arial" pitchFamily="34" charset="0"/>
              <a:buChar char="•"/>
            </a:pPr>
            <a:endParaRPr lang="ru-RU" dirty="0">
              <a:latin typeface="Calibri" pitchFamily="34" charset="0"/>
            </a:endParaRPr>
          </a:p>
        </p:txBody>
      </p:sp>
      <p:pic>
        <p:nvPicPr>
          <p:cNvPr id="134149" name="Picture 11"/>
          <p:cNvPicPr>
            <a:picLocks noChangeAspect="1"/>
          </p:cNvPicPr>
          <p:nvPr/>
        </p:nvPicPr>
        <p:blipFill>
          <a:blip r:embed="rId2"/>
          <a:srcRect/>
          <a:stretch>
            <a:fillRect/>
          </a:stretch>
        </p:blipFill>
        <p:spPr bwMode="auto">
          <a:xfrm>
            <a:off x="4929188" y="2779405"/>
            <a:ext cx="3921125" cy="1939925"/>
          </a:xfrm>
          <a:prstGeom prst="rect">
            <a:avLst/>
          </a:prstGeom>
          <a:noFill/>
          <a:ln w="9525">
            <a:noFill/>
            <a:miter lim="800000"/>
            <a:headEnd/>
            <a:tailEnd/>
          </a:ln>
        </p:spPr>
      </p:pic>
      <p:sp>
        <p:nvSpPr>
          <p:cNvPr id="134150" name="TextBox 15"/>
          <p:cNvSpPr txBox="1">
            <a:spLocks noChangeArrowheads="1"/>
          </p:cNvSpPr>
          <p:nvPr/>
        </p:nvSpPr>
        <p:spPr bwMode="auto">
          <a:xfrm>
            <a:off x="596900" y="3032125"/>
            <a:ext cx="4332288" cy="915988"/>
          </a:xfrm>
          <a:prstGeom prst="rect">
            <a:avLst/>
          </a:prstGeom>
          <a:noFill/>
          <a:ln w="9525">
            <a:noFill/>
            <a:miter lim="800000"/>
            <a:headEnd/>
            <a:tailEnd/>
          </a:ln>
        </p:spPr>
        <p:txBody>
          <a:bodyPr>
            <a:spAutoFit/>
          </a:bodyPr>
          <a:lstStyle/>
          <a:p>
            <a:pPr>
              <a:buFont typeface="Arial" pitchFamily="34" charset="0"/>
              <a:buChar char="•"/>
            </a:pPr>
            <a:r>
              <a:rPr lang="ru-RU" dirty="0" smtClean="0">
                <a:latin typeface="Calibri" pitchFamily="34" charset="0"/>
              </a:rPr>
              <a:t> С </a:t>
            </a:r>
            <a:r>
              <a:rPr lang="ru-RU" dirty="0">
                <a:latin typeface="Calibri" pitchFamily="34" charset="0"/>
              </a:rPr>
              <a:t>помощью </a:t>
            </a:r>
            <a:r>
              <a:rPr lang="ru-RU" dirty="0" smtClean="0">
                <a:latin typeface="Calibri" pitchFamily="34" charset="0"/>
              </a:rPr>
              <a:t>Other actions &gt; Categories, вы можете указать нужную категорию для </a:t>
            </a:r>
            <a:r>
              <a:rPr lang="ru-RU" dirty="0">
                <a:latin typeface="Calibri" pitchFamily="34" charset="0"/>
              </a:rPr>
              <a:t>соответствующей </a:t>
            </a:r>
            <a:r>
              <a:rPr lang="ru-RU" dirty="0" smtClean="0">
                <a:latin typeface="Calibri" pitchFamily="34" charset="0"/>
              </a:rPr>
              <a:t>записи</a:t>
            </a:r>
            <a:endParaRPr lang="ru-RU" dirty="0">
              <a:latin typeface="Calibri" pitchFamily="34" charset="0"/>
            </a:endParaRPr>
          </a:p>
        </p:txBody>
      </p:sp>
      <p:sp>
        <p:nvSpPr>
          <p:cNvPr id="134151"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p:cNvSpPr>
          <p:nvPr/>
        </p:nvSpPr>
        <p:spPr bwMode="auto">
          <a:xfrm>
            <a:off x="4633913" y="2390775"/>
            <a:ext cx="4340225" cy="2039938"/>
          </a:xfrm>
          <a:prstGeom prst="rect">
            <a:avLst/>
          </a:prstGeom>
          <a:noFill/>
          <a:ln w="12700">
            <a:noFill/>
            <a:miter lim="800000"/>
            <a:headEnd/>
            <a:tailEnd/>
          </a:ln>
        </p:spPr>
        <p:txBody>
          <a:bodyPr lIns="0" tIns="0" rIns="0" bIns="0" anchor="ctr"/>
          <a:lstStyle/>
          <a:p>
            <a:pPr algn="ctr"/>
            <a:r>
              <a:rPr lang="ru-RU" sz="4500" dirty="0" smtClean="0">
                <a:latin typeface="Gill Sans"/>
              </a:rPr>
              <a:t>Какова реальная ситуация?</a:t>
            </a:r>
            <a:endParaRPr lang="ru-RU" sz="4500" dirty="0">
              <a:latin typeface="Gill Sans"/>
              <a:ea typeface="Gill Sans"/>
              <a:cs typeface="Gill Sans"/>
            </a:endParaRPr>
          </a:p>
        </p:txBody>
      </p:sp>
      <p:pic>
        <p:nvPicPr>
          <p:cNvPr id="25603" name="Picture 2"/>
          <p:cNvPicPr>
            <a:picLocks noChangeAspect="1" noChangeArrowheads="1"/>
          </p:cNvPicPr>
          <p:nvPr/>
        </p:nvPicPr>
        <p:blipFill>
          <a:blip r:embed="rId3"/>
          <a:srcRect/>
          <a:stretch>
            <a:fillRect/>
          </a:stretch>
        </p:blipFill>
        <p:spPr bwMode="auto">
          <a:xfrm>
            <a:off x="579438" y="111125"/>
            <a:ext cx="4121150" cy="6176963"/>
          </a:xfrm>
          <a:prstGeom prst="rect">
            <a:avLst/>
          </a:prstGeom>
          <a:noFill/>
          <a:ln w="12700">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8" presetClass="entr" presetSubtype="0" fill="hold" grpId="0" nodeType="afterEffect">
                                  <p:stCondLst>
                                    <p:cond delay="1000"/>
                                  </p:stCondLst>
                                  <p:childTnLst>
                                    <p:set>
                                      <p:cBhvr>
                                        <p:cTn id="6" dur="1" fill="hold">
                                          <p:stCondLst>
                                            <p:cond delay="499"/>
                                          </p:stCondLst>
                                        </p:cTn>
                                        <p:tgtEl>
                                          <p:spTgt spid="358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1"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F0DEB7C-7828-42CC-ACAA-FDEF6104C370}" type="slidenum">
              <a:rPr lang="ru-RU" smtClean="0"/>
              <a:pPr>
                <a:defRPr/>
              </a:pPr>
              <a:t>120</a:t>
            </a:fld>
            <a:endParaRPr lang="ru-RU" dirty="0"/>
          </a:p>
        </p:txBody>
      </p:sp>
      <p:sp>
        <p:nvSpPr>
          <p:cNvPr id="135171" name="Rectangle 7"/>
          <p:cNvSpPr>
            <a:spLocks noChangeArrowheads="1"/>
          </p:cNvSpPr>
          <p:nvPr/>
        </p:nvSpPr>
        <p:spPr bwMode="auto">
          <a:xfrm>
            <a:off x="457200" y="908050"/>
            <a:ext cx="3466013" cy="369332"/>
          </a:xfrm>
          <a:prstGeom prst="rect">
            <a:avLst/>
          </a:prstGeom>
          <a:noFill/>
          <a:ln w="9525">
            <a:noFill/>
            <a:miter lim="800000"/>
            <a:headEnd/>
            <a:tailEnd/>
          </a:ln>
        </p:spPr>
        <p:txBody>
          <a:bodyPr wrap="none">
            <a:spAutoFit/>
          </a:bodyPr>
          <a:lstStyle/>
          <a:p>
            <a:r>
              <a:rPr lang="ru-RU" b="1" i="1" dirty="0" smtClean="0">
                <a:latin typeface="Calibri" pitchFamily="34" charset="0"/>
              </a:rPr>
              <a:t>Geonetwork: поиск метаданных</a:t>
            </a:r>
            <a:endParaRPr lang="ru-RU" b="1" i="1" dirty="0">
              <a:latin typeface="Calibri" pitchFamily="34" charset="0"/>
            </a:endParaRPr>
          </a:p>
        </p:txBody>
      </p:sp>
      <p:sp>
        <p:nvSpPr>
          <p:cNvPr id="135172" name="TextBox 8"/>
          <p:cNvSpPr txBox="1">
            <a:spLocks noChangeArrowheads="1"/>
          </p:cNvSpPr>
          <p:nvPr/>
        </p:nvSpPr>
        <p:spPr bwMode="auto">
          <a:xfrm>
            <a:off x="596900" y="1277938"/>
            <a:ext cx="6783388" cy="5035550"/>
          </a:xfrm>
          <a:prstGeom prst="rect">
            <a:avLst/>
          </a:prstGeom>
          <a:noFill/>
          <a:ln w="9525">
            <a:noFill/>
            <a:miter lim="800000"/>
            <a:headEnd/>
            <a:tailEnd/>
          </a:ln>
        </p:spPr>
        <p:txBody>
          <a:bodyPr>
            <a:spAutoFit/>
          </a:bodyPr>
          <a:lstStyle/>
          <a:p>
            <a:pPr>
              <a:buFont typeface="Arial" pitchFamily="34" charset="0"/>
              <a:buChar char="•"/>
            </a:pPr>
            <a:r>
              <a:rPr lang="ru-RU" dirty="0" smtClean="0">
                <a:latin typeface="Calibri" pitchFamily="34" charset="0"/>
              </a:rPr>
              <a:t> Поиск</a:t>
            </a:r>
            <a:r>
              <a:rPr lang="ru-RU" b="1" dirty="0" smtClean="0">
                <a:latin typeface="Calibri" pitchFamily="34" charset="0"/>
              </a:rPr>
              <a:t> по умолчанию</a:t>
            </a:r>
            <a:r>
              <a:rPr lang="ru-RU" dirty="0" smtClean="0">
                <a:latin typeface="Calibri" pitchFamily="34" charset="0"/>
              </a:rPr>
              <a:t> позволяет искать текст в пределах всей записи, например, ключевые слова метаданных и / или географического положения</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a:t>
            </a:r>
            <a:r>
              <a:rPr lang="ru-RU" b="1" dirty="0" smtClean="0">
                <a:latin typeface="Calibri" pitchFamily="34" charset="0"/>
              </a:rPr>
              <a:t>Географический </a:t>
            </a:r>
            <a:r>
              <a:rPr lang="ru-RU" dirty="0" smtClean="0">
                <a:latin typeface="Calibri" pitchFamily="34" charset="0"/>
              </a:rPr>
              <a:t>поиск позволяет выбрать конкретный регион, чтобы ограничить ареал поиска</a:t>
            </a:r>
          </a:p>
          <a:p>
            <a:pPr lvl="1">
              <a:buFont typeface="Wingdings" pitchFamily="2" charset="2"/>
              <a:buChar char="Ø"/>
            </a:pPr>
            <a:r>
              <a:rPr lang="ru-RU" dirty="0" smtClean="0">
                <a:latin typeface="Calibri" pitchFamily="34" charset="0"/>
              </a:rPr>
              <a:t> из предварительно заданного списка</a:t>
            </a:r>
          </a:p>
          <a:p>
            <a:pPr lvl="1">
              <a:buFont typeface="Wingdings" pitchFamily="2" charset="2"/>
              <a:buChar char="Ø"/>
            </a:pPr>
            <a:r>
              <a:rPr lang="ru-RU" dirty="0" smtClean="0">
                <a:latin typeface="Calibri" pitchFamily="34" charset="0"/>
              </a:rPr>
              <a:t> из выделенной области</a:t>
            </a:r>
          </a:p>
          <a:p>
            <a:pPr lvl="1">
              <a:buFont typeface="Wingdings" pitchFamily="2" charset="2"/>
              <a:buChar char="Ø"/>
            </a:pPr>
            <a:endParaRPr lang="ru-RU" dirty="0" smtClean="0">
              <a:latin typeface="Calibri" pitchFamily="34" charset="0"/>
            </a:endParaRPr>
          </a:p>
          <a:p>
            <a:pPr lvl="1"/>
            <a:endParaRPr lang="ru-RU" dirty="0" smtClean="0">
              <a:latin typeface="Calibri" pitchFamily="34" charset="0"/>
            </a:endParaRPr>
          </a:p>
          <a:p>
            <a:pPr lvl="1"/>
            <a:endParaRPr lang="ru-RU" dirty="0" smtClean="0">
              <a:latin typeface="Calibri" pitchFamily="34" charset="0"/>
            </a:endParaRPr>
          </a:p>
          <a:p>
            <a:pPr lvl="1">
              <a:buFont typeface="Arial" pitchFamily="34" charset="0"/>
              <a:buChar char="•"/>
            </a:pPr>
            <a:r>
              <a:rPr lang="ru-RU" dirty="0" smtClean="0">
                <a:latin typeface="Calibri" pitchFamily="34" charset="0"/>
              </a:rPr>
              <a:t> Вы </a:t>
            </a:r>
            <a:r>
              <a:rPr lang="ru-RU" dirty="0">
                <a:latin typeface="Calibri" pitchFamily="34" charset="0"/>
              </a:rPr>
              <a:t>также можете выполнить поиск по </a:t>
            </a:r>
            <a:r>
              <a:rPr lang="ru-RU" b="1" dirty="0">
                <a:latin typeface="Calibri" pitchFamily="34" charset="0"/>
              </a:rPr>
              <a:t>категориям</a:t>
            </a:r>
            <a:r>
              <a:rPr lang="ru-RU" dirty="0">
                <a:latin typeface="Calibri" pitchFamily="34" charset="0"/>
              </a:rPr>
              <a:t> </a:t>
            </a:r>
            <a:r>
              <a:rPr lang="ru-RU" dirty="0" smtClean="0">
                <a:latin typeface="Calibri" pitchFamily="34" charset="0"/>
              </a:rPr>
              <a:t>(categories)</a:t>
            </a:r>
          </a:p>
          <a:p>
            <a:pPr lvl="1">
              <a:buFont typeface="Arial" pitchFamily="34" charset="0"/>
              <a:buChar char="•"/>
            </a:pPr>
            <a:endParaRPr lang="ru-RU" dirty="0" smtClean="0">
              <a:latin typeface="Calibri" pitchFamily="34" charset="0"/>
            </a:endParaRPr>
          </a:p>
          <a:p>
            <a:pPr lvl="1">
              <a:buFont typeface="Arial" pitchFamily="34" charset="0"/>
              <a:buChar char="•"/>
            </a:pPr>
            <a:r>
              <a:rPr lang="ru-RU" b="1" dirty="0" smtClean="0">
                <a:latin typeface="Calibri" pitchFamily="34" charset="0"/>
              </a:rPr>
              <a:t> </a:t>
            </a:r>
            <a:r>
              <a:rPr lang="ru-RU" dirty="0" smtClean="0">
                <a:latin typeface="Calibri" pitchFamily="34" charset="0"/>
              </a:rPr>
              <a:t>или </a:t>
            </a:r>
            <a:r>
              <a:rPr lang="ru-RU" b="1" dirty="0" smtClean="0">
                <a:latin typeface="Calibri" pitchFamily="34" charset="0"/>
              </a:rPr>
              <a:t>расширенный</a:t>
            </a:r>
            <a:r>
              <a:rPr lang="ru-RU" dirty="0" smtClean="0">
                <a:latin typeface="Calibri" pitchFamily="34" charset="0"/>
              </a:rPr>
              <a:t> поиск </a:t>
            </a:r>
            <a:r>
              <a:rPr lang="ru-RU" dirty="0" smtClean="0"/>
              <a:t>(</a:t>
            </a:r>
            <a:r>
              <a:rPr lang="ru-RU" b="1" dirty="0" smtClean="0"/>
              <a:t>advanced </a:t>
            </a:r>
            <a:r>
              <a:rPr lang="ru-RU" dirty="0" smtClean="0"/>
              <a:t>search) </a:t>
            </a:r>
            <a:endParaRPr lang="ru-RU" dirty="0"/>
          </a:p>
          <a:p>
            <a:pPr lvl="1">
              <a:buFont typeface="Arial" pitchFamily="34" charset="0"/>
              <a:buNone/>
            </a:pPr>
            <a:r>
              <a:rPr lang="ru-RU" dirty="0" smtClean="0">
                <a:latin typeface="Calibri" pitchFamily="34" charset="0"/>
              </a:rPr>
              <a:t>(что? когда? где? категория? ...)</a:t>
            </a:r>
          </a:p>
          <a:p>
            <a:pPr>
              <a:buFont typeface="Arial" pitchFamily="34" charset="0"/>
              <a:buChar char="•"/>
            </a:pPr>
            <a:endParaRPr lang="ru-RU" dirty="0" smtClean="0">
              <a:latin typeface="Calibri" pitchFamily="34" charset="0"/>
            </a:endParaRPr>
          </a:p>
          <a:p>
            <a:pPr>
              <a:buFont typeface="Arial" pitchFamily="34" charset="0"/>
              <a:buChar char="•"/>
            </a:pPr>
            <a:endParaRPr lang="ru-RU" dirty="0">
              <a:latin typeface="Calibri" pitchFamily="34" charset="0"/>
            </a:endParaRPr>
          </a:p>
        </p:txBody>
      </p:sp>
      <p:pic>
        <p:nvPicPr>
          <p:cNvPr id="135173" name="Picture 9"/>
          <p:cNvPicPr>
            <a:picLocks noChangeAspect="1"/>
          </p:cNvPicPr>
          <p:nvPr/>
        </p:nvPicPr>
        <p:blipFill>
          <a:blip r:embed="rId2"/>
          <a:srcRect/>
          <a:stretch>
            <a:fillRect/>
          </a:stretch>
        </p:blipFill>
        <p:spPr bwMode="auto">
          <a:xfrm>
            <a:off x="7504113" y="1138238"/>
            <a:ext cx="1484312" cy="1190625"/>
          </a:xfrm>
          <a:prstGeom prst="rect">
            <a:avLst/>
          </a:prstGeom>
          <a:noFill/>
          <a:ln w="9525">
            <a:noFill/>
            <a:miter lim="800000"/>
            <a:headEnd/>
            <a:tailEnd/>
          </a:ln>
        </p:spPr>
      </p:pic>
      <p:pic>
        <p:nvPicPr>
          <p:cNvPr id="135174" name="Picture 10"/>
          <p:cNvPicPr>
            <a:picLocks noChangeAspect="1"/>
          </p:cNvPicPr>
          <p:nvPr/>
        </p:nvPicPr>
        <p:blipFill>
          <a:blip r:embed="rId3"/>
          <a:srcRect/>
          <a:stretch>
            <a:fillRect/>
          </a:stretch>
        </p:blipFill>
        <p:spPr bwMode="auto">
          <a:xfrm>
            <a:off x="5741988" y="2759075"/>
            <a:ext cx="927100" cy="1358900"/>
          </a:xfrm>
          <a:prstGeom prst="rect">
            <a:avLst/>
          </a:prstGeom>
          <a:noFill/>
          <a:ln w="9525">
            <a:noFill/>
            <a:miter lim="800000"/>
            <a:headEnd/>
            <a:tailEnd/>
          </a:ln>
        </p:spPr>
      </p:pic>
      <p:pic>
        <p:nvPicPr>
          <p:cNvPr id="135175" name="Picture 12"/>
          <p:cNvPicPr>
            <a:picLocks noChangeAspect="1"/>
          </p:cNvPicPr>
          <p:nvPr/>
        </p:nvPicPr>
        <p:blipFill>
          <a:blip r:embed="rId4"/>
          <a:srcRect/>
          <a:stretch>
            <a:fillRect/>
          </a:stretch>
        </p:blipFill>
        <p:spPr bwMode="auto">
          <a:xfrm>
            <a:off x="7005638" y="2819400"/>
            <a:ext cx="996950" cy="809625"/>
          </a:xfrm>
          <a:prstGeom prst="rect">
            <a:avLst/>
          </a:prstGeom>
          <a:noFill/>
          <a:ln w="9525">
            <a:noFill/>
            <a:miter lim="800000"/>
            <a:headEnd/>
            <a:tailEnd/>
          </a:ln>
        </p:spPr>
      </p:pic>
      <p:pic>
        <p:nvPicPr>
          <p:cNvPr id="135176" name="Picture 14"/>
          <p:cNvPicPr>
            <a:picLocks noChangeAspect="1"/>
          </p:cNvPicPr>
          <p:nvPr/>
        </p:nvPicPr>
        <p:blipFill>
          <a:blip r:embed="rId5"/>
          <a:srcRect/>
          <a:stretch>
            <a:fillRect/>
          </a:stretch>
        </p:blipFill>
        <p:spPr bwMode="auto">
          <a:xfrm>
            <a:off x="6845300" y="4478338"/>
            <a:ext cx="1068388" cy="1709737"/>
          </a:xfrm>
          <a:prstGeom prst="rect">
            <a:avLst/>
          </a:prstGeom>
          <a:noFill/>
          <a:ln w="9525">
            <a:noFill/>
            <a:miter lim="800000"/>
            <a:headEnd/>
            <a:tailEnd/>
          </a:ln>
        </p:spPr>
      </p:pic>
      <p:sp>
        <p:nvSpPr>
          <p:cNvPr id="135177"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D98E3BB6-A9DC-47B6-90A2-311D544A744A}" type="slidenum">
              <a:rPr lang="ru-RU" smtClean="0"/>
              <a:pPr>
                <a:defRPr/>
              </a:pPr>
              <a:t>121</a:t>
            </a:fld>
            <a:endParaRPr lang="ru-RU" dirty="0"/>
          </a:p>
        </p:txBody>
      </p:sp>
      <p:sp>
        <p:nvSpPr>
          <p:cNvPr id="136195" name="Rectangle 7"/>
          <p:cNvSpPr>
            <a:spLocks noChangeArrowheads="1"/>
          </p:cNvSpPr>
          <p:nvPr/>
        </p:nvSpPr>
        <p:spPr bwMode="auto">
          <a:xfrm>
            <a:off x="457200" y="908050"/>
            <a:ext cx="4011034" cy="369332"/>
          </a:xfrm>
          <a:prstGeom prst="rect">
            <a:avLst/>
          </a:prstGeom>
          <a:noFill/>
          <a:ln w="9525">
            <a:noFill/>
            <a:miter lim="800000"/>
            <a:headEnd/>
            <a:tailEnd/>
          </a:ln>
        </p:spPr>
        <p:txBody>
          <a:bodyPr wrap="none">
            <a:spAutoFit/>
          </a:bodyPr>
          <a:lstStyle/>
          <a:p>
            <a:r>
              <a:rPr lang="ru-RU" b="1" i="1" dirty="0" smtClean="0">
                <a:latin typeface="Calibri" pitchFamily="34" charset="0"/>
              </a:rPr>
              <a:t>Geonetwork: просмотр метаданных</a:t>
            </a:r>
            <a:r>
              <a:rPr lang="ru-RU" dirty="0" smtClean="0"/>
              <a:t> </a:t>
            </a:r>
            <a:endParaRPr lang="ru-RU" dirty="0"/>
          </a:p>
        </p:txBody>
      </p:sp>
      <p:sp>
        <p:nvSpPr>
          <p:cNvPr id="136196" name="TextBox 8"/>
          <p:cNvSpPr txBox="1">
            <a:spLocks noChangeArrowheads="1"/>
          </p:cNvSpPr>
          <p:nvPr/>
        </p:nvSpPr>
        <p:spPr bwMode="auto">
          <a:xfrm>
            <a:off x="596900" y="1277938"/>
            <a:ext cx="5637213" cy="2585323"/>
          </a:xfrm>
          <a:prstGeom prst="rect">
            <a:avLst/>
          </a:prstGeom>
          <a:noFill/>
          <a:ln w="9525">
            <a:noFill/>
            <a:miter lim="800000"/>
            <a:headEnd/>
            <a:tailEnd/>
          </a:ln>
        </p:spPr>
        <p:txBody>
          <a:bodyPr>
            <a:spAutoFit/>
          </a:bodyPr>
          <a:lstStyle/>
          <a:p>
            <a:pPr>
              <a:buFont typeface="Arial" pitchFamily="34" charset="0"/>
              <a:buChar char="•"/>
            </a:pPr>
            <a:r>
              <a:rPr lang="ru-RU" dirty="0" smtClean="0">
                <a:latin typeface="Calibri" pitchFamily="34" charset="0"/>
              </a:rPr>
              <a:t> Результаты </a:t>
            </a:r>
            <a:r>
              <a:rPr lang="ru-RU" dirty="0" smtClean="0">
                <a:latin typeface="Calibri" pitchFamily="34" charset="0"/>
              </a:rPr>
              <a:t>поиска представляют </a:t>
            </a:r>
            <a:r>
              <a:rPr lang="ru-RU" dirty="0" smtClean="0">
                <a:latin typeface="Calibri" pitchFamily="34" charset="0"/>
              </a:rPr>
              <a:t>собой список записей метаданных, которые должны соответствовать вашему ​​запросу. Для каждой записи результаты </a:t>
            </a:r>
            <a:r>
              <a:rPr lang="ru-RU" dirty="0" smtClean="0"/>
              <a:t>поиска </a:t>
            </a:r>
            <a:r>
              <a:rPr lang="ru-RU" dirty="0" smtClean="0">
                <a:latin typeface="Calibri" pitchFamily="34" charset="0"/>
              </a:rPr>
              <a:t>показывают название, </a:t>
            </a:r>
            <a:r>
              <a:rPr lang="ru-RU" dirty="0" smtClean="0">
                <a:latin typeface="Calibri" pitchFamily="34" charset="0"/>
              </a:rPr>
              <a:t>резюме </a:t>
            </a:r>
            <a:r>
              <a:rPr lang="ru-RU" dirty="0" smtClean="0">
                <a:latin typeface="Calibri" pitchFamily="34" charset="0"/>
              </a:rPr>
              <a:t>и ключевые слова</a:t>
            </a:r>
          </a:p>
          <a:p>
            <a:pPr>
              <a:buFont typeface="Arial" pitchFamily="34" charset="0"/>
              <a:buNone/>
            </a:pPr>
            <a:endParaRPr lang="ru-RU" dirty="0" smtClean="0">
              <a:latin typeface="Calibri" pitchFamily="34" charset="0"/>
            </a:endParaRPr>
          </a:p>
          <a:p>
            <a:pPr>
              <a:buFont typeface="Arial" pitchFamily="34" charset="0"/>
              <a:buChar char="•"/>
            </a:pPr>
            <a:r>
              <a:rPr lang="ru-RU" dirty="0" smtClean="0">
                <a:latin typeface="Calibri" pitchFamily="34" charset="0"/>
              </a:rPr>
              <a:t> </a:t>
            </a:r>
            <a:r>
              <a:rPr lang="ru-RU" dirty="0" smtClean="0"/>
              <a:t>В раскрытом </a:t>
            </a:r>
            <a:r>
              <a:rPr lang="ru-RU" dirty="0"/>
              <a:t>виде результаты показывают полное </a:t>
            </a:r>
            <a:r>
              <a:rPr lang="ru-RU" dirty="0" smtClean="0"/>
              <a:t>описание метаданных и, возможно, кнопку для </a:t>
            </a:r>
            <a:r>
              <a:rPr lang="ru-RU" dirty="0" smtClean="0"/>
              <a:t>скачания, </a:t>
            </a:r>
            <a:r>
              <a:rPr lang="ru-RU" dirty="0" smtClean="0"/>
              <a:t>в зависимости от привилегий</a:t>
            </a:r>
            <a:endParaRPr lang="ru-RU" dirty="0">
              <a:latin typeface="Calibri" pitchFamily="34" charset="0"/>
            </a:endParaRPr>
          </a:p>
        </p:txBody>
      </p:sp>
      <p:pic>
        <p:nvPicPr>
          <p:cNvPr id="136197" name="Picture 11"/>
          <p:cNvPicPr>
            <a:picLocks noChangeAspect="1"/>
          </p:cNvPicPr>
          <p:nvPr/>
        </p:nvPicPr>
        <p:blipFill>
          <a:blip r:embed="rId2"/>
          <a:srcRect/>
          <a:stretch>
            <a:fillRect/>
          </a:stretch>
        </p:blipFill>
        <p:spPr bwMode="auto">
          <a:xfrm>
            <a:off x="6375400" y="908050"/>
            <a:ext cx="2524125" cy="1838325"/>
          </a:xfrm>
          <a:prstGeom prst="rect">
            <a:avLst/>
          </a:prstGeom>
          <a:noFill/>
          <a:ln w="9525">
            <a:noFill/>
            <a:miter lim="800000"/>
            <a:headEnd/>
            <a:tailEnd/>
          </a:ln>
        </p:spPr>
      </p:pic>
      <p:pic>
        <p:nvPicPr>
          <p:cNvPr id="136198" name="Picture 13"/>
          <p:cNvPicPr>
            <a:picLocks noChangeAspect="1"/>
          </p:cNvPicPr>
          <p:nvPr/>
        </p:nvPicPr>
        <p:blipFill>
          <a:blip r:embed="rId3"/>
          <a:srcRect/>
          <a:stretch>
            <a:fillRect/>
          </a:stretch>
        </p:blipFill>
        <p:spPr bwMode="auto">
          <a:xfrm>
            <a:off x="6375400" y="2905125"/>
            <a:ext cx="2524125" cy="1463675"/>
          </a:xfrm>
          <a:prstGeom prst="rect">
            <a:avLst/>
          </a:prstGeom>
          <a:noFill/>
          <a:ln w="9525">
            <a:noFill/>
            <a:miter lim="800000"/>
            <a:headEnd/>
            <a:tailEnd/>
          </a:ln>
        </p:spPr>
      </p:pic>
      <p:sp>
        <p:nvSpPr>
          <p:cNvPr id="136199"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969BE06-A8D5-4290-AF07-0481D1B35DB3}" type="slidenum">
              <a:rPr lang="ru-RU" smtClean="0"/>
              <a:pPr>
                <a:defRPr/>
              </a:pPr>
              <a:t>122</a:t>
            </a:fld>
            <a:endParaRPr lang="ru-RU" dirty="0"/>
          </a:p>
        </p:txBody>
      </p:sp>
      <p:sp>
        <p:nvSpPr>
          <p:cNvPr id="137219" name="TextBox 6"/>
          <p:cNvSpPr txBox="1">
            <a:spLocks noChangeArrowheads="1"/>
          </p:cNvSpPr>
          <p:nvPr/>
        </p:nvSpPr>
        <p:spPr bwMode="auto">
          <a:xfrm>
            <a:off x="457200" y="415925"/>
            <a:ext cx="8229600" cy="488950"/>
          </a:xfrm>
          <a:prstGeom prst="rect">
            <a:avLst/>
          </a:prstGeom>
          <a:noFill/>
          <a:ln w="9525">
            <a:noFill/>
            <a:miter lim="800000"/>
            <a:headEnd/>
            <a:tailEnd/>
          </a:ln>
        </p:spPr>
        <p:txBody>
          <a:bodyPr>
            <a:spAutoFit/>
          </a:bodyPr>
          <a:lstStyle/>
          <a:p>
            <a:r>
              <a:rPr lang="ru-RU" sz="2600" b="1" dirty="0">
                <a:latin typeface="Calibri" pitchFamily="34" charset="0"/>
              </a:rPr>
              <a:t>Как обрабатывать данные</a:t>
            </a:r>
            <a:r>
              <a:rPr lang="ru-RU" sz="2600" b="1" dirty="0" smtClean="0">
                <a:latin typeface="Calibri" pitchFamily="34" charset="0"/>
              </a:rPr>
              <a:t>?</a:t>
            </a:r>
            <a:endParaRPr lang="ru-RU" sz="2600" b="1" dirty="0">
              <a:latin typeface="Calibri" pitchFamily="34" charset="0"/>
            </a:endParaRPr>
          </a:p>
        </p:txBody>
      </p:sp>
      <p:pic>
        <p:nvPicPr>
          <p:cNvPr id="137220" name="Picture 8"/>
          <p:cNvPicPr>
            <a:picLocks noChangeAspect="1"/>
          </p:cNvPicPr>
          <p:nvPr/>
        </p:nvPicPr>
        <p:blipFill>
          <a:blip r:embed="rId3"/>
          <a:srcRect/>
          <a:stretch>
            <a:fillRect/>
          </a:stretch>
        </p:blipFill>
        <p:spPr bwMode="auto">
          <a:xfrm>
            <a:off x="179388" y="1630363"/>
            <a:ext cx="4822825" cy="3570287"/>
          </a:xfrm>
          <a:prstGeom prst="rect">
            <a:avLst/>
          </a:prstGeom>
          <a:noFill/>
          <a:ln w="9525">
            <a:noFill/>
            <a:miter lim="800000"/>
            <a:headEnd/>
            <a:tailEnd/>
          </a:ln>
        </p:spPr>
      </p:pic>
      <p:sp>
        <p:nvSpPr>
          <p:cNvPr id="137221" name="TextBox 9"/>
          <p:cNvSpPr txBox="1">
            <a:spLocks noChangeArrowheads="1"/>
          </p:cNvSpPr>
          <p:nvPr/>
        </p:nvSpPr>
        <p:spPr bwMode="auto">
          <a:xfrm>
            <a:off x="6553200" y="1970088"/>
            <a:ext cx="2346325" cy="4211637"/>
          </a:xfrm>
          <a:prstGeom prst="rect">
            <a:avLst/>
          </a:prstGeom>
          <a:noFill/>
          <a:ln w="9525">
            <a:noFill/>
            <a:miter lim="800000"/>
            <a:headEnd/>
            <a:tailEnd/>
          </a:ln>
        </p:spPr>
        <p:txBody>
          <a:bodyPr>
            <a:spAutoFit/>
          </a:bodyPr>
          <a:lstStyle/>
          <a:p>
            <a:r>
              <a:rPr lang="ru-RU" b="1" u="sng" dirty="0" smtClean="0">
                <a:latin typeface="Calibri" pitchFamily="34" charset="0"/>
              </a:rPr>
              <a:t>Ключевые слова:</a:t>
            </a:r>
          </a:p>
          <a:p>
            <a:r>
              <a:rPr lang="ru-RU" dirty="0" smtClean="0">
                <a:latin typeface="Calibri" pitchFamily="34" charset="0"/>
              </a:rPr>
              <a:t> </a:t>
            </a:r>
          </a:p>
          <a:p>
            <a:pPr>
              <a:buFont typeface="Arial" pitchFamily="34" charset="0"/>
              <a:buChar char="•"/>
            </a:pPr>
            <a:r>
              <a:rPr lang="ru-RU" dirty="0" smtClean="0">
                <a:latin typeface="Calibri" pitchFamily="34" charset="0"/>
              </a:rPr>
              <a:t> </a:t>
            </a:r>
            <a:r>
              <a:rPr lang="ru-RU" dirty="0" smtClean="0"/>
              <a:t>Данные по окружающей среде</a:t>
            </a:r>
            <a:endParaRPr lang="ru-RU" dirty="0" smtClean="0">
              <a:latin typeface="Calibri" pitchFamily="34" charset="0"/>
            </a:endParaRP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Geoprocessing</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Скрипт Python</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PyWPS</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Web Processing Service (WPS)</a:t>
            </a:r>
          </a:p>
          <a:p>
            <a:pPr>
              <a:buFont typeface="Arial" pitchFamily="34" charset="0"/>
              <a:buChar char="•"/>
            </a:pPr>
            <a:endParaRPr lang="ru-RU" dirty="0" smtClean="0">
              <a:latin typeface="Calibri" pitchFamily="34" charset="0"/>
            </a:endParaRPr>
          </a:p>
          <a:p>
            <a:endParaRPr lang="ru-RU" dirty="0">
              <a:latin typeface="Calibri" pitchFamily="34"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Box 8"/>
          <p:cNvSpPr txBox="1">
            <a:spLocks noChangeArrowheads="1"/>
          </p:cNvSpPr>
          <p:nvPr/>
        </p:nvSpPr>
        <p:spPr bwMode="auto">
          <a:xfrm>
            <a:off x="596900" y="1182688"/>
            <a:ext cx="7491413" cy="5035550"/>
          </a:xfrm>
          <a:prstGeom prst="rect">
            <a:avLst/>
          </a:prstGeom>
          <a:noFill/>
          <a:ln w="9525">
            <a:noFill/>
            <a:miter lim="800000"/>
            <a:headEnd/>
            <a:tailEnd/>
          </a:ln>
        </p:spPr>
        <p:txBody>
          <a:bodyPr>
            <a:spAutoFit/>
          </a:bodyPr>
          <a:lstStyle/>
          <a:p>
            <a:pPr>
              <a:buFont typeface="Arial" pitchFamily="34" charset="0"/>
              <a:buChar char="•"/>
            </a:pPr>
            <a:r>
              <a:rPr lang="ru-RU" dirty="0" smtClean="0">
                <a:latin typeface="Calibri" pitchFamily="34" charset="0"/>
              </a:rPr>
              <a:t> Стандарт интерфейса OpenGIS® Web Processing Service (WPS): </a:t>
            </a:r>
            <a:r>
              <a:rPr lang="ru-RU" dirty="0">
                <a:latin typeface="Calibri" pitchFamily="34" charset="0"/>
              </a:rPr>
              <a:t>Представляет собой </a:t>
            </a:r>
            <a:r>
              <a:rPr lang="ru-RU" dirty="0" smtClean="0">
                <a:latin typeface="Calibri" pitchFamily="34" charset="0"/>
              </a:rPr>
              <a:t>правила стандартизации ввода и вывода (запросов и ответов) для геопространственных сервисов обработки данных (например: наложение </a:t>
            </a:r>
            <a:r>
              <a:rPr lang="ru-RU" dirty="0">
                <a:latin typeface="Calibri" pitchFamily="34" charset="0"/>
              </a:rPr>
              <a:t>полигонных </a:t>
            </a:r>
            <a:r>
              <a:rPr lang="ru-RU" dirty="0" smtClean="0">
                <a:latin typeface="Calibri" pitchFamily="34" charset="0"/>
              </a:rPr>
              <a:t>слоев)</a:t>
            </a:r>
            <a:endParaRPr lang="ru-RU" dirty="0">
              <a:latin typeface="Calibri" pitchFamily="34" charset="0"/>
            </a:endParaRP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Python: Представляет </a:t>
            </a:r>
            <a:r>
              <a:rPr lang="ru-RU" dirty="0">
                <a:latin typeface="Calibri" pitchFamily="34" charset="0"/>
              </a:rPr>
              <a:t>собой </a:t>
            </a:r>
            <a:r>
              <a:rPr lang="ru-RU" dirty="0" smtClean="0">
                <a:latin typeface="Calibri" pitchFamily="34" charset="0"/>
              </a:rPr>
              <a:t>открытый </a:t>
            </a:r>
            <a:r>
              <a:rPr lang="ru-RU" dirty="0" smtClean="0">
                <a:latin typeface="Calibri" pitchFamily="34" charset="0"/>
              </a:rPr>
              <a:t>и </a:t>
            </a:r>
            <a:r>
              <a:rPr lang="ru-RU" dirty="0" smtClean="0">
                <a:latin typeface="Calibri" pitchFamily="34" charset="0"/>
              </a:rPr>
              <a:t>свободный язык </a:t>
            </a:r>
            <a:r>
              <a:rPr lang="ru-RU" dirty="0" smtClean="0">
                <a:latin typeface="Calibri" pitchFamily="34" charset="0"/>
              </a:rPr>
              <a:t>программирования, который включает в себя множество функций для управления и анализа геопространственных данных</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Python Web Processing Service (PyWPS): Внедрение стандарта Web Processing </a:t>
            </a:r>
            <a:r>
              <a:rPr lang="ru-RU" dirty="0" smtClean="0">
                <a:latin typeface="Calibri" pitchFamily="34" charset="0"/>
              </a:rPr>
              <a:t>Service, </a:t>
            </a:r>
            <a:r>
              <a:rPr lang="ru-RU" dirty="0" smtClean="0">
                <a:latin typeface="Calibri" pitchFamily="34" charset="0"/>
              </a:rPr>
              <a:t>разработанного Open Geospatial Consortium. </a:t>
            </a:r>
            <a:r>
              <a:rPr lang="ru-RU" dirty="0" smtClean="0">
                <a:latin typeface="Calibri" pitchFamily="34" charset="0"/>
              </a:rPr>
              <a:t>Он был написан </a:t>
            </a:r>
            <a:r>
              <a:rPr lang="ru-RU" dirty="0" smtClean="0">
                <a:latin typeface="Calibri" pitchFamily="34" charset="0"/>
              </a:rPr>
              <a:t>со встроенной поддержкой для GRASS GIS.</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Quantum GIS (QGIS): Кросс-платформенный программный продукт </a:t>
            </a:r>
            <a:r>
              <a:rPr lang="ru-RU" dirty="0" smtClean="0">
                <a:latin typeface="Calibri" pitchFamily="34" charset="0"/>
              </a:rPr>
              <a:t>со </a:t>
            </a:r>
            <a:r>
              <a:rPr lang="ru-RU" dirty="0" smtClean="0">
                <a:latin typeface="Calibri" pitchFamily="34" charset="0"/>
              </a:rPr>
              <a:t>свободным </a:t>
            </a:r>
            <a:r>
              <a:rPr lang="ru-RU" dirty="0" smtClean="0">
                <a:latin typeface="Calibri" pitchFamily="34" charset="0"/>
              </a:rPr>
              <a:t>и открытым исходным кодом, </a:t>
            </a:r>
            <a:r>
              <a:rPr lang="ru-RU" dirty="0" smtClean="0">
                <a:latin typeface="Calibri" pitchFamily="34" charset="0"/>
              </a:rPr>
              <a:t>который обеспечен </a:t>
            </a:r>
            <a:r>
              <a:rPr lang="ru-RU" dirty="0" smtClean="0"/>
              <a:t>возможностями </a:t>
            </a:r>
            <a:r>
              <a:rPr lang="ru-RU" dirty="0" smtClean="0">
                <a:latin typeface="Calibri" pitchFamily="34" charset="0"/>
              </a:rPr>
              <a:t>просмотра, редактирования и анализа </a:t>
            </a:r>
            <a:r>
              <a:rPr lang="ru-RU" dirty="0" smtClean="0"/>
              <a:t>данных</a:t>
            </a:r>
            <a:r>
              <a:rPr lang="ru-RU" dirty="0" smtClean="0">
                <a:latin typeface="Calibri" pitchFamily="34" charset="0"/>
              </a:rPr>
              <a:t>. Он поддерживает ряд плагинов, в частности WPS </a:t>
            </a:r>
            <a:r>
              <a:rPr lang="ru-RU" dirty="0" smtClean="0">
                <a:latin typeface="Calibri" pitchFamily="34" charset="0"/>
              </a:rPr>
              <a:t>клиент,</a:t>
            </a:r>
          </a:p>
          <a:p>
            <a:r>
              <a:rPr lang="ru-RU" dirty="0" smtClean="0">
                <a:latin typeface="Calibri" pitchFamily="34" charset="0"/>
              </a:rPr>
              <a:t> </a:t>
            </a:r>
            <a:r>
              <a:rPr lang="ru-RU" dirty="0" smtClean="0">
                <a:latin typeface="Calibri" pitchFamily="34" charset="0"/>
              </a:rPr>
              <a:t>для обеспечения сервисами веб-обработки</a:t>
            </a:r>
            <a:endParaRPr lang="ru-RU" dirty="0">
              <a:latin typeface="Calibri" pitchFamily="34" charset="0"/>
            </a:endParaRPr>
          </a:p>
        </p:txBody>
      </p:sp>
      <p:sp>
        <p:nvSpPr>
          <p:cNvPr id="6" name="Slide Number Placeholder 5"/>
          <p:cNvSpPr>
            <a:spLocks noGrp="1"/>
          </p:cNvSpPr>
          <p:nvPr>
            <p:ph type="sldNum" sz="quarter" idx="12"/>
          </p:nvPr>
        </p:nvSpPr>
        <p:spPr/>
        <p:txBody>
          <a:bodyPr/>
          <a:lstStyle/>
          <a:p>
            <a:pPr>
              <a:defRPr/>
            </a:pPr>
            <a:fld id="{26C17A04-5928-4F72-AB00-5AFA9B382536}" type="slidenum">
              <a:rPr lang="ru-RU" smtClean="0"/>
              <a:pPr>
                <a:defRPr/>
              </a:pPr>
              <a:t>123</a:t>
            </a:fld>
            <a:endParaRPr lang="ru-RU" dirty="0"/>
          </a:p>
        </p:txBody>
      </p:sp>
      <p:sp>
        <p:nvSpPr>
          <p:cNvPr id="138244" name="TextBox 6"/>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обрабатывать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
        <p:nvSpPr>
          <p:cNvPr id="138245" name="Rectangle 7"/>
          <p:cNvSpPr>
            <a:spLocks noChangeArrowheads="1"/>
          </p:cNvSpPr>
          <p:nvPr/>
        </p:nvSpPr>
        <p:spPr bwMode="auto">
          <a:xfrm>
            <a:off x="457200" y="850900"/>
            <a:ext cx="3662926" cy="369332"/>
          </a:xfrm>
          <a:prstGeom prst="rect">
            <a:avLst/>
          </a:prstGeom>
          <a:noFill/>
          <a:ln w="9525">
            <a:noFill/>
            <a:miter lim="800000"/>
            <a:headEnd/>
            <a:tailEnd/>
          </a:ln>
        </p:spPr>
        <p:txBody>
          <a:bodyPr wrap="none">
            <a:spAutoFit/>
          </a:bodyPr>
          <a:lstStyle/>
          <a:p>
            <a:r>
              <a:rPr lang="ru-RU" b="1" i="1" dirty="0" smtClean="0">
                <a:latin typeface="Calibri" pitchFamily="34" charset="0"/>
              </a:rPr>
              <a:t>Веб-услуги по обработке: Основы</a:t>
            </a:r>
            <a:endParaRPr lang="ru-RU" b="1" i="1" dirty="0">
              <a:latin typeface="Calibri" pitchFamily="34"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2932E66-35F1-4B3B-8D62-65F2357E080D}" type="slidenum">
              <a:rPr lang="ru-RU" smtClean="0"/>
              <a:pPr>
                <a:defRPr/>
              </a:pPr>
              <a:t>124</a:t>
            </a:fld>
            <a:endParaRPr lang="ru-RU" dirty="0"/>
          </a:p>
        </p:txBody>
      </p:sp>
      <p:sp>
        <p:nvSpPr>
          <p:cNvPr id="139267" name="TextBox 8"/>
          <p:cNvSpPr txBox="1">
            <a:spLocks noChangeArrowheads="1"/>
          </p:cNvSpPr>
          <p:nvPr/>
        </p:nvSpPr>
        <p:spPr bwMode="auto">
          <a:xfrm>
            <a:off x="596900" y="1277938"/>
            <a:ext cx="7110413" cy="3113087"/>
          </a:xfrm>
          <a:prstGeom prst="rect">
            <a:avLst/>
          </a:prstGeom>
          <a:noFill/>
          <a:ln w="9525">
            <a:noFill/>
            <a:miter lim="800000"/>
            <a:headEnd/>
            <a:tailEnd/>
          </a:ln>
        </p:spPr>
        <p:txBody>
          <a:bodyPr>
            <a:spAutoFit/>
          </a:bodyPr>
          <a:lstStyle/>
          <a:p>
            <a:pPr marL="342900" indent="-342900">
              <a:buFont typeface="Arial" pitchFamily="34" charset="0"/>
              <a:buChar char="•"/>
            </a:pPr>
            <a:r>
              <a:rPr lang="ru-RU" dirty="0" smtClean="0">
                <a:latin typeface="Calibri" pitchFamily="34" charset="0"/>
              </a:rPr>
              <a:t> Мы используем .gml файл (GML является eXtensible Markup Language (XML) языком для изображения географических объектов). </a:t>
            </a:r>
            <a:r>
              <a:rPr lang="ru-RU" dirty="0" smtClean="0">
                <a:latin typeface="Calibri" pitchFamily="34" charset="0"/>
              </a:rPr>
              <a:t>Д</a:t>
            </a:r>
            <a:r>
              <a:rPr lang="ru-RU" dirty="0" smtClean="0">
                <a:latin typeface="Calibri" pitchFamily="34" charset="0"/>
              </a:rPr>
              <a:t>ля </a:t>
            </a:r>
            <a:r>
              <a:rPr lang="ru-RU" dirty="0" smtClean="0">
                <a:latin typeface="Calibri" pitchFamily="34" charset="0"/>
              </a:rPr>
              <a:t>начала мы  </a:t>
            </a:r>
            <a:r>
              <a:rPr lang="ru-RU" dirty="0" smtClean="0">
                <a:latin typeface="Calibri" pitchFamily="34" charset="0"/>
              </a:rPr>
              <a:t>проверим его работу в QGIS среде.</a:t>
            </a:r>
          </a:p>
          <a:p>
            <a:pPr marL="342900" indent="-342900">
              <a:buFont typeface="Arial" pitchFamily="34" charset="0"/>
              <a:buChar char="•"/>
            </a:pPr>
            <a:endParaRPr lang="ru-RU" dirty="0" smtClean="0">
              <a:latin typeface="Calibri" pitchFamily="34" charset="0"/>
            </a:endParaRPr>
          </a:p>
          <a:p>
            <a:pPr marL="342900" indent="-342900">
              <a:buFont typeface="Arial" pitchFamily="34" charset="0"/>
              <a:buChar char="•"/>
            </a:pPr>
            <a:r>
              <a:rPr lang="ru-RU" dirty="0" smtClean="0">
                <a:latin typeface="Calibri" pitchFamily="34" charset="0"/>
              </a:rPr>
              <a:t> Процедура:</a:t>
            </a:r>
          </a:p>
          <a:p>
            <a:pPr marL="800100" lvl="1" indent="-342900">
              <a:buFont typeface="Calibri" pitchFamily="34" charset="0"/>
              <a:buAutoNum type="arabicParenR"/>
            </a:pPr>
            <a:r>
              <a:rPr lang="ru-RU" dirty="0" smtClean="0">
                <a:latin typeface="Calibri" pitchFamily="34" charset="0"/>
              </a:rPr>
              <a:t>Нажмите “Add vector layer”             , выберите “Measures.gml” файл, а затем выберите систему координат EPSG:4326 (соответствует  WGS 84)</a:t>
            </a:r>
          </a:p>
          <a:p>
            <a:pPr marL="800100" lvl="1" indent="-342900">
              <a:buFont typeface="Calibri" pitchFamily="34" charset="0"/>
              <a:buAutoNum type="arabicParenR"/>
            </a:pPr>
            <a:r>
              <a:rPr lang="ru-RU" dirty="0" smtClean="0">
                <a:latin typeface="Calibri" pitchFamily="34" charset="0"/>
              </a:rPr>
              <a:t>Таблица </a:t>
            </a:r>
            <a:r>
              <a:rPr lang="ru-RU" dirty="0">
                <a:latin typeface="Calibri" pitchFamily="34" charset="0"/>
              </a:rPr>
              <a:t>атрибутов содержит 4 поля: X, Y координаты, value и ID</a:t>
            </a:r>
            <a:r>
              <a:rPr lang="ru-RU" dirty="0" smtClean="0">
                <a:latin typeface="Calibri" pitchFamily="34" charset="0"/>
              </a:rPr>
              <a:t>. </a:t>
            </a:r>
          </a:p>
          <a:p>
            <a:pPr marL="800100" lvl="1" indent="-342900">
              <a:buFont typeface="Calibri" pitchFamily="34" charset="0"/>
              <a:buAutoNum type="arabicParenR"/>
            </a:pPr>
            <a:r>
              <a:rPr lang="ru-RU" dirty="0" smtClean="0">
                <a:latin typeface="Calibri" pitchFamily="34" charset="0"/>
              </a:rPr>
              <a:t>Закрыть QGIS</a:t>
            </a:r>
            <a:endParaRPr lang="ru-RU" dirty="0">
              <a:latin typeface="Calibri" pitchFamily="34" charset="0"/>
            </a:endParaRPr>
          </a:p>
        </p:txBody>
      </p:sp>
      <p:pic>
        <p:nvPicPr>
          <p:cNvPr id="139268" name="Picture 9"/>
          <p:cNvPicPr>
            <a:picLocks noChangeAspect="1"/>
          </p:cNvPicPr>
          <p:nvPr/>
        </p:nvPicPr>
        <p:blipFill>
          <a:blip r:embed="rId2"/>
          <a:srcRect/>
          <a:stretch>
            <a:fillRect/>
          </a:stretch>
        </p:blipFill>
        <p:spPr bwMode="auto">
          <a:xfrm>
            <a:off x="4364038" y="2665413"/>
            <a:ext cx="447675" cy="349250"/>
          </a:xfrm>
          <a:prstGeom prst="rect">
            <a:avLst/>
          </a:prstGeom>
          <a:noFill/>
          <a:ln w="9525">
            <a:noFill/>
            <a:miter lim="800000"/>
            <a:headEnd/>
            <a:tailEnd/>
          </a:ln>
        </p:spPr>
      </p:pic>
      <p:pic>
        <p:nvPicPr>
          <p:cNvPr id="139269" name="Picture 10"/>
          <p:cNvPicPr>
            <a:picLocks noChangeAspect="1"/>
          </p:cNvPicPr>
          <p:nvPr/>
        </p:nvPicPr>
        <p:blipFill>
          <a:blip r:embed="rId3"/>
          <a:srcRect/>
          <a:stretch>
            <a:fillRect/>
          </a:stretch>
        </p:blipFill>
        <p:spPr bwMode="auto">
          <a:xfrm>
            <a:off x="7351713" y="3117850"/>
            <a:ext cx="1581150" cy="1531938"/>
          </a:xfrm>
          <a:prstGeom prst="rect">
            <a:avLst/>
          </a:prstGeom>
          <a:noFill/>
          <a:ln w="9525">
            <a:noFill/>
            <a:miter lim="800000"/>
            <a:headEnd/>
            <a:tailEnd/>
          </a:ln>
        </p:spPr>
      </p:pic>
      <p:pic>
        <p:nvPicPr>
          <p:cNvPr id="139270" name="Picture 11"/>
          <p:cNvPicPr>
            <a:picLocks noChangeAspect="1"/>
          </p:cNvPicPr>
          <p:nvPr/>
        </p:nvPicPr>
        <p:blipFill>
          <a:blip r:embed="rId4"/>
          <a:srcRect/>
          <a:stretch>
            <a:fillRect/>
          </a:stretch>
        </p:blipFill>
        <p:spPr bwMode="auto">
          <a:xfrm>
            <a:off x="6745288" y="4891088"/>
            <a:ext cx="2187575" cy="1273175"/>
          </a:xfrm>
          <a:prstGeom prst="rect">
            <a:avLst/>
          </a:prstGeom>
          <a:noFill/>
          <a:ln w="9525">
            <a:noFill/>
            <a:miter lim="800000"/>
            <a:headEnd/>
            <a:tailEnd/>
          </a:ln>
        </p:spPr>
      </p:pic>
      <p:sp>
        <p:nvSpPr>
          <p:cNvPr id="139271" name="Rectangle 12"/>
          <p:cNvSpPr>
            <a:spLocks noChangeArrowheads="1"/>
          </p:cNvSpPr>
          <p:nvPr/>
        </p:nvSpPr>
        <p:spPr bwMode="auto">
          <a:xfrm>
            <a:off x="8085138" y="4611688"/>
            <a:ext cx="387350" cy="366712"/>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39272" name="TextBox 6"/>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обрабатывать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
        <p:nvSpPr>
          <p:cNvPr id="139273" name="Rectangle 7"/>
          <p:cNvSpPr>
            <a:spLocks noChangeArrowheads="1"/>
          </p:cNvSpPr>
          <p:nvPr/>
        </p:nvSpPr>
        <p:spPr bwMode="auto">
          <a:xfrm>
            <a:off x="457200" y="842963"/>
            <a:ext cx="4156651" cy="369332"/>
          </a:xfrm>
          <a:prstGeom prst="rect">
            <a:avLst/>
          </a:prstGeom>
          <a:noFill/>
          <a:ln w="9525">
            <a:noFill/>
            <a:miter lim="800000"/>
            <a:headEnd/>
            <a:tailEnd/>
          </a:ln>
        </p:spPr>
        <p:txBody>
          <a:bodyPr wrap="none">
            <a:spAutoFit/>
          </a:bodyPr>
          <a:lstStyle/>
          <a:p>
            <a:r>
              <a:rPr lang="ru-RU" b="1" i="1" dirty="0" smtClean="0">
                <a:latin typeface="Calibri" pitchFamily="34" charset="0"/>
              </a:rPr>
              <a:t>Веб-услуги по обработке: упражнения</a:t>
            </a:r>
            <a:endParaRPr lang="ru-RU" b="1" i="1" dirty="0">
              <a:latin typeface="Calibri" pitchFamily="34"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32CC70C-6ECE-4820-AD84-6E4D76A3C870}" type="slidenum">
              <a:rPr lang="ru-RU" smtClean="0"/>
              <a:pPr>
                <a:defRPr/>
              </a:pPr>
              <a:t>125</a:t>
            </a:fld>
            <a:endParaRPr lang="ru-RU" dirty="0"/>
          </a:p>
        </p:txBody>
      </p:sp>
      <p:sp>
        <p:nvSpPr>
          <p:cNvPr id="140291" name="TextBox 8"/>
          <p:cNvSpPr txBox="1">
            <a:spLocks noChangeArrowheads="1"/>
          </p:cNvSpPr>
          <p:nvPr/>
        </p:nvSpPr>
        <p:spPr bwMode="auto">
          <a:xfrm>
            <a:off x="596900" y="1277938"/>
            <a:ext cx="7004050" cy="2289175"/>
          </a:xfrm>
          <a:prstGeom prst="rect">
            <a:avLst/>
          </a:prstGeom>
          <a:noFill/>
          <a:ln w="9525">
            <a:noFill/>
            <a:miter lim="800000"/>
            <a:headEnd/>
            <a:tailEnd/>
          </a:ln>
        </p:spPr>
        <p:txBody>
          <a:bodyPr>
            <a:spAutoFit/>
          </a:bodyPr>
          <a:lstStyle/>
          <a:p>
            <a:pPr>
              <a:buFont typeface="Arial" pitchFamily="34" charset="0"/>
              <a:buChar char="•"/>
            </a:pPr>
            <a:r>
              <a:rPr lang="ru-RU" dirty="0" smtClean="0">
                <a:latin typeface="Calibri" pitchFamily="34" charset="0"/>
              </a:rPr>
              <a:t> Воспользуемся текстовым редактором (например: Gedit) для </a:t>
            </a:r>
            <a:r>
              <a:rPr lang="ru-RU" dirty="0">
                <a:latin typeface="Calibri" pitchFamily="34" charset="0"/>
              </a:rPr>
              <a:t>подготовки </a:t>
            </a:r>
            <a:r>
              <a:rPr lang="ru-RU" dirty="0" smtClean="0">
                <a:latin typeface="Calibri" pitchFamily="34" charset="0"/>
              </a:rPr>
              <a:t>скрипта python, назвав </a:t>
            </a:r>
            <a:r>
              <a:rPr lang="ru-RU" dirty="0">
                <a:latin typeface="Calibri" pitchFamily="34" charset="0"/>
              </a:rPr>
              <a:t>его </a:t>
            </a:r>
            <a:r>
              <a:rPr lang="ru-RU" dirty="0" smtClean="0">
                <a:latin typeface="Calibri" pitchFamily="34" charset="0"/>
              </a:rPr>
              <a:t>processing.py.</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Скрипт будет состоять из трех основных частей: </a:t>
            </a:r>
            <a:endParaRPr lang="ru-RU" dirty="0">
              <a:latin typeface="Calibri" pitchFamily="34" charset="0"/>
            </a:endParaRPr>
          </a:p>
          <a:p>
            <a:pPr>
              <a:buFont typeface="Arial" pitchFamily="34" charset="0"/>
              <a:buNone/>
            </a:pPr>
            <a:r>
              <a:rPr lang="ru-RU" dirty="0" smtClean="0">
                <a:latin typeface="Calibri" pitchFamily="34" charset="0"/>
              </a:rPr>
              <a:t>(1) </a:t>
            </a:r>
            <a:r>
              <a:rPr lang="ru-RU" dirty="0" smtClean="0">
                <a:latin typeface="Calibri" pitchFamily="34" charset="0"/>
              </a:rPr>
              <a:t>Инициализация </a:t>
            </a:r>
            <a:r>
              <a:rPr lang="ru-RU" dirty="0" smtClean="0">
                <a:latin typeface="Calibri" pitchFamily="34" charset="0"/>
              </a:rPr>
              <a:t>процесса и декларации полезных библиотек, </a:t>
            </a:r>
            <a:endParaRPr lang="ru-RU" dirty="0">
              <a:latin typeface="Calibri" pitchFamily="34" charset="0"/>
            </a:endParaRPr>
          </a:p>
          <a:p>
            <a:pPr>
              <a:buFont typeface="Arial" pitchFamily="34" charset="0"/>
              <a:buNone/>
            </a:pPr>
            <a:r>
              <a:rPr lang="ru-RU" dirty="0" smtClean="0">
                <a:latin typeface="Calibri" pitchFamily="34" charset="0"/>
              </a:rPr>
              <a:t>(2) Декларация входных и выходных параметров, а также </a:t>
            </a:r>
            <a:endParaRPr lang="ru-RU" dirty="0">
              <a:latin typeface="Calibri" pitchFamily="34" charset="0"/>
            </a:endParaRPr>
          </a:p>
          <a:p>
            <a:pPr>
              <a:buFont typeface="Arial" pitchFamily="34" charset="0"/>
              <a:buNone/>
            </a:pPr>
            <a:r>
              <a:rPr lang="ru-RU" dirty="0" smtClean="0">
                <a:latin typeface="Calibri" pitchFamily="34" charset="0"/>
              </a:rPr>
              <a:t>(3) Кодирование операций геообработки с помощью конкретных команд.</a:t>
            </a:r>
            <a:endParaRPr lang="ru-RU" dirty="0">
              <a:latin typeface="Calibri" pitchFamily="34" charset="0"/>
            </a:endParaRPr>
          </a:p>
        </p:txBody>
      </p:sp>
      <p:sp>
        <p:nvSpPr>
          <p:cNvPr id="140292" name="TextBox 13"/>
          <p:cNvSpPr txBox="1">
            <a:spLocks noChangeArrowheads="1"/>
          </p:cNvSpPr>
          <p:nvPr/>
        </p:nvSpPr>
        <p:spPr bwMode="auto">
          <a:xfrm>
            <a:off x="1154113" y="3586163"/>
            <a:ext cx="1079500" cy="366712"/>
          </a:xfrm>
          <a:prstGeom prst="rect">
            <a:avLst/>
          </a:prstGeom>
          <a:noFill/>
          <a:ln w="9525">
            <a:noFill/>
            <a:miter lim="800000"/>
            <a:headEnd/>
            <a:tailEnd/>
          </a:ln>
        </p:spPr>
        <p:txBody>
          <a:bodyPr>
            <a:spAutoFit/>
          </a:bodyPr>
          <a:lstStyle/>
          <a:p>
            <a:r>
              <a:rPr lang="ru-RU" dirty="0" smtClean="0">
                <a:latin typeface="Calibri" pitchFamily="34" charset="0"/>
              </a:rPr>
              <a:t>Часть 1</a:t>
            </a:r>
            <a:endParaRPr lang="ru-RU" dirty="0">
              <a:latin typeface="Calibri" pitchFamily="34" charset="0"/>
            </a:endParaRPr>
          </a:p>
        </p:txBody>
      </p:sp>
      <p:pic>
        <p:nvPicPr>
          <p:cNvPr id="140293" name="Picture 14"/>
          <p:cNvPicPr>
            <a:picLocks noChangeAspect="1"/>
          </p:cNvPicPr>
          <p:nvPr/>
        </p:nvPicPr>
        <p:blipFill>
          <a:blip r:embed="rId2"/>
          <a:srcRect/>
          <a:stretch>
            <a:fillRect/>
          </a:stretch>
        </p:blipFill>
        <p:spPr bwMode="auto">
          <a:xfrm>
            <a:off x="855663" y="3954463"/>
            <a:ext cx="1377950" cy="1520825"/>
          </a:xfrm>
          <a:prstGeom prst="rect">
            <a:avLst/>
          </a:prstGeom>
          <a:noFill/>
          <a:ln w="9525">
            <a:noFill/>
            <a:miter lim="800000"/>
            <a:headEnd/>
            <a:tailEnd/>
          </a:ln>
        </p:spPr>
      </p:pic>
      <p:sp>
        <p:nvSpPr>
          <p:cNvPr id="140294" name="TextBox 15"/>
          <p:cNvSpPr txBox="1">
            <a:spLocks noChangeArrowheads="1"/>
          </p:cNvSpPr>
          <p:nvPr/>
        </p:nvSpPr>
        <p:spPr bwMode="auto">
          <a:xfrm>
            <a:off x="3021013" y="3586163"/>
            <a:ext cx="1019175" cy="366712"/>
          </a:xfrm>
          <a:prstGeom prst="rect">
            <a:avLst/>
          </a:prstGeom>
          <a:noFill/>
          <a:ln w="9525">
            <a:noFill/>
            <a:miter lim="800000"/>
            <a:headEnd/>
            <a:tailEnd/>
          </a:ln>
        </p:spPr>
        <p:txBody>
          <a:bodyPr>
            <a:spAutoFit/>
          </a:bodyPr>
          <a:lstStyle/>
          <a:p>
            <a:r>
              <a:rPr lang="ru-RU" dirty="0" smtClean="0">
                <a:latin typeface="Calibri" pitchFamily="34" charset="0"/>
              </a:rPr>
              <a:t>Часть 2</a:t>
            </a:r>
            <a:endParaRPr lang="ru-RU" dirty="0">
              <a:latin typeface="Calibri" pitchFamily="34" charset="0"/>
            </a:endParaRPr>
          </a:p>
        </p:txBody>
      </p:sp>
      <p:sp>
        <p:nvSpPr>
          <p:cNvPr id="140295" name="TextBox 16"/>
          <p:cNvSpPr txBox="1">
            <a:spLocks noChangeArrowheads="1"/>
          </p:cNvSpPr>
          <p:nvPr/>
        </p:nvSpPr>
        <p:spPr bwMode="auto">
          <a:xfrm>
            <a:off x="6418263" y="3586163"/>
            <a:ext cx="977900" cy="366712"/>
          </a:xfrm>
          <a:prstGeom prst="rect">
            <a:avLst/>
          </a:prstGeom>
          <a:noFill/>
          <a:ln w="9525">
            <a:noFill/>
            <a:miter lim="800000"/>
            <a:headEnd/>
            <a:tailEnd/>
          </a:ln>
        </p:spPr>
        <p:txBody>
          <a:bodyPr>
            <a:spAutoFit/>
          </a:bodyPr>
          <a:lstStyle/>
          <a:p>
            <a:r>
              <a:rPr lang="ru-RU" dirty="0" smtClean="0">
                <a:latin typeface="Calibri" pitchFamily="34" charset="0"/>
              </a:rPr>
              <a:t>Часть 3</a:t>
            </a:r>
            <a:endParaRPr lang="ru-RU" dirty="0">
              <a:latin typeface="Calibri" pitchFamily="34" charset="0"/>
            </a:endParaRPr>
          </a:p>
        </p:txBody>
      </p:sp>
      <p:pic>
        <p:nvPicPr>
          <p:cNvPr id="140296" name="Picture 17"/>
          <p:cNvPicPr>
            <a:picLocks noChangeAspect="1"/>
          </p:cNvPicPr>
          <p:nvPr/>
        </p:nvPicPr>
        <p:blipFill>
          <a:blip r:embed="rId3"/>
          <a:srcRect/>
          <a:stretch>
            <a:fillRect/>
          </a:stretch>
        </p:blipFill>
        <p:spPr bwMode="auto">
          <a:xfrm>
            <a:off x="2590800" y="4121150"/>
            <a:ext cx="2146300" cy="1354138"/>
          </a:xfrm>
          <a:prstGeom prst="rect">
            <a:avLst/>
          </a:prstGeom>
          <a:noFill/>
          <a:ln w="9525">
            <a:noFill/>
            <a:miter lim="800000"/>
            <a:headEnd/>
            <a:tailEnd/>
          </a:ln>
        </p:spPr>
      </p:pic>
      <p:pic>
        <p:nvPicPr>
          <p:cNvPr id="140297" name="Picture 18"/>
          <p:cNvPicPr>
            <a:picLocks noChangeAspect="1"/>
          </p:cNvPicPr>
          <p:nvPr/>
        </p:nvPicPr>
        <p:blipFill>
          <a:blip r:embed="rId4"/>
          <a:srcRect/>
          <a:stretch>
            <a:fillRect/>
          </a:stretch>
        </p:blipFill>
        <p:spPr bwMode="auto">
          <a:xfrm>
            <a:off x="5127625" y="4127500"/>
            <a:ext cx="950913" cy="207963"/>
          </a:xfrm>
          <a:prstGeom prst="rect">
            <a:avLst/>
          </a:prstGeom>
          <a:noFill/>
          <a:ln w="9525">
            <a:noFill/>
            <a:miter lim="800000"/>
            <a:headEnd/>
            <a:tailEnd/>
          </a:ln>
        </p:spPr>
      </p:pic>
      <p:pic>
        <p:nvPicPr>
          <p:cNvPr id="140298" name="Picture 19"/>
          <p:cNvPicPr>
            <a:picLocks noChangeAspect="1"/>
          </p:cNvPicPr>
          <p:nvPr/>
        </p:nvPicPr>
        <p:blipFill>
          <a:blip r:embed="rId5"/>
          <a:srcRect/>
          <a:stretch>
            <a:fillRect/>
          </a:stretch>
        </p:blipFill>
        <p:spPr bwMode="auto">
          <a:xfrm>
            <a:off x="4948238" y="4335463"/>
            <a:ext cx="2024062" cy="1916112"/>
          </a:xfrm>
          <a:prstGeom prst="rect">
            <a:avLst/>
          </a:prstGeom>
          <a:noFill/>
          <a:ln w="9525">
            <a:noFill/>
            <a:miter lim="800000"/>
            <a:headEnd/>
            <a:tailEnd/>
          </a:ln>
        </p:spPr>
      </p:pic>
      <p:pic>
        <p:nvPicPr>
          <p:cNvPr id="140299" name="Picture 20"/>
          <p:cNvPicPr>
            <a:picLocks noChangeAspect="1"/>
          </p:cNvPicPr>
          <p:nvPr/>
        </p:nvPicPr>
        <p:blipFill>
          <a:blip r:embed="rId6"/>
          <a:srcRect/>
          <a:stretch>
            <a:fillRect/>
          </a:stretch>
        </p:blipFill>
        <p:spPr bwMode="auto">
          <a:xfrm>
            <a:off x="7207250" y="4335463"/>
            <a:ext cx="1936750" cy="1247775"/>
          </a:xfrm>
          <a:prstGeom prst="rect">
            <a:avLst/>
          </a:prstGeom>
          <a:noFill/>
          <a:ln w="9525">
            <a:noFill/>
            <a:miter lim="800000"/>
            <a:headEnd/>
            <a:tailEnd/>
          </a:ln>
        </p:spPr>
      </p:pic>
      <p:sp>
        <p:nvSpPr>
          <p:cNvPr id="140300" name="TextBox 6"/>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обрабатывать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
        <p:nvSpPr>
          <p:cNvPr id="140301" name="Rectangle 7"/>
          <p:cNvSpPr>
            <a:spLocks noChangeArrowheads="1"/>
          </p:cNvSpPr>
          <p:nvPr/>
        </p:nvSpPr>
        <p:spPr bwMode="auto">
          <a:xfrm>
            <a:off x="457200" y="842963"/>
            <a:ext cx="4156651" cy="369332"/>
          </a:xfrm>
          <a:prstGeom prst="rect">
            <a:avLst/>
          </a:prstGeom>
          <a:noFill/>
          <a:ln w="9525">
            <a:noFill/>
            <a:miter lim="800000"/>
            <a:headEnd/>
            <a:tailEnd/>
          </a:ln>
        </p:spPr>
        <p:txBody>
          <a:bodyPr wrap="none">
            <a:spAutoFit/>
          </a:bodyPr>
          <a:lstStyle/>
          <a:p>
            <a:r>
              <a:rPr lang="ru-RU" b="1" i="1" dirty="0" smtClean="0">
                <a:latin typeface="Calibri" pitchFamily="34" charset="0"/>
              </a:rPr>
              <a:t>Веб-услуги по обработке: упражнения</a:t>
            </a:r>
            <a:endParaRPr lang="ru-RU" b="1" i="1" dirty="0">
              <a:latin typeface="Calibri" pitchFamily="34"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Box 8"/>
          <p:cNvSpPr txBox="1">
            <a:spLocks noChangeArrowheads="1"/>
          </p:cNvSpPr>
          <p:nvPr/>
        </p:nvSpPr>
        <p:spPr bwMode="auto">
          <a:xfrm>
            <a:off x="596900" y="1136650"/>
            <a:ext cx="8547100" cy="5310188"/>
          </a:xfrm>
          <a:prstGeom prst="rect">
            <a:avLst/>
          </a:prstGeom>
          <a:noFill/>
          <a:ln w="9525">
            <a:noFill/>
            <a:miter lim="800000"/>
            <a:headEnd/>
            <a:tailEnd/>
          </a:ln>
        </p:spPr>
        <p:txBody>
          <a:bodyPr>
            <a:spAutoFit/>
          </a:bodyPr>
          <a:lstStyle/>
          <a:p>
            <a:pPr>
              <a:buFont typeface="Arial" pitchFamily="34" charset="0"/>
              <a:buChar char="•"/>
            </a:pPr>
            <a:r>
              <a:rPr lang="ru-RU" dirty="0" smtClean="0">
                <a:latin typeface="Calibri" pitchFamily="34" charset="0"/>
              </a:rPr>
              <a:t> Затем публикуем скрипт на локальном сервере</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Для публикации PyWPS </a:t>
            </a:r>
            <a:r>
              <a:rPr lang="ru-RU" dirty="0" smtClean="0"/>
              <a:t>процесса </a:t>
            </a:r>
            <a:r>
              <a:rPr lang="ru-RU" dirty="0" smtClean="0">
                <a:latin typeface="Calibri" pitchFamily="34" charset="0"/>
              </a:rPr>
              <a:t>требуется хранить конкретную информацию в директорию процессов, например, /usr/local/lib/python2.7/dist-packages/pywps-3.2.1-py2.7egg/pywps/processes</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Он будет содержать:</a:t>
            </a:r>
          </a:p>
          <a:p>
            <a:pPr lvl="1">
              <a:buFont typeface="Wingdings" pitchFamily="2" charset="2"/>
              <a:buChar char="Ø"/>
            </a:pPr>
            <a:r>
              <a:rPr lang="ru-RU" dirty="0" smtClean="0">
                <a:latin typeface="Calibri" pitchFamily="34" charset="0"/>
              </a:rPr>
              <a:t> Файл An __init__.</a:t>
            </a:r>
            <a:r>
              <a:rPr lang="ru-RU" dirty="0" smtClean="0">
                <a:latin typeface="Calibri" pitchFamily="34" charset="0"/>
              </a:rPr>
              <a:t>py, </a:t>
            </a:r>
            <a:r>
              <a:rPr lang="ru-RU" dirty="0" smtClean="0">
                <a:latin typeface="Calibri" pitchFamily="34" charset="0"/>
              </a:rPr>
              <a:t>который устанавливает массив __all__ </a:t>
            </a:r>
            <a:r>
              <a:rPr lang="ru-RU" dirty="0" smtClean="0">
                <a:latin typeface="Calibri" pitchFamily="34" charset="0"/>
              </a:rPr>
              <a:t>array, </a:t>
            </a:r>
            <a:r>
              <a:rPr lang="ru-RU" dirty="0" smtClean="0">
                <a:latin typeface="Calibri" pitchFamily="34" charset="0"/>
              </a:rPr>
              <a:t>содержащий список доступных переменных</a:t>
            </a:r>
          </a:p>
          <a:p>
            <a:pPr lvl="1">
              <a:buFont typeface="Wingdings" pitchFamily="2" charset="2"/>
              <a:buChar char="Ø"/>
            </a:pPr>
            <a:r>
              <a:rPr lang="ru-RU" dirty="0" smtClean="0">
                <a:latin typeface="Calibri" pitchFamily="34" charset="0"/>
              </a:rPr>
              <a:t> Все скрипты Python, которые вы хотите опубликовать как веб-сервисы обработки, например, processing.py</a:t>
            </a:r>
          </a:p>
          <a:p>
            <a:pPr lvl="1">
              <a:buFont typeface="Wingdings" pitchFamily="2" charset="2"/>
              <a:buNone/>
            </a:pPr>
            <a:endParaRPr lang="ru-RU" dirty="0" smtClean="0">
              <a:latin typeface="Calibri" pitchFamily="34" charset="0"/>
            </a:endParaRPr>
          </a:p>
          <a:p>
            <a:pPr lvl="1">
              <a:buFont typeface="Arial" pitchFamily="34" charset="0"/>
              <a:buChar char="•"/>
            </a:pPr>
            <a:r>
              <a:rPr lang="ru-RU" dirty="0" smtClean="0">
                <a:latin typeface="Calibri" pitchFamily="34" charset="0"/>
              </a:rPr>
              <a:t>Вы </a:t>
            </a:r>
            <a:r>
              <a:rPr lang="ru-RU" dirty="0" smtClean="0">
                <a:latin typeface="Calibri" pitchFamily="34" charset="0"/>
              </a:rPr>
              <a:t>можете о</a:t>
            </a:r>
            <a:r>
              <a:rPr lang="ru-RU" dirty="0" smtClean="0">
                <a:latin typeface="Calibri" pitchFamily="34" charset="0"/>
              </a:rPr>
              <a:t>публиковать </a:t>
            </a:r>
            <a:r>
              <a:rPr lang="ru-RU" dirty="0" smtClean="0">
                <a:latin typeface="Calibri" pitchFamily="34" charset="0"/>
              </a:rPr>
              <a:t>его на вашем локальном </a:t>
            </a:r>
            <a:r>
              <a:rPr lang="ru-RU" dirty="0" smtClean="0">
                <a:latin typeface="Calibri" pitchFamily="34" charset="0"/>
              </a:rPr>
              <a:t>сервере с </a:t>
            </a:r>
            <a:r>
              <a:rPr lang="ru-RU" dirty="0" smtClean="0">
                <a:latin typeface="Calibri" pitchFamily="34" charset="0"/>
              </a:rPr>
              <a:t>помощью эмулятора терминала, установив привилегии чтения, записи и выполнения для </a:t>
            </a:r>
            <a:r>
              <a:rPr lang="ru-RU" dirty="0">
                <a:latin typeface="Calibri" pitchFamily="34" charset="0"/>
              </a:rPr>
              <a:t>вашего </a:t>
            </a:r>
            <a:r>
              <a:rPr lang="ru-RU" dirty="0" smtClean="0">
                <a:latin typeface="Calibri" pitchFamily="34" charset="0"/>
              </a:rPr>
              <a:t>скрипта Python (CHMOD 777)</a:t>
            </a:r>
          </a:p>
          <a:p>
            <a:pPr lvl="1">
              <a:buFont typeface="Arial" pitchFamily="34" charset="0"/>
              <a:buChar char="•"/>
            </a:pPr>
            <a:endParaRPr lang="ru-RU" dirty="0" smtClean="0">
              <a:latin typeface="Calibri" pitchFamily="34" charset="0"/>
            </a:endParaRPr>
          </a:p>
          <a:p>
            <a:pPr lvl="1">
              <a:buFont typeface="Arial" pitchFamily="34" charset="0"/>
              <a:buChar char="•"/>
            </a:pPr>
            <a:r>
              <a:rPr lang="ru-RU" dirty="0" smtClean="0">
                <a:latin typeface="Calibri" pitchFamily="34" charset="0"/>
              </a:rPr>
              <a:t> После этого WPS публикуется на локальном сервере и готово к употреблению (выполнению) клиентом (например: QGIS WPS плагин), что будет сделано позже в главе "Как анализировать данные"</a:t>
            </a:r>
            <a:endParaRPr lang="ru-RU" dirty="0">
              <a:latin typeface="Calibri" pitchFamily="34" charset="0"/>
            </a:endParaRPr>
          </a:p>
        </p:txBody>
      </p:sp>
      <p:sp>
        <p:nvSpPr>
          <p:cNvPr id="6" name="Slide Number Placeholder 5"/>
          <p:cNvSpPr>
            <a:spLocks noGrp="1"/>
          </p:cNvSpPr>
          <p:nvPr>
            <p:ph type="sldNum" sz="quarter" idx="12"/>
          </p:nvPr>
        </p:nvSpPr>
        <p:spPr/>
        <p:txBody>
          <a:bodyPr/>
          <a:lstStyle/>
          <a:p>
            <a:pPr>
              <a:defRPr/>
            </a:pPr>
            <a:fld id="{38AD92BB-1FF8-41F6-817C-EC962DF8AA36}" type="slidenum">
              <a:rPr lang="ru-RU" smtClean="0"/>
              <a:pPr>
                <a:defRPr/>
              </a:pPr>
              <a:t>126</a:t>
            </a:fld>
            <a:endParaRPr lang="ru-RU" dirty="0"/>
          </a:p>
        </p:txBody>
      </p:sp>
      <p:sp>
        <p:nvSpPr>
          <p:cNvPr id="141316" name="Rectangle 7"/>
          <p:cNvSpPr>
            <a:spLocks noChangeArrowheads="1"/>
          </p:cNvSpPr>
          <p:nvPr/>
        </p:nvSpPr>
        <p:spPr bwMode="auto">
          <a:xfrm>
            <a:off x="457200" y="785813"/>
            <a:ext cx="4156651" cy="369332"/>
          </a:xfrm>
          <a:prstGeom prst="rect">
            <a:avLst/>
          </a:prstGeom>
          <a:noFill/>
          <a:ln w="9525">
            <a:noFill/>
            <a:miter lim="800000"/>
            <a:headEnd/>
            <a:tailEnd/>
          </a:ln>
        </p:spPr>
        <p:txBody>
          <a:bodyPr wrap="none">
            <a:spAutoFit/>
          </a:bodyPr>
          <a:lstStyle/>
          <a:p>
            <a:r>
              <a:rPr lang="ru-RU" b="1" i="1" dirty="0" smtClean="0">
                <a:latin typeface="Calibri" pitchFamily="34" charset="0"/>
              </a:rPr>
              <a:t>Веб-услуги по обработке: упражнения</a:t>
            </a:r>
            <a:endParaRPr lang="ru-RU" b="1" i="1" dirty="0">
              <a:latin typeface="Calibri" pitchFamily="34" charset="0"/>
            </a:endParaRPr>
          </a:p>
        </p:txBody>
      </p:sp>
      <p:sp>
        <p:nvSpPr>
          <p:cNvPr id="141317" name="TextBox 6"/>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обрабатывать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85DFA8D6-E0A8-4313-83AB-A5CD2D47C74D}" type="slidenum">
              <a:rPr lang="ru-RU" smtClean="0"/>
              <a:pPr>
                <a:defRPr/>
              </a:pPr>
              <a:t>127</a:t>
            </a:fld>
            <a:endParaRPr lang="ru-RU" dirty="0"/>
          </a:p>
        </p:txBody>
      </p:sp>
      <p:sp>
        <p:nvSpPr>
          <p:cNvPr id="142339" name="TextBox 6"/>
          <p:cNvSpPr txBox="1">
            <a:spLocks noChangeArrowheads="1"/>
          </p:cNvSpPr>
          <p:nvPr/>
        </p:nvSpPr>
        <p:spPr bwMode="auto">
          <a:xfrm>
            <a:off x="457200" y="415925"/>
            <a:ext cx="8229600" cy="488950"/>
          </a:xfrm>
          <a:prstGeom prst="rect">
            <a:avLst/>
          </a:prstGeom>
          <a:noFill/>
          <a:ln w="9525">
            <a:noFill/>
            <a:miter lim="800000"/>
            <a:headEnd/>
            <a:tailEnd/>
          </a:ln>
        </p:spPr>
        <p:txBody>
          <a:bodyPr>
            <a:spAutoFit/>
          </a:bodyPr>
          <a:lstStyle/>
          <a:p>
            <a:r>
              <a:rPr lang="ru-RU" sz="2600" b="1" dirty="0">
                <a:latin typeface="Calibri" pitchFamily="34" charset="0"/>
              </a:rPr>
              <a:t>Как визуализировать данные</a:t>
            </a:r>
            <a:r>
              <a:rPr lang="ru-RU" sz="2600" b="1" dirty="0" smtClean="0">
                <a:latin typeface="Calibri" pitchFamily="34" charset="0"/>
              </a:rPr>
              <a:t>?</a:t>
            </a:r>
            <a:endParaRPr lang="ru-RU" sz="2600" b="1" dirty="0">
              <a:latin typeface="Calibri" pitchFamily="34" charset="0"/>
            </a:endParaRPr>
          </a:p>
        </p:txBody>
      </p:sp>
      <p:pic>
        <p:nvPicPr>
          <p:cNvPr id="142340" name="Picture 7"/>
          <p:cNvPicPr>
            <a:picLocks noChangeAspect="1"/>
          </p:cNvPicPr>
          <p:nvPr/>
        </p:nvPicPr>
        <p:blipFill>
          <a:blip r:embed="rId2"/>
          <a:srcRect/>
          <a:stretch>
            <a:fillRect/>
          </a:stretch>
        </p:blipFill>
        <p:spPr bwMode="auto">
          <a:xfrm>
            <a:off x="177800" y="1849438"/>
            <a:ext cx="4837113" cy="3571875"/>
          </a:xfrm>
          <a:prstGeom prst="rect">
            <a:avLst/>
          </a:prstGeom>
          <a:noFill/>
          <a:ln w="9525">
            <a:noFill/>
            <a:miter lim="800000"/>
            <a:headEnd/>
            <a:tailEnd/>
          </a:ln>
        </p:spPr>
      </p:pic>
      <p:sp>
        <p:nvSpPr>
          <p:cNvPr id="142341" name="TextBox 8"/>
          <p:cNvSpPr txBox="1">
            <a:spLocks noChangeArrowheads="1"/>
          </p:cNvSpPr>
          <p:nvPr/>
        </p:nvSpPr>
        <p:spPr bwMode="auto">
          <a:xfrm>
            <a:off x="6553200" y="1970088"/>
            <a:ext cx="2346325" cy="3113087"/>
          </a:xfrm>
          <a:prstGeom prst="rect">
            <a:avLst/>
          </a:prstGeom>
          <a:noFill/>
          <a:ln w="9525">
            <a:noFill/>
            <a:miter lim="800000"/>
            <a:headEnd/>
            <a:tailEnd/>
          </a:ln>
        </p:spPr>
        <p:txBody>
          <a:bodyPr>
            <a:spAutoFit/>
          </a:bodyPr>
          <a:lstStyle/>
          <a:p>
            <a:r>
              <a:rPr lang="ru-RU" b="1" u="sng" dirty="0" smtClean="0">
                <a:latin typeface="Calibri" pitchFamily="34" charset="0"/>
              </a:rPr>
              <a:t>Ключевые слова:</a:t>
            </a:r>
          </a:p>
          <a:p>
            <a:r>
              <a:rPr lang="ru-RU" dirty="0" smtClean="0">
                <a:latin typeface="Calibri" pitchFamily="34" charset="0"/>
              </a:rPr>
              <a:t> </a:t>
            </a:r>
          </a:p>
          <a:p>
            <a:pPr>
              <a:buFont typeface="Arial" pitchFamily="34" charset="0"/>
              <a:buChar char="•"/>
            </a:pPr>
            <a:r>
              <a:rPr lang="ru-RU" dirty="0" smtClean="0">
                <a:latin typeface="Calibri" pitchFamily="34" charset="0"/>
              </a:rPr>
              <a:t> Google Earth</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Open Layers</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QGIS</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WMS</a:t>
            </a:r>
          </a:p>
          <a:p>
            <a:pPr>
              <a:buFont typeface="Arial" pitchFamily="34" charset="0"/>
              <a:buChar char="•"/>
            </a:pPr>
            <a:endParaRPr lang="ru-RU" dirty="0" smtClean="0">
              <a:latin typeface="Calibri" pitchFamily="34" charset="0"/>
            </a:endParaRPr>
          </a:p>
          <a:p>
            <a:endParaRPr lang="ru-RU" dirty="0">
              <a:latin typeface="Calibri" pitchFamily="34"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6429049A-22D0-4A1B-AE19-451A0A266036}" type="slidenum">
              <a:rPr lang="ru-RU" smtClean="0"/>
              <a:pPr>
                <a:defRPr/>
              </a:pPr>
              <a:t>128</a:t>
            </a:fld>
            <a:endParaRPr lang="ru-RU" dirty="0"/>
          </a:p>
        </p:txBody>
      </p:sp>
      <p:sp>
        <p:nvSpPr>
          <p:cNvPr id="143363" name="TextBox 6"/>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визуализировать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
        <p:nvSpPr>
          <p:cNvPr id="143364" name="Rectangle 7"/>
          <p:cNvSpPr>
            <a:spLocks noChangeArrowheads="1"/>
          </p:cNvSpPr>
          <p:nvPr/>
        </p:nvSpPr>
        <p:spPr bwMode="auto">
          <a:xfrm>
            <a:off x="457200" y="908050"/>
            <a:ext cx="3349625" cy="366713"/>
          </a:xfrm>
          <a:prstGeom prst="rect">
            <a:avLst/>
          </a:prstGeom>
          <a:noFill/>
          <a:ln w="9525">
            <a:noFill/>
            <a:miter lim="800000"/>
            <a:headEnd/>
            <a:tailEnd/>
          </a:ln>
        </p:spPr>
        <p:txBody>
          <a:bodyPr wrap="none">
            <a:spAutoFit/>
          </a:bodyPr>
          <a:lstStyle/>
          <a:p>
            <a:r>
              <a:rPr lang="ru-RU" b="1" i="1" dirty="0" smtClean="0">
                <a:latin typeface="Calibri" pitchFamily="34" charset="0"/>
              </a:rPr>
              <a:t>Web mapping services: Основы</a:t>
            </a:r>
            <a:endParaRPr lang="ru-RU" b="1" i="1" dirty="0">
              <a:latin typeface="Calibri" pitchFamily="34" charset="0"/>
            </a:endParaRPr>
          </a:p>
        </p:txBody>
      </p:sp>
      <p:sp>
        <p:nvSpPr>
          <p:cNvPr id="143365" name="TextBox 8"/>
          <p:cNvSpPr txBox="1">
            <a:spLocks noChangeArrowheads="1"/>
          </p:cNvSpPr>
          <p:nvPr/>
        </p:nvSpPr>
        <p:spPr bwMode="auto">
          <a:xfrm>
            <a:off x="596900" y="1277938"/>
            <a:ext cx="7502525" cy="4486275"/>
          </a:xfrm>
          <a:prstGeom prst="rect">
            <a:avLst/>
          </a:prstGeom>
          <a:noFill/>
          <a:ln w="9525">
            <a:noFill/>
            <a:miter lim="800000"/>
            <a:headEnd/>
            <a:tailEnd/>
          </a:ln>
        </p:spPr>
        <p:txBody>
          <a:bodyPr>
            <a:spAutoFit/>
          </a:bodyPr>
          <a:lstStyle/>
          <a:p>
            <a:pPr>
              <a:buFont typeface="Arial" pitchFamily="34" charset="0"/>
              <a:buChar char="•"/>
            </a:pPr>
            <a:r>
              <a:rPr lang="ru-RU" dirty="0">
                <a:latin typeface="Calibri" pitchFamily="34" charset="0"/>
              </a:rPr>
              <a:t> </a:t>
            </a:r>
            <a:r>
              <a:rPr lang="ru-RU" dirty="0" smtClean="0">
                <a:latin typeface="Calibri" pitchFamily="34" charset="0"/>
              </a:rPr>
              <a:t>Web Map Service определяет интерфейс, который позволяет клиенту генерировать карты данных с географической привязкой</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В контексте WMS, карта означает графическое представление (JPEG, GIF или PNG файлы) </a:t>
            </a:r>
            <a:r>
              <a:rPr lang="ru-RU" dirty="0" smtClean="0">
                <a:latin typeface="Calibri" pitchFamily="34" charset="0"/>
              </a:rPr>
              <a:t>геопространственных данных, означая, </a:t>
            </a:r>
            <a:r>
              <a:rPr lang="ru-RU" dirty="0" smtClean="0">
                <a:latin typeface="Calibri" pitchFamily="34" charset="0"/>
              </a:rPr>
              <a:t>что WMS сервис не дает доступа к самим данным</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Традиционный интерфейс WMS, генерируемый </a:t>
            </a:r>
            <a:r>
              <a:rPr lang="ru-RU" dirty="0">
                <a:latin typeface="Calibri" pitchFamily="34" charset="0"/>
              </a:rPr>
              <a:t>с </a:t>
            </a:r>
            <a:r>
              <a:rPr lang="ru-RU" dirty="0" smtClean="0">
                <a:latin typeface="Calibri" pitchFamily="34" charset="0"/>
              </a:rPr>
              <a:t>помощью URL, состоит из следующих операций:</a:t>
            </a:r>
          </a:p>
          <a:p>
            <a:pPr lvl="1">
              <a:buFont typeface="Wingdings" pitchFamily="2" charset="2"/>
              <a:buChar char="Ø"/>
            </a:pPr>
            <a:r>
              <a:rPr lang="ru-RU" dirty="0" smtClean="0">
                <a:latin typeface="Calibri" pitchFamily="34" charset="0"/>
              </a:rPr>
              <a:t> GetCapabilites: ответ клиенту, сообщая ему, какие слои имеются в наличии и какие из них могут </a:t>
            </a:r>
            <a:r>
              <a:rPr lang="ru-RU" dirty="0">
                <a:latin typeface="Calibri" pitchFamily="34" charset="0"/>
              </a:rPr>
              <a:t>быть </a:t>
            </a:r>
            <a:r>
              <a:rPr lang="ru-RU" dirty="0" smtClean="0">
                <a:latin typeface="Calibri" pitchFamily="34" charset="0"/>
              </a:rPr>
              <a:t>запрошены</a:t>
            </a:r>
          </a:p>
          <a:p>
            <a:pPr lvl="1">
              <a:buFont typeface="Wingdings" pitchFamily="2" charset="2"/>
              <a:buChar char="Ø"/>
            </a:pPr>
            <a:r>
              <a:rPr lang="ru-RU" dirty="0" smtClean="0">
                <a:latin typeface="Calibri" pitchFamily="34" charset="0"/>
              </a:rPr>
              <a:t> GetMap:  сгенерировать карту </a:t>
            </a:r>
            <a:r>
              <a:rPr lang="ru-RU" dirty="0">
                <a:latin typeface="Calibri" pitchFamily="34" charset="0"/>
              </a:rPr>
              <a:t>в </a:t>
            </a:r>
            <a:r>
              <a:rPr lang="ru-RU" dirty="0" smtClean="0">
                <a:latin typeface="Calibri" pitchFamily="34" charset="0"/>
              </a:rPr>
              <a:t>формате растрового изображения, </a:t>
            </a:r>
            <a:r>
              <a:rPr lang="ru-RU" dirty="0" smtClean="0">
                <a:latin typeface="Calibri" pitchFamily="34" charset="0"/>
              </a:rPr>
              <a:t>показывающего </a:t>
            </a:r>
            <a:r>
              <a:rPr lang="ru-RU" dirty="0" smtClean="0">
                <a:latin typeface="Calibri" pitchFamily="34" charset="0"/>
              </a:rPr>
              <a:t>выбранные слои</a:t>
            </a:r>
          </a:p>
          <a:p>
            <a:pPr lvl="1">
              <a:buFont typeface="Wingdings" pitchFamily="2" charset="2"/>
              <a:buChar char="Ø"/>
            </a:pPr>
            <a:r>
              <a:rPr lang="ru-RU" dirty="0" smtClean="0">
                <a:latin typeface="Calibri" pitchFamily="34" charset="0"/>
              </a:rPr>
              <a:t> GetFeatureInfo: ответ на простые запросы о содержании карты</a:t>
            </a:r>
          </a:p>
          <a:p>
            <a:endParaRPr lang="ru-RU" dirty="0" smtClean="0">
              <a:latin typeface="Calibri" pitchFamily="34" charset="0"/>
            </a:endParaRPr>
          </a:p>
          <a:p>
            <a:endParaRPr lang="ru-RU" dirty="0">
              <a:latin typeface="Calibri" pitchFamily="34"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EDF5154-9840-467B-B9F4-7B1015F41027}" type="slidenum">
              <a:rPr lang="ru-RU" smtClean="0"/>
              <a:pPr>
                <a:defRPr/>
              </a:pPr>
              <a:t>129</a:t>
            </a:fld>
            <a:endParaRPr lang="ru-RU" dirty="0"/>
          </a:p>
        </p:txBody>
      </p:sp>
      <p:sp>
        <p:nvSpPr>
          <p:cNvPr id="144387" name="TextBox 8"/>
          <p:cNvSpPr txBox="1">
            <a:spLocks noChangeArrowheads="1"/>
          </p:cNvSpPr>
          <p:nvPr/>
        </p:nvSpPr>
        <p:spPr bwMode="auto">
          <a:xfrm>
            <a:off x="596900" y="1277938"/>
            <a:ext cx="7954963" cy="2308324"/>
          </a:xfrm>
          <a:prstGeom prst="rect">
            <a:avLst/>
          </a:prstGeom>
          <a:noFill/>
          <a:ln w="9525">
            <a:noFill/>
            <a:miter lim="800000"/>
            <a:headEnd/>
            <a:tailEnd/>
          </a:ln>
        </p:spPr>
        <p:txBody>
          <a:bodyPr>
            <a:spAutoFit/>
          </a:bodyPr>
          <a:lstStyle/>
          <a:p>
            <a:pPr>
              <a:buFont typeface="Arial" pitchFamily="34" charset="0"/>
              <a:buChar char="•"/>
            </a:pPr>
            <a:r>
              <a:rPr lang="ru-RU" dirty="0">
                <a:latin typeface="Calibri" pitchFamily="34" charset="0"/>
              </a:rPr>
              <a:t> </a:t>
            </a:r>
            <a:r>
              <a:rPr lang="ru-RU" dirty="0" smtClean="0">
                <a:latin typeface="Calibri" pitchFamily="34" charset="0"/>
              </a:rPr>
              <a:t>Web Map Service определяет интерфейс, который позволяет клиенту генерировать карты данных с географической привязкой</a:t>
            </a:r>
          </a:p>
          <a:p>
            <a:endParaRPr lang="ru-RU" dirty="0" smtClean="0">
              <a:latin typeface="Calibri" pitchFamily="34" charset="0"/>
            </a:endParaRPr>
          </a:p>
          <a:p>
            <a:pPr>
              <a:buFont typeface="Arial" pitchFamily="34" charset="0"/>
              <a:buChar char="•"/>
            </a:pPr>
            <a:r>
              <a:rPr lang="ru-RU" dirty="0" smtClean="0">
                <a:latin typeface="Calibri" pitchFamily="34" charset="0"/>
              </a:rPr>
              <a:t> Пример URL WMS с запросом GetCapabilities, которая выдает пользователю XML-документ, описывающий сервис и наборы доступных данных:</a:t>
            </a:r>
          </a:p>
          <a:p>
            <a:pPr lvl="1"/>
            <a:r>
              <a:rPr lang="ru-RU" dirty="0" smtClean="0">
                <a:latin typeface="Calibri" pitchFamily="34" charset="0"/>
              </a:rPr>
              <a:t>http://preview.grid.unep.ch:8080/geoserver/wms?request=GetCapabilities </a:t>
            </a:r>
          </a:p>
          <a:p>
            <a:endParaRPr lang="ru-RU" dirty="0" smtClean="0">
              <a:latin typeface="Calibri" pitchFamily="34" charset="0"/>
            </a:endParaRPr>
          </a:p>
          <a:p>
            <a:endParaRPr lang="ru-RU" dirty="0">
              <a:latin typeface="Calibri" pitchFamily="34" charset="0"/>
            </a:endParaRPr>
          </a:p>
        </p:txBody>
      </p:sp>
      <p:pic>
        <p:nvPicPr>
          <p:cNvPr id="144388" name="Picture 9"/>
          <p:cNvPicPr>
            <a:picLocks noChangeAspect="1"/>
          </p:cNvPicPr>
          <p:nvPr/>
        </p:nvPicPr>
        <p:blipFill>
          <a:blip r:embed="rId2"/>
          <a:srcRect/>
          <a:stretch>
            <a:fillRect/>
          </a:stretch>
        </p:blipFill>
        <p:spPr bwMode="auto">
          <a:xfrm>
            <a:off x="5876925" y="3390900"/>
            <a:ext cx="2809875" cy="2784475"/>
          </a:xfrm>
          <a:prstGeom prst="rect">
            <a:avLst/>
          </a:prstGeom>
          <a:noFill/>
          <a:ln w="9525">
            <a:noFill/>
            <a:miter lim="800000"/>
            <a:headEnd/>
            <a:tailEnd/>
          </a:ln>
        </p:spPr>
      </p:pic>
      <p:sp>
        <p:nvSpPr>
          <p:cNvPr id="144389" name="TextBox 6"/>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визуализировать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
        <p:nvSpPr>
          <p:cNvPr id="144390" name="Rectangle 7"/>
          <p:cNvSpPr>
            <a:spLocks noChangeArrowheads="1"/>
          </p:cNvSpPr>
          <p:nvPr/>
        </p:nvSpPr>
        <p:spPr bwMode="auto">
          <a:xfrm>
            <a:off x="457200" y="908050"/>
            <a:ext cx="4814075" cy="369332"/>
          </a:xfrm>
          <a:prstGeom prst="rect">
            <a:avLst/>
          </a:prstGeom>
          <a:noFill/>
          <a:ln w="9525">
            <a:noFill/>
            <a:miter lim="800000"/>
            <a:headEnd/>
            <a:tailEnd/>
          </a:ln>
        </p:spPr>
        <p:txBody>
          <a:bodyPr wrap="none">
            <a:spAutoFit/>
          </a:bodyPr>
          <a:lstStyle/>
          <a:p>
            <a:r>
              <a:rPr lang="ru-RU" b="1" i="1" dirty="0" smtClean="0">
                <a:latin typeface="Calibri" pitchFamily="34" charset="0"/>
              </a:rPr>
              <a:t>Web mapping services: Основы </a:t>
            </a:r>
            <a:r>
              <a:rPr lang="ru-RU" b="1" i="1" dirty="0">
                <a:latin typeface="Calibri" pitchFamily="34" charset="0"/>
              </a:rPr>
              <a:t>(продолжение</a:t>
            </a:r>
            <a:r>
              <a:rPr lang="ru-RU" b="1" i="1" dirty="0" smtClean="0">
                <a:latin typeface="Calibri" pitchFamily="34" charset="0"/>
              </a:rPr>
              <a:t>)</a:t>
            </a:r>
            <a:endParaRPr lang="ru-RU" b="1" i="1" dirty="0">
              <a:latin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3"/>
          <a:srcRect/>
          <a:stretch>
            <a:fillRect/>
          </a:stretch>
        </p:blipFill>
        <p:spPr bwMode="auto">
          <a:xfrm>
            <a:off x="1089025" y="1422400"/>
            <a:ext cx="6965950" cy="3017838"/>
          </a:xfrm>
          <a:prstGeom prst="rect">
            <a:avLst/>
          </a:prstGeom>
          <a:noFill/>
          <a:ln w="12700">
            <a:noFill/>
            <a:miter lim="800000"/>
            <a:headEnd/>
            <a:tailEnd/>
          </a:ln>
        </p:spPr>
      </p:pic>
      <p:sp>
        <p:nvSpPr>
          <p:cNvPr id="26627" name="Rectangle 2"/>
          <p:cNvSpPr>
            <a:spLocks/>
          </p:cNvSpPr>
          <p:nvPr/>
        </p:nvSpPr>
        <p:spPr bwMode="auto">
          <a:xfrm>
            <a:off x="169863" y="4751388"/>
            <a:ext cx="8804275" cy="1262062"/>
          </a:xfrm>
          <a:prstGeom prst="rect">
            <a:avLst/>
          </a:prstGeom>
          <a:noFill/>
          <a:ln w="12700">
            <a:noFill/>
            <a:miter lim="800000"/>
            <a:headEnd/>
            <a:tailEnd/>
          </a:ln>
        </p:spPr>
        <p:txBody>
          <a:bodyPr lIns="0" tIns="0" rIns="0" bIns="0" anchor="ctr"/>
          <a:lstStyle/>
          <a:p>
            <a:r>
              <a:rPr lang="ru-RU" sz="4400" dirty="0" smtClean="0">
                <a:latin typeface="Gill Sans"/>
              </a:rPr>
              <a:t>Поиск данных об окружающей среде является трудной задачей.</a:t>
            </a:r>
            <a:endParaRPr lang="ru-RU" sz="4400" dirty="0">
              <a:latin typeface="Gill Sans"/>
              <a:ea typeface="Gill Sans"/>
              <a:cs typeface="Gill Sans"/>
            </a:endParaRP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Box 8"/>
          <p:cNvSpPr txBox="1">
            <a:spLocks noChangeArrowheads="1"/>
          </p:cNvSpPr>
          <p:nvPr/>
        </p:nvSpPr>
        <p:spPr bwMode="auto">
          <a:xfrm>
            <a:off x="596900" y="1277938"/>
            <a:ext cx="7004050" cy="4760912"/>
          </a:xfrm>
          <a:prstGeom prst="rect">
            <a:avLst/>
          </a:prstGeom>
          <a:noFill/>
          <a:ln w="9525">
            <a:noFill/>
            <a:miter lim="800000"/>
            <a:headEnd/>
            <a:tailEnd/>
          </a:ln>
        </p:spPr>
        <p:txBody>
          <a:bodyPr>
            <a:spAutoFit/>
          </a:bodyPr>
          <a:lstStyle/>
          <a:p>
            <a:pPr>
              <a:buFont typeface="Arial" pitchFamily="34" charset="0"/>
              <a:buChar char="•"/>
            </a:pPr>
            <a:r>
              <a:rPr lang="ru-RU" dirty="0">
                <a:latin typeface="Calibri" pitchFamily="34" charset="0"/>
              </a:rPr>
              <a:t> </a:t>
            </a:r>
            <a:r>
              <a:rPr lang="ru-RU" dirty="0" smtClean="0">
                <a:latin typeface="Calibri" pitchFamily="34" charset="0"/>
              </a:rPr>
              <a:t>GetMap является наиболее важным из трех основных операций интерфейса WMS, так как она выдает на запрос клиента карту с выбранными геопространственными слоями</a:t>
            </a:r>
          </a:p>
          <a:p>
            <a:r>
              <a:rPr lang="ru-RU" dirty="0" smtClean="0">
                <a:latin typeface="Calibri" pitchFamily="34" charset="0"/>
              </a:rPr>
              <a:t> </a:t>
            </a:r>
          </a:p>
          <a:p>
            <a:pPr>
              <a:buFont typeface="Arial" pitchFamily="34" charset="0"/>
              <a:buChar char="•"/>
            </a:pPr>
            <a:r>
              <a:rPr lang="ru-RU" dirty="0" smtClean="0">
                <a:latin typeface="Calibri" pitchFamily="34" charset="0"/>
              </a:rPr>
              <a:t> Пример URL WMS с запросом </a:t>
            </a:r>
            <a:r>
              <a:rPr lang="ru-RU" b="1" dirty="0" smtClean="0">
                <a:latin typeface="Calibri" pitchFamily="34" charset="0"/>
              </a:rPr>
              <a:t>GetMap</a:t>
            </a:r>
            <a:r>
              <a:rPr lang="ru-RU" dirty="0" smtClean="0">
                <a:latin typeface="Calibri" pitchFamily="34" charset="0"/>
              </a:rPr>
              <a:t>:</a:t>
            </a:r>
          </a:p>
          <a:p>
            <a:pPr lvl="1"/>
            <a:r>
              <a:rPr lang="ru-RU" dirty="0" smtClean="0">
                <a:latin typeface="Calibri" pitchFamily="34" charset="0"/>
              </a:rPr>
              <a:t>http://preview.grid.unep.ch:8080/geoserver/wms?bbox=-178.21655,18.92548,-66,71.35144&amp;</a:t>
            </a:r>
          </a:p>
          <a:p>
            <a:pPr lvl="1"/>
            <a:r>
              <a:rPr lang="ru-RU" dirty="0" smtClean="0">
                <a:latin typeface="Calibri" pitchFamily="34" charset="0"/>
              </a:rPr>
              <a:t>styles=&amp;</a:t>
            </a:r>
          </a:p>
          <a:p>
            <a:pPr lvl="1"/>
            <a:r>
              <a:rPr lang="ru-RU" dirty="0" smtClean="0">
                <a:latin typeface="Calibri" pitchFamily="34" charset="0"/>
              </a:rPr>
              <a:t>Format=image/png&amp;</a:t>
            </a:r>
          </a:p>
          <a:p>
            <a:pPr lvl="1"/>
            <a:r>
              <a:rPr lang="ru-RU" dirty="0" smtClean="0">
                <a:latin typeface="Calibri" pitchFamily="34" charset="0"/>
              </a:rPr>
              <a:t>request=GetMap&amp;</a:t>
            </a:r>
          </a:p>
          <a:p>
            <a:pPr lvl="1"/>
            <a:r>
              <a:rPr lang="ru-RU" dirty="0" smtClean="0">
                <a:latin typeface="Calibri" pitchFamily="34" charset="0"/>
              </a:rPr>
              <a:t>version=1.1.1&amp;</a:t>
            </a:r>
          </a:p>
          <a:p>
            <a:pPr lvl="1"/>
            <a:r>
              <a:rPr lang="ru-RU" dirty="0" smtClean="0">
                <a:latin typeface="Calibri" pitchFamily="34" charset="0"/>
              </a:rPr>
              <a:t>layers=preview:cy_buffers,preview:Admin1&amp;</a:t>
            </a:r>
          </a:p>
          <a:p>
            <a:pPr lvl="1"/>
            <a:r>
              <a:rPr lang="ru-RU" dirty="0" smtClean="0">
                <a:latin typeface="Calibri" pitchFamily="34" charset="0"/>
              </a:rPr>
              <a:t>width=640&amp;</a:t>
            </a:r>
          </a:p>
          <a:p>
            <a:pPr lvl="1"/>
            <a:r>
              <a:rPr lang="ru-RU" dirty="0" smtClean="0">
                <a:latin typeface="Calibri" pitchFamily="34" charset="0"/>
              </a:rPr>
              <a:t>height=309&amp;</a:t>
            </a:r>
          </a:p>
          <a:p>
            <a:pPr lvl="1"/>
            <a:r>
              <a:rPr lang="ru-RU" dirty="0" smtClean="0">
                <a:latin typeface="Calibri" pitchFamily="34" charset="0"/>
              </a:rPr>
              <a:t>srs=EPSG:4326 </a:t>
            </a:r>
          </a:p>
          <a:p>
            <a:endParaRPr lang="ru-RU" dirty="0" smtClean="0">
              <a:latin typeface="Calibri" pitchFamily="34" charset="0"/>
            </a:endParaRPr>
          </a:p>
          <a:p>
            <a:endParaRPr lang="ru-RU" dirty="0">
              <a:latin typeface="Calibri" pitchFamily="34" charset="0"/>
            </a:endParaRPr>
          </a:p>
        </p:txBody>
      </p:sp>
      <p:sp>
        <p:nvSpPr>
          <p:cNvPr id="6" name="Slide Number Placeholder 5"/>
          <p:cNvSpPr>
            <a:spLocks noGrp="1"/>
          </p:cNvSpPr>
          <p:nvPr>
            <p:ph type="sldNum" sz="quarter" idx="12"/>
          </p:nvPr>
        </p:nvSpPr>
        <p:spPr/>
        <p:txBody>
          <a:bodyPr/>
          <a:lstStyle/>
          <a:p>
            <a:pPr>
              <a:defRPr/>
            </a:pPr>
            <a:fld id="{CDAE46A4-788E-481C-B1CD-8AC28D856E48}" type="slidenum">
              <a:rPr lang="ru-RU" smtClean="0"/>
              <a:pPr>
                <a:defRPr/>
              </a:pPr>
              <a:t>130</a:t>
            </a:fld>
            <a:endParaRPr lang="ru-RU" dirty="0"/>
          </a:p>
        </p:txBody>
      </p:sp>
      <p:pic>
        <p:nvPicPr>
          <p:cNvPr id="145412" name="Picture 10"/>
          <p:cNvPicPr>
            <a:picLocks noChangeAspect="1"/>
          </p:cNvPicPr>
          <p:nvPr/>
        </p:nvPicPr>
        <p:blipFill>
          <a:blip r:embed="rId2"/>
          <a:srcRect/>
          <a:stretch>
            <a:fillRect/>
          </a:stretch>
        </p:blipFill>
        <p:spPr bwMode="auto">
          <a:xfrm>
            <a:off x="5332413" y="4743450"/>
            <a:ext cx="3354387" cy="1612900"/>
          </a:xfrm>
          <a:prstGeom prst="rect">
            <a:avLst/>
          </a:prstGeom>
          <a:noFill/>
          <a:ln w="9525">
            <a:noFill/>
            <a:miter lim="800000"/>
            <a:headEnd/>
            <a:tailEnd/>
          </a:ln>
        </p:spPr>
      </p:pic>
      <p:sp>
        <p:nvSpPr>
          <p:cNvPr id="145413" name="TextBox 6"/>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визуализировать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
        <p:nvSpPr>
          <p:cNvPr id="145414" name="Rectangle 7"/>
          <p:cNvSpPr>
            <a:spLocks noChangeArrowheads="1"/>
          </p:cNvSpPr>
          <p:nvPr/>
        </p:nvSpPr>
        <p:spPr bwMode="auto">
          <a:xfrm>
            <a:off x="457200" y="908050"/>
            <a:ext cx="4814075" cy="369332"/>
          </a:xfrm>
          <a:prstGeom prst="rect">
            <a:avLst/>
          </a:prstGeom>
          <a:noFill/>
          <a:ln w="9525">
            <a:noFill/>
            <a:miter lim="800000"/>
            <a:headEnd/>
            <a:tailEnd/>
          </a:ln>
        </p:spPr>
        <p:txBody>
          <a:bodyPr wrap="none">
            <a:spAutoFit/>
          </a:bodyPr>
          <a:lstStyle/>
          <a:p>
            <a:r>
              <a:rPr lang="ru-RU" b="1" i="1" dirty="0" smtClean="0">
                <a:latin typeface="Calibri" pitchFamily="34" charset="0"/>
              </a:rPr>
              <a:t>Web mapping services: Основы </a:t>
            </a:r>
            <a:r>
              <a:rPr lang="ru-RU" b="1" i="1" dirty="0">
                <a:latin typeface="Calibri" pitchFamily="34" charset="0"/>
              </a:rPr>
              <a:t>(продолжение</a:t>
            </a:r>
            <a:r>
              <a:rPr lang="ru-RU" b="1" i="1" dirty="0" smtClean="0">
                <a:latin typeface="Calibri" pitchFamily="34" charset="0"/>
              </a:rPr>
              <a:t>)</a:t>
            </a:r>
            <a:endParaRPr lang="ru-RU" b="1" i="1" dirty="0">
              <a:latin typeface="Calibri" pitchFamily="34" charset="0"/>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Box 8"/>
          <p:cNvSpPr txBox="1">
            <a:spLocks noChangeArrowheads="1"/>
          </p:cNvSpPr>
          <p:nvPr/>
        </p:nvSpPr>
        <p:spPr bwMode="auto">
          <a:xfrm>
            <a:off x="596900" y="1277938"/>
            <a:ext cx="7756525" cy="4760912"/>
          </a:xfrm>
          <a:prstGeom prst="rect">
            <a:avLst/>
          </a:prstGeom>
          <a:noFill/>
          <a:ln w="9525">
            <a:noFill/>
            <a:miter lim="800000"/>
            <a:headEnd/>
            <a:tailEnd/>
          </a:ln>
        </p:spPr>
        <p:txBody>
          <a:bodyPr>
            <a:spAutoFit/>
          </a:bodyPr>
          <a:lstStyle/>
          <a:p>
            <a:pPr>
              <a:buFont typeface="Arial" pitchFamily="34" charset="0"/>
              <a:buChar char="•"/>
            </a:pPr>
            <a:r>
              <a:rPr lang="ru-RU" dirty="0" smtClean="0">
                <a:latin typeface="Calibri" pitchFamily="34" charset="0"/>
              </a:rPr>
              <a:t> GetFeatureInfo используется для запроса таблицы атрибутов выбранного слоя и для получения информации о конкретном объекте</a:t>
            </a:r>
            <a:endParaRPr lang="ru-RU" dirty="0">
              <a:latin typeface="Calibri" pitchFamily="34" charset="0"/>
            </a:endParaRP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Пример URL WMS с запросом </a:t>
            </a:r>
            <a:r>
              <a:rPr lang="ru-RU" b="1" dirty="0" smtClean="0">
                <a:latin typeface="Calibri" pitchFamily="34" charset="0"/>
              </a:rPr>
              <a:t>GetFeatureInfo</a:t>
            </a:r>
            <a:r>
              <a:rPr lang="ru-RU" dirty="0" smtClean="0">
                <a:latin typeface="Calibri" pitchFamily="34" charset="0"/>
              </a:rPr>
              <a:t>:</a:t>
            </a:r>
          </a:p>
          <a:p>
            <a:pPr lvl="1"/>
            <a:r>
              <a:rPr lang="ru-RU" dirty="0" smtClean="0">
                <a:latin typeface="Calibri" pitchFamily="34" charset="0"/>
              </a:rPr>
              <a:t>http://ogi.state.ok.us/geoserver/wms?SERVICE=WMS&amp;VERSION=1.1.1&amp;</a:t>
            </a:r>
          </a:p>
          <a:p>
            <a:pPr lvl="1"/>
            <a:r>
              <a:rPr lang="ru-RU" dirty="0" smtClean="0">
                <a:latin typeface="Calibri" pitchFamily="34" charset="0"/>
              </a:rPr>
              <a:t>REQUEST=GetFeatureInfo&amp;</a:t>
            </a:r>
          </a:p>
          <a:p>
            <a:pPr lvl="1"/>
            <a:r>
              <a:rPr lang="ru-RU" dirty="0" smtClean="0">
                <a:latin typeface="Calibri" pitchFamily="34" charset="0"/>
              </a:rPr>
              <a:t>SRS=EPSG:4326&amp;</a:t>
            </a:r>
          </a:p>
          <a:p>
            <a:pPr lvl="1"/>
            <a:r>
              <a:rPr lang="ru-RU" dirty="0" smtClean="0">
                <a:latin typeface="Calibri" pitchFamily="34" charset="0"/>
              </a:rPr>
              <a:t>BBOX=-104.5005,32.7501,-94.01,37.20&amp;</a:t>
            </a:r>
          </a:p>
          <a:p>
            <a:pPr lvl="1"/>
            <a:r>
              <a:rPr lang="ru-RU" dirty="0" smtClean="0">
                <a:latin typeface="Calibri" pitchFamily="34" charset="0"/>
              </a:rPr>
              <a:t>WIDTH=800&amp;</a:t>
            </a:r>
          </a:p>
          <a:p>
            <a:pPr lvl="1"/>
            <a:r>
              <a:rPr lang="ru-RU" dirty="0" smtClean="0">
                <a:latin typeface="Calibri" pitchFamily="34" charset="0"/>
              </a:rPr>
              <a:t>HEIGHT=300&amp;</a:t>
            </a:r>
          </a:p>
          <a:p>
            <a:pPr lvl="1"/>
            <a:r>
              <a:rPr lang="ru-RU" dirty="0" smtClean="0">
                <a:latin typeface="Calibri" pitchFamily="34" charset="0"/>
              </a:rPr>
              <a:t>LAYERS=ogi:okcounties&amp;</a:t>
            </a:r>
          </a:p>
          <a:p>
            <a:pPr lvl="1"/>
            <a:r>
              <a:rPr lang="ru-RU" dirty="0" smtClean="0">
                <a:latin typeface="Calibri" pitchFamily="34" charset="0"/>
              </a:rPr>
              <a:t>QUERY_LAYERS=ogi:okcounties&amp;</a:t>
            </a:r>
          </a:p>
          <a:p>
            <a:pPr lvl="1"/>
            <a:r>
              <a:rPr lang="ru-RU" dirty="0" smtClean="0">
                <a:latin typeface="Calibri" pitchFamily="34" charset="0"/>
              </a:rPr>
              <a:t>STYLES=&amp;</a:t>
            </a:r>
          </a:p>
          <a:p>
            <a:pPr lvl="1"/>
            <a:r>
              <a:rPr lang="ru-RU" dirty="0" smtClean="0">
                <a:latin typeface="Calibri" pitchFamily="34" charset="0"/>
              </a:rPr>
              <a:t>X=550&amp;</a:t>
            </a:r>
          </a:p>
          <a:p>
            <a:pPr lvl="1"/>
            <a:r>
              <a:rPr lang="ru-RU" dirty="0" smtClean="0">
                <a:latin typeface="Calibri" pitchFamily="34" charset="0"/>
              </a:rPr>
              <a:t>Y=105 </a:t>
            </a:r>
          </a:p>
          <a:p>
            <a:endParaRPr lang="ru-RU" dirty="0" smtClean="0">
              <a:latin typeface="Calibri" pitchFamily="34" charset="0"/>
            </a:endParaRPr>
          </a:p>
          <a:p>
            <a:endParaRPr lang="ru-RU" dirty="0">
              <a:latin typeface="Calibri" pitchFamily="34" charset="0"/>
            </a:endParaRPr>
          </a:p>
        </p:txBody>
      </p:sp>
      <p:sp>
        <p:nvSpPr>
          <p:cNvPr id="6" name="Slide Number Placeholder 5"/>
          <p:cNvSpPr>
            <a:spLocks noGrp="1"/>
          </p:cNvSpPr>
          <p:nvPr>
            <p:ph type="sldNum" sz="quarter" idx="12"/>
          </p:nvPr>
        </p:nvSpPr>
        <p:spPr/>
        <p:txBody>
          <a:bodyPr/>
          <a:lstStyle/>
          <a:p>
            <a:pPr>
              <a:defRPr/>
            </a:pPr>
            <a:fld id="{E48CC50C-AC87-40BF-A9EB-6244ED397D3A}" type="slidenum">
              <a:rPr lang="ru-RU" smtClean="0"/>
              <a:pPr>
                <a:defRPr/>
              </a:pPr>
              <a:t>131</a:t>
            </a:fld>
            <a:endParaRPr lang="ru-RU" dirty="0"/>
          </a:p>
        </p:txBody>
      </p:sp>
      <p:pic>
        <p:nvPicPr>
          <p:cNvPr id="146436" name="Picture 9"/>
          <p:cNvPicPr>
            <a:picLocks noChangeAspect="1"/>
          </p:cNvPicPr>
          <p:nvPr/>
        </p:nvPicPr>
        <p:blipFill>
          <a:blip r:embed="rId2"/>
          <a:srcRect/>
          <a:stretch>
            <a:fillRect/>
          </a:stretch>
        </p:blipFill>
        <p:spPr bwMode="auto">
          <a:xfrm>
            <a:off x="4954588" y="4183063"/>
            <a:ext cx="3197225" cy="1758950"/>
          </a:xfrm>
          <a:prstGeom prst="rect">
            <a:avLst/>
          </a:prstGeom>
          <a:noFill/>
          <a:ln w="9525">
            <a:noFill/>
            <a:miter lim="800000"/>
            <a:headEnd/>
            <a:tailEnd/>
          </a:ln>
        </p:spPr>
      </p:pic>
      <p:sp>
        <p:nvSpPr>
          <p:cNvPr id="146437" name="TextBox 6"/>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визуализировать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
        <p:nvSpPr>
          <p:cNvPr id="146438" name="Rectangle 7"/>
          <p:cNvSpPr>
            <a:spLocks noChangeArrowheads="1"/>
          </p:cNvSpPr>
          <p:nvPr/>
        </p:nvSpPr>
        <p:spPr bwMode="auto">
          <a:xfrm>
            <a:off x="457200" y="908050"/>
            <a:ext cx="4814075" cy="369332"/>
          </a:xfrm>
          <a:prstGeom prst="rect">
            <a:avLst/>
          </a:prstGeom>
          <a:noFill/>
          <a:ln w="9525">
            <a:noFill/>
            <a:miter lim="800000"/>
            <a:headEnd/>
            <a:tailEnd/>
          </a:ln>
        </p:spPr>
        <p:txBody>
          <a:bodyPr wrap="none">
            <a:spAutoFit/>
          </a:bodyPr>
          <a:lstStyle/>
          <a:p>
            <a:r>
              <a:rPr lang="ru-RU" b="1" i="1" dirty="0" smtClean="0">
                <a:latin typeface="Calibri" pitchFamily="34" charset="0"/>
              </a:rPr>
              <a:t>Web mapping services: Основы </a:t>
            </a:r>
            <a:r>
              <a:rPr lang="ru-RU" b="1" i="1" dirty="0">
                <a:latin typeface="Calibri" pitchFamily="34" charset="0"/>
              </a:rPr>
              <a:t>(продолжение</a:t>
            </a:r>
            <a:r>
              <a:rPr lang="ru-RU" b="1" i="1" dirty="0" smtClean="0">
                <a:latin typeface="Calibri" pitchFamily="34" charset="0"/>
              </a:rPr>
              <a:t>)</a:t>
            </a:r>
            <a:endParaRPr lang="ru-RU" b="1" i="1" dirty="0">
              <a:latin typeface="Calibri" pitchFamily="34" charset="0"/>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1E74534-ECE8-4C02-81B8-B897E8F9C7CE}" type="slidenum">
              <a:rPr lang="ru-RU" smtClean="0"/>
              <a:pPr>
                <a:defRPr/>
              </a:pPr>
              <a:t>132</a:t>
            </a:fld>
            <a:endParaRPr lang="ru-RU" dirty="0"/>
          </a:p>
        </p:txBody>
      </p:sp>
      <p:sp>
        <p:nvSpPr>
          <p:cNvPr id="147459" name="Rectangle 7"/>
          <p:cNvSpPr>
            <a:spLocks noChangeArrowheads="1"/>
          </p:cNvSpPr>
          <p:nvPr/>
        </p:nvSpPr>
        <p:spPr bwMode="auto">
          <a:xfrm>
            <a:off x="457200" y="908050"/>
            <a:ext cx="3549650" cy="366713"/>
          </a:xfrm>
          <a:prstGeom prst="rect">
            <a:avLst/>
          </a:prstGeom>
          <a:noFill/>
          <a:ln w="9525">
            <a:noFill/>
            <a:miter lim="800000"/>
            <a:headEnd/>
            <a:tailEnd/>
          </a:ln>
        </p:spPr>
        <p:txBody>
          <a:bodyPr wrap="none">
            <a:spAutoFit/>
          </a:bodyPr>
          <a:lstStyle/>
          <a:p>
            <a:r>
              <a:rPr lang="ru-RU" b="1" i="1" dirty="0" smtClean="0">
                <a:latin typeface="Calibri" pitchFamily="34" charset="0"/>
              </a:rPr>
              <a:t>Web mapping services: OpenLayers</a:t>
            </a:r>
            <a:endParaRPr lang="ru-RU" dirty="0">
              <a:latin typeface="Calibri" pitchFamily="34" charset="0"/>
            </a:endParaRPr>
          </a:p>
        </p:txBody>
      </p:sp>
      <p:sp>
        <p:nvSpPr>
          <p:cNvPr id="147460" name="TextBox 8"/>
          <p:cNvSpPr txBox="1">
            <a:spLocks noChangeArrowheads="1"/>
          </p:cNvSpPr>
          <p:nvPr/>
        </p:nvSpPr>
        <p:spPr bwMode="auto">
          <a:xfrm>
            <a:off x="596900" y="1277938"/>
            <a:ext cx="7004050" cy="2838450"/>
          </a:xfrm>
          <a:prstGeom prst="rect">
            <a:avLst/>
          </a:prstGeom>
          <a:noFill/>
          <a:ln w="9525">
            <a:noFill/>
            <a:miter lim="800000"/>
            <a:headEnd/>
            <a:tailEnd/>
          </a:ln>
        </p:spPr>
        <p:txBody>
          <a:bodyPr>
            <a:spAutoFit/>
          </a:bodyPr>
          <a:lstStyle/>
          <a:p>
            <a:pPr>
              <a:buFont typeface="Arial" pitchFamily="34" charset="0"/>
              <a:buChar char="•"/>
            </a:pPr>
            <a:r>
              <a:rPr lang="ru-RU" dirty="0" smtClean="0">
                <a:latin typeface="Calibri" pitchFamily="34" charset="0"/>
              </a:rPr>
              <a:t> OpenLayers представляет собой открытую библиотеку JavaScript для отображения картографических данных в веб-браузерах.</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Она состоит в скрипт-файла (OpenLayers.js) и фолдера (img</a:t>
            </a:r>
            <a:r>
              <a:rPr lang="ru-RU" dirty="0" smtClean="0">
                <a:latin typeface="Calibri" pitchFamily="34" charset="0"/>
              </a:rPr>
              <a:t>), </a:t>
            </a:r>
            <a:r>
              <a:rPr lang="ru-RU" dirty="0" smtClean="0">
                <a:latin typeface="Calibri" pitchFamily="34" charset="0"/>
              </a:rPr>
              <a:t>размещенного на сервере</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Необходимо затем подготовить HTML-файл, который будет вызывать эту библиотеку и обеспечивать наличие всего необходимого программного кода для добавления желаемых географические слоев</a:t>
            </a:r>
            <a:endParaRPr lang="ru-RU" dirty="0">
              <a:latin typeface="Calibri" pitchFamily="34" charset="0"/>
            </a:endParaRPr>
          </a:p>
        </p:txBody>
      </p:sp>
      <p:sp>
        <p:nvSpPr>
          <p:cNvPr id="147461" name="TextBox 6"/>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визуализировать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D24AF2F1-F102-4B21-BF07-0A6305DDF04B}" type="slidenum">
              <a:rPr lang="ru-RU" smtClean="0"/>
              <a:pPr>
                <a:defRPr/>
              </a:pPr>
              <a:t>133</a:t>
            </a:fld>
            <a:endParaRPr lang="ru-RU" dirty="0"/>
          </a:p>
        </p:txBody>
      </p:sp>
      <p:sp>
        <p:nvSpPr>
          <p:cNvPr id="148483" name="TextBox 8"/>
          <p:cNvSpPr txBox="1">
            <a:spLocks noChangeArrowheads="1"/>
          </p:cNvSpPr>
          <p:nvPr/>
        </p:nvSpPr>
        <p:spPr bwMode="auto">
          <a:xfrm>
            <a:off x="596900" y="1277938"/>
            <a:ext cx="7004050" cy="2563812"/>
          </a:xfrm>
          <a:prstGeom prst="rect">
            <a:avLst/>
          </a:prstGeom>
          <a:noFill/>
          <a:ln w="9525">
            <a:noFill/>
            <a:miter lim="800000"/>
            <a:headEnd/>
            <a:tailEnd/>
          </a:ln>
        </p:spPr>
        <p:txBody>
          <a:bodyPr>
            <a:spAutoFit/>
          </a:bodyPr>
          <a:lstStyle/>
          <a:p>
            <a:pPr>
              <a:buFont typeface="Arial" pitchFamily="34" charset="0"/>
              <a:buChar char="•"/>
            </a:pPr>
            <a:r>
              <a:rPr lang="ru-RU" dirty="0" smtClean="0">
                <a:latin typeface="Calibri" pitchFamily="34" charset="0"/>
              </a:rPr>
              <a:t> HTML-файл (который может быть редактировать в текстовом редакторе, например, Gedit) должен содержать несколько важных элементов:</a:t>
            </a:r>
          </a:p>
          <a:p>
            <a:pPr lvl="1">
              <a:buFont typeface="Wingdings" pitchFamily="2" charset="2"/>
              <a:buChar char="Ø"/>
            </a:pPr>
            <a:r>
              <a:rPr lang="ru-RU" dirty="0" smtClean="0">
                <a:latin typeface="Calibri" pitchFamily="34" charset="0"/>
              </a:rPr>
              <a:t> Структуру HTML-страницы для отображения карты</a:t>
            </a:r>
          </a:p>
          <a:p>
            <a:pPr lvl="1">
              <a:buFont typeface="Wingdings" pitchFamily="2" charset="2"/>
              <a:buChar char="Ø"/>
            </a:pPr>
            <a:r>
              <a:rPr lang="ru-RU" dirty="0" smtClean="0">
                <a:latin typeface="Calibri" pitchFamily="34" charset="0"/>
              </a:rPr>
              <a:t> </a:t>
            </a:r>
            <a:r>
              <a:rPr lang="ru-RU" dirty="0"/>
              <a:t>Скрипт тэг, который вызывает библиотеку </a:t>
            </a:r>
            <a:r>
              <a:rPr lang="ru-RU" dirty="0" smtClean="0"/>
              <a:t>OpenLayers</a:t>
            </a:r>
            <a:endParaRPr lang="ru-RU" dirty="0" smtClean="0">
              <a:latin typeface="Calibri" pitchFamily="34" charset="0"/>
            </a:endParaRPr>
          </a:p>
          <a:p>
            <a:pPr lvl="1">
              <a:buFont typeface="Wingdings" pitchFamily="2" charset="2"/>
              <a:buChar char="Ø"/>
            </a:pPr>
            <a:r>
              <a:rPr lang="ru-RU" dirty="0" smtClean="0">
                <a:latin typeface="Calibri" pitchFamily="34" charset="0"/>
              </a:rPr>
              <a:t> Map viewer </a:t>
            </a:r>
            <a:r>
              <a:rPr lang="ru-RU" dirty="0" smtClean="0"/>
              <a:t>(элемент, в котором будет размещена карта)</a:t>
            </a:r>
            <a:endParaRPr lang="ru-RU" dirty="0" smtClean="0">
              <a:latin typeface="Calibri" pitchFamily="34" charset="0"/>
            </a:endParaRPr>
          </a:p>
          <a:p>
            <a:pPr lvl="1">
              <a:buFont typeface="Wingdings" pitchFamily="2" charset="2"/>
              <a:buChar char="Ø"/>
            </a:pPr>
            <a:r>
              <a:rPr lang="ru-RU" dirty="0" smtClean="0">
                <a:latin typeface="Calibri" pitchFamily="34" charset="0"/>
              </a:rPr>
              <a:t> Layers (WMS): </a:t>
            </a:r>
            <a:r>
              <a:rPr lang="ru-RU" dirty="0" smtClean="0"/>
              <a:t>пример фоновой карты из MetaCarta</a:t>
            </a:r>
            <a:endParaRPr lang="ru-RU" dirty="0" smtClean="0">
              <a:latin typeface="Calibri" pitchFamily="34" charset="0"/>
            </a:endParaRPr>
          </a:p>
          <a:p>
            <a:endParaRPr lang="ru-RU" dirty="0" smtClean="0">
              <a:latin typeface="Calibri" pitchFamily="34" charset="0"/>
            </a:endParaRPr>
          </a:p>
          <a:p>
            <a:endParaRPr lang="ru-RU" dirty="0">
              <a:latin typeface="Calibri" pitchFamily="34" charset="0"/>
            </a:endParaRPr>
          </a:p>
        </p:txBody>
      </p:sp>
      <p:pic>
        <p:nvPicPr>
          <p:cNvPr id="148484" name="Picture 9"/>
          <p:cNvPicPr>
            <a:picLocks noChangeAspect="1"/>
          </p:cNvPicPr>
          <p:nvPr/>
        </p:nvPicPr>
        <p:blipFill>
          <a:blip r:embed="rId2"/>
          <a:srcRect/>
          <a:stretch>
            <a:fillRect/>
          </a:stretch>
        </p:blipFill>
        <p:spPr bwMode="auto">
          <a:xfrm>
            <a:off x="457200" y="3654425"/>
            <a:ext cx="2828925" cy="2119313"/>
          </a:xfrm>
          <a:prstGeom prst="rect">
            <a:avLst/>
          </a:prstGeom>
          <a:noFill/>
          <a:ln w="9525">
            <a:noFill/>
            <a:miter lim="800000"/>
            <a:headEnd/>
            <a:tailEnd/>
          </a:ln>
        </p:spPr>
      </p:pic>
      <p:pic>
        <p:nvPicPr>
          <p:cNvPr id="148485" name="Picture 10"/>
          <p:cNvPicPr>
            <a:picLocks noChangeAspect="1"/>
          </p:cNvPicPr>
          <p:nvPr/>
        </p:nvPicPr>
        <p:blipFill>
          <a:blip r:embed="rId3"/>
          <a:srcRect/>
          <a:stretch>
            <a:fillRect/>
          </a:stretch>
        </p:blipFill>
        <p:spPr bwMode="auto">
          <a:xfrm>
            <a:off x="4073525" y="4740275"/>
            <a:ext cx="2155825" cy="315913"/>
          </a:xfrm>
          <a:prstGeom prst="rect">
            <a:avLst/>
          </a:prstGeom>
          <a:noFill/>
          <a:ln w="9525">
            <a:noFill/>
            <a:miter lim="800000"/>
            <a:headEnd/>
            <a:tailEnd/>
          </a:ln>
        </p:spPr>
      </p:pic>
      <p:pic>
        <p:nvPicPr>
          <p:cNvPr id="148486" name="Picture 11"/>
          <p:cNvPicPr>
            <a:picLocks noChangeAspect="1"/>
          </p:cNvPicPr>
          <p:nvPr/>
        </p:nvPicPr>
        <p:blipFill>
          <a:blip r:embed="rId4"/>
          <a:srcRect/>
          <a:stretch>
            <a:fillRect/>
          </a:stretch>
        </p:blipFill>
        <p:spPr bwMode="auto">
          <a:xfrm>
            <a:off x="4073525" y="5597525"/>
            <a:ext cx="1546225" cy="176213"/>
          </a:xfrm>
          <a:prstGeom prst="rect">
            <a:avLst/>
          </a:prstGeom>
          <a:noFill/>
          <a:ln w="9525">
            <a:noFill/>
            <a:miter lim="800000"/>
            <a:headEnd/>
            <a:tailEnd/>
          </a:ln>
        </p:spPr>
      </p:pic>
      <p:sp>
        <p:nvSpPr>
          <p:cNvPr id="148487" name="TextBox 12"/>
          <p:cNvSpPr txBox="1">
            <a:spLocks noChangeArrowheads="1"/>
          </p:cNvSpPr>
          <p:nvPr/>
        </p:nvSpPr>
        <p:spPr bwMode="auto">
          <a:xfrm>
            <a:off x="1036638" y="3308350"/>
            <a:ext cx="1554162" cy="369888"/>
          </a:xfrm>
          <a:prstGeom prst="rect">
            <a:avLst/>
          </a:prstGeom>
          <a:noFill/>
          <a:ln w="9525">
            <a:noFill/>
            <a:miter lim="800000"/>
            <a:headEnd/>
            <a:tailEnd/>
          </a:ln>
        </p:spPr>
        <p:txBody>
          <a:bodyPr>
            <a:spAutoFit/>
          </a:bodyPr>
          <a:lstStyle/>
          <a:p>
            <a:r>
              <a:rPr lang="ru-RU" dirty="0" smtClean="0">
                <a:latin typeface="Calibri" pitchFamily="34" charset="0"/>
              </a:rPr>
              <a:t>html structure</a:t>
            </a:r>
            <a:endParaRPr lang="ru-RU" dirty="0">
              <a:latin typeface="Calibri" pitchFamily="34" charset="0"/>
            </a:endParaRPr>
          </a:p>
        </p:txBody>
      </p:sp>
      <p:sp>
        <p:nvSpPr>
          <p:cNvPr id="148488" name="TextBox 13"/>
          <p:cNvSpPr txBox="1">
            <a:spLocks noChangeArrowheads="1"/>
          </p:cNvSpPr>
          <p:nvPr/>
        </p:nvSpPr>
        <p:spPr bwMode="auto">
          <a:xfrm>
            <a:off x="4073525" y="3770313"/>
            <a:ext cx="1554163" cy="923925"/>
          </a:xfrm>
          <a:prstGeom prst="rect">
            <a:avLst/>
          </a:prstGeom>
          <a:noFill/>
          <a:ln w="9525">
            <a:noFill/>
            <a:miter lim="800000"/>
            <a:headEnd/>
            <a:tailEnd/>
          </a:ln>
        </p:spPr>
        <p:txBody>
          <a:bodyPr>
            <a:spAutoFit/>
          </a:bodyPr>
          <a:lstStyle/>
          <a:p>
            <a:r>
              <a:rPr lang="ru-RU" dirty="0" smtClean="0">
                <a:latin typeface="Calibri" pitchFamily="34" charset="0"/>
              </a:rPr>
              <a:t>Script tag for OpenLayers library</a:t>
            </a:r>
            <a:endParaRPr lang="ru-RU" dirty="0">
              <a:latin typeface="Calibri" pitchFamily="34" charset="0"/>
            </a:endParaRPr>
          </a:p>
        </p:txBody>
      </p:sp>
      <p:sp>
        <p:nvSpPr>
          <p:cNvPr id="148489" name="TextBox 14"/>
          <p:cNvSpPr txBox="1">
            <a:spLocks noChangeArrowheads="1"/>
          </p:cNvSpPr>
          <p:nvPr/>
        </p:nvSpPr>
        <p:spPr bwMode="auto">
          <a:xfrm>
            <a:off x="4073525" y="5229225"/>
            <a:ext cx="1554163" cy="368300"/>
          </a:xfrm>
          <a:prstGeom prst="rect">
            <a:avLst/>
          </a:prstGeom>
          <a:noFill/>
          <a:ln w="9525">
            <a:noFill/>
            <a:miter lim="800000"/>
            <a:headEnd/>
            <a:tailEnd/>
          </a:ln>
        </p:spPr>
        <p:txBody>
          <a:bodyPr>
            <a:spAutoFit/>
          </a:bodyPr>
          <a:lstStyle/>
          <a:p>
            <a:r>
              <a:rPr lang="ru-RU" dirty="0" smtClean="0">
                <a:latin typeface="Calibri" pitchFamily="34" charset="0"/>
              </a:rPr>
              <a:t>Map viewer</a:t>
            </a:r>
            <a:endParaRPr lang="ru-RU" dirty="0">
              <a:latin typeface="Calibri" pitchFamily="34" charset="0"/>
            </a:endParaRPr>
          </a:p>
        </p:txBody>
      </p:sp>
      <p:pic>
        <p:nvPicPr>
          <p:cNvPr id="148490" name="Picture 15"/>
          <p:cNvPicPr>
            <a:picLocks noChangeAspect="1"/>
          </p:cNvPicPr>
          <p:nvPr/>
        </p:nvPicPr>
        <p:blipFill>
          <a:blip r:embed="rId5"/>
          <a:srcRect/>
          <a:stretch>
            <a:fillRect/>
          </a:stretch>
        </p:blipFill>
        <p:spPr bwMode="auto">
          <a:xfrm>
            <a:off x="6777038" y="4286250"/>
            <a:ext cx="2133600" cy="1050925"/>
          </a:xfrm>
          <a:prstGeom prst="rect">
            <a:avLst/>
          </a:prstGeom>
          <a:noFill/>
          <a:ln w="9525">
            <a:noFill/>
            <a:miter lim="800000"/>
            <a:headEnd/>
            <a:tailEnd/>
          </a:ln>
        </p:spPr>
      </p:pic>
      <p:sp>
        <p:nvSpPr>
          <p:cNvPr id="148491" name="TextBox 16"/>
          <p:cNvSpPr txBox="1">
            <a:spLocks noChangeArrowheads="1"/>
          </p:cNvSpPr>
          <p:nvPr/>
        </p:nvSpPr>
        <p:spPr bwMode="auto">
          <a:xfrm>
            <a:off x="6824663" y="3770313"/>
            <a:ext cx="1552575" cy="369887"/>
          </a:xfrm>
          <a:prstGeom prst="rect">
            <a:avLst/>
          </a:prstGeom>
          <a:noFill/>
          <a:ln w="9525">
            <a:noFill/>
            <a:miter lim="800000"/>
            <a:headEnd/>
            <a:tailEnd/>
          </a:ln>
        </p:spPr>
        <p:txBody>
          <a:bodyPr>
            <a:spAutoFit/>
          </a:bodyPr>
          <a:lstStyle/>
          <a:p>
            <a:r>
              <a:rPr lang="ru-RU" dirty="0" smtClean="0">
                <a:latin typeface="Calibri" pitchFamily="34" charset="0"/>
              </a:rPr>
              <a:t>Layers (WMS)</a:t>
            </a:r>
            <a:endParaRPr lang="ru-RU" dirty="0">
              <a:latin typeface="Calibri" pitchFamily="34" charset="0"/>
            </a:endParaRPr>
          </a:p>
        </p:txBody>
      </p:sp>
      <p:sp>
        <p:nvSpPr>
          <p:cNvPr id="148492" name="TextBox 6"/>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визуализировать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
        <p:nvSpPr>
          <p:cNvPr id="148493" name="Rectangle 7"/>
          <p:cNvSpPr>
            <a:spLocks noChangeArrowheads="1"/>
          </p:cNvSpPr>
          <p:nvPr/>
        </p:nvSpPr>
        <p:spPr bwMode="auto">
          <a:xfrm>
            <a:off x="457200" y="908050"/>
            <a:ext cx="3549650" cy="366713"/>
          </a:xfrm>
          <a:prstGeom prst="rect">
            <a:avLst/>
          </a:prstGeom>
          <a:noFill/>
          <a:ln w="9525">
            <a:noFill/>
            <a:miter lim="800000"/>
            <a:headEnd/>
            <a:tailEnd/>
          </a:ln>
        </p:spPr>
        <p:txBody>
          <a:bodyPr wrap="none">
            <a:spAutoFit/>
          </a:bodyPr>
          <a:lstStyle/>
          <a:p>
            <a:r>
              <a:rPr lang="ru-RU" b="1" i="1" dirty="0" smtClean="0">
                <a:latin typeface="Calibri" pitchFamily="34" charset="0"/>
              </a:rPr>
              <a:t>Web mapping services: OpenLayers</a:t>
            </a:r>
            <a:endParaRPr lang="ru-RU" dirty="0">
              <a:latin typeface="Calibri" pitchFamily="34" charset="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56469EDC-C624-4084-8727-43E9B4A75F31}" type="slidenum">
              <a:rPr lang="ru-RU" smtClean="0"/>
              <a:pPr>
                <a:defRPr/>
              </a:pPr>
              <a:t>134</a:t>
            </a:fld>
            <a:endParaRPr lang="ru-RU" dirty="0"/>
          </a:p>
        </p:txBody>
      </p:sp>
      <p:sp>
        <p:nvSpPr>
          <p:cNvPr id="149507" name="TextBox 8"/>
          <p:cNvSpPr txBox="1">
            <a:spLocks noChangeArrowheads="1"/>
          </p:cNvSpPr>
          <p:nvPr/>
        </p:nvSpPr>
        <p:spPr bwMode="auto">
          <a:xfrm>
            <a:off x="596900" y="1277938"/>
            <a:ext cx="7004050" cy="3113087"/>
          </a:xfrm>
          <a:prstGeom prst="rect">
            <a:avLst/>
          </a:prstGeom>
          <a:noFill/>
          <a:ln w="9525">
            <a:noFill/>
            <a:miter lim="800000"/>
            <a:headEnd/>
            <a:tailEnd/>
          </a:ln>
        </p:spPr>
        <p:txBody>
          <a:bodyPr>
            <a:spAutoFit/>
          </a:bodyPr>
          <a:lstStyle/>
          <a:p>
            <a:pPr>
              <a:buFont typeface="Arial" pitchFamily="34" charset="0"/>
              <a:buChar char="•"/>
            </a:pPr>
            <a:r>
              <a:rPr lang="ru-RU" dirty="0" smtClean="0">
                <a:latin typeface="Calibri" pitchFamily="34" charset="0"/>
              </a:rPr>
              <a:t> Вы также можете добавить другие объекты на карте:</a:t>
            </a:r>
          </a:p>
          <a:p>
            <a:pPr lvl="1">
              <a:buFont typeface="Wingdings" pitchFamily="2" charset="2"/>
              <a:buChar char="Ø"/>
            </a:pPr>
            <a:r>
              <a:rPr lang="ru-RU" dirty="0" smtClean="0">
                <a:latin typeface="Calibri" pitchFamily="34" charset="0"/>
              </a:rPr>
              <a:t> Дополнительные слои (либо базовые карты или другие тематические карты)</a:t>
            </a:r>
          </a:p>
          <a:p>
            <a:pPr lvl="1">
              <a:buFont typeface="Wingdings" pitchFamily="2" charset="2"/>
              <a:buChar char="Ø"/>
            </a:pPr>
            <a:r>
              <a:rPr lang="ru-RU" dirty="0" smtClean="0">
                <a:latin typeface="Calibri" pitchFamily="34" charset="0"/>
              </a:rPr>
              <a:t> </a:t>
            </a:r>
            <a:r>
              <a:rPr lang="ru-RU" dirty="0">
                <a:latin typeface="Calibri" pitchFamily="34" charset="0"/>
              </a:rPr>
              <a:t>Инструменты </a:t>
            </a:r>
            <a:r>
              <a:rPr lang="ru-RU" dirty="0" smtClean="0">
                <a:latin typeface="Calibri" pitchFamily="34" charset="0"/>
              </a:rPr>
              <a:t>управления: обзорную карту, масштабные линии, включение слоев, положение мышки, сдвиг карты, ...</a:t>
            </a:r>
          </a:p>
          <a:p>
            <a:pPr lvl="1">
              <a:buFont typeface="Wingdings" pitchFamily="2" charset="2"/>
              <a:buChar char="Ø"/>
            </a:pPr>
            <a:endParaRPr lang="ru-RU" dirty="0" smtClean="0">
              <a:latin typeface="Calibri" pitchFamily="34" charset="0"/>
            </a:endParaRPr>
          </a:p>
          <a:p>
            <a:pPr lvl="1">
              <a:buFont typeface="Wingdings" pitchFamily="2" charset="2"/>
              <a:buChar char="Ø"/>
            </a:pPr>
            <a:endParaRPr lang="ru-RU" dirty="0" smtClean="0">
              <a:latin typeface="Calibri" pitchFamily="34" charset="0"/>
            </a:endParaRPr>
          </a:p>
          <a:p>
            <a:pPr lvl="1"/>
            <a:r>
              <a:rPr lang="ru-RU" dirty="0" smtClean="0">
                <a:latin typeface="Calibri" pitchFamily="34" charset="0"/>
              </a:rPr>
              <a:t>Открытие соответствующего HTML-файл в веб-браузере изображает карту!</a:t>
            </a:r>
          </a:p>
          <a:p>
            <a:endParaRPr lang="ru-RU" dirty="0" smtClean="0">
              <a:latin typeface="Calibri" pitchFamily="34" charset="0"/>
            </a:endParaRPr>
          </a:p>
          <a:p>
            <a:endParaRPr lang="ru-RU" dirty="0">
              <a:latin typeface="Calibri" pitchFamily="34" charset="0"/>
            </a:endParaRPr>
          </a:p>
        </p:txBody>
      </p:sp>
      <p:pic>
        <p:nvPicPr>
          <p:cNvPr id="149508" name="Picture 17"/>
          <p:cNvPicPr>
            <a:picLocks noChangeAspect="1"/>
          </p:cNvPicPr>
          <p:nvPr/>
        </p:nvPicPr>
        <p:blipFill>
          <a:blip r:embed="rId2"/>
          <a:srcRect/>
          <a:stretch>
            <a:fillRect/>
          </a:stretch>
        </p:blipFill>
        <p:spPr bwMode="auto">
          <a:xfrm>
            <a:off x="1068388" y="3298825"/>
            <a:ext cx="2298700" cy="3130550"/>
          </a:xfrm>
          <a:prstGeom prst="rect">
            <a:avLst/>
          </a:prstGeom>
          <a:noFill/>
          <a:ln w="9525">
            <a:noFill/>
            <a:miter lim="800000"/>
            <a:headEnd/>
            <a:tailEnd/>
          </a:ln>
        </p:spPr>
      </p:pic>
      <p:sp>
        <p:nvSpPr>
          <p:cNvPr id="149509" name="Rectangle 18"/>
          <p:cNvSpPr>
            <a:spLocks noChangeArrowheads="1"/>
          </p:cNvSpPr>
          <p:nvPr/>
        </p:nvSpPr>
        <p:spPr bwMode="auto">
          <a:xfrm>
            <a:off x="3367088" y="4494213"/>
            <a:ext cx="431800" cy="369887"/>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pic>
        <p:nvPicPr>
          <p:cNvPr id="149510" name="Picture 19"/>
          <p:cNvPicPr>
            <a:picLocks noChangeAspect="1"/>
          </p:cNvPicPr>
          <p:nvPr/>
        </p:nvPicPr>
        <p:blipFill>
          <a:blip r:embed="rId3"/>
          <a:srcRect/>
          <a:stretch>
            <a:fillRect/>
          </a:stretch>
        </p:blipFill>
        <p:spPr bwMode="auto">
          <a:xfrm>
            <a:off x="4564063" y="3657600"/>
            <a:ext cx="3978275" cy="2154238"/>
          </a:xfrm>
          <a:prstGeom prst="rect">
            <a:avLst/>
          </a:prstGeom>
          <a:noFill/>
          <a:ln w="9525">
            <a:noFill/>
            <a:miter lim="800000"/>
            <a:headEnd/>
            <a:tailEnd/>
          </a:ln>
        </p:spPr>
      </p:pic>
      <p:sp>
        <p:nvSpPr>
          <p:cNvPr id="149511" name="TextBox 6"/>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визуализировать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
        <p:nvSpPr>
          <p:cNvPr id="149512" name="Rectangle 7"/>
          <p:cNvSpPr>
            <a:spLocks noChangeArrowheads="1"/>
          </p:cNvSpPr>
          <p:nvPr/>
        </p:nvSpPr>
        <p:spPr bwMode="auto">
          <a:xfrm>
            <a:off x="457200" y="908050"/>
            <a:ext cx="3549650" cy="366713"/>
          </a:xfrm>
          <a:prstGeom prst="rect">
            <a:avLst/>
          </a:prstGeom>
          <a:noFill/>
          <a:ln w="9525">
            <a:noFill/>
            <a:miter lim="800000"/>
            <a:headEnd/>
            <a:tailEnd/>
          </a:ln>
        </p:spPr>
        <p:txBody>
          <a:bodyPr wrap="none">
            <a:spAutoFit/>
          </a:bodyPr>
          <a:lstStyle/>
          <a:p>
            <a:r>
              <a:rPr lang="ru-RU" b="1" i="1" dirty="0" smtClean="0">
                <a:latin typeface="Calibri" pitchFamily="34" charset="0"/>
              </a:rPr>
              <a:t>Web mapping services: OpenLayers</a:t>
            </a:r>
            <a:endParaRPr lang="ru-RU" dirty="0">
              <a:latin typeface="Calibri" pitchFamily="34" charset="0"/>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Box 8"/>
          <p:cNvSpPr txBox="1">
            <a:spLocks noChangeArrowheads="1"/>
          </p:cNvSpPr>
          <p:nvPr/>
        </p:nvSpPr>
        <p:spPr bwMode="auto">
          <a:xfrm>
            <a:off x="133350" y="1277938"/>
            <a:ext cx="6224588" cy="4760912"/>
          </a:xfrm>
          <a:prstGeom prst="rect">
            <a:avLst/>
          </a:prstGeom>
          <a:noFill/>
          <a:ln w="9525">
            <a:noFill/>
            <a:miter lim="800000"/>
            <a:headEnd/>
            <a:tailEnd/>
          </a:ln>
        </p:spPr>
        <p:txBody>
          <a:bodyPr>
            <a:spAutoFit/>
          </a:bodyPr>
          <a:lstStyle/>
          <a:p>
            <a:pPr marL="342900" indent="-342900">
              <a:buFont typeface="Arial" pitchFamily="34" charset="0"/>
              <a:buChar char="•"/>
            </a:pPr>
            <a:r>
              <a:rPr lang="ru-RU" dirty="0" smtClean="0">
                <a:latin typeface="Calibri" pitchFamily="34" charset="0"/>
              </a:rPr>
              <a:t> </a:t>
            </a:r>
            <a:r>
              <a:rPr lang="ru-RU" dirty="0" smtClean="0"/>
              <a:t>WMS слои могут быть визуализированы в несколькими методами</a:t>
            </a:r>
          </a:p>
          <a:p>
            <a:pPr marL="800100" lvl="1" indent="-342900">
              <a:buFont typeface="Wingdings" pitchFamily="2" charset="2"/>
              <a:buChar char="Ø"/>
            </a:pPr>
            <a:r>
              <a:rPr lang="ru-RU" dirty="0" smtClean="0"/>
              <a:t> В OpenLayers (только что продемонстрировали)</a:t>
            </a:r>
          </a:p>
          <a:p>
            <a:pPr marL="800100" lvl="1" indent="-342900">
              <a:buFont typeface="Wingdings" pitchFamily="2" charset="2"/>
              <a:buChar char="Ø"/>
            </a:pPr>
            <a:r>
              <a:rPr lang="ru-RU" dirty="0" smtClean="0"/>
              <a:t> В Google Earth (продемонстрировали в начале презентации)</a:t>
            </a:r>
          </a:p>
          <a:p>
            <a:pPr marL="800100" lvl="1" indent="-342900">
              <a:buFont typeface="Wingdings" pitchFamily="2" charset="2"/>
              <a:buChar char="Ø"/>
            </a:pPr>
            <a:r>
              <a:rPr lang="ru-RU" dirty="0" smtClean="0"/>
              <a:t> Как ГИС клиент (ESRI ArcGIS, Quantum GIS, …)</a:t>
            </a:r>
          </a:p>
          <a:p>
            <a:pPr marL="800100" lvl="1" indent="-342900"/>
            <a:endParaRPr lang="ru-RU" dirty="0" smtClean="0"/>
          </a:p>
          <a:p>
            <a:pPr marL="800100" lvl="1" indent="-342900">
              <a:buFont typeface="Arial" pitchFamily="34" charset="0"/>
              <a:buChar char="•"/>
            </a:pPr>
            <a:r>
              <a:rPr lang="ru-RU" dirty="0" smtClean="0"/>
              <a:t> Отображение слоев WMS в QGIS:</a:t>
            </a:r>
          </a:p>
          <a:p>
            <a:pPr marL="800100" lvl="2" indent="-342900">
              <a:buFont typeface="Calibri" pitchFamily="34" charset="0"/>
              <a:buAutoNum type="arabicParenR"/>
            </a:pPr>
            <a:r>
              <a:rPr lang="ru-RU" dirty="0" smtClean="0"/>
              <a:t>Нажмите “add WMS layer”</a:t>
            </a:r>
          </a:p>
          <a:p>
            <a:pPr marL="800100" lvl="2" indent="-342900">
              <a:buFont typeface="Calibri" pitchFamily="34" charset="0"/>
              <a:buAutoNum type="arabicParenR"/>
            </a:pPr>
            <a:r>
              <a:rPr lang="ru-RU" dirty="0" smtClean="0"/>
              <a:t>Нажмите “New” и задайте имя связки (например: Preview – WMS).</a:t>
            </a:r>
          </a:p>
          <a:p>
            <a:pPr marL="800100" lvl="2" indent="-342900">
              <a:buFont typeface="Calibri" pitchFamily="34" charset="0"/>
              <a:buAutoNum type="arabicParenR"/>
            </a:pPr>
            <a:r>
              <a:rPr lang="ru-RU" dirty="0" smtClean="0"/>
              <a:t>Вставьте  WMS url (например: http://preview.grid.unep.ch:8080/geoserver/wms?)</a:t>
            </a:r>
          </a:p>
          <a:p>
            <a:pPr marL="800100" lvl="2" indent="-342900">
              <a:buFont typeface="Calibri" pitchFamily="34" charset="0"/>
              <a:buAutoNum type="arabicParenR"/>
            </a:pPr>
            <a:r>
              <a:rPr lang="ru-RU" dirty="0" smtClean="0"/>
              <a:t>Нажмите “OK” и “Connect”, затем нажмите “title</a:t>
            </a:r>
            <a:r>
              <a:rPr lang="ru-RU" dirty="0" smtClean="0"/>
              <a:t>”, </a:t>
            </a:r>
            <a:r>
              <a:rPr lang="ru-RU" dirty="0" smtClean="0"/>
              <a:t>чтобы отсортировать слои по названиям</a:t>
            </a:r>
          </a:p>
          <a:p>
            <a:pPr marL="800100" lvl="2" indent="-342900">
              <a:buFont typeface="Calibri" pitchFamily="34" charset="0"/>
              <a:buAutoNum type="arabicParenR"/>
            </a:pPr>
            <a:r>
              <a:rPr lang="ru-RU" dirty="0" smtClean="0"/>
              <a:t>Нажмите кнопку identify features          </a:t>
            </a:r>
            <a:r>
              <a:rPr lang="ru-RU" dirty="0"/>
              <a:t>для </a:t>
            </a:r>
            <a:r>
              <a:rPr lang="ru-RU" dirty="0" smtClean="0"/>
              <a:t>запроса данных из вашего слоя</a:t>
            </a:r>
            <a:endParaRPr lang="ru-RU" dirty="0"/>
          </a:p>
        </p:txBody>
      </p:sp>
      <p:sp>
        <p:nvSpPr>
          <p:cNvPr id="6" name="Slide Number Placeholder 5"/>
          <p:cNvSpPr>
            <a:spLocks noGrp="1"/>
          </p:cNvSpPr>
          <p:nvPr>
            <p:ph type="sldNum" sz="quarter" idx="12"/>
          </p:nvPr>
        </p:nvSpPr>
        <p:spPr/>
        <p:txBody>
          <a:bodyPr/>
          <a:lstStyle/>
          <a:p>
            <a:pPr>
              <a:defRPr/>
            </a:pPr>
            <a:fld id="{E8BC9B48-CA95-44D6-AEB9-A9592A8EDA9F}" type="slidenum">
              <a:rPr lang="ru-RU" smtClean="0"/>
              <a:pPr>
                <a:defRPr/>
              </a:pPr>
              <a:t>135</a:t>
            </a:fld>
            <a:endParaRPr lang="ru-RU" dirty="0"/>
          </a:p>
        </p:txBody>
      </p:sp>
      <p:pic>
        <p:nvPicPr>
          <p:cNvPr id="150532" name="Picture 10"/>
          <p:cNvPicPr>
            <a:picLocks noChangeAspect="1"/>
          </p:cNvPicPr>
          <p:nvPr/>
        </p:nvPicPr>
        <p:blipFill>
          <a:blip r:embed="rId2"/>
          <a:srcRect/>
          <a:stretch>
            <a:fillRect/>
          </a:stretch>
        </p:blipFill>
        <p:spPr bwMode="auto">
          <a:xfrm>
            <a:off x="3908425" y="3524250"/>
            <a:ext cx="317500" cy="300038"/>
          </a:xfrm>
          <a:prstGeom prst="rect">
            <a:avLst/>
          </a:prstGeom>
          <a:noFill/>
          <a:ln w="9525">
            <a:noFill/>
            <a:miter lim="800000"/>
            <a:headEnd/>
            <a:tailEnd/>
          </a:ln>
        </p:spPr>
      </p:pic>
      <p:pic>
        <p:nvPicPr>
          <p:cNvPr id="150533" name="Picture 11"/>
          <p:cNvPicPr>
            <a:picLocks noChangeAspect="1"/>
          </p:cNvPicPr>
          <p:nvPr/>
        </p:nvPicPr>
        <p:blipFill>
          <a:blip r:embed="rId3"/>
          <a:srcRect/>
          <a:stretch>
            <a:fillRect/>
          </a:stretch>
        </p:blipFill>
        <p:spPr bwMode="auto">
          <a:xfrm>
            <a:off x="6461125" y="166688"/>
            <a:ext cx="2225675" cy="1463675"/>
          </a:xfrm>
          <a:prstGeom prst="rect">
            <a:avLst/>
          </a:prstGeom>
          <a:noFill/>
          <a:ln w="9525">
            <a:noFill/>
            <a:miter lim="800000"/>
            <a:headEnd/>
            <a:tailEnd/>
          </a:ln>
        </p:spPr>
      </p:pic>
      <p:pic>
        <p:nvPicPr>
          <p:cNvPr id="150534" name="Picture 12"/>
          <p:cNvPicPr>
            <a:picLocks noChangeAspect="1"/>
          </p:cNvPicPr>
          <p:nvPr/>
        </p:nvPicPr>
        <p:blipFill>
          <a:blip r:embed="rId4"/>
          <a:srcRect/>
          <a:stretch>
            <a:fillRect/>
          </a:stretch>
        </p:blipFill>
        <p:spPr bwMode="auto">
          <a:xfrm>
            <a:off x="6156325" y="1876425"/>
            <a:ext cx="2987675" cy="1982788"/>
          </a:xfrm>
          <a:prstGeom prst="rect">
            <a:avLst/>
          </a:prstGeom>
          <a:noFill/>
          <a:ln w="9525">
            <a:noFill/>
            <a:miter lim="800000"/>
            <a:headEnd/>
            <a:tailEnd/>
          </a:ln>
        </p:spPr>
      </p:pic>
      <p:sp>
        <p:nvSpPr>
          <p:cNvPr id="150535" name="Rectangle 13"/>
          <p:cNvSpPr>
            <a:spLocks noChangeArrowheads="1"/>
          </p:cNvSpPr>
          <p:nvPr/>
        </p:nvSpPr>
        <p:spPr bwMode="auto">
          <a:xfrm>
            <a:off x="7418388" y="1630363"/>
            <a:ext cx="390525" cy="369887"/>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50536" name="Rectangle 14"/>
          <p:cNvSpPr>
            <a:spLocks noChangeArrowheads="1"/>
          </p:cNvSpPr>
          <p:nvPr/>
        </p:nvSpPr>
        <p:spPr bwMode="auto">
          <a:xfrm>
            <a:off x="7418388" y="4927600"/>
            <a:ext cx="390525" cy="368300"/>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pic>
        <p:nvPicPr>
          <p:cNvPr id="150537" name="Picture 15"/>
          <p:cNvPicPr>
            <a:picLocks noChangeAspect="1"/>
          </p:cNvPicPr>
          <p:nvPr/>
        </p:nvPicPr>
        <p:blipFill>
          <a:blip r:embed="rId5"/>
          <a:srcRect/>
          <a:stretch>
            <a:fillRect/>
          </a:stretch>
        </p:blipFill>
        <p:spPr bwMode="auto">
          <a:xfrm>
            <a:off x="6167438" y="4114800"/>
            <a:ext cx="2976562" cy="1720850"/>
          </a:xfrm>
          <a:prstGeom prst="rect">
            <a:avLst/>
          </a:prstGeom>
          <a:noFill/>
          <a:ln w="9525">
            <a:noFill/>
            <a:miter lim="800000"/>
            <a:headEnd/>
            <a:tailEnd/>
          </a:ln>
        </p:spPr>
      </p:pic>
      <p:sp>
        <p:nvSpPr>
          <p:cNvPr id="150538" name="Rectangle 16"/>
          <p:cNvSpPr>
            <a:spLocks noChangeArrowheads="1"/>
          </p:cNvSpPr>
          <p:nvPr/>
        </p:nvSpPr>
        <p:spPr bwMode="auto">
          <a:xfrm>
            <a:off x="7613650" y="3859213"/>
            <a:ext cx="390525" cy="369887"/>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50539" name="Rectangle 20"/>
          <p:cNvSpPr>
            <a:spLocks noChangeArrowheads="1"/>
          </p:cNvSpPr>
          <p:nvPr/>
        </p:nvSpPr>
        <p:spPr bwMode="auto">
          <a:xfrm>
            <a:off x="7766050" y="5708650"/>
            <a:ext cx="390525" cy="369888"/>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pic>
        <p:nvPicPr>
          <p:cNvPr id="150540" name="Picture 21"/>
          <p:cNvPicPr>
            <a:picLocks noChangeAspect="1"/>
          </p:cNvPicPr>
          <p:nvPr/>
        </p:nvPicPr>
        <p:blipFill>
          <a:blip r:embed="rId6"/>
          <a:srcRect/>
          <a:stretch>
            <a:fillRect/>
          </a:stretch>
        </p:blipFill>
        <p:spPr bwMode="auto">
          <a:xfrm>
            <a:off x="6732588" y="6027738"/>
            <a:ext cx="2151062" cy="657225"/>
          </a:xfrm>
          <a:prstGeom prst="rect">
            <a:avLst/>
          </a:prstGeom>
          <a:noFill/>
          <a:ln w="9525">
            <a:noFill/>
            <a:miter lim="800000"/>
            <a:headEnd/>
            <a:tailEnd/>
          </a:ln>
        </p:spPr>
      </p:pic>
      <p:pic>
        <p:nvPicPr>
          <p:cNvPr id="150541" name="Picture 22"/>
          <p:cNvPicPr>
            <a:picLocks noChangeAspect="1"/>
          </p:cNvPicPr>
          <p:nvPr/>
        </p:nvPicPr>
        <p:blipFill>
          <a:blip r:embed="rId7"/>
          <a:srcRect/>
          <a:stretch>
            <a:fillRect/>
          </a:stretch>
        </p:blipFill>
        <p:spPr bwMode="auto">
          <a:xfrm>
            <a:off x="4546600" y="5381625"/>
            <a:ext cx="381000" cy="393700"/>
          </a:xfrm>
          <a:prstGeom prst="rect">
            <a:avLst/>
          </a:prstGeom>
          <a:noFill/>
          <a:ln w="9525">
            <a:noFill/>
            <a:miter lim="800000"/>
            <a:headEnd/>
            <a:tailEnd/>
          </a:ln>
        </p:spPr>
      </p:pic>
      <p:sp>
        <p:nvSpPr>
          <p:cNvPr id="150542" name="TextBox 6"/>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визуализировать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
        <p:nvSpPr>
          <p:cNvPr id="150543" name="Rectangle 7"/>
          <p:cNvSpPr>
            <a:spLocks noChangeArrowheads="1"/>
          </p:cNvSpPr>
          <p:nvPr/>
        </p:nvSpPr>
        <p:spPr bwMode="auto">
          <a:xfrm>
            <a:off x="457200" y="908050"/>
            <a:ext cx="3855992" cy="369332"/>
          </a:xfrm>
          <a:prstGeom prst="rect">
            <a:avLst/>
          </a:prstGeom>
          <a:noFill/>
          <a:ln w="9525">
            <a:noFill/>
            <a:miter lim="800000"/>
            <a:headEnd/>
            <a:tailEnd/>
          </a:ln>
        </p:spPr>
        <p:txBody>
          <a:bodyPr wrap="none">
            <a:spAutoFit/>
          </a:bodyPr>
          <a:lstStyle/>
          <a:p>
            <a:r>
              <a:rPr lang="ru-RU" b="1" i="1" dirty="0" smtClean="0">
                <a:latin typeface="Calibri" pitchFamily="34" charset="0"/>
              </a:rPr>
              <a:t>Web mapping services: Визуализация</a:t>
            </a:r>
            <a:endParaRPr lang="ru-RU" dirty="0">
              <a:latin typeface="Calibri" pitchFamily="34" charset="0"/>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668AF3E4-7F4D-4ED3-8DD3-81C839E3551A}" type="slidenum">
              <a:rPr lang="ru-RU" smtClean="0"/>
              <a:pPr>
                <a:defRPr/>
              </a:pPr>
              <a:t>136</a:t>
            </a:fld>
            <a:endParaRPr lang="ru-RU" dirty="0"/>
          </a:p>
        </p:txBody>
      </p:sp>
      <p:sp>
        <p:nvSpPr>
          <p:cNvPr id="151555" name="TextBox 6"/>
          <p:cNvSpPr txBox="1">
            <a:spLocks noChangeArrowheads="1"/>
          </p:cNvSpPr>
          <p:nvPr/>
        </p:nvSpPr>
        <p:spPr bwMode="auto">
          <a:xfrm>
            <a:off x="457200" y="415925"/>
            <a:ext cx="8229600" cy="488950"/>
          </a:xfrm>
          <a:prstGeom prst="rect">
            <a:avLst/>
          </a:prstGeom>
          <a:noFill/>
          <a:ln w="9525">
            <a:noFill/>
            <a:miter lim="800000"/>
            <a:headEnd/>
            <a:tailEnd/>
          </a:ln>
        </p:spPr>
        <p:txBody>
          <a:bodyPr>
            <a:spAutoFit/>
          </a:bodyPr>
          <a:lstStyle/>
          <a:p>
            <a:r>
              <a:rPr lang="ru-RU" sz="2600" b="1" dirty="0">
                <a:latin typeface="Calibri" pitchFamily="34" charset="0"/>
              </a:rPr>
              <a:t>Как скачать данные</a:t>
            </a:r>
            <a:r>
              <a:rPr lang="ru-RU" sz="2600" b="1" dirty="0" smtClean="0">
                <a:latin typeface="Calibri" pitchFamily="34" charset="0"/>
              </a:rPr>
              <a:t>?</a:t>
            </a:r>
            <a:endParaRPr lang="ru-RU" sz="2600" b="1" dirty="0">
              <a:latin typeface="Calibri" pitchFamily="34" charset="0"/>
            </a:endParaRPr>
          </a:p>
        </p:txBody>
      </p:sp>
      <p:pic>
        <p:nvPicPr>
          <p:cNvPr id="151556" name="Picture 7"/>
          <p:cNvPicPr>
            <a:picLocks noChangeAspect="1"/>
          </p:cNvPicPr>
          <p:nvPr/>
        </p:nvPicPr>
        <p:blipFill>
          <a:blip r:embed="rId2"/>
          <a:srcRect/>
          <a:stretch>
            <a:fillRect/>
          </a:stretch>
        </p:blipFill>
        <p:spPr bwMode="auto">
          <a:xfrm>
            <a:off x="190500" y="1881188"/>
            <a:ext cx="4591050" cy="3406775"/>
          </a:xfrm>
          <a:prstGeom prst="rect">
            <a:avLst/>
          </a:prstGeom>
          <a:noFill/>
          <a:ln w="9525">
            <a:noFill/>
            <a:miter lim="800000"/>
            <a:headEnd/>
            <a:tailEnd/>
          </a:ln>
        </p:spPr>
      </p:pic>
      <p:sp>
        <p:nvSpPr>
          <p:cNvPr id="151557" name="TextBox 8"/>
          <p:cNvSpPr txBox="1">
            <a:spLocks noChangeArrowheads="1"/>
          </p:cNvSpPr>
          <p:nvPr/>
        </p:nvSpPr>
        <p:spPr bwMode="auto">
          <a:xfrm>
            <a:off x="6553200" y="1970088"/>
            <a:ext cx="2346325" cy="3113087"/>
          </a:xfrm>
          <a:prstGeom prst="rect">
            <a:avLst/>
          </a:prstGeom>
          <a:noFill/>
          <a:ln w="9525">
            <a:noFill/>
            <a:miter lim="800000"/>
            <a:headEnd/>
            <a:tailEnd/>
          </a:ln>
        </p:spPr>
        <p:txBody>
          <a:bodyPr>
            <a:spAutoFit/>
          </a:bodyPr>
          <a:lstStyle/>
          <a:p>
            <a:r>
              <a:rPr lang="ru-RU" b="1" u="sng" dirty="0" smtClean="0">
                <a:latin typeface="Calibri" pitchFamily="34" charset="0"/>
              </a:rPr>
              <a:t>Ключевые слова:</a:t>
            </a:r>
          </a:p>
          <a:p>
            <a:r>
              <a:rPr lang="ru-RU" dirty="0" smtClean="0">
                <a:latin typeface="Calibri" pitchFamily="34" charset="0"/>
              </a:rPr>
              <a:t> </a:t>
            </a:r>
          </a:p>
          <a:p>
            <a:pPr>
              <a:buFont typeface="Arial" pitchFamily="34" charset="0"/>
              <a:buChar char="•"/>
            </a:pPr>
            <a:r>
              <a:rPr lang="ru-RU" dirty="0" smtClean="0">
                <a:latin typeface="Calibri" pitchFamily="34" charset="0"/>
              </a:rPr>
              <a:t> </a:t>
            </a:r>
            <a:r>
              <a:rPr lang="ru-RU" dirty="0" smtClean="0"/>
              <a:t>Скачивание</a:t>
            </a:r>
            <a:endParaRPr lang="ru-RU" dirty="0" smtClean="0">
              <a:latin typeface="Calibri" pitchFamily="34" charset="0"/>
            </a:endParaRP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a:t>
            </a:r>
            <a:r>
              <a:rPr lang="ru-RU" dirty="0" smtClean="0"/>
              <a:t>Плагины</a:t>
            </a:r>
            <a:endParaRPr lang="ru-RU" dirty="0" smtClean="0">
              <a:latin typeface="Calibri" pitchFamily="34" charset="0"/>
            </a:endParaRP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WFS</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WCS</a:t>
            </a:r>
          </a:p>
          <a:p>
            <a:pPr>
              <a:buFont typeface="Arial" pitchFamily="34" charset="0"/>
              <a:buChar char="•"/>
            </a:pPr>
            <a:endParaRPr lang="ru-RU" dirty="0" smtClean="0">
              <a:latin typeface="Calibri" pitchFamily="34" charset="0"/>
            </a:endParaRPr>
          </a:p>
          <a:p>
            <a:endParaRPr lang="ru-RU" dirty="0">
              <a:latin typeface="Calibri" pitchFamily="34" charset="0"/>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Box 8"/>
          <p:cNvSpPr txBox="1">
            <a:spLocks noChangeArrowheads="1"/>
          </p:cNvSpPr>
          <p:nvPr/>
        </p:nvSpPr>
        <p:spPr bwMode="auto">
          <a:xfrm>
            <a:off x="457200" y="1277938"/>
            <a:ext cx="5562600" cy="5035550"/>
          </a:xfrm>
          <a:prstGeom prst="rect">
            <a:avLst/>
          </a:prstGeom>
          <a:noFill/>
          <a:ln w="9525">
            <a:noFill/>
            <a:miter lim="800000"/>
            <a:headEnd/>
            <a:tailEnd/>
          </a:ln>
        </p:spPr>
        <p:txBody>
          <a:bodyPr>
            <a:spAutoFit/>
          </a:bodyPr>
          <a:lstStyle/>
          <a:p>
            <a:pPr marL="342900" indent="-342900">
              <a:buFont typeface="Arial" pitchFamily="34" charset="0"/>
              <a:buChar char="•"/>
            </a:pPr>
            <a:r>
              <a:rPr lang="ru-RU" dirty="0" smtClean="0">
                <a:latin typeface="Calibri" pitchFamily="34" charset="0"/>
              </a:rPr>
              <a:t> Мы используем QGIS в качестве клиента ГИС в этом примере</a:t>
            </a:r>
          </a:p>
          <a:p>
            <a:pPr marL="342900" indent="-342900">
              <a:buFont typeface="Arial" pitchFamily="34" charset="0"/>
              <a:buNone/>
            </a:pPr>
            <a:endParaRPr lang="ru-RU" dirty="0" smtClean="0">
              <a:latin typeface="Calibri" pitchFamily="34" charset="0"/>
            </a:endParaRPr>
          </a:p>
          <a:p>
            <a:pPr marL="800100" lvl="1" indent="-342900">
              <a:buFont typeface="Arial" pitchFamily="34" charset="0"/>
              <a:buChar char="•"/>
            </a:pPr>
            <a:r>
              <a:rPr lang="ru-RU" dirty="0" smtClean="0">
                <a:latin typeface="Calibri" pitchFamily="34" charset="0"/>
              </a:rPr>
              <a:t> Ввод Web Feature Services в QGIS:</a:t>
            </a:r>
          </a:p>
          <a:p>
            <a:pPr marL="800100" lvl="2" indent="-342900">
              <a:buFont typeface="Calibri" pitchFamily="34" charset="0"/>
              <a:buAutoNum type="arabicParenR"/>
            </a:pPr>
            <a:r>
              <a:rPr lang="ru-RU" dirty="0" smtClean="0">
                <a:latin typeface="Calibri" pitchFamily="34" charset="0"/>
              </a:rPr>
              <a:t>Нажмите “add WFS layer” </a:t>
            </a:r>
          </a:p>
          <a:p>
            <a:pPr marL="800100" lvl="2" indent="-342900">
              <a:buFont typeface="Calibri" pitchFamily="34" charset="0"/>
              <a:buAutoNum type="arabicParenR"/>
            </a:pPr>
            <a:r>
              <a:rPr lang="ru-RU" dirty="0" smtClean="0">
                <a:latin typeface="Calibri" pitchFamily="34" charset="0"/>
              </a:rPr>
              <a:t>Нажмите “New” дайте </a:t>
            </a:r>
            <a:r>
              <a:rPr lang="ru-RU" dirty="0">
                <a:latin typeface="Calibri" pitchFamily="34" charset="0"/>
              </a:rPr>
              <a:t>имя этой связи </a:t>
            </a:r>
            <a:r>
              <a:rPr lang="ru-RU" dirty="0" smtClean="0">
                <a:latin typeface="Calibri" pitchFamily="34" charset="0"/>
              </a:rPr>
              <a:t>(например: Preview – WFS).</a:t>
            </a:r>
          </a:p>
          <a:p>
            <a:pPr marL="800100" lvl="2" indent="-342900">
              <a:buFont typeface="Calibri" pitchFamily="34" charset="0"/>
              <a:buAutoNum type="arabicParenR"/>
            </a:pPr>
            <a:r>
              <a:rPr lang="ru-RU" dirty="0" smtClean="0">
                <a:latin typeface="Calibri" pitchFamily="34" charset="0"/>
              </a:rPr>
              <a:t>Введите WFS url (например: http://localhost:8080/geoserver/wfs)</a:t>
            </a:r>
          </a:p>
          <a:p>
            <a:pPr marL="800100" lvl="2" indent="-342900">
              <a:buFont typeface="Calibri" pitchFamily="34" charset="0"/>
              <a:buAutoNum type="arabicParenR"/>
            </a:pPr>
            <a:r>
              <a:rPr lang="ru-RU" dirty="0" smtClean="0">
                <a:latin typeface="Calibri" pitchFamily="34" charset="0"/>
              </a:rPr>
              <a:t>Нажмите “OK” и “Connect”, затем нажмите “title” чтобы отсортировать слои по имени</a:t>
            </a:r>
          </a:p>
          <a:p>
            <a:pPr marL="800100" lvl="2" indent="-342900">
              <a:buFont typeface="Calibri" pitchFamily="34" charset="0"/>
              <a:buAutoNum type="arabicParenR"/>
            </a:pPr>
            <a:r>
              <a:rPr lang="ru-RU" dirty="0" smtClean="0">
                <a:latin typeface="Calibri" pitchFamily="34" charset="0"/>
              </a:rPr>
              <a:t>Выберите  lmz_po_shp layer, который был опубликован ранее в  GeoServer, </a:t>
            </a:r>
            <a:r>
              <a:rPr lang="ru-RU" dirty="0">
                <a:latin typeface="Calibri" pitchFamily="34" charset="0"/>
              </a:rPr>
              <a:t>а </a:t>
            </a:r>
            <a:r>
              <a:rPr lang="ru-RU" dirty="0" smtClean="0">
                <a:latin typeface="Calibri" pitchFamily="34" charset="0"/>
              </a:rPr>
              <a:t>также “Apply”, “close”</a:t>
            </a:r>
          </a:p>
          <a:p>
            <a:pPr marL="800100" lvl="2" indent="-342900">
              <a:buFont typeface="Calibri" pitchFamily="34" charset="0"/>
              <a:buAutoNum type="arabicParenR"/>
            </a:pPr>
            <a:r>
              <a:rPr lang="ru-RU" dirty="0" smtClean="0">
                <a:latin typeface="Calibri" pitchFamily="34" charset="0"/>
              </a:rPr>
              <a:t>Информация </a:t>
            </a:r>
            <a:r>
              <a:rPr lang="ru-RU" dirty="0" smtClean="0">
                <a:latin typeface="Calibri" pitchFamily="34" charset="0"/>
              </a:rPr>
              <a:t>об </a:t>
            </a:r>
            <a:r>
              <a:rPr lang="ru-RU" dirty="0" smtClean="0">
                <a:latin typeface="Calibri" pitchFamily="34" charset="0"/>
              </a:rPr>
              <a:t>атрибутах </a:t>
            </a:r>
            <a:r>
              <a:rPr lang="ru-RU" dirty="0" smtClean="0">
                <a:latin typeface="Calibri" pitchFamily="34" charset="0"/>
              </a:rPr>
              <a:t>доступна </a:t>
            </a:r>
            <a:r>
              <a:rPr lang="ru-RU" dirty="0" smtClean="0">
                <a:latin typeface="Calibri" pitchFamily="34" charset="0"/>
              </a:rPr>
              <a:t>либо с помощью кнопки “identify features“ или с помощью таблицы атрибутов</a:t>
            </a:r>
          </a:p>
          <a:p>
            <a:pPr marL="800100" lvl="2" indent="-342900">
              <a:buFont typeface="Arial" pitchFamily="34" charset="0"/>
              <a:buChar char="•"/>
            </a:pPr>
            <a:r>
              <a:rPr lang="ru-RU" dirty="0" smtClean="0">
                <a:latin typeface="Calibri" pitchFamily="34" charset="0"/>
              </a:rPr>
              <a:t>Данные можно сохранить в виде shapefile</a:t>
            </a:r>
            <a:endParaRPr lang="ru-RU" dirty="0">
              <a:latin typeface="Calibri" pitchFamily="34" charset="0"/>
            </a:endParaRPr>
          </a:p>
        </p:txBody>
      </p:sp>
      <p:sp>
        <p:nvSpPr>
          <p:cNvPr id="6" name="Slide Number Placeholder 5"/>
          <p:cNvSpPr>
            <a:spLocks noGrp="1"/>
          </p:cNvSpPr>
          <p:nvPr>
            <p:ph type="sldNum" sz="quarter" idx="12"/>
          </p:nvPr>
        </p:nvSpPr>
        <p:spPr/>
        <p:txBody>
          <a:bodyPr/>
          <a:lstStyle/>
          <a:p>
            <a:pPr>
              <a:defRPr/>
            </a:pPr>
            <a:fld id="{D8622925-141D-4875-960E-5573CC4C5B57}" type="slidenum">
              <a:rPr lang="ru-RU" smtClean="0"/>
              <a:pPr>
                <a:defRPr/>
              </a:pPr>
              <a:t>137</a:t>
            </a:fld>
            <a:endParaRPr lang="ru-RU" dirty="0"/>
          </a:p>
        </p:txBody>
      </p:sp>
      <p:sp>
        <p:nvSpPr>
          <p:cNvPr id="152580" name="TextBox 6"/>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скачать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
        <p:nvSpPr>
          <p:cNvPr id="152581" name="Rectangle 7"/>
          <p:cNvSpPr>
            <a:spLocks noChangeArrowheads="1"/>
          </p:cNvSpPr>
          <p:nvPr/>
        </p:nvSpPr>
        <p:spPr bwMode="auto">
          <a:xfrm>
            <a:off x="457200" y="908050"/>
            <a:ext cx="5116529" cy="353943"/>
          </a:xfrm>
          <a:prstGeom prst="rect">
            <a:avLst/>
          </a:prstGeom>
          <a:noFill/>
          <a:ln w="9525">
            <a:noFill/>
            <a:miter lim="800000"/>
            <a:headEnd/>
            <a:tailEnd/>
          </a:ln>
        </p:spPr>
        <p:txBody>
          <a:bodyPr wrap="none">
            <a:spAutoFit/>
          </a:bodyPr>
          <a:lstStyle/>
          <a:p>
            <a:r>
              <a:rPr lang="ru-RU" sz="1700" b="1" i="1" dirty="0" smtClean="0">
                <a:latin typeface="Calibri" pitchFamily="34" charset="0"/>
              </a:rPr>
              <a:t>Загрузка и редактирование данных в клиенте ГИС</a:t>
            </a:r>
            <a:endParaRPr lang="ru-RU" sz="1700" b="1" i="1" dirty="0">
              <a:latin typeface="Calibri" pitchFamily="34" charset="0"/>
            </a:endParaRPr>
          </a:p>
        </p:txBody>
      </p:sp>
      <p:pic>
        <p:nvPicPr>
          <p:cNvPr id="152582" name="Picture 9"/>
          <p:cNvPicPr>
            <a:picLocks noChangeAspect="1"/>
          </p:cNvPicPr>
          <p:nvPr/>
        </p:nvPicPr>
        <p:blipFill>
          <a:blip r:embed="rId2"/>
          <a:srcRect/>
          <a:stretch>
            <a:fillRect/>
          </a:stretch>
        </p:blipFill>
        <p:spPr bwMode="auto">
          <a:xfrm>
            <a:off x="3821113" y="2178050"/>
            <a:ext cx="287337" cy="287338"/>
          </a:xfrm>
          <a:prstGeom prst="rect">
            <a:avLst/>
          </a:prstGeom>
          <a:noFill/>
          <a:ln w="9525">
            <a:noFill/>
            <a:miter lim="800000"/>
            <a:headEnd/>
            <a:tailEnd/>
          </a:ln>
        </p:spPr>
      </p:pic>
      <p:pic>
        <p:nvPicPr>
          <p:cNvPr id="152583" name="Picture 10"/>
          <p:cNvPicPr>
            <a:picLocks noChangeAspect="1"/>
          </p:cNvPicPr>
          <p:nvPr/>
        </p:nvPicPr>
        <p:blipFill>
          <a:blip r:embed="rId3"/>
          <a:srcRect/>
          <a:stretch>
            <a:fillRect/>
          </a:stretch>
        </p:blipFill>
        <p:spPr bwMode="auto">
          <a:xfrm>
            <a:off x="6224588" y="720725"/>
            <a:ext cx="2598737" cy="1744663"/>
          </a:xfrm>
          <a:prstGeom prst="rect">
            <a:avLst/>
          </a:prstGeom>
          <a:noFill/>
          <a:ln w="9525">
            <a:noFill/>
            <a:miter lim="800000"/>
            <a:headEnd/>
            <a:tailEnd/>
          </a:ln>
        </p:spPr>
      </p:pic>
      <p:sp>
        <p:nvSpPr>
          <p:cNvPr id="152584" name="Rectangle 12"/>
          <p:cNvSpPr>
            <a:spLocks noChangeArrowheads="1"/>
          </p:cNvSpPr>
          <p:nvPr/>
        </p:nvSpPr>
        <p:spPr bwMode="auto">
          <a:xfrm>
            <a:off x="7418388" y="2393950"/>
            <a:ext cx="390525" cy="369888"/>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pic>
        <p:nvPicPr>
          <p:cNvPr id="152585" name="Picture 13"/>
          <p:cNvPicPr>
            <a:picLocks noChangeAspect="1"/>
          </p:cNvPicPr>
          <p:nvPr/>
        </p:nvPicPr>
        <p:blipFill>
          <a:blip r:embed="rId4"/>
          <a:srcRect/>
          <a:stretch>
            <a:fillRect/>
          </a:stretch>
        </p:blipFill>
        <p:spPr bwMode="auto">
          <a:xfrm>
            <a:off x="4946650" y="4854575"/>
            <a:ext cx="381000" cy="393700"/>
          </a:xfrm>
          <a:prstGeom prst="rect">
            <a:avLst/>
          </a:prstGeom>
          <a:noFill/>
          <a:ln w="9525">
            <a:noFill/>
            <a:miter lim="800000"/>
            <a:headEnd/>
            <a:tailEnd/>
          </a:ln>
        </p:spPr>
      </p:pic>
      <p:sp>
        <p:nvSpPr>
          <p:cNvPr id="152586" name="Rectangle 14"/>
          <p:cNvSpPr>
            <a:spLocks noChangeArrowheads="1"/>
          </p:cNvSpPr>
          <p:nvPr/>
        </p:nvSpPr>
        <p:spPr bwMode="auto">
          <a:xfrm rot="1848589">
            <a:off x="6894513" y="3859213"/>
            <a:ext cx="388937" cy="369887"/>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52587" name="Rectangle 16"/>
          <p:cNvSpPr>
            <a:spLocks noChangeArrowheads="1"/>
          </p:cNvSpPr>
          <p:nvPr/>
        </p:nvSpPr>
        <p:spPr bwMode="auto">
          <a:xfrm rot="-1789683">
            <a:off x="8051800" y="3860800"/>
            <a:ext cx="390525" cy="369888"/>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pic>
        <p:nvPicPr>
          <p:cNvPr id="152588" name="Picture 18" descr="Screen Shot 2013-12-06 at 10.48.54.png"/>
          <p:cNvPicPr>
            <a:picLocks noChangeAspect="1"/>
          </p:cNvPicPr>
          <p:nvPr/>
        </p:nvPicPr>
        <p:blipFill>
          <a:blip r:embed="rId5"/>
          <a:srcRect/>
          <a:stretch>
            <a:fillRect/>
          </a:stretch>
        </p:blipFill>
        <p:spPr bwMode="auto">
          <a:xfrm>
            <a:off x="6153150" y="2722563"/>
            <a:ext cx="2851150" cy="1214437"/>
          </a:xfrm>
          <a:prstGeom prst="rect">
            <a:avLst/>
          </a:prstGeom>
          <a:noFill/>
          <a:ln w="9525">
            <a:noFill/>
            <a:miter lim="800000"/>
            <a:headEnd/>
            <a:tailEnd/>
          </a:ln>
        </p:spPr>
      </p:pic>
      <p:pic>
        <p:nvPicPr>
          <p:cNvPr id="152589" name="Picture 19" descr="Screen Shot 2013-12-06bis"/>
          <p:cNvPicPr>
            <a:picLocks noChangeAspect="1"/>
          </p:cNvPicPr>
          <p:nvPr/>
        </p:nvPicPr>
        <p:blipFill>
          <a:blip r:embed="rId6"/>
          <a:srcRect/>
          <a:stretch>
            <a:fillRect/>
          </a:stretch>
        </p:blipFill>
        <p:spPr bwMode="auto">
          <a:xfrm>
            <a:off x="7096125" y="4298950"/>
            <a:ext cx="2047875" cy="1027113"/>
          </a:xfrm>
          <a:prstGeom prst="rect">
            <a:avLst/>
          </a:prstGeom>
          <a:noFill/>
          <a:ln w="9525">
            <a:noFill/>
            <a:miter lim="800000"/>
            <a:headEnd/>
            <a:tailEnd/>
          </a:ln>
        </p:spPr>
      </p:pic>
      <p:pic>
        <p:nvPicPr>
          <p:cNvPr id="152590" name="Picture 20" descr="Screen Shot 2013-12-06trc"/>
          <p:cNvPicPr>
            <a:picLocks noChangeAspect="1"/>
          </p:cNvPicPr>
          <p:nvPr/>
        </p:nvPicPr>
        <p:blipFill>
          <a:blip r:embed="rId7"/>
          <a:srcRect/>
          <a:stretch>
            <a:fillRect/>
          </a:stretch>
        </p:blipFill>
        <p:spPr bwMode="auto">
          <a:xfrm>
            <a:off x="5732463" y="4298950"/>
            <a:ext cx="1322387" cy="1336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F742BAC-40D7-4A8F-9705-4791231218F5}" type="slidenum">
              <a:rPr lang="ru-RU" smtClean="0"/>
              <a:pPr>
                <a:defRPr/>
              </a:pPr>
              <a:t>138</a:t>
            </a:fld>
            <a:endParaRPr lang="ru-RU" dirty="0"/>
          </a:p>
        </p:txBody>
      </p:sp>
      <p:sp>
        <p:nvSpPr>
          <p:cNvPr id="153603" name="TextBox 8"/>
          <p:cNvSpPr txBox="1">
            <a:spLocks noChangeArrowheads="1"/>
          </p:cNvSpPr>
          <p:nvPr/>
        </p:nvSpPr>
        <p:spPr bwMode="auto">
          <a:xfrm>
            <a:off x="596900" y="1277938"/>
            <a:ext cx="5422900" cy="2563812"/>
          </a:xfrm>
          <a:prstGeom prst="rect">
            <a:avLst/>
          </a:prstGeom>
          <a:noFill/>
          <a:ln w="9525">
            <a:noFill/>
            <a:miter lim="800000"/>
            <a:headEnd/>
            <a:tailEnd/>
          </a:ln>
        </p:spPr>
        <p:txBody>
          <a:bodyPr>
            <a:spAutoFit/>
          </a:bodyPr>
          <a:lstStyle/>
          <a:p>
            <a:pPr>
              <a:buFont typeface="Arial" pitchFamily="34" charset="0"/>
              <a:buChar char="•"/>
            </a:pPr>
            <a:r>
              <a:rPr lang="ru-RU" dirty="0" smtClean="0">
                <a:latin typeface="Calibri" pitchFamily="34" charset="0"/>
              </a:rPr>
              <a:t> Если режим транзакций сервиса WFS </a:t>
            </a:r>
            <a:r>
              <a:rPr lang="ru-RU" dirty="0" smtClean="0">
                <a:latin typeface="Calibri" pitchFamily="34" charset="0"/>
              </a:rPr>
              <a:t>включен, </a:t>
            </a:r>
            <a:r>
              <a:rPr lang="ru-RU" dirty="0" smtClean="0">
                <a:latin typeface="Calibri" pitchFamily="34" charset="0"/>
              </a:rPr>
              <a:t>пользователи могут редактировать данные онлайн, используя панель редактирования Edit</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Например, можно переместить точку (красного цвета), внеся изменения в таблице атрибутов</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Если вы сохраните </a:t>
            </a:r>
            <a:r>
              <a:rPr lang="ru-RU" dirty="0" smtClean="0"/>
              <a:t>эти редактирования</a:t>
            </a:r>
            <a:r>
              <a:rPr lang="ru-RU" dirty="0" smtClean="0">
                <a:latin typeface="Calibri" pitchFamily="34" charset="0"/>
              </a:rPr>
              <a:t>, модификация будет храниться онлайн!</a:t>
            </a:r>
            <a:endParaRPr lang="ru-RU" dirty="0">
              <a:latin typeface="Calibri" pitchFamily="34" charset="0"/>
            </a:endParaRPr>
          </a:p>
        </p:txBody>
      </p:sp>
      <p:pic>
        <p:nvPicPr>
          <p:cNvPr id="153604" name="Picture 18"/>
          <p:cNvPicPr>
            <a:picLocks noChangeAspect="1"/>
          </p:cNvPicPr>
          <p:nvPr/>
        </p:nvPicPr>
        <p:blipFill>
          <a:blip r:embed="rId2"/>
          <a:srcRect/>
          <a:stretch>
            <a:fillRect/>
          </a:stretch>
        </p:blipFill>
        <p:spPr bwMode="auto">
          <a:xfrm>
            <a:off x="6367463" y="1411288"/>
            <a:ext cx="1854200" cy="546100"/>
          </a:xfrm>
          <a:prstGeom prst="rect">
            <a:avLst/>
          </a:prstGeom>
          <a:noFill/>
          <a:ln w="9525">
            <a:noFill/>
            <a:miter lim="800000"/>
            <a:headEnd/>
            <a:tailEnd/>
          </a:ln>
        </p:spPr>
      </p:pic>
      <p:pic>
        <p:nvPicPr>
          <p:cNvPr id="153605" name="Picture 19"/>
          <p:cNvPicPr>
            <a:picLocks noChangeAspect="1"/>
          </p:cNvPicPr>
          <p:nvPr/>
        </p:nvPicPr>
        <p:blipFill>
          <a:blip r:embed="rId3"/>
          <a:srcRect/>
          <a:stretch>
            <a:fillRect/>
          </a:stretch>
        </p:blipFill>
        <p:spPr bwMode="auto">
          <a:xfrm>
            <a:off x="6249988" y="2309813"/>
            <a:ext cx="1774825" cy="1085850"/>
          </a:xfrm>
          <a:prstGeom prst="rect">
            <a:avLst/>
          </a:prstGeom>
          <a:noFill/>
          <a:ln w="9525">
            <a:noFill/>
            <a:miter lim="800000"/>
            <a:headEnd/>
            <a:tailEnd/>
          </a:ln>
        </p:spPr>
      </p:pic>
      <p:pic>
        <p:nvPicPr>
          <p:cNvPr id="153606" name="Picture 20"/>
          <p:cNvPicPr>
            <a:picLocks noChangeAspect="1"/>
          </p:cNvPicPr>
          <p:nvPr/>
        </p:nvPicPr>
        <p:blipFill>
          <a:blip r:embed="rId4"/>
          <a:srcRect/>
          <a:stretch>
            <a:fillRect/>
          </a:stretch>
        </p:blipFill>
        <p:spPr bwMode="auto">
          <a:xfrm>
            <a:off x="6249988" y="3567113"/>
            <a:ext cx="1814512" cy="1101725"/>
          </a:xfrm>
          <a:prstGeom prst="rect">
            <a:avLst/>
          </a:prstGeom>
          <a:noFill/>
          <a:ln w="9525">
            <a:noFill/>
            <a:miter lim="800000"/>
            <a:headEnd/>
            <a:tailEnd/>
          </a:ln>
        </p:spPr>
      </p:pic>
      <p:sp>
        <p:nvSpPr>
          <p:cNvPr id="153607" name="Rectangle 21"/>
          <p:cNvSpPr>
            <a:spLocks noChangeArrowheads="1"/>
          </p:cNvSpPr>
          <p:nvPr/>
        </p:nvSpPr>
        <p:spPr bwMode="auto">
          <a:xfrm>
            <a:off x="7223125" y="1939925"/>
            <a:ext cx="390525" cy="369888"/>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53608" name="Rectangle 22"/>
          <p:cNvSpPr>
            <a:spLocks noChangeArrowheads="1"/>
          </p:cNvSpPr>
          <p:nvPr/>
        </p:nvSpPr>
        <p:spPr bwMode="auto">
          <a:xfrm>
            <a:off x="7180263" y="3025775"/>
            <a:ext cx="390525" cy="369888"/>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53609" name="TextBox 6"/>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smtClean="0">
                <a:solidFill>
                  <a:srgbClr val="BFBFBF"/>
                </a:solidFill>
                <a:latin typeface="Calibri" pitchFamily="34" charset="0"/>
              </a:rPr>
              <a:t>Как скачать данные?</a:t>
            </a:r>
            <a:endParaRPr lang="ru-RU" sz="2400" b="1" dirty="0">
              <a:solidFill>
                <a:srgbClr val="BFBFBF"/>
              </a:solidFill>
              <a:latin typeface="Calibri" pitchFamily="34" charset="0"/>
            </a:endParaRPr>
          </a:p>
        </p:txBody>
      </p:sp>
      <p:sp>
        <p:nvSpPr>
          <p:cNvPr id="153610" name="Rectangle 7"/>
          <p:cNvSpPr>
            <a:spLocks noChangeArrowheads="1"/>
          </p:cNvSpPr>
          <p:nvPr/>
        </p:nvSpPr>
        <p:spPr bwMode="auto">
          <a:xfrm>
            <a:off x="457200" y="908050"/>
            <a:ext cx="5116529" cy="353943"/>
          </a:xfrm>
          <a:prstGeom prst="rect">
            <a:avLst/>
          </a:prstGeom>
          <a:noFill/>
          <a:ln w="9525">
            <a:noFill/>
            <a:miter lim="800000"/>
            <a:headEnd/>
            <a:tailEnd/>
          </a:ln>
        </p:spPr>
        <p:txBody>
          <a:bodyPr wrap="none">
            <a:spAutoFit/>
          </a:bodyPr>
          <a:lstStyle/>
          <a:p>
            <a:r>
              <a:rPr lang="ru-RU" sz="1700" b="1" i="1" dirty="0" smtClean="0">
                <a:latin typeface="Calibri" pitchFamily="34" charset="0"/>
              </a:rPr>
              <a:t>Загрузка и редактирование данных в клиенте ГИС</a:t>
            </a:r>
            <a:endParaRPr lang="ru-RU" sz="1700" b="1" i="1" dirty="0">
              <a:latin typeface="Calibri" pitchFamily="34" charset="0"/>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AA6B812-5927-4C72-B8D1-F8F56DB2BD48}" type="slidenum">
              <a:rPr lang="ru-RU" smtClean="0"/>
              <a:pPr>
                <a:defRPr/>
              </a:pPr>
              <a:t>139</a:t>
            </a:fld>
            <a:endParaRPr lang="ru-RU" dirty="0"/>
          </a:p>
        </p:txBody>
      </p:sp>
      <p:sp>
        <p:nvSpPr>
          <p:cNvPr id="154627" name="TextBox 6"/>
          <p:cNvSpPr txBox="1">
            <a:spLocks noChangeArrowheads="1"/>
          </p:cNvSpPr>
          <p:nvPr/>
        </p:nvSpPr>
        <p:spPr bwMode="auto">
          <a:xfrm>
            <a:off x="457200" y="415925"/>
            <a:ext cx="8229600" cy="488950"/>
          </a:xfrm>
          <a:prstGeom prst="rect">
            <a:avLst/>
          </a:prstGeom>
          <a:noFill/>
          <a:ln w="9525">
            <a:noFill/>
            <a:miter lim="800000"/>
            <a:headEnd/>
            <a:tailEnd/>
          </a:ln>
        </p:spPr>
        <p:txBody>
          <a:bodyPr>
            <a:spAutoFit/>
          </a:bodyPr>
          <a:lstStyle/>
          <a:p>
            <a:r>
              <a:rPr lang="ru-RU" sz="2600" b="1" dirty="0">
                <a:latin typeface="Calibri" pitchFamily="34" charset="0"/>
              </a:rPr>
              <a:t>Как анализировать данные</a:t>
            </a:r>
            <a:r>
              <a:rPr lang="ru-RU" sz="2600" b="1" dirty="0" smtClean="0">
                <a:latin typeface="Calibri" pitchFamily="34" charset="0"/>
              </a:rPr>
              <a:t>?</a:t>
            </a:r>
            <a:endParaRPr lang="ru-RU" sz="2600" b="1" dirty="0">
              <a:latin typeface="Calibri" pitchFamily="34" charset="0"/>
            </a:endParaRPr>
          </a:p>
        </p:txBody>
      </p:sp>
      <p:pic>
        <p:nvPicPr>
          <p:cNvPr id="154628" name="Picture 7"/>
          <p:cNvPicPr>
            <a:picLocks noChangeAspect="1"/>
          </p:cNvPicPr>
          <p:nvPr/>
        </p:nvPicPr>
        <p:blipFill>
          <a:blip r:embed="rId2"/>
          <a:srcRect/>
          <a:stretch>
            <a:fillRect/>
          </a:stretch>
        </p:blipFill>
        <p:spPr bwMode="auto">
          <a:xfrm>
            <a:off x="171450" y="2300288"/>
            <a:ext cx="4035425" cy="2959100"/>
          </a:xfrm>
          <a:prstGeom prst="rect">
            <a:avLst/>
          </a:prstGeom>
          <a:noFill/>
          <a:ln w="9525">
            <a:noFill/>
            <a:miter lim="800000"/>
            <a:headEnd/>
            <a:tailEnd/>
          </a:ln>
        </p:spPr>
      </p:pic>
      <p:sp>
        <p:nvSpPr>
          <p:cNvPr id="154629" name="TextBox 8"/>
          <p:cNvSpPr txBox="1">
            <a:spLocks noChangeArrowheads="1"/>
          </p:cNvSpPr>
          <p:nvPr/>
        </p:nvSpPr>
        <p:spPr bwMode="auto">
          <a:xfrm>
            <a:off x="5124450" y="1970088"/>
            <a:ext cx="3775075" cy="3662362"/>
          </a:xfrm>
          <a:prstGeom prst="rect">
            <a:avLst/>
          </a:prstGeom>
          <a:noFill/>
          <a:ln w="9525">
            <a:noFill/>
            <a:miter lim="800000"/>
            <a:headEnd/>
            <a:tailEnd/>
          </a:ln>
        </p:spPr>
        <p:txBody>
          <a:bodyPr>
            <a:spAutoFit/>
          </a:bodyPr>
          <a:lstStyle/>
          <a:p>
            <a:r>
              <a:rPr lang="ru-RU" b="1" u="sng" dirty="0" smtClean="0">
                <a:latin typeface="Calibri" pitchFamily="34" charset="0"/>
              </a:rPr>
              <a:t>Ключевые слова:</a:t>
            </a:r>
          </a:p>
          <a:p>
            <a:r>
              <a:rPr lang="ru-RU" dirty="0" smtClean="0">
                <a:latin typeface="Calibri" pitchFamily="34" charset="0"/>
              </a:rPr>
              <a:t> </a:t>
            </a:r>
          </a:p>
          <a:p>
            <a:pPr>
              <a:buFont typeface="Arial" pitchFamily="34" charset="0"/>
              <a:buChar char="•"/>
            </a:pPr>
            <a:r>
              <a:rPr lang="ru-RU" dirty="0" smtClean="0">
                <a:latin typeface="Calibri" pitchFamily="34" charset="0"/>
              </a:rPr>
              <a:t> Данные по окружающей среде</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Геообработка</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Локальный сервер</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PyWPS</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Удаленный сервер</a:t>
            </a:r>
            <a:endParaRPr lang="ru-RU" dirty="0">
              <a:latin typeface="Calibri" pitchFamily="34" charset="0"/>
            </a:endParaRP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Web Processing Service (WPS)</a:t>
            </a:r>
            <a:endParaRPr lang="ru-RU" dirty="0">
              <a:latin typeface="Calibri"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
          <p:cNvSpPr>
            <a:spLocks/>
          </p:cNvSpPr>
          <p:nvPr/>
        </p:nvSpPr>
        <p:spPr bwMode="auto">
          <a:xfrm>
            <a:off x="7693025" y="6007100"/>
            <a:ext cx="1322388" cy="198438"/>
          </a:xfrm>
          <a:prstGeom prst="rect">
            <a:avLst/>
          </a:prstGeom>
          <a:noFill/>
          <a:ln w="12700">
            <a:noFill/>
            <a:miter lim="800000"/>
            <a:headEnd/>
            <a:tailEnd/>
          </a:ln>
        </p:spPr>
        <p:txBody>
          <a:bodyPr wrap="none" lIns="0" tIns="0" rIns="0" bIns="0" anchor="ctr">
            <a:spAutoFit/>
          </a:bodyPr>
          <a:lstStyle/>
          <a:p>
            <a:pPr>
              <a:spcBef>
                <a:spcPts val="1688"/>
              </a:spcBef>
            </a:pPr>
            <a:r>
              <a:rPr lang="en-US" sz="1300" i="1" dirty="0">
                <a:latin typeface="Calibri" pitchFamily="34" charset="0"/>
                <a:ea typeface="Gill Sans"/>
                <a:cs typeface="Gill Sans"/>
              </a:rPr>
              <a:t>Science Staff (2011)</a:t>
            </a:r>
          </a:p>
        </p:txBody>
      </p:sp>
      <p:sp>
        <p:nvSpPr>
          <p:cNvPr id="1028" name="Rectangle 2"/>
          <p:cNvSpPr>
            <a:spLocks/>
          </p:cNvSpPr>
          <p:nvPr/>
        </p:nvSpPr>
        <p:spPr bwMode="auto">
          <a:xfrm>
            <a:off x="1282700" y="346075"/>
            <a:ext cx="6916738" cy="1231900"/>
          </a:xfrm>
          <a:prstGeom prst="rect">
            <a:avLst/>
          </a:prstGeom>
          <a:noFill/>
          <a:ln w="12700">
            <a:noFill/>
            <a:miter lim="800000"/>
            <a:headEnd/>
            <a:tailEnd/>
          </a:ln>
        </p:spPr>
        <p:txBody>
          <a:bodyPr lIns="0" tIns="0" rIns="0" bIns="0"/>
          <a:lstStyle/>
          <a:p>
            <a:pPr>
              <a:spcBef>
                <a:spcPts val="1688"/>
              </a:spcBef>
            </a:pPr>
            <a:r>
              <a:rPr lang="ru-RU" sz="2700" dirty="0" smtClean="0">
                <a:latin typeface="Gill Sans"/>
              </a:rPr>
              <a:t>Где вы храните большинство данных, полученных в вашей лаборатории или в ходе ваших исследований?</a:t>
            </a:r>
            <a:endParaRPr lang="ru-RU" sz="2700" dirty="0">
              <a:latin typeface="Gill Sans"/>
              <a:ea typeface="Gill Sans"/>
              <a:cs typeface="Gill Sans"/>
            </a:endParaRPr>
          </a:p>
        </p:txBody>
      </p:sp>
      <p:graphicFrame>
        <p:nvGraphicFramePr>
          <p:cNvPr id="39939" name="Object 18"/>
          <p:cNvGraphicFramePr>
            <a:graphicFrameLocks/>
          </p:cNvGraphicFramePr>
          <p:nvPr/>
        </p:nvGraphicFramePr>
        <p:xfrm>
          <a:off x="2282825" y="1816100"/>
          <a:ext cx="4640263" cy="4191000"/>
        </p:xfrm>
        <a:graphic>
          <a:graphicData uri="http://schemas.openxmlformats.org/presentationml/2006/ole">
            <p:oleObj spid="_x0000_s1041" name="Chart" r:id="rId4" imgW="8534513" imgH="7705630" progId="MSGraph.Chart.8">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9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39939"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Box 8"/>
          <p:cNvSpPr txBox="1">
            <a:spLocks noChangeArrowheads="1"/>
          </p:cNvSpPr>
          <p:nvPr/>
        </p:nvSpPr>
        <p:spPr bwMode="auto">
          <a:xfrm>
            <a:off x="596900" y="1277938"/>
            <a:ext cx="5422900" cy="5035550"/>
          </a:xfrm>
          <a:prstGeom prst="rect">
            <a:avLst/>
          </a:prstGeom>
          <a:noFill/>
          <a:ln w="9525">
            <a:noFill/>
            <a:miter lim="800000"/>
            <a:headEnd/>
            <a:tailEnd/>
          </a:ln>
        </p:spPr>
        <p:txBody>
          <a:bodyPr>
            <a:spAutoFit/>
          </a:bodyPr>
          <a:lstStyle/>
          <a:p>
            <a:pPr>
              <a:buFont typeface="Arial" pitchFamily="34" charset="0"/>
              <a:buChar char="•"/>
            </a:pPr>
            <a:r>
              <a:rPr lang="ru-RU" dirty="0" smtClean="0">
                <a:latin typeface="Calibri" pitchFamily="34" charset="0"/>
              </a:rPr>
              <a:t> Скрипт python был описан в </a:t>
            </a:r>
            <a:r>
              <a:rPr lang="ru-RU" dirty="0" smtClean="0">
                <a:latin typeface="Calibri" pitchFamily="34" charset="0"/>
              </a:rPr>
              <a:t>разделе</a:t>
            </a:r>
            <a:r>
              <a:rPr lang="ru-RU" dirty="0" smtClean="0">
                <a:latin typeface="Calibri" pitchFamily="34" charset="0"/>
              </a:rPr>
              <a:t> «Как обработать данные?". Теперь мы используем его в клиенте QGIS WPS с помощью графического пользовательского окна</a:t>
            </a:r>
          </a:p>
          <a:p>
            <a:pPr>
              <a:buFont typeface="Arial" pitchFamily="34" charset="0"/>
              <a:buChar char="•"/>
            </a:pPr>
            <a:r>
              <a:rPr lang="ru-RU" dirty="0" smtClean="0">
                <a:latin typeface="Calibri" pitchFamily="34" charset="0"/>
              </a:rPr>
              <a:t> Процедура:</a:t>
            </a:r>
          </a:p>
          <a:p>
            <a:pPr marL="800100" lvl="1" indent="-342900">
              <a:buFont typeface="Calibri" pitchFamily="34" charset="0"/>
              <a:buAutoNum type="arabicParenR"/>
            </a:pPr>
            <a:r>
              <a:rPr lang="ru-RU" dirty="0" smtClean="0">
                <a:latin typeface="Calibri" pitchFamily="34" charset="0"/>
              </a:rPr>
              <a:t>Открыть </a:t>
            </a:r>
            <a:r>
              <a:rPr lang="ru-RU" dirty="0">
                <a:latin typeface="Calibri" pitchFamily="34" charset="0"/>
              </a:rPr>
              <a:t>processing.py в текстовом редакторе (например: </a:t>
            </a:r>
            <a:r>
              <a:rPr lang="ru-RU" dirty="0" smtClean="0">
                <a:latin typeface="Calibri" pitchFamily="34" charset="0"/>
              </a:rPr>
              <a:t>Gedit)</a:t>
            </a:r>
          </a:p>
          <a:p>
            <a:pPr marL="800100" lvl="1" indent="-342900"/>
            <a:r>
              <a:rPr lang="ru-RU" dirty="0">
                <a:latin typeface="Calibri" pitchFamily="34" charset="0"/>
              </a:rPr>
              <a:t>	</a:t>
            </a:r>
            <a:r>
              <a:rPr lang="ru-RU" dirty="0" smtClean="0">
                <a:latin typeface="Calibri" pitchFamily="34" charset="0"/>
              </a:rPr>
              <a:t>Этот файл содержит входные и выходные параметры:</a:t>
            </a:r>
          </a:p>
          <a:p>
            <a:pPr marL="800100" lvl="1" indent="-342900">
              <a:buFont typeface="Wingdings" pitchFamily="2" charset="2"/>
              <a:buChar char="Ø"/>
            </a:pPr>
            <a:r>
              <a:rPr lang="ru-RU" dirty="0" smtClean="0">
                <a:latin typeface="Calibri" pitchFamily="34" charset="0"/>
              </a:rPr>
              <a:t>Входной </a:t>
            </a:r>
            <a:r>
              <a:rPr lang="ru-RU" dirty="0">
                <a:latin typeface="Calibri" pitchFamily="34" charset="0"/>
              </a:rPr>
              <a:t>слой, который содержит геопространственные </a:t>
            </a:r>
            <a:r>
              <a:rPr lang="ru-RU" dirty="0" smtClean="0">
                <a:latin typeface="Calibri" pitchFamily="34" charset="0"/>
              </a:rPr>
              <a:t>объекты</a:t>
            </a:r>
          </a:p>
          <a:p>
            <a:pPr marL="800100" lvl="1" indent="-342900">
              <a:buFont typeface="Wingdings" pitchFamily="2" charset="2"/>
              <a:buChar char="Ø"/>
            </a:pPr>
            <a:r>
              <a:rPr lang="ru-RU" dirty="0" smtClean="0">
                <a:latin typeface="Calibri" pitchFamily="34" charset="0"/>
              </a:rPr>
              <a:t>Декларация буферного расстояния</a:t>
            </a:r>
          </a:p>
          <a:p>
            <a:pPr marL="800100" lvl="1" indent="-342900">
              <a:buFont typeface="Wingdings" pitchFamily="2" charset="2"/>
              <a:buChar char="Ø"/>
            </a:pPr>
            <a:r>
              <a:rPr lang="ru-RU" dirty="0" smtClean="0">
                <a:latin typeface="Calibri" pitchFamily="34" charset="0"/>
              </a:rPr>
              <a:t>Выходной </a:t>
            </a:r>
            <a:r>
              <a:rPr lang="ru-RU" dirty="0">
                <a:latin typeface="Calibri" pitchFamily="34" charset="0"/>
              </a:rPr>
              <a:t>GML-файл с буферами, кодируемый в XML </a:t>
            </a:r>
            <a:r>
              <a:rPr lang="ru-RU" dirty="0" smtClean="0">
                <a:latin typeface="Calibri" pitchFamily="34" charset="0"/>
              </a:rPr>
              <a:t>формате</a:t>
            </a:r>
          </a:p>
          <a:p>
            <a:pPr marL="800100" lvl="1" indent="-342900">
              <a:buFont typeface="Wingdings" pitchFamily="2" charset="2"/>
              <a:buChar char="Ø"/>
            </a:pPr>
            <a:r>
              <a:rPr lang="ru-RU" dirty="0" smtClean="0">
                <a:latin typeface="Calibri" pitchFamily="34" charset="0"/>
              </a:rPr>
              <a:t>Интерполяционная </a:t>
            </a:r>
            <a:r>
              <a:rPr lang="ru-RU" dirty="0">
                <a:latin typeface="Calibri" pitchFamily="34" charset="0"/>
              </a:rPr>
              <a:t>поверхность, созданная процессом (TIFF изображение</a:t>
            </a:r>
            <a:r>
              <a:rPr lang="ru-RU" dirty="0" smtClean="0">
                <a:latin typeface="Calibri" pitchFamily="34" charset="0"/>
              </a:rPr>
              <a:t>)</a:t>
            </a:r>
          </a:p>
          <a:p>
            <a:pPr marL="800100" lvl="1" indent="-342900">
              <a:buFont typeface="Wingdings" pitchFamily="2" charset="2"/>
              <a:buNone/>
            </a:pPr>
            <a:r>
              <a:rPr lang="ru-RU" dirty="0">
                <a:latin typeface="Calibri" pitchFamily="34" charset="0"/>
              </a:rPr>
              <a:t>	Процесс также создаст </a:t>
            </a:r>
            <a:r>
              <a:rPr lang="ru-RU" dirty="0" smtClean="0">
                <a:latin typeface="Calibri" pitchFamily="34" charset="0"/>
              </a:rPr>
              <a:t>shapefile </a:t>
            </a:r>
            <a:r>
              <a:rPr lang="ru-RU" dirty="0" smtClean="0">
                <a:latin typeface="Calibri" pitchFamily="34" charset="0"/>
              </a:rPr>
              <a:t>с именем </a:t>
            </a:r>
            <a:r>
              <a:rPr lang="ru-RU" dirty="0">
                <a:latin typeface="Calibri" pitchFamily="34" charset="0"/>
              </a:rPr>
              <a:t>outputHull в директории </a:t>
            </a:r>
            <a:r>
              <a:rPr lang="ru-RU" dirty="0" smtClean="0">
                <a:latin typeface="Calibri" pitchFamily="34" charset="0"/>
              </a:rPr>
              <a:t>/tmp</a:t>
            </a:r>
            <a:endParaRPr lang="ru-RU" dirty="0">
              <a:latin typeface="Calibri" pitchFamily="34" charset="0"/>
            </a:endParaRPr>
          </a:p>
        </p:txBody>
      </p:sp>
      <p:sp>
        <p:nvSpPr>
          <p:cNvPr id="6" name="Slide Number Placeholder 5"/>
          <p:cNvSpPr>
            <a:spLocks noGrp="1"/>
          </p:cNvSpPr>
          <p:nvPr>
            <p:ph type="sldNum" sz="quarter" idx="12"/>
          </p:nvPr>
        </p:nvSpPr>
        <p:spPr/>
        <p:txBody>
          <a:bodyPr/>
          <a:lstStyle/>
          <a:p>
            <a:pPr>
              <a:defRPr/>
            </a:pPr>
            <a:fld id="{56A2BAC1-2B7B-4786-97CD-3A6F47AE7297}" type="slidenum">
              <a:rPr lang="ru-RU" smtClean="0"/>
              <a:pPr>
                <a:defRPr/>
              </a:pPr>
              <a:t>140</a:t>
            </a:fld>
            <a:endParaRPr lang="ru-RU" dirty="0"/>
          </a:p>
        </p:txBody>
      </p:sp>
      <p:sp>
        <p:nvSpPr>
          <p:cNvPr id="155652" name="TextBox 6"/>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анализировать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
        <p:nvSpPr>
          <p:cNvPr id="155653" name="Rectangle 7"/>
          <p:cNvSpPr>
            <a:spLocks noChangeArrowheads="1"/>
          </p:cNvSpPr>
          <p:nvPr/>
        </p:nvSpPr>
        <p:spPr bwMode="auto">
          <a:xfrm>
            <a:off x="457200" y="908050"/>
            <a:ext cx="2793970" cy="353943"/>
          </a:xfrm>
          <a:prstGeom prst="rect">
            <a:avLst/>
          </a:prstGeom>
          <a:noFill/>
          <a:ln w="9525">
            <a:noFill/>
            <a:miter lim="800000"/>
            <a:headEnd/>
            <a:tailEnd/>
          </a:ln>
        </p:spPr>
        <p:txBody>
          <a:bodyPr wrap="none">
            <a:spAutoFit/>
          </a:bodyPr>
          <a:lstStyle/>
          <a:p>
            <a:r>
              <a:rPr lang="ru-RU" sz="1700" b="1" i="1" dirty="0" smtClean="0">
                <a:latin typeface="Calibri" pitchFamily="34" charset="0"/>
              </a:rPr>
              <a:t>WPS на локальном сервере</a:t>
            </a:r>
            <a:endParaRPr lang="ru-RU" sz="1700" b="1" i="1" dirty="0">
              <a:latin typeface="Calibri" pitchFamily="34" charset="0"/>
            </a:endParaRPr>
          </a:p>
        </p:txBody>
      </p:sp>
      <p:pic>
        <p:nvPicPr>
          <p:cNvPr id="155654" name="Picture 12"/>
          <p:cNvPicPr>
            <a:picLocks noChangeAspect="1"/>
          </p:cNvPicPr>
          <p:nvPr/>
        </p:nvPicPr>
        <p:blipFill>
          <a:blip r:embed="rId2"/>
          <a:srcRect/>
          <a:stretch>
            <a:fillRect/>
          </a:stretch>
        </p:blipFill>
        <p:spPr bwMode="auto">
          <a:xfrm>
            <a:off x="5938838" y="3035300"/>
            <a:ext cx="3205162" cy="503238"/>
          </a:xfrm>
          <a:prstGeom prst="rect">
            <a:avLst/>
          </a:prstGeom>
          <a:noFill/>
          <a:ln w="9525">
            <a:noFill/>
            <a:miter lim="800000"/>
            <a:headEnd/>
            <a:tailEnd/>
          </a:ln>
        </p:spPr>
      </p:pic>
      <p:pic>
        <p:nvPicPr>
          <p:cNvPr id="155655" name="Picture 13"/>
          <p:cNvPicPr>
            <a:picLocks noChangeAspect="1"/>
          </p:cNvPicPr>
          <p:nvPr/>
        </p:nvPicPr>
        <p:blipFill>
          <a:blip r:embed="rId3"/>
          <a:srcRect/>
          <a:stretch>
            <a:fillRect/>
          </a:stretch>
        </p:blipFill>
        <p:spPr bwMode="auto">
          <a:xfrm>
            <a:off x="5976938" y="3502025"/>
            <a:ext cx="2736850" cy="460375"/>
          </a:xfrm>
          <a:prstGeom prst="rect">
            <a:avLst/>
          </a:prstGeom>
          <a:noFill/>
          <a:ln w="9525">
            <a:noFill/>
            <a:miter lim="800000"/>
            <a:headEnd/>
            <a:tailEnd/>
          </a:ln>
        </p:spPr>
      </p:pic>
      <p:pic>
        <p:nvPicPr>
          <p:cNvPr id="155656" name="Picture 14"/>
          <p:cNvPicPr>
            <a:picLocks noChangeAspect="1"/>
          </p:cNvPicPr>
          <p:nvPr/>
        </p:nvPicPr>
        <p:blipFill>
          <a:blip r:embed="rId4"/>
          <a:srcRect/>
          <a:stretch>
            <a:fillRect/>
          </a:stretch>
        </p:blipFill>
        <p:spPr bwMode="auto">
          <a:xfrm>
            <a:off x="5937250" y="3962400"/>
            <a:ext cx="2749550" cy="476250"/>
          </a:xfrm>
          <a:prstGeom prst="rect">
            <a:avLst/>
          </a:prstGeom>
          <a:noFill/>
          <a:ln w="9525">
            <a:noFill/>
            <a:miter lim="800000"/>
            <a:headEnd/>
            <a:tailEnd/>
          </a:ln>
        </p:spPr>
      </p:pic>
      <p:pic>
        <p:nvPicPr>
          <p:cNvPr id="155657" name="Picture 15"/>
          <p:cNvPicPr>
            <a:picLocks noChangeAspect="1"/>
          </p:cNvPicPr>
          <p:nvPr/>
        </p:nvPicPr>
        <p:blipFill>
          <a:blip r:embed="rId5"/>
          <a:srcRect/>
          <a:stretch>
            <a:fillRect/>
          </a:stretch>
        </p:blipFill>
        <p:spPr bwMode="auto">
          <a:xfrm>
            <a:off x="5943600" y="4400550"/>
            <a:ext cx="2790825" cy="411163"/>
          </a:xfrm>
          <a:prstGeom prst="rect">
            <a:avLst/>
          </a:prstGeom>
          <a:noFill/>
          <a:ln w="9525">
            <a:noFill/>
            <a:miter lim="800000"/>
            <a:headEnd/>
            <a:tailEnd/>
          </a:ln>
        </p:spPr>
      </p:pic>
      <p:pic>
        <p:nvPicPr>
          <p:cNvPr id="155658" name="Picture 16"/>
          <p:cNvPicPr>
            <a:picLocks noChangeAspect="1"/>
          </p:cNvPicPr>
          <p:nvPr/>
        </p:nvPicPr>
        <p:blipFill>
          <a:blip r:embed="rId6"/>
          <a:srcRect/>
          <a:stretch>
            <a:fillRect/>
          </a:stretch>
        </p:blipFill>
        <p:spPr bwMode="auto">
          <a:xfrm>
            <a:off x="5976938" y="5032375"/>
            <a:ext cx="2986087" cy="333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Box 8"/>
          <p:cNvSpPr txBox="1">
            <a:spLocks noChangeArrowheads="1"/>
          </p:cNvSpPr>
          <p:nvPr/>
        </p:nvSpPr>
        <p:spPr bwMode="auto">
          <a:xfrm>
            <a:off x="457200" y="877888"/>
            <a:ext cx="8383588" cy="5584825"/>
          </a:xfrm>
          <a:prstGeom prst="rect">
            <a:avLst/>
          </a:prstGeom>
          <a:noFill/>
          <a:ln w="9525">
            <a:noFill/>
            <a:miter lim="800000"/>
            <a:headEnd/>
            <a:tailEnd/>
          </a:ln>
        </p:spPr>
        <p:txBody>
          <a:bodyPr>
            <a:spAutoFit/>
          </a:bodyPr>
          <a:lstStyle/>
          <a:p>
            <a:pPr marL="522288" indent="-342900">
              <a:buFont typeface="Calibri" pitchFamily="34" charset="0"/>
              <a:buAutoNum type="arabicParenR"/>
            </a:pPr>
            <a:r>
              <a:rPr lang="ru-RU" dirty="0">
                <a:latin typeface="Calibri" pitchFamily="34" charset="0"/>
              </a:rPr>
              <a:t>В QGIS, добавить файл "Measures.gml" как векторный слой (EPSG: 4326</a:t>
            </a:r>
            <a:r>
              <a:rPr lang="ru-RU" dirty="0" smtClean="0">
                <a:latin typeface="Calibri" pitchFamily="34" charset="0"/>
              </a:rPr>
              <a:t>)</a:t>
            </a:r>
          </a:p>
          <a:p>
            <a:pPr marL="522288" indent="-342900">
              <a:buFont typeface="Calibri" pitchFamily="34" charset="0"/>
              <a:buAutoNum type="arabicParenR" startAt="2"/>
            </a:pPr>
            <a:r>
              <a:rPr lang="ru-RU" dirty="0" smtClean="0">
                <a:latin typeface="Calibri" pitchFamily="34" charset="0"/>
              </a:rPr>
              <a:t>Подключитесь </a:t>
            </a:r>
            <a:r>
              <a:rPr lang="ru-RU" dirty="0">
                <a:latin typeface="Calibri" pitchFamily="34" charset="0"/>
              </a:rPr>
              <a:t>к локальному WPS серверу с помощью QGIS WPS клиента </a:t>
            </a:r>
            <a:r>
              <a:rPr lang="ru-RU" dirty="0" smtClean="0">
                <a:latin typeface="Calibri" pitchFamily="34" charset="0"/>
              </a:rPr>
              <a:t>(name: My WPS;  url: </a:t>
            </a:r>
            <a:r>
              <a:rPr lang="ru-RU" dirty="0" smtClean="0">
                <a:latin typeface="Calibri" pitchFamily="34" charset="0"/>
                <a:hlinkClick r:id="rId2"/>
              </a:rPr>
              <a:t>http://localhost/cgi-bin/pywps.cgi?service=WPS&amp;request=getcapabilities</a:t>
            </a:r>
            <a:r>
              <a:rPr lang="ru-RU" dirty="0" smtClean="0">
                <a:latin typeface="Calibri" pitchFamily="34" charset="0"/>
              </a:rPr>
              <a:t>)</a:t>
            </a:r>
          </a:p>
          <a:p>
            <a:pPr marL="522288" indent="-342900">
              <a:buFont typeface="Calibri" pitchFamily="34" charset="0"/>
              <a:buAutoNum type="arabicParenR" startAt="2"/>
            </a:pPr>
            <a:endParaRPr lang="ru-RU" dirty="0" smtClean="0">
              <a:latin typeface="Calibri" pitchFamily="34" charset="0"/>
            </a:endParaRPr>
          </a:p>
          <a:p>
            <a:pPr marL="522288" indent="-342900">
              <a:buFont typeface="Calibri" pitchFamily="34" charset="0"/>
              <a:buAutoNum type="arabicParenR" startAt="2"/>
            </a:pPr>
            <a:endParaRPr lang="ru-RU" dirty="0" smtClean="0">
              <a:latin typeface="Calibri" pitchFamily="34" charset="0"/>
            </a:endParaRPr>
          </a:p>
          <a:p>
            <a:pPr marL="522288" indent="-342900">
              <a:buFont typeface="Calibri" pitchFamily="34" charset="0"/>
              <a:buAutoNum type="arabicParenR" startAt="2"/>
            </a:pPr>
            <a:endParaRPr lang="ru-RU" dirty="0" smtClean="0">
              <a:latin typeface="Calibri" pitchFamily="34" charset="0"/>
            </a:endParaRPr>
          </a:p>
          <a:p>
            <a:pPr marL="522288" indent="-342900"/>
            <a:endParaRPr lang="ru-RU" dirty="0" smtClean="0">
              <a:latin typeface="Calibri" pitchFamily="34" charset="0"/>
            </a:endParaRPr>
          </a:p>
          <a:p>
            <a:pPr marL="522288" indent="-342900">
              <a:buFont typeface="Calibri" pitchFamily="34" charset="0"/>
              <a:buAutoNum type="arabicParenR" startAt="3"/>
            </a:pPr>
            <a:r>
              <a:rPr lang="ru-RU" dirty="0" smtClean="0">
                <a:latin typeface="Calibri" pitchFamily="34" charset="0"/>
              </a:rPr>
              <a:t>На </a:t>
            </a:r>
            <a:r>
              <a:rPr lang="ru-RU" dirty="0">
                <a:latin typeface="Calibri" pitchFamily="34" charset="0"/>
              </a:rPr>
              <a:t>этом </a:t>
            </a:r>
            <a:r>
              <a:rPr lang="ru-RU" dirty="0" smtClean="0">
                <a:latin typeface="Calibri" pitchFamily="34" charset="0"/>
              </a:rPr>
              <a:t>этапе </a:t>
            </a:r>
            <a:r>
              <a:rPr lang="ru-RU" dirty="0">
                <a:latin typeface="Calibri" pitchFamily="34" charset="0"/>
              </a:rPr>
              <a:t>вы должны увидеть все процессы, существующие на сервере. Выберите строку </a:t>
            </a:r>
            <a:r>
              <a:rPr lang="ru-RU" dirty="0" smtClean="0">
                <a:latin typeface="Calibri" pitchFamily="34" charset="0"/>
              </a:rPr>
              <a:t>“Processing” </a:t>
            </a:r>
            <a:r>
              <a:rPr lang="ru-RU" dirty="0">
                <a:latin typeface="Calibri" pitchFamily="34" charset="0"/>
              </a:rPr>
              <a:t>и нажмите </a:t>
            </a:r>
            <a:r>
              <a:rPr lang="ru-RU" dirty="0" smtClean="0">
                <a:latin typeface="Calibri" pitchFamily="34" charset="0"/>
              </a:rPr>
              <a:t>OK.</a:t>
            </a:r>
          </a:p>
          <a:p>
            <a:pPr marL="522288" indent="-342900">
              <a:buFont typeface="Calibri" pitchFamily="34" charset="0"/>
              <a:buAutoNum type="arabicParenR" startAt="3"/>
            </a:pPr>
            <a:endParaRPr lang="ru-RU" dirty="0" smtClean="0">
              <a:latin typeface="Calibri" pitchFamily="34" charset="0"/>
            </a:endParaRPr>
          </a:p>
          <a:p>
            <a:pPr marL="522288" indent="-342900">
              <a:buFont typeface="Calibri" pitchFamily="34" charset="0"/>
              <a:buAutoNum type="arabicParenR" startAt="3"/>
            </a:pPr>
            <a:r>
              <a:rPr lang="ru-RU" dirty="0" smtClean="0">
                <a:latin typeface="Calibri" pitchFamily="34" charset="0"/>
              </a:rPr>
              <a:t>В открывшемся окне вы увидите 4 параметра:</a:t>
            </a:r>
          </a:p>
          <a:p>
            <a:pPr marL="979488" lvl="1" indent="-342900">
              <a:buFont typeface="Wingdings" pitchFamily="2" charset="2"/>
              <a:buChar char="Ø"/>
            </a:pPr>
            <a:r>
              <a:rPr lang="ru-RU" dirty="0" smtClean="0">
                <a:latin typeface="Calibri" pitchFamily="34" charset="0"/>
              </a:rPr>
              <a:t>Раскрываемый </a:t>
            </a:r>
            <a:r>
              <a:rPr lang="ru-RU" dirty="0">
                <a:latin typeface="Calibri" pitchFamily="34" charset="0"/>
              </a:rPr>
              <a:t>список с идентификатором (данные) и с заголовком (входные данные</a:t>
            </a:r>
            <a:r>
              <a:rPr lang="ru-RU" dirty="0" smtClean="0">
                <a:latin typeface="Calibri" pitchFamily="34" charset="0"/>
              </a:rPr>
              <a:t>)</a:t>
            </a:r>
          </a:p>
          <a:p>
            <a:pPr marL="979488" lvl="1" indent="-342900"/>
            <a:r>
              <a:rPr lang="ru-RU" dirty="0" smtClean="0">
                <a:latin typeface="Calibri" pitchFamily="34" charset="0"/>
              </a:rPr>
              <a:t>       =&gt; Выбор мер (select measures)</a:t>
            </a:r>
          </a:p>
          <a:p>
            <a:pPr marL="979488" lvl="1" indent="-342900">
              <a:buFont typeface="Wingdings" pitchFamily="2" charset="2"/>
              <a:buChar char="Ø"/>
            </a:pPr>
            <a:r>
              <a:rPr lang="ru-RU" dirty="0" smtClean="0">
                <a:latin typeface="Calibri" pitchFamily="34" charset="0"/>
              </a:rPr>
              <a:t>Пустое </a:t>
            </a:r>
            <a:r>
              <a:rPr lang="ru-RU" dirty="0">
                <a:latin typeface="Calibri" pitchFamily="34" charset="0"/>
              </a:rPr>
              <a:t>поле для ввода </a:t>
            </a:r>
            <a:r>
              <a:rPr lang="ru-RU" dirty="0" smtClean="0">
                <a:latin typeface="Calibri" pitchFamily="34" charset="0"/>
              </a:rPr>
              <a:t>буферного расстояния</a:t>
            </a:r>
            <a:br>
              <a:rPr lang="ru-RU" dirty="0" smtClean="0">
                <a:latin typeface="Calibri" pitchFamily="34" charset="0"/>
              </a:rPr>
            </a:br>
            <a:r>
              <a:rPr lang="ru-RU" dirty="0" smtClean="0">
                <a:latin typeface="Calibri" pitchFamily="34" charset="0"/>
              </a:rPr>
              <a:t>=&gt; Ввести значение 0.1 в DD расстояние 10 км</a:t>
            </a:r>
          </a:p>
          <a:p>
            <a:pPr marL="979488" lvl="1" indent="-342900">
              <a:buFont typeface="Wingdings" pitchFamily="2" charset="2"/>
              <a:buChar char="Ø"/>
            </a:pPr>
            <a:endParaRPr lang="ru-RU" dirty="0" smtClean="0">
              <a:latin typeface="Calibri" pitchFamily="34" charset="0"/>
            </a:endParaRPr>
          </a:p>
          <a:p>
            <a:pPr marL="979488" lvl="1" indent="-342900">
              <a:buFont typeface="Wingdings" pitchFamily="2" charset="2"/>
              <a:buChar char="Ø"/>
            </a:pPr>
            <a:r>
              <a:rPr lang="ru-RU" dirty="0" smtClean="0">
                <a:latin typeface="Calibri" pitchFamily="34" charset="0"/>
              </a:rPr>
              <a:t>Выходной </a:t>
            </a:r>
            <a:r>
              <a:rPr lang="ru-RU" dirty="0">
                <a:latin typeface="Calibri" pitchFamily="34" charset="0"/>
              </a:rPr>
              <a:t>буфер хранится в файле GML и кодируются в </a:t>
            </a:r>
            <a:r>
              <a:rPr lang="ru-RU" dirty="0" smtClean="0">
                <a:latin typeface="Calibri" pitchFamily="34" charset="0"/>
              </a:rPr>
              <a:t>XML</a:t>
            </a:r>
          </a:p>
          <a:p>
            <a:pPr marL="979488" lvl="1" indent="-342900">
              <a:buFont typeface="Wingdings" pitchFamily="2" charset="2"/>
              <a:buChar char="Ø"/>
            </a:pPr>
            <a:r>
              <a:rPr lang="ru-RU" dirty="0" smtClean="0">
                <a:latin typeface="Calibri" pitchFamily="34" charset="0"/>
              </a:rPr>
              <a:t>Выходная интерполяционная поверхность хранится в формате TIFF</a:t>
            </a:r>
            <a:endParaRPr lang="ru-RU" dirty="0">
              <a:latin typeface="Calibri" pitchFamily="34" charset="0"/>
            </a:endParaRPr>
          </a:p>
        </p:txBody>
      </p:sp>
      <p:sp>
        <p:nvSpPr>
          <p:cNvPr id="6" name="Slide Number Placeholder 5"/>
          <p:cNvSpPr>
            <a:spLocks noGrp="1"/>
          </p:cNvSpPr>
          <p:nvPr>
            <p:ph type="sldNum" sz="quarter" idx="12"/>
          </p:nvPr>
        </p:nvSpPr>
        <p:spPr>
          <a:xfrm>
            <a:off x="8353425" y="6516688"/>
            <a:ext cx="546100" cy="284162"/>
          </a:xfrm>
        </p:spPr>
        <p:txBody>
          <a:bodyPr/>
          <a:lstStyle/>
          <a:p>
            <a:pPr>
              <a:defRPr/>
            </a:pPr>
            <a:fld id="{5AB06B18-A1D9-40B2-AC42-7243336772FC}" type="slidenum">
              <a:rPr lang="ru-RU" smtClean="0"/>
              <a:pPr>
                <a:defRPr/>
              </a:pPr>
              <a:t>141</a:t>
            </a:fld>
            <a:endParaRPr lang="ru-RU" dirty="0"/>
          </a:p>
        </p:txBody>
      </p:sp>
      <p:pic>
        <p:nvPicPr>
          <p:cNvPr id="156676" name="Picture 17"/>
          <p:cNvPicPr>
            <a:picLocks noChangeAspect="1"/>
          </p:cNvPicPr>
          <p:nvPr/>
        </p:nvPicPr>
        <p:blipFill>
          <a:blip r:embed="rId3"/>
          <a:srcRect/>
          <a:stretch>
            <a:fillRect/>
          </a:stretch>
        </p:blipFill>
        <p:spPr bwMode="auto">
          <a:xfrm>
            <a:off x="8081963" y="1539875"/>
            <a:ext cx="304800" cy="206375"/>
          </a:xfrm>
          <a:prstGeom prst="rect">
            <a:avLst/>
          </a:prstGeom>
          <a:noFill/>
          <a:ln w="9525">
            <a:noFill/>
            <a:miter lim="800000"/>
            <a:headEnd/>
            <a:tailEnd/>
          </a:ln>
        </p:spPr>
      </p:pic>
      <p:pic>
        <p:nvPicPr>
          <p:cNvPr id="156677" name="Picture 18"/>
          <p:cNvPicPr>
            <a:picLocks noChangeAspect="1"/>
          </p:cNvPicPr>
          <p:nvPr/>
        </p:nvPicPr>
        <p:blipFill>
          <a:blip r:embed="rId4"/>
          <a:srcRect/>
          <a:stretch>
            <a:fillRect/>
          </a:stretch>
        </p:blipFill>
        <p:spPr bwMode="auto">
          <a:xfrm>
            <a:off x="1439863" y="2079625"/>
            <a:ext cx="1497012" cy="1011238"/>
          </a:xfrm>
          <a:prstGeom prst="rect">
            <a:avLst/>
          </a:prstGeom>
          <a:noFill/>
          <a:ln w="9525">
            <a:noFill/>
            <a:miter lim="800000"/>
            <a:headEnd/>
            <a:tailEnd/>
          </a:ln>
        </p:spPr>
      </p:pic>
      <p:pic>
        <p:nvPicPr>
          <p:cNvPr id="156678" name="Picture 19"/>
          <p:cNvPicPr>
            <a:picLocks noChangeAspect="1"/>
          </p:cNvPicPr>
          <p:nvPr/>
        </p:nvPicPr>
        <p:blipFill>
          <a:blip r:embed="rId5"/>
          <a:srcRect/>
          <a:stretch>
            <a:fillRect/>
          </a:stretch>
        </p:blipFill>
        <p:spPr bwMode="auto">
          <a:xfrm>
            <a:off x="3200400" y="2422525"/>
            <a:ext cx="1174750" cy="349250"/>
          </a:xfrm>
          <a:prstGeom prst="rect">
            <a:avLst/>
          </a:prstGeom>
          <a:noFill/>
          <a:ln w="9525">
            <a:noFill/>
            <a:miter lim="800000"/>
            <a:headEnd/>
            <a:tailEnd/>
          </a:ln>
        </p:spPr>
      </p:pic>
      <p:pic>
        <p:nvPicPr>
          <p:cNvPr id="156679" name="Picture 20"/>
          <p:cNvPicPr>
            <a:picLocks noChangeAspect="1"/>
          </p:cNvPicPr>
          <p:nvPr/>
        </p:nvPicPr>
        <p:blipFill>
          <a:blip r:embed="rId6"/>
          <a:srcRect/>
          <a:stretch>
            <a:fillRect/>
          </a:stretch>
        </p:blipFill>
        <p:spPr bwMode="auto">
          <a:xfrm>
            <a:off x="4691063" y="2327275"/>
            <a:ext cx="2055812" cy="639763"/>
          </a:xfrm>
          <a:prstGeom prst="rect">
            <a:avLst/>
          </a:prstGeom>
          <a:noFill/>
          <a:ln w="9525">
            <a:noFill/>
            <a:miter lim="800000"/>
            <a:headEnd/>
            <a:tailEnd/>
          </a:ln>
        </p:spPr>
      </p:pic>
      <p:sp>
        <p:nvSpPr>
          <p:cNvPr id="156680" name="Rectangle 21"/>
          <p:cNvSpPr>
            <a:spLocks noChangeArrowheads="1"/>
          </p:cNvSpPr>
          <p:nvPr/>
        </p:nvSpPr>
        <p:spPr bwMode="auto">
          <a:xfrm>
            <a:off x="2851150" y="2403475"/>
            <a:ext cx="428625" cy="366713"/>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56681" name="Rectangle 22"/>
          <p:cNvSpPr>
            <a:spLocks noChangeArrowheads="1"/>
          </p:cNvSpPr>
          <p:nvPr/>
        </p:nvSpPr>
        <p:spPr bwMode="auto">
          <a:xfrm>
            <a:off x="4337050" y="2422525"/>
            <a:ext cx="428625" cy="366713"/>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56682" name="Rectangle 23"/>
          <p:cNvSpPr>
            <a:spLocks noChangeArrowheads="1"/>
          </p:cNvSpPr>
          <p:nvPr/>
        </p:nvSpPr>
        <p:spPr bwMode="auto">
          <a:xfrm>
            <a:off x="1112838" y="2422525"/>
            <a:ext cx="428625" cy="366713"/>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pic>
        <p:nvPicPr>
          <p:cNvPr id="156683" name="Picture 24"/>
          <p:cNvPicPr>
            <a:picLocks noChangeAspect="1"/>
          </p:cNvPicPr>
          <p:nvPr/>
        </p:nvPicPr>
        <p:blipFill>
          <a:blip r:embed="rId7"/>
          <a:srcRect/>
          <a:stretch>
            <a:fillRect/>
          </a:stretch>
        </p:blipFill>
        <p:spPr bwMode="auto">
          <a:xfrm>
            <a:off x="914400" y="2486025"/>
            <a:ext cx="277813" cy="287338"/>
          </a:xfrm>
          <a:prstGeom prst="rect">
            <a:avLst/>
          </a:prstGeom>
          <a:noFill/>
          <a:ln w="9525">
            <a:noFill/>
            <a:miter lim="800000"/>
            <a:headEnd/>
            <a:tailEnd/>
          </a:ln>
        </p:spPr>
      </p:pic>
      <p:pic>
        <p:nvPicPr>
          <p:cNvPr id="156684" name="Picture 25"/>
          <p:cNvPicPr>
            <a:picLocks noChangeAspect="1"/>
          </p:cNvPicPr>
          <p:nvPr/>
        </p:nvPicPr>
        <p:blipFill>
          <a:blip r:embed="rId8"/>
          <a:srcRect/>
          <a:stretch>
            <a:fillRect/>
          </a:stretch>
        </p:blipFill>
        <p:spPr bwMode="auto">
          <a:xfrm>
            <a:off x="6913563" y="2565400"/>
            <a:ext cx="935037" cy="206375"/>
          </a:xfrm>
          <a:prstGeom prst="rect">
            <a:avLst/>
          </a:prstGeom>
          <a:noFill/>
          <a:ln w="9525">
            <a:noFill/>
            <a:miter lim="800000"/>
            <a:headEnd/>
            <a:tailEnd/>
          </a:ln>
        </p:spPr>
      </p:pic>
      <p:pic>
        <p:nvPicPr>
          <p:cNvPr id="156685" name="Picture 26"/>
          <p:cNvPicPr>
            <a:picLocks noChangeAspect="1"/>
          </p:cNvPicPr>
          <p:nvPr/>
        </p:nvPicPr>
        <p:blipFill>
          <a:blip r:embed="rId9"/>
          <a:srcRect/>
          <a:stretch>
            <a:fillRect/>
          </a:stretch>
        </p:blipFill>
        <p:spPr bwMode="auto">
          <a:xfrm>
            <a:off x="7999413" y="2622550"/>
            <a:ext cx="568325" cy="149225"/>
          </a:xfrm>
          <a:prstGeom prst="rect">
            <a:avLst/>
          </a:prstGeom>
          <a:noFill/>
          <a:ln w="9525">
            <a:noFill/>
            <a:miter lim="800000"/>
            <a:headEnd/>
            <a:tailEnd/>
          </a:ln>
        </p:spPr>
      </p:pic>
      <p:sp>
        <p:nvSpPr>
          <p:cNvPr id="156686" name="Rectangle 27"/>
          <p:cNvSpPr>
            <a:spLocks noChangeArrowheads="1"/>
          </p:cNvSpPr>
          <p:nvPr/>
        </p:nvSpPr>
        <p:spPr bwMode="auto">
          <a:xfrm>
            <a:off x="6602413" y="2479675"/>
            <a:ext cx="428625" cy="366713"/>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56687" name="Rectangle 28"/>
          <p:cNvSpPr>
            <a:spLocks noChangeArrowheads="1"/>
          </p:cNvSpPr>
          <p:nvPr/>
        </p:nvSpPr>
        <p:spPr bwMode="auto">
          <a:xfrm>
            <a:off x="7689850" y="2495550"/>
            <a:ext cx="428625" cy="366713"/>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pic>
        <p:nvPicPr>
          <p:cNvPr id="156688" name="Picture 29"/>
          <p:cNvPicPr>
            <a:picLocks noChangeAspect="1"/>
          </p:cNvPicPr>
          <p:nvPr/>
        </p:nvPicPr>
        <p:blipFill>
          <a:blip r:embed="rId10"/>
          <a:srcRect/>
          <a:stretch>
            <a:fillRect/>
          </a:stretch>
        </p:blipFill>
        <p:spPr bwMode="auto">
          <a:xfrm>
            <a:off x="5165725" y="3663950"/>
            <a:ext cx="1747838" cy="279400"/>
          </a:xfrm>
          <a:prstGeom prst="rect">
            <a:avLst/>
          </a:prstGeom>
          <a:noFill/>
          <a:ln w="9525">
            <a:noFill/>
            <a:miter lim="800000"/>
            <a:headEnd/>
            <a:tailEnd/>
          </a:ln>
        </p:spPr>
      </p:pic>
      <p:pic>
        <p:nvPicPr>
          <p:cNvPr id="156689" name="Picture 30"/>
          <p:cNvPicPr>
            <a:picLocks noChangeAspect="1"/>
          </p:cNvPicPr>
          <p:nvPr/>
        </p:nvPicPr>
        <p:blipFill>
          <a:blip r:embed="rId11"/>
          <a:srcRect/>
          <a:stretch>
            <a:fillRect/>
          </a:stretch>
        </p:blipFill>
        <p:spPr bwMode="auto">
          <a:xfrm>
            <a:off x="6934200" y="3619500"/>
            <a:ext cx="2132013" cy="241300"/>
          </a:xfrm>
          <a:prstGeom prst="rect">
            <a:avLst/>
          </a:prstGeom>
          <a:noFill/>
          <a:ln w="9525">
            <a:noFill/>
            <a:miter lim="800000"/>
            <a:headEnd/>
            <a:tailEnd/>
          </a:ln>
        </p:spPr>
      </p:pic>
      <p:pic>
        <p:nvPicPr>
          <p:cNvPr id="156690" name="Picture 31"/>
          <p:cNvPicPr>
            <a:picLocks noChangeAspect="1"/>
          </p:cNvPicPr>
          <p:nvPr/>
        </p:nvPicPr>
        <p:blipFill>
          <a:blip r:embed="rId12"/>
          <a:srcRect/>
          <a:stretch>
            <a:fillRect/>
          </a:stretch>
        </p:blipFill>
        <p:spPr bwMode="auto">
          <a:xfrm>
            <a:off x="5076825" y="4573588"/>
            <a:ext cx="2852738" cy="268287"/>
          </a:xfrm>
          <a:prstGeom prst="rect">
            <a:avLst/>
          </a:prstGeom>
          <a:noFill/>
          <a:ln w="9525">
            <a:noFill/>
            <a:miter lim="800000"/>
            <a:headEnd/>
            <a:tailEnd/>
          </a:ln>
        </p:spPr>
      </p:pic>
      <p:pic>
        <p:nvPicPr>
          <p:cNvPr id="156691" name="Picture 32"/>
          <p:cNvPicPr>
            <a:picLocks noChangeAspect="1"/>
          </p:cNvPicPr>
          <p:nvPr/>
        </p:nvPicPr>
        <p:blipFill>
          <a:blip r:embed="rId13"/>
          <a:srcRect/>
          <a:stretch>
            <a:fillRect/>
          </a:stretch>
        </p:blipFill>
        <p:spPr bwMode="auto">
          <a:xfrm>
            <a:off x="1657350" y="5610225"/>
            <a:ext cx="2557463" cy="290513"/>
          </a:xfrm>
          <a:prstGeom prst="rect">
            <a:avLst/>
          </a:prstGeom>
          <a:noFill/>
          <a:ln w="9525">
            <a:noFill/>
            <a:miter lim="800000"/>
            <a:headEnd/>
            <a:tailEnd/>
          </a:ln>
        </p:spPr>
      </p:pic>
      <p:pic>
        <p:nvPicPr>
          <p:cNvPr id="156692" name="Picture 33"/>
          <p:cNvPicPr>
            <a:picLocks noChangeAspect="1"/>
          </p:cNvPicPr>
          <p:nvPr/>
        </p:nvPicPr>
        <p:blipFill>
          <a:blip r:embed="rId14"/>
          <a:srcRect/>
          <a:stretch>
            <a:fillRect/>
          </a:stretch>
        </p:blipFill>
        <p:spPr bwMode="auto">
          <a:xfrm>
            <a:off x="4395788" y="5624513"/>
            <a:ext cx="1009650" cy="231775"/>
          </a:xfrm>
          <a:prstGeom prst="rect">
            <a:avLst/>
          </a:prstGeom>
          <a:noFill/>
          <a:ln w="9525">
            <a:noFill/>
            <a:miter lim="800000"/>
            <a:headEnd/>
            <a:tailEnd/>
          </a:ln>
        </p:spPr>
      </p:pic>
      <p:pic>
        <p:nvPicPr>
          <p:cNvPr id="156693" name="Picture 34"/>
          <p:cNvPicPr>
            <a:picLocks noChangeAspect="1"/>
          </p:cNvPicPr>
          <p:nvPr/>
        </p:nvPicPr>
        <p:blipFill>
          <a:blip r:embed="rId15"/>
          <a:srcRect/>
          <a:stretch>
            <a:fillRect/>
          </a:stretch>
        </p:blipFill>
        <p:spPr bwMode="auto">
          <a:xfrm>
            <a:off x="6929438" y="4962525"/>
            <a:ext cx="1911350" cy="390525"/>
          </a:xfrm>
          <a:prstGeom prst="rect">
            <a:avLst/>
          </a:prstGeom>
          <a:noFill/>
          <a:ln w="9525">
            <a:noFill/>
            <a:miter lim="800000"/>
            <a:headEnd/>
            <a:tailEnd/>
          </a:ln>
        </p:spPr>
      </p:pic>
      <p:pic>
        <p:nvPicPr>
          <p:cNvPr id="156694" name="Picture 35"/>
          <p:cNvPicPr>
            <a:picLocks noChangeAspect="1"/>
          </p:cNvPicPr>
          <p:nvPr/>
        </p:nvPicPr>
        <p:blipFill>
          <a:blip r:embed="rId16"/>
          <a:srcRect/>
          <a:stretch>
            <a:fillRect/>
          </a:stretch>
        </p:blipFill>
        <p:spPr bwMode="auto">
          <a:xfrm>
            <a:off x="6929438" y="5386388"/>
            <a:ext cx="1917700" cy="409575"/>
          </a:xfrm>
          <a:prstGeom prst="rect">
            <a:avLst/>
          </a:prstGeom>
          <a:noFill/>
          <a:ln w="9525">
            <a:noFill/>
            <a:miter lim="800000"/>
            <a:headEnd/>
            <a:tailEnd/>
          </a:ln>
        </p:spPr>
      </p:pic>
      <p:sp>
        <p:nvSpPr>
          <p:cNvPr id="156695" name="TextBox 6"/>
          <p:cNvSpPr txBox="1">
            <a:spLocks noChangeArrowheads="1"/>
          </p:cNvSpPr>
          <p:nvPr/>
        </p:nvSpPr>
        <p:spPr bwMode="auto">
          <a:xfrm>
            <a:off x="457200" y="1587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анализировать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
        <p:nvSpPr>
          <p:cNvPr id="156696" name="Rectangle 7"/>
          <p:cNvSpPr>
            <a:spLocks noChangeArrowheads="1"/>
          </p:cNvSpPr>
          <p:nvPr/>
        </p:nvSpPr>
        <p:spPr bwMode="auto">
          <a:xfrm>
            <a:off x="457200" y="508000"/>
            <a:ext cx="4299767" cy="353943"/>
          </a:xfrm>
          <a:prstGeom prst="rect">
            <a:avLst/>
          </a:prstGeom>
          <a:noFill/>
          <a:ln w="9525">
            <a:noFill/>
            <a:miter lim="800000"/>
            <a:headEnd/>
            <a:tailEnd/>
          </a:ln>
        </p:spPr>
        <p:txBody>
          <a:bodyPr wrap="none">
            <a:spAutoFit/>
          </a:bodyPr>
          <a:lstStyle/>
          <a:p>
            <a:r>
              <a:rPr lang="ru-RU" sz="1700" b="1" i="1" dirty="0" smtClean="0">
                <a:latin typeface="Calibri" pitchFamily="34" charset="0"/>
              </a:rPr>
              <a:t>WPS на локальном сервере </a:t>
            </a:r>
            <a:r>
              <a:rPr lang="ru-RU" sz="1700" b="1" i="1" dirty="0">
                <a:latin typeface="Calibri" pitchFamily="34" charset="0"/>
              </a:rPr>
              <a:t>(продолжение</a:t>
            </a:r>
            <a:r>
              <a:rPr lang="ru-RU" sz="1700" b="1" i="1" dirty="0" smtClean="0">
                <a:latin typeface="Calibri" pitchFamily="34" charset="0"/>
              </a:rPr>
              <a:t>)</a:t>
            </a:r>
            <a:endParaRPr lang="ru-RU" sz="1700" b="1" i="1" dirty="0">
              <a:latin typeface="Calibri" pitchFamily="34" charset="0"/>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F408C50-1054-4169-B9EC-CB823C461B3D}" type="slidenum">
              <a:rPr lang="ru-RU" smtClean="0"/>
              <a:pPr>
                <a:defRPr/>
              </a:pPr>
              <a:t>142</a:t>
            </a:fld>
            <a:endParaRPr lang="ru-RU" dirty="0"/>
          </a:p>
        </p:txBody>
      </p:sp>
      <p:sp>
        <p:nvSpPr>
          <p:cNvPr id="157699" name="TextBox 8"/>
          <p:cNvSpPr txBox="1">
            <a:spLocks noChangeArrowheads="1"/>
          </p:cNvSpPr>
          <p:nvPr/>
        </p:nvSpPr>
        <p:spPr bwMode="auto">
          <a:xfrm>
            <a:off x="596900" y="1277938"/>
            <a:ext cx="8089900" cy="368300"/>
          </a:xfrm>
          <a:prstGeom prst="rect">
            <a:avLst/>
          </a:prstGeom>
          <a:noFill/>
          <a:ln w="9525">
            <a:noFill/>
            <a:miter lim="800000"/>
            <a:headEnd/>
            <a:tailEnd/>
          </a:ln>
        </p:spPr>
        <p:txBody>
          <a:bodyPr>
            <a:spAutoFit/>
          </a:bodyPr>
          <a:lstStyle/>
          <a:p>
            <a:pPr marL="522288" indent="-342900">
              <a:buFont typeface="Calibri" pitchFamily="34" charset="0"/>
              <a:buAutoNum type="arabicParenR" startAt="6"/>
            </a:pPr>
            <a:endParaRPr lang="ru-RU" dirty="0">
              <a:latin typeface="Calibri" pitchFamily="34" charset="0"/>
            </a:endParaRPr>
          </a:p>
        </p:txBody>
      </p:sp>
      <p:sp>
        <p:nvSpPr>
          <p:cNvPr id="157700" name="Rectangle 36"/>
          <p:cNvSpPr>
            <a:spLocks noChangeArrowheads="1"/>
          </p:cNvSpPr>
          <p:nvPr/>
        </p:nvSpPr>
        <p:spPr bwMode="auto">
          <a:xfrm>
            <a:off x="596900" y="1323975"/>
            <a:ext cx="7820025" cy="3387725"/>
          </a:xfrm>
          <a:prstGeom prst="rect">
            <a:avLst/>
          </a:prstGeom>
          <a:noFill/>
          <a:ln w="9525">
            <a:noFill/>
            <a:miter lim="800000"/>
            <a:headEnd/>
            <a:tailEnd/>
          </a:ln>
        </p:spPr>
        <p:txBody>
          <a:bodyPr>
            <a:spAutoFit/>
          </a:bodyPr>
          <a:lstStyle/>
          <a:p>
            <a:pPr marL="522288" indent="-342900">
              <a:buFont typeface="Calibri" pitchFamily="34" charset="0"/>
              <a:buAutoNum type="arabicParenR" startAt="6"/>
            </a:pPr>
            <a:r>
              <a:rPr lang="ru-RU" dirty="0">
                <a:latin typeface="Calibri" pitchFamily="34" charset="0"/>
              </a:rPr>
              <a:t>Нажмите кнопку </a:t>
            </a:r>
            <a:r>
              <a:rPr lang="ru-RU" dirty="0" smtClean="0">
                <a:latin typeface="Calibri" pitchFamily="34" charset="0"/>
              </a:rPr>
              <a:t>“Run” чтобы </a:t>
            </a:r>
            <a:r>
              <a:rPr lang="ru-RU" dirty="0">
                <a:latin typeface="Calibri" pitchFamily="34" charset="0"/>
              </a:rPr>
              <a:t>запустить </a:t>
            </a:r>
            <a:r>
              <a:rPr lang="ru-RU" dirty="0" smtClean="0">
                <a:latin typeface="Calibri" pitchFamily="34" charset="0"/>
              </a:rPr>
              <a:t>web processing service</a:t>
            </a:r>
          </a:p>
          <a:p>
            <a:pPr marL="522288" indent="-342900">
              <a:buFont typeface="Calibri" pitchFamily="34" charset="0"/>
              <a:buAutoNum type="arabicParenR" startAt="6"/>
            </a:pPr>
            <a:r>
              <a:rPr lang="ru-RU" dirty="0" smtClean="0">
                <a:latin typeface="Calibri" pitchFamily="34" charset="0"/>
              </a:rPr>
              <a:t> Выберите </a:t>
            </a:r>
            <a:r>
              <a:rPr lang="ru-RU" dirty="0">
                <a:latin typeface="Calibri" pitchFamily="34" charset="0"/>
              </a:rPr>
              <a:t>"EPSG: 4326" (WGS 84) и нажмите кнопку OK. Новый растровый слой добавляется в проект </a:t>
            </a:r>
            <a:r>
              <a:rPr lang="ru-RU" dirty="0" smtClean="0">
                <a:latin typeface="Calibri" pitchFamily="34" charset="0"/>
              </a:rPr>
              <a:t>QGIS</a:t>
            </a:r>
          </a:p>
          <a:p>
            <a:pPr marL="522288" indent="-342900">
              <a:buFont typeface="Calibri" pitchFamily="34" charset="0"/>
              <a:buAutoNum type="arabicParenR" startAt="6"/>
            </a:pPr>
            <a:r>
              <a:rPr lang="ru-RU" dirty="0" smtClean="0">
                <a:latin typeface="Calibri" pitchFamily="34" charset="0"/>
              </a:rPr>
              <a:t>В </a:t>
            </a:r>
            <a:r>
              <a:rPr lang="ru-RU" dirty="0">
                <a:latin typeface="Calibri" pitchFamily="34" charset="0"/>
              </a:rPr>
              <a:t>процессе обработка созданы и другие слои. Добавьте их с помощью инструмента </a:t>
            </a:r>
            <a:r>
              <a:rPr lang="ru-RU" dirty="0" smtClean="0">
                <a:latin typeface="Calibri" pitchFamily="34" charset="0"/>
              </a:rPr>
              <a:t>“Add vector layer” и </a:t>
            </a:r>
            <a:r>
              <a:rPr lang="ru-RU" dirty="0">
                <a:latin typeface="Calibri" pitchFamily="34" charset="0"/>
              </a:rPr>
              <a:t>EPSG: </a:t>
            </a:r>
            <a:r>
              <a:rPr lang="ru-RU" dirty="0" smtClean="0">
                <a:latin typeface="Calibri" pitchFamily="34" charset="0"/>
              </a:rPr>
              <a:t>4326</a:t>
            </a:r>
          </a:p>
          <a:p>
            <a:pPr marL="522288" indent="-342900">
              <a:buFont typeface="Calibri" pitchFamily="34" charset="0"/>
              <a:buAutoNum type="arabicParenR" startAt="6"/>
            </a:pPr>
            <a:endParaRPr lang="ru-RU" dirty="0" smtClean="0">
              <a:latin typeface="Calibri" pitchFamily="34" charset="0"/>
            </a:endParaRPr>
          </a:p>
          <a:p>
            <a:pPr marL="522288" indent="-342900">
              <a:buFont typeface="Calibri" pitchFamily="34" charset="0"/>
              <a:buAutoNum type="arabicParenR" startAt="6"/>
            </a:pPr>
            <a:endParaRPr lang="ru-RU" dirty="0" smtClean="0">
              <a:latin typeface="Calibri" pitchFamily="34" charset="0"/>
            </a:endParaRPr>
          </a:p>
          <a:p>
            <a:pPr marL="522288" indent="-342900">
              <a:buFont typeface="Calibri" pitchFamily="34" charset="0"/>
              <a:buAutoNum type="arabicParenR" startAt="6"/>
            </a:pPr>
            <a:endParaRPr lang="ru-RU" dirty="0" smtClean="0">
              <a:latin typeface="Calibri" pitchFamily="34" charset="0"/>
            </a:endParaRPr>
          </a:p>
          <a:p>
            <a:pPr marL="522288" indent="-342900">
              <a:buFont typeface="Calibri" pitchFamily="34" charset="0"/>
              <a:buAutoNum type="arabicParenR" startAt="6"/>
            </a:pPr>
            <a:endParaRPr lang="ru-RU" dirty="0" smtClean="0">
              <a:latin typeface="Calibri" pitchFamily="34" charset="0"/>
            </a:endParaRPr>
          </a:p>
          <a:p>
            <a:pPr marL="522288" indent="-342900">
              <a:buFont typeface="Calibri" pitchFamily="34" charset="0"/>
              <a:buAutoNum type="arabicParenR" startAt="6"/>
            </a:pPr>
            <a:r>
              <a:rPr lang="ru-RU" dirty="0" smtClean="0">
                <a:latin typeface="Calibri" pitchFamily="34" charset="0"/>
              </a:rPr>
              <a:t>Установите </a:t>
            </a:r>
            <a:r>
              <a:rPr lang="ru-RU" dirty="0">
                <a:latin typeface="Calibri" pitchFamily="34" charset="0"/>
              </a:rPr>
              <a:t>настройки таким образом, чтобы улучшить отображение результатов (порядок слоев, прозрачность, раскраска </a:t>
            </a:r>
            <a:r>
              <a:rPr lang="ru-RU" dirty="0"/>
              <a:t>растров</a:t>
            </a:r>
            <a:r>
              <a:rPr lang="ru-RU" dirty="0">
                <a:latin typeface="Calibri" pitchFamily="34" charset="0"/>
              </a:rPr>
              <a:t>, </a:t>
            </a:r>
            <a:r>
              <a:rPr lang="ru-RU" dirty="0" smtClean="0">
                <a:latin typeface="Calibri" pitchFamily="34" charset="0"/>
              </a:rPr>
              <a:t>аннотационные </a:t>
            </a:r>
            <a:r>
              <a:rPr lang="ru-RU" dirty="0">
                <a:latin typeface="Calibri" pitchFamily="34" charset="0"/>
              </a:rPr>
              <a:t>метки, </a:t>
            </a:r>
            <a:r>
              <a:rPr lang="ru-RU" dirty="0" smtClean="0">
                <a:latin typeface="Calibri" pitchFamily="34" charset="0"/>
              </a:rPr>
              <a:t>...)</a:t>
            </a:r>
            <a:endParaRPr lang="ru-RU" dirty="0">
              <a:latin typeface="Calibri" pitchFamily="34" charset="0"/>
            </a:endParaRPr>
          </a:p>
        </p:txBody>
      </p:sp>
      <p:pic>
        <p:nvPicPr>
          <p:cNvPr id="157701" name="Picture 38"/>
          <p:cNvPicPr>
            <a:picLocks noChangeAspect="1"/>
          </p:cNvPicPr>
          <p:nvPr/>
        </p:nvPicPr>
        <p:blipFill>
          <a:blip r:embed="rId2"/>
          <a:srcRect/>
          <a:stretch>
            <a:fillRect/>
          </a:stretch>
        </p:blipFill>
        <p:spPr bwMode="auto">
          <a:xfrm>
            <a:off x="1247775" y="2836863"/>
            <a:ext cx="379413" cy="258762"/>
          </a:xfrm>
          <a:prstGeom prst="rect">
            <a:avLst/>
          </a:prstGeom>
          <a:noFill/>
          <a:ln w="9525">
            <a:noFill/>
            <a:miter lim="800000"/>
            <a:headEnd/>
            <a:tailEnd/>
          </a:ln>
        </p:spPr>
      </p:pic>
      <p:pic>
        <p:nvPicPr>
          <p:cNvPr id="157702" name="Picture 39"/>
          <p:cNvPicPr>
            <a:picLocks noChangeAspect="1"/>
          </p:cNvPicPr>
          <p:nvPr/>
        </p:nvPicPr>
        <p:blipFill>
          <a:blip r:embed="rId3"/>
          <a:srcRect/>
          <a:stretch>
            <a:fillRect/>
          </a:stretch>
        </p:blipFill>
        <p:spPr bwMode="auto">
          <a:xfrm>
            <a:off x="2027238" y="2836863"/>
            <a:ext cx="1154112" cy="727075"/>
          </a:xfrm>
          <a:prstGeom prst="rect">
            <a:avLst/>
          </a:prstGeom>
          <a:noFill/>
          <a:ln w="9525">
            <a:noFill/>
            <a:miter lim="800000"/>
            <a:headEnd/>
            <a:tailEnd/>
          </a:ln>
        </p:spPr>
      </p:pic>
      <p:sp>
        <p:nvSpPr>
          <p:cNvPr id="157703" name="Rectangle 41"/>
          <p:cNvSpPr>
            <a:spLocks noChangeArrowheads="1"/>
          </p:cNvSpPr>
          <p:nvPr/>
        </p:nvSpPr>
        <p:spPr bwMode="auto">
          <a:xfrm>
            <a:off x="1627188" y="2751138"/>
            <a:ext cx="431800" cy="369887"/>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pic>
        <p:nvPicPr>
          <p:cNvPr id="157704" name="Picture 42"/>
          <p:cNvPicPr>
            <a:picLocks noChangeAspect="1"/>
          </p:cNvPicPr>
          <p:nvPr/>
        </p:nvPicPr>
        <p:blipFill>
          <a:blip r:embed="rId4"/>
          <a:srcRect/>
          <a:stretch>
            <a:fillRect/>
          </a:stretch>
        </p:blipFill>
        <p:spPr bwMode="auto">
          <a:xfrm>
            <a:off x="3779838" y="2836863"/>
            <a:ext cx="688975" cy="727075"/>
          </a:xfrm>
          <a:prstGeom prst="rect">
            <a:avLst/>
          </a:prstGeom>
          <a:noFill/>
          <a:ln w="9525">
            <a:noFill/>
            <a:miter lim="800000"/>
            <a:headEnd/>
            <a:tailEnd/>
          </a:ln>
        </p:spPr>
      </p:pic>
      <p:sp>
        <p:nvSpPr>
          <p:cNvPr id="157705" name="Rectangle 43"/>
          <p:cNvSpPr>
            <a:spLocks noChangeArrowheads="1"/>
          </p:cNvSpPr>
          <p:nvPr/>
        </p:nvSpPr>
        <p:spPr bwMode="auto">
          <a:xfrm>
            <a:off x="3284538" y="2836863"/>
            <a:ext cx="428625" cy="369887"/>
          </a:xfrm>
          <a:prstGeom prst="rect">
            <a:avLst/>
          </a:prstGeom>
          <a:noFill/>
          <a:ln w="9525">
            <a:noFill/>
            <a:miter lim="800000"/>
            <a:headEnd/>
            <a:tailEnd/>
          </a:ln>
        </p:spPr>
        <p:txBody>
          <a:bodyPr>
            <a:spAutoFit/>
          </a:bodyPr>
          <a:lstStyle/>
          <a:p>
            <a:r>
              <a:rPr lang="ru-RU" dirty="0" smtClean="0">
                <a:latin typeface="Wingdings" pitchFamily="2" charset="2"/>
              </a:rPr>
              <a:t></a:t>
            </a:r>
            <a:endParaRPr lang="ru-RU" dirty="0">
              <a:latin typeface="Calibri" pitchFamily="34" charset="0"/>
            </a:endParaRPr>
          </a:p>
        </p:txBody>
      </p:sp>
      <p:pic>
        <p:nvPicPr>
          <p:cNvPr id="157706" name="Picture 44"/>
          <p:cNvPicPr>
            <a:picLocks noChangeAspect="1"/>
          </p:cNvPicPr>
          <p:nvPr/>
        </p:nvPicPr>
        <p:blipFill>
          <a:blip r:embed="rId5"/>
          <a:srcRect/>
          <a:stretch>
            <a:fillRect/>
          </a:stretch>
        </p:blipFill>
        <p:spPr bwMode="auto">
          <a:xfrm>
            <a:off x="3911600" y="4751388"/>
            <a:ext cx="1114425" cy="1165225"/>
          </a:xfrm>
          <a:prstGeom prst="rect">
            <a:avLst/>
          </a:prstGeom>
          <a:noFill/>
          <a:ln w="9525">
            <a:noFill/>
            <a:miter lim="800000"/>
            <a:headEnd/>
            <a:tailEnd/>
          </a:ln>
        </p:spPr>
      </p:pic>
      <p:sp>
        <p:nvSpPr>
          <p:cNvPr id="157707" name="TextBox 6"/>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анализировать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
        <p:nvSpPr>
          <p:cNvPr id="157708" name="Rectangle 7"/>
          <p:cNvSpPr>
            <a:spLocks noChangeArrowheads="1"/>
          </p:cNvSpPr>
          <p:nvPr/>
        </p:nvSpPr>
        <p:spPr bwMode="auto">
          <a:xfrm>
            <a:off x="457200" y="908050"/>
            <a:ext cx="4299767" cy="353943"/>
          </a:xfrm>
          <a:prstGeom prst="rect">
            <a:avLst/>
          </a:prstGeom>
          <a:noFill/>
          <a:ln w="9525">
            <a:noFill/>
            <a:miter lim="800000"/>
            <a:headEnd/>
            <a:tailEnd/>
          </a:ln>
        </p:spPr>
        <p:txBody>
          <a:bodyPr wrap="none">
            <a:spAutoFit/>
          </a:bodyPr>
          <a:lstStyle/>
          <a:p>
            <a:r>
              <a:rPr lang="ru-RU" sz="1700" b="1" i="1" dirty="0" smtClean="0">
                <a:latin typeface="Calibri" pitchFamily="34" charset="0"/>
              </a:rPr>
              <a:t>WPS на локальном сервере </a:t>
            </a:r>
            <a:r>
              <a:rPr lang="ru-RU" sz="1700" b="1" i="1" dirty="0">
                <a:latin typeface="Calibri" pitchFamily="34" charset="0"/>
              </a:rPr>
              <a:t>(продолжение</a:t>
            </a:r>
            <a:r>
              <a:rPr lang="ru-RU" sz="1700" b="1" i="1" dirty="0" smtClean="0">
                <a:latin typeface="Calibri" pitchFamily="34" charset="0"/>
              </a:rPr>
              <a:t>)</a:t>
            </a:r>
            <a:endParaRPr lang="ru-RU" sz="1700" b="1" i="1" dirty="0">
              <a:latin typeface="Calibri" pitchFamily="34" charset="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64538" y="6486525"/>
            <a:ext cx="546100" cy="284163"/>
          </a:xfrm>
        </p:spPr>
        <p:txBody>
          <a:bodyPr/>
          <a:lstStyle/>
          <a:p>
            <a:pPr>
              <a:defRPr/>
            </a:pPr>
            <a:fld id="{248990AA-BC3B-4F7F-AB85-4930AE8E8669}" type="slidenum">
              <a:rPr lang="ru-RU" smtClean="0"/>
              <a:pPr>
                <a:defRPr/>
              </a:pPr>
              <a:t>143</a:t>
            </a:fld>
            <a:endParaRPr lang="ru-RU" dirty="0"/>
          </a:p>
        </p:txBody>
      </p:sp>
      <p:sp>
        <p:nvSpPr>
          <p:cNvPr id="158723" name="TextBox 8"/>
          <p:cNvSpPr txBox="1">
            <a:spLocks noChangeArrowheads="1"/>
          </p:cNvSpPr>
          <p:nvPr/>
        </p:nvSpPr>
        <p:spPr bwMode="auto">
          <a:xfrm>
            <a:off x="685800" y="855663"/>
            <a:ext cx="8089900" cy="368300"/>
          </a:xfrm>
          <a:prstGeom prst="rect">
            <a:avLst/>
          </a:prstGeom>
          <a:noFill/>
          <a:ln w="9525">
            <a:noFill/>
            <a:miter lim="800000"/>
            <a:headEnd/>
            <a:tailEnd/>
          </a:ln>
        </p:spPr>
        <p:txBody>
          <a:bodyPr>
            <a:spAutoFit/>
          </a:bodyPr>
          <a:lstStyle/>
          <a:p>
            <a:pPr marL="522288" indent="-342900">
              <a:buFont typeface="Calibri" pitchFamily="34" charset="0"/>
              <a:buAutoNum type="arabicParenR" startAt="6"/>
            </a:pPr>
            <a:endParaRPr lang="ru-RU" dirty="0">
              <a:latin typeface="Calibri" pitchFamily="34" charset="0"/>
            </a:endParaRPr>
          </a:p>
        </p:txBody>
      </p:sp>
      <p:sp>
        <p:nvSpPr>
          <p:cNvPr id="158724" name="Rectangle 36"/>
          <p:cNvSpPr>
            <a:spLocks noChangeArrowheads="1"/>
          </p:cNvSpPr>
          <p:nvPr/>
        </p:nvSpPr>
        <p:spPr bwMode="auto">
          <a:xfrm>
            <a:off x="546100" y="863600"/>
            <a:ext cx="8489950" cy="4486275"/>
          </a:xfrm>
          <a:prstGeom prst="rect">
            <a:avLst/>
          </a:prstGeom>
          <a:noFill/>
          <a:ln w="9525">
            <a:noFill/>
            <a:miter lim="800000"/>
            <a:headEnd/>
            <a:tailEnd/>
          </a:ln>
        </p:spPr>
        <p:txBody>
          <a:bodyPr>
            <a:spAutoFit/>
          </a:bodyPr>
          <a:lstStyle/>
          <a:p>
            <a:pPr marL="1588" indent="17463">
              <a:buFont typeface="Calibri" pitchFamily="34" charset="0"/>
              <a:buAutoNum type="arabicParenR"/>
            </a:pPr>
            <a:r>
              <a:rPr lang="ru-RU" dirty="0" smtClean="0">
                <a:latin typeface="Calibri" pitchFamily="34" charset="0"/>
              </a:rPr>
              <a:t> В </a:t>
            </a:r>
            <a:r>
              <a:rPr lang="ru-RU" dirty="0">
                <a:latin typeface="Calibri" pitchFamily="34" charset="0"/>
              </a:rPr>
              <a:t>QGIS, нажмите на "Connect" с WPS плагин и нажмите </a:t>
            </a:r>
            <a:r>
              <a:rPr lang="ru-RU" dirty="0" smtClean="0">
                <a:latin typeface="Calibri" pitchFamily="34" charset="0"/>
              </a:rPr>
              <a:t>“Add default server”</a:t>
            </a:r>
          </a:p>
          <a:p>
            <a:pPr marL="1588" indent="17463">
              <a:buFont typeface="Calibri" pitchFamily="34" charset="0"/>
              <a:buAutoNum type="arabicParenR"/>
            </a:pPr>
            <a:endParaRPr lang="ru-RU" dirty="0">
              <a:latin typeface="Calibri" pitchFamily="34" charset="0"/>
            </a:endParaRPr>
          </a:p>
          <a:p>
            <a:pPr marL="1588" indent="17463">
              <a:buFont typeface="Calibri" pitchFamily="34" charset="0"/>
              <a:buAutoNum type="arabicParenR"/>
            </a:pPr>
            <a:r>
              <a:rPr lang="ru-RU" dirty="0" smtClean="0">
                <a:latin typeface="Calibri" pitchFamily="34" charset="0"/>
              </a:rPr>
              <a:t> Выберите “52 North” в </a:t>
            </a:r>
            <a:r>
              <a:rPr lang="ru-RU" dirty="0" smtClean="0">
                <a:latin typeface="Calibri" pitchFamily="34" charset="0"/>
              </a:rPr>
              <a:t>раскрываемом </a:t>
            </a:r>
            <a:r>
              <a:rPr lang="ru-RU" dirty="0">
                <a:latin typeface="Calibri" pitchFamily="34" charset="0"/>
              </a:rPr>
              <a:t>списке, нажмите </a:t>
            </a:r>
            <a:r>
              <a:rPr lang="ru-RU" dirty="0" smtClean="0">
                <a:latin typeface="Calibri" pitchFamily="34" charset="0"/>
              </a:rPr>
              <a:t>“Connect”</a:t>
            </a:r>
          </a:p>
          <a:p>
            <a:pPr marL="1588" indent="17463"/>
            <a:endParaRPr lang="ru-RU" dirty="0" smtClean="0">
              <a:latin typeface="Calibri" pitchFamily="34" charset="0"/>
            </a:endParaRPr>
          </a:p>
          <a:p>
            <a:pPr marL="1588" indent="17463">
              <a:buFont typeface="Calibri" pitchFamily="34" charset="0"/>
              <a:buAutoNum type="arabicParenR" startAt="3"/>
            </a:pPr>
            <a:r>
              <a:rPr lang="ru-RU" dirty="0" smtClean="0">
                <a:latin typeface="Calibri" pitchFamily="34" charset="0"/>
              </a:rPr>
              <a:t> Сделайте </a:t>
            </a:r>
            <a:r>
              <a:rPr lang="ru-RU" dirty="0">
                <a:latin typeface="Calibri" pitchFamily="34" charset="0"/>
              </a:rPr>
              <a:t>то же самое для </a:t>
            </a:r>
            <a:r>
              <a:rPr lang="ru-RU" dirty="0" smtClean="0">
                <a:latin typeface="Calibri" pitchFamily="34" charset="0"/>
              </a:rPr>
              <a:t>“Kappasys WPS server”, “ZOO project grass” и “geodati.fmach.it”</a:t>
            </a:r>
          </a:p>
          <a:p>
            <a:pPr marL="1588" indent="17463"/>
            <a:endParaRPr lang="ru-RU" dirty="0" smtClean="0">
              <a:latin typeface="Calibri" pitchFamily="34" charset="0"/>
            </a:endParaRPr>
          </a:p>
          <a:p>
            <a:pPr marL="1588" indent="17463">
              <a:buFont typeface="Calibri" pitchFamily="34" charset="0"/>
              <a:buAutoNum type="arabicParenR" startAt="4"/>
            </a:pPr>
            <a:r>
              <a:rPr lang="ru-RU" dirty="0" smtClean="0">
                <a:latin typeface="Calibri" pitchFamily="34" charset="0"/>
              </a:rPr>
              <a:t> Добавьте векторный слой "Parcels.gml", выберите "geodati.fmach.it" сервер и нажмите "Connect".</a:t>
            </a:r>
          </a:p>
          <a:p>
            <a:pPr marL="1588" indent="17463"/>
            <a:endParaRPr lang="ru-RU" dirty="0" smtClean="0">
              <a:latin typeface="Calibri" pitchFamily="34" charset="0"/>
            </a:endParaRPr>
          </a:p>
          <a:p>
            <a:pPr marL="1588" indent="17463">
              <a:buFont typeface="Calibri" pitchFamily="34" charset="0"/>
              <a:buAutoNum type="arabicParenR" startAt="5"/>
            </a:pPr>
            <a:r>
              <a:rPr lang="ru-RU" dirty="0" smtClean="0">
                <a:latin typeface="Calibri" pitchFamily="34" charset="0"/>
              </a:rPr>
              <a:t> Выберите </a:t>
            </a:r>
            <a:r>
              <a:rPr lang="ru-RU" dirty="0">
                <a:latin typeface="Calibri" pitchFamily="34" charset="0"/>
              </a:rPr>
              <a:t>функцию "CentroidPy" для создания центров тяжести земельных участков, которые были добавлены к карте </a:t>
            </a:r>
            <a:r>
              <a:rPr lang="ru-RU" dirty="0" smtClean="0">
                <a:latin typeface="Calibri" pitchFamily="34" charset="0"/>
              </a:rPr>
              <a:t>QGIS</a:t>
            </a:r>
          </a:p>
          <a:p>
            <a:pPr marL="1588" indent="17463">
              <a:buFont typeface="Calibri" pitchFamily="34" charset="0"/>
              <a:buAutoNum type="arabicParenR" startAt="5"/>
            </a:pPr>
            <a:endParaRPr lang="ru-RU" dirty="0" smtClean="0">
              <a:latin typeface="Calibri" pitchFamily="34" charset="0"/>
            </a:endParaRPr>
          </a:p>
          <a:p>
            <a:pPr marL="1588" indent="17463">
              <a:buFont typeface="Calibri" pitchFamily="34" charset="0"/>
              <a:buAutoNum type="arabicParenR" startAt="5"/>
            </a:pPr>
            <a:r>
              <a:rPr lang="ru-RU" dirty="0" smtClean="0">
                <a:latin typeface="Calibri" pitchFamily="34" charset="0"/>
              </a:rPr>
              <a:t> Нажмите </a:t>
            </a:r>
            <a:r>
              <a:rPr lang="ru-RU" dirty="0">
                <a:latin typeface="Calibri" pitchFamily="34" charset="0"/>
              </a:rPr>
              <a:t>кнопку "ОК" и "Run". Когда процесс будет завершен, </a:t>
            </a:r>
            <a:r>
              <a:rPr lang="ru-RU" dirty="0" smtClean="0">
                <a:latin typeface="Calibri" pitchFamily="34" charset="0"/>
              </a:rPr>
              <a:t>окно Coordinate System Reference Selector будет направленным вверх. Выберите "EPSG: 4326" (WGS 84) и нажмите кнопку "ОК" дважды.</a:t>
            </a:r>
            <a:endParaRPr lang="ru-RU" dirty="0">
              <a:latin typeface="Calibri" pitchFamily="34" charset="0"/>
            </a:endParaRPr>
          </a:p>
        </p:txBody>
      </p:sp>
      <p:pic>
        <p:nvPicPr>
          <p:cNvPr id="158725" name="Picture 14"/>
          <p:cNvPicPr>
            <a:picLocks noChangeAspect="1"/>
          </p:cNvPicPr>
          <p:nvPr/>
        </p:nvPicPr>
        <p:blipFill>
          <a:blip r:embed="rId2"/>
          <a:srcRect/>
          <a:stretch>
            <a:fillRect/>
          </a:stretch>
        </p:blipFill>
        <p:spPr bwMode="auto">
          <a:xfrm>
            <a:off x="1139825" y="1270000"/>
            <a:ext cx="776288" cy="184150"/>
          </a:xfrm>
          <a:prstGeom prst="rect">
            <a:avLst/>
          </a:prstGeom>
          <a:noFill/>
          <a:ln w="9525">
            <a:noFill/>
            <a:miter lim="800000"/>
            <a:headEnd/>
            <a:tailEnd/>
          </a:ln>
        </p:spPr>
      </p:pic>
      <p:pic>
        <p:nvPicPr>
          <p:cNvPr id="158726" name="Picture 15"/>
          <p:cNvPicPr>
            <a:picLocks noChangeAspect="1"/>
          </p:cNvPicPr>
          <p:nvPr/>
        </p:nvPicPr>
        <p:blipFill>
          <a:blip r:embed="rId3"/>
          <a:srcRect/>
          <a:stretch>
            <a:fillRect/>
          </a:stretch>
        </p:blipFill>
        <p:spPr bwMode="auto">
          <a:xfrm>
            <a:off x="2122488" y="1270000"/>
            <a:ext cx="838200" cy="211138"/>
          </a:xfrm>
          <a:prstGeom prst="rect">
            <a:avLst/>
          </a:prstGeom>
          <a:noFill/>
          <a:ln w="9525">
            <a:noFill/>
            <a:miter lim="800000"/>
            <a:headEnd/>
            <a:tailEnd/>
          </a:ln>
        </p:spPr>
      </p:pic>
      <p:sp>
        <p:nvSpPr>
          <p:cNvPr id="158727" name="Rectangle 16"/>
          <p:cNvSpPr>
            <a:spLocks noChangeArrowheads="1"/>
          </p:cNvSpPr>
          <p:nvPr/>
        </p:nvSpPr>
        <p:spPr bwMode="auto">
          <a:xfrm>
            <a:off x="1804988" y="1179513"/>
            <a:ext cx="428625" cy="366712"/>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pic>
        <p:nvPicPr>
          <p:cNvPr id="158728" name="Picture 18"/>
          <p:cNvPicPr>
            <a:picLocks noChangeAspect="1"/>
          </p:cNvPicPr>
          <p:nvPr/>
        </p:nvPicPr>
        <p:blipFill>
          <a:blip r:embed="rId4"/>
          <a:srcRect/>
          <a:stretch>
            <a:fillRect/>
          </a:stretch>
        </p:blipFill>
        <p:spPr bwMode="auto">
          <a:xfrm>
            <a:off x="1957388" y="3425825"/>
            <a:ext cx="339725" cy="230188"/>
          </a:xfrm>
          <a:prstGeom prst="rect">
            <a:avLst/>
          </a:prstGeom>
          <a:noFill/>
          <a:ln w="9525">
            <a:noFill/>
            <a:miter lim="800000"/>
            <a:headEnd/>
            <a:tailEnd/>
          </a:ln>
        </p:spPr>
      </p:pic>
      <p:pic>
        <p:nvPicPr>
          <p:cNvPr id="158729" name="Picture 19"/>
          <p:cNvPicPr>
            <a:picLocks noChangeAspect="1"/>
          </p:cNvPicPr>
          <p:nvPr/>
        </p:nvPicPr>
        <p:blipFill>
          <a:blip r:embed="rId5"/>
          <a:srcRect/>
          <a:stretch>
            <a:fillRect/>
          </a:stretch>
        </p:blipFill>
        <p:spPr bwMode="auto">
          <a:xfrm>
            <a:off x="2728913" y="3389313"/>
            <a:ext cx="685800" cy="266700"/>
          </a:xfrm>
          <a:prstGeom prst="rect">
            <a:avLst/>
          </a:prstGeom>
          <a:noFill/>
          <a:ln w="9525">
            <a:noFill/>
            <a:miter lim="800000"/>
            <a:headEnd/>
            <a:tailEnd/>
          </a:ln>
        </p:spPr>
      </p:pic>
      <p:pic>
        <p:nvPicPr>
          <p:cNvPr id="158730" name="Picture 20"/>
          <p:cNvPicPr>
            <a:picLocks noChangeAspect="1"/>
          </p:cNvPicPr>
          <p:nvPr/>
        </p:nvPicPr>
        <p:blipFill>
          <a:blip r:embed="rId6"/>
          <a:srcRect/>
          <a:stretch>
            <a:fillRect/>
          </a:stretch>
        </p:blipFill>
        <p:spPr bwMode="auto">
          <a:xfrm>
            <a:off x="3790950" y="3417888"/>
            <a:ext cx="652463" cy="223837"/>
          </a:xfrm>
          <a:prstGeom prst="rect">
            <a:avLst/>
          </a:prstGeom>
          <a:noFill/>
          <a:ln w="9525">
            <a:noFill/>
            <a:miter lim="800000"/>
            <a:headEnd/>
            <a:tailEnd/>
          </a:ln>
        </p:spPr>
      </p:pic>
      <p:sp>
        <p:nvSpPr>
          <p:cNvPr id="158731" name="Rectangle 21"/>
          <p:cNvSpPr>
            <a:spLocks noChangeArrowheads="1"/>
          </p:cNvSpPr>
          <p:nvPr/>
        </p:nvSpPr>
        <p:spPr bwMode="auto">
          <a:xfrm>
            <a:off x="2297113" y="3321050"/>
            <a:ext cx="428625" cy="366713"/>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58732" name="Rectangle 22"/>
          <p:cNvSpPr>
            <a:spLocks noChangeArrowheads="1"/>
          </p:cNvSpPr>
          <p:nvPr/>
        </p:nvSpPr>
        <p:spPr bwMode="auto">
          <a:xfrm>
            <a:off x="3414713" y="3327400"/>
            <a:ext cx="428625" cy="366713"/>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pic>
        <p:nvPicPr>
          <p:cNvPr id="158733" name="Picture 23"/>
          <p:cNvPicPr>
            <a:picLocks noChangeAspect="1"/>
          </p:cNvPicPr>
          <p:nvPr/>
        </p:nvPicPr>
        <p:blipFill>
          <a:blip r:embed="rId7"/>
          <a:srcRect/>
          <a:stretch>
            <a:fillRect/>
          </a:stretch>
        </p:blipFill>
        <p:spPr bwMode="auto">
          <a:xfrm>
            <a:off x="4152900" y="4246563"/>
            <a:ext cx="2087563" cy="274637"/>
          </a:xfrm>
          <a:prstGeom prst="rect">
            <a:avLst/>
          </a:prstGeom>
          <a:noFill/>
          <a:ln w="9525">
            <a:noFill/>
            <a:miter lim="800000"/>
            <a:headEnd/>
            <a:tailEnd/>
          </a:ln>
        </p:spPr>
      </p:pic>
      <p:pic>
        <p:nvPicPr>
          <p:cNvPr id="158734" name="Picture 24"/>
          <p:cNvPicPr>
            <a:picLocks noChangeAspect="1"/>
          </p:cNvPicPr>
          <p:nvPr/>
        </p:nvPicPr>
        <p:blipFill>
          <a:blip r:embed="rId8"/>
          <a:srcRect/>
          <a:stretch>
            <a:fillRect/>
          </a:stretch>
        </p:blipFill>
        <p:spPr bwMode="auto">
          <a:xfrm>
            <a:off x="6462713" y="5127625"/>
            <a:ext cx="2408237" cy="1258888"/>
          </a:xfrm>
          <a:prstGeom prst="rect">
            <a:avLst/>
          </a:prstGeom>
          <a:noFill/>
          <a:ln w="9525">
            <a:noFill/>
            <a:miter lim="800000"/>
            <a:headEnd/>
            <a:tailEnd/>
          </a:ln>
        </p:spPr>
      </p:pic>
      <p:sp>
        <p:nvSpPr>
          <p:cNvPr id="158735" name="TextBox 25"/>
          <p:cNvSpPr txBox="1">
            <a:spLocks noChangeArrowheads="1"/>
          </p:cNvSpPr>
          <p:nvPr/>
        </p:nvSpPr>
        <p:spPr bwMode="auto">
          <a:xfrm>
            <a:off x="590550" y="5311775"/>
            <a:ext cx="4999038" cy="1190625"/>
          </a:xfrm>
          <a:prstGeom prst="rect">
            <a:avLst/>
          </a:prstGeom>
          <a:noFill/>
          <a:ln w="9525">
            <a:noFill/>
            <a:miter lim="800000"/>
            <a:headEnd/>
            <a:tailEnd/>
          </a:ln>
        </p:spPr>
        <p:txBody>
          <a:bodyPr>
            <a:spAutoFit/>
          </a:bodyPr>
          <a:lstStyle/>
          <a:p>
            <a:r>
              <a:rPr lang="ru-RU" dirty="0">
                <a:latin typeface="Calibri" pitchFamily="34" charset="0"/>
              </a:rPr>
              <a:t>Новый слой будет добавлен к карте. </a:t>
            </a:r>
            <a:r>
              <a:rPr lang="ru-RU" dirty="0" smtClean="0">
                <a:latin typeface="Calibri" pitchFamily="34" charset="0"/>
              </a:rPr>
              <a:t>Центры </a:t>
            </a:r>
            <a:r>
              <a:rPr lang="ru-RU" dirty="0">
                <a:latin typeface="Calibri" pitchFamily="34" charset="0"/>
              </a:rPr>
              <a:t>тяжести будут созданы для каждого участка. Слой будет создан в системе WGS 84, как и в случае </a:t>
            </a:r>
            <a:r>
              <a:rPr lang="ru-RU" dirty="0" smtClean="0"/>
              <a:t>слоя земельных участков</a:t>
            </a:r>
            <a:r>
              <a:rPr lang="ru-RU" dirty="0" smtClean="0">
                <a:latin typeface="Calibri" pitchFamily="34" charset="0"/>
              </a:rPr>
              <a:t>.</a:t>
            </a:r>
            <a:endParaRPr lang="ru-RU" dirty="0">
              <a:latin typeface="Calibri" pitchFamily="34" charset="0"/>
            </a:endParaRPr>
          </a:p>
        </p:txBody>
      </p:sp>
      <p:sp>
        <p:nvSpPr>
          <p:cNvPr id="158736" name="TextBox 6"/>
          <p:cNvSpPr txBox="1">
            <a:spLocks noChangeArrowheads="1"/>
          </p:cNvSpPr>
          <p:nvPr/>
        </p:nvSpPr>
        <p:spPr bwMode="auto">
          <a:xfrm>
            <a:off x="546100" y="222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анализировать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
        <p:nvSpPr>
          <p:cNvPr id="158737" name="Rectangle 7"/>
          <p:cNvSpPr>
            <a:spLocks noChangeArrowheads="1"/>
          </p:cNvSpPr>
          <p:nvPr/>
        </p:nvSpPr>
        <p:spPr bwMode="auto">
          <a:xfrm>
            <a:off x="546100" y="447675"/>
            <a:ext cx="2797561" cy="353943"/>
          </a:xfrm>
          <a:prstGeom prst="rect">
            <a:avLst/>
          </a:prstGeom>
          <a:noFill/>
          <a:ln w="9525">
            <a:noFill/>
            <a:miter lim="800000"/>
            <a:headEnd/>
            <a:tailEnd/>
          </a:ln>
        </p:spPr>
        <p:txBody>
          <a:bodyPr wrap="none">
            <a:spAutoFit/>
          </a:bodyPr>
          <a:lstStyle/>
          <a:p>
            <a:r>
              <a:rPr lang="ru-RU" sz="1700" b="1" i="1" dirty="0" smtClean="0">
                <a:latin typeface="Calibri" pitchFamily="34" charset="0"/>
              </a:rPr>
              <a:t>WPS на удаленном сервере</a:t>
            </a:r>
            <a:endParaRPr lang="ru-RU" sz="1700" b="1" i="1" dirty="0">
              <a:latin typeface="Calibri" pitchFamily="34" charset="0"/>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B38C406-425D-4914-8F5E-E66FF6815911}" type="slidenum">
              <a:rPr lang="ru-RU" smtClean="0"/>
              <a:pPr>
                <a:defRPr/>
              </a:pPr>
              <a:t>144</a:t>
            </a:fld>
            <a:endParaRPr lang="ru-RU" dirty="0"/>
          </a:p>
        </p:txBody>
      </p:sp>
      <p:sp>
        <p:nvSpPr>
          <p:cNvPr id="159747" name="TextBox 6"/>
          <p:cNvSpPr txBox="1">
            <a:spLocks noChangeArrowheads="1"/>
          </p:cNvSpPr>
          <p:nvPr/>
        </p:nvSpPr>
        <p:spPr bwMode="auto">
          <a:xfrm>
            <a:off x="457200" y="415925"/>
            <a:ext cx="8229600" cy="488950"/>
          </a:xfrm>
          <a:prstGeom prst="rect">
            <a:avLst/>
          </a:prstGeom>
          <a:noFill/>
          <a:ln w="9525">
            <a:noFill/>
            <a:miter lim="800000"/>
            <a:headEnd/>
            <a:tailEnd/>
          </a:ln>
        </p:spPr>
        <p:txBody>
          <a:bodyPr>
            <a:spAutoFit/>
          </a:bodyPr>
          <a:lstStyle/>
          <a:p>
            <a:r>
              <a:rPr lang="ru-RU" sz="2600" b="1" dirty="0">
                <a:latin typeface="Calibri" pitchFamily="34" charset="0"/>
              </a:rPr>
              <a:t>Как разделять сервисы с другими</a:t>
            </a:r>
            <a:r>
              <a:rPr lang="ru-RU" sz="2600" b="1" dirty="0" smtClean="0">
                <a:latin typeface="Calibri" pitchFamily="34" charset="0"/>
              </a:rPr>
              <a:t>?</a:t>
            </a:r>
            <a:endParaRPr lang="ru-RU" sz="2600" b="1" dirty="0">
              <a:latin typeface="Calibri" pitchFamily="34" charset="0"/>
            </a:endParaRPr>
          </a:p>
        </p:txBody>
      </p:sp>
      <p:sp>
        <p:nvSpPr>
          <p:cNvPr id="159748" name="TextBox 8"/>
          <p:cNvSpPr txBox="1">
            <a:spLocks noChangeArrowheads="1"/>
          </p:cNvSpPr>
          <p:nvPr/>
        </p:nvSpPr>
        <p:spPr bwMode="auto">
          <a:xfrm>
            <a:off x="5918200" y="1970088"/>
            <a:ext cx="2981325" cy="3416320"/>
          </a:xfrm>
          <a:prstGeom prst="rect">
            <a:avLst/>
          </a:prstGeom>
          <a:noFill/>
          <a:ln w="9525">
            <a:noFill/>
            <a:miter lim="800000"/>
            <a:headEnd/>
            <a:tailEnd/>
          </a:ln>
        </p:spPr>
        <p:txBody>
          <a:bodyPr>
            <a:spAutoFit/>
          </a:bodyPr>
          <a:lstStyle/>
          <a:p>
            <a:r>
              <a:rPr lang="ru-RU" b="1" u="sng" dirty="0" smtClean="0">
                <a:latin typeface="Calibri" pitchFamily="34" charset="0"/>
              </a:rPr>
              <a:t>Ключевые слова:</a:t>
            </a:r>
          </a:p>
          <a:p>
            <a:r>
              <a:rPr lang="ru-RU" dirty="0" smtClean="0">
                <a:latin typeface="Calibri" pitchFamily="34" charset="0"/>
              </a:rPr>
              <a:t> </a:t>
            </a:r>
          </a:p>
          <a:p>
            <a:pPr>
              <a:buFont typeface="Arial" pitchFamily="34" charset="0"/>
              <a:buChar char="•"/>
            </a:pPr>
            <a:r>
              <a:rPr lang="ru-RU" dirty="0" smtClean="0">
                <a:latin typeface="Calibri" pitchFamily="34" charset="0"/>
              </a:rPr>
              <a:t> Глобальная система </a:t>
            </a:r>
            <a:r>
              <a:rPr lang="ru-RU" dirty="0" smtClean="0"/>
              <a:t>систем </a:t>
            </a:r>
            <a:r>
              <a:rPr lang="ru-RU" dirty="0" smtClean="0">
                <a:latin typeface="Calibri" pitchFamily="34" charset="0"/>
              </a:rPr>
              <a:t>наблюдения Земли Global Earth Observation System of Systems (GEOSS)</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t> Брокер обнаружения</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a:t>
            </a:r>
            <a:r>
              <a:rPr lang="ru-RU" dirty="0" smtClean="0"/>
              <a:t>Брокер доступа</a:t>
            </a:r>
            <a:endParaRPr lang="ru-RU" dirty="0" smtClean="0">
              <a:latin typeface="Calibri" pitchFamily="34" charset="0"/>
            </a:endParaRP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WMS – WFS – WCS – CSW</a:t>
            </a:r>
            <a:endParaRPr lang="ru-RU" dirty="0">
              <a:latin typeface="Calibri" pitchFamily="34" charset="0"/>
            </a:endParaRPr>
          </a:p>
        </p:txBody>
      </p:sp>
      <p:pic>
        <p:nvPicPr>
          <p:cNvPr id="159749" name="Picture 1"/>
          <p:cNvPicPr>
            <a:picLocks noChangeAspect="1"/>
          </p:cNvPicPr>
          <p:nvPr/>
        </p:nvPicPr>
        <p:blipFill>
          <a:blip r:embed="rId3"/>
          <a:srcRect/>
          <a:stretch>
            <a:fillRect/>
          </a:stretch>
        </p:blipFill>
        <p:spPr bwMode="auto">
          <a:xfrm>
            <a:off x="217488" y="1712913"/>
            <a:ext cx="5294312" cy="3862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321675" y="6508750"/>
            <a:ext cx="496888" cy="365125"/>
          </a:xfrm>
        </p:spPr>
        <p:txBody>
          <a:bodyPr/>
          <a:lstStyle/>
          <a:p>
            <a:pPr>
              <a:defRPr/>
            </a:pPr>
            <a:fld id="{11336202-12EB-4F2A-83C9-AAEC98F43DFE}" type="slidenum">
              <a:rPr lang="ru-RU" smtClean="0"/>
              <a:pPr>
                <a:defRPr/>
              </a:pPr>
              <a:t>145</a:t>
            </a:fld>
            <a:endParaRPr lang="ru-RU" dirty="0"/>
          </a:p>
        </p:txBody>
      </p:sp>
      <p:sp>
        <p:nvSpPr>
          <p:cNvPr id="160771" name="TextBox 6"/>
          <p:cNvSpPr txBox="1">
            <a:spLocks noChangeArrowheads="1"/>
          </p:cNvSpPr>
          <p:nvPr/>
        </p:nvSpPr>
        <p:spPr bwMode="auto">
          <a:xfrm>
            <a:off x="914400" y="0"/>
            <a:ext cx="8229600" cy="492125"/>
          </a:xfrm>
          <a:prstGeom prst="rect">
            <a:avLst/>
          </a:prstGeom>
          <a:noFill/>
          <a:ln w="9525">
            <a:noFill/>
            <a:miter lim="800000"/>
            <a:headEnd/>
            <a:tailEnd/>
          </a:ln>
        </p:spPr>
        <p:txBody>
          <a:bodyPr>
            <a:spAutoFit/>
          </a:bodyPr>
          <a:lstStyle/>
          <a:p>
            <a:r>
              <a:rPr lang="ru-RU" sz="2600" b="1" dirty="0" smtClean="0">
                <a:latin typeface="Calibri" pitchFamily="34" charset="0"/>
              </a:rPr>
              <a:t>GEO Брокер </a:t>
            </a:r>
            <a:r>
              <a:rPr lang="ru-RU" sz="2600" b="1" dirty="0">
                <a:latin typeface="Calibri" pitchFamily="34" charset="0"/>
              </a:rPr>
              <a:t>для обнаружения и </a:t>
            </a:r>
            <a:r>
              <a:rPr lang="ru-RU" sz="2600" b="1" dirty="0" smtClean="0">
                <a:latin typeface="Calibri" pitchFamily="34" charset="0"/>
              </a:rPr>
              <a:t>доступа</a:t>
            </a:r>
            <a:endParaRPr lang="ru-RU" sz="2600" b="1" dirty="0">
              <a:latin typeface="Calibri" pitchFamily="34" charset="0"/>
            </a:endParaRPr>
          </a:p>
        </p:txBody>
      </p:sp>
      <p:sp>
        <p:nvSpPr>
          <p:cNvPr id="4" name="Title 1"/>
          <p:cNvSpPr txBox="1">
            <a:spLocks/>
          </p:cNvSpPr>
          <p:nvPr/>
        </p:nvSpPr>
        <p:spPr>
          <a:xfrm>
            <a:off x="914400" y="1025525"/>
            <a:ext cx="1905000" cy="788988"/>
          </a:xfrm>
          <a:prstGeom prst="rect">
            <a:avLst/>
          </a:prstGeom>
        </p:spPr>
        <p:txBody>
          <a:bodyPr anchor="ctr">
            <a:normAutofit/>
          </a:bodyPr>
          <a:lstStyle/>
          <a:p>
            <a:pPr fontAlgn="auto">
              <a:spcAft>
                <a:spcPts val="0"/>
              </a:spcAft>
              <a:defRPr/>
            </a:pPr>
            <a:r>
              <a:rPr lang="ru-RU" sz="2400" u="sng" dirty="0" smtClean="0">
                <a:latin typeface="Gill Sans"/>
                <a:ea typeface="+mj-ea"/>
                <a:cs typeface="+mj-cs"/>
              </a:rPr>
              <a:t>Оглавление</a:t>
            </a:r>
            <a:endParaRPr lang="ru-RU" sz="2400" u="sng" dirty="0">
              <a:latin typeface="Gill Sans"/>
              <a:ea typeface="+mj-ea"/>
              <a:cs typeface="+mj-cs"/>
            </a:endParaRPr>
          </a:p>
        </p:txBody>
      </p:sp>
      <p:sp>
        <p:nvSpPr>
          <p:cNvPr id="160773" name="Content Placeholder 3"/>
          <p:cNvSpPr txBox="1">
            <a:spLocks/>
          </p:cNvSpPr>
          <p:nvPr/>
        </p:nvSpPr>
        <p:spPr bwMode="auto">
          <a:xfrm>
            <a:off x="457200" y="2168525"/>
            <a:ext cx="8229600" cy="1793875"/>
          </a:xfrm>
          <a:prstGeom prst="rect">
            <a:avLst/>
          </a:prstGeom>
          <a:noFill/>
          <a:ln w="9525">
            <a:noFill/>
            <a:miter lim="800000"/>
            <a:headEnd/>
            <a:tailEnd/>
          </a:ln>
        </p:spPr>
        <p:txBody>
          <a:bodyPr/>
          <a:lstStyle/>
          <a:p>
            <a:pPr marL="342900" indent="-342900">
              <a:spcBef>
                <a:spcPct val="20000"/>
              </a:spcBef>
              <a:buFont typeface="Arial" pitchFamily="34" charset="0"/>
              <a:buChar char="•"/>
            </a:pPr>
            <a:r>
              <a:rPr lang="ru-RU" sz="2400" dirty="0">
                <a:latin typeface="Gill Sans"/>
              </a:rPr>
              <a:t>Введение в брокераж </a:t>
            </a:r>
            <a:r>
              <a:rPr lang="ru-RU" sz="2400" dirty="0" smtClean="0">
                <a:latin typeface="Gill Sans"/>
              </a:rPr>
              <a:t>данных</a:t>
            </a:r>
          </a:p>
          <a:p>
            <a:pPr marL="342900" indent="-342900">
              <a:spcBef>
                <a:spcPct val="20000"/>
              </a:spcBef>
              <a:buFont typeface="Arial" pitchFamily="34" charset="0"/>
              <a:buChar char="•"/>
            </a:pPr>
            <a:r>
              <a:rPr lang="ru-RU" sz="2400" dirty="0" smtClean="0"/>
              <a:t>Общая </a:t>
            </a:r>
            <a:r>
              <a:rPr lang="ru-RU" sz="2400" dirty="0"/>
              <a:t>инфраструктура </a:t>
            </a:r>
            <a:r>
              <a:rPr lang="ru-RU" sz="2400" dirty="0" smtClean="0">
                <a:latin typeface="Gill Sans"/>
              </a:rPr>
              <a:t>GEOSS</a:t>
            </a:r>
          </a:p>
          <a:p>
            <a:pPr marL="342900" indent="-342900">
              <a:spcBef>
                <a:spcPct val="20000"/>
              </a:spcBef>
              <a:buFont typeface="Arial" pitchFamily="34" charset="0"/>
              <a:buChar char="•"/>
            </a:pPr>
            <a:r>
              <a:rPr lang="ru-RU" sz="2400" dirty="0" smtClean="0"/>
              <a:t>Функционирование </a:t>
            </a:r>
            <a:r>
              <a:rPr lang="ru-RU" sz="2400" dirty="0" smtClean="0">
                <a:latin typeface="Gill Sans"/>
              </a:rPr>
              <a:t>GEO DAB</a:t>
            </a:r>
          </a:p>
          <a:p>
            <a:pPr marL="342900" indent="-342900">
              <a:spcBef>
                <a:spcPct val="20000"/>
              </a:spcBef>
              <a:buFont typeface="Arial" pitchFamily="34" charset="0"/>
              <a:buChar char="•"/>
            </a:pPr>
            <a:endParaRPr lang="ru-RU" sz="2400" dirty="0">
              <a:latin typeface="Gill Sans"/>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794" name="Gruppo 44"/>
          <p:cNvGrpSpPr>
            <a:grpSpLocks/>
          </p:cNvGrpSpPr>
          <p:nvPr/>
        </p:nvGrpSpPr>
        <p:grpSpPr bwMode="auto">
          <a:xfrm>
            <a:off x="107950" y="476250"/>
            <a:ext cx="6065838" cy="3240088"/>
            <a:chOff x="192961" y="346914"/>
            <a:chExt cx="6065795" cy="3240360"/>
          </a:xfrm>
        </p:grpSpPr>
        <p:pic>
          <p:nvPicPr>
            <p:cNvPr id="161858" name="Immagine 21" descr="clouds-7.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192961" y="346914"/>
              <a:ext cx="6065795" cy="3240360"/>
            </a:xfrm>
            <a:prstGeom prst="rect">
              <a:avLst/>
            </a:prstGeom>
            <a:noFill/>
            <a:ln w="9525">
              <a:noFill/>
              <a:miter lim="800000"/>
              <a:headEnd/>
              <a:tailEnd/>
            </a:ln>
          </p:spPr>
        </p:pic>
        <p:sp>
          <p:nvSpPr>
            <p:cNvPr id="4" name="Elaborazione 3"/>
            <p:cNvSpPr/>
            <p:nvPr/>
          </p:nvSpPr>
          <p:spPr>
            <a:xfrm>
              <a:off x="1475652" y="1772609"/>
              <a:ext cx="3887760" cy="360393"/>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latin typeface="Gill Sans"/>
              </a:endParaRPr>
            </a:p>
          </p:txBody>
        </p:sp>
        <p:cxnSp>
          <p:nvCxnSpPr>
            <p:cNvPr id="6" name="Connettore 1 5"/>
            <p:cNvCxnSpPr/>
            <p:nvPr/>
          </p:nvCxnSpPr>
          <p:spPr>
            <a:xfrm>
              <a:off x="1475652" y="1772609"/>
              <a:ext cx="3887760"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1475652" y="2133002"/>
              <a:ext cx="3887760"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61862" name="CasellaDiTesto 7"/>
            <p:cNvSpPr txBox="1">
              <a:spLocks noChangeArrowheads="1"/>
            </p:cNvSpPr>
            <p:nvPr/>
          </p:nvSpPr>
          <p:spPr bwMode="auto">
            <a:xfrm>
              <a:off x="1380564" y="1772609"/>
              <a:ext cx="3669953" cy="384753"/>
            </a:xfrm>
            <a:prstGeom prst="rect">
              <a:avLst/>
            </a:prstGeom>
            <a:noFill/>
            <a:ln w="9525">
              <a:noFill/>
              <a:miter lim="800000"/>
              <a:headEnd/>
              <a:tailEnd/>
            </a:ln>
          </p:spPr>
          <p:txBody>
            <a:bodyPr wrap="none">
              <a:spAutoFit/>
            </a:bodyPr>
            <a:lstStyle/>
            <a:p>
              <a:pPr algn="ctr"/>
              <a:r>
                <a:rPr lang="ru-RU" sz="1900" i="1" dirty="0">
                  <a:solidFill>
                    <a:srgbClr val="000000"/>
                  </a:solidFill>
                  <a:latin typeface="Gill Sans"/>
                </a:rPr>
                <a:t>Сервисная </a:t>
              </a:r>
              <a:r>
                <a:rPr lang="ru-RU" sz="1900" i="1" dirty="0" smtClean="0">
                  <a:solidFill>
                    <a:srgbClr val="000000"/>
                  </a:solidFill>
                  <a:latin typeface="Gill Sans"/>
                </a:rPr>
                <a:t>шина лесничества</a:t>
              </a:r>
              <a:endParaRPr lang="ru-RU" sz="1900" i="1" dirty="0">
                <a:solidFill>
                  <a:srgbClr val="000000"/>
                </a:solidFill>
                <a:latin typeface="Gill Sans"/>
              </a:endParaRPr>
            </a:p>
          </p:txBody>
        </p:sp>
        <p:sp>
          <p:nvSpPr>
            <p:cNvPr id="9" name="Rettangolo arrotondato 8"/>
            <p:cNvSpPr/>
            <p:nvPr/>
          </p:nvSpPr>
          <p:spPr>
            <a:xfrm>
              <a:off x="1762988" y="908936"/>
              <a:ext cx="1008055" cy="50328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800" dirty="0">
                  <a:solidFill>
                    <a:srgbClr val="000000"/>
                  </a:solidFill>
                  <a:cs typeface="Arial" pitchFamily="34" charset="0"/>
                </a:rPr>
                <a:t>Обслуживание </a:t>
              </a:r>
              <a:r>
                <a:rPr lang="ru-RU" sz="800" dirty="0" smtClean="0">
                  <a:solidFill>
                    <a:srgbClr val="000000"/>
                  </a:solidFill>
                  <a:cs typeface="Arial" pitchFamily="34" charset="0"/>
                </a:rPr>
                <a:t>потребителей</a:t>
              </a:r>
              <a:endParaRPr lang="ru-RU" sz="800" dirty="0">
                <a:solidFill>
                  <a:srgbClr val="000000"/>
                </a:solidFill>
                <a:latin typeface="Gill Sans"/>
                <a:cs typeface="Arial" pitchFamily="34" charset="0"/>
              </a:endParaRPr>
            </a:p>
          </p:txBody>
        </p:sp>
        <p:sp>
          <p:nvSpPr>
            <p:cNvPr id="10" name="Rettangolo arrotondato 9"/>
            <p:cNvSpPr/>
            <p:nvPr/>
          </p:nvSpPr>
          <p:spPr>
            <a:xfrm>
              <a:off x="3780686" y="908936"/>
              <a:ext cx="1008056" cy="50328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800" dirty="0">
                  <a:solidFill>
                    <a:srgbClr val="000000"/>
                  </a:solidFill>
                  <a:cs typeface="Arial" pitchFamily="34" charset="0"/>
                </a:rPr>
                <a:t>Обслуживание </a:t>
              </a:r>
              <a:r>
                <a:rPr lang="ru-RU" sz="800" dirty="0" smtClean="0">
                  <a:solidFill>
                    <a:srgbClr val="000000"/>
                  </a:solidFill>
                  <a:cs typeface="Arial" pitchFamily="34" charset="0"/>
                </a:rPr>
                <a:t>потребителей</a:t>
              </a:r>
              <a:endParaRPr lang="ru-RU" sz="800" dirty="0">
                <a:solidFill>
                  <a:srgbClr val="000000"/>
                </a:solidFill>
                <a:latin typeface="Gill Sans"/>
                <a:cs typeface="Arial" pitchFamily="34" charset="0"/>
              </a:endParaRPr>
            </a:p>
          </p:txBody>
        </p:sp>
        <p:sp>
          <p:nvSpPr>
            <p:cNvPr id="11" name="Rettangolo arrotondato 10"/>
            <p:cNvSpPr/>
            <p:nvPr/>
          </p:nvSpPr>
          <p:spPr>
            <a:xfrm>
              <a:off x="1691550" y="2493394"/>
              <a:ext cx="1008056" cy="50328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ru-RU" sz="1100" dirty="0">
                  <a:solidFill>
                    <a:prstClr val="black"/>
                  </a:solidFill>
                  <a:latin typeface="Gill Sans"/>
                </a:rPr>
                <a:t>Провайдер </a:t>
              </a:r>
              <a:r>
                <a:rPr lang="ru-RU" sz="1100" dirty="0" smtClean="0">
                  <a:solidFill>
                    <a:prstClr val="black"/>
                  </a:solidFill>
                  <a:latin typeface="Gill Sans"/>
                </a:rPr>
                <a:t>услуг</a:t>
              </a:r>
              <a:endParaRPr lang="ru-RU" sz="1100" dirty="0">
                <a:solidFill>
                  <a:prstClr val="black"/>
                </a:solidFill>
                <a:latin typeface="Gill Sans"/>
              </a:endParaRPr>
            </a:p>
          </p:txBody>
        </p:sp>
        <p:sp>
          <p:nvSpPr>
            <p:cNvPr id="12" name="Rettangolo arrotondato 11"/>
            <p:cNvSpPr/>
            <p:nvPr/>
          </p:nvSpPr>
          <p:spPr>
            <a:xfrm>
              <a:off x="2988529" y="2493394"/>
              <a:ext cx="1008055" cy="50328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ru-RU" sz="1100" dirty="0">
                  <a:solidFill>
                    <a:prstClr val="black"/>
                  </a:solidFill>
                  <a:latin typeface="Gill Sans"/>
                </a:rPr>
                <a:t>Провайдер </a:t>
              </a:r>
              <a:r>
                <a:rPr lang="ru-RU" sz="1100" dirty="0" smtClean="0">
                  <a:solidFill>
                    <a:prstClr val="black"/>
                  </a:solidFill>
                  <a:latin typeface="Gill Sans"/>
                </a:rPr>
                <a:t>услуг</a:t>
              </a:r>
              <a:endParaRPr lang="ru-RU" sz="1100" dirty="0">
                <a:solidFill>
                  <a:prstClr val="black"/>
                </a:solidFill>
                <a:latin typeface="Gill Sans"/>
              </a:endParaRPr>
            </a:p>
          </p:txBody>
        </p:sp>
        <p:sp>
          <p:nvSpPr>
            <p:cNvPr id="13" name="Rettangolo arrotondato 12"/>
            <p:cNvSpPr/>
            <p:nvPr/>
          </p:nvSpPr>
          <p:spPr>
            <a:xfrm>
              <a:off x="4355356" y="2493394"/>
              <a:ext cx="1008056" cy="50328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ru-RU" sz="1100" dirty="0">
                  <a:solidFill>
                    <a:prstClr val="black"/>
                  </a:solidFill>
                  <a:latin typeface="Gill Sans"/>
                </a:rPr>
                <a:t>Провайдер </a:t>
              </a:r>
              <a:r>
                <a:rPr lang="ru-RU" sz="1100" dirty="0" smtClean="0">
                  <a:solidFill>
                    <a:prstClr val="black"/>
                  </a:solidFill>
                  <a:latin typeface="Gill Sans"/>
                </a:rPr>
                <a:t>услуг</a:t>
              </a:r>
              <a:endParaRPr lang="ru-RU" sz="1100" dirty="0">
                <a:solidFill>
                  <a:prstClr val="black"/>
                </a:solidFill>
                <a:latin typeface="Gill Sans"/>
              </a:endParaRPr>
            </a:p>
          </p:txBody>
        </p:sp>
        <p:cxnSp>
          <p:nvCxnSpPr>
            <p:cNvPr id="15" name="Connettore 1 14"/>
            <p:cNvCxnSpPr>
              <a:stCxn id="9" idx="2"/>
            </p:cNvCxnSpPr>
            <p:nvPr/>
          </p:nvCxnSpPr>
          <p:spPr>
            <a:xfrm>
              <a:off x="2267809" y="1412216"/>
              <a:ext cx="0" cy="36039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4283920" y="1412216"/>
              <a:ext cx="0" cy="36039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2267809" y="2133002"/>
              <a:ext cx="0" cy="36039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3491763" y="2133002"/>
              <a:ext cx="0" cy="36039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4788741" y="2133002"/>
              <a:ext cx="0" cy="36039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4" name="Cilindro 23"/>
            <p:cNvSpPr/>
            <p:nvPr/>
          </p:nvSpPr>
          <p:spPr>
            <a:xfrm>
              <a:off x="3707661" y="2925230"/>
              <a:ext cx="360360" cy="287362"/>
            </a:xfrm>
            <a:prstGeom prst="can">
              <a:avLst>
                <a:gd name="adj" fmla="val 50000"/>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ru-RU" dirty="0">
                <a:solidFill>
                  <a:prstClr val="black"/>
                </a:solidFill>
                <a:latin typeface="Gill Sans"/>
              </a:endParaRPr>
            </a:p>
          </p:txBody>
        </p:sp>
      </p:grpSp>
      <p:sp>
        <p:nvSpPr>
          <p:cNvPr id="161795" name="CasellaDiTesto 40"/>
          <p:cNvSpPr txBox="1">
            <a:spLocks noChangeArrowheads="1"/>
          </p:cNvSpPr>
          <p:nvPr/>
        </p:nvSpPr>
        <p:spPr bwMode="auto">
          <a:xfrm>
            <a:off x="2235200" y="4378"/>
            <a:ext cx="3560763" cy="366712"/>
          </a:xfrm>
          <a:prstGeom prst="rect">
            <a:avLst/>
          </a:prstGeom>
          <a:noFill/>
          <a:ln w="9525">
            <a:noFill/>
            <a:miter lim="800000"/>
            <a:headEnd/>
            <a:tailEnd/>
          </a:ln>
        </p:spPr>
        <p:txBody>
          <a:bodyPr wrap="none">
            <a:spAutoFit/>
          </a:bodyPr>
          <a:lstStyle/>
          <a:p>
            <a:r>
              <a:rPr lang="ru-RU" dirty="0" smtClean="0">
                <a:solidFill>
                  <a:srgbClr val="000000"/>
                </a:solidFill>
                <a:latin typeface="Gill Sans"/>
              </a:rPr>
              <a:t>e-Инфраструктура лесничества</a:t>
            </a:r>
            <a:endParaRPr lang="ru-RU" dirty="0">
              <a:solidFill>
                <a:srgbClr val="000000"/>
              </a:solidFill>
              <a:latin typeface="Gill Sans"/>
            </a:endParaRPr>
          </a:p>
        </p:txBody>
      </p:sp>
      <p:sp>
        <p:nvSpPr>
          <p:cNvPr id="126" name="Segnaposto contenuto 125"/>
          <p:cNvSpPr>
            <a:spLocks noGrp="1"/>
          </p:cNvSpPr>
          <p:nvPr>
            <p:ph idx="1"/>
          </p:nvPr>
        </p:nvSpPr>
        <p:spPr>
          <a:xfrm>
            <a:off x="465138" y="3860800"/>
            <a:ext cx="3948112" cy="1636713"/>
          </a:xfrm>
        </p:spPr>
        <p:style>
          <a:lnRef idx="1">
            <a:schemeClr val="accent2"/>
          </a:lnRef>
          <a:fillRef idx="2">
            <a:schemeClr val="accent2"/>
          </a:fillRef>
          <a:effectRef idx="1">
            <a:schemeClr val="accent2"/>
          </a:effectRef>
          <a:fontRef idx="minor">
            <a:schemeClr val="dk1"/>
          </a:fontRef>
        </p:style>
        <p:txBody>
          <a:bodyPr rtlCol="0">
            <a:normAutofit fontScale="70000" lnSpcReduction="20000"/>
          </a:bodyPr>
          <a:lstStyle/>
          <a:p>
            <a:pPr eaLnBrk="1" fontAlgn="auto" hangingPunct="1">
              <a:spcAft>
                <a:spcPts val="0"/>
              </a:spcAft>
              <a:buFont typeface="Arial"/>
              <a:buChar char="•"/>
              <a:defRPr/>
            </a:pPr>
            <a:r>
              <a:rPr lang="ru-RU" sz="2400" dirty="0" smtClean="0">
                <a:latin typeface="Gill Sans"/>
              </a:rPr>
              <a:t>Модель(ы) метаданных</a:t>
            </a:r>
          </a:p>
          <a:p>
            <a:pPr eaLnBrk="1" fontAlgn="auto" hangingPunct="1">
              <a:spcAft>
                <a:spcPts val="0"/>
              </a:spcAft>
              <a:buFont typeface="Arial"/>
              <a:buChar char="•"/>
              <a:defRPr/>
            </a:pPr>
            <a:r>
              <a:rPr lang="ru-RU" sz="2400" dirty="0" smtClean="0">
                <a:latin typeface="Gill Sans"/>
              </a:rPr>
              <a:t>Модель(ы) данных</a:t>
            </a:r>
          </a:p>
          <a:p>
            <a:pPr eaLnBrk="1" fontAlgn="auto" hangingPunct="1">
              <a:spcAft>
                <a:spcPts val="0"/>
              </a:spcAft>
              <a:buFont typeface="Arial"/>
              <a:buChar char="•"/>
              <a:defRPr/>
            </a:pPr>
            <a:r>
              <a:rPr lang="ru-RU" sz="2400" dirty="0" smtClean="0">
                <a:latin typeface="Gill Sans"/>
              </a:rPr>
              <a:t>Формат(ы) кодирования / Язык(и)</a:t>
            </a:r>
          </a:p>
          <a:p>
            <a:pPr eaLnBrk="1" fontAlgn="auto" hangingPunct="1">
              <a:spcAft>
                <a:spcPts val="0"/>
              </a:spcAft>
              <a:buFont typeface="Arial"/>
              <a:buChar char="•"/>
              <a:defRPr/>
            </a:pPr>
            <a:r>
              <a:rPr lang="ru-RU" sz="2400" dirty="0" smtClean="0">
                <a:latin typeface="Gill Sans"/>
              </a:rPr>
              <a:t>Контролируемые(й) словарь(и)</a:t>
            </a:r>
          </a:p>
          <a:p>
            <a:pPr eaLnBrk="1" fontAlgn="auto" hangingPunct="1">
              <a:spcAft>
                <a:spcPts val="0"/>
              </a:spcAft>
              <a:buFont typeface="Arial"/>
              <a:buChar char="•"/>
              <a:defRPr/>
            </a:pPr>
            <a:r>
              <a:rPr lang="ru-RU" sz="2400" dirty="0" smtClean="0">
                <a:latin typeface="Gill Sans"/>
              </a:rPr>
              <a:t>Соглашения о данных</a:t>
            </a:r>
          </a:p>
          <a:p>
            <a:pPr eaLnBrk="1" fontAlgn="auto" hangingPunct="1">
              <a:spcAft>
                <a:spcPts val="0"/>
              </a:spcAft>
              <a:buFont typeface="Arial"/>
              <a:buChar char="•"/>
              <a:defRPr/>
            </a:pPr>
            <a:r>
              <a:rPr lang="ru-RU" sz="2400" dirty="0" smtClean="0">
                <a:latin typeface="Gill Sans"/>
              </a:rPr>
              <a:t>Семантика</a:t>
            </a:r>
          </a:p>
        </p:txBody>
      </p:sp>
      <p:sp>
        <p:nvSpPr>
          <p:cNvPr id="130" name="Segnaposto contenuto 125"/>
          <p:cNvSpPr txBox="1">
            <a:spLocks/>
          </p:cNvSpPr>
          <p:nvPr/>
        </p:nvSpPr>
        <p:spPr>
          <a:xfrm>
            <a:off x="4000500" y="4648200"/>
            <a:ext cx="5000625" cy="1246188"/>
          </a:xfrm>
          <a:prstGeom prst="rect">
            <a:avLst/>
          </a:prstGeom>
        </p:spPr>
        <p:style>
          <a:lnRef idx="1">
            <a:schemeClr val="accent5"/>
          </a:lnRef>
          <a:fillRef idx="2">
            <a:schemeClr val="accent5"/>
          </a:fillRef>
          <a:effectRef idx="1">
            <a:schemeClr val="accent5"/>
          </a:effectRef>
          <a:fontRef idx="minor">
            <a:schemeClr val="dk1"/>
          </a:fontRef>
        </p:style>
        <p:txBody>
          <a:bodyPr>
            <a:normAutofit/>
          </a:bodyPr>
          <a:lstStyle/>
          <a:p>
            <a:pPr marL="342900" indent="-342900" defTabSz="914400">
              <a:lnSpc>
                <a:spcPct val="90000"/>
              </a:lnSpc>
              <a:spcBef>
                <a:spcPct val="20000"/>
              </a:spcBef>
              <a:buFont typeface="Arial" pitchFamily="34" charset="0"/>
              <a:buChar char="•"/>
              <a:defRPr/>
            </a:pPr>
            <a:r>
              <a:rPr lang="ru-RU" sz="1700" dirty="0">
                <a:solidFill>
                  <a:schemeClr val="tx1"/>
                </a:solidFill>
                <a:latin typeface="Gill Sans"/>
                <a:cs typeface="Arial" pitchFamily="34" charset="0"/>
              </a:rPr>
              <a:t>Протокол(ы) обнаружения / интерфейс(ы</a:t>
            </a:r>
            <a:r>
              <a:rPr lang="ru-RU" sz="1700" dirty="0" smtClean="0">
                <a:solidFill>
                  <a:schemeClr val="tx1"/>
                </a:solidFill>
                <a:latin typeface="Gill Sans"/>
                <a:cs typeface="Arial" pitchFamily="34" charset="0"/>
              </a:rPr>
              <a:t>)</a:t>
            </a:r>
          </a:p>
          <a:p>
            <a:pPr marL="342900" indent="-342900" defTabSz="914400">
              <a:lnSpc>
                <a:spcPct val="90000"/>
              </a:lnSpc>
              <a:spcBef>
                <a:spcPct val="20000"/>
              </a:spcBef>
              <a:buFont typeface="Arial" pitchFamily="34" charset="0"/>
              <a:buChar char="•"/>
              <a:defRPr/>
            </a:pPr>
            <a:r>
              <a:rPr lang="ru-RU" sz="1700" dirty="0" smtClean="0">
                <a:solidFill>
                  <a:schemeClr val="tx1"/>
                </a:solidFill>
                <a:latin typeface="Gill Sans"/>
                <a:cs typeface="Arial" pitchFamily="34" charset="0"/>
              </a:rPr>
              <a:t>Протокол(ы</a:t>
            </a:r>
            <a:r>
              <a:rPr lang="ru-RU" sz="1700" dirty="0">
                <a:solidFill>
                  <a:schemeClr val="tx1"/>
                </a:solidFill>
                <a:latin typeface="Gill Sans"/>
                <a:cs typeface="Arial" pitchFamily="34" charset="0"/>
              </a:rPr>
              <a:t>) доступа / интерфейс(ы</a:t>
            </a:r>
            <a:r>
              <a:rPr lang="ru-RU" sz="1700" dirty="0" smtClean="0">
                <a:solidFill>
                  <a:schemeClr val="tx1"/>
                </a:solidFill>
                <a:latin typeface="Gill Sans"/>
                <a:cs typeface="Arial" pitchFamily="34" charset="0"/>
              </a:rPr>
              <a:t>)</a:t>
            </a:r>
          </a:p>
          <a:p>
            <a:pPr marL="342900" indent="-342900" defTabSz="914400">
              <a:lnSpc>
                <a:spcPct val="90000"/>
              </a:lnSpc>
              <a:spcBef>
                <a:spcPct val="20000"/>
              </a:spcBef>
              <a:buFont typeface="Arial" pitchFamily="34" charset="0"/>
              <a:buChar char="•"/>
              <a:defRPr/>
            </a:pPr>
            <a:r>
              <a:rPr lang="ru-RU" sz="1700" dirty="0" smtClean="0">
                <a:solidFill>
                  <a:schemeClr val="tx1"/>
                </a:solidFill>
                <a:latin typeface="Gill Sans"/>
                <a:cs typeface="Arial" pitchFamily="34" charset="0"/>
              </a:rPr>
              <a:t>Протокол(ы</a:t>
            </a:r>
            <a:r>
              <a:rPr lang="ru-RU" sz="1700" dirty="0">
                <a:solidFill>
                  <a:schemeClr val="tx1"/>
                </a:solidFill>
                <a:latin typeface="Gill Sans"/>
                <a:cs typeface="Arial" pitchFamily="34" charset="0"/>
              </a:rPr>
              <a:t>) визуализации / интерфейс(ы</a:t>
            </a:r>
            <a:r>
              <a:rPr lang="ru-RU" sz="1700" dirty="0" smtClean="0">
                <a:solidFill>
                  <a:schemeClr val="tx1"/>
                </a:solidFill>
                <a:latin typeface="Gill Sans"/>
                <a:cs typeface="Arial" pitchFamily="34" charset="0"/>
              </a:rPr>
              <a:t>)</a:t>
            </a:r>
          </a:p>
          <a:p>
            <a:pPr marL="342900" indent="-342900" defTabSz="914400">
              <a:lnSpc>
                <a:spcPct val="90000"/>
              </a:lnSpc>
              <a:spcBef>
                <a:spcPct val="20000"/>
              </a:spcBef>
              <a:buFont typeface="Arial" pitchFamily="34" charset="0"/>
              <a:buChar char="•"/>
              <a:defRPr/>
            </a:pPr>
            <a:r>
              <a:rPr lang="ru-RU" sz="1700" dirty="0" smtClean="0">
                <a:solidFill>
                  <a:schemeClr val="tx1"/>
                </a:solidFill>
                <a:latin typeface="Gill Sans"/>
                <a:cs typeface="Arial" pitchFamily="34" charset="0"/>
              </a:rPr>
              <a:t>Протокол(ы</a:t>
            </a:r>
            <a:r>
              <a:rPr lang="ru-RU" sz="1700" dirty="0">
                <a:solidFill>
                  <a:schemeClr val="tx1"/>
                </a:solidFill>
                <a:latin typeface="Gill Sans"/>
                <a:cs typeface="Arial" pitchFamily="34" charset="0"/>
              </a:rPr>
              <a:t>) обработки / интерфейс(ы</a:t>
            </a:r>
            <a:r>
              <a:rPr lang="ru-RU" sz="1700" dirty="0" smtClean="0">
                <a:solidFill>
                  <a:schemeClr val="tx1"/>
                </a:solidFill>
                <a:latin typeface="Gill Sans"/>
                <a:cs typeface="Arial" pitchFamily="34" charset="0"/>
              </a:rPr>
              <a:t>)</a:t>
            </a:r>
            <a:endParaRPr lang="ru-RU" sz="1700" dirty="0">
              <a:solidFill>
                <a:srgbClr val="000000"/>
              </a:solidFill>
              <a:latin typeface="Gill Sans"/>
              <a:cs typeface="Arial" pitchFamily="34" charset="0"/>
            </a:endParaRPr>
          </a:p>
        </p:txBody>
      </p:sp>
      <p:sp>
        <p:nvSpPr>
          <p:cNvPr id="131" name="Triangolo isoscele 130"/>
          <p:cNvSpPr/>
          <p:nvPr/>
        </p:nvSpPr>
        <p:spPr>
          <a:xfrm rot="16200000">
            <a:off x="5108576" y="1949450"/>
            <a:ext cx="354012" cy="261937"/>
          </a:xfrm>
          <a:prstGeom prst="triangle">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latin typeface="Gill Sans"/>
            </a:endParaRPr>
          </a:p>
        </p:txBody>
      </p:sp>
      <p:cxnSp>
        <p:nvCxnSpPr>
          <p:cNvPr id="132" name="Connettore 4 131"/>
          <p:cNvCxnSpPr>
            <a:cxnSpLocks noChangeShapeType="1"/>
            <a:stCxn id="131" idx="3"/>
            <a:endCxn id="130" idx="0"/>
          </p:cNvCxnSpPr>
          <p:nvPr/>
        </p:nvCxnSpPr>
        <p:spPr bwMode="auto">
          <a:xfrm>
            <a:off x="5430838" y="2082800"/>
            <a:ext cx="1069975" cy="2565400"/>
          </a:xfrm>
          <a:prstGeom prst="bentConnector2">
            <a:avLst/>
          </a:prstGeom>
          <a:noFill/>
          <a:ln w="38100" algn="ctr">
            <a:solidFill>
              <a:srgbClr val="984807"/>
            </a:solidFill>
            <a:prstDash val="sysDash"/>
            <a:miter lim="800000"/>
            <a:headEnd/>
            <a:tailEnd/>
          </a:ln>
        </p:spPr>
      </p:cxnSp>
      <p:sp>
        <p:nvSpPr>
          <p:cNvPr id="134" name="Triangolo isoscele 133"/>
          <p:cNvSpPr/>
          <p:nvPr/>
        </p:nvSpPr>
        <p:spPr>
          <a:xfrm rot="5400000" flipH="1">
            <a:off x="1142206" y="1932782"/>
            <a:ext cx="352425" cy="261938"/>
          </a:xfrm>
          <a:prstGeom prst="triangle">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latin typeface="Gill Sans"/>
            </a:endParaRPr>
          </a:p>
        </p:txBody>
      </p:sp>
      <p:cxnSp>
        <p:nvCxnSpPr>
          <p:cNvPr id="135" name="Connettore 4 134"/>
          <p:cNvCxnSpPr>
            <a:stCxn id="134" idx="3"/>
            <a:endCxn id="126" idx="1"/>
          </p:cNvCxnSpPr>
          <p:nvPr/>
        </p:nvCxnSpPr>
        <p:spPr>
          <a:xfrm rot="10800000" flipV="1">
            <a:off x="465138" y="2063750"/>
            <a:ext cx="722312" cy="2616200"/>
          </a:xfrm>
          <a:prstGeom prst="bentConnector3">
            <a:avLst>
              <a:gd name="adj1" fmla="val 131674"/>
            </a:avLst>
          </a:prstGeom>
          <a:ln w="381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8" name="Segnaposto contenuto 125"/>
          <p:cNvSpPr txBox="1">
            <a:spLocks/>
          </p:cNvSpPr>
          <p:nvPr/>
        </p:nvSpPr>
        <p:spPr>
          <a:xfrm>
            <a:off x="6284913" y="260350"/>
            <a:ext cx="2682875" cy="1296988"/>
          </a:xfrm>
          <a:prstGeom prst="rect">
            <a:avLst/>
          </a:prstGeom>
        </p:spPr>
        <p:style>
          <a:lnRef idx="1">
            <a:schemeClr val="accent6"/>
          </a:lnRef>
          <a:fillRef idx="2">
            <a:schemeClr val="accent6"/>
          </a:fillRef>
          <a:effectRef idx="1">
            <a:schemeClr val="accent6"/>
          </a:effectRef>
          <a:fontRef idx="minor">
            <a:schemeClr val="dk1"/>
          </a:fontRef>
        </p:style>
        <p:txBody>
          <a:bodyPr>
            <a:normAutofit fontScale="85000" lnSpcReduction="10000"/>
          </a:bodyPr>
          <a:lstStyle/>
          <a:p>
            <a:pPr marL="342900" indent="-342900" defTabSz="914400" fontAlgn="auto">
              <a:spcBef>
                <a:spcPct val="20000"/>
              </a:spcBef>
              <a:spcAft>
                <a:spcPts val="0"/>
              </a:spcAft>
              <a:buFont typeface="Arial" pitchFamily="34" charset="0"/>
              <a:buChar char="•"/>
              <a:defRPr/>
            </a:pPr>
            <a:r>
              <a:rPr lang="ru-RU" sz="2100" dirty="0">
                <a:solidFill>
                  <a:schemeClr val="tx1"/>
                </a:solidFill>
                <a:latin typeface="Gill Sans"/>
              </a:rPr>
              <a:t>Передовая </a:t>
            </a:r>
            <a:r>
              <a:rPr lang="ru-RU" sz="2000" dirty="0">
                <a:solidFill>
                  <a:schemeClr val="tx1"/>
                </a:solidFill>
                <a:latin typeface="Gill Sans"/>
              </a:rPr>
              <a:t>практика</a:t>
            </a:r>
          </a:p>
          <a:p>
            <a:pPr marL="342900" indent="-342900" defTabSz="914400" fontAlgn="auto">
              <a:spcBef>
                <a:spcPct val="20000"/>
              </a:spcBef>
              <a:spcAft>
                <a:spcPts val="0"/>
              </a:spcAft>
              <a:buFont typeface="Arial" pitchFamily="34" charset="0"/>
              <a:buChar char="•"/>
              <a:defRPr/>
            </a:pPr>
            <a:r>
              <a:rPr lang="ru-RU" sz="2000" dirty="0">
                <a:solidFill>
                  <a:schemeClr val="tx1"/>
                </a:solidFill>
                <a:latin typeface="Gill Sans"/>
              </a:rPr>
              <a:t>Политика в отношении данных</a:t>
            </a:r>
          </a:p>
          <a:p>
            <a:pPr marL="342900" indent="-342900" defTabSz="914400" fontAlgn="auto">
              <a:spcBef>
                <a:spcPct val="20000"/>
              </a:spcBef>
              <a:spcAft>
                <a:spcPts val="0"/>
              </a:spcAft>
              <a:buFont typeface="Arial" pitchFamily="34" charset="0"/>
              <a:buChar char="•"/>
              <a:defRPr/>
            </a:pPr>
            <a:r>
              <a:rPr lang="ru-RU" sz="2000" dirty="0">
                <a:solidFill>
                  <a:schemeClr val="tx1"/>
                </a:solidFill>
                <a:latin typeface="Gill Sans"/>
              </a:rPr>
              <a:t>Безопасность </a:t>
            </a:r>
            <a:r>
              <a:rPr lang="ru-RU" sz="2000" dirty="0" smtClean="0">
                <a:solidFill>
                  <a:schemeClr val="tx1"/>
                </a:solidFill>
                <a:latin typeface="Gill Sans"/>
              </a:rPr>
              <a:t>(AAA)</a:t>
            </a:r>
            <a:endParaRPr lang="ru-RU" sz="2000" dirty="0">
              <a:solidFill>
                <a:schemeClr val="tx1"/>
              </a:solidFill>
              <a:latin typeface="Gill Sans"/>
            </a:endParaRPr>
          </a:p>
        </p:txBody>
      </p:sp>
      <p:cxnSp>
        <p:nvCxnSpPr>
          <p:cNvPr id="139" name="Connettore 4 131"/>
          <p:cNvCxnSpPr>
            <a:stCxn id="138" idx="2"/>
            <a:endCxn id="131" idx="3"/>
          </p:cNvCxnSpPr>
          <p:nvPr/>
        </p:nvCxnSpPr>
        <p:spPr>
          <a:xfrm rot="5400000">
            <a:off x="6259512" y="714376"/>
            <a:ext cx="523875" cy="2209800"/>
          </a:xfrm>
          <a:prstGeom prst="bentConnector2">
            <a:avLst/>
          </a:prstGeom>
          <a:ln w="381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42" name="Picture 10" descr="Forestry.png"/>
          <p:cNvPicPr>
            <a:picLocks noChangeAspect="1"/>
          </p:cNvPicPr>
          <p:nvPr/>
        </p:nvPicPr>
        <p:blipFill>
          <a:blip r:embed="rId4" cstate="print"/>
          <a:stretch>
            <a:fillRect/>
          </a:stretch>
        </p:blipFill>
        <p:spPr>
          <a:xfrm>
            <a:off x="755576" y="476672"/>
            <a:ext cx="785818" cy="785818"/>
          </a:xfrm>
          <a:prstGeom prst="rect">
            <a:avLst/>
          </a:prstGeom>
          <a:noFill/>
          <a:ln>
            <a:noFill/>
          </a:ln>
          <a:scene3d>
            <a:camera prst="perspectiveHeroicExtremeLeftFacing"/>
            <a:lightRig rig="threePt" dir="t"/>
          </a:scene3d>
        </p:spPr>
      </p:pic>
      <p:pic>
        <p:nvPicPr>
          <p:cNvPr id="161805" name="Immagine 142" descr="CDI.gif"/>
          <p:cNvPicPr>
            <a:picLocks noChangeAspect="1"/>
          </p:cNvPicPr>
          <p:nvPr/>
        </p:nvPicPr>
        <p:blipFill>
          <a:blip r:embed="rId5"/>
          <a:srcRect/>
          <a:stretch>
            <a:fillRect/>
          </a:stretch>
        </p:blipFill>
        <p:spPr bwMode="auto">
          <a:xfrm>
            <a:off x="358775" y="7037388"/>
            <a:ext cx="3048000" cy="381000"/>
          </a:xfrm>
          <a:prstGeom prst="rect">
            <a:avLst/>
          </a:prstGeom>
          <a:noFill/>
          <a:ln w="9525">
            <a:noFill/>
            <a:miter lim="800000"/>
            <a:headEnd/>
            <a:tailEnd/>
          </a:ln>
        </p:spPr>
      </p:pic>
      <p:pic>
        <p:nvPicPr>
          <p:cNvPr id="161806" name="Immagine 143" descr="cen287.jpg"/>
          <p:cNvPicPr>
            <a:picLocks noChangeAspect="1"/>
          </p:cNvPicPr>
          <p:nvPr/>
        </p:nvPicPr>
        <p:blipFill>
          <a:blip r:embed="rId6"/>
          <a:srcRect/>
          <a:stretch>
            <a:fillRect/>
          </a:stretch>
        </p:blipFill>
        <p:spPr bwMode="auto">
          <a:xfrm>
            <a:off x="-2076450" y="5894388"/>
            <a:ext cx="1619250" cy="466725"/>
          </a:xfrm>
          <a:prstGeom prst="rect">
            <a:avLst/>
          </a:prstGeom>
          <a:noFill/>
          <a:ln w="9525">
            <a:noFill/>
            <a:miter lim="800000"/>
            <a:headEnd/>
            <a:tailEnd/>
          </a:ln>
        </p:spPr>
      </p:pic>
      <p:pic>
        <p:nvPicPr>
          <p:cNvPr id="161807" name="Immagine 144" descr="CEOS.jpg"/>
          <p:cNvPicPr>
            <a:picLocks noChangeAspect="1"/>
          </p:cNvPicPr>
          <p:nvPr/>
        </p:nvPicPr>
        <p:blipFill>
          <a:blip r:embed="rId7"/>
          <a:srcRect/>
          <a:stretch>
            <a:fillRect/>
          </a:stretch>
        </p:blipFill>
        <p:spPr bwMode="auto">
          <a:xfrm>
            <a:off x="9898063" y="293688"/>
            <a:ext cx="2649537" cy="990600"/>
          </a:xfrm>
          <a:prstGeom prst="rect">
            <a:avLst/>
          </a:prstGeom>
          <a:noFill/>
          <a:ln w="9525">
            <a:noFill/>
            <a:miter lim="800000"/>
            <a:headEnd/>
            <a:tailEnd/>
          </a:ln>
        </p:spPr>
      </p:pic>
      <p:pic>
        <p:nvPicPr>
          <p:cNvPr id="161808" name="Immagine 145" descr="DCMI.bmp"/>
          <p:cNvPicPr>
            <a:picLocks noChangeAspect="1"/>
          </p:cNvPicPr>
          <p:nvPr/>
        </p:nvPicPr>
        <p:blipFill>
          <a:blip r:embed="rId8"/>
          <a:srcRect/>
          <a:stretch>
            <a:fillRect/>
          </a:stretch>
        </p:blipFill>
        <p:spPr bwMode="auto">
          <a:xfrm>
            <a:off x="9612313" y="6092825"/>
            <a:ext cx="952500" cy="444500"/>
          </a:xfrm>
          <a:prstGeom prst="rect">
            <a:avLst/>
          </a:prstGeom>
          <a:noFill/>
          <a:ln w="9525">
            <a:noFill/>
            <a:miter lim="800000"/>
            <a:headEnd/>
            <a:tailEnd/>
          </a:ln>
        </p:spPr>
      </p:pic>
      <p:pic>
        <p:nvPicPr>
          <p:cNvPr id="161809" name="Immagine 146" descr="DGIWG.png"/>
          <p:cNvPicPr>
            <a:picLocks noChangeAspect="1"/>
          </p:cNvPicPr>
          <p:nvPr/>
        </p:nvPicPr>
        <p:blipFill>
          <a:blip r:embed="rId9"/>
          <a:srcRect/>
          <a:stretch>
            <a:fillRect/>
          </a:stretch>
        </p:blipFill>
        <p:spPr bwMode="auto">
          <a:xfrm>
            <a:off x="9612313" y="4797425"/>
            <a:ext cx="1079500" cy="1077913"/>
          </a:xfrm>
          <a:prstGeom prst="rect">
            <a:avLst/>
          </a:prstGeom>
          <a:noFill/>
          <a:ln w="9525">
            <a:noFill/>
            <a:miter lim="800000"/>
            <a:headEnd/>
            <a:tailEnd/>
          </a:ln>
        </p:spPr>
      </p:pic>
      <p:pic>
        <p:nvPicPr>
          <p:cNvPr id="161810" name="Immagine 147" descr="ESRI.jpg"/>
          <p:cNvPicPr>
            <a:picLocks noChangeAspect="1"/>
          </p:cNvPicPr>
          <p:nvPr/>
        </p:nvPicPr>
        <p:blipFill>
          <a:blip r:embed="rId10"/>
          <a:srcRect/>
          <a:stretch>
            <a:fillRect/>
          </a:stretch>
        </p:blipFill>
        <p:spPr bwMode="auto">
          <a:xfrm>
            <a:off x="9515475" y="1778000"/>
            <a:ext cx="2857500" cy="1276350"/>
          </a:xfrm>
          <a:prstGeom prst="rect">
            <a:avLst/>
          </a:prstGeom>
          <a:noFill/>
          <a:ln w="9525">
            <a:noFill/>
            <a:miter lim="800000"/>
            <a:headEnd/>
            <a:tailEnd/>
          </a:ln>
        </p:spPr>
      </p:pic>
      <p:pic>
        <p:nvPicPr>
          <p:cNvPr id="161811" name="Immagine 148" descr="GBIF.png"/>
          <p:cNvPicPr>
            <a:picLocks noChangeAspect="1"/>
          </p:cNvPicPr>
          <p:nvPr/>
        </p:nvPicPr>
        <p:blipFill>
          <a:blip r:embed="rId11"/>
          <a:srcRect/>
          <a:stretch>
            <a:fillRect/>
          </a:stretch>
        </p:blipFill>
        <p:spPr bwMode="auto">
          <a:xfrm>
            <a:off x="9726613" y="1998663"/>
            <a:ext cx="2949575" cy="2649537"/>
          </a:xfrm>
          <a:prstGeom prst="rect">
            <a:avLst/>
          </a:prstGeom>
          <a:noFill/>
          <a:ln w="9525">
            <a:noFill/>
            <a:miter lim="800000"/>
            <a:headEnd/>
            <a:tailEnd/>
          </a:ln>
        </p:spPr>
      </p:pic>
      <p:pic>
        <p:nvPicPr>
          <p:cNvPr id="161812" name="Immagine 149" descr="GEO.jpg"/>
          <p:cNvPicPr>
            <a:picLocks noChangeAspect="1"/>
          </p:cNvPicPr>
          <p:nvPr/>
        </p:nvPicPr>
        <p:blipFill>
          <a:blip r:embed="rId12"/>
          <a:srcRect/>
          <a:stretch>
            <a:fillRect/>
          </a:stretch>
        </p:blipFill>
        <p:spPr bwMode="auto">
          <a:xfrm>
            <a:off x="-1727200" y="6746875"/>
            <a:ext cx="755650" cy="139700"/>
          </a:xfrm>
          <a:prstGeom prst="rect">
            <a:avLst/>
          </a:prstGeom>
          <a:noFill/>
          <a:ln w="9525">
            <a:noFill/>
            <a:miter lim="800000"/>
            <a:headEnd/>
            <a:tailEnd/>
          </a:ln>
        </p:spPr>
      </p:pic>
      <p:pic>
        <p:nvPicPr>
          <p:cNvPr id="161813" name="Immagine 150" descr="Geonetwork.jpg"/>
          <p:cNvPicPr>
            <a:picLocks noChangeAspect="1"/>
          </p:cNvPicPr>
          <p:nvPr/>
        </p:nvPicPr>
        <p:blipFill>
          <a:blip r:embed="rId13"/>
          <a:srcRect/>
          <a:stretch>
            <a:fillRect/>
          </a:stretch>
        </p:blipFill>
        <p:spPr bwMode="auto">
          <a:xfrm>
            <a:off x="3400425" y="8704263"/>
            <a:ext cx="863600" cy="203200"/>
          </a:xfrm>
          <a:prstGeom prst="rect">
            <a:avLst/>
          </a:prstGeom>
          <a:noFill/>
          <a:ln w="9525">
            <a:noFill/>
            <a:miter lim="800000"/>
            <a:headEnd/>
            <a:tailEnd/>
          </a:ln>
        </p:spPr>
      </p:pic>
      <p:pic>
        <p:nvPicPr>
          <p:cNvPr id="161814" name="Immagine 151" descr="GeoTiff.jpg"/>
          <p:cNvPicPr>
            <a:picLocks noChangeAspect="1"/>
          </p:cNvPicPr>
          <p:nvPr/>
        </p:nvPicPr>
        <p:blipFill>
          <a:blip r:embed="rId14"/>
          <a:srcRect/>
          <a:stretch>
            <a:fillRect/>
          </a:stretch>
        </p:blipFill>
        <p:spPr bwMode="auto">
          <a:xfrm>
            <a:off x="1790700" y="7250113"/>
            <a:ext cx="1358900" cy="1320800"/>
          </a:xfrm>
          <a:prstGeom prst="rect">
            <a:avLst/>
          </a:prstGeom>
          <a:noFill/>
          <a:ln w="9525">
            <a:noFill/>
            <a:miter lim="800000"/>
            <a:headEnd/>
            <a:tailEnd/>
          </a:ln>
        </p:spPr>
      </p:pic>
      <p:pic>
        <p:nvPicPr>
          <p:cNvPr id="161815" name="Immagine 152" descr="GMES-new1.bmp"/>
          <p:cNvPicPr>
            <a:picLocks noChangeAspect="1"/>
          </p:cNvPicPr>
          <p:nvPr/>
        </p:nvPicPr>
        <p:blipFill>
          <a:blip r:embed="rId15"/>
          <a:srcRect/>
          <a:stretch>
            <a:fillRect/>
          </a:stretch>
        </p:blipFill>
        <p:spPr bwMode="auto">
          <a:xfrm>
            <a:off x="4433888" y="8104188"/>
            <a:ext cx="1289050" cy="679450"/>
          </a:xfrm>
          <a:prstGeom prst="rect">
            <a:avLst/>
          </a:prstGeom>
          <a:noFill/>
          <a:ln w="9525">
            <a:noFill/>
            <a:miter lim="800000"/>
            <a:headEnd/>
            <a:tailEnd/>
          </a:ln>
        </p:spPr>
      </p:pic>
      <p:pic>
        <p:nvPicPr>
          <p:cNvPr id="161816" name="Immagine 153" descr="GML-1.jpg"/>
          <p:cNvPicPr>
            <a:picLocks noChangeAspect="1"/>
          </p:cNvPicPr>
          <p:nvPr/>
        </p:nvPicPr>
        <p:blipFill>
          <a:blip r:embed="rId16"/>
          <a:srcRect/>
          <a:stretch>
            <a:fillRect/>
          </a:stretch>
        </p:blipFill>
        <p:spPr bwMode="auto">
          <a:xfrm>
            <a:off x="5724525" y="8805863"/>
            <a:ext cx="2247900" cy="901700"/>
          </a:xfrm>
          <a:prstGeom prst="rect">
            <a:avLst/>
          </a:prstGeom>
          <a:noFill/>
          <a:ln w="9525">
            <a:noFill/>
            <a:miter lim="800000"/>
            <a:headEnd/>
            <a:tailEnd/>
          </a:ln>
        </p:spPr>
      </p:pic>
      <p:pic>
        <p:nvPicPr>
          <p:cNvPr id="161817" name="Immagine 154" descr="Google.jpg"/>
          <p:cNvPicPr>
            <a:picLocks noChangeAspect="1"/>
          </p:cNvPicPr>
          <p:nvPr/>
        </p:nvPicPr>
        <p:blipFill>
          <a:blip r:embed="rId17"/>
          <a:srcRect/>
          <a:stretch>
            <a:fillRect/>
          </a:stretch>
        </p:blipFill>
        <p:spPr bwMode="auto">
          <a:xfrm>
            <a:off x="4864100" y="7070725"/>
            <a:ext cx="952500" cy="393700"/>
          </a:xfrm>
          <a:prstGeom prst="rect">
            <a:avLst/>
          </a:prstGeom>
          <a:noFill/>
          <a:ln w="9525">
            <a:noFill/>
            <a:miter lim="800000"/>
            <a:headEnd/>
            <a:tailEnd/>
          </a:ln>
        </p:spPr>
      </p:pic>
      <p:pic>
        <p:nvPicPr>
          <p:cNvPr id="161818" name="Immagine 155" descr="gooslogofront.gif"/>
          <p:cNvPicPr>
            <a:picLocks noChangeAspect="1"/>
          </p:cNvPicPr>
          <p:nvPr/>
        </p:nvPicPr>
        <p:blipFill>
          <a:blip r:embed="rId18"/>
          <a:srcRect/>
          <a:stretch>
            <a:fillRect/>
          </a:stretch>
        </p:blipFill>
        <p:spPr bwMode="auto">
          <a:xfrm>
            <a:off x="10588625" y="6765925"/>
            <a:ext cx="1225550" cy="609600"/>
          </a:xfrm>
          <a:prstGeom prst="rect">
            <a:avLst/>
          </a:prstGeom>
          <a:noFill/>
          <a:ln w="9525">
            <a:noFill/>
            <a:miter lim="800000"/>
            <a:headEnd/>
            <a:tailEnd/>
          </a:ln>
        </p:spPr>
      </p:pic>
      <p:pic>
        <p:nvPicPr>
          <p:cNvPr id="161819" name="Immagine 156" descr="hdf_logo.jpg"/>
          <p:cNvPicPr>
            <a:picLocks noChangeAspect="1"/>
          </p:cNvPicPr>
          <p:nvPr/>
        </p:nvPicPr>
        <p:blipFill>
          <a:blip r:embed="rId19"/>
          <a:srcRect/>
          <a:stretch>
            <a:fillRect/>
          </a:stretch>
        </p:blipFill>
        <p:spPr bwMode="auto">
          <a:xfrm>
            <a:off x="-879475" y="7639050"/>
            <a:ext cx="2679700" cy="901700"/>
          </a:xfrm>
          <a:prstGeom prst="rect">
            <a:avLst/>
          </a:prstGeom>
          <a:noFill/>
          <a:ln w="9525">
            <a:noFill/>
            <a:miter lim="800000"/>
            <a:headEnd/>
            <a:tailEnd/>
          </a:ln>
        </p:spPr>
      </p:pic>
      <p:pic>
        <p:nvPicPr>
          <p:cNvPr id="161820" name="Immagine 157" descr="HMA.jpg"/>
          <p:cNvPicPr>
            <a:picLocks noChangeAspect="1"/>
          </p:cNvPicPr>
          <p:nvPr/>
        </p:nvPicPr>
        <p:blipFill>
          <a:blip r:embed="rId20"/>
          <a:srcRect/>
          <a:stretch>
            <a:fillRect/>
          </a:stretch>
        </p:blipFill>
        <p:spPr bwMode="auto">
          <a:xfrm>
            <a:off x="10572750" y="5857875"/>
            <a:ext cx="781050" cy="361950"/>
          </a:xfrm>
          <a:prstGeom prst="rect">
            <a:avLst/>
          </a:prstGeom>
          <a:noFill/>
          <a:ln w="9525">
            <a:noFill/>
            <a:miter lim="800000"/>
            <a:headEnd/>
            <a:tailEnd/>
          </a:ln>
        </p:spPr>
      </p:pic>
      <p:pic>
        <p:nvPicPr>
          <p:cNvPr id="161821" name="Immagine 158" descr="ICEO.jpg"/>
          <p:cNvPicPr>
            <a:picLocks noChangeAspect="1"/>
          </p:cNvPicPr>
          <p:nvPr/>
        </p:nvPicPr>
        <p:blipFill>
          <a:blip r:embed="rId21"/>
          <a:srcRect/>
          <a:stretch>
            <a:fillRect/>
          </a:stretch>
        </p:blipFill>
        <p:spPr bwMode="auto">
          <a:xfrm>
            <a:off x="9612313" y="3913188"/>
            <a:ext cx="673100" cy="241300"/>
          </a:xfrm>
          <a:prstGeom prst="rect">
            <a:avLst/>
          </a:prstGeom>
          <a:noFill/>
          <a:ln w="9525">
            <a:noFill/>
            <a:miter lim="800000"/>
            <a:headEnd/>
            <a:tailEnd/>
          </a:ln>
        </p:spPr>
      </p:pic>
      <p:pic>
        <p:nvPicPr>
          <p:cNvPr id="161822" name="Immagine 159" descr="ICSU.jpg"/>
          <p:cNvPicPr>
            <a:picLocks noChangeAspect="1"/>
          </p:cNvPicPr>
          <p:nvPr/>
        </p:nvPicPr>
        <p:blipFill>
          <a:blip r:embed="rId22"/>
          <a:srcRect/>
          <a:stretch>
            <a:fillRect/>
          </a:stretch>
        </p:blipFill>
        <p:spPr bwMode="auto">
          <a:xfrm>
            <a:off x="10561638" y="5341938"/>
            <a:ext cx="933450" cy="311150"/>
          </a:xfrm>
          <a:prstGeom prst="rect">
            <a:avLst/>
          </a:prstGeom>
          <a:noFill/>
          <a:ln w="9525">
            <a:noFill/>
            <a:miter lim="800000"/>
            <a:headEnd/>
            <a:tailEnd/>
          </a:ln>
        </p:spPr>
      </p:pic>
      <p:pic>
        <p:nvPicPr>
          <p:cNvPr id="161823" name="Immagine 160" descr="IEEE.png"/>
          <p:cNvPicPr>
            <a:picLocks noChangeAspect="1"/>
          </p:cNvPicPr>
          <p:nvPr/>
        </p:nvPicPr>
        <p:blipFill>
          <a:blip r:embed="rId23"/>
          <a:srcRect/>
          <a:stretch>
            <a:fillRect/>
          </a:stretch>
        </p:blipFill>
        <p:spPr bwMode="auto">
          <a:xfrm>
            <a:off x="5991225" y="7807325"/>
            <a:ext cx="1919288" cy="566738"/>
          </a:xfrm>
          <a:prstGeom prst="rect">
            <a:avLst/>
          </a:prstGeom>
          <a:noFill/>
          <a:ln w="9525">
            <a:noFill/>
            <a:miter lim="800000"/>
            <a:headEnd/>
            <a:tailEnd/>
          </a:ln>
        </p:spPr>
      </p:pic>
      <p:pic>
        <p:nvPicPr>
          <p:cNvPr id="161824" name="Immagine 161" descr="ietflogo2e.gif"/>
          <p:cNvPicPr>
            <a:picLocks noChangeAspect="1"/>
          </p:cNvPicPr>
          <p:nvPr/>
        </p:nvPicPr>
        <p:blipFill>
          <a:blip r:embed="rId24"/>
          <a:srcRect/>
          <a:stretch>
            <a:fillRect/>
          </a:stretch>
        </p:blipFill>
        <p:spPr bwMode="auto">
          <a:xfrm>
            <a:off x="2470150" y="7227888"/>
            <a:ext cx="1778000" cy="1016000"/>
          </a:xfrm>
          <a:prstGeom prst="rect">
            <a:avLst/>
          </a:prstGeom>
          <a:noFill/>
          <a:ln w="9525">
            <a:noFill/>
            <a:miter lim="800000"/>
            <a:headEnd/>
            <a:tailEnd/>
          </a:ln>
        </p:spPr>
      </p:pic>
      <p:pic>
        <p:nvPicPr>
          <p:cNvPr id="161825" name="Immagine 162" descr="Inspire.jpg"/>
          <p:cNvPicPr>
            <a:picLocks noChangeAspect="1"/>
          </p:cNvPicPr>
          <p:nvPr/>
        </p:nvPicPr>
        <p:blipFill>
          <a:blip r:embed="rId25"/>
          <a:srcRect/>
          <a:stretch>
            <a:fillRect/>
          </a:stretch>
        </p:blipFill>
        <p:spPr bwMode="auto">
          <a:xfrm>
            <a:off x="10266363" y="4495800"/>
            <a:ext cx="590550" cy="603250"/>
          </a:xfrm>
          <a:prstGeom prst="rect">
            <a:avLst/>
          </a:prstGeom>
          <a:noFill/>
          <a:ln w="9525">
            <a:noFill/>
            <a:miter lim="800000"/>
            <a:headEnd/>
            <a:tailEnd/>
          </a:ln>
        </p:spPr>
      </p:pic>
      <p:pic>
        <p:nvPicPr>
          <p:cNvPr id="161826" name="Immagine 163" descr="IODE.gif"/>
          <p:cNvPicPr>
            <a:picLocks noChangeAspect="1"/>
          </p:cNvPicPr>
          <p:nvPr/>
        </p:nvPicPr>
        <p:blipFill>
          <a:blip r:embed="rId26"/>
          <a:srcRect/>
          <a:stretch>
            <a:fillRect/>
          </a:stretch>
        </p:blipFill>
        <p:spPr bwMode="auto">
          <a:xfrm>
            <a:off x="6216650" y="7419975"/>
            <a:ext cx="3048000" cy="273050"/>
          </a:xfrm>
          <a:prstGeom prst="rect">
            <a:avLst/>
          </a:prstGeom>
          <a:noFill/>
          <a:ln w="9525">
            <a:noFill/>
            <a:miter lim="800000"/>
            <a:headEnd/>
            <a:tailEnd/>
          </a:ln>
        </p:spPr>
      </p:pic>
      <p:pic>
        <p:nvPicPr>
          <p:cNvPr id="161827" name="Immagine 164" descr="IPCC1.jpg"/>
          <p:cNvPicPr>
            <a:picLocks noChangeAspect="1"/>
          </p:cNvPicPr>
          <p:nvPr/>
        </p:nvPicPr>
        <p:blipFill>
          <a:blip r:embed="rId27"/>
          <a:srcRect/>
          <a:stretch>
            <a:fillRect/>
          </a:stretch>
        </p:blipFill>
        <p:spPr bwMode="auto">
          <a:xfrm>
            <a:off x="9726613" y="7356475"/>
            <a:ext cx="577850" cy="400050"/>
          </a:xfrm>
          <a:prstGeom prst="rect">
            <a:avLst/>
          </a:prstGeom>
          <a:noFill/>
          <a:ln w="9525">
            <a:noFill/>
            <a:miter lim="800000"/>
            <a:headEnd/>
            <a:tailEnd/>
          </a:ln>
        </p:spPr>
      </p:pic>
      <p:pic>
        <p:nvPicPr>
          <p:cNvPr id="161828" name="Immagine 165" descr="ISOLogo_en.gif"/>
          <p:cNvPicPr>
            <a:picLocks noChangeAspect="1"/>
          </p:cNvPicPr>
          <p:nvPr/>
        </p:nvPicPr>
        <p:blipFill>
          <a:blip r:embed="rId28"/>
          <a:srcRect/>
          <a:stretch>
            <a:fillRect/>
          </a:stretch>
        </p:blipFill>
        <p:spPr bwMode="auto">
          <a:xfrm>
            <a:off x="7883525" y="9426575"/>
            <a:ext cx="1441450" cy="584200"/>
          </a:xfrm>
          <a:prstGeom prst="rect">
            <a:avLst/>
          </a:prstGeom>
          <a:noFill/>
          <a:ln w="9525">
            <a:noFill/>
            <a:miter lim="800000"/>
            <a:headEnd/>
            <a:tailEnd/>
          </a:ln>
        </p:spPr>
      </p:pic>
      <p:pic>
        <p:nvPicPr>
          <p:cNvPr id="161829" name="Immagine 166" descr="ITU-official-logo_75.gif"/>
          <p:cNvPicPr>
            <a:picLocks noChangeAspect="1"/>
          </p:cNvPicPr>
          <p:nvPr/>
        </p:nvPicPr>
        <p:blipFill>
          <a:blip r:embed="rId29"/>
          <a:srcRect/>
          <a:stretch>
            <a:fillRect/>
          </a:stretch>
        </p:blipFill>
        <p:spPr bwMode="auto">
          <a:xfrm>
            <a:off x="2722563" y="8905875"/>
            <a:ext cx="1206500" cy="476250"/>
          </a:xfrm>
          <a:prstGeom prst="rect">
            <a:avLst/>
          </a:prstGeom>
          <a:noFill/>
          <a:ln w="9525">
            <a:noFill/>
            <a:miter lim="800000"/>
            <a:headEnd/>
            <a:tailEnd/>
          </a:ln>
        </p:spPr>
      </p:pic>
      <p:pic>
        <p:nvPicPr>
          <p:cNvPr id="161830" name="Immagine 167" descr="jpeg2000.jpg"/>
          <p:cNvPicPr>
            <a:picLocks noChangeAspect="1"/>
          </p:cNvPicPr>
          <p:nvPr/>
        </p:nvPicPr>
        <p:blipFill>
          <a:blip r:embed="rId30"/>
          <a:srcRect/>
          <a:stretch>
            <a:fillRect/>
          </a:stretch>
        </p:blipFill>
        <p:spPr bwMode="auto">
          <a:xfrm>
            <a:off x="4489450" y="8913813"/>
            <a:ext cx="812800" cy="635000"/>
          </a:xfrm>
          <a:prstGeom prst="rect">
            <a:avLst/>
          </a:prstGeom>
          <a:noFill/>
          <a:ln w="9525">
            <a:noFill/>
            <a:miter lim="800000"/>
            <a:headEnd/>
            <a:tailEnd/>
          </a:ln>
        </p:spPr>
      </p:pic>
      <p:pic>
        <p:nvPicPr>
          <p:cNvPr id="161831" name="Immagine 168" descr="Mpeg.jpg"/>
          <p:cNvPicPr>
            <a:picLocks noChangeAspect="1"/>
          </p:cNvPicPr>
          <p:nvPr/>
        </p:nvPicPr>
        <p:blipFill>
          <a:blip r:embed="rId31"/>
          <a:srcRect/>
          <a:stretch>
            <a:fillRect/>
          </a:stretch>
        </p:blipFill>
        <p:spPr bwMode="auto">
          <a:xfrm>
            <a:off x="6807200" y="8339138"/>
            <a:ext cx="1524000" cy="1390650"/>
          </a:xfrm>
          <a:prstGeom prst="rect">
            <a:avLst/>
          </a:prstGeom>
          <a:noFill/>
          <a:ln w="9525">
            <a:noFill/>
            <a:miter lim="800000"/>
            <a:headEnd/>
            <a:tailEnd/>
          </a:ln>
        </p:spPr>
      </p:pic>
      <p:pic>
        <p:nvPicPr>
          <p:cNvPr id="161832" name="Immagine 169" descr="NATO.png"/>
          <p:cNvPicPr>
            <a:picLocks noChangeAspect="1"/>
          </p:cNvPicPr>
          <p:nvPr/>
        </p:nvPicPr>
        <p:blipFill>
          <a:blip r:embed="rId32"/>
          <a:srcRect/>
          <a:stretch>
            <a:fillRect/>
          </a:stretch>
        </p:blipFill>
        <p:spPr bwMode="auto">
          <a:xfrm>
            <a:off x="7656513" y="7221538"/>
            <a:ext cx="1930400" cy="514350"/>
          </a:xfrm>
          <a:prstGeom prst="rect">
            <a:avLst/>
          </a:prstGeom>
          <a:noFill/>
          <a:ln w="9525">
            <a:noFill/>
            <a:miter lim="800000"/>
            <a:headEnd/>
            <a:tailEnd/>
          </a:ln>
        </p:spPr>
      </p:pic>
      <p:pic>
        <p:nvPicPr>
          <p:cNvPr id="161833" name="Immagine 170" descr="netcdf.png"/>
          <p:cNvPicPr>
            <a:picLocks noChangeAspect="1"/>
          </p:cNvPicPr>
          <p:nvPr/>
        </p:nvPicPr>
        <p:blipFill>
          <a:blip r:embed="rId33"/>
          <a:srcRect/>
          <a:stretch>
            <a:fillRect/>
          </a:stretch>
        </p:blipFill>
        <p:spPr bwMode="auto">
          <a:xfrm>
            <a:off x="8543925" y="7464425"/>
            <a:ext cx="457200" cy="328613"/>
          </a:xfrm>
          <a:prstGeom prst="rect">
            <a:avLst/>
          </a:prstGeom>
          <a:noFill/>
          <a:ln w="9525">
            <a:noFill/>
            <a:miter lim="800000"/>
            <a:headEnd/>
            <a:tailEnd/>
          </a:ln>
        </p:spPr>
      </p:pic>
      <p:pic>
        <p:nvPicPr>
          <p:cNvPr id="161834" name="Immagine 171" descr="OAI-PMH.gif"/>
          <p:cNvPicPr>
            <a:picLocks noChangeAspect="1"/>
          </p:cNvPicPr>
          <p:nvPr/>
        </p:nvPicPr>
        <p:blipFill>
          <a:blip r:embed="rId34"/>
          <a:srcRect/>
          <a:stretch>
            <a:fillRect/>
          </a:stretch>
        </p:blipFill>
        <p:spPr bwMode="auto">
          <a:xfrm>
            <a:off x="8604250" y="7556500"/>
            <a:ext cx="635000" cy="444500"/>
          </a:xfrm>
          <a:prstGeom prst="rect">
            <a:avLst/>
          </a:prstGeom>
          <a:noFill/>
          <a:ln w="9525">
            <a:noFill/>
            <a:miter lim="800000"/>
            <a:headEnd/>
            <a:tailEnd/>
          </a:ln>
        </p:spPr>
      </p:pic>
      <p:pic>
        <p:nvPicPr>
          <p:cNvPr id="161835" name="Immagine 172" descr="oasis.png"/>
          <p:cNvPicPr>
            <a:picLocks noChangeAspect="1"/>
          </p:cNvPicPr>
          <p:nvPr/>
        </p:nvPicPr>
        <p:blipFill>
          <a:blip r:embed="rId35"/>
          <a:srcRect/>
          <a:stretch>
            <a:fillRect/>
          </a:stretch>
        </p:blipFill>
        <p:spPr bwMode="auto">
          <a:xfrm>
            <a:off x="8353425" y="7767638"/>
            <a:ext cx="1438275" cy="322262"/>
          </a:xfrm>
          <a:prstGeom prst="rect">
            <a:avLst/>
          </a:prstGeom>
          <a:noFill/>
          <a:ln w="9525">
            <a:noFill/>
            <a:miter lim="800000"/>
            <a:headEnd/>
            <a:tailEnd/>
          </a:ln>
        </p:spPr>
      </p:pic>
      <p:pic>
        <p:nvPicPr>
          <p:cNvPr id="161836" name="Immagine 173" descr="OGC2.jpg"/>
          <p:cNvPicPr>
            <a:picLocks noChangeAspect="1"/>
          </p:cNvPicPr>
          <p:nvPr/>
        </p:nvPicPr>
        <p:blipFill>
          <a:blip r:embed="rId36"/>
          <a:srcRect/>
          <a:stretch>
            <a:fillRect/>
          </a:stretch>
        </p:blipFill>
        <p:spPr bwMode="auto">
          <a:xfrm>
            <a:off x="8891588" y="7945438"/>
            <a:ext cx="660400" cy="266700"/>
          </a:xfrm>
          <a:prstGeom prst="rect">
            <a:avLst/>
          </a:prstGeom>
          <a:noFill/>
          <a:ln w="9525">
            <a:noFill/>
            <a:miter lim="800000"/>
            <a:headEnd/>
            <a:tailEnd/>
          </a:ln>
        </p:spPr>
      </p:pic>
      <p:pic>
        <p:nvPicPr>
          <p:cNvPr id="161837" name="Immagine 174" descr="OGF.jpg"/>
          <p:cNvPicPr>
            <a:picLocks noChangeAspect="1"/>
          </p:cNvPicPr>
          <p:nvPr/>
        </p:nvPicPr>
        <p:blipFill>
          <a:blip r:embed="rId37"/>
          <a:srcRect/>
          <a:stretch>
            <a:fillRect/>
          </a:stretch>
        </p:blipFill>
        <p:spPr bwMode="auto">
          <a:xfrm>
            <a:off x="8967788" y="7943850"/>
            <a:ext cx="808037" cy="569913"/>
          </a:xfrm>
          <a:prstGeom prst="rect">
            <a:avLst/>
          </a:prstGeom>
          <a:noFill/>
          <a:ln w="9525">
            <a:noFill/>
            <a:miter lim="800000"/>
            <a:headEnd/>
            <a:tailEnd/>
          </a:ln>
        </p:spPr>
      </p:pic>
      <p:pic>
        <p:nvPicPr>
          <p:cNvPr id="161838" name="Immagine 175" descr="oma_logo.gif"/>
          <p:cNvPicPr>
            <a:picLocks noChangeAspect="1"/>
          </p:cNvPicPr>
          <p:nvPr/>
        </p:nvPicPr>
        <p:blipFill>
          <a:blip r:embed="rId38"/>
          <a:srcRect/>
          <a:stretch>
            <a:fillRect/>
          </a:stretch>
        </p:blipFill>
        <p:spPr bwMode="auto">
          <a:xfrm>
            <a:off x="8909050" y="8204200"/>
            <a:ext cx="1225550" cy="349250"/>
          </a:xfrm>
          <a:prstGeom prst="rect">
            <a:avLst/>
          </a:prstGeom>
          <a:noFill/>
          <a:ln w="9525">
            <a:noFill/>
            <a:miter lim="800000"/>
            <a:headEnd/>
            <a:tailEnd/>
          </a:ln>
        </p:spPr>
      </p:pic>
      <p:pic>
        <p:nvPicPr>
          <p:cNvPr id="161839" name="Immagine 176" descr="OOI.jpg"/>
          <p:cNvPicPr>
            <a:picLocks noChangeAspect="1"/>
          </p:cNvPicPr>
          <p:nvPr/>
        </p:nvPicPr>
        <p:blipFill>
          <a:blip r:embed="rId39"/>
          <a:srcRect/>
          <a:stretch>
            <a:fillRect/>
          </a:stretch>
        </p:blipFill>
        <p:spPr bwMode="auto">
          <a:xfrm>
            <a:off x="8847138" y="8104188"/>
            <a:ext cx="1651000" cy="850900"/>
          </a:xfrm>
          <a:prstGeom prst="rect">
            <a:avLst/>
          </a:prstGeom>
          <a:noFill/>
          <a:ln w="9525">
            <a:noFill/>
            <a:miter lim="800000"/>
            <a:headEnd/>
            <a:tailEnd/>
          </a:ln>
        </p:spPr>
      </p:pic>
      <p:pic>
        <p:nvPicPr>
          <p:cNvPr id="161840" name="Immagine 177" descr="opendap_1.gif"/>
          <p:cNvPicPr>
            <a:picLocks noChangeAspect="1"/>
          </p:cNvPicPr>
          <p:nvPr/>
        </p:nvPicPr>
        <p:blipFill>
          <a:blip r:embed="rId40"/>
          <a:srcRect/>
          <a:stretch>
            <a:fillRect/>
          </a:stretch>
        </p:blipFill>
        <p:spPr bwMode="auto">
          <a:xfrm>
            <a:off x="9167813" y="8383588"/>
            <a:ext cx="1308100" cy="590550"/>
          </a:xfrm>
          <a:prstGeom prst="rect">
            <a:avLst/>
          </a:prstGeom>
          <a:noFill/>
          <a:ln w="9525">
            <a:noFill/>
            <a:miter lim="800000"/>
            <a:headEnd/>
            <a:tailEnd/>
          </a:ln>
        </p:spPr>
      </p:pic>
      <p:pic>
        <p:nvPicPr>
          <p:cNvPr id="161841" name="Immagine 178" descr="opensearch_logo.gif"/>
          <p:cNvPicPr>
            <a:picLocks noChangeAspect="1"/>
          </p:cNvPicPr>
          <p:nvPr/>
        </p:nvPicPr>
        <p:blipFill>
          <a:blip r:embed="rId41"/>
          <a:srcRect/>
          <a:stretch>
            <a:fillRect/>
          </a:stretch>
        </p:blipFill>
        <p:spPr bwMode="auto">
          <a:xfrm>
            <a:off x="8693150" y="8509000"/>
            <a:ext cx="2559050" cy="641350"/>
          </a:xfrm>
          <a:prstGeom prst="rect">
            <a:avLst/>
          </a:prstGeom>
          <a:noFill/>
          <a:ln w="9525">
            <a:noFill/>
            <a:miter lim="800000"/>
            <a:headEnd/>
            <a:tailEnd/>
          </a:ln>
        </p:spPr>
      </p:pic>
      <p:pic>
        <p:nvPicPr>
          <p:cNvPr id="161842" name="Immagine 179" descr="OWL.jpg"/>
          <p:cNvPicPr>
            <a:picLocks noChangeAspect="1"/>
          </p:cNvPicPr>
          <p:nvPr/>
        </p:nvPicPr>
        <p:blipFill>
          <a:blip r:embed="rId42"/>
          <a:srcRect/>
          <a:stretch>
            <a:fillRect/>
          </a:stretch>
        </p:blipFill>
        <p:spPr bwMode="auto">
          <a:xfrm>
            <a:off x="9737725" y="8905875"/>
            <a:ext cx="768350" cy="146050"/>
          </a:xfrm>
          <a:prstGeom prst="rect">
            <a:avLst/>
          </a:prstGeom>
          <a:noFill/>
          <a:ln w="9525">
            <a:noFill/>
            <a:miter lim="800000"/>
            <a:headEnd/>
            <a:tailEnd/>
          </a:ln>
        </p:spPr>
      </p:pic>
      <p:pic>
        <p:nvPicPr>
          <p:cNvPr id="161843" name="Immagine 180" descr="PNG.jpg"/>
          <p:cNvPicPr>
            <a:picLocks noChangeAspect="1"/>
          </p:cNvPicPr>
          <p:nvPr/>
        </p:nvPicPr>
        <p:blipFill>
          <a:blip r:embed="rId43"/>
          <a:srcRect/>
          <a:stretch>
            <a:fillRect/>
          </a:stretch>
        </p:blipFill>
        <p:spPr bwMode="auto">
          <a:xfrm>
            <a:off x="9948863" y="8805863"/>
            <a:ext cx="647700" cy="647700"/>
          </a:xfrm>
          <a:prstGeom prst="rect">
            <a:avLst/>
          </a:prstGeom>
          <a:noFill/>
          <a:ln w="9525">
            <a:noFill/>
            <a:miter lim="800000"/>
            <a:headEnd/>
            <a:tailEnd/>
          </a:ln>
        </p:spPr>
      </p:pic>
      <p:pic>
        <p:nvPicPr>
          <p:cNvPr id="161844" name="Immagine 181" descr="RDF.bmp"/>
          <p:cNvPicPr>
            <a:picLocks noChangeAspect="1"/>
          </p:cNvPicPr>
          <p:nvPr/>
        </p:nvPicPr>
        <p:blipFill>
          <a:blip r:embed="rId44"/>
          <a:srcRect/>
          <a:stretch>
            <a:fillRect/>
          </a:stretch>
        </p:blipFill>
        <p:spPr bwMode="auto">
          <a:xfrm>
            <a:off x="10282238" y="9126538"/>
            <a:ext cx="279400" cy="304800"/>
          </a:xfrm>
          <a:prstGeom prst="rect">
            <a:avLst/>
          </a:prstGeom>
          <a:noFill/>
          <a:ln w="9525">
            <a:noFill/>
            <a:miter lim="800000"/>
            <a:headEnd/>
            <a:tailEnd/>
          </a:ln>
        </p:spPr>
      </p:pic>
      <p:pic>
        <p:nvPicPr>
          <p:cNvPr id="161845" name="Immagine 182" descr="SemanticWeb.png"/>
          <p:cNvPicPr>
            <a:picLocks noChangeAspect="1"/>
          </p:cNvPicPr>
          <p:nvPr/>
        </p:nvPicPr>
        <p:blipFill>
          <a:blip r:embed="rId45"/>
          <a:srcRect/>
          <a:stretch>
            <a:fillRect/>
          </a:stretch>
        </p:blipFill>
        <p:spPr bwMode="auto">
          <a:xfrm>
            <a:off x="9424988" y="9201150"/>
            <a:ext cx="2293937" cy="457200"/>
          </a:xfrm>
          <a:prstGeom prst="rect">
            <a:avLst/>
          </a:prstGeom>
          <a:noFill/>
          <a:ln w="9525">
            <a:noFill/>
            <a:miter lim="800000"/>
            <a:headEnd/>
            <a:tailEnd/>
          </a:ln>
        </p:spPr>
      </p:pic>
      <p:pic>
        <p:nvPicPr>
          <p:cNvPr id="161846" name="Immagine 183" descr="SHP.jpg"/>
          <p:cNvPicPr>
            <a:picLocks noChangeAspect="1"/>
          </p:cNvPicPr>
          <p:nvPr/>
        </p:nvPicPr>
        <p:blipFill>
          <a:blip r:embed="rId46"/>
          <a:srcRect/>
          <a:stretch>
            <a:fillRect/>
          </a:stretch>
        </p:blipFill>
        <p:spPr bwMode="auto">
          <a:xfrm>
            <a:off x="10055225" y="9185275"/>
            <a:ext cx="1333500" cy="787400"/>
          </a:xfrm>
          <a:prstGeom prst="rect">
            <a:avLst/>
          </a:prstGeom>
          <a:noFill/>
          <a:ln w="9525">
            <a:noFill/>
            <a:miter lim="800000"/>
            <a:headEnd/>
            <a:tailEnd/>
          </a:ln>
        </p:spPr>
      </p:pic>
      <p:pic>
        <p:nvPicPr>
          <p:cNvPr id="161847" name="Immagine 184" descr="Sparql.jpg"/>
          <p:cNvPicPr>
            <a:picLocks noChangeAspect="1"/>
          </p:cNvPicPr>
          <p:nvPr/>
        </p:nvPicPr>
        <p:blipFill>
          <a:blip r:embed="rId47"/>
          <a:srcRect/>
          <a:stretch>
            <a:fillRect/>
          </a:stretch>
        </p:blipFill>
        <p:spPr bwMode="auto">
          <a:xfrm>
            <a:off x="10615613" y="9472613"/>
            <a:ext cx="514350" cy="514350"/>
          </a:xfrm>
          <a:prstGeom prst="rect">
            <a:avLst/>
          </a:prstGeom>
          <a:noFill/>
          <a:ln w="9525">
            <a:noFill/>
            <a:miter lim="800000"/>
            <a:headEnd/>
            <a:tailEnd/>
          </a:ln>
        </p:spPr>
      </p:pic>
      <p:pic>
        <p:nvPicPr>
          <p:cNvPr id="161848" name="Immagine 185" descr="TIFF.jpg"/>
          <p:cNvPicPr>
            <a:picLocks noChangeAspect="1"/>
          </p:cNvPicPr>
          <p:nvPr/>
        </p:nvPicPr>
        <p:blipFill>
          <a:blip r:embed="rId48"/>
          <a:srcRect/>
          <a:stretch>
            <a:fillRect/>
          </a:stretch>
        </p:blipFill>
        <p:spPr bwMode="auto">
          <a:xfrm>
            <a:off x="10307638" y="9164638"/>
            <a:ext cx="1428750" cy="1428750"/>
          </a:xfrm>
          <a:prstGeom prst="rect">
            <a:avLst/>
          </a:prstGeom>
          <a:noFill/>
          <a:ln w="9525">
            <a:noFill/>
            <a:miter lim="800000"/>
            <a:headEnd/>
            <a:tailEnd/>
          </a:ln>
        </p:spPr>
      </p:pic>
      <p:pic>
        <p:nvPicPr>
          <p:cNvPr id="161849" name="Immagine 186" descr="Unep.gif"/>
          <p:cNvPicPr>
            <a:picLocks noChangeAspect="1"/>
          </p:cNvPicPr>
          <p:nvPr/>
        </p:nvPicPr>
        <p:blipFill>
          <a:blip r:embed="rId49"/>
          <a:srcRect/>
          <a:stretch>
            <a:fillRect/>
          </a:stretch>
        </p:blipFill>
        <p:spPr bwMode="auto">
          <a:xfrm>
            <a:off x="10974388" y="9796463"/>
            <a:ext cx="393700" cy="463550"/>
          </a:xfrm>
          <a:prstGeom prst="rect">
            <a:avLst/>
          </a:prstGeom>
          <a:noFill/>
          <a:ln w="9525">
            <a:noFill/>
            <a:miter lim="800000"/>
            <a:headEnd/>
            <a:tailEnd/>
          </a:ln>
        </p:spPr>
      </p:pic>
      <p:pic>
        <p:nvPicPr>
          <p:cNvPr id="161850" name="Immagine 187" descr="UNESCO.jpg"/>
          <p:cNvPicPr>
            <a:picLocks noChangeAspect="1"/>
          </p:cNvPicPr>
          <p:nvPr/>
        </p:nvPicPr>
        <p:blipFill>
          <a:blip r:embed="rId50"/>
          <a:srcRect/>
          <a:stretch>
            <a:fillRect/>
          </a:stretch>
        </p:blipFill>
        <p:spPr bwMode="auto">
          <a:xfrm>
            <a:off x="10941050" y="9874250"/>
            <a:ext cx="762000" cy="609600"/>
          </a:xfrm>
          <a:prstGeom prst="rect">
            <a:avLst/>
          </a:prstGeom>
          <a:noFill/>
          <a:ln w="9525">
            <a:noFill/>
            <a:miter lim="800000"/>
            <a:headEnd/>
            <a:tailEnd/>
          </a:ln>
        </p:spPr>
      </p:pic>
      <p:pic>
        <p:nvPicPr>
          <p:cNvPr id="161851" name="Immagine 188" descr="unescoioclogo (1).gif"/>
          <p:cNvPicPr>
            <a:picLocks noChangeAspect="1"/>
          </p:cNvPicPr>
          <p:nvPr/>
        </p:nvPicPr>
        <p:blipFill>
          <a:blip r:embed="rId51"/>
          <a:srcRect/>
          <a:stretch>
            <a:fillRect/>
          </a:stretch>
        </p:blipFill>
        <p:spPr bwMode="auto">
          <a:xfrm>
            <a:off x="11068050" y="10160000"/>
            <a:ext cx="806450" cy="336550"/>
          </a:xfrm>
          <a:prstGeom prst="rect">
            <a:avLst/>
          </a:prstGeom>
          <a:noFill/>
          <a:ln w="9525">
            <a:noFill/>
            <a:miter lim="800000"/>
            <a:headEnd/>
            <a:tailEnd/>
          </a:ln>
        </p:spPr>
      </p:pic>
      <p:pic>
        <p:nvPicPr>
          <p:cNvPr id="161852" name="Immagine 189" descr="W3C_logo.bmp"/>
          <p:cNvPicPr>
            <a:picLocks noChangeAspect="1"/>
          </p:cNvPicPr>
          <p:nvPr/>
        </p:nvPicPr>
        <p:blipFill>
          <a:blip r:embed="rId52"/>
          <a:srcRect/>
          <a:stretch>
            <a:fillRect/>
          </a:stretch>
        </p:blipFill>
        <p:spPr bwMode="auto">
          <a:xfrm>
            <a:off x="10621963" y="10326688"/>
            <a:ext cx="2000250" cy="304800"/>
          </a:xfrm>
          <a:prstGeom prst="rect">
            <a:avLst/>
          </a:prstGeom>
          <a:noFill/>
          <a:ln w="9525">
            <a:noFill/>
            <a:miter lim="800000"/>
            <a:headEnd/>
            <a:tailEnd/>
          </a:ln>
        </p:spPr>
      </p:pic>
      <p:pic>
        <p:nvPicPr>
          <p:cNvPr id="161853" name="Immagine 190" descr="WaterML.jpg"/>
          <p:cNvPicPr>
            <a:picLocks noChangeAspect="1"/>
          </p:cNvPicPr>
          <p:nvPr/>
        </p:nvPicPr>
        <p:blipFill>
          <a:blip r:embed="rId53"/>
          <a:srcRect/>
          <a:stretch>
            <a:fillRect/>
          </a:stretch>
        </p:blipFill>
        <p:spPr bwMode="auto">
          <a:xfrm>
            <a:off x="10977563" y="10298113"/>
            <a:ext cx="1587500" cy="660400"/>
          </a:xfrm>
          <a:prstGeom prst="rect">
            <a:avLst/>
          </a:prstGeom>
          <a:noFill/>
          <a:ln w="9525">
            <a:noFill/>
            <a:miter lim="800000"/>
            <a:headEnd/>
            <a:tailEnd/>
          </a:ln>
        </p:spPr>
      </p:pic>
      <p:pic>
        <p:nvPicPr>
          <p:cNvPr id="161854" name="Immagine 191" descr="Web2.0.jpg"/>
          <p:cNvPicPr>
            <a:picLocks noChangeAspect="1"/>
          </p:cNvPicPr>
          <p:nvPr/>
        </p:nvPicPr>
        <p:blipFill>
          <a:blip r:embed="rId54"/>
          <a:srcRect/>
          <a:stretch>
            <a:fillRect/>
          </a:stretch>
        </p:blipFill>
        <p:spPr bwMode="auto">
          <a:xfrm>
            <a:off x="11522075" y="10382250"/>
            <a:ext cx="800100" cy="793750"/>
          </a:xfrm>
          <a:prstGeom prst="rect">
            <a:avLst/>
          </a:prstGeom>
          <a:noFill/>
          <a:ln w="9525">
            <a:noFill/>
            <a:miter lim="800000"/>
            <a:headEnd/>
            <a:tailEnd/>
          </a:ln>
        </p:spPr>
      </p:pic>
      <p:pic>
        <p:nvPicPr>
          <p:cNvPr id="161855" name="Immagine 192" descr="WIKI.jpg"/>
          <p:cNvPicPr>
            <a:picLocks noChangeAspect="1"/>
          </p:cNvPicPr>
          <p:nvPr/>
        </p:nvPicPr>
        <p:blipFill>
          <a:blip r:embed="rId55"/>
          <a:srcRect/>
          <a:stretch>
            <a:fillRect/>
          </a:stretch>
        </p:blipFill>
        <p:spPr bwMode="auto">
          <a:xfrm>
            <a:off x="11626850" y="10728325"/>
            <a:ext cx="889000" cy="400050"/>
          </a:xfrm>
          <a:prstGeom prst="rect">
            <a:avLst/>
          </a:prstGeom>
          <a:noFill/>
          <a:ln w="9525">
            <a:noFill/>
            <a:miter lim="800000"/>
            <a:headEnd/>
            <a:tailEnd/>
          </a:ln>
        </p:spPr>
      </p:pic>
      <p:pic>
        <p:nvPicPr>
          <p:cNvPr id="161856" name="Immagine 193" descr="WMO.jpg"/>
          <p:cNvPicPr>
            <a:picLocks noChangeAspect="1"/>
          </p:cNvPicPr>
          <p:nvPr/>
        </p:nvPicPr>
        <p:blipFill>
          <a:blip r:embed="rId56"/>
          <a:srcRect/>
          <a:stretch>
            <a:fillRect/>
          </a:stretch>
        </p:blipFill>
        <p:spPr bwMode="auto">
          <a:xfrm>
            <a:off x="11768138" y="10660063"/>
            <a:ext cx="908050" cy="838200"/>
          </a:xfrm>
          <a:prstGeom prst="rect">
            <a:avLst/>
          </a:prstGeom>
          <a:noFill/>
          <a:ln w="9525">
            <a:noFill/>
            <a:miter lim="800000"/>
            <a:headEnd/>
            <a:tailEnd/>
          </a:ln>
        </p:spPr>
      </p:pic>
      <p:pic>
        <p:nvPicPr>
          <p:cNvPr id="161857" name="Immagine 194" descr="WorldWind.jpg"/>
          <p:cNvPicPr>
            <a:picLocks noChangeAspect="1"/>
          </p:cNvPicPr>
          <p:nvPr/>
        </p:nvPicPr>
        <p:blipFill>
          <a:blip r:embed="rId57"/>
          <a:srcRect/>
          <a:stretch>
            <a:fillRect/>
          </a:stretch>
        </p:blipFill>
        <p:spPr bwMode="auto">
          <a:xfrm>
            <a:off x="12082463" y="10939463"/>
            <a:ext cx="577850" cy="577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dissolve">
                                      <p:cBhvr>
                                        <p:cTn id="7" dur="500"/>
                                        <p:tgtEl>
                                          <p:spTgt spid="134"/>
                                        </p:tgtEl>
                                      </p:cBhvr>
                                    </p:animEffect>
                                  </p:childTnLst>
                                </p:cTn>
                              </p:par>
                              <p:par>
                                <p:cTn id="8" presetID="9" presetClass="entr" presetSubtype="0" fill="hold"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dissolve">
                                      <p:cBhvr>
                                        <p:cTn id="10" dur="500"/>
                                        <p:tgtEl>
                                          <p:spTgt spid="13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6">
                                            <p:bg/>
                                          </p:spTgt>
                                        </p:tgtEl>
                                        <p:attrNameLst>
                                          <p:attrName>style.visibility</p:attrName>
                                        </p:attrNameLst>
                                      </p:cBhvr>
                                      <p:to>
                                        <p:strVal val="visible"/>
                                      </p:to>
                                    </p:set>
                                    <p:animEffect transition="in" filter="dissolve">
                                      <p:cBhvr>
                                        <p:cTn id="13" dur="500"/>
                                        <p:tgtEl>
                                          <p:spTgt spid="126">
                                            <p:bg/>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6">
                                            <p:txEl>
                                              <p:pRg st="0" end="0"/>
                                            </p:txEl>
                                          </p:spTgt>
                                        </p:tgtEl>
                                        <p:attrNameLst>
                                          <p:attrName>style.visibility</p:attrName>
                                        </p:attrNameLst>
                                      </p:cBhvr>
                                      <p:to>
                                        <p:strVal val="visible"/>
                                      </p:to>
                                    </p:set>
                                    <p:animEffect transition="in" filter="dissolve">
                                      <p:cBhvr>
                                        <p:cTn id="16" dur="500"/>
                                        <p:tgtEl>
                                          <p:spTgt spid="126">
                                            <p:txEl>
                                              <p:pRg st="0" end="0"/>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26">
                                            <p:txEl>
                                              <p:pRg st="1" end="1"/>
                                            </p:txEl>
                                          </p:spTgt>
                                        </p:tgtEl>
                                        <p:attrNameLst>
                                          <p:attrName>style.visibility</p:attrName>
                                        </p:attrNameLst>
                                      </p:cBhvr>
                                      <p:to>
                                        <p:strVal val="visible"/>
                                      </p:to>
                                    </p:set>
                                    <p:animEffect transition="in" filter="dissolve">
                                      <p:cBhvr>
                                        <p:cTn id="19" dur="500"/>
                                        <p:tgtEl>
                                          <p:spTgt spid="126">
                                            <p:txEl>
                                              <p:pRg st="1" end="1"/>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26">
                                            <p:txEl>
                                              <p:pRg st="2" end="2"/>
                                            </p:txEl>
                                          </p:spTgt>
                                        </p:tgtEl>
                                        <p:attrNameLst>
                                          <p:attrName>style.visibility</p:attrName>
                                        </p:attrNameLst>
                                      </p:cBhvr>
                                      <p:to>
                                        <p:strVal val="visible"/>
                                      </p:to>
                                    </p:set>
                                    <p:animEffect transition="in" filter="dissolve">
                                      <p:cBhvr>
                                        <p:cTn id="22" dur="500"/>
                                        <p:tgtEl>
                                          <p:spTgt spid="126">
                                            <p:txEl>
                                              <p:pRg st="2" end="2"/>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6">
                                            <p:txEl>
                                              <p:pRg st="3" end="3"/>
                                            </p:txEl>
                                          </p:spTgt>
                                        </p:tgtEl>
                                        <p:attrNameLst>
                                          <p:attrName>style.visibility</p:attrName>
                                        </p:attrNameLst>
                                      </p:cBhvr>
                                      <p:to>
                                        <p:strVal val="visible"/>
                                      </p:to>
                                    </p:set>
                                    <p:animEffect transition="in" filter="dissolve">
                                      <p:cBhvr>
                                        <p:cTn id="25" dur="500"/>
                                        <p:tgtEl>
                                          <p:spTgt spid="126">
                                            <p:txEl>
                                              <p:pRg st="3" end="3"/>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26">
                                            <p:txEl>
                                              <p:pRg st="4" end="4"/>
                                            </p:txEl>
                                          </p:spTgt>
                                        </p:tgtEl>
                                        <p:attrNameLst>
                                          <p:attrName>style.visibility</p:attrName>
                                        </p:attrNameLst>
                                      </p:cBhvr>
                                      <p:to>
                                        <p:strVal val="visible"/>
                                      </p:to>
                                    </p:set>
                                    <p:animEffect transition="in" filter="dissolve">
                                      <p:cBhvr>
                                        <p:cTn id="28" dur="500"/>
                                        <p:tgtEl>
                                          <p:spTgt spid="126">
                                            <p:txEl>
                                              <p:pRg st="4" end="4"/>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26">
                                            <p:txEl>
                                              <p:pRg st="5" end="5"/>
                                            </p:txEl>
                                          </p:spTgt>
                                        </p:tgtEl>
                                        <p:attrNameLst>
                                          <p:attrName>style.visibility</p:attrName>
                                        </p:attrNameLst>
                                      </p:cBhvr>
                                      <p:to>
                                        <p:strVal val="visible"/>
                                      </p:to>
                                    </p:set>
                                    <p:animEffect transition="in" filter="dissolve">
                                      <p:cBhvr>
                                        <p:cTn id="31" dur="500"/>
                                        <p:tgtEl>
                                          <p:spTgt spid="126">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32"/>
                                        </p:tgtEl>
                                        <p:attrNameLst>
                                          <p:attrName>style.visibility</p:attrName>
                                        </p:attrNameLst>
                                      </p:cBhvr>
                                      <p:to>
                                        <p:strVal val="visible"/>
                                      </p:to>
                                    </p:set>
                                    <p:animEffect transition="in" filter="dissolve">
                                      <p:cBhvr>
                                        <p:cTn id="36" dur="500"/>
                                        <p:tgtEl>
                                          <p:spTgt spid="132"/>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31"/>
                                        </p:tgtEl>
                                        <p:attrNameLst>
                                          <p:attrName>style.visibility</p:attrName>
                                        </p:attrNameLst>
                                      </p:cBhvr>
                                      <p:to>
                                        <p:strVal val="visible"/>
                                      </p:to>
                                    </p:set>
                                    <p:animEffect transition="in" filter="dissolve">
                                      <p:cBhvr>
                                        <p:cTn id="39" dur="500"/>
                                        <p:tgtEl>
                                          <p:spTgt spid="13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30"/>
                                        </p:tgtEl>
                                        <p:attrNameLst>
                                          <p:attrName>style.visibility</p:attrName>
                                        </p:attrNameLst>
                                      </p:cBhvr>
                                      <p:to>
                                        <p:strVal val="visible"/>
                                      </p:to>
                                    </p:set>
                                    <p:animEffect transition="in" filter="dissolve">
                                      <p:cBhvr>
                                        <p:cTn id="42" dur="500"/>
                                        <p:tgtEl>
                                          <p:spTgt spid="13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39"/>
                                        </p:tgtEl>
                                        <p:attrNameLst>
                                          <p:attrName>style.visibility</p:attrName>
                                        </p:attrNameLst>
                                      </p:cBhvr>
                                      <p:to>
                                        <p:strVal val="visible"/>
                                      </p:to>
                                    </p:set>
                                    <p:animEffect transition="in" filter="dissolve">
                                      <p:cBhvr>
                                        <p:cTn id="47" dur="500"/>
                                        <p:tgtEl>
                                          <p:spTgt spid="139"/>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38"/>
                                        </p:tgtEl>
                                        <p:attrNameLst>
                                          <p:attrName>style.visibility</p:attrName>
                                        </p:attrNameLst>
                                      </p:cBhvr>
                                      <p:to>
                                        <p:strVal val="visible"/>
                                      </p:to>
                                    </p:set>
                                    <p:animEffect transition="in" filter="dissolve">
                                      <p:cBhvr>
                                        <p:cTn id="50"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build="p" animBg="1"/>
      <p:bldP spid="130" grpId="0" animBg="1"/>
      <p:bldP spid="131" grpId="0" animBg="1"/>
      <p:bldP spid="134" grpId="0" animBg="1"/>
      <p:bldP spid="138"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uppo 44"/>
          <p:cNvGrpSpPr>
            <a:grpSpLocks/>
          </p:cNvGrpSpPr>
          <p:nvPr/>
        </p:nvGrpSpPr>
        <p:grpSpPr bwMode="auto">
          <a:xfrm>
            <a:off x="107950" y="476250"/>
            <a:ext cx="6065838" cy="3240088"/>
            <a:chOff x="192961" y="346914"/>
            <a:chExt cx="6065795" cy="3240360"/>
          </a:xfrm>
        </p:grpSpPr>
        <p:pic>
          <p:nvPicPr>
            <p:cNvPr id="86" name="Immagine 21" descr="clouds-7.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192961" y="346914"/>
              <a:ext cx="6065795" cy="3240360"/>
            </a:xfrm>
            <a:prstGeom prst="rect">
              <a:avLst/>
            </a:prstGeom>
            <a:noFill/>
            <a:ln w="9525">
              <a:noFill/>
              <a:miter lim="800000"/>
              <a:headEnd/>
              <a:tailEnd/>
            </a:ln>
          </p:spPr>
        </p:pic>
        <p:sp>
          <p:nvSpPr>
            <p:cNvPr id="87" name="Elaborazione 3"/>
            <p:cNvSpPr/>
            <p:nvPr/>
          </p:nvSpPr>
          <p:spPr>
            <a:xfrm>
              <a:off x="1475652" y="1772609"/>
              <a:ext cx="3887760" cy="360393"/>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latin typeface="Gill Sans"/>
              </a:endParaRPr>
            </a:p>
          </p:txBody>
        </p:sp>
        <p:cxnSp>
          <p:nvCxnSpPr>
            <p:cNvPr id="88" name="Connettore 1 5"/>
            <p:cNvCxnSpPr/>
            <p:nvPr/>
          </p:nvCxnSpPr>
          <p:spPr>
            <a:xfrm>
              <a:off x="1475652" y="1772609"/>
              <a:ext cx="3887760"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Connettore 1 6"/>
            <p:cNvCxnSpPr/>
            <p:nvPr/>
          </p:nvCxnSpPr>
          <p:spPr>
            <a:xfrm>
              <a:off x="1475652" y="2133002"/>
              <a:ext cx="3887760"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90" name="CasellaDiTesto 7"/>
            <p:cNvSpPr txBox="1">
              <a:spLocks noChangeArrowheads="1"/>
            </p:cNvSpPr>
            <p:nvPr/>
          </p:nvSpPr>
          <p:spPr bwMode="auto">
            <a:xfrm>
              <a:off x="1380564" y="1772609"/>
              <a:ext cx="3669953" cy="384753"/>
            </a:xfrm>
            <a:prstGeom prst="rect">
              <a:avLst/>
            </a:prstGeom>
            <a:noFill/>
            <a:ln w="9525">
              <a:noFill/>
              <a:miter lim="800000"/>
              <a:headEnd/>
              <a:tailEnd/>
            </a:ln>
          </p:spPr>
          <p:txBody>
            <a:bodyPr wrap="none">
              <a:spAutoFit/>
            </a:bodyPr>
            <a:lstStyle/>
            <a:p>
              <a:pPr algn="ctr"/>
              <a:r>
                <a:rPr lang="ru-RU" sz="1900" i="1" dirty="0">
                  <a:solidFill>
                    <a:srgbClr val="000000"/>
                  </a:solidFill>
                  <a:latin typeface="Gill Sans"/>
                </a:rPr>
                <a:t>Сервисная </a:t>
              </a:r>
              <a:r>
                <a:rPr lang="ru-RU" sz="1900" i="1" dirty="0" smtClean="0">
                  <a:solidFill>
                    <a:srgbClr val="000000"/>
                  </a:solidFill>
                  <a:latin typeface="Gill Sans"/>
                </a:rPr>
                <a:t>шина лесничества</a:t>
              </a:r>
              <a:endParaRPr lang="ru-RU" sz="1900" i="1" dirty="0">
                <a:solidFill>
                  <a:srgbClr val="000000"/>
                </a:solidFill>
                <a:latin typeface="Gill Sans"/>
              </a:endParaRPr>
            </a:p>
          </p:txBody>
        </p:sp>
        <p:sp>
          <p:nvSpPr>
            <p:cNvPr id="91" name="Rettangolo arrotondato 8"/>
            <p:cNvSpPr/>
            <p:nvPr/>
          </p:nvSpPr>
          <p:spPr>
            <a:xfrm>
              <a:off x="1762988" y="908936"/>
              <a:ext cx="1008055" cy="50328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800" dirty="0">
                  <a:solidFill>
                    <a:srgbClr val="000000"/>
                  </a:solidFill>
                  <a:cs typeface="Arial" pitchFamily="34" charset="0"/>
                </a:rPr>
                <a:t>Обслуживание </a:t>
              </a:r>
              <a:r>
                <a:rPr lang="ru-RU" sz="800" dirty="0" smtClean="0">
                  <a:solidFill>
                    <a:srgbClr val="000000"/>
                  </a:solidFill>
                  <a:cs typeface="Arial" pitchFamily="34" charset="0"/>
                </a:rPr>
                <a:t>потребителей</a:t>
              </a:r>
              <a:endParaRPr lang="ru-RU" sz="800" dirty="0">
                <a:solidFill>
                  <a:srgbClr val="000000"/>
                </a:solidFill>
                <a:latin typeface="Gill Sans"/>
                <a:cs typeface="Arial" pitchFamily="34" charset="0"/>
              </a:endParaRPr>
            </a:p>
          </p:txBody>
        </p:sp>
        <p:sp>
          <p:nvSpPr>
            <p:cNvPr id="92" name="Rettangolo arrotondato 9"/>
            <p:cNvSpPr/>
            <p:nvPr/>
          </p:nvSpPr>
          <p:spPr>
            <a:xfrm>
              <a:off x="3780686" y="908936"/>
              <a:ext cx="1008056" cy="50328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800" dirty="0">
                  <a:solidFill>
                    <a:srgbClr val="000000"/>
                  </a:solidFill>
                  <a:cs typeface="Arial" pitchFamily="34" charset="0"/>
                </a:rPr>
                <a:t>Обслуживание </a:t>
              </a:r>
              <a:r>
                <a:rPr lang="ru-RU" sz="800" dirty="0" smtClean="0">
                  <a:solidFill>
                    <a:srgbClr val="000000"/>
                  </a:solidFill>
                  <a:cs typeface="Arial" pitchFamily="34" charset="0"/>
                </a:rPr>
                <a:t>потребителей</a:t>
              </a:r>
              <a:endParaRPr lang="ru-RU" sz="800" dirty="0">
                <a:solidFill>
                  <a:srgbClr val="000000"/>
                </a:solidFill>
                <a:latin typeface="Gill Sans"/>
                <a:cs typeface="Arial" pitchFamily="34" charset="0"/>
              </a:endParaRPr>
            </a:p>
          </p:txBody>
        </p:sp>
        <p:sp>
          <p:nvSpPr>
            <p:cNvPr id="93" name="Rettangolo arrotondato 10"/>
            <p:cNvSpPr/>
            <p:nvPr/>
          </p:nvSpPr>
          <p:spPr>
            <a:xfrm>
              <a:off x="1691550" y="2493394"/>
              <a:ext cx="1008056" cy="50328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ru-RU" sz="1100" dirty="0">
                  <a:solidFill>
                    <a:prstClr val="black"/>
                  </a:solidFill>
                  <a:latin typeface="Gill Sans"/>
                </a:rPr>
                <a:t>Провайдер </a:t>
              </a:r>
              <a:r>
                <a:rPr lang="ru-RU" sz="1100" dirty="0" smtClean="0">
                  <a:solidFill>
                    <a:prstClr val="black"/>
                  </a:solidFill>
                  <a:latin typeface="Gill Sans"/>
                </a:rPr>
                <a:t>услуг</a:t>
              </a:r>
              <a:endParaRPr lang="ru-RU" sz="1100" dirty="0">
                <a:solidFill>
                  <a:prstClr val="black"/>
                </a:solidFill>
                <a:latin typeface="Gill Sans"/>
              </a:endParaRPr>
            </a:p>
          </p:txBody>
        </p:sp>
        <p:sp>
          <p:nvSpPr>
            <p:cNvPr id="94" name="Rettangolo arrotondato 11"/>
            <p:cNvSpPr/>
            <p:nvPr/>
          </p:nvSpPr>
          <p:spPr>
            <a:xfrm>
              <a:off x="2988529" y="2493394"/>
              <a:ext cx="1008055" cy="50328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ru-RU" sz="1100" dirty="0">
                  <a:solidFill>
                    <a:prstClr val="black"/>
                  </a:solidFill>
                  <a:latin typeface="Gill Sans"/>
                </a:rPr>
                <a:t>Провайдер </a:t>
              </a:r>
              <a:r>
                <a:rPr lang="ru-RU" sz="1100" dirty="0" smtClean="0">
                  <a:solidFill>
                    <a:prstClr val="black"/>
                  </a:solidFill>
                  <a:latin typeface="Gill Sans"/>
                </a:rPr>
                <a:t>услуг</a:t>
              </a:r>
              <a:endParaRPr lang="ru-RU" sz="1100" dirty="0">
                <a:solidFill>
                  <a:prstClr val="black"/>
                </a:solidFill>
                <a:latin typeface="Gill Sans"/>
              </a:endParaRPr>
            </a:p>
          </p:txBody>
        </p:sp>
        <p:sp>
          <p:nvSpPr>
            <p:cNvPr id="95" name="Rettangolo arrotondato 12"/>
            <p:cNvSpPr/>
            <p:nvPr/>
          </p:nvSpPr>
          <p:spPr>
            <a:xfrm>
              <a:off x="4355356" y="2493394"/>
              <a:ext cx="1008056" cy="50328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ru-RU" sz="1100" dirty="0">
                  <a:solidFill>
                    <a:prstClr val="black"/>
                  </a:solidFill>
                  <a:latin typeface="Gill Sans"/>
                </a:rPr>
                <a:t>Провайдер </a:t>
              </a:r>
              <a:r>
                <a:rPr lang="ru-RU" sz="1100" dirty="0" smtClean="0">
                  <a:solidFill>
                    <a:prstClr val="black"/>
                  </a:solidFill>
                  <a:latin typeface="Gill Sans"/>
                </a:rPr>
                <a:t>услуг</a:t>
              </a:r>
              <a:endParaRPr lang="ru-RU" sz="1100" dirty="0">
                <a:solidFill>
                  <a:prstClr val="black"/>
                </a:solidFill>
                <a:latin typeface="Gill Sans"/>
              </a:endParaRPr>
            </a:p>
          </p:txBody>
        </p:sp>
        <p:cxnSp>
          <p:nvCxnSpPr>
            <p:cNvPr id="96" name="Connettore 1 14"/>
            <p:cNvCxnSpPr>
              <a:stCxn id="91" idx="2"/>
            </p:cNvCxnSpPr>
            <p:nvPr/>
          </p:nvCxnSpPr>
          <p:spPr>
            <a:xfrm>
              <a:off x="2267809" y="1412216"/>
              <a:ext cx="0" cy="36039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Connettore 1 15"/>
            <p:cNvCxnSpPr/>
            <p:nvPr/>
          </p:nvCxnSpPr>
          <p:spPr>
            <a:xfrm>
              <a:off x="4283920" y="1412216"/>
              <a:ext cx="0" cy="36039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8" name="Connettore 1 16"/>
            <p:cNvCxnSpPr/>
            <p:nvPr/>
          </p:nvCxnSpPr>
          <p:spPr>
            <a:xfrm>
              <a:off x="2267809" y="2133002"/>
              <a:ext cx="0" cy="36039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9" name="Connettore 1 17"/>
            <p:cNvCxnSpPr/>
            <p:nvPr/>
          </p:nvCxnSpPr>
          <p:spPr>
            <a:xfrm>
              <a:off x="3491763" y="2133002"/>
              <a:ext cx="0" cy="36039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0" name="Connettore 1 18"/>
            <p:cNvCxnSpPr/>
            <p:nvPr/>
          </p:nvCxnSpPr>
          <p:spPr>
            <a:xfrm>
              <a:off x="4788741" y="2133002"/>
              <a:ext cx="0" cy="36039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1" name="Cilindro 23"/>
            <p:cNvSpPr/>
            <p:nvPr/>
          </p:nvSpPr>
          <p:spPr>
            <a:xfrm>
              <a:off x="3707661" y="2925230"/>
              <a:ext cx="360360" cy="287362"/>
            </a:xfrm>
            <a:prstGeom prst="can">
              <a:avLst>
                <a:gd name="adj" fmla="val 50000"/>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ru-RU" dirty="0">
                <a:solidFill>
                  <a:prstClr val="black"/>
                </a:solidFill>
                <a:latin typeface="Gill Sans"/>
              </a:endParaRPr>
            </a:p>
          </p:txBody>
        </p:sp>
      </p:grpSp>
      <p:sp>
        <p:nvSpPr>
          <p:cNvPr id="102" name="CasellaDiTesto 40"/>
          <p:cNvSpPr txBox="1">
            <a:spLocks noChangeArrowheads="1"/>
          </p:cNvSpPr>
          <p:nvPr/>
        </p:nvSpPr>
        <p:spPr bwMode="auto">
          <a:xfrm>
            <a:off x="2235200" y="4378"/>
            <a:ext cx="3560763" cy="366712"/>
          </a:xfrm>
          <a:prstGeom prst="rect">
            <a:avLst/>
          </a:prstGeom>
          <a:noFill/>
          <a:ln w="9525">
            <a:noFill/>
            <a:miter lim="800000"/>
            <a:headEnd/>
            <a:tailEnd/>
          </a:ln>
        </p:spPr>
        <p:txBody>
          <a:bodyPr wrap="none">
            <a:spAutoFit/>
          </a:bodyPr>
          <a:lstStyle/>
          <a:p>
            <a:r>
              <a:rPr lang="ru-RU" dirty="0" smtClean="0">
                <a:solidFill>
                  <a:srgbClr val="000000"/>
                </a:solidFill>
                <a:latin typeface="Gill Sans"/>
              </a:rPr>
              <a:t>e-Инфраструктура лесничества</a:t>
            </a:r>
            <a:endParaRPr lang="ru-RU" dirty="0">
              <a:solidFill>
                <a:srgbClr val="000000"/>
              </a:solidFill>
              <a:latin typeface="Gill Sans"/>
            </a:endParaRPr>
          </a:p>
        </p:txBody>
      </p:sp>
      <p:sp>
        <p:nvSpPr>
          <p:cNvPr id="103" name="Segnaposto contenuto 125"/>
          <p:cNvSpPr>
            <a:spLocks noGrp="1"/>
          </p:cNvSpPr>
          <p:nvPr>
            <p:ph idx="1"/>
          </p:nvPr>
        </p:nvSpPr>
        <p:spPr>
          <a:xfrm>
            <a:off x="465138" y="3860800"/>
            <a:ext cx="3948112" cy="1636713"/>
          </a:xfrm>
        </p:spPr>
        <p:style>
          <a:lnRef idx="1">
            <a:schemeClr val="accent2"/>
          </a:lnRef>
          <a:fillRef idx="2">
            <a:schemeClr val="accent2"/>
          </a:fillRef>
          <a:effectRef idx="1">
            <a:schemeClr val="accent2"/>
          </a:effectRef>
          <a:fontRef idx="minor">
            <a:schemeClr val="dk1"/>
          </a:fontRef>
        </p:style>
        <p:txBody>
          <a:bodyPr rtlCol="0">
            <a:normAutofit fontScale="70000" lnSpcReduction="20000"/>
          </a:bodyPr>
          <a:lstStyle/>
          <a:p>
            <a:pPr eaLnBrk="1" fontAlgn="auto" hangingPunct="1">
              <a:spcAft>
                <a:spcPts val="0"/>
              </a:spcAft>
              <a:buFont typeface="Arial"/>
              <a:buChar char="•"/>
              <a:defRPr/>
            </a:pPr>
            <a:r>
              <a:rPr lang="ru-RU" sz="2400" dirty="0" smtClean="0">
                <a:latin typeface="Gill Sans"/>
              </a:rPr>
              <a:t>Модель(ы) метаданных</a:t>
            </a:r>
          </a:p>
          <a:p>
            <a:pPr eaLnBrk="1" fontAlgn="auto" hangingPunct="1">
              <a:spcAft>
                <a:spcPts val="0"/>
              </a:spcAft>
              <a:buFont typeface="Arial"/>
              <a:buChar char="•"/>
              <a:defRPr/>
            </a:pPr>
            <a:r>
              <a:rPr lang="ru-RU" sz="2400" dirty="0" smtClean="0">
                <a:latin typeface="Gill Sans"/>
              </a:rPr>
              <a:t>Модель(ы) данных</a:t>
            </a:r>
          </a:p>
          <a:p>
            <a:pPr eaLnBrk="1" fontAlgn="auto" hangingPunct="1">
              <a:spcAft>
                <a:spcPts val="0"/>
              </a:spcAft>
              <a:buFont typeface="Arial"/>
              <a:buChar char="•"/>
              <a:defRPr/>
            </a:pPr>
            <a:r>
              <a:rPr lang="ru-RU" sz="2400" dirty="0" smtClean="0">
                <a:latin typeface="Gill Sans"/>
              </a:rPr>
              <a:t>Формат(ы) кодирования / Язык(и)</a:t>
            </a:r>
          </a:p>
          <a:p>
            <a:pPr eaLnBrk="1" fontAlgn="auto" hangingPunct="1">
              <a:spcAft>
                <a:spcPts val="0"/>
              </a:spcAft>
              <a:buFont typeface="Arial"/>
              <a:buChar char="•"/>
              <a:defRPr/>
            </a:pPr>
            <a:r>
              <a:rPr lang="ru-RU" sz="2400" dirty="0" smtClean="0">
                <a:latin typeface="Gill Sans"/>
              </a:rPr>
              <a:t>Контролируемые(й) словарь(и)</a:t>
            </a:r>
          </a:p>
          <a:p>
            <a:pPr eaLnBrk="1" fontAlgn="auto" hangingPunct="1">
              <a:spcAft>
                <a:spcPts val="0"/>
              </a:spcAft>
              <a:buFont typeface="Arial"/>
              <a:buChar char="•"/>
              <a:defRPr/>
            </a:pPr>
            <a:r>
              <a:rPr lang="ru-RU" sz="2400" dirty="0" smtClean="0">
                <a:latin typeface="Gill Sans"/>
              </a:rPr>
              <a:t>Соглашения о данных</a:t>
            </a:r>
          </a:p>
          <a:p>
            <a:pPr eaLnBrk="1" fontAlgn="auto" hangingPunct="1">
              <a:spcAft>
                <a:spcPts val="0"/>
              </a:spcAft>
              <a:buFont typeface="Arial"/>
              <a:buChar char="•"/>
              <a:defRPr/>
            </a:pPr>
            <a:r>
              <a:rPr lang="ru-RU" sz="2400" dirty="0" smtClean="0">
                <a:latin typeface="Gill Sans"/>
              </a:rPr>
              <a:t>Семантика</a:t>
            </a:r>
          </a:p>
        </p:txBody>
      </p:sp>
      <p:sp>
        <p:nvSpPr>
          <p:cNvPr id="104" name="Segnaposto contenuto 125"/>
          <p:cNvSpPr txBox="1">
            <a:spLocks/>
          </p:cNvSpPr>
          <p:nvPr/>
        </p:nvSpPr>
        <p:spPr>
          <a:xfrm>
            <a:off x="4000500" y="4648200"/>
            <a:ext cx="5000625" cy="1246188"/>
          </a:xfrm>
          <a:prstGeom prst="rect">
            <a:avLst/>
          </a:prstGeom>
        </p:spPr>
        <p:style>
          <a:lnRef idx="1">
            <a:schemeClr val="accent5"/>
          </a:lnRef>
          <a:fillRef idx="2">
            <a:schemeClr val="accent5"/>
          </a:fillRef>
          <a:effectRef idx="1">
            <a:schemeClr val="accent5"/>
          </a:effectRef>
          <a:fontRef idx="minor">
            <a:schemeClr val="dk1"/>
          </a:fontRef>
        </p:style>
        <p:txBody>
          <a:bodyPr>
            <a:normAutofit/>
          </a:bodyPr>
          <a:lstStyle/>
          <a:p>
            <a:pPr marL="342900" indent="-342900" defTabSz="914400">
              <a:lnSpc>
                <a:spcPct val="90000"/>
              </a:lnSpc>
              <a:spcBef>
                <a:spcPct val="20000"/>
              </a:spcBef>
              <a:buFont typeface="Arial" pitchFamily="34" charset="0"/>
              <a:buChar char="•"/>
              <a:defRPr/>
            </a:pPr>
            <a:r>
              <a:rPr lang="ru-RU" sz="1700" dirty="0">
                <a:solidFill>
                  <a:schemeClr val="tx1"/>
                </a:solidFill>
                <a:latin typeface="Gill Sans"/>
                <a:cs typeface="Arial" pitchFamily="34" charset="0"/>
              </a:rPr>
              <a:t>Протокол(ы) обнаружения / интерфейс(ы</a:t>
            </a:r>
            <a:r>
              <a:rPr lang="ru-RU" sz="1700" dirty="0" smtClean="0">
                <a:solidFill>
                  <a:schemeClr val="tx1"/>
                </a:solidFill>
                <a:latin typeface="Gill Sans"/>
                <a:cs typeface="Arial" pitchFamily="34" charset="0"/>
              </a:rPr>
              <a:t>)</a:t>
            </a:r>
          </a:p>
          <a:p>
            <a:pPr marL="342900" indent="-342900" defTabSz="914400">
              <a:lnSpc>
                <a:spcPct val="90000"/>
              </a:lnSpc>
              <a:spcBef>
                <a:spcPct val="20000"/>
              </a:spcBef>
              <a:buFont typeface="Arial" pitchFamily="34" charset="0"/>
              <a:buChar char="•"/>
              <a:defRPr/>
            </a:pPr>
            <a:r>
              <a:rPr lang="ru-RU" sz="1700" dirty="0" smtClean="0">
                <a:solidFill>
                  <a:schemeClr val="tx1"/>
                </a:solidFill>
                <a:latin typeface="Gill Sans"/>
                <a:cs typeface="Arial" pitchFamily="34" charset="0"/>
              </a:rPr>
              <a:t>Протокол(ы</a:t>
            </a:r>
            <a:r>
              <a:rPr lang="ru-RU" sz="1700" dirty="0">
                <a:solidFill>
                  <a:schemeClr val="tx1"/>
                </a:solidFill>
                <a:latin typeface="Gill Sans"/>
                <a:cs typeface="Arial" pitchFamily="34" charset="0"/>
              </a:rPr>
              <a:t>) доступа / интерфейс(ы</a:t>
            </a:r>
            <a:r>
              <a:rPr lang="ru-RU" sz="1700" dirty="0" smtClean="0">
                <a:solidFill>
                  <a:schemeClr val="tx1"/>
                </a:solidFill>
                <a:latin typeface="Gill Sans"/>
                <a:cs typeface="Arial" pitchFamily="34" charset="0"/>
              </a:rPr>
              <a:t>)</a:t>
            </a:r>
          </a:p>
          <a:p>
            <a:pPr marL="342900" indent="-342900" defTabSz="914400">
              <a:lnSpc>
                <a:spcPct val="90000"/>
              </a:lnSpc>
              <a:spcBef>
                <a:spcPct val="20000"/>
              </a:spcBef>
              <a:buFont typeface="Arial" pitchFamily="34" charset="0"/>
              <a:buChar char="•"/>
              <a:defRPr/>
            </a:pPr>
            <a:r>
              <a:rPr lang="ru-RU" sz="1700" dirty="0" smtClean="0">
                <a:solidFill>
                  <a:schemeClr val="tx1"/>
                </a:solidFill>
                <a:latin typeface="Gill Sans"/>
                <a:cs typeface="Arial" pitchFamily="34" charset="0"/>
              </a:rPr>
              <a:t>Протокол(ы</a:t>
            </a:r>
            <a:r>
              <a:rPr lang="ru-RU" sz="1700" dirty="0">
                <a:solidFill>
                  <a:schemeClr val="tx1"/>
                </a:solidFill>
                <a:latin typeface="Gill Sans"/>
                <a:cs typeface="Arial" pitchFamily="34" charset="0"/>
              </a:rPr>
              <a:t>) визуализации / интерфейс(ы</a:t>
            </a:r>
            <a:r>
              <a:rPr lang="ru-RU" sz="1700" dirty="0" smtClean="0">
                <a:solidFill>
                  <a:schemeClr val="tx1"/>
                </a:solidFill>
                <a:latin typeface="Gill Sans"/>
                <a:cs typeface="Arial" pitchFamily="34" charset="0"/>
              </a:rPr>
              <a:t>)</a:t>
            </a:r>
          </a:p>
          <a:p>
            <a:pPr marL="342900" indent="-342900" defTabSz="914400">
              <a:lnSpc>
                <a:spcPct val="90000"/>
              </a:lnSpc>
              <a:spcBef>
                <a:spcPct val="20000"/>
              </a:spcBef>
              <a:buFont typeface="Arial" pitchFamily="34" charset="0"/>
              <a:buChar char="•"/>
              <a:defRPr/>
            </a:pPr>
            <a:r>
              <a:rPr lang="ru-RU" sz="1700" dirty="0" smtClean="0">
                <a:solidFill>
                  <a:schemeClr val="tx1"/>
                </a:solidFill>
                <a:latin typeface="Gill Sans"/>
                <a:cs typeface="Arial" pitchFamily="34" charset="0"/>
              </a:rPr>
              <a:t>Протокол(ы</a:t>
            </a:r>
            <a:r>
              <a:rPr lang="ru-RU" sz="1700" dirty="0">
                <a:solidFill>
                  <a:schemeClr val="tx1"/>
                </a:solidFill>
                <a:latin typeface="Gill Sans"/>
                <a:cs typeface="Arial" pitchFamily="34" charset="0"/>
              </a:rPr>
              <a:t>) обработки / интерфейс(ы</a:t>
            </a:r>
            <a:r>
              <a:rPr lang="ru-RU" sz="1700" dirty="0" smtClean="0">
                <a:solidFill>
                  <a:schemeClr val="tx1"/>
                </a:solidFill>
                <a:latin typeface="Gill Sans"/>
                <a:cs typeface="Arial" pitchFamily="34" charset="0"/>
              </a:rPr>
              <a:t>)</a:t>
            </a:r>
            <a:endParaRPr lang="ru-RU" sz="1700" dirty="0">
              <a:solidFill>
                <a:srgbClr val="000000"/>
              </a:solidFill>
              <a:latin typeface="Gill Sans"/>
              <a:cs typeface="Arial" pitchFamily="34" charset="0"/>
            </a:endParaRPr>
          </a:p>
        </p:txBody>
      </p:sp>
      <p:sp>
        <p:nvSpPr>
          <p:cNvPr id="105" name="Triangolo isoscele 130"/>
          <p:cNvSpPr/>
          <p:nvPr/>
        </p:nvSpPr>
        <p:spPr>
          <a:xfrm rot="16200000">
            <a:off x="5108576" y="1949450"/>
            <a:ext cx="354012" cy="261937"/>
          </a:xfrm>
          <a:prstGeom prst="triangle">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latin typeface="Gill Sans"/>
            </a:endParaRPr>
          </a:p>
        </p:txBody>
      </p:sp>
      <p:cxnSp>
        <p:nvCxnSpPr>
          <p:cNvPr id="106" name="Connettore 4 131"/>
          <p:cNvCxnSpPr>
            <a:cxnSpLocks noChangeShapeType="1"/>
            <a:stCxn id="105" idx="3"/>
            <a:endCxn id="104" idx="0"/>
          </p:cNvCxnSpPr>
          <p:nvPr/>
        </p:nvCxnSpPr>
        <p:spPr bwMode="auto">
          <a:xfrm>
            <a:off x="5430838" y="2082800"/>
            <a:ext cx="1069975" cy="2565400"/>
          </a:xfrm>
          <a:prstGeom prst="bentConnector2">
            <a:avLst/>
          </a:prstGeom>
          <a:noFill/>
          <a:ln w="38100" algn="ctr">
            <a:solidFill>
              <a:srgbClr val="984807"/>
            </a:solidFill>
            <a:prstDash val="sysDash"/>
            <a:miter lim="800000"/>
            <a:headEnd/>
            <a:tailEnd/>
          </a:ln>
        </p:spPr>
      </p:cxnSp>
      <p:sp>
        <p:nvSpPr>
          <p:cNvPr id="107" name="Triangolo isoscele 133"/>
          <p:cNvSpPr/>
          <p:nvPr/>
        </p:nvSpPr>
        <p:spPr>
          <a:xfrm rot="5400000" flipH="1">
            <a:off x="1142206" y="1932782"/>
            <a:ext cx="352425" cy="261938"/>
          </a:xfrm>
          <a:prstGeom prst="triangle">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latin typeface="Gill Sans"/>
            </a:endParaRPr>
          </a:p>
        </p:txBody>
      </p:sp>
      <p:cxnSp>
        <p:nvCxnSpPr>
          <p:cNvPr id="108" name="Connettore 4 134"/>
          <p:cNvCxnSpPr>
            <a:stCxn id="107" idx="3"/>
            <a:endCxn id="103" idx="1"/>
          </p:cNvCxnSpPr>
          <p:nvPr/>
        </p:nvCxnSpPr>
        <p:spPr>
          <a:xfrm rot="10800000" flipV="1">
            <a:off x="465138" y="2063750"/>
            <a:ext cx="722312" cy="2616200"/>
          </a:xfrm>
          <a:prstGeom prst="bentConnector3">
            <a:avLst>
              <a:gd name="adj1" fmla="val 131674"/>
            </a:avLst>
          </a:prstGeom>
          <a:ln w="381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9" name="Segnaposto contenuto 125"/>
          <p:cNvSpPr txBox="1">
            <a:spLocks/>
          </p:cNvSpPr>
          <p:nvPr/>
        </p:nvSpPr>
        <p:spPr>
          <a:xfrm>
            <a:off x="6284913" y="260350"/>
            <a:ext cx="2682875" cy="1296988"/>
          </a:xfrm>
          <a:prstGeom prst="rect">
            <a:avLst/>
          </a:prstGeom>
        </p:spPr>
        <p:style>
          <a:lnRef idx="1">
            <a:schemeClr val="accent6"/>
          </a:lnRef>
          <a:fillRef idx="2">
            <a:schemeClr val="accent6"/>
          </a:fillRef>
          <a:effectRef idx="1">
            <a:schemeClr val="accent6"/>
          </a:effectRef>
          <a:fontRef idx="minor">
            <a:schemeClr val="dk1"/>
          </a:fontRef>
        </p:style>
        <p:txBody>
          <a:bodyPr>
            <a:normAutofit fontScale="85000" lnSpcReduction="10000"/>
          </a:bodyPr>
          <a:lstStyle/>
          <a:p>
            <a:pPr marL="342900" indent="-342900" defTabSz="914400" fontAlgn="auto">
              <a:spcBef>
                <a:spcPct val="20000"/>
              </a:spcBef>
              <a:spcAft>
                <a:spcPts val="0"/>
              </a:spcAft>
              <a:buFont typeface="Arial" pitchFamily="34" charset="0"/>
              <a:buChar char="•"/>
              <a:defRPr/>
            </a:pPr>
            <a:r>
              <a:rPr lang="ru-RU" sz="2100" dirty="0">
                <a:solidFill>
                  <a:schemeClr val="tx1"/>
                </a:solidFill>
                <a:latin typeface="Gill Sans"/>
              </a:rPr>
              <a:t>Передовая </a:t>
            </a:r>
            <a:r>
              <a:rPr lang="ru-RU" sz="2000" dirty="0">
                <a:solidFill>
                  <a:schemeClr val="tx1"/>
                </a:solidFill>
                <a:latin typeface="Gill Sans"/>
              </a:rPr>
              <a:t>практика</a:t>
            </a:r>
          </a:p>
          <a:p>
            <a:pPr marL="342900" indent="-342900" defTabSz="914400" fontAlgn="auto">
              <a:spcBef>
                <a:spcPct val="20000"/>
              </a:spcBef>
              <a:spcAft>
                <a:spcPts val="0"/>
              </a:spcAft>
              <a:buFont typeface="Arial" pitchFamily="34" charset="0"/>
              <a:buChar char="•"/>
              <a:defRPr/>
            </a:pPr>
            <a:r>
              <a:rPr lang="ru-RU" sz="2000" dirty="0">
                <a:solidFill>
                  <a:schemeClr val="tx1"/>
                </a:solidFill>
                <a:latin typeface="Gill Sans"/>
              </a:rPr>
              <a:t>Политика в отношении данных</a:t>
            </a:r>
          </a:p>
          <a:p>
            <a:pPr marL="342900" indent="-342900" defTabSz="914400" fontAlgn="auto">
              <a:spcBef>
                <a:spcPct val="20000"/>
              </a:spcBef>
              <a:spcAft>
                <a:spcPts val="0"/>
              </a:spcAft>
              <a:buFont typeface="Arial" pitchFamily="34" charset="0"/>
              <a:buChar char="•"/>
              <a:defRPr/>
            </a:pPr>
            <a:r>
              <a:rPr lang="ru-RU" sz="2000" dirty="0">
                <a:solidFill>
                  <a:schemeClr val="tx1"/>
                </a:solidFill>
                <a:latin typeface="Gill Sans"/>
              </a:rPr>
              <a:t>Безопасность </a:t>
            </a:r>
            <a:r>
              <a:rPr lang="ru-RU" sz="2000" dirty="0" smtClean="0">
                <a:solidFill>
                  <a:schemeClr val="tx1"/>
                </a:solidFill>
                <a:latin typeface="Gill Sans"/>
              </a:rPr>
              <a:t>(AAA)</a:t>
            </a:r>
            <a:endParaRPr lang="ru-RU" sz="2000" dirty="0">
              <a:solidFill>
                <a:schemeClr val="tx1"/>
              </a:solidFill>
              <a:latin typeface="Gill Sans"/>
            </a:endParaRPr>
          </a:p>
        </p:txBody>
      </p:sp>
      <p:cxnSp>
        <p:nvCxnSpPr>
          <p:cNvPr id="110" name="Connettore 4 131"/>
          <p:cNvCxnSpPr>
            <a:stCxn id="109" idx="2"/>
            <a:endCxn id="105" idx="3"/>
          </p:cNvCxnSpPr>
          <p:nvPr/>
        </p:nvCxnSpPr>
        <p:spPr>
          <a:xfrm rot="5400000">
            <a:off x="6259512" y="714376"/>
            <a:ext cx="523875" cy="2209800"/>
          </a:xfrm>
          <a:prstGeom prst="bentConnector2">
            <a:avLst/>
          </a:prstGeom>
          <a:ln w="381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11" name="Picture 10" descr="Forestry.png"/>
          <p:cNvPicPr>
            <a:picLocks noChangeAspect="1"/>
          </p:cNvPicPr>
          <p:nvPr/>
        </p:nvPicPr>
        <p:blipFill>
          <a:blip r:embed="rId4" cstate="print"/>
          <a:stretch>
            <a:fillRect/>
          </a:stretch>
        </p:blipFill>
        <p:spPr>
          <a:xfrm>
            <a:off x="755576" y="476672"/>
            <a:ext cx="785818" cy="785818"/>
          </a:xfrm>
          <a:prstGeom prst="rect">
            <a:avLst/>
          </a:prstGeom>
          <a:noFill/>
          <a:ln>
            <a:noFill/>
          </a:ln>
          <a:scene3d>
            <a:camera prst="perspectiveHeroicExtremeLeftFacing"/>
            <a:lightRig rig="threePt" dir="t"/>
          </a:scene3d>
        </p:spPr>
      </p:pic>
      <p:pic>
        <p:nvPicPr>
          <p:cNvPr id="112" name="Immagine 165" descr="ISOLogo_en.gif"/>
          <p:cNvPicPr>
            <a:picLocks noChangeAspect="1"/>
          </p:cNvPicPr>
          <p:nvPr/>
        </p:nvPicPr>
        <p:blipFill>
          <a:blip r:embed="rId5"/>
          <a:srcRect/>
          <a:stretch>
            <a:fillRect/>
          </a:stretch>
        </p:blipFill>
        <p:spPr bwMode="auto">
          <a:xfrm>
            <a:off x="4067175" y="1844675"/>
            <a:ext cx="1778000" cy="720725"/>
          </a:xfrm>
          <a:prstGeom prst="rect">
            <a:avLst/>
          </a:prstGeom>
          <a:noFill/>
          <a:ln w="9525">
            <a:noFill/>
            <a:miter lim="800000"/>
            <a:headEnd/>
            <a:tailEnd/>
          </a:ln>
        </p:spPr>
      </p:pic>
      <p:pic>
        <p:nvPicPr>
          <p:cNvPr id="113" name="Immagine 172" descr="oasis.png"/>
          <p:cNvPicPr>
            <a:picLocks noChangeAspect="1"/>
          </p:cNvPicPr>
          <p:nvPr/>
        </p:nvPicPr>
        <p:blipFill>
          <a:blip r:embed="rId6"/>
          <a:srcRect/>
          <a:stretch>
            <a:fillRect/>
          </a:stretch>
        </p:blipFill>
        <p:spPr bwMode="auto">
          <a:xfrm>
            <a:off x="5148263" y="2636838"/>
            <a:ext cx="2895600" cy="647700"/>
          </a:xfrm>
          <a:prstGeom prst="rect">
            <a:avLst/>
          </a:prstGeom>
          <a:noFill/>
          <a:ln w="9525">
            <a:noFill/>
            <a:miter lim="800000"/>
            <a:headEnd/>
            <a:tailEnd/>
          </a:ln>
        </p:spPr>
      </p:pic>
      <p:pic>
        <p:nvPicPr>
          <p:cNvPr id="114" name="Immagine 148" descr="GBIF.png"/>
          <p:cNvPicPr>
            <a:picLocks noChangeAspect="1"/>
          </p:cNvPicPr>
          <p:nvPr/>
        </p:nvPicPr>
        <p:blipFill>
          <a:blip r:embed="rId7"/>
          <a:srcRect/>
          <a:stretch>
            <a:fillRect/>
          </a:stretch>
        </p:blipFill>
        <p:spPr bwMode="auto">
          <a:xfrm>
            <a:off x="250825" y="1125538"/>
            <a:ext cx="1346200" cy="1208087"/>
          </a:xfrm>
          <a:prstGeom prst="rect">
            <a:avLst/>
          </a:prstGeom>
          <a:noFill/>
          <a:ln w="9525">
            <a:noFill/>
            <a:miter lim="800000"/>
            <a:headEnd/>
            <a:tailEnd/>
          </a:ln>
        </p:spPr>
      </p:pic>
      <p:pic>
        <p:nvPicPr>
          <p:cNvPr id="115" name="Picture 10" descr="Forestry.png"/>
          <p:cNvPicPr>
            <a:picLocks noChangeAspect="1"/>
          </p:cNvPicPr>
          <p:nvPr/>
        </p:nvPicPr>
        <p:blipFill>
          <a:blip r:embed="rId4" cstate="print"/>
          <a:stretch>
            <a:fillRect/>
          </a:stretch>
        </p:blipFill>
        <p:spPr>
          <a:xfrm>
            <a:off x="755576" y="476672"/>
            <a:ext cx="785818" cy="785818"/>
          </a:xfrm>
          <a:prstGeom prst="rect">
            <a:avLst/>
          </a:prstGeom>
          <a:noFill/>
          <a:ln>
            <a:noFill/>
          </a:ln>
          <a:scene3d>
            <a:camera prst="perspectiveHeroicExtremeLeftFacing"/>
            <a:lightRig rig="threePt" dir="t"/>
          </a:scene3d>
        </p:spPr>
      </p:pic>
      <p:pic>
        <p:nvPicPr>
          <p:cNvPr id="116" name="Immagine 142" descr="CDI.gif"/>
          <p:cNvPicPr>
            <a:picLocks noChangeAspect="1"/>
          </p:cNvPicPr>
          <p:nvPr/>
        </p:nvPicPr>
        <p:blipFill>
          <a:blip r:embed="rId8"/>
          <a:srcRect/>
          <a:stretch>
            <a:fillRect/>
          </a:stretch>
        </p:blipFill>
        <p:spPr bwMode="auto">
          <a:xfrm>
            <a:off x="2411413" y="3644900"/>
            <a:ext cx="3048000" cy="381000"/>
          </a:xfrm>
          <a:prstGeom prst="rect">
            <a:avLst/>
          </a:prstGeom>
          <a:noFill/>
          <a:ln w="9525">
            <a:noFill/>
            <a:miter lim="800000"/>
            <a:headEnd/>
            <a:tailEnd/>
          </a:ln>
        </p:spPr>
      </p:pic>
      <p:pic>
        <p:nvPicPr>
          <p:cNvPr id="117" name="Immagine 143" descr="cen287.jpg"/>
          <p:cNvPicPr>
            <a:picLocks noChangeAspect="1"/>
          </p:cNvPicPr>
          <p:nvPr/>
        </p:nvPicPr>
        <p:blipFill>
          <a:blip r:embed="rId9">
            <a:clrChange>
              <a:clrFrom>
                <a:srgbClr val="FFFFFF"/>
              </a:clrFrom>
              <a:clrTo>
                <a:srgbClr val="FFFFFF">
                  <a:alpha val="0"/>
                </a:srgbClr>
              </a:clrTo>
            </a:clrChange>
          </a:blip>
          <a:srcRect/>
          <a:stretch>
            <a:fillRect/>
          </a:stretch>
        </p:blipFill>
        <p:spPr bwMode="auto">
          <a:xfrm>
            <a:off x="5580063" y="3284538"/>
            <a:ext cx="2247900" cy="649287"/>
          </a:xfrm>
          <a:prstGeom prst="rect">
            <a:avLst/>
          </a:prstGeom>
          <a:noFill/>
          <a:ln w="9525">
            <a:noFill/>
            <a:miter lim="800000"/>
            <a:headEnd/>
            <a:tailEnd/>
          </a:ln>
        </p:spPr>
      </p:pic>
      <p:pic>
        <p:nvPicPr>
          <p:cNvPr id="118" name="Immagine 144" descr="CEOS.jpg"/>
          <p:cNvPicPr>
            <a:picLocks noChangeAspect="1"/>
          </p:cNvPicPr>
          <p:nvPr/>
        </p:nvPicPr>
        <p:blipFill>
          <a:blip r:embed="rId10"/>
          <a:srcRect/>
          <a:stretch>
            <a:fillRect/>
          </a:stretch>
        </p:blipFill>
        <p:spPr bwMode="auto">
          <a:xfrm>
            <a:off x="4211638" y="476250"/>
            <a:ext cx="1733550" cy="649288"/>
          </a:xfrm>
          <a:prstGeom prst="rect">
            <a:avLst/>
          </a:prstGeom>
          <a:noFill/>
          <a:ln w="9525">
            <a:noFill/>
            <a:miter lim="800000"/>
            <a:headEnd/>
            <a:tailEnd/>
          </a:ln>
        </p:spPr>
      </p:pic>
      <p:pic>
        <p:nvPicPr>
          <p:cNvPr id="119" name="Immagine 145" descr="DCMI.bmp"/>
          <p:cNvPicPr>
            <a:picLocks noChangeAspect="1"/>
          </p:cNvPicPr>
          <p:nvPr/>
        </p:nvPicPr>
        <p:blipFill>
          <a:blip r:embed="rId11"/>
          <a:srcRect/>
          <a:stretch>
            <a:fillRect/>
          </a:stretch>
        </p:blipFill>
        <p:spPr bwMode="auto">
          <a:xfrm>
            <a:off x="5651500" y="3933825"/>
            <a:ext cx="1235075" cy="574675"/>
          </a:xfrm>
          <a:prstGeom prst="rect">
            <a:avLst/>
          </a:prstGeom>
          <a:noFill/>
          <a:ln w="9525">
            <a:noFill/>
            <a:miter lim="800000"/>
            <a:headEnd/>
            <a:tailEnd/>
          </a:ln>
        </p:spPr>
      </p:pic>
      <p:pic>
        <p:nvPicPr>
          <p:cNvPr id="120" name="Immagine 146" descr="DGIWG.png"/>
          <p:cNvPicPr>
            <a:picLocks noChangeAspect="1"/>
          </p:cNvPicPr>
          <p:nvPr/>
        </p:nvPicPr>
        <p:blipFill>
          <a:blip r:embed="rId12"/>
          <a:srcRect/>
          <a:stretch>
            <a:fillRect/>
          </a:stretch>
        </p:blipFill>
        <p:spPr bwMode="auto">
          <a:xfrm>
            <a:off x="755650" y="2997200"/>
            <a:ext cx="1079500" cy="1077913"/>
          </a:xfrm>
          <a:prstGeom prst="rect">
            <a:avLst/>
          </a:prstGeom>
          <a:noFill/>
          <a:ln w="9525">
            <a:noFill/>
            <a:miter lim="800000"/>
            <a:headEnd/>
            <a:tailEnd/>
          </a:ln>
        </p:spPr>
      </p:pic>
      <p:pic>
        <p:nvPicPr>
          <p:cNvPr id="121" name="Immagine 147" descr="ESRI.jpg"/>
          <p:cNvPicPr>
            <a:picLocks noChangeAspect="1"/>
          </p:cNvPicPr>
          <p:nvPr/>
        </p:nvPicPr>
        <p:blipFill>
          <a:blip r:embed="rId13">
            <a:clrChange>
              <a:clrFrom>
                <a:srgbClr val="FFFFFF"/>
              </a:clrFrom>
              <a:clrTo>
                <a:srgbClr val="FFFFFF">
                  <a:alpha val="0"/>
                </a:srgbClr>
              </a:clrTo>
            </a:clrChange>
          </a:blip>
          <a:srcRect/>
          <a:stretch>
            <a:fillRect/>
          </a:stretch>
        </p:blipFill>
        <p:spPr bwMode="auto">
          <a:xfrm>
            <a:off x="6372225" y="2997200"/>
            <a:ext cx="1897063" cy="847725"/>
          </a:xfrm>
          <a:prstGeom prst="rect">
            <a:avLst/>
          </a:prstGeom>
          <a:noFill/>
          <a:ln w="9525">
            <a:noFill/>
            <a:miter lim="800000"/>
            <a:headEnd/>
            <a:tailEnd/>
          </a:ln>
        </p:spPr>
      </p:pic>
      <p:pic>
        <p:nvPicPr>
          <p:cNvPr id="122" name="Immagine 149" descr="GEO.jpg"/>
          <p:cNvPicPr>
            <a:picLocks noChangeAspect="1"/>
          </p:cNvPicPr>
          <p:nvPr/>
        </p:nvPicPr>
        <p:blipFill>
          <a:blip r:embed="rId14"/>
          <a:srcRect/>
          <a:stretch>
            <a:fillRect/>
          </a:stretch>
        </p:blipFill>
        <p:spPr bwMode="auto">
          <a:xfrm>
            <a:off x="5243513" y="4408488"/>
            <a:ext cx="755650" cy="139700"/>
          </a:xfrm>
          <a:prstGeom prst="rect">
            <a:avLst/>
          </a:prstGeom>
          <a:noFill/>
          <a:ln w="9525">
            <a:noFill/>
            <a:miter lim="800000"/>
            <a:headEnd/>
            <a:tailEnd/>
          </a:ln>
        </p:spPr>
      </p:pic>
      <p:pic>
        <p:nvPicPr>
          <p:cNvPr id="123" name="Immagine 150" descr="Geonetwork.jpg"/>
          <p:cNvPicPr>
            <a:picLocks noChangeAspect="1"/>
          </p:cNvPicPr>
          <p:nvPr/>
        </p:nvPicPr>
        <p:blipFill>
          <a:blip r:embed="rId15"/>
          <a:srcRect/>
          <a:stretch>
            <a:fillRect/>
          </a:stretch>
        </p:blipFill>
        <p:spPr bwMode="auto">
          <a:xfrm>
            <a:off x="3779838" y="6426200"/>
            <a:ext cx="1836737" cy="431800"/>
          </a:xfrm>
          <a:prstGeom prst="rect">
            <a:avLst/>
          </a:prstGeom>
          <a:noFill/>
          <a:ln w="9525">
            <a:noFill/>
            <a:miter lim="800000"/>
            <a:headEnd/>
            <a:tailEnd/>
          </a:ln>
        </p:spPr>
      </p:pic>
      <p:pic>
        <p:nvPicPr>
          <p:cNvPr id="124" name="Immagine 151" descr="GeoTiff.jpg"/>
          <p:cNvPicPr>
            <a:picLocks noChangeAspect="1"/>
          </p:cNvPicPr>
          <p:nvPr/>
        </p:nvPicPr>
        <p:blipFill>
          <a:blip r:embed="rId16">
            <a:clrChange>
              <a:clrFrom>
                <a:srgbClr val="FFFEFF"/>
              </a:clrFrom>
              <a:clrTo>
                <a:srgbClr val="FFFEFF">
                  <a:alpha val="0"/>
                </a:srgbClr>
              </a:clrTo>
            </a:clrChange>
          </a:blip>
          <a:srcRect/>
          <a:stretch>
            <a:fillRect/>
          </a:stretch>
        </p:blipFill>
        <p:spPr bwMode="auto">
          <a:xfrm>
            <a:off x="7956550" y="4508500"/>
            <a:ext cx="1036638" cy="1008063"/>
          </a:xfrm>
          <a:prstGeom prst="rect">
            <a:avLst/>
          </a:prstGeom>
          <a:noFill/>
          <a:ln w="9525">
            <a:noFill/>
            <a:miter lim="800000"/>
            <a:headEnd/>
            <a:tailEnd/>
          </a:ln>
        </p:spPr>
      </p:pic>
      <p:pic>
        <p:nvPicPr>
          <p:cNvPr id="125" name="Immagine 152" descr="GMES-new1.bmp"/>
          <p:cNvPicPr>
            <a:picLocks noChangeAspect="1"/>
          </p:cNvPicPr>
          <p:nvPr/>
        </p:nvPicPr>
        <p:blipFill>
          <a:blip r:embed="rId17">
            <a:clrChange>
              <a:clrFrom>
                <a:srgbClr val="FFFFFF"/>
              </a:clrFrom>
              <a:clrTo>
                <a:srgbClr val="FFFFFF">
                  <a:alpha val="0"/>
                </a:srgbClr>
              </a:clrTo>
            </a:clrChange>
          </a:blip>
          <a:srcRect/>
          <a:stretch>
            <a:fillRect/>
          </a:stretch>
        </p:blipFill>
        <p:spPr bwMode="auto">
          <a:xfrm>
            <a:off x="6588125" y="2276475"/>
            <a:ext cx="1520825" cy="801688"/>
          </a:xfrm>
          <a:prstGeom prst="rect">
            <a:avLst/>
          </a:prstGeom>
          <a:noFill/>
          <a:ln w="9525">
            <a:noFill/>
            <a:miter lim="800000"/>
            <a:headEnd/>
            <a:tailEnd/>
          </a:ln>
        </p:spPr>
      </p:pic>
      <p:pic>
        <p:nvPicPr>
          <p:cNvPr id="127" name="Immagine 153" descr="GML-1.jpg"/>
          <p:cNvPicPr>
            <a:picLocks noChangeAspect="1"/>
          </p:cNvPicPr>
          <p:nvPr/>
        </p:nvPicPr>
        <p:blipFill>
          <a:blip r:embed="rId18"/>
          <a:srcRect/>
          <a:stretch>
            <a:fillRect/>
          </a:stretch>
        </p:blipFill>
        <p:spPr bwMode="auto">
          <a:xfrm>
            <a:off x="3563938" y="5373688"/>
            <a:ext cx="1498600" cy="600075"/>
          </a:xfrm>
          <a:prstGeom prst="rect">
            <a:avLst/>
          </a:prstGeom>
          <a:noFill/>
          <a:ln w="9525">
            <a:noFill/>
            <a:miter lim="800000"/>
            <a:headEnd/>
            <a:tailEnd/>
          </a:ln>
        </p:spPr>
      </p:pic>
      <p:pic>
        <p:nvPicPr>
          <p:cNvPr id="128" name="Immagine 154" descr="Google.jpg"/>
          <p:cNvPicPr>
            <a:picLocks noChangeAspect="1"/>
          </p:cNvPicPr>
          <p:nvPr/>
        </p:nvPicPr>
        <p:blipFill>
          <a:blip r:embed="rId19">
            <a:clrChange>
              <a:clrFrom>
                <a:srgbClr val="FEFEFE"/>
              </a:clrFrom>
              <a:clrTo>
                <a:srgbClr val="FEFEFE">
                  <a:alpha val="0"/>
                </a:srgbClr>
              </a:clrTo>
            </a:clrChange>
          </a:blip>
          <a:srcRect/>
          <a:stretch>
            <a:fillRect/>
          </a:stretch>
        </p:blipFill>
        <p:spPr bwMode="auto">
          <a:xfrm>
            <a:off x="6156325" y="981075"/>
            <a:ext cx="1412875" cy="584200"/>
          </a:xfrm>
          <a:prstGeom prst="rect">
            <a:avLst/>
          </a:prstGeom>
          <a:noFill/>
          <a:ln w="9525">
            <a:noFill/>
            <a:miter lim="800000"/>
            <a:headEnd/>
            <a:tailEnd/>
          </a:ln>
        </p:spPr>
      </p:pic>
      <p:pic>
        <p:nvPicPr>
          <p:cNvPr id="129" name="Immagine 155" descr="gooslogofront.gif"/>
          <p:cNvPicPr>
            <a:picLocks noChangeAspect="1"/>
          </p:cNvPicPr>
          <p:nvPr/>
        </p:nvPicPr>
        <p:blipFill>
          <a:blip r:embed="rId20"/>
          <a:srcRect/>
          <a:stretch>
            <a:fillRect/>
          </a:stretch>
        </p:blipFill>
        <p:spPr bwMode="auto">
          <a:xfrm>
            <a:off x="7740650" y="3644900"/>
            <a:ext cx="1225550" cy="609600"/>
          </a:xfrm>
          <a:prstGeom prst="rect">
            <a:avLst/>
          </a:prstGeom>
          <a:noFill/>
          <a:ln w="9525">
            <a:noFill/>
            <a:miter lim="800000"/>
            <a:headEnd/>
            <a:tailEnd/>
          </a:ln>
        </p:spPr>
      </p:pic>
      <p:pic>
        <p:nvPicPr>
          <p:cNvPr id="133" name="Immagine 156" descr="hdf_logo.jpg"/>
          <p:cNvPicPr>
            <a:picLocks noChangeAspect="1"/>
          </p:cNvPicPr>
          <p:nvPr/>
        </p:nvPicPr>
        <p:blipFill>
          <a:blip r:embed="rId21"/>
          <a:srcRect/>
          <a:stretch>
            <a:fillRect/>
          </a:stretch>
        </p:blipFill>
        <p:spPr bwMode="auto">
          <a:xfrm>
            <a:off x="250825" y="5949950"/>
            <a:ext cx="1800225" cy="604838"/>
          </a:xfrm>
          <a:prstGeom prst="rect">
            <a:avLst/>
          </a:prstGeom>
          <a:noFill/>
          <a:ln w="9525">
            <a:noFill/>
            <a:miter lim="800000"/>
            <a:headEnd/>
            <a:tailEnd/>
          </a:ln>
        </p:spPr>
      </p:pic>
      <p:pic>
        <p:nvPicPr>
          <p:cNvPr id="136" name="Immagine 157" descr="HMA.jpg"/>
          <p:cNvPicPr>
            <a:picLocks noChangeAspect="1"/>
          </p:cNvPicPr>
          <p:nvPr/>
        </p:nvPicPr>
        <p:blipFill>
          <a:blip r:embed="rId22">
            <a:clrChange>
              <a:clrFrom>
                <a:srgbClr val="FFFFFF"/>
              </a:clrFrom>
              <a:clrTo>
                <a:srgbClr val="FFFFFF">
                  <a:alpha val="0"/>
                </a:srgbClr>
              </a:clrTo>
            </a:clrChange>
          </a:blip>
          <a:srcRect/>
          <a:stretch>
            <a:fillRect/>
          </a:stretch>
        </p:blipFill>
        <p:spPr bwMode="auto">
          <a:xfrm>
            <a:off x="2555875" y="1484313"/>
            <a:ext cx="1381125" cy="639762"/>
          </a:xfrm>
          <a:prstGeom prst="rect">
            <a:avLst/>
          </a:prstGeom>
          <a:noFill/>
          <a:ln w="9525">
            <a:noFill/>
            <a:miter lim="800000"/>
            <a:headEnd/>
            <a:tailEnd/>
          </a:ln>
        </p:spPr>
      </p:pic>
      <p:pic>
        <p:nvPicPr>
          <p:cNvPr id="137" name="Immagine 158" descr="ICEO.jpg"/>
          <p:cNvPicPr>
            <a:picLocks noChangeAspect="1"/>
          </p:cNvPicPr>
          <p:nvPr/>
        </p:nvPicPr>
        <p:blipFill>
          <a:blip r:embed="rId23"/>
          <a:srcRect/>
          <a:stretch>
            <a:fillRect/>
          </a:stretch>
        </p:blipFill>
        <p:spPr bwMode="auto">
          <a:xfrm>
            <a:off x="3995738" y="5876925"/>
            <a:ext cx="1476375" cy="528638"/>
          </a:xfrm>
          <a:prstGeom prst="rect">
            <a:avLst/>
          </a:prstGeom>
          <a:noFill/>
          <a:ln w="9525">
            <a:noFill/>
            <a:miter lim="800000"/>
            <a:headEnd/>
            <a:tailEnd/>
          </a:ln>
        </p:spPr>
      </p:pic>
      <p:pic>
        <p:nvPicPr>
          <p:cNvPr id="140" name="Immagine 159" descr="ICSU.jpg"/>
          <p:cNvPicPr>
            <a:picLocks noChangeAspect="1"/>
          </p:cNvPicPr>
          <p:nvPr/>
        </p:nvPicPr>
        <p:blipFill>
          <a:blip r:embed="rId24">
            <a:clrChange>
              <a:clrFrom>
                <a:srgbClr val="FEFEFE"/>
              </a:clrFrom>
              <a:clrTo>
                <a:srgbClr val="FEFEFE">
                  <a:alpha val="0"/>
                </a:srgbClr>
              </a:clrTo>
            </a:clrChange>
          </a:blip>
          <a:srcRect/>
          <a:stretch>
            <a:fillRect/>
          </a:stretch>
        </p:blipFill>
        <p:spPr bwMode="auto">
          <a:xfrm>
            <a:off x="5724525" y="6092825"/>
            <a:ext cx="1457325" cy="485775"/>
          </a:xfrm>
          <a:prstGeom prst="rect">
            <a:avLst/>
          </a:prstGeom>
          <a:noFill/>
          <a:ln w="9525">
            <a:noFill/>
            <a:miter lim="800000"/>
            <a:headEnd/>
            <a:tailEnd/>
          </a:ln>
        </p:spPr>
      </p:pic>
      <p:pic>
        <p:nvPicPr>
          <p:cNvPr id="141" name="Immagine 160" descr="IEEE.png"/>
          <p:cNvPicPr>
            <a:picLocks noChangeAspect="1"/>
          </p:cNvPicPr>
          <p:nvPr/>
        </p:nvPicPr>
        <p:blipFill>
          <a:blip r:embed="rId25"/>
          <a:srcRect/>
          <a:stretch>
            <a:fillRect/>
          </a:stretch>
        </p:blipFill>
        <p:spPr bwMode="auto">
          <a:xfrm>
            <a:off x="2843213" y="4005263"/>
            <a:ext cx="1920875" cy="566737"/>
          </a:xfrm>
          <a:prstGeom prst="rect">
            <a:avLst/>
          </a:prstGeom>
          <a:noFill/>
          <a:ln w="9525">
            <a:noFill/>
            <a:miter lim="800000"/>
            <a:headEnd/>
            <a:tailEnd/>
          </a:ln>
        </p:spPr>
      </p:pic>
      <p:pic>
        <p:nvPicPr>
          <p:cNvPr id="143" name="Immagine 161" descr="ietflogo2e.gif"/>
          <p:cNvPicPr>
            <a:picLocks noChangeAspect="1"/>
          </p:cNvPicPr>
          <p:nvPr/>
        </p:nvPicPr>
        <p:blipFill>
          <a:blip r:embed="rId26"/>
          <a:srcRect/>
          <a:stretch>
            <a:fillRect/>
          </a:stretch>
        </p:blipFill>
        <p:spPr bwMode="auto">
          <a:xfrm>
            <a:off x="5292725" y="4941888"/>
            <a:ext cx="1778000" cy="1016000"/>
          </a:xfrm>
          <a:prstGeom prst="rect">
            <a:avLst/>
          </a:prstGeom>
          <a:noFill/>
          <a:ln w="9525">
            <a:noFill/>
            <a:miter lim="800000"/>
            <a:headEnd/>
            <a:tailEnd/>
          </a:ln>
        </p:spPr>
      </p:pic>
      <p:pic>
        <p:nvPicPr>
          <p:cNvPr id="144" name="Immagine 162" descr="Inspire.jpg"/>
          <p:cNvPicPr>
            <a:picLocks noChangeAspect="1"/>
          </p:cNvPicPr>
          <p:nvPr/>
        </p:nvPicPr>
        <p:blipFill>
          <a:blip r:embed="rId27">
            <a:clrChange>
              <a:clrFrom>
                <a:srgbClr val="FFFFFF"/>
              </a:clrFrom>
              <a:clrTo>
                <a:srgbClr val="FFFFFF">
                  <a:alpha val="0"/>
                </a:srgbClr>
              </a:clrTo>
            </a:clrChange>
          </a:blip>
          <a:srcRect/>
          <a:stretch>
            <a:fillRect/>
          </a:stretch>
        </p:blipFill>
        <p:spPr bwMode="auto">
          <a:xfrm>
            <a:off x="7164388" y="4724400"/>
            <a:ext cx="1111250" cy="1136650"/>
          </a:xfrm>
          <a:prstGeom prst="rect">
            <a:avLst/>
          </a:prstGeom>
          <a:noFill/>
          <a:ln w="9525">
            <a:noFill/>
            <a:miter lim="800000"/>
            <a:headEnd/>
            <a:tailEnd/>
          </a:ln>
        </p:spPr>
      </p:pic>
      <p:pic>
        <p:nvPicPr>
          <p:cNvPr id="145" name="Immagine 163" descr="IODE.gif"/>
          <p:cNvPicPr>
            <a:picLocks noChangeAspect="1"/>
          </p:cNvPicPr>
          <p:nvPr/>
        </p:nvPicPr>
        <p:blipFill>
          <a:blip r:embed="rId28"/>
          <a:srcRect/>
          <a:stretch>
            <a:fillRect/>
          </a:stretch>
        </p:blipFill>
        <p:spPr bwMode="auto">
          <a:xfrm>
            <a:off x="323850" y="4508500"/>
            <a:ext cx="5327650" cy="477838"/>
          </a:xfrm>
          <a:prstGeom prst="rect">
            <a:avLst/>
          </a:prstGeom>
          <a:noFill/>
          <a:ln w="9525">
            <a:noFill/>
            <a:miter lim="800000"/>
            <a:headEnd/>
            <a:tailEnd/>
          </a:ln>
        </p:spPr>
      </p:pic>
      <p:pic>
        <p:nvPicPr>
          <p:cNvPr id="146" name="Immagine 164" descr="IPCC1.jpg"/>
          <p:cNvPicPr>
            <a:picLocks noChangeAspect="1"/>
          </p:cNvPicPr>
          <p:nvPr/>
        </p:nvPicPr>
        <p:blipFill>
          <a:blip r:embed="rId29">
            <a:clrChange>
              <a:clrFrom>
                <a:srgbClr val="FFFEFA"/>
              </a:clrFrom>
              <a:clrTo>
                <a:srgbClr val="FFFEFA">
                  <a:alpha val="0"/>
                </a:srgbClr>
              </a:clrTo>
            </a:clrChange>
          </a:blip>
          <a:srcRect/>
          <a:stretch>
            <a:fillRect/>
          </a:stretch>
        </p:blipFill>
        <p:spPr bwMode="auto">
          <a:xfrm>
            <a:off x="971550" y="5157788"/>
            <a:ext cx="1296988" cy="896937"/>
          </a:xfrm>
          <a:prstGeom prst="rect">
            <a:avLst/>
          </a:prstGeom>
          <a:noFill/>
          <a:ln w="9525">
            <a:noFill/>
            <a:miter lim="800000"/>
            <a:headEnd/>
            <a:tailEnd/>
          </a:ln>
        </p:spPr>
      </p:pic>
      <p:pic>
        <p:nvPicPr>
          <p:cNvPr id="147" name="Immagine 166" descr="ITU-official-logo_75.gif"/>
          <p:cNvPicPr>
            <a:picLocks noChangeAspect="1"/>
          </p:cNvPicPr>
          <p:nvPr/>
        </p:nvPicPr>
        <p:blipFill>
          <a:blip r:embed="rId30"/>
          <a:srcRect/>
          <a:stretch>
            <a:fillRect/>
          </a:stretch>
        </p:blipFill>
        <p:spPr bwMode="auto">
          <a:xfrm>
            <a:off x="1763713" y="333375"/>
            <a:ext cx="1824037" cy="719138"/>
          </a:xfrm>
          <a:prstGeom prst="rect">
            <a:avLst/>
          </a:prstGeom>
          <a:noFill/>
          <a:ln w="9525">
            <a:noFill/>
            <a:miter lim="800000"/>
            <a:headEnd/>
            <a:tailEnd/>
          </a:ln>
        </p:spPr>
      </p:pic>
      <p:pic>
        <p:nvPicPr>
          <p:cNvPr id="148" name="Immagine 167" descr="jpeg2000.jpg"/>
          <p:cNvPicPr>
            <a:picLocks noChangeAspect="1"/>
          </p:cNvPicPr>
          <p:nvPr/>
        </p:nvPicPr>
        <p:blipFill>
          <a:blip r:embed="rId31"/>
          <a:srcRect/>
          <a:stretch>
            <a:fillRect/>
          </a:stretch>
        </p:blipFill>
        <p:spPr bwMode="auto">
          <a:xfrm>
            <a:off x="8099425" y="2349500"/>
            <a:ext cx="1044575" cy="815975"/>
          </a:xfrm>
          <a:prstGeom prst="rect">
            <a:avLst/>
          </a:prstGeom>
          <a:noFill/>
          <a:ln w="9525">
            <a:noFill/>
            <a:miter lim="800000"/>
            <a:headEnd/>
            <a:tailEnd/>
          </a:ln>
        </p:spPr>
      </p:pic>
      <p:pic>
        <p:nvPicPr>
          <p:cNvPr id="149" name="Immagine 168" descr="Mpeg.jpg"/>
          <p:cNvPicPr>
            <a:picLocks noChangeAspect="1"/>
          </p:cNvPicPr>
          <p:nvPr/>
        </p:nvPicPr>
        <p:blipFill>
          <a:blip r:embed="rId32"/>
          <a:srcRect/>
          <a:stretch>
            <a:fillRect/>
          </a:stretch>
        </p:blipFill>
        <p:spPr bwMode="auto">
          <a:xfrm>
            <a:off x="7956550" y="1268413"/>
            <a:ext cx="868363" cy="792162"/>
          </a:xfrm>
          <a:prstGeom prst="rect">
            <a:avLst/>
          </a:prstGeom>
          <a:noFill/>
          <a:ln w="9525">
            <a:noFill/>
            <a:miter lim="800000"/>
            <a:headEnd/>
            <a:tailEnd/>
          </a:ln>
        </p:spPr>
      </p:pic>
      <p:pic>
        <p:nvPicPr>
          <p:cNvPr id="150" name="Immagine 169" descr="NATO.png"/>
          <p:cNvPicPr>
            <a:picLocks noChangeAspect="1"/>
          </p:cNvPicPr>
          <p:nvPr/>
        </p:nvPicPr>
        <p:blipFill>
          <a:blip r:embed="rId33"/>
          <a:srcRect/>
          <a:stretch>
            <a:fillRect/>
          </a:stretch>
        </p:blipFill>
        <p:spPr bwMode="auto">
          <a:xfrm>
            <a:off x="2124075" y="4941888"/>
            <a:ext cx="1930400" cy="514350"/>
          </a:xfrm>
          <a:prstGeom prst="rect">
            <a:avLst/>
          </a:prstGeom>
          <a:noFill/>
          <a:ln w="9525">
            <a:noFill/>
            <a:miter lim="800000"/>
            <a:headEnd/>
            <a:tailEnd/>
          </a:ln>
        </p:spPr>
      </p:pic>
      <p:pic>
        <p:nvPicPr>
          <p:cNvPr id="151" name="Immagine 170" descr="netcdf.png"/>
          <p:cNvPicPr>
            <a:picLocks noChangeAspect="1"/>
          </p:cNvPicPr>
          <p:nvPr/>
        </p:nvPicPr>
        <p:blipFill>
          <a:blip r:embed="rId34"/>
          <a:srcRect/>
          <a:stretch>
            <a:fillRect/>
          </a:stretch>
        </p:blipFill>
        <p:spPr bwMode="auto">
          <a:xfrm>
            <a:off x="1692275" y="2133600"/>
            <a:ext cx="996950" cy="717550"/>
          </a:xfrm>
          <a:prstGeom prst="rect">
            <a:avLst/>
          </a:prstGeom>
          <a:noFill/>
          <a:ln w="9525">
            <a:noFill/>
            <a:miter lim="800000"/>
            <a:headEnd/>
            <a:tailEnd/>
          </a:ln>
        </p:spPr>
      </p:pic>
      <p:pic>
        <p:nvPicPr>
          <p:cNvPr id="152" name="Immagine 171" descr="OAI-PMH.gif"/>
          <p:cNvPicPr>
            <a:picLocks noChangeAspect="1"/>
          </p:cNvPicPr>
          <p:nvPr/>
        </p:nvPicPr>
        <p:blipFill>
          <a:blip r:embed="rId35"/>
          <a:srcRect/>
          <a:stretch>
            <a:fillRect/>
          </a:stretch>
        </p:blipFill>
        <p:spPr bwMode="auto">
          <a:xfrm>
            <a:off x="2987675" y="2924175"/>
            <a:ext cx="1368425" cy="958850"/>
          </a:xfrm>
          <a:prstGeom prst="rect">
            <a:avLst/>
          </a:prstGeom>
          <a:noFill/>
          <a:ln w="9525">
            <a:noFill/>
            <a:miter lim="800000"/>
            <a:headEnd/>
            <a:tailEnd/>
          </a:ln>
        </p:spPr>
      </p:pic>
      <p:pic>
        <p:nvPicPr>
          <p:cNvPr id="153" name="Immagine 173" descr="OGC2.jpg"/>
          <p:cNvPicPr>
            <a:picLocks noChangeAspect="1"/>
          </p:cNvPicPr>
          <p:nvPr/>
        </p:nvPicPr>
        <p:blipFill>
          <a:blip r:embed="rId36">
            <a:clrChange>
              <a:clrFrom>
                <a:srgbClr val="FBFCFE"/>
              </a:clrFrom>
              <a:clrTo>
                <a:srgbClr val="FBFCFE">
                  <a:alpha val="0"/>
                </a:srgbClr>
              </a:clrTo>
            </a:clrChange>
          </a:blip>
          <a:srcRect/>
          <a:stretch>
            <a:fillRect/>
          </a:stretch>
        </p:blipFill>
        <p:spPr bwMode="auto">
          <a:xfrm>
            <a:off x="2195513" y="5229225"/>
            <a:ext cx="1782762" cy="720725"/>
          </a:xfrm>
          <a:prstGeom prst="rect">
            <a:avLst/>
          </a:prstGeom>
          <a:noFill/>
          <a:ln w="9525">
            <a:noFill/>
            <a:miter lim="800000"/>
            <a:headEnd/>
            <a:tailEnd/>
          </a:ln>
        </p:spPr>
      </p:pic>
      <p:pic>
        <p:nvPicPr>
          <p:cNvPr id="154" name="Immagine 174" descr="OGF.jpg"/>
          <p:cNvPicPr>
            <a:picLocks noChangeAspect="1"/>
          </p:cNvPicPr>
          <p:nvPr/>
        </p:nvPicPr>
        <p:blipFill>
          <a:blip r:embed="rId37">
            <a:clrChange>
              <a:clrFrom>
                <a:srgbClr val="FFFFFF"/>
              </a:clrFrom>
              <a:clrTo>
                <a:srgbClr val="FFFFFF">
                  <a:alpha val="0"/>
                </a:srgbClr>
              </a:clrTo>
            </a:clrChange>
          </a:blip>
          <a:srcRect/>
          <a:stretch>
            <a:fillRect/>
          </a:stretch>
        </p:blipFill>
        <p:spPr bwMode="auto">
          <a:xfrm>
            <a:off x="4500563" y="2997200"/>
            <a:ext cx="1082675" cy="765175"/>
          </a:xfrm>
          <a:prstGeom prst="rect">
            <a:avLst/>
          </a:prstGeom>
          <a:noFill/>
          <a:ln w="9525">
            <a:noFill/>
            <a:miter lim="800000"/>
            <a:headEnd/>
            <a:tailEnd/>
          </a:ln>
        </p:spPr>
      </p:pic>
      <p:pic>
        <p:nvPicPr>
          <p:cNvPr id="155" name="Immagine 176" descr="OOI.jpg"/>
          <p:cNvPicPr>
            <a:picLocks noChangeAspect="1"/>
          </p:cNvPicPr>
          <p:nvPr/>
        </p:nvPicPr>
        <p:blipFill>
          <a:blip r:embed="rId38">
            <a:clrChange>
              <a:clrFrom>
                <a:srgbClr val="FFFFFF"/>
              </a:clrFrom>
              <a:clrTo>
                <a:srgbClr val="FFFFFF">
                  <a:alpha val="0"/>
                </a:srgbClr>
              </a:clrTo>
            </a:clrChange>
          </a:blip>
          <a:srcRect/>
          <a:stretch>
            <a:fillRect/>
          </a:stretch>
        </p:blipFill>
        <p:spPr bwMode="auto">
          <a:xfrm>
            <a:off x="5940425" y="1628775"/>
            <a:ext cx="1651000" cy="850900"/>
          </a:xfrm>
          <a:prstGeom prst="rect">
            <a:avLst/>
          </a:prstGeom>
          <a:noFill/>
          <a:ln w="9525">
            <a:noFill/>
            <a:miter lim="800000"/>
            <a:headEnd/>
            <a:tailEnd/>
          </a:ln>
        </p:spPr>
      </p:pic>
      <p:pic>
        <p:nvPicPr>
          <p:cNvPr id="156" name="Immagine 175" descr="oma_logo.gif"/>
          <p:cNvPicPr>
            <a:picLocks noChangeAspect="1"/>
          </p:cNvPicPr>
          <p:nvPr/>
        </p:nvPicPr>
        <p:blipFill>
          <a:blip r:embed="rId39">
            <a:clrChange>
              <a:clrFrom>
                <a:srgbClr val="FFFFFF"/>
              </a:clrFrom>
              <a:clrTo>
                <a:srgbClr val="FFFFFF">
                  <a:alpha val="0"/>
                </a:srgbClr>
              </a:clrTo>
            </a:clrChange>
          </a:blip>
          <a:srcRect/>
          <a:stretch>
            <a:fillRect/>
          </a:stretch>
        </p:blipFill>
        <p:spPr bwMode="auto">
          <a:xfrm>
            <a:off x="6732588" y="5805488"/>
            <a:ext cx="2020887" cy="576262"/>
          </a:xfrm>
          <a:prstGeom prst="rect">
            <a:avLst/>
          </a:prstGeom>
          <a:noFill/>
          <a:ln w="9525">
            <a:noFill/>
            <a:miter lim="800000"/>
            <a:headEnd/>
            <a:tailEnd/>
          </a:ln>
        </p:spPr>
      </p:pic>
      <p:pic>
        <p:nvPicPr>
          <p:cNvPr id="157" name="Immagine 177" descr="opendap_1.gif"/>
          <p:cNvPicPr>
            <a:picLocks noChangeAspect="1"/>
          </p:cNvPicPr>
          <p:nvPr/>
        </p:nvPicPr>
        <p:blipFill>
          <a:blip r:embed="rId40">
            <a:clrChange>
              <a:clrFrom>
                <a:srgbClr val="FFFFFF"/>
              </a:clrFrom>
              <a:clrTo>
                <a:srgbClr val="FFFFFF">
                  <a:alpha val="0"/>
                </a:srgbClr>
              </a:clrTo>
            </a:clrChange>
          </a:blip>
          <a:srcRect/>
          <a:stretch>
            <a:fillRect/>
          </a:stretch>
        </p:blipFill>
        <p:spPr bwMode="auto">
          <a:xfrm>
            <a:off x="7596188" y="6275388"/>
            <a:ext cx="1512887" cy="682625"/>
          </a:xfrm>
          <a:prstGeom prst="rect">
            <a:avLst/>
          </a:prstGeom>
          <a:noFill/>
          <a:ln w="9525">
            <a:noFill/>
            <a:miter lim="800000"/>
            <a:headEnd/>
            <a:tailEnd/>
          </a:ln>
        </p:spPr>
      </p:pic>
      <p:pic>
        <p:nvPicPr>
          <p:cNvPr id="158" name="Immagine 178" descr="opensearch_logo.gif"/>
          <p:cNvPicPr>
            <a:picLocks noChangeAspect="1"/>
          </p:cNvPicPr>
          <p:nvPr/>
        </p:nvPicPr>
        <p:blipFill>
          <a:blip r:embed="rId41">
            <a:clrChange>
              <a:clrFrom>
                <a:srgbClr val="FFFFFF"/>
              </a:clrFrom>
              <a:clrTo>
                <a:srgbClr val="FFFFFF">
                  <a:alpha val="0"/>
                </a:srgbClr>
              </a:clrTo>
            </a:clrChange>
          </a:blip>
          <a:srcRect/>
          <a:stretch>
            <a:fillRect/>
          </a:stretch>
        </p:blipFill>
        <p:spPr bwMode="auto">
          <a:xfrm>
            <a:off x="2700338" y="4508500"/>
            <a:ext cx="2559050" cy="641350"/>
          </a:xfrm>
          <a:prstGeom prst="rect">
            <a:avLst/>
          </a:prstGeom>
          <a:noFill/>
          <a:ln w="9525">
            <a:noFill/>
            <a:miter lim="800000"/>
            <a:headEnd/>
            <a:tailEnd/>
          </a:ln>
        </p:spPr>
      </p:pic>
      <p:pic>
        <p:nvPicPr>
          <p:cNvPr id="159" name="Immagine 179" descr="OWL.jpg"/>
          <p:cNvPicPr>
            <a:picLocks noChangeAspect="1"/>
          </p:cNvPicPr>
          <p:nvPr/>
        </p:nvPicPr>
        <p:blipFill>
          <a:blip r:embed="rId42"/>
          <a:srcRect/>
          <a:stretch>
            <a:fillRect/>
          </a:stretch>
        </p:blipFill>
        <p:spPr bwMode="auto">
          <a:xfrm>
            <a:off x="5219700" y="4581525"/>
            <a:ext cx="1974850" cy="374650"/>
          </a:xfrm>
          <a:prstGeom prst="rect">
            <a:avLst/>
          </a:prstGeom>
          <a:noFill/>
          <a:ln w="9525">
            <a:noFill/>
            <a:miter lim="800000"/>
            <a:headEnd/>
            <a:tailEnd/>
          </a:ln>
        </p:spPr>
      </p:pic>
      <p:pic>
        <p:nvPicPr>
          <p:cNvPr id="160" name="Immagine 180" descr="PNG.jpg"/>
          <p:cNvPicPr>
            <a:picLocks noChangeAspect="1"/>
          </p:cNvPicPr>
          <p:nvPr/>
        </p:nvPicPr>
        <p:blipFill>
          <a:blip r:embed="rId43"/>
          <a:srcRect/>
          <a:stretch>
            <a:fillRect/>
          </a:stretch>
        </p:blipFill>
        <p:spPr bwMode="auto">
          <a:xfrm>
            <a:off x="0" y="5084763"/>
            <a:ext cx="792163" cy="792162"/>
          </a:xfrm>
          <a:prstGeom prst="rect">
            <a:avLst/>
          </a:prstGeom>
          <a:noFill/>
          <a:ln w="9525">
            <a:noFill/>
            <a:miter lim="800000"/>
            <a:headEnd/>
            <a:tailEnd/>
          </a:ln>
        </p:spPr>
      </p:pic>
      <p:pic>
        <p:nvPicPr>
          <p:cNvPr id="161" name="Immagine 181" descr="RDF.bmp"/>
          <p:cNvPicPr>
            <a:picLocks noChangeAspect="1"/>
          </p:cNvPicPr>
          <p:nvPr/>
        </p:nvPicPr>
        <p:blipFill>
          <a:blip r:embed="rId44"/>
          <a:srcRect/>
          <a:stretch>
            <a:fillRect/>
          </a:stretch>
        </p:blipFill>
        <p:spPr bwMode="auto">
          <a:xfrm>
            <a:off x="1763713" y="1196975"/>
            <a:ext cx="733425" cy="800100"/>
          </a:xfrm>
          <a:prstGeom prst="rect">
            <a:avLst/>
          </a:prstGeom>
          <a:noFill/>
          <a:ln w="9525">
            <a:noFill/>
            <a:miter lim="800000"/>
            <a:headEnd/>
            <a:tailEnd/>
          </a:ln>
        </p:spPr>
      </p:pic>
      <p:pic>
        <p:nvPicPr>
          <p:cNvPr id="162" name="Immagine 182" descr="SemanticWeb.png"/>
          <p:cNvPicPr>
            <a:picLocks noChangeAspect="1"/>
          </p:cNvPicPr>
          <p:nvPr/>
        </p:nvPicPr>
        <p:blipFill>
          <a:blip r:embed="rId45">
            <a:clrChange>
              <a:clrFrom>
                <a:srgbClr val="FFFFFF"/>
              </a:clrFrom>
              <a:clrTo>
                <a:srgbClr val="FFFFFF">
                  <a:alpha val="0"/>
                </a:srgbClr>
              </a:clrTo>
            </a:clrChange>
          </a:blip>
          <a:srcRect/>
          <a:stretch>
            <a:fillRect/>
          </a:stretch>
        </p:blipFill>
        <p:spPr bwMode="auto">
          <a:xfrm>
            <a:off x="5940425" y="404813"/>
            <a:ext cx="2655888" cy="528637"/>
          </a:xfrm>
          <a:prstGeom prst="rect">
            <a:avLst/>
          </a:prstGeom>
          <a:noFill/>
          <a:ln w="9525">
            <a:noFill/>
            <a:miter lim="800000"/>
            <a:headEnd/>
            <a:tailEnd/>
          </a:ln>
        </p:spPr>
      </p:pic>
      <p:pic>
        <p:nvPicPr>
          <p:cNvPr id="163" name="Immagine 183" descr="SHP.jpg"/>
          <p:cNvPicPr>
            <a:picLocks noChangeAspect="1"/>
          </p:cNvPicPr>
          <p:nvPr/>
        </p:nvPicPr>
        <p:blipFill>
          <a:blip r:embed="rId46"/>
          <a:srcRect/>
          <a:stretch>
            <a:fillRect/>
          </a:stretch>
        </p:blipFill>
        <p:spPr bwMode="auto">
          <a:xfrm>
            <a:off x="2339975" y="5876925"/>
            <a:ext cx="1333500" cy="787400"/>
          </a:xfrm>
          <a:prstGeom prst="rect">
            <a:avLst/>
          </a:prstGeom>
          <a:noFill/>
          <a:ln w="9525">
            <a:noFill/>
            <a:miter lim="800000"/>
            <a:headEnd/>
            <a:tailEnd/>
          </a:ln>
        </p:spPr>
      </p:pic>
      <p:pic>
        <p:nvPicPr>
          <p:cNvPr id="164" name="Immagine 184" descr="Sparql.jpg"/>
          <p:cNvPicPr>
            <a:picLocks noChangeAspect="1"/>
          </p:cNvPicPr>
          <p:nvPr/>
        </p:nvPicPr>
        <p:blipFill>
          <a:blip r:embed="rId47">
            <a:clrChange>
              <a:clrFrom>
                <a:srgbClr val="FEFEFE"/>
              </a:clrFrom>
              <a:clrTo>
                <a:srgbClr val="FEFEFE">
                  <a:alpha val="0"/>
                </a:srgbClr>
              </a:clrTo>
            </a:clrChange>
          </a:blip>
          <a:srcRect/>
          <a:stretch>
            <a:fillRect/>
          </a:stretch>
        </p:blipFill>
        <p:spPr bwMode="auto">
          <a:xfrm>
            <a:off x="8172450" y="2997200"/>
            <a:ext cx="863600" cy="863600"/>
          </a:xfrm>
          <a:prstGeom prst="rect">
            <a:avLst/>
          </a:prstGeom>
          <a:noFill/>
          <a:ln w="9525">
            <a:noFill/>
            <a:miter lim="800000"/>
            <a:headEnd/>
            <a:tailEnd/>
          </a:ln>
        </p:spPr>
      </p:pic>
      <p:pic>
        <p:nvPicPr>
          <p:cNvPr id="165" name="Immagine 185" descr="TIFF.jpg"/>
          <p:cNvPicPr>
            <a:picLocks noChangeAspect="1"/>
          </p:cNvPicPr>
          <p:nvPr/>
        </p:nvPicPr>
        <p:blipFill>
          <a:blip r:embed="rId48">
            <a:clrChange>
              <a:clrFrom>
                <a:srgbClr val="FFFFFF"/>
              </a:clrFrom>
              <a:clrTo>
                <a:srgbClr val="FFFFFF">
                  <a:alpha val="0"/>
                </a:srgbClr>
              </a:clrTo>
            </a:clrChange>
          </a:blip>
          <a:srcRect/>
          <a:stretch>
            <a:fillRect/>
          </a:stretch>
        </p:blipFill>
        <p:spPr bwMode="auto">
          <a:xfrm>
            <a:off x="6804025" y="4005263"/>
            <a:ext cx="936625" cy="936625"/>
          </a:xfrm>
          <a:prstGeom prst="rect">
            <a:avLst/>
          </a:prstGeom>
          <a:noFill/>
          <a:ln w="9525">
            <a:noFill/>
            <a:miter lim="800000"/>
            <a:headEnd/>
            <a:tailEnd/>
          </a:ln>
        </p:spPr>
      </p:pic>
      <p:pic>
        <p:nvPicPr>
          <p:cNvPr id="166" name="Immagine 186" descr="Unep.gif"/>
          <p:cNvPicPr>
            <a:picLocks noChangeAspect="1"/>
          </p:cNvPicPr>
          <p:nvPr/>
        </p:nvPicPr>
        <p:blipFill>
          <a:blip r:embed="rId49"/>
          <a:srcRect/>
          <a:stretch>
            <a:fillRect/>
          </a:stretch>
        </p:blipFill>
        <p:spPr bwMode="auto">
          <a:xfrm>
            <a:off x="10974388" y="9796463"/>
            <a:ext cx="393700" cy="463550"/>
          </a:xfrm>
          <a:prstGeom prst="rect">
            <a:avLst/>
          </a:prstGeom>
          <a:noFill/>
          <a:ln w="9525">
            <a:noFill/>
            <a:miter lim="800000"/>
            <a:headEnd/>
            <a:tailEnd/>
          </a:ln>
        </p:spPr>
      </p:pic>
      <p:pic>
        <p:nvPicPr>
          <p:cNvPr id="167" name="Immagine 187" descr="UNESCO.jpg"/>
          <p:cNvPicPr>
            <a:picLocks noChangeAspect="1"/>
          </p:cNvPicPr>
          <p:nvPr/>
        </p:nvPicPr>
        <p:blipFill>
          <a:blip r:embed="rId50"/>
          <a:srcRect/>
          <a:stretch>
            <a:fillRect/>
          </a:stretch>
        </p:blipFill>
        <p:spPr bwMode="auto">
          <a:xfrm>
            <a:off x="10941050" y="9874250"/>
            <a:ext cx="762000" cy="609600"/>
          </a:xfrm>
          <a:prstGeom prst="rect">
            <a:avLst/>
          </a:prstGeom>
          <a:noFill/>
          <a:ln w="9525">
            <a:noFill/>
            <a:miter lim="800000"/>
            <a:headEnd/>
            <a:tailEnd/>
          </a:ln>
        </p:spPr>
      </p:pic>
      <p:pic>
        <p:nvPicPr>
          <p:cNvPr id="168" name="Immagine 188" descr="unescoioclogo (1).gif"/>
          <p:cNvPicPr>
            <a:picLocks noChangeAspect="1"/>
          </p:cNvPicPr>
          <p:nvPr/>
        </p:nvPicPr>
        <p:blipFill>
          <a:blip r:embed="rId51"/>
          <a:srcRect/>
          <a:stretch>
            <a:fillRect/>
          </a:stretch>
        </p:blipFill>
        <p:spPr bwMode="auto">
          <a:xfrm>
            <a:off x="1403350" y="6165850"/>
            <a:ext cx="1081088" cy="450850"/>
          </a:xfrm>
          <a:prstGeom prst="rect">
            <a:avLst/>
          </a:prstGeom>
          <a:noFill/>
          <a:ln w="9525">
            <a:noFill/>
            <a:miter lim="800000"/>
            <a:headEnd/>
            <a:tailEnd/>
          </a:ln>
        </p:spPr>
      </p:pic>
      <p:pic>
        <p:nvPicPr>
          <p:cNvPr id="169" name="Immagine 189" descr="W3C_logo.bmp"/>
          <p:cNvPicPr>
            <a:picLocks noChangeAspect="1"/>
          </p:cNvPicPr>
          <p:nvPr/>
        </p:nvPicPr>
        <p:blipFill>
          <a:blip r:embed="rId52">
            <a:clrChange>
              <a:clrFrom>
                <a:srgbClr val="FFFFFF"/>
              </a:clrFrom>
              <a:clrTo>
                <a:srgbClr val="FFFFFF">
                  <a:alpha val="0"/>
                </a:srgbClr>
              </a:clrTo>
            </a:clrChange>
          </a:blip>
          <a:srcRect/>
          <a:stretch>
            <a:fillRect/>
          </a:stretch>
        </p:blipFill>
        <p:spPr bwMode="auto">
          <a:xfrm>
            <a:off x="4716463" y="3933825"/>
            <a:ext cx="3779837" cy="574675"/>
          </a:xfrm>
          <a:prstGeom prst="rect">
            <a:avLst/>
          </a:prstGeom>
          <a:noFill/>
          <a:ln w="9525">
            <a:noFill/>
            <a:miter lim="800000"/>
            <a:headEnd/>
            <a:tailEnd/>
          </a:ln>
        </p:spPr>
      </p:pic>
      <p:pic>
        <p:nvPicPr>
          <p:cNvPr id="170" name="Immagine 190" descr="WaterML.jpg"/>
          <p:cNvPicPr>
            <a:picLocks noChangeAspect="1"/>
          </p:cNvPicPr>
          <p:nvPr/>
        </p:nvPicPr>
        <p:blipFill>
          <a:blip r:embed="rId53">
            <a:clrChange>
              <a:clrFrom>
                <a:srgbClr val="FFFEFF"/>
              </a:clrFrom>
              <a:clrTo>
                <a:srgbClr val="FFFEFF">
                  <a:alpha val="0"/>
                </a:srgbClr>
              </a:clrTo>
            </a:clrChange>
          </a:blip>
          <a:srcRect/>
          <a:stretch>
            <a:fillRect/>
          </a:stretch>
        </p:blipFill>
        <p:spPr bwMode="auto">
          <a:xfrm>
            <a:off x="971550" y="3860800"/>
            <a:ext cx="1587500" cy="660400"/>
          </a:xfrm>
          <a:prstGeom prst="rect">
            <a:avLst/>
          </a:prstGeom>
          <a:noFill/>
          <a:ln w="9525">
            <a:noFill/>
            <a:miter lim="800000"/>
            <a:headEnd/>
            <a:tailEnd/>
          </a:ln>
        </p:spPr>
      </p:pic>
      <p:pic>
        <p:nvPicPr>
          <p:cNvPr id="171" name="Immagine 191" descr="Web2.0.jpg"/>
          <p:cNvPicPr>
            <a:picLocks noChangeAspect="1"/>
          </p:cNvPicPr>
          <p:nvPr/>
        </p:nvPicPr>
        <p:blipFill>
          <a:blip r:embed="rId54"/>
          <a:srcRect/>
          <a:stretch>
            <a:fillRect/>
          </a:stretch>
        </p:blipFill>
        <p:spPr bwMode="auto">
          <a:xfrm>
            <a:off x="179388" y="2133600"/>
            <a:ext cx="1223962" cy="1214438"/>
          </a:xfrm>
          <a:prstGeom prst="rect">
            <a:avLst/>
          </a:prstGeom>
          <a:noFill/>
          <a:ln w="9525">
            <a:noFill/>
            <a:miter lim="800000"/>
            <a:headEnd/>
            <a:tailEnd/>
          </a:ln>
        </p:spPr>
      </p:pic>
      <p:pic>
        <p:nvPicPr>
          <p:cNvPr id="172" name="Immagine 192" descr="WIKI.jpg"/>
          <p:cNvPicPr>
            <a:picLocks noChangeAspect="1"/>
          </p:cNvPicPr>
          <p:nvPr/>
        </p:nvPicPr>
        <p:blipFill>
          <a:blip r:embed="rId55">
            <a:clrChange>
              <a:clrFrom>
                <a:srgbClr val="FFFEF7"/>
              </a:clrFrom>
              <a:clrTo>
                <a:srgbClr val="FFFEF7">
                  <a:alpha val="0"/>
                </a:srgbClr>
              </a:clrTo>
            </a:clrChange>
          </a:blip>
          <a:srcRect/>
          <a:stretch>
            <a:fillRect/>
          </a:stretch>
        </p:blipFill>
        <p:spPr bwMode="auto">
          <a:xfrm>
            <a:off x="7451725" y="1989138"/>
            <a:ext cx="1368425" cy="615950"/>
          </a:xfrm>
          <a:prstGeom prst="rect">
            <a:avLst/>
          </a:prstGeom>
          <a:noFill/>
          <a:ln w="9525">
            <a:noFill/>
            <a:miter lim="800000"/>
            <a:headEnd/>
            <a:tailEnd/>
          </a:ln>
        </p:spPr>
      </p:pic>
      <p:pic>
        <p:nvPicPr>
          <p:cNvPr id="173" name="Immagine 193" descr="WMO.jpg"/>
          <p:cNvPicPr>
            <a:picLocks noChangeAspect="1"/>
          </p:cNvPicPr>
          <p:nvPr/>
        </p:nvPicPr>
        <p:blipFill>
          <a:blip r:embed="rId56">
            <a:clrChange>
              <a:clrFrom>
                <a:srgbClr val="FEFEFE"/>
              </a:clrFrom>
              <a:clrTo>
                <a:srgbClr val="FEFEFE">
                  <a:alpha val="0"/>
                </a:srgbClr>
              </a:clrTo>
            </a:clrChange>
          </a:blip>
          <a:srcRect/>
          <a:stretch>
            <a:fillRect/>
          </a:stretch>
        </p:blipFill>
        <p:spPr bwMode="auto">
          <a:xfrm>
            <a:off x="2124075" y="2708275"/>
            <a:ext cx="1092200" cy="10080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wipe(down)">
                                      <p:cBhvr>
                                        <p:cTn id="7" dur="145">
                                          <p:stCondLst>
                                            <p:cond delay="0"/>
                                          </p:stCondLst>
                                        </p:cTn>
                                        <p:tgtEl>
                                          <p:spTgt spid="118"/>
                                        </p:tgtEl>
                                      </p:cBhvr>
                                    </p:animEffect>
                                    <p:anim calcmode="lin" valueType="num">
                                      <p:cBhvr>
                                        <p:cTn id="8" dur="456" tmFilter="0,0; 0.14,0.36; 0.43,0.73; 0.71,0.91; 1.0,1.0">
                                          <p:stCondLst>
                                            <p:cond delay="0"/>
                                          </p:stCondLst>
                                        </p:cTn>
                                        <p:tgtEl>
                                          <p:spTgt spid="118"/>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18"/>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18"/>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18"/>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18"/>
                                        </p:tgtEl>
                                        <p:attrNameLst>
                                          <p:attrName>ppt_y</p:attrName>
                                        </p:attrNameLst>
                                      </p:cBhvr>
                                      <p:tavLst>
                                        <p:tav tm="0" fmla="#ppt_y-sin(pi*$)/81">
                                          <p:val>
                                            <p:fltVal val="0"/>
                                          </p:val>
                                        </p:tav>
                                        <p:tav tm="100000">
                                          <p:val>
                                            <p:fltVal val="1"/>
                                          </p:val>
                                        </p:tav>
                                      </p:tavLst>
                                    </p:anim>
                                    <p:animScale>
                                      <p:cBhvr>
                                        <p:cTn id="13" dur="7">
                                          <p:stCondLst>
                                            <p:cond delay="163"/>
                                          </p:stCondLst>
                                        </p:cTn>
                                        <p:tgtEl>
                                          <p:spTgt spid="118"/>
                                        </p:tgtEl>
                                      </p:cBhvr>
                                      <p:to x="100000" y="60000"/>
                                    </p:animScale>
                                    <p:animScale>
                                      <p:cBhvr>
                                        <p:cTn id="14" dur="42" decel="50000">
                                          <p:stCondLst>
                                            <p:cond delay="169"/>
                                          </p:stCondLst>
                                        </p:cTn>
                                        <p:tgtEl>
                                          <p:spTgt spid="118"/>
                                        </p:tgtEl>
                                      </p:cBhvr>
                                      <p:to x="100000" y="100000"/>
                                    </p:animScale>
                                    <p:animScale>
                                      <p:cBhvr>
                                        <p:cTn id="15" dur="7">
                                          <p:stCondLst>
                                            <p:cond delay="328"/>
                                          </p:stCondLst>
                                        </p:cTn>
                                        <p:tgtEl>
                                          <p:spTgt spid="118"/>
                                        </p:tgtEl>
                                      </p:cBhvr>
                                      <p:to x="100000" y="80000"/>
                                    </p:animScale>
                                    <p:animScale>
                                      <p:cBhvr>
                                        <p:cTn id="16" dur="42" decel="50000">
                                          <p:stCondLst>
                                            <p:cond delay="335"/>
                                          </p:stCondLst>
                                        </p:cTn>
                                        <p:tgtEl>
                                          <p:spTgt spid="118"/>
                                        </p:tgtEl>
                                      </p:cBhvr>
                                      <p:to x="100000" y="100000"/>
                                    </p:animScale>
                                    <p:animScale>
                                      <p:cBhvr>
                                        <p:cTn id="17" dur="7">
                                          <p:stCondLst>
                                            <p:cond delay="411"/>
                                          </p:stCondLst>
                                        </p:cTn>
                                        <p:tgtEl>
                                          <p:spTgt spid="118"/>
                                        </p:tgtEl>
                                      </p:cBhvr>
                                      <p:to x="100000" y="90000"/>
                                    </p:animScale>
                                    <p:animScale>
                                      <p:cBhvr>
                                        <p:cTn id="18" dur="42" decel="50000">
                                          <p:stCondLst>
                                            <p:cond delay="417"/>
                                          </p:stCondLst>
                                        </p:cTn>
                                        <p:tgtEl>
                                          <p:spTgt spid="118"/>
                                        </p:tgtEl>
                                      </p:cBhvr>
                                      <p:to x="100000" y="100000"/>
                                    </p:animScale>
                                    <p:animScale>
                                      <p:cBhvr>
                                        <p:cTn id="19" dur="7">
                                          <p:stCondLst>
                                            <p:cond delay="452"/>
                                          </p:stCondLst>
                                        </p:cTn>
                                        <p:tgtEl>
                                          <p:spTgt spid="118"/>
                                        </p:tgtEl>
                                      </p:cBhvr>
                                      <p:to x="100000" y="95000"/>
                                    </p:animScale>
                                    <p:animScale>
                                      <p:cBhvr>
                                        <p:cTn id="20" dur="42" decel="50000">
                                          <p:stCondLst>
                                            <p:cond delay="459"/>
                                          </p:stCondLst>
                                        </p:cTn>
                                        <p:tgtEl>
                                          <p:spTgt spid="118"/>
                                        </p:tgtEl>
                                      </p:cBhvr>
                                      <p:to x="100000" y="100000"/>
                                    </p:animScale>
                                  </p:childTnLst>
                                </p:cTn>
                              </p:par>
                            </p:childTnLst>
                          </p:cTn>
                        </p:par>
                        <p:par>
                          <p:cTn id="21" fill="hold">
                            <p:stCondLst>
                              <p:cond delay="501"/>
                            </p:stCondLst>
                            <p:childTnLst>
                              <p:par>
                                <p:cTn id="22" presetID="26" presetClass="entr" presetSubtype="0" fill="hold" nodeType="after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wipe(down)">
                                      <p:cBhvr>
                                        <p:cTn id="24" dur="145">
                                          <p:stCondLst>
                                            <p:cond delay="0"/>
                                          </p:stCondLst>
                                        </p:cTn>
                                        <p:tgtEl>
                                          <p:spTgt spid="114"/>
                                        </p:tgtEl>
                                      </p:cBhvr>
                                    </p:animEffect>
                                    <p:anim calcmode="lin" valueType="num">
                                      <p:cBhvr>
                                        <p:cTn id="25" dur="456"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26" dur="166"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27" dur="166" tmFilter="0, 0; 0.125,0.2665; 0.25,0.4; 0.375,0.465; 0.5,0.5;  0.625,0.535; 0.75,0.6; 0.875,0.7335; 1,1">
                                          <p:stCondLst>
                                            <p:cond delay="166"/>
                                          </p:stCondLst>
                                        </p:cTn>
                                        <p:tgtEl>
                                          <p:spTgt spid="114"/>
                                        </p:tgtEl>
                                        <p:attrNameLst>
                                          <p:attrName>ppt_y</p:attrName>
                                        </p:attrNameLst>
                                      </p:cBhvr>
                                      <p:tavLst>
                                        <p:tav tm="0" fmla="#ppt_y-sin(pi*$)/9">
                                          <p:val>
                                            <p:fltVal val="0"/>
                                          </p:val>
                                        </p:tav>
                                        <p:tav tm="100000">
                                          <p:val>
                                            <p:fltVal val="1"/>
                                          </p:val>
                                        </p:tav>
                                      </p:tavLst>
                                    </p:anim>
                                    <p:anim calcmode="lin" valueType="num">
                                      <p:cBhvr>
                                        <p:cTn id="28" dur="83" tmFilter="0, 0; 0.125,0.2665; 0.25,0.4; 0.375,0.465; 0.5,0.5;  0.625,0.535; 0.75,0.6; 0.875,0.7335; 1,1">
                                          <p:stCondLst>
                                            <p:cond delay="331"/>
                                          </p:stCondLst>
                                        </p:cTn>
                                        <p:tgtEl>
                                          <p:spTgt spid="114"/>
                                        </p:tgtEl>
                                        <p:attrNameLst>
                                          <p:attrName>ppt_y</p:attrName>
                                        </p:attrNameLst>
                                      </p:cBhvr>
                                      <p:tavLst>
                                        <p:tav tm="0" fmla="#ppt_y-sin(pi*$)/27">
                                          <p:val>
                                            <p:fltVal val="0"/>
                                          </p:val>
                                        </p:tav>
                                        <p:tav tm="100000">
                                          <p:val>
                                            <p:fltVal val="1"/>
                                          </p:val>
                                        </p:tav>
                                      </p:tavLst>
                                    </p:anim>
                                    <p:anim calcmode="lin" valueType="num">
                                      <p:cBhvr>
                                        <p:cTn id="29" dur="41" tmFilter="0, 0; 0.125,0.2665; 0.25,0.4; 0.375,0.465; 0.5,0.5;  0.625,0.535; 0.75,0.6; 0.875,0.7335; 1,1">
                                          <p:stCondLst>
                                            <p:cond delay="414"/>
                                          </p:stCondLst>
                                        </p:cTn>
                                        <p:tgtEl>
                                          <p:spTgt spid="114"/>
                                        </p:tgtEl>
                                        <p:attrNameLst>
                                          <p:attrName>ppt_y</p:attrName>
                                        </p:attrNameLst>
                                      </p:cBhvr>
                                      <p:tavLst>
                                        <p:tav tm="0" fmla="#ppt_y-sin(pi*$)/81">
                                          <p:val>
                                            <p:fltVal val="0"/>
                                          </p:val>
                                        </p:tav>
                                        <p:tav tm="100000">
                                          <p:val>
                                            <p:fltVal val="1"/>
                                          </p:val>
                                        </p:tav>
                                      </p:tavLst>
                                    </p:anim>
                                    <p:animScale>
                                      <p:cBhvr>
                                        <p:cTn id="30" dur="7">
                                          <p:stCondLst>
                                            <p:cond delay="163"/>
                                          </p:stCondLst>
                                        </p:cTn>
                                        <p:tgtEl>
                                          <p:spTgt spid="114"/>
                                        </p:tgtEl>
                                      </p:cBhvr>
                                      <p:to x="100000" y="60000"/>
                                    </p:animScale>
                                    <p:animScale>
                                      <p:cBhvr>
                                        <p:cTn id="31" dur="42" decel="50000">
                                          <p:stCondLst>
                                            <p:cond delay="169"/>
                                          </p:stCondLst>
                                        </p:cTn>
                                        <p:tgtEl>
                                          <p:spTgt spid="114"/>
                                        </p:tgtEl>
                                      </p:cBhvr>
                                      <p:to x="100000" y="100000"/>
                                    </p:animScale>
                                    <p:animScale>
                                      <p:cBhvr>
                                        <p:cTn id="32" dur="7">
                                          <p:stCondLst>
                                            <p:cond delay="328"/>
                                          </p:stCondLst>
                                        </p:cTn>
                                        <p:tgtEl>
                                          <p:spTgt spid="114"/>
                                        </p:tgtEl>
                                      </p:cBhvr>
                                      <p:to x="100000" y="80000"/>
                                    </p:animScale>
                                    <p:animScale>
                                      <p:cBhvr>
                                        <p:cTn id="33" dur="42" decel="50000">
                                          <p:stCondLst>
                                            <p:cond delay="335"/>
                                          </p:stCondLst>
                                        </p:cTn>
                                        <p:tgtEl>
                                          <p:spTgt spid="114"/>
                                        </p:tgtEl>
                                      </p:cBhvr>
                                      <p:to x="100000" y="100000"/>
                                    </p:animScale>
                                    <p:animScale>
                                      <p:cBhvr>
                                        <p:cTn id="34" dur="7">
                                          <p:stCondLst>
                                            <p:cond delay="411"/>
                                          </p:stCondLst>
                                        </p:cTn>
                                        <p:tgtEl>
                                          <p:spTgt spid="114"/>
                                        </p:tgtEl>
                                      </p:cBhvr>
                                      <p:to x="100000" y="90000"/>
                                    </p:animScale>
                                    <p:animScale>
                                      <p:cBhvr>
                                        <p:cTn id="35" dur="42" decel="50000">
                                          <p:stCondLst>
                                            <p:cond delay="417"/>
                                          </p:stCondLst>
                                        </p:cTn>
                                        <p:tgtEl>
                                          <p:spTgt spid="114"/>
                                        </p:tgtEl>
                                      </p:cBhvr>
                                      <p:to x="100000" y="100000"/>
                                    </p:animScale>
                                    <p:animScale>
                                      <p:cBhvr>
                                        <p:cTn id="36" dur="7">
                                          <p:stCondLst>
                                            <p:cond delay="452"/>
                                          </p:stCondLst>
                                        </p:cTn>
                                        <p:tgtEl>
                                          <p:spTgt spid="114"/>
                                        </p:tgtEl>
                                      </p:cBhvr>
                                      <p:to x="100000" y="95000"/>
                                    </p:animScale>
                                    <p:animScale>
                                      <p:cBhvr>
                                        <p:cTn id="37" dur="42" decel="50000">
                                          <p:stCondLst>
                                            <p:cond delay="459"/>
                                          </p:stCondLst>
                                        </p:cTn>
                                        <p:tgtEl>
                                          <p:spTgt spid="114"/>
                                        </p:tgtEl>
                                      </p:cBhvr>
                                      <p:to x="100000" y="100000"/>
                                    </p:animScale>
                                  </p:childTnLst>
                                </p:cTn>
                              </p:par>
                            </p:childTnLst>
                          </p:cTn>
                        </p:par>
                        <p:par>
                          <p:cTn id="38" fill="hold">
                            <p:stCondLst>
                              <p:cond delay="1002"/>
                            </p:stCondLst>
                            <p:childTnLst>
                              <p:par>
                                <p:cTn id="39" presetID="26" presetClass="entr" presetSubtype="0" fill="hold" nodeType="after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wipe(down)">
                                      <p:cBhvr>
                                        <p:cTn id="41" dur="145">
                                          <p:stCondLst>
                                            <p:cond delay="0"/>
                                          </p:stCondLst>
                                        </p:cTn>
                                        <p:tgtEl>
                                          <p:spTgt spid="121"/>
                                        </p:tgtEl>
                                      </p:cBhvr>
                                    </p:animEffect>
                                    <p:anim calcmode="lin" valueType="num">
                                      <p:cBhvr>
                                        <p:cTn id="42" dur="456" tmFilter="0,0; 0.14,0.36; 0.43,0.73; 0.71,0.91; 1.0,1.0">
                                          <p:stCondLst>
                                            <p:cond delay="0"/>
                                          </p:stCondLst>
                                        </p:cTn>
                                        <p:tgtEl>
                                          <p:spTgt spid="121"/>
                                        </p:tgtEl>
                                        <p:attrNameLst>
                                          <p:attrName>ppt_x</p:attrName>
                                        </p:attrNameLst>
                                      </p:cBhvr>
                                      <p:tavLst>
                                        <p:tav tm="0">
                                          <p:val>
                                            <p:strVal val="#ppt_x-0.25"/>
                                          </p:val>
                                        </p:tav>
                                        <p:tav tm="100000">
                                          <p:val>
                                            <p:strVal val="#ppt_x"/>
                                          </p:val>
                                        </p:tav>
                                      </p:tavLst>
                                    </p:anim>
                                    <p:anim calcmode="lin" valueType="num">
                                      <p:cBhvr>
                                        <p:cTn id="43" dur="166" tmFilter="0.0,0.0; 0.25,0.07; 0.50,0.2; 0.75,0.467; 1.0,1.0">
                                          <p:stCondLst>
                                            <p:cond delay="0"/>
                                          </p:stCondLst>
                                        </p:cTn>
                                        <p:tgtEl>
                                          <p:spTgt spid="121"/>
                                        </p:tgtEl>
                                        <p:attrNameLst>
                                          <p:attrName>ppt_y</p:attrName>
                                        </p:attrNameLst>
                                      </p:cBhvr>
                                      <p:tavLst>
                                        <p:tav tm="0" fmla="#ppt_y-sin(pi*$)/3">
                                          <p:val>
                                            <p:fltVal val="0.5"/>
                                          </p:val>
                                        </p:tav>
                                        <p:tav tm="100000">
                                          <p:val>
                                            <p:fltVal val="1"/>
                                          </p:val>
                                        </p:tav>
                                      </p:tavLst>
                                    </p:anim>
                                    <p:anim calcmode="lin" valueType="num">
                                      <p:cBhvr>
                                        <p:cTn id="44" dur="166" tmFilter="0, 0; 0.125,0.2665; 0.25,0.4; 0.375,0.465; 0.5,0.5;  0.625,0.535; 0.75,0.6; 0.875,0.7335; 1,1">
                                          <p:stCondLst>
                                            <p:cond delay="166"/>
                                          </p:stCondLst>
                                        </p:cTn>
                                        <p:tgtEl>
                                          <p:spTgt spid="121"/>
                                        </p:tgtEl>
                                        <p:attrNameLst>
                                          <p:attrName>ppt_y</p:attrName>
                                        </p:attrNameLst>
                                      </p:cBhvr>
                                      <p:tavLst>
                                        <p:tav tm="0" fmla="#ppt_y-sin(pi*$)/9">
                                          <p:val>
                                            <p:fltVal val="0"/>
                                          </p:val>
                                        </p:tav>
                                        <p:tav tm="100000">
                                          <p:val>
                                            <p:fltVal val="1"/>
                                          </p:val>
                                        </p:tav>
                                      </p:tavLst>
                                    </p:anim>
                                    <p:anim calcmode="lin" valueType="num">
                                      <p:cBhvr>
                                        <p:cTn id="45" dur="83" tmFilter="0, 0; 0.125,0.2665; 0.25,0.4; 0.375,0.465; 0.5,0.5;  0.625,0.535; 0.75,0.6; 0.875,0.7335; 1,1">
                                          <p:stCondLst>
                                            <p:cond delay="331"/>
                                          </p:stCondLst>
                                        </p:cTn>
                                        <p:tgtEl>
                                          <p:spTgt spid="121"/>
                                        </p:tgtEl>
                                        <p:attrNameLst>
                                          <p:attrName>ppt_y</p:attrName>
                                        </p:attrNameLst>
                                      </p:cBhvr>
                                      <p:tavLst>
                                        <p:tav tm="0" fmla="#ppt_y-sin(pi*$)/27">
                                          <p:val>
                                            <p:fltVal val="0"/>
                                          </p:val>
                                        </p:tav>
                                        <p:tav tm="100000">
                                          <p:val>
                                            <p:fltVal val="1"/>
                                          </p:val>
                                        </p:tav>
                                      </p:tavLst>
                                    </p:anim>
                                    <p:anim calcmode="lin" valueType="num">
                                      <p:cBhvr>
                                        <p:cTn id="46" dur="41" tmFilter="0, 0; 0.125,0.2665; 0.25,0.4; 0.375,0.465; 0.5,0.5;  0.625,0.535; 0.75,0.6; 0.875,0.7335; 1,1">
                                          <p:stCondLst>
                                            <p:cond delay="414"/>
                                          </p:stCondLst>
                                        </p:cTn>
                                        <p:tgtEl>
                                          <p:spTgt spid="121"/>
                                        </p:tgtEl>
                                        <p:attrNameLst>
                                          <p:attrName>ppt_y</p:attrName>
                                        </p:attrNameLst>
                                      </p:cBhvr>
                                      <p:tavLst>
                                        <p:tav tm="0" fmla="#ppt_y-sin(pi*$)/81">
                                          <p:val>
                                            <p:fltVal val="0"/>
                                          </p:val>
                                        </p:tav>
                                        <p:tav tm="100000">
                                          <p:val>
                                            <p:fltVal val="1"/>
                                          </p:val>
                                        </p:tav>
                                      </p:tavLst>
                                    </p:anim>
                                    <p:animScale>
                                      <p:cBhvr>
                                        <p:cTn id="47" dur="7">
                                          <p:stCondLst>
                                            <p:cond delay="163"/>
                                          </p:stCondLst>
                                        </p:cTn>
                                        <p:tgtEl>
                                          <p:spTgt spid="121"/>
                                        </p:tgtEl>
                                      </p:cBhvr>
                                      <p:to x="100000" y="60000"/>
                                    </p:animScale>
                                    <p:animScale>
                                      <p:cBhvr>
                                        <p:cTn id="48" dur="42" decel="50000">
                                          <p:stCondLst>
                                            <p:cond delay="169"/>
                                          </p:stCondLst>
                                        </p:cTn>
                                        <p:tgtEl>
                                          <p:spTgt spid="121"/>
                                        </p:tgtEl>
                                      </p:cBhvr>
                                      <p:to x="100000" y="100000"/>
                                    </p:animScale>
                                    <p:animScale>
                                      <p:cBhvr>
                                        <p:cTn id="49" dur="7">
                                          <p:stCondLst>
                                            <p:cond delay="328"/>
                                          </p:stCondLst>
                                        </p:cTn>
                                        <p:tgtEl>
                                          <p:spTgt spid="121"/>
                                        </p:tgtEl>
                                      </p:cBhvr>
                                      <p:to x="100000" y="80000"/>
                                    </p:animScale>
                                    <p:animScale>
                                      <p:cBhvr>
                                        <p:cTn id="50" dur="42" decel="50000">
                                          <p:stCondLst>
                                            <p:cond delay="335"/>
                                          </p:stCondLst>
                                        </p:cTn>
                                        <p:tgtEl>
                                          <p:spTgt spid="121"/>
                                        </p:tgtEl>
                                      </p:cBhvr>
                                      <p:to x="100000" y="100000"/>
                                    </p:animScale>
                                    <p:animScale>
                                      <p:cBhvr>
                                        <p:cTn id="51" dur="7">
                                          <p:stCondLst>
                                            <p:cond delay="411"/>
                                          </p:stCondLst>
                                        </p:cTn>
                                        <p:tgtEl>
                                          <p:spTgt spid="121"/>
                                        </p:tgtEl>
                                      </p:cBhvr>
                                      <p:to x="100000" y="90000"/>
                                    </p:animScale>
                                    <p:animScale>
                                      <p:cBhvr>
                                        <p:cTn id="52" dur="42" decel="50000">
                                          <p:stCondLst>
                                            <p:cond delay="417"/>
                                          </p:stCondLst>
                                        </p:cTn>
                                        <p:tgtEl>
                                          <p:spTgt spid="121"/>
                                        </p:tgtEl>
                                      </p:cBhvr>
                                      <p:to x="100000" y="100000"/>
                                    </p:animScale>
                                    <p:animScale>
                                      <p:cBhvr>
                                        <p:cTn id="53" dur="7">
                                          <p:stCondLst>
                                            <p:cond delay="452"/>
                                          </p:stCondLst>
                                        </p:cTn>
                                        <p:tgtEl>
                                          <p:spTgt spid="121"/>
                                        </p:tgtEl>
                                      </p:cBhvr>
                                      <p:to x="100000" y="95000"/>
                                    </p:animScale>
                                    <p:animScale>
                                      <p:cBhvr>
                                        <p:cTn id="54" dur="42" decel="50000">
                                          <p:stCondLst>
                                            <p:cond delay="459"/>
                                          </p:stCondLst>
                                        </p:cTn>
                                        <p:tgtEl>
                                          <p:spTgt spid="121"/>
                                        </p:tgtEl>
                                      </p:cBhvr>
                                      <p:to x="100000" y="100000"/>
                                    </p:animScale>
                                  </p:childTnLst>
                                </p:cTn>
                              </p:par>
                            </p:childTnLst>
                          </p:cTn>
                        </p:par>
                        <p:par>
                          <p:cTn id="55" fill="hold">
                            <p:stCondLst>
                              <p:cond delay="1503"/>
                            </p:stCondLst>
                            <p:childTnLst>
                              <p:par>
                                <p:cTn id="56" presetID="26" presetClass="entr" presetSubtype="0" fill="hold" nodeType="afterEffect">
                                  <p:stCondLst>
                                    <p:cond delay="0"/>
                                  </p:stCondLst>
                                  <p:childTnLst>
                                    <p:set>
                                      <p:cBhvr>
                                        <p:cTn id="57" dur="1" fill="hold">
                                          <p:stCondLst>
                                            <p:cond delay="0"/>
                                          </p:stCondLst>
                                        </p:cTn>
                                        <p:tgtEl>
                                          <p:spTgt spid="153"/>
                                        </p:tgtEl>
                                        <p:attrNameLst>
                                          <p:attrName>style.visibility</p:attrName>
                                        </p:attrNameLst>
                                      </p:cBhvr>
                                      <p:to>
                                        <p:strVal val="visible"/>
                                      </p:to>
                                    </p:set>
                                    <p:animEffect transition="in" filter="wipe(down)">
                                      <p:cBhvr>
                                        <p:cTn id="58" dur="145">
                                          <p:stCondLst>
                                            <p:cond delay="0"/>
                                          </p:stCondLst>
                                        </p:cTn>
                                        <p:tgtEl>
                                          <p:spTgt spid="153"/>
                                        </p:tgtEl>
                                      </p:cBhvr>
                                    </p:animEffect>
                                    <p:anim calcmode="lin" valueType="num">
                                      <p:cBhvr>
                                        <p:cTn id="59" dur="456"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60" dur="166"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61" dur="166" tmFilter="0, 0; 0.125,0.2665; 0.25,0.4; 0.375,0.465; 0.5,0.5;  0.625,0.535; 0.75,0.6; 0.875,0.7335; 1,1">
                                          <p:stCondLst>
                                            <p:cond delay="166"/>
                                          </p:stCondLst>
                                        </p:cTn>
                                        <p:tgtEl>
                                          <p:spTgt spid="153"/>
                                        </p:tgtEl>
                                        <p:attrNameLst>
                                          <p:attrName>ppt_y</p:attrName>
                                        </p:attrNameLst>
                                      </p:cBhvr>
                                      <p:tavLst>
                                        <p:tav tm="0" fmla="#ppt_y-sin(pi*$)/9">
                                          <p:val>
                                            <p:fltVal val="0"/>
                                          </p:val>
                                        </p:tav>
                                        <p:tav tm="100000">
                                          <p:val>
                                            <p:fltVal val="1"/>
                                          </p:val>
                                        </p:tav>
                                      </p:tavLst>
                                    </p:anim>
                                    <p:anim calcmode="lin" valueType="num">
                                      <p:cBhvr>
                                        <p:cTn id="62" dur="83" tmFilter="0, 0; 0.125,0.2665; 0.25,0.4; 0.375,0.465; 0.5,0.5;  0.625,0.535; 0.75,0.6; 0.875,0.7335; 1,1">
                                          <p:stCondLst>
                                            <p:cond delay="331"/>
                                          </p:stCondLst>
                                        </p:cTn>
                                        <p:tgtEl>
                                          <p:spTgt spid="153"/>
                                        </p:tgtEl>
                                        <p:attrNameLst>
                                          <p:attrName>ppt_y</p:attrName>
                                        </p:attrNameLst>
                                      </p:cBhvr>
                                      <p:tavLst>
                                        <p:tav tm="0" fmla="#ppt_y-sin(pi*$)/27">
                                          <p:val>
                                            <p:fltVal val="0"/>
                                          </p:val>
                                        </p:tav>
                                        <p:tav tm="100000">
                                          <p:val>
                                            <p:fltVal val="1"/>
                                          </p:val>
                                        </p:tav>
                                      </p:tavLst>
                                    </p:anim>
                                    <p:anim calcmode="lin" valueType="num">
                                      <p:cBhvr>
                                        <p:cTn id="63" dur="41" tmFilter="0, 0; 0.125,0.2665; 0.25,0.4; 0.375,0.465; 0.5,0.5;  0.625,0.535; 0.75,0.6; 0.875,0.7335; 1,1">
                                          <p:stCondLst>
                                            <p:cond delay="414"/>
                                          </p:stCondLst>
                                        </p:cTn>
                                        <p:tgtEl>
                                          <p:spTgt spid="153"/>
                                        </p:tgtEl>
                                        <p:attrNameLst>
                                          <p:attrName>ppt_y</p:attrName>
                                        </p:attrNameLst>
                                      </p:cBhvr>
                                      <p:tavLst>
                                        <p:tav tm="0" fmla="#ppt_y-sin(pi*$)/81">
                                          <p:val>
                                            <p:fltVal val="0"/>
                                          </p:val>
                                        </p:tav>
                                        <p:tav tm="100000">
                                          <p:val>
                                            <p:fltVal val="1"/>
                                          </p:val>
                                        </p:tav>
                                      </p:tavLst>
                                    </p:anim>
                                    <p:animScale>
                                      <p:cBhvr>
                                        <p:cTn id="64" dur="7">
                                          <p:stCondLst>
                                            <p:cond delay="163"/>
                                          </p:stCondLst>
                                        </p:cTn>
                                        <p:tgtEl>
                                          <p:spTgt spid="153"/>
                                        </p:tgtEl>
                                      </p:cBhvr>
                                      <p:to x="100000" y="60000"/>
                                    </p:animScale>
                                    <p:animScale>
                                      <p:cBhvr>
                                        <p:cTn id="65" dur="42" decel="50000">
                                          <p:stCondLst>
                                            <p:cond delay="169"/>
                                          </p:stCondLst>
                                        </p:cTn>
                                        <p:tgtEl>
                                          <p:spTgt spid="153"/>
                                        </p:tgtEl>
                                      </p:cBhvr>
                                      <p:to x="100000" y="100000"/>
                                    </p:animScale>
                                    <p:animScale>
                                      <p:cBhvr>
                                        <p:cTn id="66" dur="7">
                                          <p:stCondLst>
                                            <p:cond delay="328"/>
                                          </p:stCondLst>
                                        </p:cTn>
                                        <p:tgtEl>
                                          <p:spTgt spid="153"/>
                                        </p:tgtEl>
                                      </p:cBhvr>
                                      <p:to x="100000" y="80000"/>
                                    </p:animScale>
                                    <p:animScale>
                                      <p:cBhvr>
                                        <p:cTn id="67" dur="42" decel="50000">
                                          <p:stCondLst>
                                            <p:cond delay="335"/>
                                          </p:stCondLst>
                                        </p:cTn>
                                        <p:tgtEl>
                                          <p:spTgt spid="153"/>
                                        </p:tgtEl>
                                      </p:cBhvr>
                                      <p:to x="100000" y="100000"/>
                                    </p:animScale>
                                    <p:animScale>
                                      <p:cBhvr>
                                        <p:cTn id="68" dur="7">
                                          <p:stCondLst>
                                            <p:cond delay="411"/>
                                          </p:stCondLst>
                                        </p:cTn>
                                        <p:tgtEl>
                                          <p:spTgt spid="153"/>
                                        </p:tgtEl>
                                      </p:cBhvr>
                                      <p:to x="100000" y="90000"/>
                                    </p:animScale>
                                    <p:animScale>
                                      <p:cBhvr>
                                        <p:cTn id="69" dur="42" decel="50000">
                                          <p:stCondLst>
                                            <p:cond delay="417"/>
                                          </p:stCondLst>
                                        </p:cTn>
                                        <p:tgtEl>
                                          <p:spTgt spid="153"/>
                                        </p:tgtEl>
                                      </p:cBhvr>
                                      <p:to x="100000" y="100000"/>
                                    </p:animScale>
                                    <p:animScale>
                                      <p:cBhvr>
                                        <p:cTn id="70" dur="7">
                                          <p:stCondLst>
                                            <p:cond delay="452"/>
                                          </p:stCondLst>
                                        </p:cTn>
                                        <p:tgtEl>
                                          <p:spTgt spid="153"/>
                                        </p:tgtEl>
                                      </p:cBhvr>
                                      <p:to x="100000" y="95000"/>
                                    </p:animScale>
                                    <p:animScale>
                                      <p:cBhvr>
                                        <p:cTn id="71" dur="42" decel="50000">
                                          <p:stCondLst>
                                            <p:cond delay="459"/>
                                          </p:stCondLst>
                                        </p:cTn>
                                        <p:tgtEl>
                                          <p:spTgt spid="153"/>
                                        </p:tgtEl>
                                      </p:cBhvr>
                                      <p:to x="100000" y="100000"/>
                                    </p:animScale>
                                  </p:childTnLst>
                                </p:cTn>
                              </p:par>
                            </p:childTnLst>
                          </p:cTn>
                        </p:par>
                        <p:par>
                          <p:cTn id="72" fill="hold">
                            <p:stCondLst>
                              <p:cond delay="2004"/>
                            </p:stCondLst>
                            <p:childTnLst>
                              <p:par>
                                <p:cTn id="73" presetID="26" presetClass="entr" presetSubtype="0" fill="hold" nodeType="afterEffect">
                                  <p:stCondLst>
                                    <p:cond delay="0"/>
                                  </p:stCondLst>
                                  <p:childTnLst>
                                    <p:set>
                                      <p:cBhvr>
                                        <p:cTn id="74" dur="1" fill="hold">
                                          <p:stCondLst>
                                            <p:cond delay="0"/>
                                          </p:stCondLst>
                                        </p:cTn>
                                        <p:tgtEl>
                                          <p:spTgt spid="120"/>
                                        </p:tgtEl>
                                        <p:attrNameLst>
                                          <p:attrName>style.visibility</p:attrName>
                                        </p:attrNameLst>
                                      </p:cBhvr>
                                      <p:to>
                                        <p:strVal val="visible"/>
                                      </p:to>
                                    </p:set>
                                    <p:animEffect transition="in" filter="wipe(down)">
                                      <p:cBhvr>
                                        <p:cTn id="75" dur="145">
                                          <p:stCondLst>
                                            <p:cond delay="0"/>
                                          </p:stCondLst>
                                        </p:cTn>
                                        <p:tgtEl>
                                          <p:spTgt spid="120"/>
                                        </p:tgtEl>
                                      </p:cBhvr>
                                    </p:animEffect>
                                    <p:anim calcmode="lin" valueType="num">
                                      <p:cBhvr>
                                        <p:cTn id="76" dur="456" tmFilter="0,0; 0.14,0.36; 0.43,0.73; 0.71,0.91; 1.0,1.0">
                                          <p:stCondLst>
                                            <p:cond delay="0"/>
                                          </p:stCondLst>
                                        </p:cTn>
                                        <p:tgtEl>
                                          <p:spTgt spid="120"/>
                                        </p:tgtEl>
                                        <p:attrNameLst>
                                          <p:attrName>ppt_x</p:attrName>
                                        </p:attrNameLst>
                                      </p:cBhvr>
                                      <p:tavLst>
                                        <p:tav tm="0">
                                          <p:val>
                                            <p:strVal val="#ppt_x-0.25"/>
                                          </p:val>
                                        </p:tav>
                                        <p:tav tm="100000">
                                          <p:val>
                                            <p:strVal val="#ppt_x"/>
                                          </p:val>
                                        </p:tav>
                                      </p:tavLst>
                                    </p:anim>
                                    <p:anim calcmode="lin" valueType="num">
                                      <p:cBhvr>
                                        <p:cTn id="77" dur="166" tmFilter="0.0,0.0; 0.25,0.07; 0.50,0.2; 0.75,0.467; 1.0,1.0">
                                          <p:stCondLst>
                                            <p:cond delay="0"/>
                                          </p:stCondLst>
                                        </p:cTn>
                                        <p:tgtEl>
                                          <p:spTgt spid="120"/>
                                        </p:tgtEl>
                                        <p:attrNameLst>
                                          <p:attrName>ppt_y</p:attrName>
                                        </p:attrNameLst>
                                      </p:cBhvr>
                                      <p:tavLst>
                                        <p:tav tm="0" fmla="#ppt_y-sin(pi*$)/3">
                                          <p:val>
                                            <p:fltVal val="0.5"/>
                                          </p:val>
                                        </p:tav>
                                        <p:tav tm="100000">
                                          <p:val>
                                            <p:fltVal val="1"/>
                                          </p:val>
                                        </p:tav>
                                      </p:tavLst>
                                    </p:anim>
                                    <p:anim calcmode="lin" valueType="num">
                                      <p:cBhvr>
                                        <p:cTn id="78" dur="166" tmFilter="0, 0; 0.125,0.2665; 0.25,0.4; 0.375,0.465; 0.5,0.5;  0.625,0.535; 0.75,0.6; 0.875,0.7335; 1,1">
                                          <p:stCondLst>
                                            <p:cond delay="166"/>
                                          </p:stCondLst>
                                        </p:cTn>
                                        <p:tgtEl>
                                          <p:spTgt spid="120"/>
                                        </p:tgtEl>
                                        <p:attrNameLst>
                                          <p:attrName>ppt_y</p:attrName>
                                        </p:attrNameLst>
                                      </p:cBhvr>
                                      <p:tavLst>
                                        <p:tav tm="0" fmla="#ppt_y-sin(pi*$)/9">
                                          <p:val>
                                            <p:fltVal val="0"/>
                                          </p:val>
                                        </p:tav>
                                        <p:tav tm="100000">
                                          <p:val>
                                            <p:fltVal val="1"/>
                                          </p:val>
                                        </p:tav>
                                      </p:tavLst>
                                    </p:anim>
                                    <p:anim calcmode="lin" valueType="num">
                                      <p:cBhvr>
                                        <p:cTn id="79" dur="83" tmFilter="0, 0; 0.125,0.2665; 0.25,0.4; 0.375,0.465; 0.5,0.5;  0.625,0.535; 0.75,0.6; 0.875,0.7335; 1,1">
                                          <p:stCondLst>
                                            <p:cond delay="331"/>
                                          </p:stCondLst>
                                        </p:cTn>
                                        <p:tgtEl>
                                          <p:spTgt spid="120"/>
                                        </p:tgtEl>
                                        <p:attrNameLst>
                                          <p:attrName>ppt_y</p:attrName>
                                        </p:attrNameLst>
                                      </p:cBhvr>
                                      <p:tavLst>
                                        <p:tav tm="0" fmla="#ppt_y-sin(pi*$)/27">
                                          <p:val>
                                            <p:fltVal val="0"/>
                                          </p:val>
                                        </p:tav>
                                        <p:tav tm="100000">
                                          <p:val>
                                            <p:fltVal val="1"/>
                                          </p:val>
                                        </p:tav>
                                      </p:tavLst>
                                    </p:anim>
                                    <p:anim calcmode="lin" valueType="num">
                                      <p:cBhvr>
                                        <p:cTn id="80" dur="41" tmFilter="0, 0; 0.125,0.2665; 0.25,0.4; 0.375,0.465; 0.5,0.5;  0.625,0.535; 0.75,0.6; 0.875,0.7335; 1,1">
                                          <p:stCondLst>
                                            <p:cond delay="414"/>
                                          </p:stCondLst>
                                        </p:cTn>
                                        <p:tgtEl>
                                          <p:spTgt spid="120"/>
                                        </p:tgtEl>
                                        <p:attrNameLst>
                                          <p:attrName>ppt_y</p:attrName>
                                        </p:attrNameLst>
                                      </p:cBhvr>
                                      <p:tavLst>
                                        <p:tav tm="0" fmla="#ppt_y-sin(pi*$)/81">
                                          <p:val>
                                            <p:fltVal val="0"/>
                                          </p:val>
                                        </p:tav>
                                        <p:tav tm="100000">
                                          <p:val>
                                            <p:fltVal val="1"/>
                                          </p:val>
                                        </p:tav>
                                      </p:tavLst>
                                    </p:anim>
                                    <p:animScale>
                                      <p:cBhvr>
                                        <p:cTn id="81" dur="7">
                                          <p:stCondLst>
                                            <p:cond delay="163"/>
                                          </p:stCondLst>
                                        </p:cTn>
                                        <p:tgtEl>
                                          <p:spTgt spid="120"/>
                                        </p:tgtEl>
                                      </p:cBhvr>
                                      <p:to x="100000" y="60000"/>
                                    </p:animScale>
                                    <p:animScale>
                                      <p:cBhvr>
                                        <p:cTn id="82" dur="42" decel="50000">
                                          <p:stCondLst>
                                            <p:cond delay="169"/>
                                          </p:stCondLst>
                                        </p:cTn>
                                        <p:tgtEl>
                                          <p:spTgt spid="120"/>
                                        </p:tgtEl>
                                      </p:cBhvr>
                                      <p:to x="100000" y="100000"/>
                                    </p:animScale>
                                    <p:animScale>
                                      <p:cBhvr>
                                        <p:cTn id="83" dur="7">
                                          <p:stCondLst>
                                            <p:cond delay="328"/>
                                          </p:stCondLst>
                                        </p:cTn>
                                        <p:tgtEl>
                                          <p:spTgt spid="120"/>
                                        </p:tgtEl>
                                      </p:cBhvr>
                                      <p:to x="100000" y="80000"/>
                                    </p:animScale>
                                    <p:animScale>
                                      <p:cBhvr>
                                        <p:cTn id="84" dur="42" decel="50000">
                                          <p:stCondLst>
                                            <p:cond delay="335"/>
                                          </p:stCondLst>
                                        </p:cTn>
                                        <p:tgtEl>
                                          <p:spTgt spid="120"/>
                                        </p:tgtEl>
                                      </p:cBhvr>
                                      <p:to x="100000" y="100000"/>
                                    </p:animScale>
                                    <p:animScale>
                                      <p:cBhvr>
                                        <p:cTn id="85" dur="7">
                                          <p:stCondLst>
                                            <p:cond delay="411"/>
                                          </p:stCondLst>
                                        </p:cTn>
                                        <p:tgtEl>
                                          <p:spTgt spid="120"/>
                                        </p:tgtEl>
                                      </p:cBhvr>
                                      <p:to x="100000" y="90000"/>
                                    </p:animScale>
                                    <p:animScale>
                                      <p:cBhvr>
                                        <p:cTn id="86" dur="42" decel="50000">
                                          <p:stCondLst>
                                            <p:cond delay="417"/>
                                          </p:stCondLst>
                                        </p:cTn>
                                        <p:tgtEl>
                                          <p:spTgt spid="120"/>
                                        </p:tgtEl>
                                      </p:cBhvr>
                                      <p:to x="100000" y="100000"/>
                                    </p:animScale>
                                    <p:animScale>
                                      <p:cBhvr>
                                        <p:cTn id="87" dur="7">
                                          <p:stCondLst>
                                            <p:cond delay="452"/>
                                          </p:stCondLst>
                                        </p:cTn>
                                        <p:tgtEl>
                                          <p:spTgt spid="120"/>
                                        </p:tgtEl>
                                      </p:cBhvr>
                                      <p:to x="100000" y="95000"/>
                                    </p:animScale>
                                    <p:animScale>
                                      <p:cBhvr>
                                        <p:cTn id="88" dur="42" decel="50000">
                                          <p:stCondLst>
                                            <p:cond delay="459"/>
                                          </p:stCondLst>
                                        </p:cTn>
                                        <p:tgtEl>
                                          <p:spTgt spid="120"/>
                                        </p:tgtEl>
                                      </p:cBhvr>
                                      <p:to x="100000" y="100000"/>
                                    </p:animScale>
                                  </p:childTnLst>
                                </p:cTn>
                              </p:par>
                            </p:childTnLst>
                          </p:cTn>
                        </p:par>
                        <p:par>
                          <p:cTn id="89" fill="hold">
                            <p:stCondLst>
                              <p:cond delay="2505"/>
                            </p:stCondLst>
                            <p:childTnLst>
                              <p:par>
                                <p:cTn id="90" presetID="26" presetClass="entr" presetSubtype="0" fill="hold" nodeType="afterEffect">
                                  <p:stCondLst>
                                    <p:cond delay="0"/>
                                  </p:stCondLst>
                                  <p:childTnLst>
                                    <p:set>
                                      <p:cBhvr>
                                        <p:cTn id="91" dur="1" fill="hold">
                                          <p:stCondLst>
                                            <p:cond delay="0"/>
                                          </p:stCondLst>
                                        </p:cTn>
                                        <p:tgtEl>
                                          <p:spTgt spid="161"/>
                                        </p:tgtEl>
                                        <p:attrNameLst>
                                          <p:attrName>style.visibility</p:attrName>
                                        </p:attrNameLst>
                                      </p:cBhvr>
                                      <p:to>
                                        <p:strVal val="visible"/>
                                      </p:to>
                                    </p:set>
                                    <p:animEffect transition="in" filter="wipe(down)">
                                      <p:cBhvr>
                                        <p:cTn id="92" dur="145">
                                          <p:stCondLst>
                                            <p:cond delay="0"/>
                                          </p:stCondLst>
                                        </p:cTn>
                                        <p:tgtEl>
                                          <p:spTgt spid="161"/>
                                        </p:tgtEl>
                                      </p:cBhvr>
                                    </p:animEffect>
                                    <p:anim calcmode="lin" valueType="num">
                                      <p:cBhvr>
                                        <p:cTn id="93" dur="456"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94" dur="166"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95" dur="166" tmFilter="0, 0; 0.125,0.2665; 0.25,0.4; 0.375,0.465; 0.5,0.5;  0.625,0.535; 0.75,0.6; 0.875,0.7335; 1,1">
                                          <p:stCondLst>
                                            <p:cond delay="166"/>
                                          </p:stCondLst>
                                        </p:cTn>
                                        <p:tgtEl>
                                          <p:spTgt spid="161"/>
                                        </p:tgtEl>
                                        <p:attrNameLst>
                                          <p:attrName>ppt_y</p:attrName>
                                        </p:attrNameLst>
                                      </p:cBhvr>
                                      <p:tavLst>
                                        <p:tav tm="0" fmla="#ppt_y-sin(pi*$)/9">
                                          <p:val>
                                            <p:fltVal val="0"/>
                                          </p:val>
                                        </p:tav>
                                        <p:tav tm="100000">
                                          <p:val>
                                            <p:fltVal val="1"/>
                                          </p:val>
                                        </p:tav>
                                      </p:tavLst>
                                    </p:anim>
                                    <p:anim calcmode="lin" valueType="num">
                                      <p:cBhvr>
                                        <p:cTn id="96" dur="83" tmFilter="0, 0; 0.125,0.2665; 0.25,0.4; 0.375,0.465; 0.5,0.5;  0.625,0.535; 0.75,0.6; 0.875,0.7335; 1,1">
                                          <p:stCondLst>
                                            <p:cond delay="331"/>
                                          </p:stCondLst>
                                        </p:cTn>
                                        <p:tgtEl>
                                          <p:spTgt spid="161"/>
                                        </p:tgtEl>
                                        <p:attrNameLst>
                                          <p:attrName>ppt_y</p:attrName>
                                        </p:attrNameLst>
                                      </p:cBhvr>
                                      <p:tavLst>
                                        <p:tav tm="0" fmla="#ppt_y-sin(pi*$)/27">
                                          <p:val>
                                            <p:fltVal val="0"/>
                                          </p:val>
                                        </p:tav>
                                        <p:tav tm="100000">
                                          <p:val>
                                            <p:fltVal val="1"/>
                                          </p:val>
                                        </p:tav>
                                      </p:tavLst>
                                    </p:anim>
                                    <p:anim calcmode="lin" valueType="num">
                                      <p:cBhvr>
                                        <p:cTn id="97" dur="41" tmFilter="0, 0; 0.125,0.2665; 0.25,0.4; 0.375,0.465; 0.5,0.5;  0.625,0.535; 0.75,0.6; 0.875,0.7335; 1,1">
                                          <p:stCondLst>
                                            <p:cond delay="414"/>
                                          </p:stCondLst>
                                        </p:cTn>
                                        <p:tgtEl>
                                          <p:spTgt spid="161"/>
                                        </p:tgtEl>
                                        <p:attrNameLst>
                                          <p:attrName>ppt_y</p:attrName>
                                        </p:attrNameLst>
                                      </p:cBhvr>
                                      <p:tavLst>
                                        <p:tav tm="0" fmla="#ppt_y-sin(pi*$)/81">
                                          <p:val>
                                            <p:fltVal val="0"/>
                                          </p:val>
                                        </p:tav>
                                        <p:tav tm="100000">
                                          <p:val>
                                            <p:fltVal val="1"/>
                                          </p:val>
                                        </p:tav>
                                      </p:tavLst>
                                    </p:anim>
                                    <p:animScale>
                                      <p:cBhvr>
                                        <p:cTn id="98" dur="7">
                                          <p:stCondLst>
                                            <p:cond delay="163"/>
                                          </p:stCondLst>
                                        </p:cTn>
                                        <p:tgtEl>
                                          <p:spTgt spid="161"/>
                                        </p:tgtEl>
                                      </p:cBhvr>
                                      <p:to x="100000" y="60000"/>
                                    </p:animScale>
                                    <p:animScale>
                                      <p:cBhvr>
                                        <p:cTn id="99" dur="42" decel="50000">
                                          <p:stCondLst>
                                            <p:cond delay="169"/>
                                          </p:stCondLst>
                                        </p:cTn>
                                        <p:tgtEl>
                                          <p:spTgt spid="161"/>
                                        </p:tgtEl>
                                      </p:cBhvr>
                                      <p:to x="100000" y="100000"/>
                                    </p:animScale>
                                    <p:animScale>
                                      <p:cBhvr>
                                        <p:cTn id="100" dur="7">
                                          <p:stCondLst>
                                            <p:cond delay="328"/>
                                          </p:stCondLst>
                                        </p:cTn>
                                        <p:tgtEl>
                                          <p:spTgt spid="161"/>
                                        </p:tgtEl>
                                      </p:cBhvr>
                                      <p:to x="100000" y="80000"/>
                                    </p:animScale>
                                    <p:animScale>
                                      <p:cBhvr>
                                        <p:cTn id="101" dur="42" decel="50000">
                                          <p:stCondLst>
                                            <p:cond delay="335"/>
                                          </p:stCondLst>
                                        </p:cTn>
                                        <p:tgtEl>
                                          <p:spTgt spid="161"/>
                                        </p:tgtEl>
                                      </p:cBhvr>
                                      <p:to x="100000" y="100000"/>
                                    </p:animScale>
                                    <p:animScale>
                                      <p:cBhvr>
                                        <p:cTn id="102" dur="7">
                                          <p:stCondLst>
                                            <p:cond delay="411"/>
                                          </p:stCondLst>
                                        </p:cTn>
                                        <p:tgtEl>
                                          <p:spTgt spid="161"/>
                                        </p:tgtEl>
                                      </p:cBhvr>
                                      <p:to x="100000" y="90000"/>
                                    </p:animScale>
                                    <p:animScale>
                                      <p:cBhvr>
                                        <p:cTn id="103" dur="42" decel="50000">
                                          <p:stCondLst>
                                            <p:cond delay="417"/>
                                          </p:stCondLst>
                                        </p:cTn>
                                        <p:tgtEl>
                                          <p:spTgt spid="161"/>
                                        </p:tgtEl>
                                      </p:cBhvr>
                                      <p:to x="100000" y="100000"/>
                                    </p:animScale>
                                    <p:animScale>
                                      <p:cBhvr>
                                        <p:cTn id="104" dur="7">
                                          <p:stCondLst>
                                            <p:cond delay="452"/>
                                          </p:stCondLst>
                                        </p:cTn>
                                        <p:tgtEl>
                                          <p:spTgt spid="161"/>
                                        </p:tgtEl>
                                      </p:cBhvr>
                                      <p:to x="100000" y="95000"/>
                                    </p:animScale>
                                    <p:animScale>
                                      <p:cBhvr>
                                        <p:cTn id="105" dur="42" decel="50000">
                                          <p:stCondLst>
                                            <p:cond delay="459"/>
                                          </p:stCondLst>
                                        </p:cTn>
                                        <p:tgtEl>
                                          <p:spTgt spid="161"/>
                                        </p:tgtEl>
                                      </p:cBhvr>
                                      <p:to x="100000" y="100000"/>
                                    </p:animScale>
                                  </p:childTnLst>
                                </p:cTn>
                              </p:par>
                            </p:childTnLst>
                          </p:cTn>
                        </p:par>
                        <p:par>
                          <p:cTn id="106" fill="hold">
                            <p:stCondLst>
                              <p:cond delay="3006"/>
                            </p:stCondLst>
                            <p:childTnLst>
                              <p:par>
                                <p:cTn id="107" presetID="26" presetClass="entr" presetSubtype="0" fill="hold" nodeType="afterEffect">
                                  <p:stCondLst>
                                    <p:cond delay="0"/>
                                  </p:stCondLst>
                                  <p:childTnLst>
                                    <p:set>
                                      <p:cBhvr>
                                        <p:cTn id="108" dur="1" fill="hold">
                                          <p:stCondLst>
                                            <p:cond delay="0"/>
                                          </p:stCondLst>
                                        </p:cTn>
                                        <p:tgtEl>
                                          <p:spTgt spid="116"/>
                                        </p:tgtEl>
                                        <p:attrNameLst>
                                          <p:attrName>style.visibility</p:attrName>
                                        </p:attrNameLst>
                                      </p:cBhvr>
                                      <p:to>
                                        <p:strVal val="visible"/>
                                      </p:to>
                                    </p:set>
                                    <p:animEffect transition="in" filter="wipe(down)">
                                      <p:cBhvr>
                                        <p:cTn id="109" dur="145">
                                          <p:stCondLst>
                                            <p:cond delay="0"/>
                                          </p:stCondLst>
                                        </p:cTn>
                                        <p:tgtEl>
                                          <p:spTgt spid="116"/>
                                        </p:tgtEl>
                                      </p:cBhvr>
                                    </p:animEffect>
                                    <p:anim calcmode="lin" valueType="num">
                                      <p:cBhvr>
                                        <p:cTn id="110" dur="456" tmFilter="0,0; 0.14,0.36; 0.43,0.73; 0.71,0.91; 1.0,1.0">
                                          <p:stCondLst>
                                            <p:cond delay="0"/>
                                          </p:stCondLst>
                                        </p:cTn>
                                        <p:tgtEl>
                                          <p:spTgt spid="116"/>
                                        </p:tgtEl>
                                        <p:attrNameLst>
                                          <p:attrName>ppt_x</p:attrName>
                                        </p:attrNameLst>
                                      </p:cBhvr>
                                      <p:tavLst>
                                        <p:tav tm="0">
                                          <p:val>
                                            <p:strVal val="#ppt_x-0.25"/>
                                          </p:val>
                                        </p:tav>
                                        <p:tav tm="100000">
                                          <p:val>
                                            <p:strVal val="#ppt_x"/>
                                          </p:val>
                                        </p:tav>
                                      </p:tavLst>
                                    </p:anim>
                                    <p:anim calcmode="lin" valueType="num">
                                      <p:cBhvr>
                                        <p:cTn id="111" dur="166" tmFilter="0.0,0.0; 0.25,0.07; 0.50,0.2; 0.75,0.467; 1.0,1.0">
                                          <p:stCondLst>
                                            <p:cond delay="0"/>
                                          </p:stCondLst>
                                        </p:cTn>
                                        <p:tgtEl>
                                          <p:spTgt spid="116"/>
                                        </p:tgtEl>
                                        <p:attrNameLst>
                                          <p:attrName>ppt_y</p:attrName>
                                        </p:attrNameLst>
                                      </p:cBhvr>
                                      <p:tavLst>
                                        <p:tav tm="0" fmla="#ppt_y-sin(pi*$)/3">
                                          <p:val>
                                            <p:fltVal val="0.5"/>
                                          </p:val>
                                        </p:tav>
                                        <p:tav tm="100000">
                                          <p:val>
                                            <p:fltVal val="1"/>
                                          </p:val>
                                        </p:tav>
                                      </p:tavLst>
                                    </p:anim>
                                    <p:anim calcmode="lin" valueType="num">
                                      <p:cBhvr>
                                        <p:cTn id="112" dur="166" tmFilter="0, 0; 0.125,0.2665; 0.25,0.4; 0.375,0.465; 0.5,0.5;  0.625,0.535; 0.75,0.6; 0.875,0.7335; 1,1">
                                          <p:stCondLst>
                                            <p:cond delay="166"/>
                                          </p:stCondLst>
                                        </p:cTn>
                                        <p:tgtEl>
                                          <p:spTgt spid="116"/>
                                        </p:tgtEl>
                                        <p:attrNameLst>
                                          <p:attrName>ppt_y</p:attrName>
                                        </p:attrNameLst>
                                      </p:cBhvr>
                                      <p:tavLst>
                                        <p:tav tm="0" fmla="#ppt_y-sin(pi*$)/9">
                                          <p:val>
                                            <p:fltVal val="0"/>
                                          </p:val>
                                        </p:tav>
                                        <p:tav tm="100000">
                                          <p:val>
                                            <p:fltVal val="1"/>
                                          </p:val>
                                        </p:tav>
                                      </p:tavLst>
                                    </p:anim>
                                    <p:anim calcmode="lin" valueType="num">
                                      <p:cBhvr>
                                        <p:cTn id="113" dur="83" tmFilter="0, 0; 0.125,0.2665; 0.25,0.4; 0.375,0.465; 0.5,0.5;  0.625,0.535; 0.75,0.6; 0.875,0.7335; 1,1">
                                          <p:stCondLst>
                                            <p:cond delay="331"/>
                                          </p:stCondLst>
                                        </p:cTn>
                                        <p:tgtEl>
                                          <p:spTgt spid="116"/>
                                        </p:tgtEl>
                                        <p:attrNameLst>
                                          <p:attrName>ppt_y</p:attrName>
                                        </p:attrNameLst>
                                      </p:cBhvr>
                                      <p:tavLst>
                                        <p:tav tm="0" fmla="#ppt_y-sin(pi*$)/27">
                                          <p:val>
                                            <p:fltVal val="0"/>
                                          </p:val>
                                        </p:tav>
                                        <p:tav tm="100000">
                                          <p:val>
                                            <p:fltVal val="1"/>
                                          </p:val>
                                        </p:tav>
                                      </p:tavLst>
                                    </p:anim>
                                    <p:anim calcmode="lin" valueType="num">
                                      <p:cBhvr>
                                        <p:cTn id="114" dur="41" tmFilter="0, 0; 0.125,0.2665; 0.25,0.4; 0.375,0.465; 0.5,0.5;  0.625,0.535; 0.75,0.6; 0.875,0.7335; 1,1">
                                          <p:stCondLst>
                                            <p:cond delay="414"/>
                                          </p:stCondLst>
                                        </p:cTn>
                                        <p:tgtEl>
                                          <p:spTgt spid="116"/>
                                        </p:tgtEl>
                                        <p:attrNameLst>
                                          <p:attrName>ppt_y</p:attrName>
                                        </p:attrNameLst>
                                      </p:cBhvr>
                                      <p:tavLst>
                                        <p:tav tm="0" fmla="#ppt_y-sin(pi*$)/81">
                                          <p:val>
                                            <p:fltVal val="0"/>
                                          </p:val>
                                        </p:tav>
                                        <p:tav tm="100000">
                                          <p:val>
                                            <p:fltVal val="1"/>
                                          </p:val>
                                        </p:tav>
                                      </p:tavLst>
                                    </p:anim>
                                    <p:animScale>
                                      <p:cBhvr>
                                        <p:cTn id="115" dur="7">
                                          <p:stCondLst>
                                            <p:cond delay="163"/>
                                          </p:stCondLst>
                                        </p:cTn>
                                        <p:tgtEl>
                                          <p:spTgt spid="116"/>
                                        </p:tgtEl>
                                      </p:cBhvr>
                                      <p:to x="100000" y="60000"/>
                                    </p:animScale>
                                    <p:animScale>
                                      <p:cBhvr>
                                        <p:cTn id="116" dur="42" decel="50000">
                                          <p:stCondLst>
                                            <p:cond delay="169"/>
                                          </p:stCondLst>
                                        </p:cTn>
                                        <p:tgtEl>
                                          <p:spTgt spid="116"/>
                                        </p:tgtEl>
                                      </p:cBhvr>
                                      <p:to x="100000" y="100000"/>
                                    </p:animScale>
                                    <p:animScale>
                                      <p:cBhvr>
                                        <p:cTn id="117" dur="7">
                                          <p:stCondLst>
                                            <p:cond delay="328"/>
                                          </p:stCondLst>
                                        </p:cTn>
                                        <p:tgtEl>
                                          <p:spTgt spid="116"/>
                                        </p:tgtEl>
                                      </p:cBhvr>
                                      <p:to x="100000" y="80000"/>
                                    </p:animScale>
                                    <p:animScale>
                                      <p:cBhvr>
                                        <p:cTn id="118" dur="42" decel="50000">
                                          <p:stCondLst>
                                            <p:cond delay="335"/>
                                          </p:stCondLst>
                                        </p:cTn>
                                        <p:tgtEl>
                                          <p:spTgt spid="116"/>
                                        </p:tgtEl>
                                      </p:cBhvr>
                                      <p:to x="100000" y="100000"/>
                                    </p:animScale>
                                    <p:animScale>
                                      <p:cBhvr>
                                        <p:cTn id="119" dur="7">
                                          <p:stCondLst>
                                            <p:cond delay="411"/>
                                          </p:stCondLst>
                                        </p:cTn>
                                        <p:tgtEl>
                                          <p:spTgt spid="116"/>
                                        </p:tgtEl>
                                      </p:cBhvr>
                                      <p:to x="100000" y="90000"/>
                                    </p:animScale>
                                    <p:animScale>
                                      <p:cBhvr>
                                        <p:cTn id="120" dur="42" decel="50000">
                                          <p:stCondLst>
                                            <p:cond delay="417"/>
                                          </p:stCondLst>
                                        </p:cTn>
                                        <p:tgtEl>
                                          <p:spTgt spid="116"/>
                                        </p:tgtEl>
                                      </p:cBhvr>
                                      <p:to x="100000" y="100000"/>
                                    </p:animScale>
                                    <p:animScale>
                                      <p:cBhvr>
                                        <p:cTn id="121" dur="7">
                                          <p:stCondLst>
                                            <p:cond delay="452"/>
                                          </p:stCondLst>
                                        </p:cTn>
                                        <p:tgtEl>
                                          <p:spTgt spid="116"/>
                                        </p:tgtEl>
                                      </p:cBhvr>
                                      <p:to x="100000" y="95000"/>
                                    </p:animScale>
                                    <p:animScale>
                                      <p:cBhvr>
                                        <p:cTn id="122" dur="42" decel="50000">
                                          <p:stCondLst>
                                            <p:cond delay="459"/>
                                          </p:stCondLst>
                                        </p:cTn>
                                        <p:tgtEl>
                                          <p:spTgt spid="116"/>
                                        </p:tgtEl>
                                      </p:cBhvr>
                                      <p:to x="100000" y="100000"/>
                                    </p:animScale>
                                  </p:childTnLst>
                                </p:cTn>
                              </p:par>
                            </p:childTnLst>
                          </p:cTn>
                        </p:par>
                        <p:par>
                          <p:cTn id="123" fill="hold">
                            <p:stCondLst>
                              <p:cond delay="3507"/>
                            </p:stCondLst>
                            <p:childTnLst>
                              <p:par>
                                <p:cTn id="124" presetID="26" presetClass="entr" presetSubtype="0" fill="hold" nodeType="afterEffect">
                                  <p:stCondLst>
                                    <p:cond delay="0"/>
                                  </p:stCondLst>
                                  <p:childTnLst>
                                    <p:set>
                                      <p:cBhvr>
                                        <p:cTn id="125" dur="1" fill="hold">
                                          <p:stCondLst>
                                            <p:cond delay="0"/>
                                          </p:stCondLst>
                                        </p:cTn>
                                        <p:tgtEl>
                                          <p:spTgt spid="136"/>
                                        </p:tgtEl>
                                        <p:attrNameLst>
                                          <p:attrName>style.visibility</p:attrName>
                                        </p:attrNameLst>
                                      </p:cBhvr>
                                      <p:to>
                                        <p:strVal val="visible"/>
                                      </p:to>
                                    </p:set>
                                    <p:animEffect transition="in" filter="wipe(down)">
                                      <p:cBhvr>
                                        <p:cTn id="126" dur="145">
                                          <p:stCondLst>
                                            <p:cond delay="0"/>
                                          </p:stCondLst>
                                        </p:cTn>
                                        <p:tgtEl>
                                          <p:spTgt spid="136"/>
                                        </p:tgtEl>
                                      </p:cBhvr>
                                    </p:animEffect>
                                    <p:anim calcmode="lin" valueType="num">
                                      <p:cBhvr>
                                        <p:cTn id="127" dur="456"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128" dur="166"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129" dur="166" tmFilter="0, 0; 0.125,0.2665; 0.25,0.4; 0.375,0.465; 0.5,0.5;  0.625,0.535; 0.75,0.6; 0.875,0.7335; 1,1">
                                          <p:stCondLst>
                                            <p:cond delay="166"/>
                                          </p:stCondLst>
                                        </p:cTn>
                                        <p:tgtEl>
                                          <p:spTgt spid="136"/>
                                        </p:tgtEl>
                                        <p:attrNameLst>
                                          <p:attrName>ppt_y</p:attrName>
                                        </p:attrNameLst>
                                      </p:cBhvr>
                                      <p:tavLst>
                                        <p:tav tm="0" fmla="#ppt_y-sin(pi*$)/9">
                                          <p:val>
                                            <p:fltVal val="0"/>
                                          </p:val>
                                        </p:tav>
                                        <p:tav tm="100000">
                                          <p:val>
                                            <p:fltVal val="1"/>
                                          </p:val>
                                        </p:tav>
                                      </p:tavLst>
                                    </p:anim>
                                    <p:anim calcmode="lin" valueType="num">
                                      <p:cBhvr>
                                        <p:cTn id="130" dur="83" tmFilter="0, 0; 0.125,0.2665; 0.25,0.4; 0.375,0.465; 0.5,0.5;  0.625,0.535; 0.75,0.6; 0.875,0.7335; 1,1">
                                          <p:stCondLst>
                                            <p:cond delay="331"/>
                                          </p:stCondLst>
                                        </p:cTn>
                                        <p:tgtEl>
                                          <p:spTgt spid="136"/>
                                        </p:tgtEl>
                                        <p:attrNameLst>
                                          <p:attrName>ppt_y</p:attrName>
                                        </p:attrNameLst>
                                      </p:cBhvr>
                                      <p:tavLst>
                                        <p:tav tm="0" fmla="#ppt_y-sin(pi*$)/27">
                                          <p:val>
                                            <p:fltVal val="0"/>
                                          </p:val>
                                        </p:tav>
                                        <p:tav tm="100000">
                                          <p:val>
                                            <p:fltVal val="1"/>
                                          </p:val>
                                        </p:tav>
                                      </p:tavLst>
                                    </p:anim>
                                    <p:anim calcmode="lin" valueType="num">
                                      <p:cBhvr>
                                        <p:cTn id="131" dur="41" tmFilter="0, 0; 0.125,0.2665; 0.25,0.4; 0.375,0.465; 0.5,0.5;  0.625,0.535; 0.75,0.6; 0.875,0.7335; 1,1">
                                          <p:stCondLst>
                                            <p:cond delay="414"/>
                                          </p:stCondLst>
                                        </p:cTn>
                                        <p:tgtEl>
                                          <p:spTgt spid="136"/>
                                        </p:tgtEl>
                                        <p:attrNameLst>
                                          <p:attrName>ppt_y</p:attrName>
                                        </p:attrNameLst>
                                      </p:cBhvr>
                                      <p:tavLst>
                                        <p:tav tm="0" fmla="#ppt_y-sin(pi*$)/81">
                                          <p:val>
                                            <p:fltVal val="0"/>
                                          </p:val>
                                        </p:tav>
                                        <p:tav tm="100000">
                                          <p:val>
                                            <p:fltVal val="1"/>
                                          </p:val>
                                        </p:tav>
                                      </p:tavLst>
                                    </p:anim>
                                    <p:animScale>
                                      <p:cBhvr>
                                        <p:cTn id="132" dur="7">
                                          <p:stCondLst>
                                            <p:cond delay="163"/>
                                          </p:stCondLst>
                                        </p:cTn>
                                        <p:tgtEl>
                                          <p:spTgt spid="136"/>
                                        </p:tgtEl>
                                      </p:cBhvr>
                                      <p:to x="100000" y="60000"/>
                                    </p:animScale>
                                    <p:animScale>
                                      <p:cBhvr>
                                        <p:cTn id="133" dur="42" decel="50000">
                                          <p:stCondLst>
                                            <p:cond delay="169"/>
                                          </p:stCondLst>
                                        </p:cTn>
                                        <p:tgtEl>
                                          <p:spTgt spid="136"/>
                                        </p:tgtEl>
                                      </p:cBhvr>
                                      <p:to x="100000" y="100000"/>
                                    </p:animScale>
                                    <p:animScale>
                                      <p:cBhvr>
                                        <p:cTn id="134" dur="7">
                                          <p:stCondLst>
                                            <p:cond delay="328"/>
                                          </p:stCondLst>
                                        </p:cTn>
                                        <p:tgtEl>
                                          <p:spTgt spid="136"/>
                                        </p:tgtEl>
                                      </p:cBhvr>
                                      <p:to x="100000" y="80000"/>
                                    </p:animScale>
                                    <p:animScale>
                                      <p:cBhvr>
                                        <p:cTn id="135" dur="42" decel="50000">
                                          <p:stCondLst>
                                            <p:cond delay="335"/>
                                          </p:stCondLst>
                                        </p:cTn>
                                        <p:tgtEl>
                                          <p:spTgt spid="136"/>
                                        </p:tgtEl>
                                      </p:cBhvr>
                                      <p:to x="100000" y="100000"/>
                                    </p:animScale>
                                    <p:animScale>
                                      <p:cBhvr>
                                        <p:cTn id="136" dur="7">
                                          <p:stCondLst>
                                            <p:cond delay="411"/>
                                          </p:stCondLst>
                                        </p:cTn>
                                        <p:tgtEl>
                                          <p:spTgt spid="136"/>
                                        </p:tgtEl>
                                      </p:cBhvr>
                                      <p:to x="100000" y="90000"/>
                                    </p:animScale>
                                    <p:animScale>
                                      <p:cBhvr>
                                        <p:cTn id="137" dur="42" decel="50000">
                                          <p:stCondLst>
                                            <p:cond delay="417"/>
                                          </p:stCondLst>
                                        </p:cTn>
                                        <p:tgtEl>
                                          <p:spTgt spid="136"/>
                                        </p:tgtEl>
                                      </p:cBhvr>
                                      <p:to x="100000" y="100000"/>
                                    </p:animScale>
                                    <p:animScale>
                                      <p:cBhvr>
                                        <p:cTn id="138" dur="7">
                                          <p:stCondLst>
                                            <p:cond delay="452"/>
                                          </p:stCondLst>
                                        </p:cTn>
                                        <p:tgtEl>
                                          <p:spTgt spid="136"/>
                                        </p:tgtEl>
                                      </p:cBhvr>
                                      <p:to x="100000" y="95000"/>
                                    </p:animScale>
                                    <p:animScale>
                                      <p:cBhvr>
                                        <p:cTn id="139" dur="42" decel="50000">
                                          <p:stCondLst>
                                            <p:cond delay="459"/>
                                          </p:stCondLst>
                                        </p:cTn>
                                        <p:tgtEl>
                                          <p:spTgt spid="136"/>
                                        </p:tgtEl>
                                      </p:cBhvr>
                                      <p:to x="100000" y="100000"/>
                                    </p:animScale>
                                  </p:childTnLst>
                                </p:cTn>
                              </p:par>
                            </p:childTnLst>
                          </p:cTn>
                        </p:par>
                        <p:par>
                          <p:cTn id="140" fill="hold">
                            <p:stCondLst>
                              <p:cond delay="4008"/>
                            </p:stCondLst>
                            <p:childTnLst>
                              <p:par>
                                <p:cTn id="141" presetID="26" presetClass="entr" presetSubtype="0" fill="hold" nodeType="afterEffect">
                                  <p:stCondLst>
                                    <p:cond delay="0"/>
                                  </p:stCondLst>
                                  <p:childTnLst>
                                    <p:set>
                                      <p:cBhvr>
                                        <p:cTn id="142" dur="1" fill="hold">
                                          <p:stCondLst>
                                            <p:cond delay="0"/>
                                          </p:stCondLst>
                                        </p:cTn>
                                        <p:tgtEl>
                                          <p:spTgt spid="133"/>
                                        </p:tgtEl>
                                        <p:attrNameLst>
                                          <p:attrName>style.visibility</p:attrName>
                                        </p:attrNameLst>
                                      </p:cBhvr>
                                      <p:to>
                                        <p:strVal val="visible"/>
                                      </p:to>
                                    </p:set>
                                    <p:animEffect transition="in" filter="wipe(down)">
                                      <p:cBhvr>
                                        <p:cTn id="143" dur="145">
                                          <p:stCondLst>
                                            <p:cond delay="0"/>
                                          </p:stCondLst>
                                        </p:cTn>
                                        <p:tgtEl>
                                          <p:spTgt spid="133"/>
                                        </p:tgtEl>
                                      </p:cBhvr>
                                    </p:animEffect>
                                    <p:anim calcmode="lin" valueType="num">
                                      <p:cBhvr>
                                        <p:cTn id="144" dur="456" tmFilter="0,0; 0.14,0.36; 0.43,0.73; 0.71,0.91; 1.0,1.0">
                                          <p:stCondLst>
                                            <p:cond delay="0"/>
                                          </p:stCondLst>
                                        </p:cTn>
                                        <p:tgtEl>
                                          <p:spTgt spid="133"/>
                                        </p:tgtEl>
                                        <p:attrNameLst>
                                          <p:attrName>ppt_x</p:attrName>
                                        </p:attrNameLst>
                                      </p:cBhvr>
                                      <p:tavLst>
                                        <p:tav tm="0">
                                          <p:val>
                                            <p:strVal val="#ppt_x-0.25"/>
                                          </p:val>
                                        </p:tav>
                                        <p:tav tm="100000">
                                          <p:val>
                                            <p:strVal val="#ppt_x"/>
                                          </p:val>
                                        </p:tav>
                                      </p:tavLst>
                                    </p:anim>
                                    <p:anim calcmode="lin" valueType="num">
                                      <p:cBhvr>
                                        <p:cTn id="145" dur="166" tmFilter="0.0,0.0; 0.25,0.07; 0.50,0.2; 0.75,0.467; 1.0,1.0">
                                          <p:stCondLst>
                                            <p:cond delay="0"/>
                                          </p:stCondLst>
                                        </p:cTn>
                                        <p:tgtEl>
                                          <p:spTgt spid="133"/>
                                        </p:tgtEl>
                                        <p:attrNameLst>
                                          <p:attrName>ppt_y</p:attrName>
                                        </p:attrNameLst>
                                      </p:cBhvr>
                                      <p:tavLst>
                                        <p:tav tm="0" fmla="#ppt_y-sin(pi*$)/3">
                                          <p:val>
                                            <p:fltVal val="0.5"/>
                                          </p:val>
                                        </p:tav>
                                        <p:tav tm="100000">
                                          <p:val>
                                            <p:fltVal val="1"/>
                                          </p:val>
                                        </p:tav>
                                      </p:tavLst>
                                    </p:anim>
                                    <p:anim calcmode="lin" valueType="num">
                                      <p:cBhvr>
                                        <p:cTn id="146" dur="166" tmFilter="0, 0; 0.125,0.2665; 0.25,0.4; 0.375,0.465; 0.5,0.5;  0.625,0.535; 0.75,0.6; 0.875,0.7335; 1,1">
                                          <p:stCondLst>
                                            <p:cond delay="166"/>
                                          </p:stCondLst>
                                        </p:cTn>
                                        <p:tgtEl>
                                          <p:spTgt spid="133"/>
                                        </p:tgtEl>
                                        <p:attrNameLst>
                                          <p:attrName>ppt_y</p:attrName>
                                        </p:attrNameLst>
                                      </p:cBhvr>
                                      <p:tavLst>
                                        <p:tav tm="0" fmla="#ppt_y-sin(pi*$)/9">
                                          <p:val>
                                            <p:fltVal val="0"/>
                                          </p:val>
                                        </p:tav>
                                        <p:tav tm="100000">
                                          <p:val>
                                            <p:fltVal val="1"/>
                                          </p:val>
                                        </p:tav>
                                      </p:tavLst>
                                    </p:anim>
                                    <p:anim calcmode="lin" valueType="num">
                                      <p:cBhvr>
                                        <p:cTn id="147" dur="83" tmFilter="0, 0; 0.125,0.2665; 0.25,0.4; 0.375,0.465; 0.5,0.5;  0.625,0.535; 0.75,0.6; 0.875,0.7335; 1,1">
                                          <p:stCondLst>
                                            <p:cond delay="331"/>
                                          </p:stCondLst>
                                        </p:cTn>
                                        <p:tgtEl>
                                          <p:spTgt spid="133"/>
                                        </p:tgtEl>
                                        <p:attrNameLst>
                                          <p:attrName>ppt_y</p:attrName>
                                        </p:attrNameLst>
                                      </p:cBhvr>
                                      <p:tavLst>
                                        <p:tav tm="0" fmla="#ppt_y-sin(pi*$)/27">
                                          <p:val>
                                            <p:fltVal val="0"/>
                                          </p:val>
                                        </p:tav>
                                        <p:tav tm="100000">
                                          <p:val>
                                            <p:fltVal val="1"/>
                                          </p:val>
                                        </p:tav>
                                      </p:tavLst>
                                    </p:anim>
                                    <p:anim calcmode="lin" valueType="num">
                                      <p:cBhvr>
                                        <p:cTn id="148" dur="41" tmFilter="0, 0; 0.125,0.2665; 0.25,0.4; 0.375,0.465; 0.5,0.5;  0.625,0.535; 0.75,0.6; 0.875,0.7335; 1,1">
                                          <p:stCondLst>
                                            <p:cond delay="414"/>
                                          </p:stCondLst>
                                        </p:cTn>
                                        <p:tgtEl>
                                          <p:spTgt spid="133"/>
                                        </p:tgtEl>
                                        <p:attrNameLst>
                                          <p:attrName>ppt_y</p:attrName>
                                        </p:attrNameLst>
                                      </p:cBhvr>
                                      <p:tavLst>
                                        <p:tav tm="0" fmla="#ppt_y-sin(pi*$)/81">
                                          <p:val>
                                            <p:fltVal val="0"/>
                                          </p:val>
                                        </p:tav>
                                        <p:tav tm="100000">
                                          <p:val>
                                            <p:fltVal val="1"/>
                                          </p:val>
                                        </p:tav>
                                      </p:tavLst>
                                    </p:anim>
                                    <p:animScale>
                                      <p:cBhvr>
                                        <p:cTn id="149" dur="7">
                                          <p:stCondLst>
                                            <p:cond delay="163"/>
                                          </p:stCondLst>
                                        </p:cTn>
                                        <p:tgtEl>
                                          <p:spTgt spid="133"/>
                                        </p:tgtEl>
                                      </p:cBhvr>
                                      <p:to x="100000" y="60000"/>
                                    </p:animScale>
                                    <p:animScale>
                                      <p:cBhvr>
                                        <p:cTn id="150" dur="42" decel="50000">
                                          <p:stCondLst>
                                            <p:cond delay="169"/>
                                          </p:stCondLst>
                                        </p:cTn>
                                        <p:tgtEl>
                                          <p:spTgt spid="133"/>
                                        </p:tgtEl>
                                      </p:cBhvr>
                                      <p:to x="100000" y="100000"/>
                                    </p:animScale>
                                    <p:animScale>
                                      <p:cBhvr>
                                        <p:cTn id="151" dur="7">
                                          <p:stCondLst>
                                            <p:cond delay="328"/>
                                          </p:stCondLst>
                                        </p:cTn>
                                        <p:tgtEl>
                                          <p:spTgt spid="133"/>
                                        </p:tgtEl>
                                      </p:cBhvr>
                                      <p:to x="100000" y="80000"/>
                                    </p:animScale>
                                    <p:animScale>
                                      <p:cBhvr>
                                        <p:cTn id="152" dur="42" decel="50000">
                                          <p:stCondLst>
                                            <p:cond delay="335"/>
                                          </p:stCondLst>
                                        </p:cTn>
                                        <p:tgtEl>
                                          <p:spTgt spid="133"/>
                                        </p:tgtEl>
                                      </p:cBhvr>
                                      <p:to x="100000" y="100000"/>
                                    </p:animScale>
                                    <p:animScale>
                                      <p:cBhvr>
                                        <p:cTn id="153" dur="7">
                                          <p:stCondLst>
                                            <p:cond delay="411"/>
                                          </p:stCondLst>
                                        </p:cTn>
                                        <p:tgtEl>
                                          <p:spTgt spid="133"/>
                                        </p:tgtEl>
                                      </p:cBhvr>
                                      <p:to x="100000" y="90000"/>
                                    </p:animScale>
                                    <p:animScale>
                                      <p:cBhvr>
                                        <p:cTn id="154" dur="42" decel="50000">
                                          <p:stCondLst>
                                            <p:cond delay="417"/>
                                          </p:stCondLst>
                                        </p:cTn>
                                        <p:tgtEl>
                                          <p:spTgt spid="133"/>
                                        </p:tgtEl>
                                      </p:cBhvr>
                                      <p:to x="100000" y="100000"/>
                                    </p:animScale>
                                    <p:animScale>
                                      <p:cBhvr>
                                        <p:cTn id="155" dur="7">
                                          <p:stCondLst>
                                            <p:cond delay="452"/>
                                          </p:stCondLst>
                                        </p:cTn>
                                        <p:tgtEl>
                                          <p:spTgt spid="133"/>
                                        </p:tgtEl>
                                      </p:cBhvr>
                                      <p:to x="100000" y="95000"/>
                                    </p:animScale>
                                    <p:animScale>
                                      <p:cBhvr>
                                        <p:cTn id="156" dur="42" decel="50000">
                                          <p:stCondLst>
                                            <p:cond delay="459"/>
                                          </p:stCondLst>
                                        </p:cTn>
                                        <p:tgtEl>
                                          <p:spTgt spid="133"/>
                                        </p:tgtEl>
                                      </p:cBhvr>
                                      <p:to x="100000" y="100000"/>
                                    </p:animScale>
                                  </p:childTnLst>
                                </p:cTn>
                              </p:par>
                            </p:childTnLst>
                          </p:cTn>
                        </p:par>
                        <p:par>
                          <p:cTn id="157" fill="hold">
                            <p:stCondLst>
                              <p:cond delay="4509"/>
                            </p:stCondLst>
                            <p:childTnLst>
                              <p:par>
                                <p:cTn id="158" presetID="26" presetClass="entr" presetSubtype="0" fill="hold" nodeType="afterEffect">
                                  <p:stCondLst>
                                    <p:cond delay="0"/>
                                  </p:stCondLst>
                                  <p:childTnLst>
                                    <p:set>
                                      <p:cBhvr>
                                        <p:cTn id="159" dur="1" fill="hold">
                                          <p:stCondLst>
                                            <p:cond delay="0"/>
                                          </p:stCondLst>
                                        </p:cTn>
                                        <p:tgtEl>
                                          <p:spTgt spid="112"/>
                                        </p:tgtEl>
                                        <p:attrNameLst>
                                          <p:attrName>style.visibility</p:attrName>
                                        </p:attrNameLst>
                                      </p:cBhvr>
                                      <p:to>
                                        <p:strVal val="visible"/>
                                      </p:to>
                                    </p:set>
                                    <p:animEffect transition="in" filter="wipe(down)">
                                      <p:cBhvr>
                                        <p:cTn id="160" dur="145">
                                          <p:stCondLst>
                                            <p:cond delay="0"/>
                                          </p:stCondLst>
                                        </p:cTn>
                                        <p:tgtEl>
                                          <p:spTgt spid="112"/>
                                        </p:tgtEl>
                                      </p:cBhvr>
                                    </p:animEffect>
                                    <p:anim calcmode="lin" valueType="num">
                                      <p:cBhvr>
                                        <p:cTn id="161" dur="456" tmFilter="0,0; 0.14,0.36; 0.43,0.73; 0.71,0.91; 1.0,1.0">
                                          <p:stCondLst>
                                            <p:cond delay="0"/>
                                          </p:stCondLst>
                                        </p:cTn>
                                        <p:tgtEl>
                                          <p:spTgt spid="112"/>
                                        </p:tgtEl>
                                        <p:attrNameLst>
                                          <p:attrName>ppt_x</p:attrName>
                                        </p:attrNameLst>
                                      </p:cBhvr>
                                      <p:tavLst>
                                        <p:tav tm="0">
                                          <p:val>
                                            <p:strVal val="#ppt_x-0.25"/>
                                          </p:val>
                                        </p:tav>
                                        <p:tav tm="100000">
                                          <p:val>
                                            <p:strVal val="#ppt_x"/>
                                          </p:val>
                                        </p:tav>
                                      </p:tavLst>
                                    </p:anim>
                                    <p:anim calcmode="lin" valueType="num">
                                      <p:cBhvr>
                                        <p:cTn id="162" dur="166" tmFilter="0.0,0.0; 0.25,0.07; 0.50,0.2; 0.75,0.467; 1.0,1.0">
                                          <p:stCondLst>
                                            <p:cond delay="0"/>
                                          </p:stCondLst>
                                        </p:cTn>
                                        <p:tgtEl>
                                          <p:spTgt spid="112"/>
                                        </p:tgtEl>
                                        <p:attrNameLst>
                                          <p:attrName>ppt_y</p:attrName>
                                        </p:attrNameLst>
                                      </p:cBhvr>
                                      <p:tavLst>
                                        <p:tav tm="0" fmla="#ppt_y-sin(pi*$)/3">
                                          <p:val>
                                            <p:fltVal val="0.5"/>
                                          </p:val>
                                        </p:tav>
                                        <p:tav tm="100000">
                                          <p:val>
                                            <p:fltVal val="1"/>
                                          </p:val>
                                        </p:tav>
                                      </p:tavLst>
                                    </p:anim>
                                    <p:anim calcmode="lin" valueType="num">
                                      <p:cBhvr>
                                        <p:cTn id="163" dur="166" tmFilter="0, 0; 0.125,0.2665; 0.25,0.4; 0.375,0.465; 0.5,0.5;  0.625,0.535; 0.75,0.6; 0.875,0.7335; 1,1">
                                          <p:stCondLst>
                                            <p:cond delay="166"/>
                                          </p:stCondLst>
                                        </p:cTn>
                                        <p:tgtEl>
                                          <p:spTgt spid="112"/>
                                        </p:tgtEl>
                                        <p:attrNameLst>
                                          <p:attrName>ppt_y</p:attrName>
                                        </p:attrNameLst>
                                      </p:cBhvr>
                                      <p:tavLst>
                                        <p:tav tm="0" fmla="#ppt_y-sin(pi*$)/9">
                                          <p:val>
                                            <p:fltVal val="0"/>
                                          </p:val>
                                        </p:tav>
                                        <p:tav tm="100000">
                                          <p:val>
                                            <p:fltVal val="1"/>
                                          </p:val>
                                        </p:tav>
                                      </p:tavLst>
                                    </p:anim>
                                    <p:anim calcmode="lin" valueType="num">
                                      <p:cBhvr>
                                        <p:cTn id="164" dur="83" tmFilter="0, 0; 0.125,0.2665; 0.25,0.4; 0.375,0.465; 0.5,0.5;  0.625,0.535; 0.75,0.6; 0.875,0.7335; 1,1">
                                          <p:stCondLst>
                                            <p:cond delay="331"/>
                                          </p:stCondLst>
                                        </p:cTn>
                                        <p:tgtEl>
                                          <p:spTgt spid="112"/>
                                        </p:tgtEl>
                                        <p:attrNameLst>
                                          <p:attrName>ppt_y</p:attrName>
                                        </p:attrNameLst>
                                      </p:cBhvr>
                                      <p:tavLst>
                                        <p:tav tm="0" fmla="#ppt_y-sin(pi*$)/27">
                                          <p:val>
                                            <p:fltVal val="0"/>
                                          </p:val>
                                        </p:tav>
                                        <p:tav tm="100000">
                                          <p:val>
                                            <p:fltVal val="1"/>
                                          </p:val>
                                        </p:tav>
                                      </p:tavLst>
                                    </p:anim>
                                    <p:anim calcmode="lin" valueType="num">
                                      <p:cBhvr>
                                        <p:cTn id="165" dur="41" tmFilter="0, 0; 0.125,0.2665; 0.25,0.4; 0.375,0.465; 0.5,0.5;  0.625,0.535; 0.75,0.6; 0.875,0.7335; 1,1">
                                          <p:stCondLst>
                                            <p:cond delay="414"/>
                                          </p:stCondLst>
                                        </p:cTn>
                                        <p:tgtEl>
                                          <p:spTgt spid="112"/>
                                        </p:tgtEl>
                                        <p:attrNameLst>
                                          <p:attrName>ppt_y</p:attrName>
                                        </p:attrNameLst>
                                      </p:cBhvr>
                                      <p:tavLst>
                                        <p:tav tm="0" fmla="#ppt_y-sin(pi*$)/81">
                                          <p:val>
                                            <p:fltVal val="0"/>
                                          </p:val>
                                        </p:tav>
                                        <p:tav tm="100000">
                                          <p:val>
                                            <p:fltVal val="1"/>
                                          </p:val>
                                        </p:tav>
                                      </p:tavLst>
                                    </p:anim>
                                    <p:animScale>
                                      <p:cBhvr>
                                        <p:cTn id="166" dur="7">
                                          <p:stCondLst>
                                            <p:cond delay="163"/>
                                          </p:stCondLst>
                                        </p:cTn>
                                        <p:tgtEl>
                                          <p:spTgt spid="112"/>
                                        </p:tgtEl>
                                      </p:cBhvr>
                                      <p:to x="100000" y="60000"/>
                                    </p:animScale>
                                    <p:animScale>
                                      <p:cBhvr>
                                        <p:cTn id="167" dur="42" decel="50000">
                                          <p:stCondLst>
                                            <p:cond delay="169"/>
                                          </p:stCondLst>
                                        </p:cTn>
                                        <p:tgtEl>
                                          <p:spTgt spid="112"/>
                                        </p:tgtEl>
                                      </p:cBhvr>
                                      <p:to x="100000" y="100000"/>
                                    </p:animScale>
                                    <p:animScale>
                                      <p:cBhvr>
                                        <p:cTn id="168" dur="7">
                                          <p:stCondLst>
                                            <p:cond delay="328"/>
                                          </p:stCondLst>
                                        </p:cTn>
                                        <p:tgtEl>
                                          <p:spTgt spid="112"/>
                                        </p:tgtEl>
                                      </p:cBhvr>
                                      <p:to x="100000" y="80000"/>
                                    </p:animScale>
                                    <p:animScale>
                                      <p:cBhvr>
                                        <p:cTn id="169" dur="42" decel="50000">
                                          <p:stCondLst>
                                            <p:cond delay="335"/>
                                          </p:stCondLst>
                                        </p:cTn>
                                        <p:tgtEl>
                                          <p:spTgt spid="112"/>
                                        </p:tgtEl>
                                      </p:cBhvr>
                                      <p:to x="100000" y="100000"/>
                                    </p:animScale>
                                    <p:animScale>
                                      <p:cBhvr>
                                        <p:cTn id="170" dur="7">
                                          <p:stCondLst>
                                            <p:cond delay="411"/>
                                          </p:stCondLst>
                                        </p:cTn>
                                        <p:tgtEl>
                                          <p:spTgt spid="112"/>
                                        </p:tgtEl>
                                      </p:cBhvr>
                                      <p:to x="100000" y="90000"/>
                                    </p:animScale>
                                    <p:animScale>
                                      <p:cBhvr>
                                        <p:cTn id="171" dur="42" decel="50000">
                                          <p:stCondLst>
                                            <p:cond delay="417"/>
                                          </p:stCondLst>
                                        </p:cTn>
                                        <p:tgtEl>
                                          <p:spTgt spid="112"/>
                                        </p:tgtEl>
                                      </p:cBhvr>
                                      <p:to x="100000" y="100000"/>
                                    </p:animScale>
                                    <p:animScale>
                                      <p:cBhvr>
                                        <p:cTn id="172" dur="7">
                                          <p:stCondLst>
                                            <p:cond delay="452"/>
                                          </p:stCondLst>
                                        </p:cTn>
                                        <p:tgtEl>
                                          <p:spTgt spid="112"/>
                                        </p:tgtEl>
                                      </p:cBhvr>
                                      <p:to x="100000" y="95000"/>
                                    </p:animScale>
                                    <p:animScale>
                                      <p:cBhvr>
                                        <p:cTn id="173" dur="42" decel="50000">
                                          <p:stCondLst>
                                            <p:cond delay="459"/>
                                          </p:stCondLst>
                                        </p:cTn>
                                        <p:tgtEl>
                                          <p:spTgt spid="112"/>
                                        </p:tgtEl>
                                      </p:cBhvr>
                                      <p:to x="100000" y="100000"/>
                                    </p:animScale>
                                  </p:childTnLst>
                                </p:cTn>
                              </p:par>
                            </p:childTnLst>
                          </p:cTn>
                        </p:par>
                        <p:par>
                          <p:cTn id="174" fill="hold">
                            <p:stCondLst>
                              <p:cond delay="5010"/>
                            </p:stCondLst>
                            <p:childTnLst>
                              <p:par>
                                <p:cTn id="175" presetID="26" presetClass="entr" presetSubtype="0" fill="hold" nodeType="afterEffect">
                                  <p:stCondLst>
                                    <p:cond delay="0"/>
                                  </p:stCondLst>
                                  <p:childTnLst>
                                    <p:set>
                                      <p:cBhvr>
                                        <p:cTn id="176" dur="1" fill="hold">
                                          <p:stCondLst>
                                            <p:cond delay="0"/>
                                          </p:stCondLst>
                                        </p:cTn>
                                        <p:tgtEl>
                                          <p:spTgt spid="129"/>
                                        </p:tgtEl>
                                        <p:attrNameLst>
                                          <p:attrName>style.visibility</p:attrName>
                                        </p:attrNameLst>
                                      </p:cBhvr>
                                      <p:to>
                                        <p:strVal val="visible"/>
                                      </p:to>
                                    </p:set>
                                    <p:animEffect transition="in" filter="wipe(down)">
                                      <p:cBhvr>
                                        <p:cTn id="177" dur="145">
                                          <p:stCondLst>
                                            <p:cond delay="0"/>
                                          </p:stCondLst>
                                        </p:cTn>
                                        <p:tgtEl>
                                          <p:spTgt spid="129"/>
                                        </p:tgtEl>
                                      </p:cBhvr>
                                    </p:animEffect>
                                    <p:anim calcmode="lin" valueType="num">
                                      <p:cBhvr>
                                        <p:cTn id="178" dur="456" tmFilter="0,0; 0.14,0.36; 0.43,0.73; 0.71,0.91; 1.0,1.0">
                                          <p:stCondLst>
                                            <p:cond delay="0"/>
                                          </p:stCondLst>
                                        </p:cTn>
                                        <p:tgtEl>
                                          <p:spTgt spid="129"/>
                                        </p:tgtEl>
                                        <p:attrNameLst>
                                          <p:attrName>ppt_x</p:attrName>
                                        </p:attrNameLst>
                                      </p:cBhvr>
                                      <p:tavLst>
                                        <p:tav tm="0">
                                          <p:val>
                                            <p:strVal val="#ppt_x-0.25"/>
                                          </p:val>
                                        </p:tav>
                                        <p:tav tm="100000">
                                          <p:val>
                                            <p:strVal val="#ppt_x"/>
                                          </p:val>
                                        </p:tav>
                                      </p:tavLst>
                                    </p:anim>
                                    <p:anim calcmode="lin" valueType="num">
                                      <p:cBhvr>
                                        <p:cTn id="179" dur="166" tmFilter="0.0,0.0; 0.25,0.07; 0.50,0.2; 0.75,0.467; 1.0,1.0">
                                          <p:stCondLst>
                                            <p:cond delay="0"/>
                                          </p:stCondLst>
                                        </p:cTn>
                                        <p:tgtEl>
                                          <p:spTgt spid="129"/>
                                        </p:tgtEl>
                                        <p:attrNameLst>
                                          <p:attrName>ppt_y</p:attrName>
                                        </p:attrNameLst>
                                      </p:cBhvr>
                                      <p:tavLst>
                                        <p:tav tm="0" fmla="#ppt_y-sin(pi*$)/3">
                                          <p:val>
                                            <p:fltVal val="0.5"/>
                                          </p:val>
                                        </p:tav>
                                        <p:tav tm="100000">
                                          <p:val>
                                            <p:fltVal val="1"/>
                                          </p:val>
                                        </p:tav>
                                      </p:tavLst>
                                    </p:anim>
                                    <p:anim calcmode="lin" valueType="num">
                                      <p:cBhvr>
                                        <p:cTn id="180" dur="166" tmFilter="0, 0; 0.125,0.2665; 0.25,0.4; 0.375,0.465; 0.5,0.5;  0.625,0.535; 0.75,0.6; 0.875,0.7335; 1,1">
                                          <p:stCondLst>
                                            <p:cond delay="166"/>
                                          </p:stCondLst>
                                        </p:cTn>
                                        <p:tgtEl>
                                          <p:spTgt spid="129"/>
                                        </p:tgtEl>
                                        <p:attrNameLst>
                                          <p:attrName>ppt_y</p:attrName>
                                        </p:attrNameLst>
                                      </p:cBhvr>
                                      <p:tavLst>
                                        <p:tav tm="0" fmla="#ppt_y-sin(pi*$)/9">
                                          <p:val>
                                            <p:fltVal val="0"/>
                                          </p:val>
                                        </p:tav>
                                        <p:tav tm="100000">
                                          <p:val>
                                            <p:fltVal val="1"/>
                                          </p:val>
                                        </p:tav>
                                      </p:tavLst>
                                    </p:anim>
                                    <p:anim calcmode="lin" valueType="num">
                                      <p:cBhvr>
                                        <p:cTn id="181" dur="83" tmFilter="0, 0; 0.125,0.2665; 0.25,0.4; 0.375,0.465; 0.5,0.5;  0.625,0.535; 0.75,0.6; 0.875,0.7335; 1,1">
                                          <p:stCondLst>
                                            <p:cond delay="331"/>
                                          </p:stCondLst>
                                        </p:cTn>
                                        <p:tgtEl>
                                          <p:spTgt spid="129"/>
                                        </p:tgtEl>
                                        <p:attrNameLst>
                                          <p:attrName>ppt_y</p:attrName>
                                        </p:attrNameLst>
                                      </p:cBhvr>
                                      <p:tavLst>
                                        <p:tav tm="0" fmla="#ppt_y-sin(pi*$)/27">
                                          <p:val>
                                            <p:fltVal val="0"/>
                                          </p:val>
                                        </p:tav>
                                        <p:tav tm="100000">
                                          <p:val>
                                            <p:fltVal val="1"/>
                                          </p:val>
                                        </p:tav>
                                      </p:tavLst>
                                    </p:anim>
                                    <p:anim calcmode="lin" valueType="num">
                                      <p:cBhvr>
                                        <p:cTn id="182" dur="41" tmFilter="0, 0; 0.125,0.2665; 0.25,0.4; 0.375,0.465; 0.5,0.5;  0.625,0.535; 0.75,0.6; 0.875,0.7335; 1,1">
                                          <p:stCondLst>
                                            <p:cond delay="414"/>
                                          </p:stCondLst>
                                        </p:cTn>
                                        <p:tgtEl>
                                          <p:spTgt spid="129"/>
                                        </p:tgtEl>
                                        <p:attrNameLst>
                                          <p:attrName>ppt_y</p:attrName>
                                        </p:attrNameLst>
                                      </p:cBhvr>
                                      <p:tavLst>
                                        <p:tav tm="0" fmla="#ppt_y-sin(pi*$)/81">
                                          <p:val>
                                            <p:fltVal val="0"/>
                                          </p:val>
                                        </p:tav>
                                        <p:tav tm="100000">
                                          <p:val>
                                            <p:fltVal val="1"/>
                                          </p:val>
                                        </p:tav>
                                      </p:tavLst>
                                    </p:anim>
                                    <p:animScale>
                                      <p:cBhvr>
                                        <p:cTn id="183" dur="7">
                                          <p:stCondLst>
                                            <p:cond delay="163"/>
                                          </p:stCondLst>
                                        </p:cTn>
                                        <p:tgtEl>
                                          <p:spTgt spid="129"/>
                                        </p:tgtEl>
                                      </p:cBhvr>
                                      <p:to x="100000" y="60000"/>
                                    </p:animScale>
                                    <p:animScale>
                                      <p:cBhvr>
                                        <p:cTn id="184" dur="42" decel="50000">
                                          <p:stCondLst>
                                            <p:cond delay="169"/>
                                          </p:stCondLst>
                                        </p:cTn>
                                        <p:tgtEl>
                                          <p:spTgt spid="129"/>
                                        </p:tgtEl>
                                      </p:cBhvr>
                                      <p:to x="100000" y="100000"/>
                                    </p:animScale>
                                    <p:animScale>
                                      <p:cBhvr>
                                        <p:cTn id="185" dur="7">
                                          <p:stCondLst>
                                            <p:cond delay="328"/>
                                          </p:stCondLst>
                                        </p:cTn>
                                        <p:tgtEl>
                                          <p:spTgt spid="129"/>
                                        </p:tgtEl>
                                      </p:cBhvr>
                                      <p:to x="100000" y="80000"/>
                                    </p:animScale>
                                    <p:animScale>
                                      <p:cBhvr>
                                        <p:cTn id="186" dur="42" decel="50000">
                                          <p:stCondLst>
                                            <p:cond delay="335"/>
                                          </p:stCondLst>
                                        </p:cTn>
                                        <p:tgtEl>
                                          <p:spTgt spid="129"/>
                                        </p:tgtEl>
                                      </p:cBhvr>
                                      <p:to x="100000" y="100000"/>
                                    </p:animScale>
                                    <p:animScale>
                                      <p:cBhvr>
                                        <p:cTn id="187" dur="7">
                                          <p:stCondLst>
                                            <p:cond delay="411"/>
                                          </p:stCondLst>
                                        </p:cTn>
                                        <p:tgtEl>
                                          <p:spTgt spid="129"/>
                                        </p:tgtEl>
                                      </p:cBhvr>
                                      <p:to x="100000" y="90000"/>
                                    </p:animScale>
                                    <p:animScale>
                                      <p:cBhvr>
                                        <p:cTn id="188" dur="42" decel="50000">
                                          <p:stCondLst>
                                            <p:cond delay="417"/>
                                          </p:stCondLst>
                                        </p:cTn>
                                        <p:tgtEl>
                                          <p:spTgt spid="129"/>
                                        </p:tgtEl>
                                      </p:cBhvr>
                                      <p:to x="100000" y="100000"/>
                                    </p:animScale>
                                    <p:animScale>
                                      <p:cBhvr>
                                        <p:cTn id="189" dur="7">
                                          <p:stCondLst>
                                            <p:cond delay="452"/>
                                          </p:stCondLst>
                                        </p:cTn>
                                        <p:tgtEl>
                                          <p:spTgt spid="129"/>
                                        </p:tgtEl>
                                      </p:cBhvr>
                                      <p:to x="100000" y="95000"/>
                                    </p:animScale>
                                    <p:animScale>
                                      <p:cBhvr>
                                        <p:cTn id="190" dur="42" decel="50000">
                                          <p:stCondLst>
                                            <p:cond delay="459"/>
                                          </p:stCondLst>
                                        </p:cTn>
                                        <p:tgtEl>
                                          <p:spTgt spid="129"/>
                                        </p:tgtEl>
                                      </p:cBhvr>
                                      <p:to x="100000" y="100000"/>
                                    </p:animScale>
                                  </p:childTnLst>
                                </p:cTn>
                              </p:par>
                            </p:childTnLst>
                          </p:cTn>
                        </p:par>
                        <p:par>
                          <p:cTn id="191" fill="hold">
                            <p:stCondLst>
                              <p:cond delay="5511"/>
                            </p:stCondLst>
                            <p:childTnLst>
                              <p:par>
                                <p:cTn id="192" presetID="26" presetClass="entr" presetSubtype="0" fill="hold" nodeType="afterEffect">
                                  <p:stCondLst>
                                    <p:cond delay="0"/>
                                  </p:stCondLst>
                                  <p:childTnLst>
                                    <p:set>
                                      <p:cBhvr>
                                        <p:cTn id="193" dur="1" fill="hold">
                                          <p:stCondLst>
                                            <p:cond delay="0"/>
                                          </p:stCondLst>
                                        </p:cTn>
                                        <p:tgtEl>
                                          <p:spTgt spid="128"/>
                                        </p:tgtEl>
                                        <p:attrNameLst>
                                          <p:attrName>style.visibility</p:attrName>
                                        </p:attrNameLst>
                                      </p:cBhvr>
                                      <p:to>
                                        <p:strVal val="visible"/>
                                      </p:to>
                                    </p:set>
                                    <p:animEffect transition="in" filter="wipe(down)">
                                      <p:cBhvr>
                                        <p:cTn id="194" dur="145">
                                          <p:stCondLst>
                                            <p:cond delay="0"/>
                                          </p:stCondLst>
                                        </p:cTn>
                                        <p:tgtEl>
                                          <p:spTgt spid="128"/>
                                        </p:tgtEl>
                                      </p:cBhvr>
                                    </p:animEffect>
                                    <p:anim calcmode="lin" valueType="num">
                                      <p:cBhvr>
                                        <p:cTn id="195" dur="456" tmFilter="0,0; 0.14,0.36; 0.43,0.73; 0.71,0.91; 1.0,1.0">
                                          <p:stCondLst>
                                            <p:cond delay="0"/>
                                          </p:stCondLst>
                                        </p:cTn>
                                        <p:tgtEl>
                                          <p:spTgt spid="128"/>
                                        </p:tgtEl>
                                        <p:attrNameLst>
                                          <p:attrName>ppt_x</p:attrName>
                                        </p:attrNameLst>
                                      </p:cBhvr>
                                      <p:tavLst>
                                        <p:tav tm="0">
                                          <p:val>
                                            <p:strVal val="#ppt_x-0.25"/>
                                          </p:val>
                                        </p:tav>
                                        <p:tav tm="100000">
                                          <p:val>
                                            <p:strVal val="#ppt_x"/>
                                          </p:val>
                                        </p:tav>
                                      </p:tavLst>
                                    </p:anim>
                                    <p:anim calcmode="lin" valueType="num">
                                      <p:cBhvr>
                                        <p:cTn id="196" dur="166" tmFilter="0.0,0.0; 0.25,0.07; 0.50,0.2; 0.75,0.467; 1.0,1.0">
                                          <p:stCondLst>
                                            <p:cond delay="0"/>
                                          </p:stCondLst>
                                        </p:cTn>
                                        <p:tgtEl>
                                          <p:spTgt spid="128"/>
                                        </p:tgtEl>
                                        <p:attrNameLst>
                                          <p:attrName>ppt_y</p:attrName>
                                        </p:attrNameLst>
                                      </p:cBhvr>
                                      <p:tavLst>
                                        <p:tav tm="0" fmla="#ppt_y-sin(pi*$)/3">
                                          <p:val>
                                            <p:fltVal val="0.5"/>
                                          </p:val>
                                        </p:tav>
                                        <p:tav tm="100000">
                                          <p:val>
                                            <p:fltVal val="1"/>
                                          </p:val>
                                        </p:tav>
                                      </p:tavLst>
                                    </p:anim>
                                    <p:anim calcmode="lin" valueType="num">
                                      <p:cBhvr>
                                        <p:cTn id="197" dur="166" tmFilter="0, 0; 0.125,0.2665; 0.25,0.4; 0.375,0.465; 0.5,0.5;  0.625,0.535; 0.75,0.6; 0.875,0.7335; 1,1">
                                          <p:stCondLst>
                                            <p:cond delay="166"/>
                                          </p:stCondLst>
                                        </p:cTn>
                                        <p:tgtEl>
                                          <p:spTgt spid="128"/>
                                        </p:tgtEl>
                                        <p:attrNameLst>
                                          <p:attrName>ppt_y</p:attrName>
                                        </p:attrNameLst>
                                      </p:cBhvr>
                                      <p:tavLst>
                                        <p:tav tm="0" fmla="#ppt_y-sin(pi*$)/9">
                                          <p:val>
                                            <p:fltVal val="0"/>
                                          </p:val>
                                        </p:tav>
                                        <p:tav tm="100000">
                                          <p:val>
                                            <p:fltVal val="1"/>
                                          </p:val>
                                        </p:tav>
                                      </p:tavLst>
                                    </p:anim>
                                    <p:anim calcmode="lin" valueType="num">
                                      <p:cBhvr>
                                        <p:cTn id="198" dur="83" tmFilter="0, 0; 0.125,0.2665; 0.25,0.4; 0.375,0.465; 0.5,0.5;  0.625,0.535; 0.75,0.6; 0.875,0.7335; 1,1">
                                          <p:stCondLst>
                                            <p:cond delay="331"/>
                                          </p:stCondLst>
                                        </p:cTn>
                                        <p:tgtEl>
                                          <p:spTgt spid="128"/>
                                        </p:tgtEl>
                                        <p:attrNameLst>
                                          <p:attrName>ppt_y</p:attrName>
                                        </p:attrNameLst>
                                      </p:cBhvr>
                                      <p:tavLst>
                                        <p:tav tm="0" fmla="#ppt_y-sin(pi*$)/27">
                                          <p:val>
                                            <p:fltVal val="0"/>
                                          </p:val>
                                        </p:tav>
                                        <p:tav tm="100000">
                                          <p:val>
                                            <p:fltVal val="1"/>
                                          </p:val>
                                        </p:tav>
                                      </p:tavLst>
                                    </p:anim>
                                    <p:anim calcmode="lin" valueType="num">
                                      <p:cBhvr>
                                        <p:cTn id="199" dur="41" tmFilter="0, 0; 0.125,0.2665; 0.25,0.4; 0.375,0.465; 0.5,0.5;  0.625,0.535; 0.75,0.6; 0.875,0.7335; 1,1">
                                          <p:stCondLst>
                                            <p:cond delay="414"/>
                                          </p:stCondLst>
                                        </p:cTn>
                                        <p:tgtEl>
                                          <p:spTgt spid="128"/>
                                        </p:tgtEl>
                                        <p:attrNameLst>
                                          <p:attrName>ppt_y</p:attrName>
                                        </p:attrNameLst>
                                      </p:cBhvr>
                                      <p:tavLst>
                                        <p:tav tm="0" fmla="#ppt_y-sin(pi*$)/81">
                                          <p:val>
                                            <p:fltVal val="0"/>
                                          </p:val>
                                        </p:tav>
                                        <p:tav tm="100000">
                                          <p:val>
                                            <p:fltVal val="1"/>
                                          </p:val>
                                        </p:tav>
                                      </p:tavLst>
                                    </p:anim>
                                    <p:animScale>
                                      <p:cBhvr>
                                        <p:cTn id="200" dur="7">
                                          <p:stCondLst>
                                            <p:cond delay="163"/>
                                          </p:stCondLst>
                                        </p:cTn>
                                        <p:tgtEl>
                                          <p:spTgt spid="128"/>
                                        </p:tgtEl>
                                      </p:cBhvr>
                                      <p:to x="100000" y="60000"/>
                                    </p:animScale>
                                    <p:animScale>
                                      <p:cBhvr>
                                        <p:cTn id="201" dur="42" decel="50000">
                                          <p:stCondLst>
                                            <p:cond delay="169"/>
                                          </p:stCondLst>
                                        </p:cTn>
                                        <p:tgtEl>
                                          <p:spTgt spid="128"/>
                                        </p:tgtEl>
                                      </p:cBhvr>
                                      <p:to x="100000" y="100000"/>
                                    </p:animScale>
                                    <p:animScale>
                                      <p:cBhvr>
                                        <p:cTn id="202" dur="7">
                                          <p:stCondLst>
                                            <p:cond delay="328"/>
                                          </p:stCondLst>
                                        </p:cTn>
                                        <p:tgtEl>
                                          <p:spTgt spid="128"/>
                                        </p:tgtEl>
                                      </p:cBhvr>
                                      <p:to x="100000" y="80000"/>
                                    </p:animScale>
                                    <p:animScale>
                                      <p:cBhvr>
                                        <p:cTn id="203" dur="42" decel="50000">
                                          <p:stCondLst>
                                            <p:cond delay="335"/>
                                          </p:stCondLst>
                                        </p:cTn>
                                        <p:tgtEl>
                                          <p:spTgt spid="128"/>
                                        </p:tgtEl>
                                      </p:cBhvr>
                                      <p:to x="100000" y="100000"/>
                                    </p:animScale>
                                    <p:animScale>
                                      <p:cBhvr>
                                        <p:cTn id="204" dur="7">
                                          <p:stCondLst>
                                            <p:cond delay="411"/>
                                          </p:stCondLst>
                                        </p:cTn>
                                        <p:tgtEl>
                                          <p:spTgt spid="128"/>
                                        </p:tgtEl>
                                      </p:cBhvr>
                                      <p:to x="100000" y="90000"/>
                                    </p:animScale>
                                    <p:animScale>
                                      <p:cBhvr>
                                        <p:cTn id="205" dur="42" decel="50000">
                                          <p:stCondLst>
                                            <p:cond delay="417"/>
                                          </p:stCondLst>
                                        </p:cTn>
                                        <p:tgtEl>
                                          <p:spTgt spid="128"/>
                                        </p:tgtEl>
                                      </p:cBhvr>
                                      <p:to x="100000" y="100000"/>
                                    </p:animScale>
                                    <p:animScale>
                                      <p:cBhvr>
                                        <p:cTn id="206" dur="7">
                                          <p:stCondLst>
                                            <p:cond delay="452"/>
                                          </p:stCondLst>
                                        </p:cTn>
                                        <p:tgtEl>
                                          <p:spTgt spid="128"/>
                                        </p:tgtEl>
                                      </p:cBhvr>
                                      <p:to x="100000" y="95000"/>
                                    </p:animScale>
                                    <p:animScale>
                                      <p:cBhvr>
                                        <p:cTn id="207" dur="42" decel="50000">
                                          <p:stCondLst>
                                            <p:cond delay="459"/>
                                          </p:stCondLst>
                                        </p:cTn>
                                        <p:tgtEl>
                                          <p:spTgt spid="128"/>
                                        </p:tgtEl>
                                      </p:cBhvr>
                                      <p:to x="100000" y="100000"/>
                                    </p:animScale>
                                  </p:childTnLst>
                                </p:cTn>
                              </p:par>
                            </p:childTnLst>
                          </p:cTn>
                        </p:par>
                        <p:par>
                          <p:cTn id="208" fill="hold">
                            <p:stCondLst>
                              <p:cond delay="6012"/>
                            </p:stCondLst>
                            <p:childTnLst>
                              <p:par>
                                <p:cTn id="209" presetID="26" presetClass="entr" presetSubtype="0" fill="hold" nodeType="afterEffect">
                                  <p:stCondLst>
                                    <p:cond delay="0"/>
                                  </p:stCondLst>
                                  <p:childTnLst>
                                    <p:set>
                                      <p:cBhvr>
                                        <p:cTn id="210" dur="1" fill="hold">
                                          <p:stCondLst>
                                            <p:cond delay="0"/>
                                          </p:stCondLst>
                                        </p:cTn>
                                        <p:tgtEl>
                                          <p:spTgt spid="127"/>
                                        </p:tgtEl>
                                        <p:attrNameLst>
                                          <p:attrName>style.visibility</p:attrName>
                                        </p:attrNameLst>
                                      </p:cBhvr>
                                      <p:to>
                                        <p:strVal val="visible"/>
                                      </p:to>
                                    </p:set>
                                    <p:animEffect transition="in" filter="wipe(down)">
                                      <p:cBhvr>
                                        <p:cTn id="211" dur="145">
                                          <p:stCondLst>
                                            <p:cond delay="0"/>
                                          </p:stCondLst>
                                        </p:cTn>
                                        <p:tgtEl>
                                          <p:spTgt spid="127"/>
                                        </p:tgtEl>
                                      </p:cBhvr>
                                    </p:animEffect>
                                    <p:anim calcmode="lin" valueType="num">
                                      <p:cBhvr>
                                        <p:cTn id="212" dur="456" tmFilter="0,0; 0.14,0.36; 0.43,0.73; 0.71,0.91; 1.0,1.0">
                                          <p:stCondLst>
                                            <p:cond delay="0"/>
                                          </p:stCondLst>
                                        </p:cTn>
                                        <p:tgtEl>
                                          <p:spTgt spid="127"/>
                                        </p:tgtEl>
                                        <p:attrNameLst>
                                          <p:attrName>ppt_x</p:attrName>
                                        </p:attrNameLst>
                                      </p:cBhvr>
                                      <p:tavLst>
                                        <p:tav tm="0">
                                          <p:val>
                                            <p:strVal val="#ppt_x-0.25"/>
                                          </p:val>
                                        </p:tav>
                                        <p:tav tm="100000">
                                          <p:val>
                                            <p:strVal val="#ppt_x"/>
                                          </p:val>
                                        </p:tav>
                                      </p:tavLst>
                                    </p:anim>
                                    <p:anim calcmode="lin" valueType="num">
                                      <p:cBhvr>
                                        <p:cTn id="213" dur="166" tmFilter="0.0,0.0; 0.25,0.07; 0.50,0.2; 0.75,0.467; 1.0,1.0">
                                          <p:stCondLst>
                                            <p:cond delay="0"/>
                                          </p:stCondLst>
                                        </p:cTn>
                                        <p:tgtEl>
                                          <p:spTgt spid="127"/>
                                        </p:tgtEl>
                                        <p:attrNameLst>
                                          <p:attrName>ppt_y</p:attrName>
                                        </p:attrNameLst>
                                      </p:cBhvr>
                                      <p:tavLst>
                                        <p:tav tm="0" fmla="#ppt_y-sin(pi*$)/3">
                                          <p:val>
                                            <p:fltVal val="0.5"/>
                                          </p:val>
                                        </p:tav>
                                        <p:tav tm="100000">
                                          <p:val>
                                            <p:fltVal val="1"/>
                                          </p:val>
                                        </p:tav>
                                      </p:tavLst>
                                    </p:anim>
                                    <p:anim calcmode="lin" valueType="num">
                                      <p:cBhvr>
                                        <p:cTn id="214" dur="166" tmFilter="0, 0; 0.125,0.2665; 0.25,0.4; 0.375,0.465; 0.5,0.5;  0.625,0.535; 0.75,0.6; 0.875,0.7335; 1,1">
                                          <p:stCondLst>
                                            <p:cond delay="166"/>
                                          </p:stCondLst>
                                        </p:cTn>
                                        <p:tgtEl>
                                          <p:spTgt spid="127"/>
                                        </p:tgtEl>
                                        <p:attrNameLst>
                                          <p:attrName>ppt_y</p:attrName>
                                        </p:attrNameLst>
                                      </p:cBhvr>
                                      <p:tavLst>
                                        <p:tav tm="0" fmla="#ppt_y-sin(pi*$)/9">
                                          <p:val>
                                            <p:fltVal val="0"/>
                                          </p:val>
                                        </p:tav>
                                        <p:tav tm="100000">
                                          <p:val>
                                            <p:fltVal val="1"/>
                                          </p:val>
                                        </p:tav>
                                      </p:tavLst>
                                    </p:anim>
                                    <p:anim calcmode="lin" valueType="num">
                                      <p:cBhvr>
                                        <p:cTn id="215" dur="83" tmFilter="0, 0; 0.125,0.2665; 0.25,0.4; 0.375,0.465; 0.5,0.5;  0.625,0.535; 0.75,0.6; 0.875,0.7335; 1,1">
                                          <p:stCondLst>
                                            <p:cond delay="331"/>
                                          </p:stCondLst>
                                        </p:cTn>
                                        <p:tgtEl>
                                          <p:spTgt spid="127"/>
                                        </p:tgtEl>
                                        <p:attrNameLst>
                                          <p:attrName>ppt_y</p:attrName>
                                        </p:attrNameLst>
                                      </p:cBhvr>
                                      <p:tavLst>
                                        <p:tav tm="0" fmla="#ppt_y-sin(pi*$)/27">
                                          <p:val>
                                            <p:fltVal val="0"/>
                                          </p:val>
                                        </p:tav>
                                        <p:tav tm="100000">
                                          <p:val>
                                            <p:fltVal val="1"/>
                                          </p:val>
                                        </p:tav>
                                      </p:tavLst>
                                    </p:anim>
                                    <p:anim calcmode="lin" valueType="num">
                                      <p:cBhvr>
                                        <p:cTn id="216" dur="41" tmFilter="0, 0; 0.125,0.2665; 0.25,0.4; 0.375,0.465; 0.5,0.5;  0.625,0.535; 0.75,0.6; 0.875,0.7335; 1,1">
                                          <p:stCondLst>
                                            <p:cond delay="414"/>
                                          </p:stCondLst>
                                        </p:cTn>
                                        <p:tgtEl>
                                          <p:spTgt spid="127"/>
                                        </p:tgtEl>
                                        <p:attrNameLst>
                                          <p:attrName>ppt_y</p:attrName>
                                        </p:attrNameLst>
                                      </p:cBhvr>
                                      <p:tavLst>
                                        <p:tav tm="0" fmla="#ppt_y-sin(pi*$)/81">
                                          <p:val>
                                            <p:fltVal val="0"/>
                                          </p:val>
                                        </p:tav>
                                        <p:tav tm="100000">
                                          <p:val>
                                            <p:fltVal val="1"/>
                                          </p:val>
                                        </p:tav>
                                      </p:tavLst>
                                    </p:anim>
                                    <p:animScale>
                                      <p:cBhvr>
                                        <p:cTn id="217" dur="7">
                                          <p:stCondLst>
                                            <p:cond delay="163"/>
                                          </p:stCondLst>
                                        </p:cTn>
                                        <p:tgtEl>
                                          <p:spTgt spid="127"/>
                                        </p:tgtEl>
                                      </p:cBhvr>
                                      <p:to x="100000" y="60000"/>
                                    </p:animScale>
                                    <p:animScale>
                                      <p:cBhvr>
                                        <p:cTn id="218" dur="42" decel="50000">
                                          <p:stCondLst>
                                            <p:cond delay="169"/>
                                          </p:stCondLst>
                                        </p:cTn>
                                        <p:tgtEl>
                                          <p:spTgt spid="127"/>
                                        </p:tgtEl>
                                      </p:cBhvr>
                                      <p:to x="100000" y="100000"/>
                                    </p:animScale>
                                    <p:animScale>
                                      <p:cBhvr>
                                        <p:cTn id="219" dur="7">
                                          <p:stCondLst>
                                            <p:cond delay="328"/>
                                          </p:stCondLst>
                                        </p:cTn>
                                        <p:tgtEl>
                                          <p:spTgt spid="127"/>
                                        </p:tgtEl>
                                      </p:cBhvr>
                                      <p:to x="100000" y="80000"/>
                                    </p:animScale>
                                    <p:animScale>
                                      <p:cBhvr>
                                        <p:cTn id="220" dur="42" decel="50000">
                                          <p:stCondLst>
                                            <p:cond delay="335"/>
                                          </p:stCondLst>
                                        </p:cTn>
                                        <p:tgtEl>
                                          <p:spTgt spid="127"/>
                                        </p:tgtEl>
                                      </p:cBhvr>
                                      <p:to x="100000" y="100000"/>
                                    </p:animScale>
                                    <p:animScale>
                                      <p:cBhvr>
                                        <p:cTn id="221" dur="7">
                                          <p:stCondLst>
                                            <p:cond delay="411"/>
                                          </p:stCondLst>
                                        </p:cTn>
                                        <p:tgtEl>
                                          <p:spTgt spid="127"/>
                                        </p:tgtEl>
                                      </p:cBhvr>
                                      <p:to x="100000" y="90000"/>
                                    </p:animScale>
                                    <p:animScale>
                                      <p:cBhvr>
                                        <p:cTn id="222" dur="42" decel="50000">
                                          <p:stCondLst>
                                            <p:cond delay="417"/>
                                          </p:stCondLst>
                                        </p:cTn>
                                        <p:tgtEl>
                                          <p:spTgt spid="127"/>
                                        </p:tgtEl>
                                      </p:cBhvr>
                                      <p:to x="100000" y="100000"/>
                                    </p:animScale>
                                    <p:animScale>
                                      <p:cBhvr>
                                        <p:cTn id="223" dur="7">
                                          <p:stCondLst>
                                            <p:cond delay="452"/>
                                          </p:stCondLst>
                                        </p:cTn>
                                        <p:tgtEl>
                                          <p:spTgt spid="127"/>
                                        </p:tgtEl>
                                      </p:cBhvr>
                                      <p:to x="100000" y="95000"/>
                                    </p:animScale>
                                    <p:animScale>
                                      <p:cBhvr>
                                        <p:cTn id="224" dur="42" decel="50000">
                                          <p:stCondLst>
                                            <p:cond delay="459"/>
                                          </p:stCondLst>
                                        </p:cTn>
                                        <p:tgtEl>
                                          <p:spTgt spid="127"/>
                                        </p:tgtEl>
                                      </p:cBhvr>
                                      <p:to x="100000" y="100000"/>
                                    </p:animScale>
                                  </p:childTnLst>
                                </p:cTn>
                              </p:par>
                            </p:childTnLst>
                          </p:cTn>
                        </p:par>
                        <p:par>
                          <p:cTn id="225" fill="hold">
                            <p:stCondLst>
                              <p:cond delay="6513"/>
                            </p:stCondLst>
                            <p:childTnLst>
                              <p:par>
                                <p:cTn id="226" presetID="26" presetClass="entr" presetSubtype="0" fill="hold" nodeType="afterEffect">
                                  <p:stCondLst>
                                    <p:cond delay="0"/>
                                  </p:stCondLst>
                                  <p:childTnLst>
                                    <p:set>
                                      <p:cBhvr>
                                        <p:cTn id="227" dur="1" fill="hold">
                                          <p:stCondLst>
                                            <p:cond delay="0"/>
                                          </p:stCondLst>
                                        </p:cTn>
                                        <p:tgtEl>
                                          <p:spTgt spid="125"/>
                                        </p:tgtEl>
                                        <p:attrNameLst>
                                          <p:attrName>style.visibility</p:attrName>
                                        </p:attrNameLst>
                                      </p:cBhvr>
                                      <p:to>
                                        <p:strVal val="visible"/>
                                      </p:to>
                                    </p:set>
                                    <p:animEffect transition="in" filter="wipe(down)">
                                      <p:cBhvr>
                                        <p:cTn id="228" dur="145">
                                          <p:stCondLst>
                                            <p:cond delay="0"/>
                                          </p:stCondLst>
                                        </p:cTn>
                                        <p:tgtEl>
                                          <p:spTgt spid="125"/>
                                        </p:tgtEl>
                                      </p:cBhvr>
                                    </p:animEffect>
                                    <p:anim calcmode="lin" valueType="num">
                                      <p:cBhvr>
                                        <p:cTn id="229" dur="456" tmFilter="0,0; 0.14,0.36; 0.43,0.73; 0.71,0.91; 1.0,1.0">
                                          <p:stCondLst>
                                            <p:cond delay="0"/>
                                          </p:stCondLst>
                                        </p:cTn>
                                        <p:tgtEl>
                                          <p:spTgt spid="125"/>
                                        </p:tgtEl>
                                        <p:attrNameLst>
                                          <p:attrName>ppt_x</p:attrName>
                                        </p:attrNameLst>
                                      </p:cBhvr>
                                      <p:tavLst>
                                        <p:tav tm="0">
                                          <p:val>
                                            <p:strVal val="#ppt_x-0.25"/>
                                          </p:val>
                                        </p:tav>
                                        <p:tav tm="100000">
                                          <p:val>
                                            <p:strVal val="#ppt_x"/>
                                          </p:val>
                                        </p:tav>
                                      </p:tavLst>
                                    </p:anim>
                                    <p:anim calcmode="lin" valueType="num">
                                      <p:cBhvr>
                                        <p:cTn id="230" dur="166" tmFilter="0.0,0.0; 0.25,0.07; 0.50,0.2; 0.75,0.467; 1.0,1.0">
                                          <p:stCondLst>
                                            <p:cond delay="0"/>
                                          </p:stCondLst>
                                        </p:cTn>
                                        <p:tgtEl>
                                          <p:spTgt spid="125"/>
                                        </p:tgtEl>
                                        <p:attrNameLst>
                                          <p:attrName>ppt_y</p:attrName>
                                        </p:attrNameLst>
                                      </p:cBhvr>
                                      <p:tavLst>
                                        <p:tav tm="0" fmla="#ppt_y-sin(pi*$)/3">
                                          <p:val>
                                            <p:fltVal val="0.5"/>
                                          </p:val>
                                        </p:tav>
                                        <p:tav tm="100000">
                                          <p:val>
                                            <p:fltVal val="1"/>
                                          </p:val>
                                        </p:tav>
                                      </p:tavLst>
                                    </p:anim>
                                    <p:anim calcmode="lin" valueType="num">
                                      <p:cBhvr>
                                        <p:cTn id="231" dur="166" tmFilter="0, 0; 0.125,0.2665; 0.25,0.4; 0.375,0.465; 0.5,0.5;  0.625,0.535; 0.75,0.6; 0.875,0.7335; 1,1">
                                          <p:stCondLst>
                                            <p:cond delay="166"/>
                                          </p:stCondLst>
                                        </p:cTn>
                                        <p:tgtEl>
                                          <p:spTgt spid="125"/>
                                        </p:tgtEl>
                                        <p:attrNameLst>
                                          <p:attrName>ppt_y</p:attrName>
                                        </p:attrNameLst>
                                      </p:cBhvr>
                                      <p:tavLst>
                                        <p:tav tm="0" fmla="#ppt_y-sin(pi*$)/9">
                                          <p:val>
                                            <p:fltVal val="0"/>
                                          </p:val>
                                        </p:tav>
                                        <p:tav tm="100000">
                                          <p:val>
                                            <p:fltVal val="1"/>
                                          </p:val>
                                        </p:tav>
                                      </p:tavLst>
                                    </p:anim>
                                    <p:anim calcmode="lin" valueType="num">
                                      <p:cBhvr>
                                        <p:cTn id="232" dur="83" tmFilter="0, 0; 0.125,0.2665; 0.25,0.4; 0.375,0.465; 0.5,0.5;  0.625,0.535; 0.75,0.6; 0.875,0.7335; 1,1">
                                          <p:stCondLst>
                                            <p:cond delay="331"/>
                                          </p:stCondLst>
                                        </p:cTn>
                                        <p:tgtEl>
                                          <p:spTgt spid="125"/>
                                        </p:tgtEl>
                                        <p:attrNameLst>
                                          <p:attrName>ppt_y</p:attrName>
                                        </p:attrNameLst>
                                      </p:cBhvr>
                                      <p:tavLst>
                                        <p:tav tm="0" fmla="#ppt_y-sin(pi*$)/27">
                                          <p:val>
                                            <p:fltVal val="0"/>
                                          </p:val>
                                        </p:tav>
                                        <p:tav tm="100000">
                                          <p:val>
                                            <p:fltVal val="1"/>
                                          </p:val>
                                        </p:tav>
                                      </p:tavLst>
                                    </p:anim>
                                    <p:anim calcmode="lin" valueType="num">
                                      <p:cBhvr>
                                        <p:cTn id="233" dur="41" tmFilter="0, 0; 0.125,0.2665; 0.25,0.4; 0.375,0.465; 0.5,0.5;  0.625,0.535; 0.75,0.6; 0.875,0.7335; 1,1">
                                          <p:stCondLst>
                                            <p:cond delay="414"/>
                                          </p:stCondLst>
                                        </p:cTn>
                                        <p:tgtEl>
                                          <p:spTgt spid="125"/>
                                        </p:tgtEl>
                                        <p:attrNameLst>
                                          <p:attrName>ppt_y</p:attrName>
                                        </p:attrNameLst>
                                      </p:cBhvr>
                                      <p:tavLst>
                                        <p:tav tm="0" fmla="#ppt_y-sin(pi*$)/81">
                                          <p:val>
                                            <p:fltVal val="0"/>
                                          </p:val>
                                        </p:tav>
                                        <p:tav tm="100000">
                                          <p:val>
                                            <p:fltVal val="1"/>
                                          </p:val>
                                        </p:tav>
                                      </p:tavLst>
                                    </p:anim>
                                    <p:animScale>
                                      <p:cBhvr>
                                        <p:cTn id="234" dur="7">
                                          <p:stCondLst>
                                            <p:cond delay="163"/>
                                          </p:stCondLst>
                                        </p:cTn>
                                        <p:tgtEl>
                                          <p:spTgt spid="125"/>
                                        </p:tgtEl>
                                      </p:cBhvr>
                                      <p:to x="100000" y="60000"/>
                                    </p:animScale>
                                    <p:animScale>
                                      <p:cBhvr>
                                        <p:cTn id="235" dur="42" decel="50000">
                                          <p:stCondLst>
                                            <p:cond delay="169"/>
                                          </p:stCondLst>
                                        </p:cTn>
                                        <p:tgtEl>
                                          <p:spTgt spid="125"/>
                                        </p:tgtEl>
                                      </p:cBhvr>
                                      <p:to x="100000" y="100000"/>
                                    </p:animScale>
                                    <p:animScale>
                                      <p:cBhvr>
                                        <p:cTn id="236" dur="7">
                                          <p:stCondLst>
                                            <p:cond delay="328"/>
                                          </p:stCondLst>
                                        </p:cTn>
                                        <p:tgtEl>
                                          <p:spTgt spid="125"/>
                                        </p:tgtEl>
                                      </p:cBhvr>
                                      <p:to x="100000" y="80000"/>
                                    </p:animScale>
                                    <p:animScale>
                                      <p:cBhvr>
                                        <p:cTn id="237" dur="42" decel="50000">
                                          <p:stCondLst>
                                            <p:cond delay="335"/>
                                          </p:stCondLst>
                                        </p:cTn>
                                        <p:tgtEl>
                                          <p:spTgt spid="125"/>
                                        </p:tgtEl>
                                      </p:cBhvr>
                                      <p:to x="100000" y="100000"/>
                                    </p:animScale>
                                    <p:animScale>
                                      <p:cBhvr>
                                        <p:cTn id="238" dur="7">
                                          <p:stCondLst>
                                            <p:cond delay="411"/>
                                          </p:stCondLst>
                                        </p:cTn>
                                        <p:tgtEl>
                                          <p:spTgt spid="125"/>
                                        </p:tgtEl>
                                      </p:cBhvr>
                                      <p:to x="100000" y="90000"/>
                                    </p:animScale>
                                    <p:animScale>
                                      <p:cBhvr>
                                        <p:cTn id="239" dur="42" decel="50000">
                                          <p:stCondLst>
                                            <p:cond delay="417"/>
                                          </p:stCondLst>
                                        </p:cTn>
                                        <p:tgtEl>
                                          <p:spTgt spid="125"/>
                                        </p:tgtEl>
                                      </p:cBhvr>
                                      <p:to x="100000" y="100000"/>
                                    </p:animScale>
                                    <p:animScale>
                                      <p:cBhvr>
                                        <p:cTn id="240" dur="7">
                                          <p:stCondLst>
                                            <p:cond delay="452"/>
                                          </p:stCondLst>
                                        </p:cTn>
                                        <p:tgtEl>
                                          <p:spTgt spid="125"/>
                                        </p:tgtEl>
                                      </p:cBhvr>
                                      <p:to x="100000" y="95000"/>
                                    </p:animScale>
                                    <p:animScale>
                                      <p:cBhvr>
                                        <p:cTn id="241" dur="42" decel="50000">
                                          <p:stCondLst>
                                            <p:cond delay="459"/>
                                          </p:stCondLst>
                                        </p:cTn>
                                        <p:tgtEl>
                                          <p:spTgt spid="125"/>
                                        </p:tgtEl>
                                      </p:cBhvr>
                                      <p:to x="100000" y="100000"/>
                                    </p:animScale>
                                  </p:childTnLst>
                                </p:cTn>
                              </p:par>
                            </p:childTnLst>
                          </p:cTn>
                        </p:par>
                        <p:par>
                          <p:cTn id="242" fill="hold">
                            <p:stCondLst>
                              <p:cond delay="7014"/>
                            </p:stCondLst>
                            <p:childTnLst>
                              <p:par>
                                <p:cTn id="243" presetID="26" presetClass="entr" presetSubtype="0" fill="hold" nodeType="afterEffect">
                                  <p:stCondLst>
                                    <p:cond delay="0"/>
                                  </p:stCondLst>
                                  <p:childTnLst>
                                    <p:set>
                                      <p:cBhvr>
                                        <p:cTn id="244" dur="1" fill="hold">
                                          <p:stCondLst>
                                            <p:cond delay="0"/>
                                          </p:stCondLst>
                                        </p:cTn>
                                        <p:tgtEl>
                                          <p:spTgt spid="124"/>
                                        </p:tgtEl>
                                        <p:attrNameLst>
                                          <p:attrName>style.visibility</p:attrName>
                                        </p:attrNameLst>
                                      </p:cBhvr>
                                      <p:to>
                                        <p:strVal val="visible"/>
                                      </p:to>
                                    </p:set>
                                    <p:animEffect transition="in" filter="wipe(down)">
                                      <p:cBhvr>
                                        <p:cTn id="245" dur="145">
                                          <p:stCondLst>
                                            <p:cond delay="0"/>
                                          </p:stCondLst>
                                        </p:cTn>
                                        <p:tgtEl>
                                          <p:spTgt spid="124"/>
                                        </p:tgtEl>
                                      </p:cBhvr>
                                    </p:animEffect>
                                    <p:anim calcmode="lin" valueType="num">
                                      <p:cBhvr>
                                        <p:cTn id="246" dur="456" tmFilter="0,0; 0.14,0.36; 0.43,0.73; 0.71,0.91; 1.0,1.0">
                                          <p:stCondLst>
                                            <p:cond delay="0"/>
                                          </p:stCondLst>
                                        </p:cTn>
                                        <p:tgtEl>
                                          <p:spTgt spid="124"/>
                                        </p:tgtEl>
                                        <p:attrNameLst>
                                          <p:attrName>ppt_x</p:attrName>
                                        </p:attrNameLst>
                                      </p:cBhvr>
                                      <p:tavLst>
                                        <p:tav tm="0">
                                          <p:val>
                                            <p:strVal val="#ppt_x-0.25"/>
                                          </p:val>
                                        </p:tav>
                                        <p:tav tm="100000">
                                          <p:val>
                                            <p:strVal val="#ppt_x"/>
                                          </p:val>
                                        </p:tav>
                                      </p:tavLst>
                                    </p:anim>
                                    <p:anim calcmode="lin" valueType="num">
                                      <p:cBhvr>
                                        <p:cTn id="247" dur="166" tmFilter="0.0,0.0; 0.25,0.07; 0.50,0.2; 0.75,0.467; 1.0,1.0">
                                          <p:stCondLst>
                                            <p:cond delay="0"/>
                                          </p:stCondLst>
                                        </p:cTn>
                                        <p:tgtEl>
                                          <p:spTgt spid="124"/>
                                        </p:tgtEl>
                                        <p:attrNameLst>
                                          <p:attrName>ppt_y</p:attrName>
                                        </p:attrNameLst>
                                      </p:cBhvr>
                                      <p:tavLst>
                                        <p:tav tm="0" fmla="#ppt_y-sin(pi*$)/3">
                                          <p:val>
                                            <p:fltVal val="0.5"/>
                                          </p:val>
                                        </p:tav>
                                        <p:tav tm="100000">
                                          <p:val>
                                            <p:fltVal val="1"/>
                                          </p:val>
                                        </p:tav>
                                      </p:tavLst>
                                    </p:anim>
                                    <p:anim calcmode="lin" valueType="num">
                                      <p:cBhvr>
                                        <p:cTn id="248" dur="166" tmFilter="0, 0; 0.125,0.2665; 0.25,0.4; 0.375,0.465; 0.5,0.5;  0.625,0.535; 0.75,0.6; 0.875,0.7335; 1,1">
                                          <p:stCondLst>
                                            <p:cond delay="166"/>
                                          </p:stCondLst>
                                        </p:cTn>
                                        <p:tgtEl>
                                          <p:spTgt spid="124"/>
                                        </p:tgtEl>
                                        <p:attrNameLst>
                                          <p:attrName>ppt_y</p:attrName>
                                        </p:attrNameLst>
                                      </p:cBhvr>
                                      <p:tavLst>
                                        <p:tav tm="0" fmla="#ppt_y-sin(pi*$)/9">
                                          <p:val>
                                            <p:fltVal val="0"/>
                                          </p:val>
                                        </p:tav>
                                        <p:tav tm="100000">
                                          <p:val>
                                            <p:fltVal val="1"/>
                                          </p:val>
                                        </p:tav>
                                      </p:tavLst>
                                    </p:anim>
                                    <p:anim calcmode="lin" valueType="num">
                                      <p:cBhvr>
                                        <p:cTn id="249" dur="83" tmFilter="0, 0; 0.125,0.2665; 0.25,0.4; 0.375,0.465; 0.5,0.5;  0.625,0.535; 0.75,0.6; 0.875,0.7335; 1,1">
                                          <p:stCondLst>
                                            <p:cond delay="331"/>
                                          </p:stCondLst>
                                        </p:cTn>
                                        <p:tgtEl>
                                          <p:spTgt spid="124"/>
                                        </p:tgtEl>
                                        <p:attrNameLst>
                                          <p:attrName>ppt_y</p:attrName>
                                        </p:attrNameLst>
                                      </p:cBhvr>
                                      <p:tavLst>
                                        <p:tav tm="0" fmla="#ppt_y-sin(pi*$)/27">
                                          <p:val>
                                            <p:fltVal val="0"/>
                                          </p:val>
                                        </p:tav>
                                        <p:tav tm="100000">
                                          <p:val>
                                            <p:fltVal val="1"/>
                                          </p:val>
                                        </p:tav>
                                      </p:tavLst>
                                    </p:anim>
                                    <p:anim calcmode="lin" valueType="num">
                                      <p:cBhvr>
                                        <p:cTn id="250" dur="41" tmFilter="0, 0; 0.125,0.2665; 0.25,0.4; 0.375,0.465; 0.5,0.5;  0.625,0.535; 0.75,0.6; 0.875,0.7335; 1,1">
                                          <p:stCondLst>
                                            <p:cond delay="414"/>
                                          </p:stCondLst>
                                        </p:cTn>
                                        <p:tgtEl>
                                          <p:spTgt spid="124"/>
                                        </p:tgtEl>
                                        <p:attrNameLst>
                                          <p:attrName>ppt_y</p:attrName>
                                        </p:attrNameLst>
                                      </p:cBhvr>
                                      <p:tavLst>
                                        <p:tav tm="0" fmla="#ppt_y-sin(pi*$)/81">
                                          <p:val>
                                            <p:fltVal val="0"/>
                                          </p:val>
                                        </p:tav>
                                        <p:tav tm="100000">
                                          <p:val>
                                            <p:fltVal val="1"/>
                                          </p:val>
                                        </p:tav>
                                      </p:tavLst>
                                    </p:anim>
                                    <p:animScale>
                                      <p:cBhvr>
                                        <p:cTn id="251" dur="7">
                                          <p:stCondLst>
                                            <p:cond delay="163"/>
                                          </p:stCondLst>
                                        </p:cTn>
                                        <p:tgtEl>
                                          <p:spTgt spid="124"/>
                                        </p:tgtEl>
                                      </p:cBhvr>
                                      <p:to x="100000" y="60000"/>
                                    </p:animScale>
                                    <p:animScale>
                                      <p:cBhvr>
                                        <p:cTn id="252" dur="42" decel="50000">
                                          <p:stCondLst>
                                            <p:cond delay="169"/>
                                          </p:stCondLst>
                                        </p:cTn>
                                        <p:tgtEl>
                                          <p:spTgt spid="124"/>
                                        </p:tgtEl>
                                      </p:cBhvr>
                                      <p:to x="100000" y="100000"/>
                                    </p:animScale>
                                    <p:animScale>
                                      <p:cBhvr>
                                        <p:cTn id="253" dur="7">
                                          <p:stCondLst>
                                            <p:cond delay="328"/>
                                          </p:stCondLst>
                                        </p:cTn>
                                        <p:tgtEl>
                                          <p:spTgt spid="124"/>
                                        </p:tgtEl>
                                      </p:cBhvr>
                                      <p:to x="100000" y="80000"/>
                                    </p:animScale>
                                    <p:animScale>
                                      <p:cBhvr>
                                        <p:cTn id="254" dur="42" decel="50000">
                                          <p:stCondLst>
                                            <p:cond delay="335"/>
                                          </p:stCondLst>
                                        </p:cTn>
                                        <p:tgtEl>
                                          <p:spTgt spid="124"/>
                                        </p:tgtEl>
                                      </p:cBhvr>
                                      <p:to x="100000" y="100000"/>
                                    </p:animScale>
                                    <p:animScale>
                                      <p:cBhvr>
                                        <p:cTn id="255" dur="7">
                                          <p:stCondLst>
                                            <p:cond delay="411"/>
                                          </p:stCondLst>
                                        </p:cTn>
                                        <p:tgtEl>
                                          <p:spTgt spid="124"/>
                                        </p:tgtEl>
                                      </p:cBhvr>
                                      <p:to x="100000" y="90000"/>
                                    </p:animScale>
                                    <p:animScale>
                                      <p:cBhvr>
                                        <p:cTn id="256" dur="42" decel="50000">
                                          <p:stCondLst>
                                            <p:cond delay="417"/>
                                          </p:stCondLst>
                                        </p:cTn>
                                        <p:tgtEl>
                                          <p:spTgt spid="124"/>
                                        </p:tgtEl>
                                      </p:cBhvr>
                                      <p:to x="100000" y="100000"/>
                                    </p:animScale>
                                    <p:animScale>
                                      <p:cBhvr>
                                        <p:cTn id="257" dur="7">
                                          <p:stCondLst>
                                            <p:cond delay="452"/>
                                          </p:stCondLst>
                                        </p:cTn>
                                        <p:tgtEl>
                                          <p:spTgt spid="124"/>
                                        </p:tgtEl>
                                      </p:cBhvr>
                                      <p:to x="100000" y="95000"/>
                                    </p:animScale>
                                    <p:animScale>
                                      <p:cBhvr>
                                        <p:cTn id="258" dur="42" decel="50000">
                                          <p:stCondLst>
                                            <p:cond delay="459"/>
                                          </p:stCondLst>
                                        </p:cTn>
                                        <p:tgtEl>
                                          <p:spTgt spid="124"/>
                                        </p:tgtEl>
                                      </p:cBhvr>
                                      <p:to x="100000" y="100000"/>
                                    </p:animScale>
                                  </p:childTnLst>
                                </p:cTn>
                              </p:par>
                            </p:childTnLst>
                          </p:cTn>
                        </p:par>
                        <p:par>
                          <p:cTn id="259" fill="hold">
                            <p:stCondLst>
                              <p:cond delay="7515"/>
                            </p:stCondLst>
                            <p:childTnLst>
                              <p:par>
                                <p:cTn id="260" presetID="26" presetClass="entr" presetSubtype="0" fill="hold" nodeType="afterEffect">
                                  <p:stCondLst>
                                    <p:cond delay="0"/>
                                  </p:stCondLst>
                                  <p:childTnLst>
                                    <p:set>
                                      <p:cBhvr>
                                        <p:cTn id="261" dur="1" fill="hold">
                                          <p:stCondLst>
                                            <p:cond delay="0"/>
                                          </p:stCondLst>
                                        </p:cTn>
                                        <p:tgtEl>
                                          <p:spTgt spid="123"/>
                                        </p:tgtEl>
                                        <p:attrNameLst>
                                          <p:attrName>style.visibility</p:attrName>
                                        </p:attrNameLst>
                                      </p:cBhvr>
                                      <p:to>
                                        <p:strVal val="visible"/>
                                      </p:to>
                                    </p:set>
                                    <p:animEffect transition="in" filter="wipe(down)">
                                      <p:cBhvr>
                                        <p:cTn id="262" dur="145">
                                          <p:stCondLst>
                                            <p:cond delay="0"/>
                                          </p:stCondLst>
                                        </p:cTn>
                                        <p:tgtEl>
                                          <p:spTgt spid="123"/>
                                        </p:tgtEl>
                                      </p:cBhvr>
                                    </p:animEffect>
                                    <p:anim calcmode="lin" valueType="num">
                                      <p:cBhvr>
                                        <p:cTn id="263" dur="456" tmFilter="0,0; 0.14,0.36; 0.43,0.73; 0.71,0.91; 1.0,1.0">
                                          <p:stCondLst>
                                            <p:cond delay="0"/>
                                          </p:stCondLst>
                                        </p:cTn>
                                        <p:tgtEl>
                                          <p:spTgt spid="123"/>
                                        </p:tgtEl>
                                        <p:attrNameLst>
                                          <p:attrName>ppt_x</p:attrName>
                                        </p:attrNameLst>
                                      </p:cBhvr>
                                      <p:tavLst>
                                        <p:tav tm="0">
                                          <p:val>
                                            <p:strVal val="#ppt_x-0.25"/>
                                          </p:val>
                                        </p:tav>
                                        <p:tav tm="100000">
                                          <p:val>
                                            <p:strVal val="#ppt_x"/>
                                          </p:val>
                                        </p:tav>
                                      </p:tavLst>
                                    </p:anim>
                                    <p:anim calcmode="lin" valueType="num">
                                      <p:cBhvr>
                                        <p:cTn id="264" dur="166" tmFilter="0.0,0.0; 0.25,0.07; 0.50,0.2; 0.75,0.467; 1.0,1.0">
                                          <p:stCondLst>
                                            <p:cond delay="0"/>
                                          </p:stCondLst>
                                        </p:cTn>
                                        <p:tgtEl>
                                          <p:spTgt spid="123"/>
                                        </p:tgtEl>
                                        <p:attrNameLst>
                                          <p:attrName>ppt_y</p:attrName>
                                        </p:attrNameLst>
                                      </p:cBhvr>
                                      <p:tavLst>
                                        <p:tav tm="0" fmla="#ppt_y-sin(pi*$)/3">
                                          <p:val>
                                            <p:fltVal val="0.5"/>
                                          </p:val>
                                        </p:tav>
                                        <p:tav tm="100000">
                                          <p:val>
                                            <p:fltVal val="1"/>
                                          </p:val>
                                        </p:tav>
                                      </p:tavLst>
                                    </p:anim>
                                    <p:anim calcmode="lin" valueType="num">
                                      <p:cBhvr>
                                        <p:cTn id="265" dur="166" tmFilter="0, 0; 0.125,0.2665; 0.25,0.4; 0.375,0.465; 0.5,0.5;  0.625,0.535; 0.75,0.6; 0.875,0.7335; 1,1">
                                          <p:stCondLst>
                                            <p:cond delay="166"/>
                                          </p:stCondLst>
                                        </p:cTn>
                                        <p:tgtEl>
                                          <p:spTgt spid="123"/>
                                        </p:tgtEl>
                                        <p:attrNameLst>
                                          <p:attrName>ppt_y</p:attrName>
                                        </p:attrNameLst>
                                      </p:cBhvr>
                                      <p:tavLst>
                                        <p:tav tm="0" fmla="#ppt_y-sin(pi*$)/9">
                                          <p:val>
                                            <p:fltVal val="0"/>
                                          </p:val>
                                        </p:tav>
                                        <p:tav tm="100000">
                                          <p:val>
                                            <p:fltVal val="1"/>
                                          </p:val>
                                        </p:tav>
                                      </p:tavLst>
                                    </p:anim>
                                    <p:anim calcmode="lin" valueType="num">
                                      <p:cBhvr>
                                        <p:cTn id="266" dur="83" tmFilter="0, 0; 0.125,0.2665; 0.25,0.4; 0.375,0.465; 0.5,0.5;  0.625,0.535; 0.75,0.6; 0.875,0.7335; 1,1">
                                          <p:stCondLst>
                                            <p:cond delay="331"/>
                                          </p:stCondLst>
                                        </p:cTn>
                                        <p:tgtEl>
                                          <p:spTgt spid="123"/>
                                        </p:tgtEl>
                                        <p:attrNameLst>
                                          <p:attrName>ppt_y</p:attrName>
                                        </p:attrNameLst>
                                      </p:cBhvr>
                                      <p:tavLst>
                                        <p:tav tm="0" fmla="#ppt_y-sin(pi*$)/27">
                                          <p:val>
                                            <p:fltVal val="0"/>
                                          </p:val>
                                        </p:tav>
                                        <p:tav tm="100000">
                                          <p:val>
                                            <p:fltVal val="1"/>
                                          </p:val>
                                        </p:tav>
                                      </p:tavLst>
                                    </p:anim>
                                    <p:anim calcmode="lin" valueType="num">
                                      <p:cBhvr>
                                        <p:cTn id="267" dur="41" tmFilter="0, 0; 0.125,0.2665; 0.25,0.4; 0.375,0.465; 0.5,0.5;  0.625,0.535; 0.75,0.6; 0.875,0.7335; 1,1">
                                          <p:stCondLst>
                                            <p:cond delay="414"/>
                                          </p:stCondLst>
                                        </p:cTn>
                                        <p:tgtEl>
                                          <p:spTgt spid="123"/>
                                        </p:tgtEl>
                                        <p:attrNameLst>
                                          <p:attrName>ppt_y</p:attrName>
                                        </p:attrNameLst>
                                      </p:cBhvr>
                                      <p:tavLst>
                                        <p:tav tm="0" fmla="#ppt_y-sin(pi*$)/81">
                                          <p:val>
                                            <p:fltVal val="0"/>
                                          </p:val>
                                        </p:tav>
                                        <p:tav tm="100000">
                                          <p:val>
                                            <p:fltVal val="1"/>
                                          </p:val>
                                        </p:tav>
                                      </p:tavLst>
                                    </p:anim>
                                    <p:animScale>
                                      <p:cBhvr>
                                        <p:cTn id="268" dur="7">
                                          <p:stCondLst>
                                            <p:cond delay="163"/>
                                          </p:stCondLst>
                                        </p:cTn>
                                        <p:tgtEl>
                                          <p:spTgt spid="123"/>
                                        </p:tgtEl>
                                      </p:cBhvr>
                                      <p:to x="100000" y="60000"/>
                                    </p:animScale>
                                    <p:animScale>
                                      <p:cBhvr>
                                        <p:cTn id="269" dur="42" decel="50000">
                                          <p:stCondLst>
                                            <p:cond delay="169"/>
                                          </p:stCondLst>
                                        </p:cTn>
                                        <p:tgtEl>
                                          <p:spTgt spid="123"/>
                                        </p:tgtEl>
                                      </p:cBhvr>
                                      <p:to x="100000" y="100000"/>
                                    </p:animScale>
                                    <p:animScale>
                                      <p:cBhvr>
                                        <p:cTn id="270" dur="7">
                                          <p:stCondLst>
                                            <p:cond delay="328"/>
                                          </p:stCondLst>
                                        </p:cTn>
                                        <p:tgtEl>
                                          <p:spTgt spid="123"/>
                                        </p:tgtEl>
                                      </p:cBhvr>
                                      <p:to x="100000" y="80000"/>
                                    </p:animScale>
                                    <p:animScale>
                                      <p:cBhvr>
                                        <p:cTn id="271" dur="42" decel="50000">
                                          <p:stCondLst>
                                            <p:cond delay="335"/>
                                          </p:stCondLst>
                                        </p:cTn>
                                        <p:tgtEl>
                                          <p:spTgt spid="123"/>
                                        </p:tgtEl>
                                      </p:cBhvr>
                                      <p:to x="100000" y="100000"/>
                                    </p:animScale>
                                    <p:animScale>
                                      <p:cBhvr>
                                        <p:cTn id="272" dur="7">
                                          <p:stCondLst>
                                            <p:cond delay="411"/>
                                          </p:stCondLst>
                                        </p:cTn>
                                        <p:tgtEl>
                                          <p:spTgt spid="123"/>
                                        </p:tgtEl>
                                      </p:cBhvr>
                                      <p:to x="100000" y="90000"/>
                                    </p:animScale>
                                    <p:animScale>
                                      <p:cBhvr>
                                        <p:cTn id="273" dur="42" decel="50000">
                                          <p:stCondLst>
                                            <p:cond delay="417"/>
                                          </p:stCondLst>
                                        </p:cTn>
                                        <p:tgtEl>
                                          <p:spTgt spid="123"/>
                                        </p:tgtEl>
                                      </p:cBhvr>
                                      <p:to x="100000" y="100000"/>
                                    </p:animScale>
                                    <p:animScale>
                                      <p:cBhvr>
                                        <p:cTn id="274" dur="7">
                                          <p:stCondLst>
                                            <p:cond delay="452"/>
                                          </p:stCondLst>
                                        </p:cTn>
                                        <p:tgtEl>
                                          <p:spTgt spid="123"/>
                                        </p:tgtEl>
                                      </p:cBhvr>
                                      <p:to x="100000" y="95000"/>
                                    </p:animScale>
                                    <p:animScale>
                                      <p:cBhvr>
                                        <p:cTn id="275" dur="42" decel="50000">
                                          <p:stCondLst>
                                            <p:cond delay="459"/>
                                          </p:stCondLst>
                                        </p:cTn>
                                        <p:tgtEl>
                                          <p:spTgt spid="123"/>
                                        </p:tgtEl>
                                      </p:cBhvr>
                                      <p:to x="100000" y="100000"/>
                                    </p:animScale>
                                  </p:childTnLst>
                                </p:cTn>
                              </p:par>
                            </p:childTnLst>
                          </p:cTn>
                        </p:par>
                        <p:par>
                          <p:cTn id="276" fill="hold">
                            <p:stCondLst>
                              <p:cond delay="8016"/>
                            </p:stCondLst>
                            <p:childTnLst>
                              <p:par>
                                <p:cTn id="277" presetID="26" presetClass="entr" presetSubtype="0" fill="hold" nodeType="afterEffect">
                                  <p:stCondLst>
                                    <p:cond delay="0"/>
                                  </p:stCondLst>
                                  <p:childTnLst>
                                    <p:set>
                                      <p:cBhvr>
                                        <p:cTn id="278" dur="1" fill="hold">
                                          <p:stCondLst>
                                            <p:cond delay="0"/>
                                          </p:stCondLst>
                                        </p:cTn>
                                        <p:tgtEl>
                                          <p:spTgt spid="119"/>
                                        </p:tgtEl>
                                        <p:attrNameLst>
                                          <p:attrName>style.visibility</p:attrName>
                                        </p:attrNameLst>
                                      </p:cBhvr>
                                      <p:to>
                                        <p:strVal val="visible"/>
                                      </p:to>
                                    </p:set>
                                    <p:animEffect transition="in" filter="wipe(down)">
                                      <p:cBhvr>
                                        <p:cTn id="279" dur="145">
                                          <p:stCondLst>
                                            <p:cond delay="0"/>
                                          </p:stCondLst>
                                        </p:cTn>
                                        <p:tgtEl>
                                          <p:spTgt spid="119"/>
                                        </p:tgtEl>
                                      </p:cBhvr>
                                    </p:animEffect>
                                    <p:anim calcmode="lin" valueType="num">
                                      <p:cBhvr>
                                        <p:cTn id="280" dur="456" tmFilter="0,0; 0.14,0.36; 0.43,0.73; 0.71,0.91; 1.0,1.0">
                                          <p:stCondLst>
                                            <p:cond delay="0"/>
                                          </p:stCondLst>
                                        </p:cTn>
                                        <p:tgtEl>
                                          <p:spTgt spid="119"/>
                                        </p:tgtEl>
                                        <p:attrNameLst>
                                          <p:attrName>ppt_x</p:attrName>
                                        </p:attrNameLst>
                                      </p:cBhvr>
                                      <p:tavLst>
                                        <p:tav tm="0">
                                          <p:val>
                                            <p:strVal val="#ppt_x-0.25"/>
                                          </p:val>
                                        </p:tav>
                                        <p:tav tm="100000">
                                          <p:val>
                                            <p:strVal val="#ppt_x"/>
                                          </p:val>
                                        </p:tav>
                                      </p:tavLst>
                                    </p:anim>
                                    <p:anim calcmode="lin" valueType="num">
                                      <p:cBhvr>
                                        <p:cTn id="281" dur="166" tmFilter="0.0,0.0; 0.25,0.07; 0.50,0.2; 0.75,0.467; 1.0,1.0">
                                          <p:stCondLst>
                                            <p:cond delay="0"/>
                                          </p:stCondLst>
                                        </p:cTn>
                                        <p:tgtEl>
                                          <p:spTgt spid="119"/>
                                        </p:tgtEl>
                                        <p:attrNameLst>
                                          <p:attrName>ppt_y</p:attrName>
                                        </p:attrNameLst>
                                      </p:cBhvr>
                                      <p:tavLst>
                                        <p:tav tm="0" fmla="#ppt_y-sin(pi*$)/3">
                                          <p:val>
                                            <p:fltVal val="0.5"/>
                                          </p:val>
                                        </p:tav>
                                        <p:tav tm="100000">
                                          <p:val>
                                            <p:fltVal val="1"/>
                                          </p:val>
                                        </p:tav>
                                      </p:tavLst>
                                    </p:anim>
                                    <p:anim calcmode="lin" valueType="num">
                                      <p:cBhvr>
                                        <p:cTn id="282" dur="166" tmFilter="0, 0; 0.125,0.2665; 0.25,0.4; 0.375,0.465; 0.5,0.5;  0.625,0.535; 0.75,0.6; 0.875,0.7335; 1,1">
                                          <p:stCondLst>
                                            <p:cond delay="166"/>
                                          </p:stCondLst>
                                        </p:cTn>
                                        <p:tgtEl>
                                          <p:spTgt spid="119"/>
                                        </p:tgtEl>
                                        <p:attrNameLst>
                                          <p:attrName>ppt_y</p:attrName>
                                        </p:attrNameLst>
                                      </p:cBhvr>
                                      <p:tavLst>
                                        <p:tav tm="0" fmla="#ppt_y-sin(pi*$)/9">
                                          <p:val>
                                            <p:fltVal val="0"/>
                                          </p:val>
                                        </p:tav>
                                        <p:tav tm="100000">
                                          <p:val>
                                            <p:fltVal val="1"/>
                                          </p:val>
                                        </p:tav>
                                      </p:tavLst>
                                    </p:anim>
                                    <p:anim calcmode="lin" valueType="num">
                                      <p:cBhvr>
                                        <p:cTn id="283" dur="83" tmFilter="0, 0; 0.125,0.2665; 0.25,0.4; 0.375,0.465; 0.5,0.5;  0.625,0.535; 0.75,0.6; 0.875,0.7335; 1,1">
                                          <p:stCondLst>
                                            <p:cond delay="331"/>
                                          </p:stCondLst>
                                        </p:cTn>
                                        <p:tgtEl>
                                          <p:spTgt spid="119"/>
                                        </p:tgtEl>
                                        <p:attrNameLst>
                                          <p:attrName>ppt_y</p:attrName>
                                        </p:attrNameLst>
                                      </p:cBhvr>
                                      <p:tavLst>
                                        <p:tav tm="0" fmla="#ppt_y-sin(pi*$)/27">
                                          <p:val>
                                            <p:fltVal val="0"/>
                                          </p:val>
                                        </p:tav>
                                        <p:tav tm="100000">
                                          <p:val>
                                            <p:fltVal val="1"/>
                                          </p:val>
                                        </p:tav>
                                      </p:tavLst>
                                    </p:anim>
                                    <p:anim calcmode="lin" valueType="num">
                                      <p:cBhvr>
                                        <p:cTn id="284" dur="41" tmFilter="0, 0; 0.125,0.2665; 0.25,0.4; 0.375,0.465; 0.5,0.5;  0.625,0.535; 0.75,0.6; 0.875,0.7335; 1,1">
                                          <p:stCondLst>
                                            <p:cond delay="414"/>
                                          </p:stCondLst>
                                        </p:cTn>
                                        <p:tgtEl>
                                          <p:spTgt spid="119"/>
                                        </p:tgtEl>
                                        <p:attrNameLst>
                                          <p:attrName>ppt_y</p:attrName>
                                        </p:attrNameLst>
                                      </p:cBhvr>
                                      <p:tavLst>
                                        <p:tav tm="0" fmla="#ppt_y-sin(pi*$)/81">
                                          <p:val>
                                            <p:fltVal val="0"/>
                                          </p:val>
                                        </p:tav>
                                        <p:tav tm="100000">
                                          <p:val>
                                            <p:fltVal val="1"/>
                                          </p:val>
                                        </p:tav>
                                      </p:tavLst>
                                    </p:anim>
                                    <p:animScale>
                                      <p:cBhvr>
                                        <p:cTn id="285" dur="7">
                                          <p:stCondLst>
                                            <p:cond delay="163"/>
                                          </p:stCondLst>
                                        </p:cTn>
                                        <p:tgtEl>
                                          <p:spTgt spid="119"/>
                                        </p:tgtEl>
                                      </p:cBhvr>
                                      <p:to x="100000" y="60000"/>
                                    </p:animScale>
                                    <p:animScale>
                                      <p:cBhvr>
                                        <p:cTn id="286" dur="42" decel="50000">
                                          <p:stCondLst>
                                            <p:cond delay="169"/>
                                          </p:stCondLst>
                                        </p:cTn>
                                        <p:tgtEl>
                                          <p:spTgt spid="119"/>
                                        </p:tgtEl>
                                      </p:cBhvr>
                                      <p:to x="100000" y="100000"/>
                                    </p:animScale>
                                    <p:animScale>
                                      <p:cBhvr>
                                        <p:cTn id="287" dur="7">
                                          <p:stCondLst>
                                            <p:cond delay="328"/>
                                          </p:stCondLst>
                                        </p:cTn>
                                        <p:tgtEl>
                                          <p:spTgt spid="119"/>
                                        </p:tgtEl>
                                      </p:cBhvr>
                                      <p:to x="100000" y="80000"/>
                                    </p:animScale>
                                    <p:animScale>
                                      <p:cBhvr>
                                        <p:cTn id="288" dur="42" decel="50000">
                                          <p:stCondLst>
                                            <p:cond delay="335"/>
                                          </p:stCondLst>
                                        </p:cTn>
                                        <p:tgtEl>
                                          <p:spTgt spid="119"/>
                                        </p:tgtEl>
                                      </p:cBhvr>
                                      <p:to x="100000" y="100000"/>
                                    </p:animScale>
                                    <p:animScale>
                                      <p:cBhvr>
                                        <p:cTn id="289" dur="7">
                                          <p:stCondLst>
                                            <p:cond delay="411"/>
                                          </p:stCondLst>
                                        </p:cTn>
                                        <p:tgtEl>
                                          <p:spTgt spid="119"/>
                                        </p:tgtEl>
                                      </p:cBhvr>
                                      <p:to x="100000" y="90000"/>
                                    </p:animScale>
                                    <p:animScale>
                                      <p:cBhvr>
                                        <p:cTn id="290" dur="42" decel="50000">
                                          <p:stCondLst>
                                            <p:cond delay="417"/>
                                          </p:stCondLst>
                                        </p:cTn>
                                        <p:tgtEl>
                                          <p:spTgt spid="119"/>
                                        </p:tgtEl>
                                      </p:cBhvr>
                                      <p:to x="100000" y="100000"/>
                                    </p:animScale>
                                    <p:animScale>
                                      <p:cBhvr>
                                        <p:cTn id="291" dur="7">
                                          <p:stCondLst>
                                            <p:cond delay="452"/>
                                          </p:stCondLst>
                                        </p:cTn>
                                        <p:tgtEl>
                                          <p:spTgt spid="119"/>
                                        </p:tgtEl>
                                      </p:cBhvr>
                                      <p:to x="100000" y="95000"/>
                                    </p:animScale>
                                    <p:animScale>
                                      <p:cBhvr>
                                        <p:cTn id="292" dur="42" decel="50000">
                                          <p:stCondLst>
                                            <p:cond delay="459"/>
                                          </p:stCondLst>
                                        </p:cTn>
                                        <p:tgtEl>
                                          <p:spTgt spid="119"/>
                                        </p:tgtEl>
                                      </p:cBhvr>
                                      <p:to x="100000" y="100000"/>
                                    </p:animScale>
                                  </p:childTnLst>
                                </p:cTn>
                              </p:par>
                            </p:childTnLst>
                          </p:cTn>
                        </p:par>
                        <p:par>
                          <p:cTn id="293" fill="hold">
                            <p:stCondLst>
                              <p:cond delay="8517"/>
                            </p:stCondLst>
                            <p:childTnLst>
                              <p:par>
                                <p:cTn id="294" presetID="26" presetClass="entr" presetSubtype="0" fill="hold" nodeType="afterEffect">
                                  <p:stCondLst>
                                    <p:cond delay="0"/>
                                  </p:stCondLst>
                                  <p:childTnLst>
                                    <p:set>
                                      <p:cBhvr>
                                        <p:cTn id="295" dur="1" fill="hold">
                                          <p:stCondLst>
                                            <p:cond delay="0"/>
                                          </p:stCondLst>
                                        </p:cTn>
                                        <p:tgtEl>
                                          <p:spTgt spid="146"/>
                                        </p:tgtEl>
                                        <p:attrNameLst>
                                          <p:attrName>style.visibility</p:attrName>
                                        </p:attrNameLst>
                                      </p:cBhvr>
                                      <p:to>
                                        <p:strVal val="visible"/>
                                      </p:to>
                                    </p:set>
                                    <p:animEffect transition="in" filter="wipe(down)">
                                      <p:cBhvr>
                                        <p:cTn id="296" dur="145">
                                          <p:stCondLst>
                                            <p:cond delay="0"/>
                                          </p:stCondLst>
                                        </p:cTn>
                                        <p:tgtEl>
                                          <p:spTgt spid="146"/>
                                        </p:tgtEl>
                                      </p:cBhvr>
                                    </p:animEffect>
                                    <p:anim calcmode="lin" valueType="num">
                                      <p:cBhvr>
                                        <p:cTn id="297" dur="456" tmFilter="0,0; 0.14,0.36; 0.43,0.73; 0.71,0.91; 1.0,1.0">
                                          <p:stCondLst>
                                            <p:cond delay="0"/>
                                          </p:stCondLst>
                                        </p:cTn>
                                        <p:tgtEl>
                                          <p:spTgt spid="146"/>
                                        </p:tgtEl>
                                        <p:attrNameLst>
                                          <p:attrName>ppt_x</p:attrName>
                                        </p:attrNameLst>
                                      </p:cBhvr>
                                      <p:tavLst>
                                        <p:tav tm="0">
                                          <p:val>
                                            <p:strVal val="#ppt_x-0.25"/>
                                          </p:val>
                                        </p:tav>
                                        <p:tav tm="100000">
                                          <p:val>
                                            <p:strVal val="#ppt_x"/>
                                          </p:val>
                                        </p:tav>
                                      </p:tavLst>
                                    </p:anim>
                                    <p:anim calcmode="lin" valueType="num">
                                      <p:cBhvr>
                                        <p:cTn id="298" dur="166" tmFilter="0.0,0.0; 0.25,0.07; 0.50,0.2; 0.75,0.467; 1.0,1.0">
                                          <p:stCondLst>
                                            <p:cond delay="0"/>
                                          </p:stCondLst>
                                        </p:cTn>
                                        <p:tgtEl>
                                          <p:spTgt spid="146"/>
                                        </p:tgtEl>
                                        <p:attrNameLst>
                                          <p:attrName>ppt_y</p:attrName>
                                        </p:attrNameLst>
                                      </p:cBhvr>
                                      <p:tavLst>
                                        <p:tav tm="0" fmla="#ppt_y-sin(pi*$)/3">
                                          <p:val>
                                            <p:fltVal val="0.5"/>
                                          </p:val>
                                        </p:tav>
                                        <p:tav tm="100000">
                                          <p:val>
                                            <p:fltVal val="1"/>
                                          </p:val>
                                        </p:tav>
                                      </p:tavLst>
                                    </p:anim>
                                    <p:anim calcmode="lin" valueType="num">
                                      <p:cBhvr>
                                        <p:cTn id="299" dur="166" tmFilter="0, 0; 0.125,0.2665; 0.25,0.4; 0.375,0.465; 0.5,0.5;  0.625,0.535; 0.75,0.6; 0.875,0.7335; 1,1">
                                          <p:stCondLst>
                                            <p:cond delay="166"/>
                                          </p:stCondLst>
                                        </p:cTn>
                                        <p:tgtEl>
                                          <p:spTgt spid="146"/>
                                        </p:tgtEl>
                                        <p:attrNameLst>
                                          <p:attrName>ppt_y</p:attrName>
                                        </p:attrNameLst>
                                      </p:cBhvr>
                                      <p:tavLst>
                                        <p:tav tm="0" fmla="#ppt_y-sin(pi*$)/9">
                                          <p:val>
                                            <p:fltVal val="0"/>
                                          </p:val>
                                        </p:tav>
                                        <p:tav tm="100000">
                                          <p:val>
                                            <p:fltVal val="1"/>
                                          </p:val>
                                        </p:tav>
                                      </p:tavLst>
                                    </p:anim>
                                    <p:anim calcmode="lin" valueType="num">
                                      <p:cBhvr>
                                        <p:cTn id="300" dur="83" tmFilter="0, 0; 0.125,0.2665; 0.25,0.4; 0.375,0.465; 0.5,0.5;  0.625,0.535; 0.75,0.6; 0.875,0.7335; 1,1">
                                          <p:stCondLst>
                                            <p:cond delay="331"/>
                                          </p:stCondLst>
                                        </p:cTn>
                                        <p:tgtEl>
                                          <p:spTgt spid="146"/>
                                        </p:tgtEl>
                                        <p:attrNameLst>
                                          <p:attrName>ppt_y</p:attrName>
                                        </p:attrNameLst>
                                      </p:cBhvr>
                                      <p:tavLst>
                                        <p:tav tm="0" fmla="#ppt_y-sin(pi*$)/27">
                                          <p:val>
                                            <p:fltVal val="0"/>
                                          </p:val>
                                        </p:tav>
                                        <p:tav tm="100000">
                                          <p:val>
                                            <p:fltVal val="1"/>
                                          </p:val>
                                        </p:tav>
                                      </p:tavLst>
                                    </p:anim>
                                    <p:anim calcmode="lin" valueType="num">
                                      <p:cBhvr>
                                        <p:cTn id="301" dur="41" tmFilter="0, 0; 0.125,0.2665; 0.25,0.4; 0.375,0.465; 0.5,0.5;  0.625,0.535; 0.75,0.6; 0.875,0.7335; 1,1">
                                          <p:stCondLst>
                                            <p:cond delay="414"/>
                                          </p:stCondLst>
                                        </p:cTn>
                                        <p:tgtEl>
                                          <p:spTgt spid="146"/>
                                        </p:tgtEl>
                                        <p:attrNameLst>
                                          <p:attrName>ppt_y</p:attrName>
                                        </p:attrNameLst>
                                      </p:cBhvr>
                                      <p:tavLst>
                                        <p:tav tm="0" fmla="#ppt_y-sin(pi*$)/81">
                                          <p:val>
                                            <p:fltVal val="0"/>
                                          </p:val>
                                        </p:tav>
                                        <p:tav tm="100000">
                                          <p:val>
                                            <p:fltVal val="1"/>
                                          </p:val>
                                        </p:tav>
                                      </p:tavLst>
                                    </p:anim>
                                    <p:animScale>
                                      <p:cBhvr>
                                        <p:cTn id="302" dur="7">
                                          <p:stCondLst>
                                            <p:cond delay="163"/>
                                          </p:stCondLst>
                                        </p:cTn>
                                        <p:tgtEl>
                                          <p:spTgt spid="146"/>
                                        </p:tgtEl>
                                      </p:cBhvr>
                                      <p:to x="100000" y="60000"/>
                                    </p:animScale>
                                    <p:animScale>
                                      <p:cBhvr>
                                        <p:cTn id="303" dur="42" decel="50000">
                                          <p:stCondLst>
                                            <p:cond delay="169"/>
                                          </p:stCondLst>
                                        </p:cTn>
                                        <p:tgtEl>
                                          <p:spTgt spid="146"/>
                                        </p:tgtEl>
                                      </p:cBhvr>
                                      <p:to x="100000" y="100000"/>
                                    </p:animScale>
                                    <p:animScale>
                                      <p:cBhvr>
                                        <p:cTn id="304" dur="7">
                                          <p:stCondLst>
                                            <p:cond delay="328"/>
                                          </p:stCondLst>
                                        </p:cTn>
                                        <p:tgtEl>
                                          <p:spTgt spid="146"/>
                                        </p:tgtEl>
                                      </p:cBhvr>
                                      <p:to x="100000" y="80000"/>
                                    </p:animScale>
                                    <p:animScale>
                                      <p:cBhvr>
                                        <p:cTn id="305" dur="42" decel="50000">
                                          <p:stCondLst>
                                            <p:cond delay="335"/>
                                          </p:stCondLst>
                                        </p:cTn>
                                        <p:tgtEl>
                                          <p:spTgt spid="146"/>
                                        </p:tgtEl>
                                      </p:cBhvr>
                                      <p:to x="100000" y="100000"/>
                                    </p:animScale>
                                    <p:animScale>
                                      <p:cBhvr>
                                        <p:cTn id="306" dur="7">
                                          <p:stCondLst>
                                            <p:cond delay="411"/>
                                          </p:stCondLst>
                                        </p:cTn>
                                        <p:tgtEl>
                                          <p:spTgt spid="146"/>
                                        </p:tgtEl>
                                      </p:cBhvr>
                                      <p:to x="100000" y="90000"/>
                                    </p:animScale>
                                    <p:animScale>
                                      <p:cBhvr>
                                        <p:cTn id="307" dur="42" decel="50000">
                                          <p:stCondLst>
                                            <p:cond delay="417"/>
                                          </p:stCondLst>
                                        </p:cTn>
                                        <p:tgtEl>
                                          <p:spTgt spid="146"/>
                                        </p:tgtEl>
                                      </p:cBhvr>
                                      <p:to x="100000" y="100000"/>
                                    </p:animScale>
                                    <p:animScale>
                                      <p:cBhvr>
                                        <p:cTn id="308" dur="7">
                                          <p:stCondLst>
                                            <p:cond delay="452"/>
                                          </p:stCondLst>
                                        </p:cTn>
                                        <p:tgtEl>
                                          <p:spTgt spid="146"/>
                                        </p:tgtEl>
                                      </p:cBhvr>
                                      <p:to x="100000" y="95000"/>
                                    </p:animScale>
                                    <p:animScale>
                                      <p:cBhvr>
                                        <p:cTn id="309" dur="42" decel="50000">
                                          <p:stCondLst>
                                            <p:cond delay="459"/>
                                          </p:stCondLst>
                                        </p:cTn>
                                        <p:tgtEl>
                                          <p:spTgt spid="146"/>
                                        </p:tgtEl>
                                      </p:cBhvr>
                                      <p:to x="100000" y="100000"/>
                                    </p:animScale>
                                  </p:childTnLst>
                                </p:cTn>
                              </p:par>
                            </p:childTnLst>
                          </p:cTn>
                        </p:par>
                        <p:par>
                          <p:cTn id="310" fill="hold">
                            <p:stCondLst>
                              <p:cond delay="9018"/>
                            </p:stCondLst>
                            <p:childTnLst>
                              <p:par>
                                <p:cTn id="311" presetID="26" presetClass="entr" presetSubtype="0" fill="hold" nodeType="afterEffect">
                                  <p:stCondLst>
                                    <p:cond delay="0"/>
                                  </p:stCondLst>
                                  <p:childTnLst>
                                    <p:set>
                                      <p:cBhvr>
                                        <p:cTn id="312" dur="1" fill="hold">
                                          <p:stCondLst>
                                            <p:cond delay="0"/>
                                          </p:stCondLst>
                                        </p:cTn>
                                        <p:tgtEl>
                                          <p:spTgt spid="145"/>
                                        </p:tgtEl>
                                        <p:attrNameLst>
                                          <p:attrName>style.visibility</p:attrName>
                                        </p:attrNameLst>
                                      </p:cBhvr>
                                      <p:to>
                                        <p:strVal val="visible"/>
                                      </p:to>
                                    </p:set>
                                    <p:animEffect transition="in" filter="wipe(down)">
                                      <p:cBhvr>
                                        <p:cTn id="313" dur="145">
                                          <p:stCondLst>
                                            <p:cond delay="0"/>
                                          </p:stCondLst>
                                        </p:cTn>
                                        <p:tgtEl>
                                          <p:spTgt spid="145"/>
                                        </p:tgtEl>
                                      </p:cBhvr>
                                    </p:animEffect>
                                    <p:anim calcmode="lin" valueType="num">
                                      <p:cBhvr>
                                        <p:cTn id="314" dur="456" tmFilter="0,0; 0.14,0.36; 0.43,0.73; 0.71,0.91; 1.0,1.0">
                                          <p:stCondLst>
                                            <p:cond delay="0"/>
                                          </p:stCondLst>
                                        </p:cTn>
                                        <p:tgtEl>
                                          <p:spTgt spid="145"/>
                                        </p:tgtEl>
                                        <p:attrNameLst>
                                          <p:attrName>ppt_x</p:attrName>
                                        </p:attrNameLst>
                                      </p:cBhvr>
                                      <p:tavLst>
                                        <p:tav tm="0">
                                          <p:val>
                                            <p:strVal val="#ppt_x-0.25"/>
                                          </p:val>
                                        </p:tav>
                                        <p:tav tm="100000">
                                          <p:val>
                                            <p:strVal val="#ppt_x"/>
                                          </p:val>
                                        </p:tav>
                                      </p:tavLst>
                                    </p:anim>
                                    <p:anim calcmode="lin" valueType="num">
                                      <p:cBhvr>
                                        <p:cTn id="315" dur="166" tmFilter="0.0,0.0; 0.25,0.07; 0.50,0.2; 0.75,0.467; 1.0,1.0">
                                          <p:stCondLst>
                                            <p:cond delay="0"/>
                                          </p:stCondLst>
                                        </p:cTn>
                                        <p:tgtEl>
                                          <p:spTgt spid="145"/>
                                        </p:tgtEl>
                                        <p:attrNameLst>
                                          <p:attrName>ppt_y</p:attrName>
                                        </p:attrNameLst>
                                      </p:cBhvr>
                                      <p:tavLst>
                                        <p:tav tm="0" fmla="#ppt_y-sin(pi*$)/3">
                                          <p:val>
                                            <p:fltVal val="0.5"/>
                                          </p:val>
                                        </p:tav>
                                        <p:tav tm="100000">
                                          <p:val>
                                            <p:fltVal val="1"/>
                                          </p:val>
                                        </p:tav>
                                      </p:tavLst>
                                    </p:anim>
                                    <p:anim calcmode="lin" valueType="num">
                                      <p:cBhvr>
                                        <p:cTn id="316" dur="166" tmFilter="0, 0; 0.125,0.2665; 0.25,0.4; 0.375,0.465; 0.5,0.5;  0.625,0.535; 0.75,0.6; 0.875,0.7335; 1,1">
                                          <p:stCondLst>
                                            <p:cond delay="166"/>
                                          </p:stCondLst>
                                        </p:cTn>
                                        <p:tgtEl>
                                          <p:spTgt spid="145"/>
                                        </p:tgtEl>
                                        <p:attrNameLst>
                                          <p:attrName>ppt_y</p:attrName>
                                        </p:attrNameLst>
                                      </p:cBhvr>
                                      <p:tavLst>
                                        <p:tav tm="0" fmla="#ppt_y-sin(pi*$)/9">
                                          <p:val>
                                            <p:fltVal val="0"/>
                                          </p:val>
                                        </p:tav>
                                        <p:tav tm="100000">
                                          <p:val>
                                            <p:fltVal val="1"/>
                                          </p:val>
                                        </p:tav>
                                      </p:tavLst>
                                    </p:anim>
                                    <p:anim calcmode="lin" valueType="num">
                                      <p:cBhvr>
                                        <p:cTn id="317" dur="83" tmFilter="0, 0; 0.125,0.2665; 0.25,0.4; 0.375,0.465; 0.5,0.5;  0.625,0.535; 0.75,0.6; 0.875,0.7335; 1,1">
                                          <p:stCondLst>
                                            <p:cond delay="331"/>
                                          </p:stCondLst>
                                        </p:cTn>
                                        <p:tgtEl>
                                          <p:spTgt spid="145"/>
                                        </p:tgtEl>
                                        <p:attrNameLst>
                                          <p:attrName>ppt_y</p:attrName>
                                        </p:attrNameLst>
                                      </p:cBhvr>
                                      <p:tavLst>
                                        <p:tav tm="0" fmla="#ppt_y-sin(pi*$)/27">
                                          <p:val>
                                            <p:fltVal val="0"/>
                                          </p:val>
                                        </p:tav>
                                        <p:tav tm="100000">
                                          <p:val>
                                            <p:fltVal val="1"/>
                                          </p:val>
                                        </p:tav>
                                      </p:tavLst>
                                    </p:anim>
                                    <p:anim calcmode="lin" valueType="num">
                                      <p:cBhvr>
                                        <p:cTn id="318" dur="41" tmFilter="0, 0; 0.125,0.2665; 0.25,0.4; 0.375,0.465; 0.5,0.5;  0.625,0.535; 0.75,0.6; 0.875,0.7335; 1,1">
                                          <p:stCondLst>
                                            <p:cond delay="414"/>
                                          </p:stCondLst>
                                        </p:cTn>
                                        <p:tgtEl>
                                          <p:spTgt spid="145"/>
                                        </p:tgtEl>
                                        <p:attrNameLst>
                                          <p:attrName>ppt_y</p:attrName>
                                        </p:attrNameLst>
                                      </p:cBhvr>
                                      <p:tavLst>
                                        <p:tav tm="0" fmla="#ppt_y-sin(pi*$)/81">
                                          <p:val>
                                            <p:fltVal val="0"/>
                                          </p:val>
                                        </p:tav>
                                        <p:tav tm="100000">
                                          <p:val>
                                            <p:fltVal val="1"/>
                                          </p:val>
                                        </p:tav>
                                      </p:tavLst>
                                    </p:anim>
                                    <p:animScale>
                                      <p:cBhvr>
                                        <p:cTn id="319" dur="7">
                                          <p:stCondLst>
                                            <p:cond delay="163"/>
                                          </p:stCondLst>
                                        </p:cTn>
                                        <p:tgtEl>
                                          <p:spTgt spid="145"/>
                                        </p:tgtEl>
                                      </p:cBhvr>
                                      <p:to x="100000" y="60000"/>
                                    </p:animScale>
                                    <p:animScale>
                                      <p:cBhvr>
                                        <p:cTn id="320" dur="42" decel="50000">
                                          <p:stCondLst>
                                            <p:cond delay="169"/>
                                          </p:stCondLst>
                                        </p:cTn>
                                        <p:tgtEl>
                                          <p:spTgt spid="145"/>
                                        </p:tgtEl>
                                      </p:cBhvr>
                                      <p:to x="100000" y="100000"/>
                                    </p:animScale>
                                    <p:animScale>
                                      <p:cBhvr>
                                        <p:cTn id="321" dur="7">
                                          <p:stCondLst>
                                            <p:cond delay="328"/>
                                          </p:stCondLst>
                                        </p:cTn>
                                        <p:tgtEl>
                                          <p:spTgt spid="145"/>
                                        </p:tgtEl>
                                      </p:cBhvr>
                                      <p:to x="100000" y="80000"/>
                                    </p:animScale>
                                    <p:animScale>
                                      <p:cBhvr>
                                        <p:cTn id="322" dur="42" decel="50000">
                                          <p:stCondLst>
                                            <p:cond delay="335"/>
                                          </p:stCondLst>
                                        </p:cTn>
                                        <p:tgtEl>
                                          <p:spTgt spid="145"/>
                                        </p:tgtEl>
                                      </p:cBhvr>
                                      <p:to x="100000" y="100000"/>
                                    </p:animScale>
                                    <p:animScale>
                                      <p:cBhvr>
                                        <p:cTn id="323" dur="7">
                                          <p:stCondLst>
                                            <p:cond delay="411"/>
                                          </p:stCondLst>
                                        </p:cTn>
                                        <p:tgtEl>
                                          <p:spTgt spid="145"/>
                                        </p:tgtEl>
                                      </p:cBhvr>
                                      <p:to x="100000" y="90000"/>
                                    </p:animScale>
                                    <p:animScale>
                                      <p:cBhvr>
                                        <p:cTn id="324" dur="42" decel="50000">
                                          <p:stCondLst>
                                            <p:cond delay="417"/>
                                          </p:stCondLst>
                                        </p:cTn>
                                        <p:tgtEl>
                                          <p:spTgt spid="145"/>
                                        </p:tgtEl>
                                      </p:cBhvr>
                                      <p:to x="100000" y="100000"/>
                                    </p:animScale>
                                    <p:animScale>
                                      <p:cBhvr>
                                        <p:cTn id="325" dur="7">
                                          <p:stCondLst>
                                            <p:cond delay="452"/>
                                          </p:stCondLst>
                                        </p:cTn>
                                        <p:tgtEl>
                                          <p:spTgt spid="145"/>
                                        </p:tgtEl>
                                      </p:cBhvr>
                                      <p:to x="100000" y="95000"/>
                                    </p:animScale>
                                    <p:animScale>
                                      <p:cBhvr>
                                        <p:cTn id="326" dur="42" decel="50000">
                                          <p:stCondLst>
                                            <p:cond delay="459"/>
                                          </p:stCondLst>
                                        </p:cTn>
                                        <p:tgtEl>
                                          <p:spTgt spid="145"/>
                                        </p:tgtEl>
                                      </p:cBhvr>
                                      <p:to x="100000" y="100000"/>
                                    </p:animScale>
                                  </p:childTnLst>
                                </p:cTn>
                              </p:par>
                            </p:childTnLst>
                          </p:cTn>
                        </p:par>
                        <p:par>
                          <p:cTn id="327" fill="hold">
                            <p:stCondLst>
                              <p:cond delay="9519"/>
                            </p:stCondLst>
                            <p:childTnLst>
                              <p:par>
                                <p:cTn id="328" presetID="26" presetClass="entr" presetSubtype="0" fill="hold" nodeType="afterEffect">
                                  <p:stCondLst>
                                    <p:cond delay="0"/>
                                  </p:stCondLst>
                                  <p:childTnLst>
                                    <p:set>
                                      <p:cBhvr>
                                        <p:cTn id="329" dur="1" fill="hold">
                                          <p:stCondLst>
                                            <p:cond delay="0"/>
                                          </p:stCondLst>
                                        </p:cTn>
                                        <p:tgtEl>
                                          <p:spTgt spid="149"/>
                                        </p:tgtEl>
                                        <p:attrNameLst>
                                          <p:attrName>style.visibility</p:attrName>
                                        </p:attrNameLst>
                                      </p:cBhvr>
                                      <p:to>
                                        <p:strVal val="visible"/>
                                      </p:to>
                                    </p:set>
                                    <p:animEffect transition="in" filter="wipe(down)">
                                      <p:cBhvr>
                                        <p:cTn id="330" dur="145">
                                          <p:stCondLst>
                                            <p:cond delay="0"/>
                                          </p:stCondLst>
                                        </p:cTn>
                                        <p:tgtEl>
                                          <p:spTgt spid="149"/>
                                        </p:tgtEl>
                                      </p:cBhvr>
                                    </p:animEffect>
                                    <p:anim calcmode="lin" valueType="num">
                                      <p:cBhvr>
                                        <p:cTn id="331" dur="456"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332" dur="166"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333" dur="166" tmFilter="0, 0; 0.125,0.2665; 0.25,0.4; 0.375,0.465; 0.5,0.5;  0.625,0.535; 0.75,0.6; 0.875,0.7335; 1,1">
                                          <p:stCondLst>
                                            <p:cond delay="166"/>
                                          </p:stCondLst>
                                        </p:cTn>
                                        <p:tgtEl>
                                          <p:spTgt spid="149"/>
                                        </p:tgtEl>
                                        <p:attrNameLst>
                                          <p:attrName>ppt_y</p:attrName>
                                        </p:attrNameLst>
                                      </p:cBhvr>
                                      <p:tavLst>
                                        <p:tav tm="0" fmla="#ppt_y-sin(pi*$)/9">
                                          <p:val>
                                            <p:fltVal val="0"/>
                                          </p:val>
                                        </p:tav>
                                        <p:tav tm="100000">
                                          <p:val>
                                            <p:fltVal val="1"/>
                                          </p:val>
                                        </p:tav>
                                      </p:tavLst>
                                    </p:anim>
                                    <p:anim calcmode="lin" valueType="num">
                                      <p:cBhvr>
                                        <p:cTn id="334" dur="83" tmFilter="0, 0; 0.125,0.2665; 0.25,0.4; 0.375,0.465; 0.5,0.5;  0.625,0.535; 0.75,0.6; 0.875,0.7335; 1,1">
                                          <p:stCondLst>
                                            <p:cond delay="331"/>
                                          </p:stCondLst>
                                        </p:cTn>
                                        <p:tgtEl>
                                          <p:spTgt spid="149"/>
                                        </p:tgtEl>
                                        <p:attrNameLst>
                                          <p:attrName>ppt_y</p:attrName>
                                        </p:attrNameLst>
                                      </p:cBhvr>
                                      <p:tavLst>
                                        <p:tav tm="0" fmla="#ppt_y-sin(pi*$)/27">
                                          <p:val>
                                            <p:fltVal val="0"/>
                                          </p:val>
                                        </p:tav>
                                        <p:tav tm="100000">
                                          <p:val>
                                            <p:fltVal val="1"/>
                                          </p:val>
                                        </p:tav>
                                      </p:tavLst>
                                    </p:anim>
                                    <p:anim calcmode="lin" valueType="num">
                                      <p:cBhvr>
                                        <p:cTn id="335" dur="41" tmFilter="0, 0; 0.125,0.2665; 0.25,0.4; 0.375,0.465; 0.5,0.5;  0.625,0.535; 0.75,0.6; 0.875,0.7335; 1,1">
                                          <p:stCondLst>
                                            <p:cond delay="414"/>
                                          </p:stCondLst>
                                        </p:cTn>
                                        <p:tgtEl>
                                          <p:spTgt spid="149"/>
                                        </p:tgtEl>
                                        <p:attrNameLst>
                                          <p:attrName>ppt_y</p:attrName>
                                        </p:attrNameLst>
                                      </p:cBhvr>
                                      <p:tavLst>
                                        <p:tav tm="0" fmla="#ppt_y-sin(pi*$)/81">
                                          <p:val>
                                            <p:fltVal val="0"/>
                                          </p:val>
                                        </p:tav>
                                        <p:tav tm="100000">
                                          <p:val>
                                            <p:fltVal val="1"/>
                                          </p:val>
                                        </p:tav>
                                      </p:tavLst>
                                    </p:anim>
                                    <p:animScale>
                                      <p:cBhvr>
                                        <p:cTn id="336" dur="7">
                                          <p:stCondLst>
                                            <p:cond delay="163"/>
                                          </p:stCondLst>
                                        </p:cTn>
                                        <p:tgtEl>
                                          <p:spTgt spid="149"/>
                                        </p:tgtEl>
                                      </p:cBhvr>
                                      <p:to x="100000" y="60000"/>
                                    </p:animScale>
                                    <p:animScale>
                                      <p:cBhvr>
                                        <p:cTn id="337" dur="42" decel="50000">
                                          <p:stCondLst>
                                            <p:cond delay="169"/>
                                          </p:stCondLst>
                                        </p:cTn>
                                        <p:tgtEl>
                                          <p:spTgt spid="149"/>
                                        </p:tgtEl>
                                      </p:cBhvr>
                                      <p:to x="100000" y="100000"/>
                                    </p:animScale>
                                    <p:animScale>
                                      <p:cBhvr>
                                        <p:cTn id="338" dur="7">
                                          <p:stCondLst>
                                            <p:cond delay="328"/>
                                          </p:stCondLst>
                                        </p:cTn>
                                        <p:tgtEl>
                                          <p:spTgt spid="149"/>
                                        </p:tgtEl>
                                      </p:cBhvr>
                                      <p:to x="100000" y="80000"/>
                                    </p:animScale>
                                    <p:animScale>
                                      <p:cBhvr>
                                        <p:cTn id="339" dur="42" decel="50000">
                                          <p:stCondLst>
                                            <p:cond delay="335"/>
                                          </p:stCondLst>
                                        </p:cTn>
                                        <p:tgtEl>
                                          <p:spTgt spid="149"/>
                                        </p:tgtEl>
                                      </p:cBhvr>
                                      <p:to x="100000" y="100000"/>
                                    </p:animScale>
                                    <p:animScale>
                                      <p:cBhvr>
                                        <p:cTn id="340" dur="7">
                                          <p:stCondLst>
                                            <p:cond delay="411"/>
                                          </p:stCondLst>
                                        </p:cTn>
                                        <p:tgtEl>
                                          <p:spTgt spid="149"/>
                                        </p:tgtEl>
                                      </p:cBhvr>
                                      <p:to x="100000" y="90000"/>
                                    </p:animScale>
                                    <p:animScale>
                                      <p:cBhvr>
                                        <p:cTn id="341" dur="42" decel="50000">
                                          <p:stCondLst>
                                            <p:cond delay="417"/>
                                          </p:stCondLst>
                                        </p:cTn>
                                        <p:tgtEl>
                                          <p:spTgt spid="149"/>
                                        </p:tgtEl>
                                      </p:cBhvr>
                                      <p:to x="100000" y="100000"/>
                                    </p:animScale>
                                    <p:animScale>
                                      <p:cBhvr>
                                        <p:cTn id="342" dur="7">
                                          <p:stCondLst>
                                            <p:cond delay="452"/>
                                          </p:stCondLst>
                                        </p:cTn>
                                        <p:tgtEl>
                                          <p:spTgt spid="149"/>
                                        </p:tgtEl>
                                      </p:cBhvr>
                                      <p:to x="100000" y="95000"/>
                                    </p:animScale>
                                    <p:animScale>
                                      <p:cBhvr>
                                        <p:cTn id="343" dur="42" decel="50000">
                                          <p:stCondLst>
                                            <p:cond delay="459"/>
                                          </p:stCondLst>
                                        </p:cTn>
                                        <p:tgtEl>
                                          <p:spTgt spid="149"/>
                                        </p:tgtEl>
                                      </p:cBhvr>
                                      <p:to x="100000" y="100000"/>
                                    </p:animScale>
                                  </p:childTnLst>
                                </p:cTn>
                              </p:par>
                            </p:childTnLst>
                          </p:cTn>
                        </p:par>
                        <p:par>
                          <p:cTn id="344" fill="hold">
                            <p:stCondLst>
                              <p:cond delay="10020"/>
                            </p:stCondLst>
                            <p:childTnLst>
                              <p:par>
                                <p:cTn id="345" presetID="26" presetClass="entr" presetSubtype="0" fill="hold" nodeType="afterEffect">
                                  <p:stCondLst>
                                    <p:cond delay="0"/>
                                  </p:stCondLst>
                                  <p:childTnLst>
                                    <p:set>
                                      <p:cBhvr>
                                        <p:cTn id="346" dur="1" fill="hold">
                                          <p:stCondLst>
                                            <p:cond delay="0"/>
                                          </p:stCondLst>
                                        </p:cTn>
                                        <p:tgtEl>
                                          <p:spTgt spid="144"/>
                                        </p:tgtEl>
                                        <p:attrNameLst>
                                          <p:attrName>style.visibility</p:attrName>
                                        </p:attrNameLst>
                                      </p:cBhvr>
                                      <p:to>
                                        <p:strVal val="visible"/>
                                      </p:to>
                                    </p:set>
                                    <p:animEffect transition="in" filter="wipe(down)">
                                      <p:cBhvr>
                                        <p:cTn id="347" dur="145">
                                          <p:stCondLst>
                                            <p:cond delay="0"/>
                                          </p:stCondLst>
                                        </p:cTn>
                                        <p:tgtEl>
                                          <p:spTgt spid="144"/>
                                        </p:tgtEl>
                                      </p:cBhvr>
                                    </p:animEffect>
                                    <p:anim calcmode="lin" valueType="num">
                                      <p:cBhvr>
                                        <p:cTn id="348" dur="456" tmFilter="0,0; 0.14,0.36; 0.43,0.73; 0.71,0.91; 1.0,1.0">
                                          <p:stCondLst>
                                            <p:cond delay="0"/>
                                          </p:stCondLst>
                                        </p:cTn>
                                        <p:tgtEl>
                                          <p:spTgt spid="144"/>
                                        </p:tgtEl>
                                        <p:attrNameLst>
                                          <p:attrName>ppt_x</p:attrName>
                                        </p:attrNameLst>
                                      </p:cBhvr>
                                      <p:tavLst>
                                        <p:tav tm="0">
                                          <p:val>
                                            <p:strVal val="#ppt_x-0.25"/>
                                          </p:val>
                                        </p:tav>
                                        <p:tav tm="100000">
                                          <p:val>
                                            <p:strVal val="#ppt_x"/>
                                          </p:val>
                                        </p:tav>
                                      </p:tavLst>
                                    </p:anim>
                                    <p:anim calcmode="lin" valueType="num">
                                      <p:cBhvr>
                                        <p:cTn id="349" dur="166" tmFilter="0.0,0.0; 0.25,0.07; 0.50,0.2; 0.75,0.467; 1.0,1.0">
                                          <p:stCondLst>
                                            <p:cond delay="0"/>
                                          </p:stCondLst>
                                        </p:cTn>
                                        <p:tgtEl>
                                          <p:spTgt spid="144"/>
                                        </p:tgtEl>
                                        <p:attrNameLst>
                                          <p:attrName>ppt_y</p:attrName>
                                        </p:attrNameLst>
                                      </p:cBhvr>
                                      <p:tavLst>
                                        <p:tav tm="0" fmla="#ppt_y-sin(pi*$)/3">
                                          <p:val>
                                            <p:fltVal val="0.5"/>
                                          </p:val>
                                        </p:tav>
                                        <p:tav tm="100000">
                                          <p:val>
                                            <p:fltVal val="1"/>
                                          </p:val>
                                        </p:tav>
                                      </p:tavLst>
                                    </p:anim>
                                    <p:anim calcmode="lin" valueType="num">
                                      <p:cBhvr>
                                        <p:cTn id="350" dur="166" tmFilter="0, 0; 0.125,0.2665; 0.25,0.4; 0.375,0.465; 0.5,0.5;  0.625,0.535; 0.75,0.6; 0.875,0.7335; 1,1">
                                          <p:stCondLst>
                                            <p:cond delay="166"/>
                                          </p:stCondLst>
                                        </p:cTn>
                                        <p:tgtEl>
                                          <p:spTgt spid="144"/>
                                        </p:tgtEl>
                                        <p:attrNameLst>
                                          <p:attrName>ppt_y</p:attrName>
                                        </p:attrNameLst>
                                      </p:cBhvr>
                                      <p:tavLst>
                                        <p:tav tm="0" fmla="#ppt_y-sin(pi*$)/9">
                                          <p:val>
                                            <p:fltVal val="0"/>
                                          </p:val>
                                        </p:tav>
                                        <p:tav tm="100000">
                                          <p:val>
                                            <p:fltVal val="1"/>
                                          </p:val>
                                        </p:tav>
                                      </p:tavLst>
                                    </p:anim>
                                    <p:anim calcmode="lin" valueType="num">
                                      <p:cBhvr>
                                        <p:cTn id="351" dur="83" tmFilter="0, 0; 0.125,0.2665; 0.25,0.4; 0.375,0.465; 0.5,0.5;  0.625,0.535; 0.75,0.6; 0.875,0.7335; 1,1">
                                          <p:stCondLst>
                                            <p:cond delay="331"/>
                                          </p:stCondLst>
                                        </p:cTn>
                                        <p:tgtEl>
                                          <p:spTgt spid="144"/>
                                        </p:tgtEl>
                                        <p:attrNameLst>
                                          <p:attrName>ppt_y</p:attrName>
                                        </p:attrNameLst>
                                      </p:cBhvr>
                                      <p:tavLst>
                                        <p:tav tm="0" fmla="#ppt_y-sin(pi*$)/27">
                                          <p:val>
                                            <p:fltVal val="0"/>
                                          </p:val>
                                        </p:tav>
                                        <p:tav tm="100000">
                                          <p:val>
                                            <p:fltVal val="1"/>
                                          </p:val>
                                        </p:tav>
                                      </p:tavLst>
                                    </p:anim>
                                    <p:anim calcmode="lin" valueType="num">
                                      <p:cBhvr>
                                        <p:cTn id="352" dur="41" tmFilter="0, 0; 0.125,0.2665; 0.25,0.4; 0.375,0.465; 0.5,0.5;  0.625,0.535; 0.75,0.6; 0.875,0.7335; 1,1">
                                          <p:stCondLst>
                                            <p:cond delay="414"/>
                                          </p:stCondLst>
                                        </p:cTn>
                                        <p:tgtEl>
                                          <p:spTgt spid="144"/>
                                        </p:tgtEl>
                                        <p:attrNameLst>
                                          <p:attrName>ppt_y</p:attrName>
                                        </p:attrNameLst>
                                      </p:cBhvr>
                                      <p:tavLst>
                                        <p:tav tm="0" fmla="#ppt_y-sin(pi*$)/81">
                                          <p:val>
                                            <p:fltVal val="0"/>
                                          </p:val>
                                        </p:tav>
                                        <p:tav tm="100000">
                                          <p:val>
                                            <p:fltVal val="1"/>
                                          </p:val>
                                        </p:tav>
                                      </p:tavLst>
                                    </p:anim>
                                    <p:animScale>
                                      <p:cBhvr>
                                        <p:cTn id="353" dur="7">
                                          <p:stCondLst>
                                            <p:cond delay="163"/>
                                          </p:stCondLst>
                                        </p:cTn>
                                        <p:tgtEl>
                                          <p:spTgt spid="144"/>
                                        </p:tgtEl>
                                      </p:cBhvr>
                                      <p:to x="100000" y="60000"/>
                                    </p:animScale>
                                    <p:animScale>
                                      <p:cBhvr>
                                        <p:cTn id="354" dur="42" decel="50000">
                                          <p:stCondLst>
                                            <p:cond delay="169"/>
                                          </p:stCondLst>
                                        </p:cTn>
                                        <p:tgtEl>
                                          <p:spTgt spid="144"/>
                                        </p:tgtEl>
                                      </p:cBhvr>
                                      <p:to x="100000" y="100000"/>
                                    </p:animScale>
                                    <p:animScale>
                                      <p:cBhvr>
                                        <p:cTn id="355" dur="7">
                                          <p:stCondLst>
                                            <p:cond delay="328"/>
                                          </p:stCondLst>
                                        </p:cTn>
                                        <p:tgtEl>
                                          <p:spTgt spid="144"/>
                                        </p:tgtEl>
                                      </p:cBhvr>
                                      <p:to x="100000" y="80000"/>
                                    </p:animScale>
                                    <p:animScale>
                                      <p:cBhvr>
                                        <p:cTn id="356" dur="42" decel="50000">
                                          <p:stCondLst>
                                            <p:cond delay="335"/>
                                          </p:stCondLst>
                                        </p:cTn>
                                        <p:tgtEl>
                                          <p:spTgt spid="144"/>
                                        </p:tgtEl>
                                      </p:cBhvr>
                                      <p:to x="100000" y="100000"/>
                                    </p:animScale>
                                    <p:animScale>
                                      <p:cBhvr>
                                        <p:cTn id="357" dur="7">
                                          <p:stCondLst>
                                            <p:cond delay="411"/>
                                          </p:stCondLst>
                                        </p:cTn>
                                        <p:tgtEl>
                                          <p:spTgt spid="144"/>
                                        </p:tgtEl>
                                      </p:cBhvr>
                                      <p:to x="100000" y="90000"/>
                                    </p:animScale>
                                    <p:animScale>
                                      <p:cBhvr>
                                        <p:cTn id="358" dur="42" decel="50000">
                                          <p:stCondLst>
                                            <p:cond delay="417"/>
                                          </p:stCondLst>
                                        </p:cTn>
                                        <p:tgtEl>
                                          <p:spTgt spid="144"/>
                                        </p:tgtEl>
                                      </p:cBhvr>
                                      <p:to x="100000" y="100000"/>
                                    </p:animScale>
                                    <p:animScale>
                                      <p:cBhvr>
                                        <p:cTn id="359" dur="7">
                                          <p:stCondLst>
                                            <p:cond delay="452"/>
                                          </p:stCondLst>
                                        </p:cTn>
                                        <p:tgtEl>
                                          <p:spTgt spid="144"/>
                                        </p:tgtEl>
                                      </p:cBhvr>
                                      <p:to x="100000" y="95000"/>
                                    </p:animScale>
                                    <p:animScale>
                                      <p:cBhvr>
                                        <p:cTn id="360" dur="42" decel="50000">
                                          <p:stCondLst>
                                            <p:cond delay="459"/>
                                          </p:stCondLst>
                                        </p:cTn>
                                        <p:tgtEl>
                                          <p:spTgt spid="144"/>
                                        </p:tgtEl>
                                      </p:cBhvr>
                                      <p:to x="100000" y="100000"/>
                                    </p:animScale>
                                  </p:childTnLst>
                                </p:cTn>
                              </p:par>
                            </p:childTnLst>
                          </p:cTn>
                        </p:par>
                        <p:par>
                          <p:cTn id="361" fill="hold">
                            <p:stCondLst>
                              <p:cond delay="10521"/>
                            </p:stCondLst>
                            <p:childTnLst>
                              <p:par>
                                <p:cTn id="362" presetID="26" presetClass="entr" presetSubtype="0" fill="hold" nodeType="afterEffect">
                                  <p:stCondLst>
                                    <p:cond delay="0"/>
                                  </p:stCondLst>
                                  <p:childTnLst>
                                    <p:set>
                                      <p:cBhvr>
                                        <p:cTn id="363" dur="1" fill="hold">
                                          <p:stCondLst>
                                            <p:cond delay="0"/>
                                          </p:stCondLst>
                                        </p:cTn>
                                        <p:tgtEl>
                                          <p:spTgt spid="143"/>
                                        </p:tgtEl>
                                        <p:attrNameLst>
                                          <p:attrName>style.visibility</p:attrName>
                                        </p:attrNameLst>
                                      </p:cBhvr>
                                      <p:to>
                                        <p:strVal val="visible"/>
                                      </p:to>
                                    </p:set>
                                    <p:animEffect transition="in" filter="wipe(down)">
                                      <p:cBhvr>
                                        <p:cTn id="364" dur="145">
                                          <p:stCondLst>
                                            <p:cond delay="0"/>
                                          </p:stCondLst>
                                        </p:cTn>
                                        <p:tgtEl>
                                          <p:spTgt spid="143"/>
                                        </p:tgtEl>
                                      </p:cBhvr>
                                    </p:animEffect>
                                    <p:anim calcmode="lin" valueType="num">
                                      <p:cBhvr>
                                        <p:cTn id="365" dur="456"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366" dur="166"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367" dur="166" tmFilter="0, 0; 0.125,0.2665; 0.25,0.4; 0.375,0.465; 0.5,0.5;  0.625,0.535; 0.75,0.6; 0.875,0.7335; 1,1">
                                          <p:stCondLst>
                                            <p:cond delay="166"/>
                                          </p:stCondLst>
                                        </p:cTn>
                                        <p:tgtEl>
                                          <p:spTgt spid="143"/>
                                        </p:tgtEl>
                                        <p:attrNameLst>
                                          <p:attrName>ppt_y</p:attrName>
                                        </p:attrNameLst>
                                      </p:cBhvr>
                                      <p:tavLst>
                                        <p:tav tm="0" fmla="#ppt_y-sin(pi*$)/9">
                                          <p:val>
                                            <p:fltVal val="0"/>
                                          </p:val>
                                        </p:tav>
                                        <p:tav tm="100000">
                                          <p:val>
                                            <p:fltVal val="1"/>
                                          </p:val>
                                        </p:tav>
                                      </p:tavLst>
                                    </p:anim>
                                    <p:anim calcmode="lin" valueType="num">
                                      <p:cBhvr>
                                        <p:cTn id="368" dur="83" tmFilter="0, 0; 0.125,0.2665; 0.25,0.4; 0.375,0.465; 0.5,0.5;  0.625,0.535; 0.75,0.6; 0.875,0.7335; 1,1">
                                          <p:stCondLst>
                                            <p:cond delay="331"/>
                                          </p:stCondLst>
                                        </p:cTn>
                                        <p:tgtEl>
                                          <p:spTgt spid="143"/>
                                        </p:tgtEl>
                                        <p:attrNameLst>
                                          <p:attrName>ppt_y</p:attrName>
                                        </p:attrNameLst>
                                      </p:cBhvr>
                                      <p:tavLst>
                                        <p:tav tm="0" fmla="#ppt_y-sin(pi*$)/27">
                                          <p:val>
                                            <p:fltVal val="0"/>
                                          </p:val>
                                        </p:tav>
                                        <p:tav tm="100000">
                                          <p:val>
                                            <p:fltVal val="1"/>
                                          </p:val>
                                        </p:tav>
                                      </p:tavLst>
                                    </p:anim>
                                    <p:anim calcmode="lin" valueType="num">
                                      <p:cBhvr>
                                        <p:cTn id="369" dur="41" tmFilter="0, 0; 0.125,0.2665; 0.25,0.4; 0.375,0.465; 0.5,0.5;  0.625,0.535; 0.75,0.6; 0.875,0.7335; 1,1">
                                          <p:stCondLst>
                                            <p:cond delay="414"/>
                                          </p:stCondLst>
                                        </p:cTn>
                                        <p:tgtEl>
                                          <p:spTgt spid="143"/>
                                        </p:tgtEl>
                                        <p:attrNameLst>
                                          <p:attrName>ppt_y</p:attrName>
                                        </p:attrNameLst>
                                      </p:cBhvr>
                                      <p:tavLst>
                                        <p:tav tm="0" fmla="#ppt_y-sin(pi*$)/81">
                                          <p:val>
                                            <p:fltVal val="0"/>
                                          </p:val>
                                        </p:tav>
                                        <p:tav tm="100000">
                                          <p:val>
                                            <p:fltVal val="1"/>
                                          </p:val>
                                        </p:tav>
                                      </p:tavLst>
                                    </p:anim>
                                    <p:animScale>
                                      <p:cBhvr>
                                        <p:cTn id="370" dur="7">
                                          <p:stCondLst>
                                            <p:cond delay="163"/>
                                          </p:stCondLst>
                                        </p:cTn>
                                        <p:tgtEl>
                                          <p:spTgt spid="143"/>
                                        </p:tgtEl>
                                      </p:cBhvr>
                                      <p:to x="100000" y="60000"/>
                                    </p:animScale>
                                    <p:animScale>
                                      <p:cBhvr>
                                        <p:cTn id="371" dur="42" decel="50000">
                                          <p:stCondLst>
                                            <p:cond delay="169"/>
                                          </p:stCondLst>
                                        </p:cTn>
                                        <p:tgtEl>
                                          <p:spTgt spid="143"/>
                                        </p:tgtEl>
                                      </p:cBhvr>
                                      <p:to x="100000" y="100000"/>
                                    </p:animScale>
                                    <p:animScale>
                                      <p:cBhvr>
                                        <p:cTn id="372" dur="7">
                                          <p:stCondLst>
                                            <p:cond delay="328"/>
                                          </p:stCondLst>
                                        </p:cTn>
                                        <p:tgtEl>
                                          <p:spTgt spid="143"/>
                                        </p:tgtEl>
                                      </p:cBhvr>
                                      <p:to x="100000" y="80000"/>
                                    </p:animScale>
                                    <p:animScale>
                                      <p:cBhvr>
                                        <p:cTn id="373" dur="42" decel="50000">
                                          <p:stCondLst>
                                            <p:cond delay="335"/>
                                          </p:stCondLst>
                                        </p:cTn>
                                        <p:tgtEl>
                                          <p:spTgt spid="143"/>
                                        </p:tgtEl>
                                      </p:cBhvr>
                                      <p:to x="100000" y="100000"/>
                                    </p:animScale>
                                    <p:animScale>
                                      <p:cBhvr>
                                        <p:cTn id="374" dur="7">
                                          <p:stCondLst>
                                            <p:cond delay="411"/>
                                          </p:stCondLst>
                                        </p:cTn>
                                        <p:tgtEl>
                                          <p:spTgt spid="143"/>
                                        </p:tgtEl>
                                      </p:cBhvr>
                                      <p:to x="100000" y="90000"/>
                                    </p:animScale>
                                    <p:animScale>
                                      <p:cBhvr>
                                        <p:cTn id="375" dur="42" decel="50000">
                                          <p:stCondLst>
                                            <p:cond delay="417"/>
                                          </p:stCondLst>
                                        </p:cTn>
                                        <p:tgtEl>
                                          <p:spTgt spid="143"/>
                                        </p:tgtEl>
                                      </p:cBhvr>
                                      <p:to x="100000" y="100000"/>
                                    </p:animScale>
                                    <p:animScale>
                                      <p:cBhvr>
                                        <p:cTn id="376" dur="7">
                                          <p:stCondLst>
                                            <p:cond delay="452"/>
                                          </p:stCondLst>
                                        </p:cTn>
                                        <p:tgtEl>
                                          <p:spTgt spid="143"/>
                                        </p:tgtEl>
                                      </p:cBhvr>
                                      <p:to x="100000" y="95000"/>
                                    </p:animScale>
                                    <p:animScale>
                                      <p:cBhvr>
                                        <p:cTn id="377" dur="42" decel="50000">
                                          <p:stCondLst>
                                            <p:cond delay="459"/>
                                          </p:stCondLst>
                                        </p:cTn>
                                        <p:tgtEl>
                                          <p:spTgt spid="143"/>
                                        </p:tgtEl>
                                      </p:cBhvr>
                                      <p:to x="100000" y="100000"/>
                                    </p:animScale>
                                  </p:childTnLst>
                                </p:cTn>
                              </p:par>
                            </p:childTnLst>
                          </p:cTn>
                        </p:par>
                        <p:par>
                          <p:cTn id="378" fill="hold">
                            <p:stCondLst>
                              <p:cond delay="11022"/>
                            </p:stCondLst>
                            <p:childTnLst>
                              <p:par>
                                <p:cTn id="379" presetID="26" presetClass="entr" presetSubtype="0" fill="hold" nodeType="afterEffect">
                                  <p:stCondLst>
                                    <p:cond delay="0"/>
                                  </p:stCondLst>
                                  <p:childTnLst>
                                    <p:set>
                                      <p:cBhvr>
                                        <p:cTn id="380" dur="1" fill="hold">
                                          <p:stCondLst>
                                            <p:cond delay="0"/>
                                          </p:stCondLst>
                                        </p:cTn>
                                        <p:tgtEl>
                                          <p:spTgt spid="141"/>
                                        </p:tgtEl>
                                        <p:attrNameLst>
                                          <p:attrName>style.visibility</p:attrName>
                                        </p:attrNameLst>
                                      </p:cBhvr>
                                      <p:to>
                                        <p:strVal val="visible"/>
                                      </p:to>
                                    </p:set>
                                    <p:animEffect transition="in" filter="wipe(down)">
                                      <p:cBhvr>
                                        <p:cTn id="381" dur="145">
                                          <p:stCondLst>
                                            <p:cond delay="0"/>
                                          </p:stCondLst>
                                        </p:cTn>
                                        <p:tgtEl>
                                          <p:spTgt spid="141"/>
                                        </p:tgtEl>
                                      </p:cBhvr>
                                    </p:animEffect>
                                    <p:anim calcmode="lin" valueType="num">
                                      <p:cBhvr>
                                        <p:cTn id="382" dur="456" tmFilter="0,0; 0.14,0.36; 0.43,0.73; 0.71,0.91; 1.0,1.0">
                                          <p:stCondLst>
                                            <p:cond delay="0"/>
                                          </p:stCondLst>
                                        </p:cTn>
                                        <p:tgtEl>
                                          <p:spTgt spid="141"/>
                                        </p:tgtEl>
                                        <p:attrNameLst>
                                          <p:attrName>ppt_x</p:attrName>
                                        </p:attrNameLst>
                                      </p:cBhvr>
                                      <p:tavLst>
                                        <p:tav tm="0">
                                          <p:val>
                                            <p:strVal val="#ppt_x-0.25"/>
                                          </p:val>
                                        </p:tav>
                                        <p:tav tm="100000">
                                          <p:val>
                                            <p:strVal val="#ppt_x"/>
                                          </p:val>
                                        </p:tav>
                                      </p:tavLst>
                                    </p:anim>
                                    <p:anim calcmode="lin" valueType="num">
                                      <p:cBhvr>
                                        <p:cTn id="383" dur="166" tmFilter="0.0,0.0; 0.25,0.07; 0.50,0.2; 0.75,0.467; 1.0,1.0">
                                          <p:stCondLst>
                                            <p:cond delay="0"/>
                                          </p:stCondLst>
                                        </p:cTn>
                                        <p:tgtEl>
                                          <p:spTgt spid="141"/>
                                        </p:tgtEl>
                                        <p:attrNameLst>
                                          <p:attrName>ppt_y</p:attrName>
                                        </p:attrNameLst>
                                      </p:cBhvr>
                                      <p:tavLst>
                                        <p:tav tm="0" fmla="#ppt_y-sin(pi*$)/3">
                                          <p:val>
                                            <p:fltVal val="0.5"/>
                                          </p:val>
                                        </p:tav>
                                        <p:tav tm="100000">
                                          <p:val>
                                            <p:fltVal val="1"/>
                                          </p:val>
                                        </p:tav>
                                      </p:tavLst>
                                    </p:anim>
                                    <p:anim calcmode="lin" valueType="num">
                                      <p:cBhvr>
                                        <p:cTn id="384" dur="166" tmFilter="0, 0; 0.125,0.2665; 0.25,0.4; 0.375,0.465; 0.5,0.5;  0.625,0.535; 0.75,0.6; 0.875,0.7335; 1,1">
                                          <p:stCondLst>
                                            <p:cond delay="166"/>
                                          </p:stCondLst>
                                        </p:cTn>
                                        <p:tgtEl>
                                          <p:spTgt spid="141"/>
                                        </p:tgtEl>
                                        <p:attrNameLst>
                                          <p:attrName>ppt_y</p:attrName>
                                        </p:attrNameLst>
                                      </p:cBhvr>
                                      <p:tavLst>
                                        <p:tav tm="0" fmla="#ppt_y-sin(pi*$)/9">
                                          <p:val>
                                            <p:fltVal val="0"/>
                                          </p:val>
                                        </p:tav>
                                        <p:tav tm="100000">
                                          <p:val>
                                            <p:fltVal val="1"/>
                                          </p:val>
                                        </p:tav>
                                      </p:tavLst>
                                    </p:anim>
                                    <p:anim calcmode="lin" valueType="num">
                                      <p:cBhvr>
                                        <p:cTn id="385" dur="83" tmFilter="0, 0; 0.125,0.2665; 0.25,0.4; 0.375,0.465; 0.5,0.5;  0.625,0.535; 0.75,0.6; 0.875,0.7335; 1,1">
                                          <p:stCondLst>
                                            <p:cond delay="331"/>
                                          </p:stCondLst>
                                        </p:cTn>
                                        <p:tgtEl>
                                          <p:spTgt spid="141"/>
                                        </p:tgtEl>
                                        <p:attrNameLst>
                                          <p:attrName>ppt_y</p:attrName>
                                        </p:attrNameLst>
                                      </p:cBhvr>
                                      <p:tavLst>
                                        <p:tav tm="0" fmla="#ppt_y-sin(pi*$)/27">
                                          <p:val>
                                            <p:fltVal val="0"/>
                                          </p:val>
                                        </p:tav>
                                        <p:tav tm="100000">
                                          <p:val>
                                            <p:fltVal val="1"/>
                                          </p:val>
                                        </p:tav>
                                      </p:tavLst>
                                    </p:anim>
                                    <p:anim calcmode="lin" valueType="num">
                                      <p:cBhvr>
                                        <p:cTn id="386" dur="41" tmFilter="0, 0; 0.125,0.2665; 0.25,0.4; 0.375,0.465; 0.5,0.5;  0.625,0.535; 0.75,0.6; 0.875,0.7335; 1,1">
                                          <p:stCondLst>
                                            <p:cond delay="414"/>
                                          </p:stCondLst>
                                        </p:cTn>
                                        <p:tgtEl>
                                          <p:spTgt spid="141"/>
                                        </p:tgtEl>
                                        <p:attrNameLst>
                                          <p:attrName>ppt_y</p:attrName>
                                        </p:attrNameLst>
                                      </p:cBhvr>
                                      <p:tavLst>
                                        <p:tav tm="0" fmla="#ppt_y-sin(pi*$)/81">
                                          <p:val>
                                            <p:fltVal val="0"/>
                                          </p:val>
                                        </p:tav>
                                        <p:tav tm="100000">
                                          <p:val>
                                            <p:fltVal val="1"/>
                                          </p:val>
                                        </p:tav>
                                      </p:tavLst>
                                    </p:anim>
                                    <p:animScale>
                                      <p:cBhvr>
                                        <p:cTn id="387" dur="7">
                                          <p:stCondLst>
                                            <p:cond delay="163"/>
                                          </p:stCondLst>
                                        </p:cTn>
                                        <p:tgtEl>
                                          <p:spTgt spid="141"/>
                                        </p:tgtEl>
                                      </p:cBhvr>
                                      <p:to x="100000" y="60000"/>
                                    </p:animScale>
                                    <p:animScale>
                                      <p:cBhvr>
                                        <p:cTn id="388" dur="42" decel="50000">
                                          <p:stCondLst>
                                            <p:cond delay="169"/>
                                          </p:stCondLst>
                                        </p:cTn>
                                        <p:tgtEl>
                                          <p:spTgt spid="141"/>
                                        </p:tgtEl>
                                      </p:cBhvr>
                                      <p:to x="100000" y="100000"/>
                                    </p:animScale>
                                    <p:animScale>
                                      <p:cBhvr>
                                        <p:cTn id="389" dur="7">
                                          <p:stCondLst>
                                            <p:cond delay="328"/>
                                          </p:stCondLst>
                                        </p:cTn>
                                        <p:tgtEl>
                                          <p:spTgt spid="141"/>
                                        </p:tgtEl>
                                      </p:cBhvr>
                                      <p:to x="100000" y="80000"/>
                                    </p:animScale>
                                    <p:animScale>
                                      <p:cBhvr>
                                        <p:cTn id="390" dur="42" decel="50000">
                                          <p:stCondLst>
                                            <p:cond delay="335"/>
                                          </p:stCondLst>
                                        </p:cTn>
                                        <p:tgtEl>
                                          <p:spTgt spid="141"/>
                                        </p:tgtEl>
                                      </p:cBhvr>
                                      <p:to x="100000" y="100000"/>
                                    </p:animScale>
                                    <p:animScale>
                                      <p:cBhvr>
                                        <p:cTn id="391" dur="7">
                                          <p:stCondLst>
                                            <p:cond delay="411"/>
                                          </p:stCondLst>
                                        </p:cTn>
                                        <p:tgtEl>
                                          <p:spTgt spid="141"/>
                                        </p:tgtEl>
                                      </p:cBhvr>
                                      <p:to x="100000" y="90000"/>
                                    </p:animScale>
                                    <p:animScale>
                                      <p:cBhvr>
                                        <p:cTn id="392" dur="42" decel="50000">
                                          <p:stCondLst>
                                            <p:cond delay="417"/>
                                          </p:stCondLst>
                                        </p:cTn>
                                        <p:tgtEl>
                                          <p:spTgt spid="141"/>
                                        </p:tgtEl>
                                      </p:cBhvr>
                                      <p:to x="100000" y="100000"/>
                                    </p:animScale>
                                    <p:animScale>
                                      <p:cBhvr>
                                        <p:cTn id="393" dur="7">
                                          <p:stCondLst>
                                            <p:cond delay="452"/>
                                          </p:stCondLst>
                                        </p:cTn>
                                        <p:tgtEl>
                                          <p:spTgt spid="141"/>
                                        </p:tgtEl>
                                      </p:cBhvr>
                                      <p:to x="100000" y="95000"/>
                                    </p:animScale>
                                    <p:animScale>
                                      <p:cBhvr>
                                        <p:cTn id="394" dur="42" decel="50000">
                                          <p:stCondLst>
                                            <p:cond delay="459"/>
                                          </p:stCondLst>
                                        </p:cTn>
                                        <p:tgtEl>
                                          <p:spTgt spid="141"/>
                                        </p:tgtEl>
                                      </p:cBhvr>
                                      <p:to x="100000" y="100000"/>
                                    </p:animScale>
                                  </p:childTnLst>
                                </p:cTn>
                              </p:par>
                            </p:childTnLst>
                          </p:cTn>
                        </p:par>
                        <p:par>
                          <p:cTn id="395" fill="hold">
                            <p:stCondLst>
                              <p:cond delay="11523"/>
                            </p:stCondLst>
                            <p:childTnLst>
                              <p:par>
                                <p:cTn id="396" presetID="26" presetClass="entr" presetSubtype="0" fill="hold" nodeType="afterEffect">
                                  <p:stCondLst>
                                    <p:cond delay="0"/>
                                  </p:stCondLst>
                                  <p:childTnLst>
                                    <p:set>
                                      <p:cBhvr>
                                        <p:cTn id="397" dur="1" fill="hold">
                                          <p:stCondLst>
                                            <p:cond delay="0"/>
                                          </p:stCondLst>
                                        </p:cTn>
                                        <p:tgtEl>
                                          <p:spTgt spid="140"/>
                                        </p:tgtEl>
                                        <p:attrNameLst>
                                          <p:attrName>style.visibility</p:attrName>
                                        </p:attrNameLst>
                                      </p:cBhvr>
                                      <p:to>
                                        <p:strVal val="visible"/>
                                      </p:to>
                                    </p:set>
                                    <p:animEffect transition="in" filter="wipe(down)">
                                      <p:cBhvr>
                                        <p:cTn id="398" dur="145">
                                          <p:stCondLst>
                                            <p:cond delay="0"/>
                                          </p:stCondLst>
                                        </p:cTn>
                                        <p:tgtEl>
                                          <p:spTgt spid="140"/>
                                        </p:tgtEl>
                                      </p:cBhvr>
                                    </p:animEffect>
                                    <p:anim calcmode="lin" valueType="num">
                                      <p:cBhvr>
                                        <p:cTn id="399" dur="456"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400" dur="166"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401" dur="166" tmFilter="0, 0; 0.125,0.2665; 0.25,0.4; 0.375,0.465; 0.5,0.5;  0.625,0.535; 0.75,0.6; 0.875,0.7335; 1,1">
                                          <p:stCondLst>
                                            <p:cond delay="166"/>
                                          </p:stCondLst>
                                        </p:cTn>
                                        <p:tgtEl>
                                          <p:spTgt spid="140"/>
                                        </p:tgtEl>
                                        <p:attrNameLst>
                                          <p:attrName>ppt_y</p:attrName>
                                        </p:attrNameLst>
                                      </p:cBhvr>
                                      <p:tavLst>
                                        <p:tav tm="0" fmla="#ppt_y-sin(pi*$)/9">
                                          <p:val>
                                            <p:fltVal val="0"/>
                                          </p:val>
                                        </p:tav>
                                        <p:tav tm="100000">
                                          <p:val>
                                            <p:fltVal val="1"/>
                                          </p:val>
                                        </p:tav>
                                      </p:tavLst>
                                    </p:anim>
                                    <p:anim calcmode="lin" valueType="num">
                                      <p:cBhvr>
                                        <p:cTn id="402" dur="83" tmFilter="0, 0; 0.125,0.2665; 0.25,0.4; 0.375,0.465; 0.5,0.5;  0.625,0.535; 0.75,0.6; 0.875,0.7335; 1,1">
                                          <p:stCondLst>
                                            <p:cond delay="331"/>
                                          </p:stCondLst>
                                        </p:cTn>
                                        <p:tgtEl>
                                          <p:spTgt spid="140"/>
                                        </p:tgtEl>
                                        <p:attrNameLst>
                                          <p:attrName>ppt_y</p:attrName>
                                        </p:attrNameLst>
                                      </p:cBhvr>
                                      <p:tavLst>
                                        <p:tav tm="0" fmla="#ppt_y-sin(pi*$)/27">
                                          <p:val>
                                            <p:fltVal val="0"/>
                                          </p:val>
                                        </p:tav>
                                        <p:tav tm="100000">
                                          <p:val>
                                            <p:fltVal val="1"/>
                                          </p:val>
                                        </p:tav>
                                      </p:tavLst>
                                    </p:anim>
                                    <p:anim calcmode="lin" valueType="num">
                                      <p:cBhvr>
                                        <p:cTn id="403" dur="41" tmFilter="0, 0; 0.125,0.2665; 0.25,0.4; 0.375,0.465; 0.5,0.5;  0.625,0.535; 0.75,0.6; 0.875,0.7335; 1,1">
                                          <p:stCondLst>
                                            <p:cond delay="414"/>
                                          </p:stCondLst>
                                        </p:cTn>
                                        <p:tgtEl>
                                          <p:spTgt spid="140"/>
                                        </p:tgtEl>
                                        <p:attrNameLst>
                                          <p:attrName>ppt_y</p:attrName>
                                        </p:attrNameLst>
                                      </p:cBhvr>
                                      <p:tavLst>
                                        <p:tav tm="0" fmla="#ppt_y-sin(pi*$)/81">
                                          <p:val>
                                            <p:fltVal val="0"/>
                                          </p:val>
                                        </p:tav>
                                        <p:tav tm="100000">
                                          <p:val>
                                            <p:fltVal val="1"/>
                                          </p:val>
                                        </p:tav>
                                      </p:tavLst>
                                    </p:anim>
                                    <p:animScale>
                                      <p:cBhvr>
                                        <p:cTn id="404" dur="7">
                                          <p:stCondLst>
                                            <p:cond delay="163"/>
                                          </p:stCondLst>
                                        </p:cTn>
                                        <p:tgtEl>
                                          <p:spTgt spid="140"/>
                                        </p:tgtEl>
                                      </p:cBhvr>
                                      <p:to x="100000" y="60000"/>
                                    </p:animScale>
                                    <p:animScale>
                                      <p:cBhvr>
                                        <p:cTn id="405" dur="42" decel="50000">
                                          <p:stCondLst>
                                            <p:cond delay="169"/>
                                          </p:stCondLst>
                                        </p:cTn>
                                        <p:tgtEl>
                                          <p:spTgt spid="140"/>
                                        </p:tgtEl>
                                      </p:cBhvr>
                                      <p:to x="100000" y="100000"/>
                                    </p:animScale>
                                    <p:animScale>
                                      <p:cBhvr>
                                        <p:cTn id="406" dur="7">
                                          <p:stCondLst>
                                            <p:cond delay="328"/>
                                          </p:stCondLst>
                                        </p:cTn>
                                        <p:tgtEl>
                                          <p:spTgt spid="140"/>
                                        </p:tgtEl>
                                      </p:cBhvr>
                                      <p:to x="100000" y="80000"/>
                                    </p:animScale>
                                    <p:animScale>
                                      <p:cBhvr>
                                        <p:cTn id="407" dur="42" decel="50000">
                                          <p:stCondLst>
                                            <p:cond delay="335"/>
                                          </p:stCondLst>
                                        </p:cTn>
                                        <p:tgtEl>
                                          <p:spTgt spid="140"/>
                                        </p:tgtEl>
                                      </p:cBhvr>
                                      <p:to x="100000" y="100000"/>
                                    </p:animScale>
                                    <p:animScale>
                                      <p:cBhvr>
                                        <p:cTn id="408" dur="7">
                                          <p:stCondLst>
                                            <p:cond delay="411"/>
                                          </p:stCondLst>
                                        </p:cTn>
                                        <p:tgtEl>
                                          <p:spTgt spid="140"/>
                                        </p:tgtEl>
                                      </p:cBhvr>
                                      <p:to x="100000" y="90000"/>
                                    </p:animScale>
                                    <p:animScale>
                                      <p:cBhvr>
                                        <p:cTn id="409" dur="42" decel="50000">
                                          <p:stCondLst>
                                            <p:cond delay="417"/>
                                          </p:stCondLst>
                                        </p:cTn>
                                        <p:tgtEl>
                                          <p:spTgt spid="140"/>
                                        </p:tgtEl>
                                      </p:cBhvr>
                                      <p:to x="100000" y="100000"/>
                                    </p:animScale>
                                    <p:animScale>
                                      <p:cBhvr>
                                        <p:cTn id="410" dur="7">
                                          <p:stCondLst>
                                            <p:cond delay="452"/>
                                          </p:stCondLst>
                                        </p:cTn>
                                        <p:tgtEl>
                                          <p:spTgt spid="140"/>
                                        </p:tgtEl>
                                      </p:cBhvr>
                                      <p:to x="100000" y="95000"/>
                                    </p:animScale>
                                    <p:animScale>
                                      <p:cBhvr>
                                        <p:cTn id="411" dur="42" decel="50000">
                                          <p:stCondLst>
                                            <p:cond delay="459"/>
                                          </p:stCondLst>
                                        </p:cTn>
                                        <p:tgtEl>
                                          <p:spTgt spid="140"/>
                                        </p:tgtEl>
                                      </p:cBhvr>
                                      <p:to x="100000" y="100000"/>
                                    </p:animScale>
                                  </p:childTnLst>
                                </p:cTn>
                              </p:par>
                            </p:childTnLst>
                          </p:cTn>
                        </p:par>
                        <p:par>
                          <p:cTn id="412" fill="hold">
                            <p:stCondLst>
                              <p:cond delay="12024"/>
                            </p:stCondLst>
                            <p:childTnLst>
                              <p:par>
                                <p:cTn id="413" presetID="26" presetClass="entr" presetSubtype="0" fill="hold" nodeType="afterEffect">
                                  <p:stCondLst>
                                    <p:cond delay="0"/>
                                  </p:stCondLst>
                                  <p:childTnLst>
                                    <p:set>
                                      <p:cBhvr>
                                        <p:cTn id="414" dur="1" fill="hold">
                                          <p:stCondLst>
                                            <p:cond delay="0"/>
                                          </p:stCondLst>
                                        </p:cTn>
                                        <p:tgtEl>
                                          <p:spTgt spid="148"/>
                                        </p:tgtEl>
                                        <p:attrNameLst>
                                          <p:attrName>style.visibility</p:attrName>
                                        </p:attrNameLst>
                                      </p:cBhvr>
                                      <p:to>
                                        <p:strVal val="visible"/>
                                      </p:to>
                                    </p:set>
                                    <p:animEffect transition="in" filter="wipe(down)">
                                      <p:cBhvr>
                                        <p:cTn id="415" dur="145">
                                          <p:stCondLst>
                                            <p:cond delay="0"/>
                                          </p:stCondLst>
                                        </p:cTn>
                                        <p:tgtEl>
                                          <p:spTgt spid="148"/>
                                        </p:tgtEl>
                                      </p:cBhvr>
                                    </p:animEffect>
                                    <p:anim calcmode="lin" valueType="num">
                                      <p:cBhvr>
                                        <p:cTn id="416" dur="456" tmFilter="0,0; 0.14,0.36; 0.43,0.73; 0.71,0.91; 1.0,1.0">
                                          <p:stCondLst>
                                            <p:cond delay="0"/>
                                          </p:stCondLst>
                                        </p:cTn>
                                        <p:tgtEl>
                                          <p:spTgt spid="148"/>
                                        </p:tgtEl>
                                        <p:attrNameLst>
                                          <p:attrName>ppt_x</p:attrName>
                                        </p:attrNameLst>
                                      </p:cBhvr>
                                      <p:tavLst>
                                        <p:tav tm="0">
                                          <p:val>
                                            <p:strVal val="#ppt_x-0.25"/>
                                          </p:val>
                                        </p:tav>
                                        <p:tav tm="100000">
                                          <p:val>
                                            <p:strVal val="#ppt_x"/>
                                          </p:val>
                                        </p:tav>
                                      </p:tavLst>
                                    </p:anim>
                                    <p:anim calcmode="lin" valueType="num">
                                      <p:cBhvr>
                                        <p:cTn id="417" dur="166" tmFilter="0.0,0.0; 0.25,0.07; 0.50,0.2; 0.75,0.467; 1.0,1.0">
                                          <p:stCondLst>
                                            <p:cond delay="0"/>
                                          </p:stCondLst>
                                        </p:cTn>
                                        <p:tgtEl>
                                          <p:spTgt spid="148"/>
                                        </p:tgtEl>
                                        <p:attrNameLst>
                                          <p:attrName>ppt_y</p:attrName>
                                        </p:attrNameLst>
                                      </p:cBhvr>
                                      <p:tavLst>
                                        <p:tav tm="0" fmla="#ppt_y-sin(pi*$)/3">
                                          <p:val>
                                            <p:fltVal val="0.5"/>
                                          </p:val>
                                        </p:tav>
                                        <p:tav tm="100000">
                                          <p:val>
                                            <p:fltVal val="1"/>
                                          </p:val>
                                        </p:tav>
                                      </p:tavLst>
                                    </p:anim>
                                    <p:anim calcmode="lin" valueType="num">
                                      <p:cBhvr>
                                        <p:cTn id="418" dur="166" tmFilter="0, 0; 0.125,0.2665; 0.25,0.4; 0.375,0.465; 0.5,0.5;  0.625,0.535; 0.75,0.6; 0.875,0.7335; 1,1">
                                          <p:stCondLst>
                                            <p:cond delay="166"/>
                                          </p:stCondLst>
                                        </p:cTn>
                                        <p:tgtEl>
                                          <p:spTgt spid="148"/>
                                        </p:tgtEl>
                                        <p:attrNameLst>
                                          <p:attrName>ppt_y</p:attrName>
                                        </p:attrNameLst>
                                      </p:cBhvr>
                                      <p:tavLst>
                                        <p:tav tm="0" fmla="#ppt_y-sin(pi*$)/9">
                                          <p:val>
                                            <p:fltVal val="0"/>
                                          </p:val>
                                        </p:tav>
                                        <p:tav tm="100000">
                                          <p:val>
                                            <p:fltVal val="1"/>
                                          </p:val>
                                        </p:tav>
                                      </p:tavLst>
                                    </p:anim>
                                    <p:anim calcmode="lin" valueType="num">
                                      <p:cBhvr>
                                        <p:cTn id="419" dur="83" tmFilter="0, 0; 0.125,0.2665; 0.25,0.4; 0.375,0.465; 0.5,0.5;  0.625,0.535; 0.75,0.6; 0.875,0.7335; 1,1">
                                          <p:stCondLst>
                                            <p:cond delay="331"/>
                                          </p:stCondLst>
                                        </p:cTn>
                                        <p:tgtEl>
                                          <p:spTgt spid="148"/>
                                        </p:tgtEl>
                                        <p:attrNameLst>
                                          <p:attrName>ppt_y</p:attrName>
                                        </p:attrNameLst>
                                      </p:cBhvr>
                                      <p:tavLst>
                                        <p:tav tm="0" fmla="#ppt_y-sin(pi*$)/27">
                                          <p:val>
                                            <p:fltVal val="0"/>
                                          </p:val>
                                        </p:tav>
                                        <p:tav tm="100000">
                                          <p:val>
                                            <p:fltVal val="1"/>
                                          </p:val>
                                        </p:tav>
                                      </p:tavLst>
                                    </p:anim>
                                    <p:anim calcmode="lin" valueType="num">
                                      <p:cBhvr>
                                        <p:cTn id="420" dur="41" tmFilter="0, 0; 0.125,0.2665; 0.25,0.4; 0.375,0.465; 0.5,0.5;  0.625,0.535; 0.75,0.6; 0.875,0.7335; 1,1">
                                          <p:stCondLst>
                                            <p:cond delay="414"/>
                                          </p:stCondLst>
                                        </p:cTn>
                                        <p:tgtEl>
                                          <p:spTgt spid="148"/>
                                        </p:tgtEl>
                                        <p:attrNameLst>
                                          <p:attrName>ppt_y</p:attrName>
                                        </p:attrNameLst>
                                      </p:cBhvr>
                                      <p:tavLst>
                                        <p:tav tm="0" fmla="#ppt_y-sin(pi*$)/81">
                                          <p:val>
                                            <p:fltVal val="0"/>
                                          </p:val>
                                        </p:tav>
                                        <p:tav tm="100000">
                                          <p:val>
                                            <p:fltVal val="1"/>
                                          </p:val>
                                        </p:tav>
                                      </p:tavLst>
                                    </p:anim>
                                    <p:animScale>
                                      <p:cBhvr>
                                        <p:cTn id="421" dur="7">
                                          <p:stCondLst>
                                            <p:cond delay="163"/>
                                          </p:stCondLst>
                                        </p:cTn>
                                        <p:tgtEl>
                                          <p:spTgt spid="148"/>
                                        </p:tgtEl>
                                      </p:cBhvr>
                                      <p:to x="100000" y="60000"/>
                                    </p:animScale>
                                    <p:animScale>
                                      <p:cBhvr>
                                        <p:cTn id="422" dur="42" decel="50000">
                                          <p:stCondLst>
                                            <p:cond delay="169"/>
                                          </p:stCondLst>
                                        </p:cTn>
                                        <p:tgtEl>
                                          <p:spTgt spid="148"/>
                                        </p:tgtEl>
                                      </p:cBhvr>
                                      <p:to x="100000" y="100000"/>
                                    </p:animScale>
                                    <p:animScale>
                                      <p:cBhvr>
                                        <p:cTn id="423" dur="7">
                                          <p:stCondLst>
                                            <p:cond delay="328"/>
                                          </p:stCondLst>
                                        </p:cTn>
                                        <p:tgtEl>
                                          <p:spTgt spid="148"/>
                                        </p:tgtEl>
                                      </p:cBhvr>
                                      <p:to x="100000" y="80000"/>
                                    </p:animScale>
                                    <p:animScale>
                                      <p:cBhvr>
                                        <p:cTn id="424" dur="42" decel="50000">
                                          <p:stCondLst>
                                            <p:cond delay="335"/>
                                          </p:stCondLst>
                                        </p:cTn>
                                        <p:tgtEl>
                                          <p:spTgt spid="148"/>
                                        </p:tgtEl>
                                      </p:cBhvr>
                                      <p:to x="100000" y="100000"/>
                                    </p:animScale>
                                    <p:animScale>
                                      <p:cBhvr>
                                        <p:cTn id="425" dur="7">
                                          <p:stCondLst>
                                            <p:cond delay="411"/>
                                          </p:stCondLst>
                                        </p:cTn>
                                        <p:tgtEl>
                                          <p:spTgt spid="148"/>
                                        </p:tgtEl>
                                      </p:cBhvr>
                                      <p:to x="100000" y="90000"/>
                                    </p:animScale>
                                    <p:animScale>
                                      <p:cBhvr>
                                        <p:cTn id="426" dur="42" decel="50000">
                                          <p:stCondLst>
                                            <p:cond delay="417"/>
                                          </p:stCondLst>
                                        </p:cTn>
                                        <p:tgtEl>
                                          <p:spTgt spid="148"/>
                                        </p:tgtEl>
                                      </p:cBhvr>
                                      <p:to x="100000" y="100000"/>
                                    </p:animScale>
                                    <p:animScale>
                                      <p:cBhvr>
                                        <p:cTn id="427" dur="7">
                                          <p:stCondLst>
                                            <p:cond delay="452"/>
                                          </p:stCondLst>
                                        </p:cTn>
                                        <p:tgtEl>
                                          <p:spTgt spid="148"/>
                                        </p:tgtEl>
                                      </p:cBhvr>
                                      <p:to x="100000" y="95000"/>
                                    </p:animScale>
                                    <p:animScale>
                                      <p:cBhvr>
                                        <p:cTn id="428" dur="42" decel="50000">
                                          <p:stCondLst>
                                            <p:cond delay="459"/>
                                          </p:stCondLst>
                                        </p:cTn>
                                        <p:tgtEl>
                                          <p:spTgt spid="148"/>
                                        </p:tgtEl>
                                      </p:cBhvr>
                                      <p:to x="100000" y="100000"/>
                                    </p:animScale>
                                  </p:childTnLst>
                                </p:cTn>
                              </p:par>
                            </p:childTnLst>
                          </p:cTn>
                        </p:par>
                        <p:par>
                          <p:cTn id="429" fill="hold">
                            <p:stCondLst>
                              <p:cond delay="12525"/>
                            </p:stCondLst>
                            <p:childTnLst>
                              <p:par>
                                <p:cTn id="430" presetID="26" presetClass="entr" presetSubtype="0" fill="hold" nodeType="afterEffect">
                                  <p:stCondLst>
                                    <p:cond delay="0"/>
                                  </p:stCondLst>
                                  <p:childTnLst>
                                    <p:set>
                                      <p:cBhvr>
                                        <p:cTn id="431" dur="1" fill="hold">
                                          <p:stCondLst>
                                            <p:cond delay="0"/>
                                          </p:stCondLst>
                                        </p:cTn>
                                        <p:tgtEl>
                                          <p:spTgt spid="147"/>
                                        </p:tgtEl>
                                        <p:attrNameLst>
                                          <p:attrName>style.visibility</p:attrName>
                                        </p:attrNameLst>
                                      </p:cBhvr>
                                      <p:to>
                                        <p:strVal val="visible"/>
                                      </p:to>
                                    </p:set>
                                    <p:animEffect transition="in" filter="wipe(down)">
                                      <p:cBhvr>
                                        <p:cTn id="432" dur="145">
                                          <p:stCondLst>
                                            <p:cond delay="0"/>
                                          </p:stCondLst>
                                        </p:cTn>
                                        <p:tgtEl>
                                          <p:spTgt spid="147"/>
                                        </p:tgtEl>
                                      </p:cBhvr>
                                    </p:animEffect>
                                    <p:anim calcmode="lin" valueType="num">
                                      <p:cBhvr>
                                        <p:cTn id="433" dur="456" tmFilter="0,0; 0.14,0.36; 0.43,0.73; 0.71,0.91; 1.0,1.0">
                                          <p:stCondLst>
                                            <p:cond delay="0"/>
                                          </p:stCondLst>
                                        </p:cTn>
                                        <p:tgtEl>
                                          <p:spTgt spid="147"/>
                                        </p:tgtEl>
                                        <p:attrNameLst>
                                          <p:attrName>ppt_x</p:attrName>
                                        </p:attrNameLst>
                                      </p:cBhvr>
                                      <p:tavLst>
                                        <p:tav tm="0">
                                          <p:val>
                                            <p:strVal val="#ppt_x-0.25"/>
                                          </p:val>
                                        </p:tav>
                                        <p:tav tm="100000">
                                          <p:val>
                                            <p:strVal val="#ppt_x"/>
                                          </p:val>
                                        </p:tav>
                                      </p:tavLst>
                                    </p:anim>
                                    <p:anim calcmode="lin" valueType="num">
                                      <p:cBhvr>
                                        <p:cTn id="434" dur="166" tmFilter="0.0,0.0; 0.25,0.07; 0.50,0.2; 0.75,0.467; 1.0,1.0">
                                          <p:stCondLst>
                                            <p:cond delay="0"/>
                                          </p:stCondLst>
                                        </p:cTn>
                                        <p:tgtEl>
                                          <p:spTgt spid="147"/>
                                        </p:tgtEl>
                                        <p:attrNameLst>
                                          <p:attrName>ppt_y</p:attrName>
                                        </p:attrNameLst>
                                      </p:cBhvr>
                                      <p:tavLst>
                                        <p:tav tm="0" fmla="#ppt_y-sin(pi*$)/3">
                                          <p:val>
                                            <p:fltVal val="0.5"/>
                                          </p:val>
                                        </p:tav>
                                        <p:tav tm="100000">
                                          <p:val>
                                            <p:fltVal val="1"/>
                                          </p:val>
                                        </p:tav>
                                      </p:tavLst>
                                    </p:anim>
                                    <p:anim calcmode="lin" valueType="num">
                                      <p:cBhvr>
                                        <p:cTn id="435" dur="166" tmFilter="0, 0; 0.125,0.2665; 0.25,0.4; 0.375,0.465; 0.5,0.5;  0.625,0.535; 0.75,0.6; 0.875,0.7335; 1,1">
                                          <p:stCondLst>
                                            <p:cond delay="166"/>
                                          </p:stCondLst>
                                        </p:cTn>
                                        <p:tgtEl>
                                          <p:spTgt spid="147"/>
                                        </p:tgtEl>
                                        <p:attrNameLst>
                                          <p:attrName>ppt_y</p:attrName>
                                        </p:attrNameLst>
                                      </p:cBhvr>
                                      <p:tavLst>
                                        <p:tav tm="0" fmla="#ppt_y-sin(pi*$)/9">
                                          <p:val>
                                            <p:fltVal val="0"/>
                                          </p:val>
                                        </p:tav>
                                        <p:tav tm="100000">
                                          <p:val>
                                            <p:fltVal val="1"/>
                                          </p:val>
                                        </p:tav>
                                      </p:tavLst>
                                    </p:anim>
                                    <p:anim calcmode="lin" valueType="num">
                                      <p:cBhvr>
                                        <p:cTn id="436" dur="83" tmFilter="0, 0; 0.125,0.2665; 0.25,0.4; 0.375,0.465; 0.5,0.5;  0.625,0.535; 0.75,0.6; 0.875,0.7335; 1,1">
                                          <p:stCondLst>
                                            <p:cond delay="331"/>
                                          </p:stCondLst>
                                        </p:cTn>
                                        <p:tgtEl>
                                          <p:spTgt spid="147"/>
                                        </p:tgtEl>
                                        <p:attrNameLst>
                                          <p:attrName>ppt_y</p:attrName>
                                        </p:attrNameLst>
                                      </p:cBhvr>
                                      <p:tavLst>
                                        <p:tav tm="0" fmla="#ppt_y-sin(pi*$)/27">
                                          <p:val>
                                            <p:fltVal val="0"/>
                                          </p:val>
                                        </p:tav>
                                        <p:tav tm="100000">
                                          <p:val>
                                            <p:fltVal val="1"/>
                                          </p:val>
                                        </p:tav>
                                      </p:tavLst>
                                    </p:anim>
                                    <p:anim calcmode="lin" valueType="num">
                                      <p:cBhvr>
                                        <p:cTn id="437" dur="41" tmFilter="0, 0; 0.125,0.2665; 0.25,0.4; 0.375,0.465; 0.5,0.5;  0.625,0.535; 0.75,0.6; 0.875,0.7335; 1,1">
                                          <p:stCondLst>
                                            <p:cond delay="414"/>
                                          </p:stCondLst>
                                        </p:cTn>
                                        <p:tgtEl>
                                          <p:spTgt spid="147"/>
                                        </p:tgtEl>
                                        <p:attrNameLst>
                                          <p:attrName>ppt_y</p:attrName>
                                        </p:attrNameLst>
                                      </p:cBhvr>
                                      <p:tavLst>
                                        <p:tav tm="0" fmla="#ppt_y-sin(pi*$)/81">
                                          <p:val>
                                            <p:fltVal val="0"/>
                                          </p:val>
                                        </p:tav>
                                        <p:tav tm="100000">
                                          <p:val>
                                            <p:fltVal val="1"/>
                                          </p:val>
                                        </p:tav>
                                      </p:tavLst>
                                    </p:anim>
                                    <p:animScale>
                                      <p:cBhvr>
                                        <p:cTn id="438" dur="7">
                                          <p:stCondLst>
                                            <p:cond delay="163"/>
                                          </p:stCondLst>
                                        </p:cTn>
                                        <p:tgtEl>
                                          <p:spTgt spid="147"/>
                                        </p:tgtEl>
                                      </p:cBhvr>
                                      <p:to x="100000" y="60000"/>
                                    </p:animScale>
                                    <p:animScale>
                                      <p:cBhvr>
                                        <p:cTn id="439" dur="42" decel="50000">
                                          <p:stCondLst>
                                            <p:cond delay="169"/>
                                          </p:stCondLst>
                                        </p:cTn>
                                        <p:tgtEl>
                                          <p:spTgt spid="147"/>
                                        </p:tgtEl>
                                      </p:cBhvr>
                                      <p:to x="100000" y="100000"/>
                                    </p:animScale>
                                    <p:animScale>
                                      <p:cBhvr>
                                        <p:cTn id="440" dur="7">
                                          <p:stCondLst>
                                            <p:cond delay="328"/>
                                          </p:stCondLst>
                                        </p:cTn>
                                        <p:tgtEl>
                                          <p:spTgt spid="147"/>
                                        </p:tgtEl>
                                      </p:cBhvr>
                                      <p:to x="100000" y="80000"/>
                                    </p:animScale>
                                    <p:animScale>
                                      <p:cBhvr>
                                        <p:cTn id="441" dur="42" decel="50000">
                                          <p:stCondLst>
                                            <p:cond delay="335"/>
                                          </p:stCondLst>
                                        </p:cTn>
                                        <p:tgtEl>
                                          <p:spTgt spid="147"/>
                                        </p:tgtEl>
                                      </p:cBhvr>
                                      <p:to x="100000" y="100000"/>
                                    </p:animScale>
                                    <p:animScale>
                                      <p:cBhvr>
                                        <p:cTn id="442" dur="7">
                                          <p:stCondLst>
                                            <p:cond delay="411"/>
                                          </p:stCondLst>
                                        </p:cTn>
                                        <p:tgtEl>
                                          <p:spTgt spid="147"/>
                                        </p:tgtEl>
                                      </p:cBhvr>
                                      <p:to x="100000" y="90000"/>
                                    </p:animScale>
                                    <p:animScale>
                                      <p:cBhvr>
                                        <p:cTn id="443" dur="42" decel="50000">
                                          <p:stCondLst>
                                            <p:cond delay="417"/>
                                          </p:stCondLst>
                                        </p:cTn>
                                        <p:tgtEl>
                                          <p:spTgt spid="147"/>
                                        </p:tgtEl>
                                      </p:cBhvr>
                                      <p:to x="100000" y="100000"/>
                                    </p:animScale>
                                    <p:animScale>
                                      <p:cBhvr>
                                        <p:cTn id="444" dur="7">
                                          <p:stCondLst>
                                            <p:cond delay="452"/>
                                          </p:stCondLst>
                                        </p:cTn>
                                        <p:tgtEl>
                                          <p:spTgt spid="147"/>
                                        </p:tgtEl>
                                      </p:cBhvr>
                                      <p:to x="100000" y="95000"/>
                                    </p:animScale>
                                    <p:animScale>
                                      <p:cBhvr>
                                        <p:cTn id="445" dur="42" decel="50000">
                                          <p:stCondLst>
                                            <p:cond delay="459"/>
                                          </p:stCondLst>
                                        </p:cTn>
                                        <p:tgtEl>
                                          <p:spTgt spid="147"/>
                                        </p:tgtEl>
                                      </p:cBhvr>
                                      <p:to x="100000" y="100000"/>
                                    </p:animScale>
                                  </p:childTnLst>
                                </p:cTn>
                              </p:par>
                            </p:childTnLst>
                          </p:cTn>
                        </p:par>
                        <p:par>
                          <p:cTn id="446" fill="hold">
                            <p:stCondLst>
                              <p:cond delay="13026"/>
                            </p:stCondLst>
                            <p:childTnLst>
                              <p:par>
                                <p:cTn id="447" presetID="26" presetClass="entr" presetSubtype="0" fill="hold" nodeType="afterEffect">
                                  <p:stCondLst>
                                    <p:cond delay="0"/>
                                  </p:stCondLst>
                                  <p:childTnLst>
                                    <p:set>
                                      <p:cBhvr>
                                        <p:cTn id="448" dur="1" fill="hold">
                                          <p:stCondLst>
                                            <p:cond delay="0"/>
                                          </p:stCondLst>
                                        </p:cTn>
                                        <p:tgtEl>
                                          <p:spTgt spid="150"/>
                                        </p:tgtEl>
                                        <p:attrNameLst>
                                          <p:attrName>style.visibility</p:attrName>
                                        </p:attrNameLst>
                                      </p:cBhvr>
                                      <p:to>
                                        <p:strVal val="visible"/>
                                      </p:to>
                                    </p:set>
                                    <p:animEffect transition="in" filter="wipe(down)">
                                      <p:cBhvr>
                                        <p:cTn id="449" dur="145">
                                          <p:stCondLst>
                                            <p:cond delay="0"/>
                                          </p:stCondLst>
                                        </p:cTn>
                                        <p:tgtEl>
                                          <p:spTgt spid="150"/>
                                        </p:tgtEl>
                                      </p:cBhvr>
                                    </p:animEffect>
                                    <p:anim calcmode="lin" valueType="num">
                                      <p:cBhvr>
                                        <p:cTn id="450" dur="456" tmFilter="0,0; 0.14,0.36; 0.43,0.73; 0.71,0.91; 1.0,1.0">
                                          <p:stCondLst>
                                            <p:cond delay="0"/>
                                          </p:stCondLst>
                                        </p:cTn>
                                        <p:tgtEl>
                                          <p:spTgt spid="150"/>
                                        </p:tgtEl>
                                        <p:attrNameLst>
                                          <p:attrName>ppt_x</p:attrName>
                                        </p:attrNameLst>
                                      </p:cBhvr>
                                      <p:tavLst>
                                        <p:tav tm="0">
                                          <p:val>
                                            <p:strVal val="#ppt_x-0.25"/>
                                          </p:val>
                                        </p:tav>
                                        <p:tav tm="100000">
                                          <p:val>
                                            <p:strVal val="#ppt_x"/>
                                          </p:val>
                                        </p:tav>
                                      </p:tavLst>
                                    </p:anim>
                                    <p:anim calcmode="lin" valueType="num">
                                      <p:cBhvr>
                                        <p:cTn id="451" dur="166" tmFilter="0.0,0.0; 0.25,0.07; 0.50,0.2; 0.75,0.467; 1.0,1.0">
                                          <p:stCondLst>
                                            <p:cond delay="0"/>
                                          </p:stCondLst>
                                        </p:cTn>
                                        <p:tgtEl>
                                          <p:spTgt spid="150"/>
                                        </p:tgtEl>
                                        <p:attrNameLst>
                                          <p:attrName>ppt_y</p:attrName>
                                        </p:attrNameLst>
                                      </p:cBhvr>
                                      <p:tavLst>
                                        <p:tav tm="0" fmla="#ppt_y-sin(pi*$)/3">
                                          <p:val>
                                            <p:fltVal val="0.5"/>
                                          </p:val>
                                        </p:tav>
                                        <p:tav tm="100000">
                                          <p:val>
                                            <p:fltVal val="1"/>
                                          </p:val>
                                        </p:tav>
                                      </p:tavLst>
                                    </p:anim>
                                    <p:anim calcmode="lin" valueType="num">
                                      <p:cBhvr>
                                        <p:cTn id="452" dur="166" tmFilter="0, 0; 0.125,0.2665; 0.25,0.4; 0.375,0.465; 0.5,0.5;  0.625,0.535; 0.75,0.6; 0.875,0.7335; 1,1">
                                          <p:stCondLst>
                                            <p:cond delay="166"/>
                                          </p:stCondLst>
                                        </p:cTn>
                                        <p:tgtEl>
                                          <p:spTgt spid="150"/>
                                        </p:tgtEl>
                                        <p:attrNameLst>
                                          <p:attrName>ppt_y</p:attrName>
                                        </p:attrNameLst>
                                      </p:cBhvr>
                                      <p:tavLst>
                                        <p:tav tm="0" fmla="#ppt_y-sin(pi*$)/9">
                                          <p:val>
                                            <p:fltVal val="0"/>
                                          </p:val>
                                        </p:tav>
                                        <p:tav tm="100000">
                                          <p:val>
                                            <p:fltVal val="1"/>
                                          </p:val>
                                        </p:tav>
                                      </p:tavLst>
                                    </p:anim>
                                    <p:anim calcmode="lin" valueType="num">
                                      <p:cBhvr>
                                        <p:cTn id="453" dur="83" tmFilter="0, 0; 0.125,0.2665; 0.25,0.4; 0.375,0.465; 0.5,0.5;  0.625,0.535; 0.75,0.6; 0.875,0.7335; 1,1">
                                          <p:stCondLst>
                                            <p:cond delay="331"/>
                                          </p:stCondLst>
                                        </p:cTn>
                                        <p:tgtEl>
                                          <p:spTgt spid="150"/>
                                        </p:tgtEl>
                                        <p:attrNameLst>
                                          <p:attrName>ppt_y</p:attrName>
                                        </p:attrNameLst>
                                      </p:cBhvr>
                                      <p:tavLst>
                                        <p:tav tm="0" fmla="#ppt_y-sin(pi*$)/27">
                                          <p:val>
                                            <p:fltVal val="0"/>
                                          </p:val>
                                        </p:tav>
                                        <p:tav tm="100000">
                                          <p:val>
                                            <p:fltVal val="1"/>
                                          </p:val>
                                        </p:tav>
                                      </p:tavLst>
                                    </p:anim>
                                    <p:anim calcmode="lin" valueType="num">
                                      <p:cBhvr>
                                        <p:cTn id="454" dur="41" tmFilter="0, 0; 0.125,0.2665; 0.25,0.4; 0.375,0.465; 0.5,0.5;  0.625,0.535; 0.75,0.6; 0.875,0.7335; 1,1">
                                          <p:stCondLst>
                                            <p:cond delay="414"/>
                                          </p:stCondLst>
                                        </p:cTn>
                                        <p:tgtEl>
                                          <p:spTgt spid="150"/>
                                        </p:tgtEl>
                                        <p:attrNameLst>
                                          <p:attrName>ppt_y</p:attrName>
                                        </p:attrNameLst>
                                      </p:cBhvr>
                                      <p:tavLst>
                                        <p:tav tm="0" fmla="#ppt_y-sin(pi*$)/81">
                                          <p:val>
                                            <p:fltVal val="0"/>
                                          </p:val>
                                        </p:tav>
                                        <p:tav tm="100000">
                                          <p:val>
                                            <p:fltVal val="1"/>
                                          </p:val>
                                        </p:tav>
                                      </p:tavLst>
                                    </p:anim>
                                    <p:animScale>
                                      <p:cBhvr>
                                        <p:cTn id="455" dur="7">
                                          <p:stCondLst>
                                            <p:cond delay="163"/>
                                          </p:stCondLst>
                                        </p:cTn>
                                        <p:tgtEl>
                                          <p:spTgt spid="150"/>
                                        </p:tgtEl>
                                      </p:cBhvr>
                                      <p:to x="100000" y="60000"/>
                                    </p:animScale>
                                    <p:animScale>
                                      <p:cBhvr>
                                        <p:cTn id="456" dur="42" decel="50000">
                                          <p:stCondLst>
                                            <p:cond delay="169"/>
                                          </p:stCondLst>
                                        </p:cTn>
                                        <p:tgtEl>
                                          <p:spTgt spid="150"/>
                                        </p:tgtEl>
                                      </p:cBhvr>
                                      <p:to x="100000" y="100000"/>
                                    </p:animScale>
                                    <p:animScale>
                                      <p:cBhvr>
                                        <p:cTn id="457" dur="7">
                                          <p:stCondLst>
                                            <p:cond delay="328"/>
                                          </p:stCondLst>
                                        </p:cTn>
                                        <p:tgtEl>
                                          <p:spTgt spid="150"/>
                                        </p:tgtEl>
                                      </p:cBhvr>
                                      <p:to x="100000" y="80000"/>
                                    </p:animScale>
                                    <p:animScale>
                                      <p:cBhvr>
                                        <p:cTn id="458" dur="42" decel="50000">
                                          <p:stCondLst>
                                            <p:cond delay="335"/>
                                          </p:stCondLst>
                                        </p:cTn>
                                        <p:tgtEl>
                                          <p:spTgt spid="150"/>
                                        </p:tgtEl>
                                      </p:cBhvr>
                                      <p:to x="100000" y="100000"/>
                                    </p:animScale>
                                    <p:animScale>
                                      <p:cBhvr>
                                        <p:cTn id="459" dur="7">
                                          <p:stCondLst>
                                            <p:cond delay="411"/>
                                          </p:stCondLst>
                                        </p:cTn>
                                        <p:tgtEl>
                                          <p:spTgt spid="150"/>
                                        </p:tgtEl>
                                      </p:cBhvr>
                                      <p:to x="100000" y="90000"/>
                                    </p:animScale>
                                    <p:animScale>
                                      <p:cBhvr>
                                        <p:cTn id="460" dur="42" decel="50000">
                                          <p:stCondLst>
                                            <p:cond delay="417"/>
                                          </p:stCondLst>
                                        </p:cTn>
                                        <p:tgtEl>
                                          <p:spTgt spid="150"/>
                                        </p:tgtEl>
                                      </p:cBhvr>
                                      <p:to x="100000" y="100000"/>
                                    </p:animScale>
                                    <p:animScale>
                                      <p:cBhvr>
                                        <p:cTn id="461" dur="7">
                                          <p:stCondLst>
                                            <p:cond delay="452"/>
                                          </p:stCondLst>
                                        </p:cTn>
                                        <p:tgtEl>
                                          <p:spTgt spid="150"/>
                                        </p:tgtEl>
                                      </p:cBhvr>
                                      <p:to x="100000" y="95000"/>
                                    </p:animScale>
                                    <p:animScale>
                                      <p:cBhvr>
                                        <p:cTn id="462" dur="42" decel="50000">
                                          <p:stCondLst>
                                            <p:cond delay="459"/>
                                          </p:stCondLst>
                                        </p:cTn>
                                        <p:tgtEl>
                                          <p:spTgt spid="150"/>
                                        </p:tgtEl>
                                      </p:cBhvr>
                                      <p:to x="100000" y="100000"/>
                                    </p:animScale>
                                  </p:childTnLst>
                                </p:cTn>
                              </p:par>
                            </p:childTnLst>
                          </p:cTn>
                        </p:par>
                        <p:par>
                          <p:cTn id="463" fill="hold">
                            <p:stCondLst>
                              <p:cond delay="13527"/>
                            </p:stCondLst>
                            <p:childTnLst>
                              <p:par>
                                <p:cTn id="464" presetID="26" presetClass="entr" presetSubtype="0" fill="hold" nodeType="afterEffect">
                                  <p:stCondLst>
                                    <p:cond delay="0"/>
                                  </p:stCondLst>
                                  <p:childTnLst>
                                    <p:set>
                                      <p:cBhvr>
                                        <p:cTn id="465" dur="1" fill="hold">
                                          <p:stCondLst>
                                            <p:cond delay="0"/>
                                          </p:stCondLst>
                                        </p:cTn>
                                        <p:tgtEl>
                                          <p:spTgt spid="158"/>
                                        </p:tgtEl>
                                        <p:attrNameLst>
                                          <p:attrName>style.visibility</p:attrName>
                                        </p:attrNameLst>
                                      </p:cBhvr>
                                      <p:to>
                                        <p:strVal val="visible"/>
                                      </p:to>
                                    </p:set>
                                    <p:animEffect transition="in" filter="wipe(down)">
                                      <p:cBhvr>
                                        <p:cTn id="466" dur="145">
                                          <p:stCondLst>
                                            <p:cond delay="0"/>
                                          </p:stCondLst>
                                        </p:cTn>
                                        <p:tgtEl>
                                          <p:spTgt spid="158"/>
                                        </p:tgtEl>
                                      </p:cBhvr>
                                    </p:animEffect>
                                    <p:anim calcmode="lin" valueType="num">
                                      <p:cBhvr>
                                        <p:cTn id="467" dur="456" tmFilter="0,0; 0.14,0.36; 0.43,0.73; 0.71,0.91; 1.0,1.0">
                                          <p:stCondLst>
                                            <p:cond delay="0"/>
                                          </p:stCondLst>
                                        </p:cTn>
                                        <p:tgtEl>
                                          <p:spTgt spid="158"/>
                                        </p:tgtEl>
                                        <p:attrNameLst>
                                          <p:attrName>ppt_x</p:attrName>
                                        </p:attrNameLst>
                                      </p:cBhvr>
                                      <p:tavLst>
                                        <p:tav tm="0">
                                          <p:val>
                                            <p:strVal val="#ppt_x-0.25"/>
                                          </p:val>
                                        </p:tav>
                                        <p:tav tm="100000">
                                          <p:val>
                                            <p:strVal val="#ppt_x"/>
                                          </p:val>
                                        </p:tav>
                                      </p:tavLst>
                                    </p:anim>
                                    <p:anim calcmode="lin" valueType="num">
                                      <p:cBhvr>
                                        <p:cTn id="468" dur="166" tmFilter="0.0,0.0; 0.25,0.07; 0.50,0.2; 0.75,0.467; 1.0,1.0">
                                          <p:stCondLst>
                                            <p:cond delay="0"/>
                                          </p:stCondLst>
                                        </p:cTn>
                                        <p:tgtEl>
                                          <p:spTgt spid="158"/>
                                        </p:tgtEl>
                                        <p:attrNameLst>
                                          <p:attrName>ppt_y</p:attrName>
                                        </p:attrNameLst>
                                      </p:cBhvr>
                                      <p:tavLst>
                                        <p:tav tm="0" fmla="#ppt_y-sin(pi*$)/3">
                                          <p:val>
                                            <p:fltVal val="0.5"/>
                                          </p:val>
                                        </p:tav>
                                        <p:tav tm="100000">
                                          <p:val>
                                            <p:fltVal val="1"/>
                                          </p:val>
                                        </p:tav>
                                      </p:tavLst>
                                    </p:anim>
                                    <p:anim calcmode="lin" valueType="num">
                                      <p:cBhvr>
                                        <p:cTn id="469" dur="166" tmFilter="0, 0; 0.125,0.2665; 0.25,0.4; 0.375,0.465; 0.5,0.5;  0.625,0.535; 0.75,0.6; 0.875,0.7335; 1,1">
                                          <p:stCondLst>
                                            <p:cond delay="166"/>
                                          </p:stCondLst>
                                        </p:cTn>
                                        <p:tgtEl>
                                          <p:spTgt spid="158"/>
                                        </p:tgtEl>
                                        <p:attrNameLst>
                                          <p:attrName>ppt_y</p:attrName>
                                        </p:attrNameLst>
                                      </p:cBhvr>
                                      <p:tavLst>
                                        <p:tav tm="0" fmla="#ppt_y-sin(pi*$)/9">
                                          <p:val>
                                            <p:fltVal val="0"/>
                                          </p:val>
                                        </p:tav>
                                        <p:tav tm="100000">
                                          <p:val>
                                            <p:fltVal val="1"/>
                                          </p:val>
                                        </p:tav>
                                      </p:tavLst>
                                    </p:anim>
                                    <p:anim calcmode="lin" valueType="num">
                                      <p:cBhvr>
                                        <p:cTn id="470" dur="83" tmFilter="0, 0; 0.125,0.2665; 0.25,0.4; 0.375,0.465; 0.5,0.5;  0.625,0.535; 0.75,0.6; 0.875,0.7335; 1,1">
                                          <p:stCondLst>
                                            <p:cond delay="331"/>
                                          </p:stCondLst>
                                        </p:cTn>
                                        <p:tgtEl>
                                          <p:spTgt spid="158"/>
                                        </p:tgtEl>
                                        <p:attrNameLst>
                                          <p:attrName>ppt_y</p:attrName>
                                        </p:attrNameLst>
                                      </p:cBhvr>
                                      <p:tavLst>
                                        <p:tav tm="0" fmla="#ppt_y-sin(pi*$)/27">
                                          <p:val>
                                            <p:fltVal val="0"/>
                                          </p:val>
                                        </p:tav>
                                        <p:tav tm="100000">
                                          <p:val>
                                            <p:fltVal val="1"/>
                                          </p:val>
                                        </p:tav>
                                      </p:tavLst>
                                    </p:anim>
                                    <p:anim calcmode="lin" valueType="num">
                                      <p:cBhvr>
                                        <p:cTn id="471" dur="41" tmFilter="0, 0; 0.125,0.2665; 0.25,0.4; 0.375,0.465; 0.5,0.5;  0.625,0.535; 0.75,0.6; 0.875,0.7335; 1,1">
                                          <p:stCondLst>
                                            <p:cond delay="414"/>
                                          </p:stCondLst>
                                        </p:cTn>
                                        <p:tgtEl>
                                          <p:spTgt spid="158"/>
                                        </p:tgtEl>
                                        <p:attrNameLst>
                                          <p:attrName>ppt_y</p:attrName>
                                        </p:attrNameLst>
                                      </p:cBhvr>
                                      <p:tavLst>
                                        <p:tav tm="0" fmla="#ppt_y-sin(pi*$)/81">
                                          <p:val>
                                            <p:fltVal val="0"/>
                                          </p:val>
                                        </p:tav>
                                        <p:tav tm="100000">
                                          <p:val>
                                            <p:fltVal val="1"/>
                                          </p:val>
                                        </p:tav>
                                      </p:tavLst>
                                    </p:anim>
                                    <p:animScale>
                                      <p:cBhvr>
                                        <p:cTn id="472" dur="7">
                                          <p:stCondLst>
                                            <p:cond delay="163"/>
                                          </p:stCondLst>
                                        </p:cTn>
                                        <p:tgtEl>
                                          <p:spTgt spid="158"/>
                                        </p:tgtEl>
                                      </p:cBhvr>
                                      <p:to x="100000" y="60000"/>
                                    </p:animScale>
                                    <p:animScale>
                                      <p:cBhvr>
                                        <p:cTn id="473" dur="42" decel="50000">
                                          <p:stCondLst>
                                            <p:cond delay="169"/>
                                          </p:stCondLst>
                                        </p:cTn>
                                        <p:tgtEl>
                                          <p:spTgt spid="158"/>
                                        </p:tgtEl>
                                      </p:cBhvr>
                                      <p:to x="100000" y="100000"/>
                                    </p:animScale>
                                    <p:animScale>
                                      <p:cBhvr>
                                        <p:cTn id="474" dur="7">
                                          <p:stCondLst>
                                            <p:cond delay="328"/>
                                          </p:stCondLst>
                                        </p:cTn>
                                        <p:tgtEl>
                                          <p:spTgt spid="158"/>
                                        </p:tgtEl>
                                      </p:cBhvr>
                                      <p:to x="100000" y="80000"/>
                                    </p:animScale>
                                    <p:animScale>
                                      <p:cBhvr>
                                        <p:cTn id="475" dur="42" decel="50000">
                                          <p:stCondLst>
                                            <p:cond delay="335"/>
                                          </p:stCondLst>
                                        </p:cTn>
                                        <p:tgtEl>
                                          <p:spTgt spid="158"/>
                                        </p:tgtEl>
                                      </p:cBhvr>
                                      <p:to x="100000" y="100000"/>
                                    </p:animScale>
                                    <p:animScale>
                                      <p:cBhvr>
                                        <p:cTn id="476" dur="7">
                                          <p:stCondLst>
                                            <p:cond delay="411"/>
                                          </p:stCondLst>
                                        </p:cTn>
                                        <p:tgtEl>
                                          <p:spTgt spid="158"/>
                                        </p:tgtEl>
                                      </p:cBhvr>
                                      <p:to x="100000" y="90000"/>
                                    </p:animScale>
                                    <p:animScale>
                                      <p:cBhvr>
                                        <p:cTn id="477" dur="42" decel="50000">
                                          <p:stCondLst>
                                            <p:cond delay="417"/>
                                          </p:stCondLst>
                                        </p:cTn>
                                        <p:tgtEl>
                                          <p:spTgt spid="158"/>
                                        </p:tgtEl>
                                      </p:cBhvr>
                                      <p:to x="100000" y="100000"/>
                                    </p:animScale>
                                    <p:animScale>
                                      <p:cBhvr>
                                        <p:cTn id="478" dur="7">
                                          <p:stCondLst>
                                            <p:cond delay="452"/>
                                          </p:stCondLst>
                                        </p:cTn>
                                        <p:tgtEl>
                                          <p:spTgt spid="158"/>
                                        </p:tgtEl>
                                      </p:cBhvr>
                                      <p:to x="100000" y="95000"/>
                                    </p:animScale>
                                    <p:animScale>
                                      <p:cBhvr>
                                        <p:cTn id="479" dur="42" decel="50000">
                                          <p:stCondLst>
                                            <p:cond delay="459"/>
                                          </p:stCondLst>
                                        </p:cTn>
                                        <p:tgtEl>
                                          <p:spTgt spid="158"/>
                                        </p:tgtEl>
                                      </p:cBhvr>
                                      <p:to x="100000" y="100000"/>
                                    </p:animScale>
                                  </p:childTnLst>
                                </p:cTn>
                              </p:par>
                            </p:childTnLst>
                          </p:cTn>
                        </p:par>
                        <p:par>
                          <p:cTn id="480" fill="hold">
                            <p:stCondLst>
                              <p:cond delay="14028"/>
                            </p:stCondLst>
                            <p:childTnLst>
                              <p:par>
                                <p:cTn id="481" presetID="26" presetClass="entr" presetSubtype="0" fill="hold" nodeType="afterEffect">
                                  <p:stCondLst>
                                    <p:cond delay="0"/>
                                  </p:stCondLst>
                                  <p:childTnLst>
                                    <p:set>
                                      <p:cBhvr>
                                        <p:cTn id="482" dur="1" fill="hold">
                                          <p:stCondLst>
                                            <p:cond delay="0"/>
                                          </p:stCondLst>
                                        </p:cTn>
                                        <p:tgtEl>
                                          <p:spTgt spid="165"/>
                                        </p:tgtEl>
                                        <p:attrNameLst>
                                          <p:attrName>style.visibility</p:attrName>
                                        </p:attrNameLst>
                                      </p:cBhvr>
                                      <p:to>
                                        <p:strVal val="visible"/>
                                      </p:to>
                                    </p:set>
                                    <p:animEffect transition="in" filter="wipe(down)">
                                      <p:cBhvr>
                                        <p:cTn id="483" dur="145">
                                          <p:stCondLst>
                                            <p:cond delay="0"/>
                                          </p:stCondLst>
                                        </p:cTn>
                                        <p:tgtEl>
                                          <p:spTgt spid="165"/>
                                        </p:tgtEl>
                                      </p:cBhvr>
                                    </p:animEffect>
                                    <p:anim calcmode="lin" valueType="num">
                                      <p:cBhvr>
                                        <p:cTn id="484" dur="456" tmFilter="0,0; 0.14,0.36; 0.43,0.73; 0.71,0.91; 1.0,1.0">
                                          <p:stCondLst>
                                            <p:cond delay="0"/>
                                          </p:stCondLst>
                                        </p:cTn>
                                        <p:tgtEl>
                                          <p:spTgt spid="165"/>
                                        </p:tgtEl>
                                        <p:attrNameLst>
                                          <p:attrName>ppt_x</p:attrName>
                                        </p:attrNameLst>
                                      </p:cBhvr>
                                      <p:tavLst>
                                        <p:tav tm="0">
                                          <p:val>
                                            <p:strVal val="#ppt_x-0.25"/>
                                          </p:val>
                                        </p:tav>
                                        <p:tav tm="100000">
                                          <p:val>
                                            <p:strVal val="#ppt_x"/>
                                          </p:val>
                                        </p:tav>
                                      </p:tavLst>
                                    </p:anim>
                                    <p:anim calcmode="lin" valueType="num">
                                      <p:cBhvr>
                                        <p:cTn id="485" dur="166" tmFilter="0.0,0.0; 0.25,0.07; 0.50,0.2; 0.75,0.467; 1.0,1.0">
                                          <p:stCondLst>
                                            <p:cond delay="0"/>
                                          </p:stCondLst>
                                        </p:cTn>
                                        <p:tgtEl>
                                          <p:spTgt spid="165"/>
                                        </p:tgtEl>
                                        <p:attrNameLst>
                                          <p:attrName>ppt_y</p:attrName>
                                        </p:attrNameLst>
                                      </p:cBhvr>
                                      <p:tavLst>
                                        <p:tav tm="0" fmla="#ppt_y-sin(pi*$)/3">
                                          <p:val>
                                            <p:fltVal val="0.5"/>
                                          </p:val>
                                        </p:tav>
                                        <p:tav tm="100000">
                                          <p:val>
                                            <p:fltVal val="1"/>
                                          </p:val>
                                        </p:tav>
                                      </p:tavLst>
                                    </p:anim>
                                    <p:anim calcmode="lin" valueType="num">
                                      <p:cBhvr>
                                        <p:cTn id="486" dur="166" tmFilter="0, 0; 0.125,0.2665; 0.25,0.4; 0.375,0.465; 0.5,0.5;  0.625,0.535; 0.75,0.6; 0.875,0.7335; 1,1">
                                          <p:stCondLst>
                                            <p:cond delay="166"/>
                                          </p:stCondLst>
                                        </p:cTn>
                                        <p:tgtEl>
                                          <p:spTgt spid="165"/>
                                        </p:tgtEl>
                                        <p:attrNameLst>
                                          <p:attrName>ppt_y</p:attrName>
                                        </p:attrNameLst>
                                      </p:cBhvr>
                                      <p:tavLst>
                                        <p:tav tm="0" fmla="#ppt_y-sin(pi*$)/9">
                                          <p:val>
                                            <p:fltVal val="0"/>
                                          </p:val>
                                        </p:tav>
                                        <p:tav tm="100000">
                                          <p:val>
                                            <p:fltVal val="1"/>
                                          </p:val>
                                        </p:tav>
                                      </p:tavLst>
                                    </p:anim>
                                    <p:anim calcmode="lin" valueType="num">
                                      <p:cBhvr>
                                        <p:cTn id="487" dur="83" tmFilter="0, 0; 0.125,0.2665; 0.25,0.4; 0.375,0.465; 0.5,0.5;  0.625,0.535; 0.75,0.6; 0.875,0.7335; 1,1">
                                          <p:stCondLst>
                                            <p:cond delay="331"/>
                                          </p:stCondLst>
                                        </p:cTn>
                                        <p:tgtEl>
                                          <p:spTgt spid="165"/>
                                        </p:tgtEl>
                                        <p:attrNameLst>
                                          <p:attrName>ppt_y</p:attrName>
                                        </p:attrNameLst>
                                      </p:cBhvr>
                                      <p:tavLst>
                                        <p:tav tm="0" fmla="#ppt_y-sin(pi*$)/27">
                                          <p:val>
                                            <p:fltVal val="0"/>
                                          </p:val>
                                        </p:tav>
                                        <p:tav tm="100000">
                                          <p:val>
                                            <p:fltVal val="1"/>
                                          </p:val>
                                        </p:tav>
                                      </p:tavLst>
                                    </p:anim>
                                    <p:anim calcmode="lin" valueType="num">
                                      <p:cBhvr>
                                        <p:cTn id="488" dur="41" tmFilter="0, 0; 0.125,0.2665; 0.25,0.4; 0.375,0.465; 0.5,0.5;  0.625,0.535; 0.75,0.6; 0.875,0.7335; 1,1">
                                          <p:stCondLst>
                                            <p:cond delay="414"/>
                                          </p:stCondLst>
                                        </p:cTn>
                                        <p:tgtEl>
                                          <p:spTgt spid="165"/>
                                        </p:tgtEl>
                                        <p:attrNameLst>
                                          <p:attrName>ppt_y</p:attrName>
                                        </p:attrNameLst>
                                      </p:cBhvr>
                                      <p:tavLst>
                                        <p:tav tm="0" fmla="#ppt_y-sin(pi*$)/81">
                                          <p:val>
                                            <p:fltVal val="0"/>
                                          </p:val>
                                        </p:tav>
                                        <p:tav tm="100000">
                                          <p:val>
                                            <p:fltVal val="1"/>
                                          </p:val>
                                        </p:tav>
                                      </p:tavLst>
                                    </p:anim>
                                    <p:animScale>
                                      <p:cBhvr>
                                        <p:cTn id="489" dur="7">
                                          <p:stCondLst>
                                            <p:cond delay="163"/>
                                          </p:stCondLst>
                                        </p:cTn>
                                        <p:tgtEl>
                                          <p:spTgt spid="165"/>
                                        </p:tgtEl>
                                      </p:cBhvr>
                                      <p:to x="100000" y="60000"/>
                                    </p:animScale>
                                    <p:animScale>
                                      <p:cBhvr>
                                        <p:cTn id="490" dur="42" decel="50000">
                                          <p:stCondLst>
                                            <p:cond delay="169"/>
                                          </p:stCondLst>
                                        </p:cTn>
                                        <p:tgtEl>
                                          <p:spTgt spid="165"/>
                                        </p:tgtEl>
                                      </p:cBhvr>
                                      <p:to x="100000" y="100000"/>
                                    </p:animScale>
                                    <p:animScale>
                                      <p:cBhvr>
                                        <p:cTn id="491" dur="7">
                                          <p:stCondLst>
                                            <p:cond delay="328"/>
                                          </p:stCondLst>
                                        </p:cTn>
                                        <p:tgtEl>
                                          <p:spTgt spid="165"/>
                                        </p:tgtEl>
                                      </p:cBhvr>
                                      <p:to x="100000" y="80000"/>
                                    </p:animScale>
                                    <p:animScale>
                                      <p:cBhvr>
                                        <p:cTn id="492" dur="42" decel="50000">
                                          <p:stCondLst>
                                            <p:cond delay="335"/>
                                          </p:stCondLst>
                                        </p:cTn>
                                        <p:tgtEl>
                                          <p:spTgt spid="165"/>
                                        </p:tgtEl>
                                      </p:cBhvr>
                                      <p:to x="100000" y="100000"/>
                                    </p:animScale>
                                    <p:animScale>
                                      <p:cBhvr>
                                        <p:cTn id="493" dur="7">
                                          <p:stCondLst>
                                            <p:cond delay="411"/>
                                          </p:stCondLst>
                                        </p:cTn>
                                        <p:tgtEl>
                                          <p:spTgt spid="165"/>
                                        </p:tgtEl>
                                      </p:cBhvr>
                                      <p:to x="100000" y="90000"/>
                                    </p:animScale>
                                    <p:animScale>
                                      <p:cBhvr>
                                        <p:cTn id="494" dur="42" decel="50000">
                                          <p:stCondLst>
                                            <p:cond delay="417"/>
                                          </p:stCondLst>
                                        </p:cTn>
                                        <p:tgtEl>
                                          <p:spTgt spid="165"/>
                                        </p:tgtEl>
                                      </p:cBhvr>
                                      <p:to x="100000" y="100000"/>
                                    </p:animScale>
                                    <p:animScale>
                                      <p:cBhvr>
                                        <p:cTn id="495" dur="7">
                                          <p:stCondLst>
                                            <p:cond delay="452"/>
                                          </p:stCondLst>
                                        </p:cTn>
                                        <p:tgtEl>
                                          <p:spTgt spid="165"/>
                                        </p:tgtEl>
                                      </p:cBhvr>
                                      <p:to x="100000" y="95000"/>
                                    </p:animScale>
                                    <p:animScale>
                                      <p:cBhvr>
                                        <p:cTn id="496" dur="42" decel="50000">
                                          <p:stCondLst>
                                            <p:cond delay="459"/>
                                          </p:stCondLst>
                                        </p:cTn>
                                        <p:tgtEl>
                                          <p:spTgt spid="165"/>
                                        </p:tgtEl>
                                      </p:cBhvr>
                                      <p:to x="100000" y="100000"/>
                                    </p:animScale>
                                  </p:childTnLst>
                                </p:cTn>
                              </p:par>
                            </p:childTnLst>
                          </p:cTn>
                        </p:par>
                        <p:par>
                          <p:cTn id="497" fill="hold">
                            <p:stCondLst>
                              <p:cond delay="14529"/>
                            </p:stCondLst>
                            <p:childTnLst>
                              <p:par>
                                <p:cTn id="498" presetID="26" presetClass="entr" presetSubtype="0" fill="hold" nodeType="afterEffect">
                                  <p:stCondLst>
                                    <p:cond delay="0"/>
                                  </p:stCondLst>
                                  <p:childTnLst>
                                    <p:set>
                                      <p:cBhvr>
                                        <p:cTn id="499" dur="1" fill="hold">
                                          <p:stCondLst>
                                            <p:cond delay="0"/>
                                          </p:stCondLst>
                                        </p:cTn>
                                        <p:tgtEl>
                                          <p:spTgt spid="163"/>
                                        </p:tgtEl>
                                        <p:attrNameLst>
                                          <p:attrName>style.visibility</p:attrName>
                                        </p:attrNameLst>
                                      </p:cBhvr>
                                      <p:to>
                                        <p:strVal val="visible"/>
                                      </p:to>
                                    </p:set>
                                    <p:animEffect transition="in" filter="wipe(down)">
                                      <p:cBhvr>
                                        <p:cTn id="500" dur="145">
                                          <p:stCondLst>
                                            <p:cond delay="0"/>
                                          </p:stCondLst>
                                        </p:cTn>
                                        <p:tgtEl>
                                          <p:spTgt spid="163"/>
                                        </p:tgtEl>
                                      </p:cBhvr>
                                    </p:animEffect>
                                    <p:anim calcmode="lin" valueType="num">
                                      <p:cBhvr>
                                        <p:cTn id="501" dur="456" tmFilter="0,0; 0.14,0.36; 0.43,0.73; 0.71,0.91; 1.0,1.0">
                                          <p:stCondLst>
                                            <p:cond delay="0"/>
                                          </p:stCondLst>
                                        </p:cTn>
                                        <p:tgtEl>
                                          <p:spTgt spid="163"/>
                                        </p:tgtEl>
                                        <p:attrNameLst>
                                          <p:attrName>ppt_x</p:attrName>
                                        </p:attrNameLst>
                                      </p:cBhvr>
                                      <p:tavLst>
                                        <p:tav tm="0">
                                          <p:val>
                                            <p:strVal val="#ppt_x-0.25"/>
                                          </p:val>
                                        </p:tav>
                                        <p:tav tm="100000">
                                          <p:val>
                                            <p:strVal val="#ppt_x"/>
                                          </p:val>
                                        </p:tav>
                                      </p:tavLst>
                                    </p:anim>
                                    <p:anim calcmode="lin" valueType="num">
                                      <p:cBhvr>
                                        <p:cTn id="502" dur="166" tmFilter="0.0,0.0; 0.25,0.07; 0.50,0.2; 0.75,0.467; 1.0,1.0">
                                          <p:stCondLst>
                                            <p:cond delay="0"/>
                                          </p:stCondLst>
                                        </p:cTn>
                                        <p:tgtEl>
                                          <p:spTgt spid="163"/>
                                        </p:tgtEl>
                                        <p:attrNameLst>
                                          <p:attrName>ppt_y</p:attrName>
                                        </p:attrNameLst>
                                      </p:cBhvr>
                                      <p:tavLst>
                                        <p:tav tm="0" fmla="#ppt_y-sin(pi*$)/3">
                                          <p:val>
                                            <p:fltVal val="0.5"/>
                                          </p:val>
                                        </p:tav>
                                        <p:tav tm="100000">
                                          <p:val>
                                            <p:fltVal val="1"/>
                                          </p:val>
                                        </p:tav>
                                      </p:tavLst>
                                    </p:anim>
                                    <p:anim calcmode="lin" valueType="num">
                                      <p:cBhvr>
                                        <p:cTn id="503" dur="166" tmFilter="0, 0; 0.125,0.2665; 0.25,0.4; 0.375,0.465; 0.5,0.5;  0.625,0.535; 0.75,0.6; 0.875,0.7335; 1,1">
                                          <p:stCondLst>
                                            <p:cond delay="166"/>
                                          </p:stCondLst>
                                        </p:cTn>
                                        <p:tgtEl>
                                          <p:spTgt spid="163"/>
                                        </p:tgtEl>
                                        <p:attrNameLst>
                                          <p:attrName>ppt_y</p:attrName>
                                        </p:attrNameLst>
                                      </p:cBhvr>
                                      <p:tavLst>
                                        <p:tav tm="0" fmla="#ppt_y-sin(pi*$)/9">
                                          <p:val>
                                            <p:fltVal val="0"/>
                                          </p:val>
                                        </p:tav>
                                        <p:tav tm="100000">
                                          <p:val>
                                            <p:fltVal val="1"/>
                                          </p:val>
                                        </p:tav>
                                      </p:tavLst>
                                    </p:anim>
                                    <p:anim calcmode="lin" valueType="num">
                                      <p:cBhvr>
                                        <p:cTn id="504" dur="83" tmFilter="0, 0; 0.125,0.2665; 0.25,0.4; 0.375,0.465; 0.5,0.5;  0.625,0.535; 0.75,0.6; 0.875,0.7335; 1,1">
                                          <p:stCondLst>
                                            <p:cond delay="331"/>
                                          </p:stCondLst>
                                        </p:cTn>
                                        <p:tgtEl>
                                          <p:spTgt spid="163"/>
                                        </p:tgtEl>
                                        <p:attrNameLst>
                                          <p:attrName>ppt_y</p:attrName>
                                        </p:attrNameLst>
                                      </p:cBhvr>
                                      <p:tavLst>
                                        <p:tav tm="0" fmla="#ppt_y-sin(pi*$)/27">
                                          <p:val>
                                            <p:fltVal val="0"/>
                                          </p:val>
                                        </p:tav>
                                        <p:tav tm="100000">
                                          <p:val>
                                            <p:fltVal val="1"/>
                                          </p:val>
                                        </p:tav>
                                      </p:tavLst>
                                    </p:anim>
                                    <p:anim calcmode="lin" valueType="num">
                                      <p:cBhvr>
                                        <p:cTn id="505" dur="41" tmFilter="0, 0; 0.125,0.2665; 0.25,0.4; 0.375,0.465; 0.5,0.5;  0.625,0.535; 0.75,0.6; 0.875,0.7335; 1,1">
                                          <p:stCondLst>
                                            <p:cond delay="414"/>
                                          </p:stCondLst>
                                        </p:cTn>
                                        <p:tgtEl>
                                          <p:spTgt spid="163"/>
                                        </p:tgtEl>
                                        <p:attrNameLst>
                                          <p:attrName>ppt_y</p:attrName>
                                        </p:attrNameLst>
                                      </p:cBhvr>
                                      <p:tavLst>
                                        <p:tav tm="0" fmla="#ppt_y-sin(pi*$)/81">
                                          <p:val>
                                            <p:fltVal val="0"/>
                                          </p:val>
                                        </p:tav>
                                        <p:tav tm="100000">
                                          <p:val>
                                            <p:fltVal val="1"/>
                                          </p:val>
                                        </p:tav>
                                      </p:tavLst>
                                    </p:anim>
                                    <p:animScale>
                                      <p:cBhvr>
                                        <p:cTn id="506" dur="7">
                                          <p:stCondLst>
                                            <p:cond delay="163"/>
                                          </p:stCondLst>
                                        </p:cTn>
                                        <p:tgtEl>
                                          <p:spTgt spid="163"/>
                                        </p:tgtEl>
                                      </p:cBhvr>
                                      <p:to x="100000" y="60000"/>
                                    </p:animScale>
                                    <p:animScale>
                                      <p:cBhvr>
                                        <p:cTn id="507" dur="42" decel="50000">
                                          <p:stCondLst>
                                            <p:cond delay="169"/>
                                          </p:stCondLst>
                                        </p:cTn>
                                        <p:tgtEl>
                                          <p:spTgt spid="163"/>
                                        </p:tgtEl>
                                      </p:cBhvr>
                                      <p:to x="100000" y="100000"/>
                                    </p:animScale>
                                    <p:animScale>
                                      <p:cBhvr>
                                        <p:cTn id="508" dur="7">
                                          <p:stCondLst>
                                            <p:cond delay="328"/>
                                          </p:stCondLst>
                                        </p:cTn>
                                        <p:tgtEl>
                                          <p:spTgt spid="163"/>
                                        </p:tgtEl>
                                      </p:cBhvr>
                                      <p:to x="100000" y="80000"/>
                                    </p:animScale>
                                    <p:animScale>
                                      <p:cBhvr>
                                        <p:cTn id="509" dur="42" decel="50000">
                                          <p:stCondLst>
                                            <p:cond delay="335"/>
                                          </p:stCondLst>
                                        </p:cTn>
                                        <p:tgtEl>
                                          <p:spTgt spid="163"/>
                                        </p:tgtEl>
                                      </p:cBhvr>
                                      <p:to x="100000" y="100000"/>
                                    </p:animScale>
                                    <p:animScale>
                                      <p:cBhvr>
                                        <p:cTn id="510" dur="7">
                                          <p:stCondLst>
                                            <p:cond delay="411"/>
                                          </p:stCondLst>
                                        </p:cTn>
                                        <p:tgtEl>
                                          <p:spTgt spid="163"/>
                                        </p:tgtEl>
                                      </p:cBhvr>
                                      <p:to x="100000" y="90000"/>
                                    </p:animScale>
                                    <p:animScale>
                                      <p:cBhvr>
                                        <p:cTn id="511" dur="42" decel="50000">
                                          <p:stCondLst>
                                            <p:cond delay="417"/>
                                          </p:stCondLst>
                                        </p:cTn>
                                        <p:tgtEl>
                                          <p:spTgt spid="163"/>
                                        </p:tgtEl>
                                      </p:cBhvr>
                                      <p:to x="100000" y="100000"/>
                                    </p:animScale>
                                    <p:animScale>
                                      <p:cBhvr>
                                        <p:cTn id="512" dur="7">
                                          <p:stCondLst>
                                            <p:cond delay="452"/>
                                          </p:stCondLst>
                                        </p:cTn>
                                        <p:tgtEl>
                                          <p:spTgt spid="163"/>
                                        </p:tgtEl>
                                      </p:cBhvr>
                                      <p:to x="100000" y="95000"/>
                                    </p:animScale>
                                    <p:animScale>
                                      <p:cBhvr>
                                        <p:cTn id="513" dur="42" decel="50000">
                                          <p:stCondLst>
                                            <p:cond delay="459"/>
                                          </p:stCondLst>
                                        </p:cTn>
                                        <p:tgtEl>
                                          <p:spTgt spid="163"/>
                                        </p:tgtEl>
                                      </p:cBhvr>
                                      <p:to x="100000" y="100000"/>
                                    </p:animScale>
                                  </p:childTnLst>
                                </p:cTn>
                              </p:par>
                            </p:childTnLst>
                          </p:cTn>
                        </p:par>
                        <p:par>
                          <p:cTn id="514" fill="hold">
                            <p:stCondLst>
                              <p:cond delay="15030"/>
                            </p:stCondLst>
                            <p:childTnLst>
                              <p:par>
                                <p:cTn id="515" presetID="26" presetClass="entr" presetSubtype="0" fill="hold" nodeType="afterEffect">
                                  <p:stCondLst>
                                    <p:cond delay="0"/>
                                  </p:stCondLst>
                                  <p:childTnLst>
                                    <p:set>
                                      <p:cBhvr>
                                        <p:cTn id="516" dur="1" fill="hold">
                                          <p:stCondLst>
                                            <p:cond delay="0"/>
                                          </p:stCondLst>
                                        </p:cTn>
                                        <p:tgtEl>
                                          <p:spTgt spid="162"/>
                                        </p:tgtEl>
                                        <p:attrNameLst>
                                          <p:attrName>style.visibility</p:attrName>
                                        </p:attrNameLst>
                                      </p:cBhvr>
                                      <p:to>
                                        <p:strVal val="visible"/>
                                      </p:to>
                                    </p:set>
                                    <p:animEffect transition="in" filter="wipe(down)">
                                      <p:cBhvr>
                                        <p:cTn id="517" dur="145">
                                          <p:stCondLst>
                                            <p:cond delay="0"/>
                                          </p:stCondLst>
                                        </p:cTn>
                                        <p:tgtEl>
                                          <p:spTgt spid="162"/>
                                        </p:tgtEl>
                                      </p:cBhvr>
                                    </p:animEffect>
                                    <p:anim calcmode="lin" valueType="num">
                                      <p:cBhvr>
                                        <p:cTn id="518" dur="456" tmFilter="0,0; 0.14,0.36; 0.43,0.73; 0.71,0.91; 1.0,1.0">
                                          <p:stCondLst>
                                            <p:cond delay="0"/>
                                          </p:stCondLst>
                                        </p:cTn>
                                        <p:tgtEl>
                                          <p:spTgt spid="162"/>
                                        </p:tgtEl>
                                        <p:attrNameLst>
                                          <p:attrName>ppt_x</p:attrName>
                                        </p:attrNameLst>
                                      </p:cBhvr>
                                      <p:tavLst>
                                        <p:tav tm="0">
                                          <p:val>
                                            <p:strVal val="#ppt_x-0.25"/>
                                          </p:val>
                                        </p:tav>
                                        <p:tav tm="100000">
                                          <p:val>
                                            <p:strVal val="#ppt_x"/>
                                          </p:val>
                                        </p:tav>
                                      </p:tavLst>
                                    </p:anim>
                                    <p:anim calcmode="lin" valueType="num">
                                      <p:cBhvr>
                                        <p:cTn id="519" dur="166" tmFilter="0.0,0.0; 0.25,0.07; 0.50,0.2; 0.75,0.467; 1.0,1.0">
                                          <p:stCondLst>
                                            <p:cond delay="0"/>
                                          </p:stCondLst>
                                        </p:cTn>
                                        <p:tgtEl>
                                          <p:spTgt spid="162"/>
                                        </p:tgtEl>
                                        <p:attrNameLst>
                                          <p:attrName>ppt_y</p:attrName>
                                        </p:attrNameLst>
                                      </p:cBhvr>
                                      <p:tavLst>
                                        <p:tav tm="0" fmla="#ppt_y-sin(pi*$)/3">
                                          <p:val>
                                            <p:fltVal val="0.5"/>
                                          </p:val>
                                        </p:tav>
                                        <p:tav tm="100000">
                                          <p:val>
                                            <p:fltVal val="1"/>
                                          </p:val>
                                        </p:tav>
                                      </p:tavLst>
                                    </p:anim>
                                    <p:anim calcmode="lin" valueType="num">
                                      <p:cBhvr>
                                        <p:cTn id="520" dur="166" tmFilter="0, 0; 0.125,0.2665; 0.25,0.4; 0.375,0.465; 0.5,0.5;  0.625,0.535; 0.75,0.6; 0.875,0.7335; 1,1">
                                          <p:stCondLst>
                                            <p:cond delay="166"/>
                                          </p:stCondLst>
                                        </p:cTn>
                                        <p:tgtEl>
                                          <p:spTgt spid="162"/>
                                        </p:tgtEl>
                                        <p:attrNameLst>
                                          <p:attrName>ppt_y</p:attrName>
                                        </p:attrNameLst>
                                      </p:cBhvr>
                                      <p:tavLst>
                                        <p:tav tm="0" fmla="#ppt_y-sin(pi*$)/9">
                                          <p:val>
                                            <p:fltVal val="0"/>
                                          </p:val>
                                        </p:tav>
                                        <p:tav tm="100000">
                                          <p:val>
                                            <p:fltVal val="1"/>
                                          </p:val>
                                        </p:tav>
                                      </p:tavLst>
                                    </p:anim>
                                    <p:anim calcmode="lin" valueType="num">
                                      <p:cBhvr>
                                        <p:cTn id="521" dur="83" tmFilter="0, 0; 0.125,0.2665; 0.25,0.4; 0.375,0.465; 0.5,0.5;  0.625,0.535; 0.75,0.6; 0.875,0.7335; 1,1">
                                          <p:stCondLst>
                                            <p:cond delay="331"/>
                                          </p:stCondLst>
                                        </p:cTn>
                                        <p:tgtEl>
                                          <p:spTgt spid="162"/>
                                        </p:tgtEl>
                                        <p:attrNameLst>
                                          <p:attrName>ppt_y</p:attrName>
                                        </p:attrNameLst>
                                      </p:cBhvr>
                                      <p:tavLst>
                                        <p:tav tm="0" fmla="#ppt_y-sin(pi*$)/27">
                                          <p:val>
                                            <p:fltVal val="0"/>
                                          </p:val>
                                        </p:tav>
                                        <p:tav tm="100000">
                                          <p:val>
                                            <p:fltVal val="1"/>
                                          </p:val>
                                        </p:tav>
                                      </p:tavLst>
                                    </p:anim>
                                    <p:anim calcmode="lin" valueType="num">
                                      <p:cBhvr>
                                        <p:cTn id="522" dur="41" tmFilter="0, 0; 0.125,0.2665; 0.25,0.4; 0.375,0.465; 0.5,0.5;  0.625,0.535; 0.75,0.6; 0.875,0.7335; 1,1">
                                          <p:stCondLst>
                                            <p:cond delay="414"/>
                                          </p:stCondLst>
                                        </p:cTn>
                                        <p:tgtEl>
                                          <p:spTgt spid="162"/>
                                        </p:tgtEl>
                                        <p:attrNameLst>
                                          <p:attrName>ppt_y</p:attrName>
                                        </p:attrNameLst>
                                      </p:cBhvr>
                                      <p:tavLst>
                                        <p:tav tm="0" fmla="#ppt_y-sin(pi*$)/81">
                                          <p:val>
                                            <p:fltVal val="0"/>
                                          </p:val>
                                        </p:tav>
                                        <p:tav tm="100000">
                                          <p:val>
                                            <p:fltVal val="1"/>
                                          </p:val>
                                        </p:tav>
                                      </p:tavLst>
                                    </p:anim>
                                    <p:animScale>
                                      <p:cBhvr>
                                        <p:cTn id="523" dur="7">
                                          <p:stCondLst>
                                            <p:cond delay="163"/>
                                          </p:stCondLst>
                                        </p:cTn>
                                        <p:tgtEl>
                                          <p:spTgt spid="162"/>
                                        </p:tgtEl>
                                      </p:cBhvr>
                                      <p:to x="100000" y="60000"/>
                                    </p:animScale>
                                    <p:animScale>
                                      <p:cBhvr>
                                        <p:cTn id="524" dur="42" decel="50000">
                                          <p:stCondLst>
                                            <p:cond delay="169"/>
                                          </p:stCondLst>
                                        </p:cTn>
                                        <p:tgtEl>
                                          <p:spTgt spid="162"/>
                                        </p:tgtEl>
                                      </p:cBhvr>
                                      <p:to x="100000" y="100000"/>
                                    </p:animScale>
                                    <p:animScale>
                                      <p:cBhvr>
                                        <p:cTn id="525" dur="7">
                                          <p:stCondLst>
                                            <p:cond delay="328"/>
                                          </p:stCondLst>
                                        </p:cTn>
                                        <p:tgtEl>
                                          <p:spTgt spid="162"/>
                                        </p:tgtEl>
                                      </p:cBhvr>
                                      <p:to x="100000" y="80000"/>
                                    </p:animScale>
                                    <p:animScale>
                                      <p:cBhvr>
                                        <p:cTn id="526" dur="42" decel="50000">
                                          <p:stCondLst>
                                            <p:cond delay="335"/>
                                          </p:stCondLst>
                                        </p:cTn>
                                        <p:tgtEl>
                                          <p:spTgt spid="162"/>
                                        </p:tgtEl>
                                      </p:cBhvr>
                                      <p:to x="100000" y="100000"/>
                                    </p:animScale>
                                    <p:animScale>
                                      <p:cBhvr>
                                        <p:cTn id="527" dur="7">
                                          <p:stCondLst>
                                            <p:cond delay="411"/>
                                          </p:stCondLst>
                                        </p:cTn>
                                        <p:tgtEl>
                                          <p:spTgt spid="162"/>
                                        </p:tgtEl>
                                      </p:cBhvr>
                                      <p:to x="100000" y="90000"/>
                                    </p:animScale>
                                    <p:animScale>
                                      <p:cBhvr>
                                        <p:cTn id="528" dur="42" decel="50000">
                                          <p:stCondLst>
                                            <p:cond delay="417"/>
                                          </p:stCondLst>
                                        </p:cTn>
                                        <p:tgtEl>
                                          <p:spTgt spid="162"/>
                                        </p:tgtEl>
                                      </p:cBhvr>
                                      <p:to x="100000" y="100000"/>
                                    </p:animScale>
                                    <p:animScale>
                                      <p:cBhvr>
                                        <p:cTn id="529" dur="7">
                                          <p:stCondLst>
                                            <p:cond delay="452"/>
                                          </p:stCondLst>
                                        </p:cTn>
                                        <p:tgtEl>
                                          <p:spTgt spid="162"/>
                                        </p:tgtEl>
                                      </p:cBhvr>
                                      <p:to x="100000" y="95000"/>
                                    </p:animScale>
                                    <p:animScale>
                                      <p:cBhvr>
                                        <p:cTn id="530" dur="42" decel="50000">
                                          <p:stCondLst>
                                            <p:cond delay="459"/>
                                          </p:stCondLst>
                                        </p:cTn>
                                        <p:tgtEl>
                                          <p:spTgt spid="162"/>
                                        </p:tgtEl>
                                      </p:cBhvr>
                                      <p:to x="100000" y="100000"/>
                                    </p:animScale>
                                  </p:childTnLst>
                                </p:cTn>
                              </p:par>
                            </p:childTnLst>
                          </p:cTn>
                        </p:par>
                        <p:par>
                          <p:cTn id="531" fill="hold">
                            <p:stCondLst>
                              <p:cond delay="15531"/>
                            </p:stCondLst>
                            <p:childTnLst>
                              <p:par>
                                <p:cTn id="532" presetID="26" presetClass="entr" presetSubtype="0" fill="hold" nodeType="afterEffect">
                                  <p:stCondLst>
                                    <p:cond delay="0"/>
                                  </p:stCondLst>
                                  <p:childTnLst>
                                    <p:set>
                                      <p:cBhvr>
                                        <p:cTn id="533" dur="1" fill="hold">
                                          <p:stCondLst>
                                            <p:cond delay="0"/>
                                          </p:stCondLst>
                                        </p:cTn>
                                        <p:tgtEl>
                                          <p:spTgt spid="137"/>
                                        </p:tgtEl>
                                        <p:attrNameLst>
                                          <p:attrName>style.visibility</p:attrName>
                                        </p:attrNameLst>
                                      </p:cBhvr>
                                      <p:to>
                                        <p:strVal val="visible"/>
                                      </p:to>
                                    </p:set>
                                    <p:animEffect transition="in" filter="wipe(down)">
                                      <p:cBhvr>
                                        <p:cTn id="534" dur="145">
                                          <p:stCondLst>
                                            <p:cond delay="0"/>
                                          </p:stCondLst>
                                        </p:cTn>
                                        <p:tgtEl>
                                          <p:spTgt spid="137"/>
                                        </p:tgtEl>
                                      </p:cBhvr>
                                    </p:animEffect>
                                    <p:anim calcmode="lin" valueType="num">
                                      <p:cBhvr>
                                        <p:cTn id="535" dur="456" tmFilter="0,0; 0.14,0.36; 0.43,0.73; 0.71,0.91; 1.0,1.0">
                                          <p:stCondLst>
                                            <p:cond delay="0"/>
                                          </p:stCondLst>
                                        </p:cTn>
                                        <p:tgtEl>
                                          <p:spTgt spid="137"/>
                                        </p:tgtEl>
                                        <p:attrNameLst>
                                          <p:attrName>ppt_x</p:attrName>
                                        </p:attrNameLst>
                                      </p:cBhvr>
                                      <p:tavLst>
                                        <p:tav tm="0">
                                          <p:val>
                                            <p:strVal val="#ppt_x-0.25"/>
                                          </p:val>
                                        </p:tav>
                                        <p:tav tm="100000">
                                          <p:val>
                                            <p:strVal val="#ppt_x"/>
                                          </p:val>
                                        </p:tav>
                                      </p:tavLst>
                                    </p:anim>
                                    <p:anim calcmode="lin" valueType="num">
                                      <p:cBhvr>
                                        <p:cTn id="536" dur="166" tmFilter="0.0,0.0; 0.25,0.07; 0.50,0.2; 0.75,0.467; 1.0,1.0">
                                          <p:stCondLst>
                                            <p:cond delay="0"/>
                                          </p:stCondLst>
                                        </p:cTn>
                                        <p:tgtEl>
                                          <p:spTgt spid="137"/>
                                        </p:tgtEl>
                                        <p:attrNameLst>
                                          <p:attrName>ppt_y</p:attrName>
                                        </p:attrNameLst>
                                      </p:cBhvr>
                                      <p:tavLst>
                                        <p:tav tm="0" fmla="#ppt_y-sin(pi*$)/3">
                                          <p:val>
                                            <p:fltVal val="0.5"/>
                                          </p:val>
                                        </p:tav>
                                        <p:tav tm="100000">
                                          <p:val>
                                            <p:fltVal val="1"/>
                                          </p:val>
                                        </p:tav>
                                      </p:tavLst>
                                    </p:anim>
                                    <p:anim calcmode="lin" valueType="num">
                                      <p:cBhvr>
                                        <p:cTn id="537" dur="166" tmFilter="0, 0; 0.125,0.2665; 0.25,0.4; 0.375,0.465; 0.5,0.5;  0.625,0.535; 0.75,0.6; 0.875,0.7335; 1,1">
                                          <p:stCondLst>
                                            <p:cond delay="166"/>
                                          </p:stCondLst>
                                        </p:cTn>
                                        <p:tgtEl>
                                          <p:spTgt spid="137"/>
                                        </p:tgtEl>
                                        <p:attrNameLst>
                                          <p:attrName>ppt_y</p:attrName>
                                        </p:attrNameLst>
                                      </p:cBhvr>
                                      <p:tavLst>
                                        <p:tav tm="0" fmla="#ppt_y-sin(pi*$)/9">
                                          <p:val>
                                            <p:fltVal val="0"/>
                                          </p:val>
                                        </p:tav>
                                        <p:tav tm="100000">
                                          <p:val>
                                            <p:fltVal val="1"/>
                                          </p:val>
                                        </p:tav>
                                      </p:tavLst>
                                    </p:anim>
                                    <p:anim calcmode="lin" valueType="num">
                                      <p:cBhvr>
                                        <p:cTn id="538" dur="83" tmFilter="0, 0; 0.125,0.2665; 0.25,0.4; 0.375,0.465; 0.5,0.5;  0.625,0.535; 0.75,0.6; 0.875,0.7335; 1,1">
                                          <p:stCondLst>
                                            <p:cond delay="331"/>
                                          </p:stCondLst>
                                        </p:cTn>
                                        <p:tgtEl>
                                          <p:spTgt spid="137"/>
                                        </p:tgtEl>
                                        <p:attrNameLst>
                                          <p:attrName>ppt_y</p:attrName>
                                        </p:attrNameLst>
                                      </p:cBhvr>
                                      <p:tavLst>
                                        <p:tav tm="0" fmla="#ppt_y-sin(pi*$)/27">
                                          <p:val>
                                            <p:fltVal val="0"/>
                                          </p:val>
                                        </p:tav>
                                        <p:tav tm="100000">
                                          <p:val>
                                            <p:fltVal val="1"/>
                                          </p:val>
                                        </p:tav>
                                      </p:tavLst>
                                    </p:anim>
                                    <p:anim calcmode="lin" valueType="num">
                                      <p:cBhvr>
                                        <p:cTn id="539" dur="41" tmFilter="0, 0; 0.125,0.2665; 0.25,0.4; 0.375,0.465; 0.5,0.5;  0.625,0.535; 0.75,0.6; 0.875,0.7335; 1,1">
                                          <p:stCondLst>
                                            <p:cond delay="414"/>
                                          </p:stCondLst>
                                        </p:cTn>
                                        <p:tgtEl>
                                          <p:spTgt spid="137"/>
                                        </p:tgtEl>
                                        <p:attrNameLst>
                                          <p:attrName>ppt_y</p:attrName>
                                        </p:attrNameLst>
                                      </p:cBhvr>
                                      <p:tavLst>
                                        <p:tav tm="0" fmla="#ppt_y-sin(pi*$)/81">
                                          <p:val>
                                            <p:fltVal val="0"/>
                                          </p:val>
                                        </p:tav>
                                        <p:tav tm="100000">
                                          <p:val>
                                            <p:fltVal val="1"/>
                                          </p:val>
                                        </p:tav>
                                      </p:tavLst>
                                    </p:anim>
                                    <p:animScale>
                                      <p:cBhvr>
                                        <p:cTn id="540" dur="7">
                                          <p:stCondLst>
                                            <p:cond delay="163"/>
                                          </p:stCondLst>
                                        </p:cTn>
                                        <p:tgtEl>
                                          <p:spTgt spid="137"/>
                                        </p:tgtEl>
                                      </p:cBhvr>
                                      <p:to x="100000" y="60000"/>
                                    </p:animScale>
                                    <p:animScale>
                                      <p:cBhvr>
                                        <p:cTn id="541" dur="42" decel="50000">
                                          <p:stCondLst>
                                            <p:cond delay="169"/>
                                          </p:stCondLst>
                                        </p:cTn>
                                        <p:tgtEl>
                                          <p:spTgt spid="137"/>
                                        </p:tgtEl>
                                      </p:cBhvr>
                                      <p:to x="100000" y="100000"/>
                                    </p:animScale>
                                    <p:animScale>
                                      <p:cBhvr>
                                        <p:cTn id="542" dur="7">
                                          <p:stCondLst>
                                            <p:cond delay="328"/>
                                          </p:stCondLst>
                                        </p:cTn>
                                        <p:tgtEl>
                                          <p:spTgt spid="137"/>
                                        </p:tgtEl>
                                      </p:cBhvr>
                                      <p:to x="100000" y="80000"/>
                                    </p:animScale>
                                    <p:animScale>
                                      <p:cBhvr>
                                        <p:cTn id="543" dur="42" decel="50000">
                                          <p:stCondLst>
                                            <p:cond delay="335"/>
                                          </p:stCondLst>
                                        </p:cTn>
                                        <p:tgtEl>
                                          <p:spTgt spid="137"/>
                                        </p:tgtEl>
                                      </p:cBhvr>
                                      <p:to x="100000" y="100000"/>
                                    </p:animScale>
                                    <p:animScale>
                                      <p:cBhvr>
                                        <p:cTn id="544" dur="7">
                                          <p:stCondLst>
                                            <p:cond delay="411"/>
                                          </p:stCondLst>
                                        </p:cTn>
                                        <p:tgtEl>
                                          <p:spTgt spid="137"/>
                                        </p:tgtEl>
                                      </p:cBhvr>
                                      <p:to x="100000" y="90000"/>
                                    </p:animScale>
                                    <p:animScale>
                                      <p:cBhvr>
                                        <p:cTn id="545" dur="42" decel="50000">
                                          <p:stCondLst>
                                            <p:cond delay="417"/>
                                          </p:stCondLst>
                                        </p:cTn>
                                        <p:tgtEl>
                                          <p:spTgt spid="137"/>
                                        </p:tgtEl>
                                      </p:cBhvr>
                                      <p:to x="100000" y="100000"/>
                                    </p:animScale>
                                    <p:animScale>
                                      <p:cBhvr>
                                        <p:cTn id="546" dur="7">
                                          <p:stCondLst>
                                            <p:cond delay="452"/>
                                          </p:stCondLst>
                                        </p:cTn>
                                        <p:tgtEl>
                                          <p:spTgt spid="137"/>
                                        </p:tgtEl>
                                      </p:cBhvr>
                                      <p:to x="100000" y="95000"/>
                                    </p:animScale>
                                    <p:animScale>
                                      <p:cBhvr>
                                        <p:cTn id="547" dur="42" decel="50000">
                                          <p:stCondLst>
                                            <p:cond delay="459"/>
                                          </p:stCondLst>
                                        </p:cTn>
                                        <p:tgtEl>
                                          <p:spTgt spid="137"/>
                                        </p:tgtEl>
                                      </p:cBhvr>
                                      <p:to x="100000" y="100000"/>
                                    </p:animScale>
                                  </p:childTnLst>
                                </p:cTn>
                              </p:par>
                            </p:childTnLst>
                          </p:cTn>
                        </p:par>
                        <p:par>
                          <p:cTn id="548" fill="hold">
                            <p:stCondLst>
                              <p:cond delay="16032"/>
                            </p:stCondLst>
                            <p:childTnLst>
                              <p:par>
                                <p:cTn id="549" presetID="26" presetClass="entr" presetSubtype="0" fill="hold" nodeType="afterEffect">
                                  <p:stCondLst>
                                    <p:cond delay="0"/>
                                  </p:stCondLst>
                                  <p:childTnLst>
                                    <p:set>
                                      <p:cBhvr>
                                        <p:cTn id="550" dur="1" fill="hold">
                                          <p:stCondLst>
                                            <p:cond delay="0"/>
                                          </p:stCondLst>
                                        </p:cTn>
                                        <p:tgtEl>
                                          <p:spTgt spid="157"/>
                                        </p:tgtEl>
                                        <p:attrNameLst>
                                          <p:attrName>style.visibility</p:attrName>
                                        </p:attrNameLst>
                                      </p:cBhvr>
                                      <p:to>
                                        <p:strVal val="visible"/>
                                      </p:to>
                                    </p:set>
                                    <p:animEffect transition="in" filter="wipe(down)">
                                      <p:cBhvr>
                                        <p:cTn id="551" dur="145">
                                          <p:stCondLst>
                                            <p:cond delay="0"/>
                                          </p:stCondLst>
                                        </p:cTn>
                                        <p:tgtEl>
                                          <p:spTgt spid="157"/>
                                        </p:tgtEl>
                                      </p:cBhvr>
                                    </p:animEffect>
                                    <p:anim calcmode="lin" valueType="num">
                                      <p:cBhvr>
                                        <p:cTn id="552" dur="456"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553" dur="166"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554" dur="166" tmFilter="0, 0; 0.125,0.2665; 0.25,0.4; 0.375,0.465; 0.5,0.5;  0.625,0.535; 0.75,0.6; 0.875,0.7335; 1,1">
                                          <p:stCondLst>
                                            <p:cond delay="166"/>
                                          </p:stCondLst>
                                        </p:cTn>
                                        <p:tgtEl>
                                          <p:spTgt spid="157"/>
                                        </p:tgtEl>
                                        <p:attrNameLst>
                                          <p:attrName>ppt_y</p:attrName>
                                        </p:attrNameLst>
                                      </p:cBhvr>
                                      <p:tavLst>
                                        <p:tav tm="0" fmla="#ppt_y-sin(pi*$)/9">
                                          <p:val>
                                            <p:fltVal val="0"/>
                                          </p:val>
                                        </p:tav>
                                        <p:tav tm="100000">
                                          <p:val>
                                            <p:fltVal val="1"/>
                                          </p:val>
                                        </p:tav>
                                      </p:tavLst>
                                    </p:anim>
                                    <p:anim calcmode="lin" valueType="num">
                                      <p:cBhvr>
                                        <p:cTn id="555" dur="83" tmFilter="0, 0; 0.125,0.2665; 0.25,0.4; 0.375,0.465; 0.5,0.5;  0.625,0.535; 0.75,0.6; 0.875,0.7335; 1,1">
                                          <p:stCondLst>
                                            <p:cond delay="331"/>
                                          </p:stCondLst>
                                        </p:cTn>
                                        <p:tgtEl>
                                          <p:spTgt spid="157"/>
                                        </p:tgtEl>
                                        <p:attrNameLst>
                                          <p:attrName>ppt_y</p:attrName>
                                        </p:attrNameLst>
                                      </p:cBhvr>
                                      <p:tavLst>
                                        <p:tav tm="0" fmla="#ppt_y-sin(pi*$)/27">
                                          <p:val>
                                            <p:fltVal val="0"/>
                                          </p:val>
                                        </p:tav>
                                        <p:tav tm="100000">
                                          <p:val>
                                            <p:fltVal val="1"/>
                                          </p:val>
                                        </p:tav>
                                      </p:tavLst>
                                    </p:anim>
                                    <p:anim calcmode="lin" valueType="num">
                                      <p:cBhvr>
                                        <p:cTn id="556" dur="41" tmFilter="0, 0; 0.125,0.2665; 0.25,0.4; 0.375,0.465; 0.5,0.5;  0.625,0.535; 0.75,0.6; 0.875,0.7335; 1,1">
                                          <p:stCondLst>
                                            <p:cond delay="414"/>
                                          </p:stCondLst>
                                        </p:cTn>
                                        <p:tgtEl>
                                          <p:spTgt spid="157"/>
                                        </p:tgtEl>
                                        <p:attrNameLst>
                                          <p:attrName>ppt_y</p:attrName>
                                        </p:attrNameLst>
                                      </p:cBhvr>
                                      <p:tavLst>
                                        <p:tav tm="0" fmla="#ppt_y-sin(pi*$)/81">
                                          <p:val>
                                            <p:fltVal val="0"/>
                                          </p:val>
                                        </p:tav>
                                        <p:tav tm="100000">
                                          <p:val>
                                            <p:fltVal val="1"/>
                                          </p:val>
                                        </p:tav>
                                      </p:tavLst>
                                    </p:anim>
                                    <p:animScale>
                                      <p:cBhvr>
                                        <p:cTn id="557" dur="7">
                                          <p:stCondLst>
                                            <p:cond delay="163"/>
                                          </p:stCondLst>
                                        </p:cTn>
                                        <p:tgtEl>
                                          <p:spTgt spid="157"/>
                                        </p:tgtEl>
                                      </p:cBhvr>
                                      <p:to x="100000" y="60000"/>
                                    </p:animScale>
                                    <p:animScale>
                                      <p:cBhvr>
                                        <p:cTn id="558" dur="42" decel="50000">
                                          <p:stCondLst>
                                            <p:cond delay="169"/>
                                          </p:stCondLst>
                                        </p:cTn>
                                        <p:tgtEl>
                                          <p:spTgt spid="157"/>
                                        </p:tgtEl>
                                      </p:cBhvr>
                                      <p:to x="100000" y="100000"/>
                                    </p:animScale>
                                    <p:animScale>
                                      <p:cBhvr>
                                        <p:cTn id="559" dur="7">
                                          <p:stCondLst>
                                            <p:cond delay="328"/>
                                          </p:stCondLst>
                                        </p:cTn>
                                        <p:tgtEl>
                                          <p:spTgt spid="157"/>
                                        </p:tgtEl>
                                      </p:cBhvr>
                                      <p:to x="100000" y="80000"/>
                                    </p:animScale>
                                    <p:animScale>
                                      <p:cBhvr>
                                        <p:cTn id="560" dur="42" decel="50000">
                                          <p:stCondLst>
                                            <p:cond delay="335"/>
                                          </p:stCondLst>
                                        </p:cTn>
                                        <p:tgtEl>
                                          <p:spTgt spid="157"/>
                                        </p:tgtEl>
                                      </p:cBhvr>
                                      <p:to x="100000" y="100000"/>
                                    </p:animScale>
                                    <p:animScale>
                                      <p:cBhvr>
                                        <p:cTn id="561" dur="7">
                                          <p:stCondLst>
                                            <p:cond delay="411"/>
                                          </p:stCondLst>
                                        </p:cTn>
                                        <p:tgtEl>
                                          <p:spTgt spid="157"/>
                                        </p:tgtEl>
                                      </p:cBhvr>
                                      <p:to x="100000" y="90000"/>
                                    </p:animScale>
                                    <p:animScale>
                                      <p:cBhvr>
                                        <p:cTn id="562" dur="42" decel="50000">
                                          <p:stCondLst>
                                            <p:cond delay="417"/>
                                          </p:stCondLst>
                                        </p:cTn>
                                        <p:tgtEl>
                                          <p:spTgt spid="157"/>
                                        </p:tgtEl>
                                      </p:cBhvr>
                                      <p:to x="100000" y="100000"/>
                                    </p:animScale>
                                    <p:animScale>
                                      <p:cBhvr>
                                        <p:cTn id="563" dur="7">
                                          <p:stCondLst>
                                            <p:cond delay="452"/>
                                          </p:stCondLst>
                                        </p:cTn>
                                        <p:tgtEl>
                                          <p:spTgt spid="157"/>
                                        </p:tgtEl>
                                      </p:cBhvr>
                                      <p:to x="100000" y="95000"/>
                                    </p:animScale>
                                    <p:animScale>
                                      <p:cBhvr>
                                        <p:cTn id="564" dur="42" decel="50000">
                                          <p:stCondLst>
                                            <p:cond delay="459"/>
                                          </p:stCondLst>
                                        </p:cTn>
                                        <p:tgtEl>
                                          <p:spTgt spid="157"/>
                                        </p:tgtEl>
                                      </p:cBhvr>
                                      <p:to x="100000" y="100000"/>
                                    </p:animScale>
                                  </p:childTnLst>
                                </p:cTn>
                              </p:par>
                            </p:childTnLst>
                          </p:cTn>
                        </p:par>
                        <p:par>
                          <p:cTn id="565" fill="hold">
                            <p:stCondLst>
                              <p:cond delay="16533"/>
                            </p:stCondLst>
                            <p:childTnLst>
                              <p:par>
                                <p:cTn id="566" presetID="26" presetClass="entr" presetSubtype="0" fill="hold" nodeType="afterEffect">
                                  <p:stCondLst>
                                    <p:cond delay="0"/>
                                  </p:stCondLst>
                                  <p:childTnLst>
                                    <p:set>
                                      <p:cBhvr>
                                        <p:cTn id="567" dur="1" fill="hold">
                                          <p:stCondLst>
                                            <p:cond delay="0"/>
                                          </p:stCondLst>
                                        </p:cTn>
                                        <p:tgtEl>
                                          <p:spTgt spid="155"/>
                                        </p:tgtEl>
                                        <p:attrNameLst>
                                          <p:attrName>style.visibility</p:attrName>
                                        </p:attrNameLst>
                                      </p:cBhvr>
                                      <p:to>
                                        <p:strVal val="visible"/>
                                      </p:to>
                                    </p:set>
                                    <p:animEffect transition="in" filter="wipe(down)">
                                      <p:cBhvr>
                                        <p:cTn id="568" dur="145">
                                          <p:stCondLst>
                                            <p:cond delay="0"/>
                                          </p:stCondLst>
                                        </p:cTn>
                                        <p:tgtEl>
                                          <p:spTgt spid="155"/>
                                        </p:tgtEl>
                                      </p:cBhvr>
                                    </p:animEffect>
                                    <p:anim calcmode="lin" valueType="num">
                                      <p:cBhvr>
                                        <p:cTn id="569" dur="456" tmFilter="0,0; 0.14,0.36; 0.43,0.73; 0.71,0.91; 1.0,1.0">
                                          <p:stCondLst>
                                            <p:cond delay="0"/>
                                          </p:stCondLst>
                                        </p:cTn>
                                        <p:tgtEl>
                                          <p:spTgt spid="155"/>
                                        </p:tgtEl>
                                        <p:attrNameLst>
                                          <p:attrName>ppt_x</p:attrName>
                                        </p:attrNameLst>
                                      </p:cBhvr>
                                      <p:tavLst>
                                        <p:tav tm="0">
                                          <p:val>
                                            <p:strVal val="#ppt_x-0.25"/>
                                          </p:val>
                                        </p:tav>
                                        <p:tav tm="100000">
                                          <p:val>
                                            <p:strVal val="#ppt_x"/>
                                          </p:val>
                                        </p:tav>
                                      </p:tavLst>
                                    </p:anim>
                                    <p:anim calcmode="lin" valueType="num">
                                      <p:cBhvr>
                                        <p:cTn id="570" dur="166" tmFilter="0.0,0.0; 0.25,0.07; 0.50,0.2; 0.75,0.467; 1.0,1.0">
                                          <p:stCondLst>
                                            <p:cond delay="0"/>
                                          </p:stCondLst>
                                        </p:cTn>
                                        <p:tgtEl>
                                          <p:spTgt spid="155"/>
                                        </p:tgtEl>
                                        <p:attrNameLst>
                                          <p:attrName>ppt_y</p:attrName>
                                        </p:attrNameLst>
                                      </p:cBhvr>
                                      <p:tavLst>
                                        <p:tav tm="0" fmla="#ppt_y-sin(pi*$)/3">
                                          <p:val>
                                            <p:fltVal val="0.5"/>
                                          </p:val>
                                        </p:tav>
                                        <p:tav tm="100000">
                                          <p:val>
                                            <p:fltVal val="1"/>
                                          </p:val>
                                        </p:tav>
                                      </p:tavLst>
                                    </p:anim>
                                    <p:anim calcmode="lin" valueType="num">
                                      <p:cBhvr>
                                        <p:cTn id="571" dur="166" tmFilter="0, 0; 0.125,0.2665; 0.25,0.4; 0.375,0.465; 0.5,0.5;  0.625,0.535; 0.75,0.6; 0.875,0.7335; 1,1">
                                          <p:stCondLst>
                                            <p:cond delay="166"/>
                                          </p:stCondLst>
                                        </p:cTn>
                                        <p:tgtEl>
                                          <p:spTgt spid="155"/>
                                        </p:tgtEl>
                                        <p:attrNameLst>
                                          <p:attrName>ppt_y</p:attrName>
                                        </p:attrNameLst>
                                      </p:cBhvr>
                                      <p:tavLst>
                                        <p:tav tm="0" fmla="#ppt_y-sin(pi*$)/9">
                                          <p:val>
                                            <p:fltVal val="0"/>
                                          </p:val>
                                        </p:tav>
                                        <p:tav tm="100000">
                                          <p:val>
                                            <p:fltVal val="1"/>
                                          </p:val>
                                        </p:tav>
                                      </p:tavLst>
                                    </p:anim>
                                    <p:anim calcmode="lin" valueType="num">
                                      <p:cBhvr>
                                        <p:cTn id="572" dur="83" tmFilter="0, 0; 0.125,0.2665; 0.25,0.4; 0.375,0.465; 0.5,0.5;  0.625,0.535; 0.75,0.6; 0.875,0.7335; 1,1">
                                          <p:stCondLst>
                                            <p:cond delay="331"/>
                                          </p:stCondLst>
                                        </p:cTn>
                                        <p:tgtEl>
                                          <p:spTgt spid="155"/>
                                        </p:tgtEl>
                                        <p:attrNameLst>
                                          <p:attrName>ppt_y</p:attrName>
                                        </p:attrNameLst>
                                      </p:cBhvr>
                                      <p:tavLst>
                                        <p:tav tm="0" fmla="#ppt_y-sin(pi*$)/27">
                                          <p:val>
                                            <p:fltVal val="0"/>
                                          </p:val>
                                        </p:tav>
                                        <p:tav tm="100000">
                                          <p:val>
                                            <p:fltVal val="1"/>
                                          </p:val>
                                        </p:tav>
                                      </p:tavLst>
                                    </p:anim>
                                    <p:anim calcmode="lin" valueType="num">
                                      <p:cBhvr>
                                        <p:cTn id="573" dur="41" tmFilter="0, 0; 0.125,0.2665; 0.25,0.4; 0.375,0.465; 0.5,0.5;  0.625,0.535; 0.75,0.6; 0.875,0.7335; 1,1">
                                          <p:stCondLst>
                                            <p:cond delay="414"/>
                                          </p:stCondLst>
                                        </p:cTn>
                                        <p:tgtEl>
                                          <p:spTgt spid="155"/>
                                        </p:tgtEl>
                                        <p:attrNameLst>
                                          <p:attrName>ppt_y</p:attrName>
                                        </p:attrNameLst>
                                      </p:cBhvr>
                                      <p:tavLst>
                                        <p:tav tm="0" fmla="#ppt_y-sin(pi*$)/81">
                                          <p:val>
                                            <p:fltVal val="0"/>
                                          </p:val>
                                        </p:tav>
                                        <p:tav tm="100000">
                                          <p:val>
                                            <p:fltVal val="1"/>
                                          </p:val>
                                        </p:tav>
                                      </p:tavLst>
                                    </p:anim>
                                    <p:animScale>
                                      <p:cBhvr>
                                        <p:cTn id="574" dur="7">
                                          <p:stCondLst>
                                            <p:cond delay="163"/>
                                          </p:stCondLst>
                                        </p:cTn>
                                        <p:tgtEl>
                                          <p:spTgt spid="155"/>
                                        </p:tgtEl>
                                      </p:cBhvr>
                                      <p:to x="100000" y="60000"/>
                                    </p:animScale>
                                    <p:animScale>
                                      <p:cBhvr>
                                        <p:cTn id="575" dur="42" decel="50000">
                                          <p:stCondLst>
                                            <p:cond delay="169"/>
                                          </p:stCondLst>
                                        </p:cTn>
                                        <p:tgtEl>
                                          <p:spTgt spid="155"/>
                                        </p:tgtEl>
                                      </p:cBhvr>
                                      <p:to x="100000" y="100000"/>
                                    </p:animScale>
                                    <p:animScale>
                                      <p:cBhvr>
                                        <p:cTn id="576" dur="7">
                                          <p:stCondLst>
                                            <p:cond delay="328"/>
                                          </p:stCondLst>
                                        </p:cTn>
                                        <p:tgtEl>
                                          <p:spTgt spid="155"/>
                                        </p:tgtEl>
                                      </p:cBhvr>
                                      <p:to x="100000" y="80000"/>
                                    </p:animScale>
                                    <p:animScale>
                                      <p:cBhvr>
                                        <p:cTn id="577" dur="42" decel="50000">
                                          <p:stCondLst>
                                            <p:cond delay="335"/>
                                          </p:stCondLst>
                                        </p:cTn>
                                        <p:tgtEl>
                                          <p:spTgt spid="155"/>
                                        </p:tgtEl>
                                      </p:cBhvr>
                                      <p:to x="100000" y="100000"/>
                                    </p:animScale>
                                    <p:animScale>
                                      <p:cBhvr>
                                        <p:cTn id="578" dur="7">
                                          <p:stCondLst>
                                            <p:cond delay="411"/>
                                          </p:stCondLst>
                                        </p:cTn>
                                        <p:tgtEl>
                                          <p:spTgt spid="155"/>
                                        </p:tgtEl>
                                      </p:cBhvr>
                                      <p:to x="100000" y="90000"/>
                                    </p:animScale>
                                    <p:animScale>
                                      <p:cBhvr>
                                        <p:cTn id="579" dur="42" decel="50000">
                                          <p:stCondLst>
                                            <p:cond delay="417"/>
                                          </p:stCondLst>
                                        </p:cTn>
                                        <p:tgtEl>
                                          <p:spTgt spid="155"/>
                                        </p:tgtEl>
                                      </p:cBhvr>
                                      <p:to x="100000" y="100000"/>
                                    </p:animScale>
                                    <p:animScale>
                                      <p:cBhvr>
                                        <p:cTn id="580" dur="7">
                                          <p:stCondLst>
                                            <p:cond delay="452"/>
                                          </p:stCondLst>
                                        </p:cTn>
                                        <p:tgtEl>
                                          <p:spTgt spid="155"/>
                                        </p:tgtEl>
                                      </p:cBhvr>
                                      <p:to x="100000" y="95000"/>
                                    </p:animScale>
                                    <p:animScale>
                                      <p:cBhvr>
                                        <p:cTn id="581" dur="42" decel="50000">
                                          <p:stCondLst>
                                            <p:cond delay="459"/>
                                          </p:stCondLst>
                                        </p:cTn>
                                        <p:tgtEl>
                                          <p:spTgt spid="155"/>
                                        </p:tgtEl>
                                      </p:cBhvr>
                                      <p:to x="100000" y="100000"/>
                                    </p:animScale>
                                  </p:childTnLst>
                                </p:cTn>
                              </p:par>
                            </p:childTnLst>
                          </p:cTn>
                        </p:par>
                        <p:par>
                          <p:cTn id="582" fill="hold">
                            <p:stCondLst>
                              <p:cond delay="17034"/>
                            </p:stCondLst>
                            <p:childTnLst>
                              <p:par>
                                <p:cTn id="583" presetID="26" presetClass="entr" presetSubtype="0" fill="hold" nodeType="afterEffect">
                                  <p:stCondLst>
                                    <p:cond delay="0"/>
                                  </p:stCondLst>
                                  <p:childTnLst>
                                    <p:set>
                                      <p:cBhvr>
                                        <p:cTn id="584" dur="1" fill="hold">
                                          <p:stCondLst>
                                            <p:cond delay="0"/>
                                          </p:stCondLst>
                                        </p:cTn>
                                        <p:tgtEl>
                                          <p:spTgt spid="160"/>
                                        </p:tgtEl>
                                        <p:attrNameLst>
                                          <p:attrName>style.visibility</p:attrName>
                                        </p:attrNameLst>
                                      </p:cBhvr>
                                      <p:to>
                                        <p:strVal val="visible"/>
                                      </p:to>
                                    </p:set>
                                    <p:animEffect transition="in" filter="wipe(down)">
                                      <p:cBhvr>
                                        <p:cTn id="585" dur="145">
                                          <p:stCondLst>
                                            <p:cond delay="0"/>
                                          </p:stCondLst>
                                        </p:cTn>
                                        <p:tgtEl>
                                          <p:spTgt spid="160"/>
                                        </p:tgtEl>
                                      </p:cBhvr>
                                    </p:animEffect>
                                    <p:anim calcmode="lin" valueType="num">
                                      <p:cBhvr>
                                        <p:cTn id="586" dur="456" tmFilter="0,0; 0.14,0.36; 0.43,0.73; 0.71,0.91; 1.0,1.0">
                                          <p:stCondLst>
                                            <p:cond delay="0"/>
                                          </p:stCondLst>
                                        </p:cTn>
                                        <p:tgtEl>
                                          <p:spTgt spid="160"/>
                                        </p:tgtEl>
                                        <p:attrNameLst>
                                          <p:attrName>ppt_x</p:attrName>
                                        </p:attrNameLst>
                                      </p:cBhvr>
                                      <p:tavLst>
                                        <p:tav tm="0">
                                          <p:val>
                                            <p:strVal val="#ppt_x-0.25"/>
                                          </p:val>
                                        </p:tav>
                                        <p:tav tm="100000">
                                          <p:val>
                                            <p:strVal val="#ppt_x"/>
                                          </p:val>
                                        </p:tav>
                                      </p:tavLst>
                                    </p:anim>
                                    <p:anim calcmode="lin" valueType="num">
                                      <p:cBhvr>
                                        <p:cTn id="587" dur="166" tmFilter="0.0,0.0; 0.25,0.07; 0.50,0.2; 0.75,0.467; 1.0,1.0">
                                          <p:stCondLst>
                                            <p:cond delay="0"/>
                                          </p:stCondLst>
                                        </p:cTn>
                                        <p:tgtEl>
                                          <p:spTgt spid="160"/>
                                        </p:tgtEl>
                                        <p:attrNameLst>
                                          <p:attrName>ppt_y</p:attrName>
                                        </p:attrNameLst>
                                      </p:cBhvr>
                                      <p:tavLst>
                                        <p:tav tm="0" fmla="#ppt_y-sin(pi*$)/3">
                                          <p:val>
                                            <p:fltVal val="0.5"/>
                                          </p:val>
                                        </p:tav>
                                        <p:tav tm="100000">
                                          <p:val>
                                            <p:fltVal val="1"/>
                                          </p:val>
                                        </p:tav>
                                      </p:tavLst>
                                    </p:anim>
                                    <p:anim calcmode="lin" valueType="num">
                                      <p:cBhvr>
                                        <p:cTn id="588" dur="166" tmFilter="0, 0; 0.125,0.2665; 0.25,0.4; 0.375,0.465; 0.5,0.5;  0.625,0.535; 0.75,0.6; 0.875,0.7335; 1,1">
                                          <p:stCondLst>
                                            <p:cond delay="166"/>
                                          </p:stCondLst>
                                        </p:cTn>
                                        <p:tgtEl>
                                          <p:spTgt spid="160"/>
                                        </p:tgtEl>
                                        <p:attrNameLst>
                                          <p:attrName>ppt_y</p:attrName>
                                        </p:attrNameLst>
                                      </p:cBhvr>
                                      <p:tavLst>
                                        <p:tav tm="0" fmla="#ppt_y-sin(pi*$)/9">
                                          <p:val>
                                            <p:fltVal val="0"/>
                                          </p:val>
                                        </p:tav>
                                        <p:tav tm="100000">
                                          <p:val>
                                            <p:fltVal val="1"/>
                                          </p:val>
                                        </p:tav>
                                      </p:tavLst>
                                    </p:anim>
                                    <p:anim calcmode="lin" valueType="num">
                                      <p:cBhvr>
                                        <p:cTn id="589" dur="83" tmFilter="0, 0; 0.125,0.2665; 0.25,0.4; 0.375,0.465; 0.5,0.5;  0.625,0.535; 0.75,0.6; 0.875,0.7335; 1,1">
                                          <p:stCondLst>
                                            <p:cond delay="331"/>
                                          </p:stCondLst>
                                        </p:cTn>
                                        <p:tgtEl>
                                          <p:spTgt spid="160"/>
                                        </p:tgtEl>
                                        <p:attrNameLst>
                                          <p:attrName>ppt_y</p:attrName>
                                        </p:attrNameLst>
                                      </p:cBhvr>
                                      <p:tavLst>
                                        <p:tav tm="0" fmla="#ppt_y-sin(pi*$)/27">
                                          <p:val>
                                            <p:fltVal val="0"/>
                                          </p:val>
                                        </p:tav>
                                        <p:tav tm="100000">
                                          <p:val>
                                            <p:fltVal val="1"/>
                                          </p:val>
                                        </p:tav>
                                      </p:tavLst>
                                    </p:anim>
                                    <p:anim calcmode="lin" valueType="num">
                                      <p:cBhvr>
                                        <p:cTn id="590" dur="41" tmFilter="0, 0; 0.125,0.2665; 0.25,0.4; 0.375,0.465; 0.5,0.5;  0.625,0.535; 0.75,0.6; 0.875,0.7335; 1,1">
                                          <p:stCondLst>
                                            <p:cond delay="414"/>
                                          </p:stCondLst>
                                        </p:cTn>
                                        <p:tgtEl>
                                          <p:spTgt spid="160"/>
                                        </p:tgtEl>
                                        <p:attrNameLst>
                                          <p:attrName>ppt_y</p:attrName>
                                        </p:attrNameLst>
                                      </p:cBhvr>
                                      <p:tavLst>
                                        <p:tav tm="0" fmla="#ppt_y-sin(pi*$)/81">
                                          <p:val>
                                            <p:fltVal val="0"/>
                                          </p:val>
                                        </p:tav>
                                        <p:tav tm="100000">
                                          <p:val>
                                            <p:fltVal val="1"/>
                                          </p:val>
                                        </p:tav>
                                      </p:tavLst>
                                    </p:anim>
                                    <p:animScale>
                                      <p:cBhvr>
                                        <p:cTn id="591" dur="7">
                                          <p:stCondLst>
                                            <p:cond delay="163"/>
                                          </p:stCondLst>
                                        </p:cTn>
                                        <p:tgtEl>
                                          <p:spTgt spid="160"/>
                                        </p:tgtEl>
                                      </p:cBhvr>
                                      <p:to x="100000" y="60000"/>
                                    </p:animScale>
                                    <p:animScale>
                                      <p:cBhvr>
                                        <p:cTn id="592" dur="42" decel="50000">
                                          <p:stCondLst>
                                            <p:cond delay="169"/>
                                          </p:stCondLst>
                                        </p:cTn>
                                        <p:tgtEl>
                                          <p:spTgt spid="160"/>
                                        </p:tgtEl>
                                      </p:cBhvr>
                                      <p:to x="100000" y="100000"/>
                                    </p:animScale>
                                    <p:animScale>
                                      <p:cBhvr>
                                        <p:cTn id="593" dur="7">
                                          <p:stCondLst>
                                            <p:cond delay="328"/>
                                          </p:stCondLst>
                                        </p:cTn>
                                        <p:tgtEl>
                                          <p:spTgt spid="160"/>
                                        </p:tgtEl>
                                      </p:cBhvr>
                                      <p:to x="100000" y="80000"/>
                                    </p:animScale>
                                    <p:animScale>
                                      <p:cBhvr>
                                        <p:cTn id="594" dur="42" decel="50000">
                                          <p:stCondLst>
                                            <p:cond delay="335"/>
                                          </p:stCondLst>
                                        </p:cTn>
                                        <p:tgtEl>
                                          <p:spTgt spid="160"/>
                                        </p:tgtEl>
                                      </p:cBhvr>
                                      <p:to x="100000" y="100000"/>
                                    </p:animScale>
                                    <p:animScale>
                                      <p:cBhvr>
                                        <p:cTn id="595" dur="7">
                                          <p:stCondLst>
                                            <p:cond delay="411"/>
                                          </p:stCondLst>
                                        </p:cTn>
                                        <p:tgtEl>
                                          <p:spTgt spid="160"/>
                                        </p:tgtEl>
                                      </p:cBhvr>
                                      <p:to x="100000" y="90000"/>
                                    </p:animScale>
                                    <p:animScale>
                                      <p:cBhvr>
                                        <p:cTn id="596" dur="42" decel="50000">
                                          <p:stCondLst>
                                            <p:cond delay="417"/>
                                          </p:stCondLst>
                                        </p:cTn>
                                        <p:tgtEl>
                                          <p:spTgt spid="160"/>
                                        </p:tgtEl>
                                      </p:cBhvr>
                                      <p:to x="100000" y="100000"/>
                                    </p:animScale>
                                    <p:animScale>
                                      <p:cBhvr>
                                        <p:cTn id="597" dur="7">
                                          <p:stCondLst>
                                            <p:cond delay="452"/>
                                          </p:stCondLst>
                                        </p:cTn>
                                        <p:tgtEl>
                                          <p:spTgt spid="160"/>
                                        </p:tgtEl>
                                      </p:cBhvr>
                                      <p:to x="100000" y="95000"/>
                                    </p:animScale>
                                    <p:animScale>
                                      <p:cBhvr>
                                        <p:cTn id="598" dur="42" decel="50000">
                                          <p:stCondLst>
                                            <p:cond delay="459"/>
                                          </p:stCondLst>
                                        </p:cTn>
                                        <p:tgtEl>
                                          <p:spTgt spid="160"/>
                                        </p:tgtEl>
                                      </p:cBhvr>
                                      <p:to x="100000" y="100000"/>
                                    </p:animScale>
                                  </p:childTnLst>
                                </p:cTn>
                              </p:par>
                            </p:childTnLst>
                          </p:cTn>
                        </p:par>
                        <p:par>
                          <p:cTn id="599" fill="hold">
                            <p:stCondLst>
                              <p:cond delay="17535"/>
                            </p:stCondLst>
                            <p:childTnLst>
                              <p:par>
                                <p:cTn id="600" presetID="26" presetClass="entr" presetSubtype="0" fill="hold" nodeType="afterEffect">
                                  <p:stCondLst>
                                    <p:cond delay="0"/>
                                  </p:stCondLst>
                                  <p:childTnLst>
                                    <p:set>
                                      <p:cBhvr>
                                        <p:cTn id="601" dur="1" fill="hold">
                                          <p:stCondLst>
                                            <p:cond delay="0"/>
                                          </p:stCondLst>
                                        </p:cTn>
                                        <p:tgtEl>
                                          <p:spTgt spid="117"/>
                                        </p:tgtEl>
                                        <p:attrNameLst>
                                          <p:attrName>style.visibility</p:attrName>
                                        </p:attrNameLst>
                                      </p:cBhvr>
                                      <p:to>
                                        <p:strVal val="visible"/>
                                      </p:to>
                                    </p:set>
                                    <p:animEffect transition="in" filter="wipe(down)">
                                      <p:cBhvr>
                                        <p:cTn id="602" dur="145">
                                          <p:stCondLst>
                                            <p:cond delay="0"/>
                                          </p:stCondLst>
                                        </p:cTn>
                                        <p:tgtEl>
                                          <p:spTgt spid="117"/>
                                        </p:tgtEl>
                                      </p:cBhvr>
                                    </p:animEffect>
                                    <p:anim calcmode="lin" valueType="num">
                                      <p:cBhvr>
                                        <p:cTn id="603" dur="456" tmFilter="0,0; 0.14,0.36; 0.43,0.73; 0.71,0.91; 1.0,1.0">
                                          <p:stCondLst>
                                            <p:cond delay="0"/>
                                          </p:stCondLst>
                                        </p:cTn>
                                        <p:tgtEl>
                                          <p:spTgt spid="117"/>
                                        </p:tgtEl>
                                        <p:attrNameLst>
                                          <p:attrName>ppt_x</p:attrName>
                                        </p:attrNameLst>
                                      </p:cBhvr>
                                      <p:tavLst>
                                        <p:tav tm="0">
                                          <p:val>
                                            <p:strVal val="#ppt_x-0.25"/>
                                          </p:val>
                                        </p:tav>
                                        <p:tav tm="100000">
                                          <p:val>
                                            <p:strVal val="#ppt_x"/>
                                          </p:val>
                                        </p:tav>
                                      </p:tavLst>
                                    </p:anim>
                                    <p:anim calcmode="lin" valueType="num">
                                      <p:cBhvr>
                                        <p:cTn id="604" dur="166" tmFilter="0.0,0.0; 0.25,0.07; 0.50,0.2; 0.75,0.467; 1.0,1.0">
                                          <p:stCondLst>
                                            <p:cond delay="0"/>
                                          </p:stCondLst>
                                        </p:cTn>
                                        <p:tgtEl>
                                          <p:spTgt spid="117"/>
                                        </p:tgtEl>
                                        <p:attrNameLst>
                                          <p:attrName>ppt_y</p:attrName>
                                        </p:attrNameLst>
                                      </p:cBhvr>
                                      <p:tavLst>
                                        <p:tav tm="0" fmla="#ppt_y-sin(pi*$)/3">
                                          <p:val>
                                            <p:fltVal val="0.5"/>
                                          </p:val>
                                        </p:tav>
                                        <p:tav tm="100000">
                                          <p:val>
                                            <p:fltVal val="1"/>
                                          </p:val>
                                        </p:tav>
                                      </p:tavLst>
                                    </p:anim>
                                    <p:anim calcmode="lin" valueType="num">
                                      <p:cBhvr>
                                        <p:cTn id="605" dur="166" tmFilter="0, 0; 0.125,0.2665; 0.25,0.4; 0.375,0.465; 0.5,0.5;  0.625,0.535; 0.75,0.6; 0.875,0.7335; 1,1">
                                          <p:stCondLst>
                                            <p:cond delay="166"/>
                                          </p:stCondLst>
                                        </p:cTn>
                                        <p:tgtEl>
                                          <p:spTgt spid="117"/>
                                        </p:tgtEl>
                                        <p:attrNameLst>
                                          <p:attrName>ppt_y</p:attrName>
                                        </p:attrNameLst>
                                      </p:cBhvr>
                                      <p:tavLst>
                                        <p:tav tm="0" fmla="#ppt_y-sin(pi*$)/9">
                                          <p:val>
                                            <p:fltVal val="0"/>
                                          </p:val>
                                        </p:tav>
                                        <p:tav tm="100000">
                                          <p:val>
                                            <p:fltVal val="1"/>
                                          </p:val>
                                        </p:tav>
                                      </p:tavLst>
                                    </p:anim>
                                    <p:anim calcmode="lin" valueType="num">
                                      <p:cBhvr>
                                        <p:cTn id="606" dur="83" tmFilter="0, 0; 0.125,0.2665; 0.25,0.4; 0.375,0.465; 0.5,0.5;  0.625,0.535; 0.75,0.6; 0.875,0.7335; 1,1">
                                          <p:stCondLst>
                                            <p:cond delay="331"/>
                                          </p:stCondLst>
                                        </p:cTn>
                                        <p:tgtEl>
                                          <p:spTgt spid="117"/>
                                        </p:tgtEl>
                                        <p:attrNameLst>
                                          <p:attrName>ppt_y</p:attrName>
                                        </p:attrNameLst>
                                      </p:cBhvr>
                                      <p:tavLst>
                                        <p:tav tm="0" fmla="#ppt_y-sin(pi*$)/27">
                                          <p:val>
                                            <p:fltVal val="0"/>
                                          </p:val>
                                        </p:tav>
                                        <p:tav tm="100000">
                                          <p:val>
                                            <p:fltVal val="1"/>
                                          </p:val>
                                        </p:tav>
                                      </p:tavLst>
                                    </p:anim>
                                    <p:anim calcmode="lin" valueType="num">
                                      <p:cBhvr>
                                        <p:cTn id="607" dur="41" tmFilter="0, 0; 0.125,0.2665; 0.25,0.4; 0.375,0.465; 0.5,0.5;  0.625,0.535; 0.75,0.6; 0.875,0.7335; 1,1">
                                          <p:stCondLst>
                                            <p:cond delay="414"/>
                                          </p:stCondLst>
                                        </p:cTn>
                                        <p:tgtEl>
                                          <p:spTgt spid="117"/>
                                        </p:tgtEl>
                                        <p:attrNameLst>
                                          <p:attrName>ppt_y</p:attrName>
                                        </p:attrNameLst>
                                      </p:cBhvr>
                                      <p:tavLst>
                                        <p:tav tm="0" fmla="#ppt_y-sin(pi*$)/81">
                                          <p:val>
                                            <p:fltVal val="0"/>
                                          </p:val>
                                        </p:tav>
                                        <p:tav tm="100000">
                                          <p:val>
                                            <p:fltVal val="1"/>
                                          </p:val>
                                        </p:tav>
                                      </p:tavLst>
                                    </p:anim>
                                    <p:animScale>
                                      <p:cBhvr>
                                        <p:cTn id="608" dur="7">
                                          <p:stCondLst>
                                            <p:cond delay="163"/>
                                          </p:stCondLst>
                                        </p:cTn>
                                        <p:tgtEl>
                                          <p:spTgt spid="117"/>
                                        </p:tgtEl>
                                      </p:cBhvr>
                                      <p:to x="100000" y="60000"/>
                                    </p:animScale>
                                    <p:animScale>
                                      <p:cBhvr>
                                        <p:cTn id="609" dur="42" decel="50000">
                                          <p:stCondLst>
                                            <p:cond delay="169"/>
                                          </p:stCondLst>
                                        </p:cTn>
                                        <p:tgtEl>
                                          <p:spTgt spid="117"/>
                                        </p:tgtEl>
                                      </p:cBhvr>
                                      <p:to x="100000" y="100000"/>
                                    </p:animScale>
                                    <p:animScale>
                                      <p:cBhvr>
                                        <p:cTn id="610" dur="7">
                                          <p:stCondLst>
                                            <p:cond delay="328"/>
                                          </p:stCondLst>
                                        </p:cTn>
                                        <p:tgtEl>
                                          <p:spTgt spid="117"/>
                                        </p:tgtEl>
                                      </p:cBhvr>
                                      <p:to x="100000" y="80000"/>
                                    </p:animScale>
                                    <p:animScale>
                                      <p:cBhvr>
                                        <p:cTn id="611" dur="42" decel="50000">
                                          <p:stCondLst>
                                            <p:cond delay="335"/>
                                          </p:stCondLst>
                                        </p:cTn>
                                        <p:tgtEl>
                                          <p:spTgt spid="117"/>
                                        </p:tgtEl>
                                      </p:cBhvr>
                                      <p:to x="100000" y="100000"/>
                                    </p:animScale>
                                    <p:animScale>
                                      <p:cBhvr>
                                        <p:cTn id="612" dur="7">
                                          <p:stCondLst>
                                            <p:cond delay="411"/>
                                          </p:stCondLst>
                                        </p:cTn>
                                        <p:tgtEl>
                                          <p:spTgt spid="117"/>
                                        </p:tgtEl>
                                      </p:cBhvr>
                                      <p:to x="100000" y="90000"/>
                                    </p:animScale>
                                    <p:animScale>
                                      <p:cBhvr>
                                        <p:cTn id="613" dur="42" decel="50000">
                                          <p:stCondLst>
                                            <p:cond delay="417"/>
                                          </p:stCondLst>
                                        </p:cTn>
                                        <p:tgtEl>
                                          <p:spTgt spid="117"/>
                                        </p:tgtEl>
                                      </p:cBhvr>
                                      <p:to x="100000" y="100000"/>
                                    </p:animScale>
                                    <p:animScale>
                                      <p:cBhvr>
                                        <p:cTn id="614" dur="7">
                                          <p:stCondLst>
                                            <p:cond delay="452"/>
                                          </p:stCondLst>
                                        </p:cTn>
                                        <p:tgtEl>
                                          <p:spTgt spid="117"/>
                                        </p:tgtEl>
                                      </p:cBhvr>
                                      <p:to x="100000" y="95000"/>
                                    </p:animScale>
                                    <p:animScale>
                                      <p:cBhvr>
                                        <p:cTn id="615" dur="42" decel="50000">
                                          <p:stCondLst>
                                            <p:cond delay="459"/>
                                          </p:stCondLst>
                                        </p:cTn>
                                        <p:tgtEl>
                                          <p:spTgt spid="117"/>
                                        </p:tgtEl>
                                      </p:cBhvr>
                                      <p:to x="100000" y="100000"/>
                                    </p:animScale>
                                  </p:childTnLst>
                                </p:cTn>
                              </p:par>
                            </p:childTnLst>
                          </p:cTn>
                        </p:par>
                        <p:par>
                          <p:cTn id="616" fill="hold">
                            <p:stCondLst>
                              <p:cond delay="18036"/>
                            </p:stCondLst>
                            <p:childTnLst>
                              <p:par>
                                <p:cTn id="617" presetID="26" presetClass="entr" presetSubtype="0" fill="hold" nodeType="afterEffect">
                                  <p:stCondLst>
                                    <p:cond delay="0"/>
                                  </p:stCondLst>
                                  <p:childTnLst>
                                    <p:set>
                                      <p:cBhvr>
                                        <p:cTn id="618" dur="1" fill="hold">
                                          <p:stCondLst>
                                            <p:cond delay="0"/>
                                          </p:stCondLst>
                                        </p:cTn>
                                        <p:tgtEl>
                                          <p:spTgt spid="168"/>
                                        </p:tgtEl>
                                        <p:attrNameLst>
                                          <p:attrName>style.visibility</p:attrName>
                                        </p:attrNameLst>
                                      </p:cBhvr>
                                      <p:to>
                                        <p:strVal val="visible"/>
                                      </p:to>
                                    </p:set>
                                    <p:animEffect transition="in" filter="wipe(down)">
                                      <p:cBhvr>
                                        <p:cTn id="619" dur="145">
                                          <p:stCondLst>
                                            <p:cond delay="0"/>
                                          </p:stCondLst>
                                        </p:cTn>
                                        <p:tgtEl>
                                          <p:spTgt spid="168"/>
                                        </p:tgtEl>
                                      </p:cBhvr>
                                    </p:animEffect>
                                    <p:anim calcmode="lin" valueType="num">
                                      <p:cBhvr>
                                        <p:cTn id="620" dur="456" tmFilter="0,0; 0.14,0.36; 0.43,0.73; 0.71,0.91; 1.0,1.0">
                                          <p:stCondLst>
                                            <p:cond delay="0"/>
                                          </p:stCondLst>
                                        </p:cTn>
                                        <p:tgtEl>
                                          <p:spTgt spid="168"/>
                                        </p:tgtEl>
                                        <p:attrNameLst>
                                          <p:attrName>ppt_x</p:attrName>
                                        </p:attrNameLst>
                                      </p:cBhvr>
                                      <p:tavLst>
                                        <p:tav tm="0">
                                          <p:val>
                                            <p:strVal val="#ppt_x-0.25"/>
                                          </p:val>
                                        </p:tav>
                                        <p:tav tm="100000">
                                          <p:val>
                                            <p:strVal val="#ppt_x"/>
                                          </p:val>
                                        </p:tav>
                                      </p:tavLst>
                                    </p:anim>
                                    <p:anim calcmode="lin" valueType="num">
                                      <p:cBhvr>
                                        <p:cTn id="621" dur="166" tmFilter="0.0,0.0; 0.25,0.07; 0.50,0.2; 0.75,0.467; 1.0,1.0">
                                          <p:stCondLst>
                                            <p:cond delay="0"/>
                                          </p:stCondLst>
                                        </p:cTn>
                                        <p:tgtEl>
                                          <p:spTgt spid="168"/>
                                        </p:tgtEl>
                                        <p:attrNameLst>
                                          <p:attrName>ppt_y</p:attrName>
                                        </p:attrNameLst>
                                      </p:cBhvr>
                                      <p:tavLst>
                                        <p:tav tm="0" fmla="#ppt_y-sin(pi*$)/3">
                                          <p:val>
                                            <p:fltVal val="0.5"/>
                                          </p:val>
                                        </p:tav>
                                        <p:tav tm="100000">
                                          <p:val>
                                            <p:fltVal val="1"/>
                                          </p:val>
                                        </p:tav>
                                      </p:tavLst>
                                    </p:anim>
                                    <p:anim calcmode="lin" valueType="num">
                                      <p:cBhvr>
                                        <p:cTn id="622" dur="166" tmFilter="0, 0; 0.125,0.2665; 0.25,0.4; 0.375,0.465; 0.5,0.5;  0.625,0.535; 0.75,0.6; 0.875,0.7335; 1,1">
                                          <p:stCondLst>
                                            <p:cond delay="166"/>
                                          </p:stCondLst>
                                        </p:cTn>
                                        <p:tgtEl>
                                          <p:spTgt spid="168"/>
                                        </p:tgtEl>
                                        <p:attrNameLst>
                                          <p:attrName>ppt_y</p:attrName>
                                        </p:attrNameLst>
                                      </p:cBhvr>
                                      <p:tavLst>
                                        <p:tav tm="0" fmla="#ppt_y-sin(pi*$)/9">
                                          <p:val>
                                            <p:fltVal val="0"/>
                                          </p:val>
                                        </p:tav>
                                        <p:tav tm="100000">
                                          <p:val>
                                            <p:fltVal val="1"/>
                                          </p:val>
                                        </p:tav>
                                      </p:tavLst>
                                    </p:anim>
                                    <p:anim calcmode="lin" valueType="num">
                                      <p:cBhvr>
                                        <p:cTn id="623" dur="83" tmFilter="0, 0; 0.125,0.2665; 0.25,0.4; 0.375,0.465; 0.5,0.5;  0.625,0.535; 0.75,0.6; 0.875,0.7335; 1,1">
                                          <p:stCondLst>
                                            <p:cond delay="331"/>
                                          </p:stCondLst>
                                        </p:cTn>
                                        <p:tgtEl>
                                          <p:spTgt spid="168"/>
                                        </p:tgtEl>
                                        <p:attrNameLst>
                                          <p:attrName>ppt_y</p:attrName>
                                        </p:attrNameLst>
                                      </p:cBhvr>
                                      <p:tavLst>
                                        <p:tav tm="0" fmla="#ppt_y-sin(pi*$)/27">
                                          <p:val>
                                            <p:fltVal val="0"/>
                                          </p:val>
                                        </p:tav>
                                        <p:tav tm="100000">
                                          <p:val>
                                            <p:fltVal val="1"/>
                                          </p:val>
                                        </p:tav>
                                      </p:tavLst>
                                    </p:anim>
                                    <p:anim calcmode="lin" valueType="num">
                                      <p:cBhvr>
                                        <p:cTn id="624" dur="41" tmFilter="0, 0; 0.125,0.2665; 0.25,0.4; 0.375,0.465; 0.5,0.5;  0.625,0.535; 0.75,0.6; 0.875,0.7335; 1,1">
                                          <p:stCondLst>
                                            <p:cond delay="414"/>
                                          </p:stCondLst>
                                        </p:cTn>
                                        <p:tgtEl>
                                          <p:spTgt spid="168"/>
                                        </p:tgtEl>
                                        <p:attrNameLst>
                                          <p:attrName>ppt_y</p:attrName>
                                        </p:attrNameLst>
                                      </p:cBhvr>
                                      <p:tavLst>
                                        <p:tav tm="0" fmla="#ppt_y-sin(pi*$)/81">
                                          <p:val>
                                            <p:fltVal val="0"/>
                                          </p:val>
                                        </p:tav>
                                        <p:tav tm="100000">
                                          <p:val>
                                            <p:fltVal val="1"/>
                                          </p:val>
                                        </p:tav>
                                      </p:tavLst>
                                    </p:anim>
                                    <p:animScale>
                                      <p:cBhvr>
                                        <p:cTn id="625" dur="7">
                                          <p:stCondLst>
                                            <p:cond delay="163"/>
                                          </p:stCondLst>
                                        </p:cTn>
                                        <p:tgtEl>
                                          <p:spTgt spid="168"/>
                                        </p:tgtEl>
                                      </p:cBhvr>
                                      <p:to x="100000" y="60000"/>
                                    </p:animScale>
                                    <p:animScale>
                                      <p:cBhvr>
                                        <p:cTn id="626" dur="42" decel="50000">
                                          <p:stCondLst>
                                            <p:cond delay="169"/>
                                          </p:stCondLst>
                                        </p:cTn>
                                        <p:tgtEl>
                                          <p:spTgt spid="168"/>
                                        </p:tgtEl>
                                      </p:cBhvr>
                                      <p:to x="100000" y="100000"/>
                                    </p:animScale>
                                    <p:animScale>
                                      <p:cBhvr>
                                        <p:cTn id="627" dur="7">
                                          <p:stCondLst>
                                            <p:cond delay="328"/>
                                          </p:stCondLst>
                                        </p:cTn>
                                        <p:tgtEl>
                                          <p:spTgt spid="168"/>
                                        </p:tgtEl>
                                      </p:cBhvr>
                                      <p:to x="100000" y="80000"/>
                                    </p:animScale>
                                    <p:animScale>
                                      <p:cBhvr>
                                        <p:cTn id="628" dur="42" decel="50000">
                                          <p:stCondLst>
                                            <p:cond delay="335"/>
                                          </p:stCondLst>
                                        </p:cTn>
                                        <p:tgtEl>
                                          <p:spTgt spid="168"/>
                                        </p:tgtEl>
                                      </p:cBhvr>
                                      <p:to x="100000" y="100000"/>
                                    </p:animScale>
                                    <p:animScale>
                                      <p:cBhvr>
                                        <p:cTn id="629" dur="7">
                                          <p:stCondLst>
                                            <p:cond delay="411"/>
                                          </p:stCondLst>
                                        </p:cTn>
                                        <p:tgtEl>
                                          <p:spTgt spid="168"/>
                                        </p:tgtEl>
                                      </p:cBhvr>
                                      <p:to x="100000" y="90000"/>
                                    </p:animScale>
                                    <p:animScale>
                                      <p:cBhvr>
                                        <p:cTn id="630" dur="42" decel="50000">
                                          <p:stCondLst>
                                            <p:cond delay="417"/>
                                          </p:stCondLst>
                                        </p:cTn>
                                        <p:tgtEl>
                                          <p:spTgt spid="168"/>
                                        </p:tgtEl>
                                      </p:cBhvr>
                                      <p:to x="100000" y="100000"/>
                                    </p:animScale>
                                    <p:animScale>
                                      <p:cBhvr>
                                        <p:cTn id="631" dur="7">
                                          <p:stCondLst>
                                            <p:cond delay="452"/>
                                          </p:stCondLst>
                                        </p:cTn>
                                        <p:tgtEl>
                                          <p:spTgt spid="168"/>
                                        </p:tgtEl>
                                      </p:cBhvr>
                                      <p:to x="100000" y="95000"/>
                                    </p:animScale>
                                    <p:animScale>
                                      <p:cBhvr>
                                        <p:cTn id="632" dur="42" decel="50000">
                                          <p:stCondLst>
                                            <p:cond delay="459"/>
                                          </p:stCondLst>
                                        </p:cTn>
                                        <p:tgtEl>
                                          <p:spTgt spid="168"/>
                                        </p:tgtEl>
                                      </p:cBhvr>
                                      <p:to x="100000" y="100000"/>
                                    </p:animScale>
                                  </p:childTnLst>
                                </p:cTn>
                              </p:par>
                            </p:childTnLst>
                          </p:cTn>
                        </p:par>
                        <p:par>
                          <p:cTn id="633" fill="hold">
                            <p:stCondLst>
                              <p:cond delay="18537"/>
                            </p:stCondLst>
                            <p:childTnLst>
                              <p:par>
                                <p:cTn id="634" presetID="26" presetClass="entr" presetSubtype="0" fill="hold" nodeType="afterEffect">
                                  <p:stCondLst>
                                    <p:cond delay="0"/>
                                  </p:stCondLst>
                                  <p:childTnLst>
                                    <p:set>
                                      <p:cBhvr>
                                        <p:cTn id="635" dur="1" fill="hold">
                                          <p:stCondLst>
                                            <p:cond delay="0"/>
                                          </p:stCondLst>
                                        </p:cTn>
                                        <p:tgtEl>
                                          <p:spTgt spid="170"/>
                                        </p:tgtEl>
                                        <p:attrNameLst>
                                          <p:attrName>style.visibility</p:attrName>
                                        </p:attrNameLst>
                                      </p:cBhvr>
                                      <p:to>
                                        <p:strVal val="visible"/>
                                      </p:to>
                                    </p:set>
                                    <p:animEffect transition="in" filter="wipe(down)">
                                      <p:cBhvr>
                                        <p:cTn id="636" dur="145">
                                          <p:stCondLst>
                                            <p:cond delay="0"/>
                                          </p:stCondLst>
                                        </p:cTn>
                                        <p:tgtEl>
                                          <p:spTgt spid="170"/>
                                        </p:tgtEl>
                                      </p:cBhvr>
                                    </p:animEffect>
                                    <p:anim calcmode="lin" valueType="num">
                                      <p:cBhvr>
                                        <p:cTn id="637" dur="456" tmFilter="0,0; 0.14,0.36; 0.43,0.73; 0.71,0.91; 1.0,1.0">
                                          <p:stCondLst>
                                            <p:cond delay="0"/>
                                          </p:stCondLst>
                                        </p:cTn>
                                        <p:tgtEl>
                                          <p:spTgt spid="170"/>
                                        </p:tgtEl>
                                        <p:attrNameLst>
                                          <p:attrName>ppt_x</p:attrName>
                                        </p:attrNameLst>
                                      </p:cBhvr>
                                      <p:tavLst>
                                        <p:tav tm="0">
                                          <p:val>
                                            <p:strVal val="#ppt_x-0.25"/>
                                          </p:val>
                                        </p:tav>
                                        <p:tav tm="100000">
                                          <p:val>
                                            <p:strVal val="#ppt_x"/>
                                          </p:val>
                                        </p:tav>
                                      </p:tavLst>
                                    </p:anim>
                                    <p:anim calcmode="lin" valueType="num">
                                      <p:cBhvr>
                                        <p:cTn id="638" dur="166" tmFilter="0.0,0.0; 0.25,0.07; 0.50,0.2; 0.75,0.467; 1.0,1.0">
                                          <p:stCondLst>
                                            <p:cond delay="0"/>
                                          </p:stCondLst>
                                        </p:cTn>
                                        <p:tgtEl>
                                          <p:spTgt spid="170"/>
                                        </p:tgtEl>
                                        <p:attrNameLst>
                                          <p:attrName>ppt_y</p:attrName>
                                        </p:attrNameLst>
                                      </p:cBhvr>
                                      <p:tavLst>
                                        <p:tav tm="0" fmla="#ppt_y-sin(pi*$)/3">
                                          <p:val>
                                            <p:fltVal val="0.5"/>
                                          </p:val>
                                        </p:tav>
                                        <p:tav tm="100000">
                                          <p:val>
                                            <p:fltVal val="1"/>
                                          </p:val>
                                        </p:tav>
                                      </p:tavLst>
                                    </p:anim>
                                    <p:anim calcmode="lin" valueType="num">
                                      <p:cBhvr>
                                        <p:cTn id="639" dur="166" tmFilter="0, 0; 0.125,0.2665; 0.25,0.4; 0.375,0.465; 0.5,0.5;  0.625,0.535; 0.75,0.6; 0.875,0.7335; 1,1">
                                          <p:stCondLst>
                                            <p:cond delay="166"/>
                                          </p:stCondLst>
                                        </p:cTn>
                                        <p:tgtEl>
                                          <p:spTgt spid="170"/>
                                        </p:tgtEl>
                                        <p:attrNameLst>
                                          <p:attrName>ppt_y</p:attrName>
                                        </p:attrNameLst>
                                      </p:cBhvr>
                                      <p:tavLst>
                                        <p:tav tm="0" fmla="#ppt_y-sin(pi*$)/9">
                                          <p:val>
                                            <p:fltVal val="0"/>
                                          </p:val>
                                        </p:tav>
                                        <p:tav tm="100000">
                                          <p:val>
                                            <p:fltVal val="1"/>
                                          </p:val>
                                        </p:tav>
                                      </p:tavLst>
                                    </p:anim>
                                    <p:anim calcmode="lin" valueType="num">
                                      <p:cBhvr>
                                        <p:cTn id="640" dur="83" tmFilter="0, 0; 0.125,0.2665; 0.25,0.4; 0.375,0.465; 0.5,0.5;  0.625,0.535; 0.75,0.6; 0.875,0.7335; 1,1">
                                          <p:stCondLst>
                                            <p:cond delay="331"/>
                                          </p:stCondLst>
                                        </p:cTn>
                                        <p:tgtEl>
                                          <p:spTgt spid="170"/>
                                        </p:tgtEl>
                                        <p:attrNameLst>
                                          <p:attrName>ppt_y</p:attrName>
                                        </p:attrNameLst>
                                      </p:cBhvr>
                                      <p:tavLst>
                                        <p:tav tm="0" fmla="#ppt_y-sin(pi*$)/27">
                                          <p:val>
                                            <p:fltVal val="0"/>
                                          </p:val>
                                        </p:tav>
                                        <p:tav tm="100000">
                                          <p:val>
                                            <p:fltVal val="1"/>
                                          </p:val>
                                        </p:tav>
                                      </p:tavLst>
                                    </p:anim>
                                    <p:anim calcmode="lin" valueType="num">
                                      <p:cBhvr>
                                        <p:cTn id="641" dur="41" tmFilter="0, 0; 0.125,0.2665; 0.25,0.4; 0.375,0.465; 0.5,0.5;  0.625,0.535; 0.75,0.6; 0.875,0.7335; 1,1">
                                          <p:stCondLst>
                                            <p:cond delay="414"/>
                                          </p:stCondLst>
                                        </p:cTn>
                                        <p:tgtEl>
                                          <p:spTgt spid="170"/>
                                        </p:tgtEl>
                                        <p:attrNameLst>
                                          <p:attrName>ppt_y</p:attrName>
                                        </p:attrNameLst>
                                      </p:cBhvr>
                                      <p:tavLst>
                                        <p:tav tm="0" fmla="#ppt_y-sin(pi*$)/81">
                                          <p:val>
                                            <p:fltVal val="0"/>
                                          </p:val>
                                        </p:tav>
                                        <p:tav tm="100000">
                                          <p:val>
                                            <p:fltVal val="1"/>
                                          </p:val>
                                        </p:tav>
                                      </p:tavLst>
                                    </p:anim>
                                    <p:animScale>
                                      <p:cBhvr>
                                        <p:cTn id="642" dur="7">
                                          <p:stCondLst>
                                            <p:cond delay="163"/>
                                          </p:stCondLst>
                                        </p:cTn>
                                        <p:tgtEl>
                                          <p:spTgt spid="170"/>
                                        </p:tgtEl>
                                      </p:cBhvr>
                                      <p:to x="100000" y="60000"/>
                                    </p:animScale>
                                    <p:animScale>
                                      <p:cBhvr>
                                        <p:cTn id="643" dur="42" decel="50000">
                                          <p:stCondLst>
                                            <p:cond delay="169"/>
                                          </p:stCondLst>
                                        </p:cTn>
                                        <p:tgtEl>
                                          <p:spTgt spid="170"/>
                                        </p:tgtEl>
                                      </p:cBhvr>
                                      <p:to x="100000" y="100000"/>
                                    </p:animScale>
                                    <p:animScale>
                                      <p:cBhvr>
                                        <p:cTn id="644" dur="7">
                                          <p:stCondLst>
                                            <p:cond delay="328"/>
                                          </p:stCondLst>
                                        </p:cTn>
                                        <p:tgtEl>
                                          <p:spTgt spid="170"/>
                                        </p:tgtEl>
                                      </p:cBhvr>
                                      <p:to x="100000" y="80000"/>
                                    </p:animScale>
                                    <p:animScale>
                                      <p:cBhvr>
                                        <p:cTn id="645" dur="42" decel="50000">
                                          <p:stCondLst>
                                            <p:cond delay="335"/>
                                          </p:stCondLst>
                                        </p:cTn>
                                        <p:tgtEl>
                                          <p:spTgt spid="170"/>
                                        </p:tgtEl>
                                      </p:cBhvr>
                                      <p:to x="100000" y="100000"/>
                                    </p:animScale>
                                    <p:animScale>
                                      <p:cBhvr>
                                        <p:cTn id="646" dur="7">
                                          <p:stCondLst>
                                            <p:cond delay="411"/>
                                          </p:stCondLst>
                                        </p:cTn>
                                        <p:tgtEl>
                                          <p:spTgt spid="170"/>
                                        </p:tgtEl>
                                      </p:cBhvr>
                                      <p:to x="100000" y="90000"/>
                                    </p:animScale>
                                    <p:animScale>
                                      <p:cBhvr>
                                        <p:cTn id="647" dur="42" decel="50000">
                                          <p:stCondLst>
                                            <p:cond delay="417"/>
                                          </p:stCondLst>
                                        </p:cTn>
                                        <p:tgtEl>
                                          <p:spTgt spid="170"/>
                                        </p:tgtEl>
                                      </p:cBhvr>
                                      <p:to x="100000" y="100000"/>
                                    </p:animScale>
                                    <p:animScale>
                                      <p:cBhvr>
                                        <p:cTn id="648" dur="7">
                                          <p:stCondLst>
                                            <p:cond delay="452"/>
                                          </p:stCondLst>
                                        </p:cTn>
                                        <p:tgtEl>
                                          <p:spTgt spid="170"/>
                                        </p:tgtEl>
                                      </p:cBhvr>
                                      <p:to x="100000" y="95000"/>
                                    </p:animScale>
                                    <p:animScale>
                                      <p:cBhvr>
                                        <p:cTn id="649" dur="42" decel="50000">
                                          <p:stCondLst>
                                            <p:cond delay="459"/>
                                          </p:stCondLst>
                                        </p:cTn>
                                        <p:tgtEl>
                                          <p:spTgt spid="170"/>
                                        </p:tgtEl>
                                      </p:cBhvr>
                                      <p:to x="100000" y="100000"/>
                                    </p:animScale>
                                  </p:childTnLst>
                                </p:cTn>
                              </p:par>
                            </p:childTnLst>
                          </p:cTn>
                        </p:par>
                        <p:par>
                          <p:cTn id="650" fill="hold">
                            <p:stCondLst>
                              <p:cond delay="19038"/>
                            </p:stCondLst>
                            <p:childTnLst>
                              <p:par>
                                <p:cTn id="651" presetID="26" presetClass="entr" presetSubtype="0" fill="hold" nodeType="afterEffect">
                                  <p:stCondLst>
                                    <p:cond delay="0"/>
                                  </p:stCondLst>
                                  <p:childTnLst>
                                    <p:set>
                                      <p:cBhvr>
                                        <p:cTn id="652" dur="1" fill="hold">
                                          <p:stCondLst>
                                            <p:cond delay="0"/>
                                          </p:stCondLst>
                                        </p:cTn>
                                        <p:tgtEl>
                                          <p:spTgt spid="156"/>
                                        </p:tgtEl>
                                        <p:attrNameLst>
                                          <p:attrName>style.visibility</p:attrName>
                                        </p:attrNameLst>
                                      </p:cBhvr>
                                      <p:to>
                                        <p:strVal val="visible"/>
                                      </p:to>
                                    </p:set>
                                    <p:animEffect transition="in" filter="wipe(down)">
                                      <p:cBhvr>
                                        <p:cTn id="653" dur="145">
                                          <p:stCondLst>
                                            <p:cond delay="0"/>
                                          </p:stCondLst>
                                        </p:cTn>
                                        <p:tgtEl>
                                          <p:spTgt spid="156"/>
                                        </p:tgtEl>
                                      </p:cBhvr>
                                    </p:animEffect>
                                    <p:anim calcmode="lin" valueType="num">
                                      <p:cBhvr>
                                        <p:cTn id="654" dur="456"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655" dur="166"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656" dur="166" tmFilter="0, 0; 0.125,0.2665; 0.25,0.4; 0.375,0.465; 0.5,0.5;  0.625,0.535; 0.75,0.6; 0.875,0.7335; 1,1">
                                          <p:stCondLst>
                                            <p:cond delay="166"/>
                                          </p:stCondLst>
                                        </p:cTn>
                                        <p:tgtEl>
                                          <p:spTgt spid="156"/>
                                        </p:tgtEl>
                                        <p:attrNameLst>
                                          <p:attrName>ppt_y</p:attrName>
                                        </p:attrNameLst>
                                      </p:cBhvr>
                                      <p:tavLst>
                                        <p:tav tm="0" fmla="#ppt_y-sin(pi*$)/9">
                                          <p:val>
                                            <p:fltVal val="0"/>
                                          </p:val>
                                        </p:tav>
                                        <p:tav tm="100000">
                                          <p:val>
                                            <p:fltVal val="1"/>
                                          </p:val>
                                        </p:tav>
                                      </p:tavLst>
                                    </p:anim>
                                    <p:anim calcmode="lin" valueType="num">
                                      <p:cBhvr>
                                        <p:cTn id="657" dur="83" tmFilter="0, 0; 0.125,0.2665; 0.25,0.4; 0.375,0.465; 0.5,0.5;  0.625,0.535; 0.75,0.6; 0.875,0.7335; 1,1">
                                          <p:stCondLst>
                                            <p:cond delay="331"/>
                                          </p:stCondLst>
                                        </p:cTn>
                                        <p:tgtEl>
                                          <p:spTgt spid="156"/>
                                        </p:tgtEl>
                                        <p:attrNameLst>
                                          <p:attrName>ppt_y</p:attrName>
                                        </p:attrNameLst>
                                      </p:cBhvr>
                                      <p:tavLst>
                                        <p:tav tm="0" fmla="#ppt_y-sin(pi*$)/27">
                                          <p:val>
                                            <p:fltVal val="0"/>
                                          </p:val>
                                        </p:tav>
                                        <p:tav tm="100000">
                                          <p:val>
                                            <p:fltVal val="1"/>
                                          </p:val>
                                        </p:tav>
                                      </p:tavLst>
                                    </p:anim>
                                    <p:anim calcmode="lin" valueType="num">
                                      <p:cBhvr>
                                        <p:cTn id="658" dur="41" tmFilter="0, 0; 0.125,0.2665; 0.25,0.4; 0.375,0.465; 0.5,0.5;  0.625,0.535; 0.75,0.6; 0.875,0.7335; 1,1">
                                          <p:stCondLst>
                                            <p:cond delay="414"/>
                                          </p:stCondLst>
                                        </p:cTn>
                                        <p:tgtEl>
                                          <p:spTgt spid="156"/>
                                        </p:tgtEl>
                                        <p:attrNameLst>
                                          <p:attrName>ppt_y</p:attrName>
                                        </p:attrNameLst>
                                      </p:cBhvr>
                                      <p:tavLst>
                                        <p:tav tm="0" fmla="#ppt_y-sin(pi*$)/81">
                                          <p:val>
                                            <p:fltVal val="0"/>
                                          </p:val>
                                        </p:tav>
                                        <p:tav tm="100000">
                                          <p:val>
                                            <p:fltVal val="1"/>
                                          </p:val>
                                        </p:tav>
                                      </p:tavLst>
                                    </p:anim>
                                    <p:animScale>
                                      <p:cBhvr>
                                        <p:cTn id="659" dur="7">
                                          <p:stCondLst>
                                            <p:cond delay="163"/>
                                          </p:stCondLst>
                                        </p:cTn>
                                        <p:tgtEl>
                                          <p:spTgt spid="156"/>
                                        </p:tgtEl>
                                      </p:cBhvr>
                                      <p:to x="100000" y="60000"/>
                                    </p:animScale>
                                    <p:animScale>
                                      <p:cBhvr>
                                        <p:cTn id="660" dur="42" decel="50000">
                                          <p:stCondLst>
                                            <p:cond delay="169"/>
                                          </p:stCondLst>
                                        </p:cTn>
                                        <p:tgtEl>
                                          <p:spTgt spid="156"/>
                                        </p:tgtEl>
                                      </p:cBhvr>
                                      <p:to x="100000" y="100000"/>
                                    </p:animScale>
                                    <p:animScale>
                                      <p:cBhvr>
                                        <p:cTn id="661" dur="7">
                                          <p:stCondLst>
                                            <p:cond delay="328"/>
                                          </p:stCondLst>
                                        </p:cTn>
                                        <p:tgtEl>
                                          <p:spTgt spid="156"/>
                                        </p:tgtEl>
                                      </p:cBhvr>
                                      <p:to x="100000" y="80000"/>
                                    </p:animScale>
                                    <p:animScale>
                                      <p:cBhvr>
                                        <p:cTn id="662" dur="42" decel="50000">
                                          <p:stCondLst>
                                            <p:cond delay="335"/>
                                          </p:stCondLst>
                                        </p:cTn>
                                        <p:tgtEl>
                                          <p:spTgt spid="156"/>
                                        </p:tgtEl>
                                      </p:cBhvr>
                                      <p:to x="100000" y="100000"/>
                                    </p:animScale>
                                    <p:animScale>
                                      <p:cBhvr>
                                        <p:cTn id="663" dur="7">
                                          <p:stCondLst>
                                            <p:cond delay="411"/>
                                          </p:stCondLst>
                                        </p:cTn>
                                        <p:tgtEl>
                                          <p:spTgt spid="156"/>
                                        </p:tgtEl>
                                      </p:cBhvr>
                                      <p:to x="100000" y="90000"/>
                                    </p:animScale>
                                    <p:animScale>
                                      <p:cBhvr>
                                        <p:cTn id="664" dur="42" decel="50000">
                                          <p:stCondLst>
                                            <p:cond delay="417"/>
                                          </p:stCondLst>
                                        </p:cTn>
                                        <p:tgtEl>
                                          <p:spTgt spid="156"/>
                                        </p:tgtEl>
                                      </p:cBhvr>
                                      <p:to x="100000" y="100000"/>
                                    </p:animScale>
                                    <p:animScale>
                                      <p:cBhvr>
                                        <p:cTn id="665" dur="7">
                                          <p:stCondLst>
                                            <p:cond delay="452"/>
                                          </p:stCondLst>
                                        </p:cTn>
                                        <p:tgtEl>
                                          <p:spTgt spid="156"/>
                                        </p:tgtEl>
                                      </p:cBhvr>
                                      <p:to x="100000" y="95000"/>
                                    </p:animScale>
                                    <p:animScale>
                                      <p:cBhvr>
                                        <p:cTn id="666" dur="42" decel="50000">
                                          <p:stCondLst>
                                            <p:cond delay="459"/>
                                          </p:stCondLst>
                                        </p:cTn>
                                        <p:tgtEl>
                                          <p:spTgt spid="156"/>
                                        </p:tgtEl>
                                      </p:cBhvr>
                                      <p:to x="100000" y="100000"/>
                                    </p:animScale>
                                  </p:childTnLst>
                                </p:cTn>
                              </p:par>
                            </p:childTnLst>
                          </p:cTn>
                        </p:par>
                        <p:par>
                          <p:cTn id="667" fill="hold">
                            <p:stCondLst>
                              <p:cond delay="19539"/>
                            </p:stCondLst>
                            <p:childTnLst>
                              <p:par>
                                <p:cTn id="668" presetID="26" presetClass="entr" presetSubtype="0" fill="hold" nodeType="afterEffect">
                                  <p:stCondLst>
                                    <p:cond delay="0"/>
                                  </p:stCondLst>
                                  <p:childTnLst>
                                    <p:set>
                                      <p:cBhvr>
                                        <p:cTn id="669" dur="1" fill="hold">
                                          <p:stCondLst>
                                            <p:cond delay="0"/>
                                          </p:stCondLst>
                                        </p:cTn>
                                        <p:tgtEl>
                                          <p:spTgt spid="154"/>
                                        </p:tgtEl>
                                        <p:attrNameLst>
                                          <p:attrName>style.visibility</p:attrName>
                                        </p:attrNameLst>
                                      </p:cBhvr>
                                      <p:to>
                                        <p:strVal val="visible"/>
                                      </p:to>
                                    </p:set>
                                    <p:animEffect transition="in" filter="wipe(down)">
                                      <p:cBhvr>
                                        <p:cTn id="670" dur="145">
                                          <p:stCondLst>
                                            <p:cond delay="0"/>
                                          </p:stCondLst>
                                        </p:cTn>
                                        <p:tgtEl>
                                          <p:spTgt spid="154"/>
                                        </p:tgtEl>
                                      </p:cBhvr>
                                    </p:animEffect>
                                    <p:anim calcmode="lin" valueType="num">
                                      <p:cBhvr>
                                        <p:cTn id="671" dur="456"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672" dur="166"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673" dur="166" tmFilter="0, 0; 0.125,0.2665; 0.25,0.4; 0.375,0.465; 0.5,0.5;  0.625,0.535; 0.75,0.6; 0.875,0.7335; 1,1">
                                          <p:stCondLst>
                                            <p:cond delay="166"/>
                                          </p:stCondLst>
                                        </p:cTn>
                                        <p:tgtEl>
                                          <p:spTgt spid="154"/>
                                        </p:tgtEl>
                                        <p:attrNameLst>
                                          <p:attrName>ppt_y</p:attrName>
                                        </p:attrNameLst>
                                      </p:cBhvr>
                                      <p:tavLst>
                                        <p:tav tm="0" fmla="#ppt_y-sin(pi*$)/9">
                                          <p:val>
                                            <p:fltVal val="0"/>
                                          </p:val>
                                        </p:tav>
                                        <p:tav tm="100000">
                                          <p:val>
                                            <p:fltVal val="1"/>
                                          </p:val>
                                        </p:tav>
                                      </p:tavLst>
                                    </p:anim>
                                    <p:anim calcmode="lin" valueType="num">
                                      <p:cBhvr>
                                        <p:cTn id="674" dur="83" tmFilter="0, 0; 0.125,0.2665; 0.25,0.4; 0.375,0.465; 0.5,0.5;  0.625,0.535; 0.75,0.6; 0.875,0.7335; 1,1">
                                          <p:stCondLst>
                                            <p:cond delay="331"/>
                                          </p:stCondLst>
                                        </p:cTn>
                                        <p:tgtEl>
                                          <p:spTgt spid="154"/>
                                        </p:tgtEl>
                                        <p:attrNameLst>
                                          <p:attrName>ppt_y</p:attrName>
                                        </p:attrNameLst>
                                      </p:cBhvr>
                                      <p:tavLst>
                                        <p:tav tm="0" fmla="#ppt_y-sin(pi*$)/27">
                                          <p:val>
                                            <p:fltVal val="0"/>
                                          </p:val>
                                        </p:tav>
                                        <p:tav tm="100000">
                                          <p:val>
                                            <p:fltVal val="1"/>
                                          </p:val>
                                        </p:tav>
                                      </p:tavLst>
                                    </p:anim>
                                    <p:anim calcmode="lin" valueType="num">
                                      <p:cBhvr>
                                        <p:cTn id="675" dur="41" tmFilter="0, 0; 0.125,0.2665; 0.25,0.4; 0.375,0.465; 0.5,0.5;  0.625,0.535; 0.75,0.6; 0.875,0.7335; 1,1">
                                          <p:stCondLst>
                                            <p:cond delay="414"/>
                                          </p:stCondLst>
                                        </p:cTn>
                                        <p:tgtEl>
                                          <p:spTgt spid="154"/>
                                        </p:tgtEl>
                                        <p:attrNameLst>
                                          <p:attrName>ppt_y</p:attrName>
                                        </p:attrNameLst>
                                      </p:cBhvr>
                                      <p:tavLst>
                                        <p:tav tm="0" fmla="#ppt_y-sin(pi*$)/81">
                                          <p:val>
                                            <p:fltVal val="0"/>
                                          </p:val>
                                        </p:tav>
                                        <p:tav tm="100000">
                                          <p:val>
                                            <p:fltVal val="1"/>
                                          </p:val>
                                        </p:tav>
                                      </p:tavLst>
                                    </p:anim>
                                    <p:animScale>
                                      <p:cBhvr>
                                        <p:cTn id="676" dur="7">
                                          <p:stCondLst>
                                            <p:cond delay="163"/>
                                          </p:stCondLst>
                                        </p:cTn>
                                        <p:tgtEl>
                                          <p:spTgt spid="154"/>
                                        </p:tgtEl>
                                      </p:cBhvr>
                                      <p:to x="100000" y="60000"/>
                                    </p:animScale>
                                    <p:animScale>
                                      <p:cBhvr>
                                        <p:cTn id="677" dur="42" decel="50000">
                                          <p:stCondLst>
                                            <p:cond delay="169"/>
                                          </p:stCondLst>
                                        </p:cTn>
                                        <p:tgtEl>
                                          <p:spTgt spid="154"/>
                                        </p:tgtEl>
                                      </p:cBhvr>
                                      <p:to x="100000" y="100000"/>
                                    </p:animScale>
                                    <p:animScale>
                                      <p:cBhvr>
                                        <p:cTn id="678" dur="7">
                                          <p:stCondLst>
                                            <p:cond delay="328"/>
                                          </p:stCondLst>
                                        </p:cTn>
                                        <p:tgtEl>
                                          <p:spTgt spid="154"/>
                                        </p:tgtEl>
                                      </p:cBhvr>
                                      <p:to x="100000" y="80000"/>
                                    </p:animScale>
                                    <p:animScale>
                                      <p:cBhvr>
                                        <p:cTn id="679" dur="42" decel="50000">
                                          <p:stCondLst>
                                            <p:cond delay="335"/>
                                          </p:stCondLst>
                                        </p:cTn>
                                        <p:tgtEl>
                                          <p:spTgt spid="154"/>
                                        </p:tgtEl>
                                      </p:cBhvr>
                                      <p:to x="100000" y="100000"/>
                                    </p:animScale>
                                    <p:animScale>
                                      <p:cBhvr>
                                        <p:cTn id="680" dur="7">
                                          <p:stCondLst>
                                            <p:cond delay="411"/>
                                          </p:stCondLst>
                                        </p:cTn>
                                        <p:tgtEl>
                                          <p:spTgt spid="154"/>
                                        </p:tgtEl>
                                      </p:cBhvr>
                                      <p:to x="100000" y="90000"/>
                                    </p:animScale>
                                    <p:animScale>
                                      <p:cBhvr>
                                        <p:cTn id="681" dur="42" decel="50000">
                                          <p:stCondLst>
                                            <p:cond delay="417"/>
                                          </p:stCondLst>
                                        </p:cTn>
                                        <p:tgtEl>
                                          <p:spTgt spid="154"/>
                                        </p:tgtEl>
                                      </p:cBhvr>
                                      <p:to x="100000" y="100000"/>
                                    </p:animScale>
                                    <p:animScale>
                                      <p:cBhvr>
                                        <p:cTn id="682" dur="7">
                                          <p:stCondLst>
                                            <p:cond delay="452"/>
                                          </p:stCondLst>
                                        </p:cTn>
                                        <p:tgtEl>
                                          <p:spTgt spid="154"/>
                                        </p:tgtEl>
                                      </p:cBhvr>
                                      <p:to x="100000" y="95000"/>
                                    </p:animScale>
                                    <p:animScale>
                                      <p:cBhvr>
                                        <p:cTn id="683" dur="42" decel="50000">
                                          <p:stCondLst>
                                            <p:cond delay="459"/>
                                          </p:stCondLst>
                                        </p:cTn>
                                        <p:tgtEl>
                                          <p:spTgt spid="154"/>
                                        </p:tgtEl>
                                      </p:cBhvr>
                                      <p:to x="100000" y="100000"/>
                                    </p:animScale>
                                  </p:childTnLst>
                                </p:cTn>
                              </p:par>
                            </p:childTnLst>
                          </p:cTn>
                        </p:par>
                        <p:par>
                          <p:cTn id="684" fill="hold">
                            <p:stCondLst>
                              <p:cond delay="20040"/>
                            </p:stCondLst>
                            <p:childTnLst>
                              <p:par>
                                <p:cTn id="685" presetID="26" presetClass="entr" presetSubtype="0" fill="hold" nodeType="afterEffect">
                                  <p:stCondLst>
                                    <p:cond delay="0"/>
                                  </p:stCondLst>
                                  <p:childTnLst>
                                    <p:set>
                                      <p:cBhvr>
                                        <p:cTn id="686" dur="1" fill="hold">
                                          <p:stCondLst>
                                            <p:cond delay="0"/>
                                          </p:stCondLst>
                                        </p:cTn>
                                        <p:tgtEl>
                                          <p:spTgt spid="169"/>
                                        </p:tgtEl>
                                        <p:attrNameLst>
                                          <p:attrName>style.visibility</p:attrName>
                                        </p:attrNameLst>
                                      </p:cBhvr>
                                      <p:to>
                                        <p:strVal val="visible"/>
                                      </p:to>
                                    </p:set>
                                    <p:animEffect transition="in" filter="wipe(down)">
                                      <p:cBhvr>
                                        <p:cTn id="687" dur="145">
                                          <p:stCondLst>
                                            <p:cond delay="0"/>
                                          </p:stCondLst>
                                        </p:cTn>
                                        <p:tgtEl>
                                          <p:spTgt spid="169"/>
                                        </p:tgtEl>
                                      </p:cBhvr>
                                    </p:animEffect>
                                    <p:anim calcmode="lin" valueType="num">
                                      <p:cBhvr>
                                        <p:cTn id="688" dur="456" tmFilter="0,0; 0.14,0.36; 0.43,0.73; 0.71,0.91; 1.0,1.0">
                                          <p:stCondLst>
                                            <p:cond delay="0"/>
                                          </p:stCondLst>
                                        </p:cTn>
                                        <p:tgtEl>
                                          <p:spTgt spid="169"/>
                                        </p:tgtEl>
                                        <p:attrNameLst>
                                          <p:attrName>ppt_x</p:attrName>
                                        </p:attrNameLst>
                                      </p:cBhvr>
                                      <p:tavLst>
                                        <p:tav tm="0">
                                          <p:val>
                                            <p:strVal val="#ppt_x-0.25"/>
                                          </p:val>
                                        </p:tav>
                                        <p:tav tm="100000">
                                          <p:val>
                                            <p:strVal val="#ppt_x"/>
                                          </p:val>
                                        </p:tav>
                                      </p:tavLst>
                                    </p:anim>
                                    <p:anim calcmode="lin" valueType="num">
                                      <p:cBhvr>
                                        <p:cTn id="689" dur="166" tmFilter="0.0,0.0; 0.25,0.07; 0.50,0.2; 0.75,0.467; 1.0,1.0">
                                          <p:stCondLst>
                                            <p:cond delay="0"/>
                                          </p:stCondLst>
                                        </p:cTn>
                                        <p:tgtEl>
                                          <p:spTgt spid="169"/>
                                        </p:tgtEl>
                                        <p:attrNameLst>
                                          <p:attrName>ppt_y</p:attrName>
                                        </p:attrNameLst>
                                      </p:cBhvr>
                                      <p:tavLst>
                                        <p:tav tm="0" fmla="#ppt_y-sin(pi*$)/3">
                                          <p:val>
                                            <p:fltVal val="0.5"/>
                                          </p:val>
                                        </p:tav>
                                        <p:tav tm="100000">
                                          <p:val>
                                            <p:fltVal val="1"/>
                                          </p:val>
                                        </p:tav>
                                      </p:tavLst>
                                    </p:anim>
                                    <p:anim calcmode="lin" valueType="num">
                                      <p:cBhvr>
                                        <p:cTn id="690" dur="166" tmFilter="0, 0; 0.125,0.2665; 0.25,0.4; 0.375,0.465; 0.5,0.5;  0.625,0.535; 0.75,0.6; 0.875,0.7335; 1,1">
                                          <p:stCondLst>
                                            <p:cond delay="166"/>
                                          </p:stCondLst>
                                        </p:cTn>
                                        <p:tgtEl>
                                          <p:spTgt spid="169"/>
                                        </p:tgtEl>
                                        <p:attrNameLst>
                                          <p:attrName>ppt_y</p:attrName>
                                        </p:attrNameLst>
                                      </p:cBhvr>
                                      <p:tavLst>
                                        <p:tav tm="0" fmla="#ppt_y-sin(pi*$)/9">
                                          <p:val>
                                            <p:fltVal val="0"/>
                                          </p:val>
                                        </p:tav>
                                        <p:tav tm="100000">
                                          <p:val>
                                            <p:fltVal val="1"/>
                                          </p:val>
                                        </p:tav>
                                      </p:tavLst>
                                    </p:anim>
                                    <p:anim calcmode="lin" valueType="num">
                                      <p:cBhvr>
                                        <p:cTn id="691" dur="83" tmFilter="0, 0; 0.125,0.2665; 0.25,0.4; 0.375,0.465; 0.5,0.5;  0.625,0.535; 0.75,0.6; 0.875,0.7335; 1,1">
                                          <p:stCondLst>
                                            <p:cond delay="331"/>
                                          </p:stCondLst>
                                        </p:cTn>
                                        <p:tgtEl>
                                          <p:spTgt spid="169"/>
                                        </p:tgtEl>
                                        <p:attrNameLst>
                                          <p:attrName>ppt_y</p:attrName>
                                        </p:attrNameLst>
                                      </p:cBhvr>
                                      <p:tavLst>
                                        <p:tav tm="0" fmla="#ppt_y-sin(pi*$)/27">
                                          <p:val>
                                            <p:fltVal val="0"/>
                                          </p:val>
                                        </p:tav>
                                        <p:tav tm="100000">
                                          <p:val>
                                            <p:fltVal val="1"/>
                                          </p:val>
                                        </p:tav>
                                      </p:tavLst>
                                    </p:anim>
                                    <p:anim calcmode="lin" valueType="num">
                                      <p:cBhvr>
                                        <p:cTn id="692" dur="41" tmFilter="0, 0; 0.125,0.2665; 0.25,0.4; 0.375,0.465; 0.5,0.5;  0.625,0.535; 0.75,0.6; 0.875,0.7335; 1,1">
                                          <p:stCondLst>
                                            <p:cond delay="414"/>
                                          </p:stCondLst>
                                        </p:cTn>
                                        <p:tgtEl>
                                          <p:spTgt spid="169"/>
                                        </p:tgtEl>
                                        <p:attrNameLst>
                                          <p:attrName>ppt_y</p:attrName>
                                        </p:attrNameLst>
                                      </p:cBhvr>
                                      <p:tavLst>
                                        <p:tav tm="0" fmla="#ppt_y-sin(pi*$)/81">
                                          <p:val>
                                            <p:fltVal val="0"/>
                                          </p:val>
                                        </p:tav>
                                        <p:tav tm="100000">
                                          <p:val>
                                            <p:fltVal val="1"/>
                                          </p:val>
                                        </p:tav>
                                      </p:tavLst>
                                    </p:anim>
                                    <p:animScale>
                                      <p:cBhvr>
                                        <p:cTn id="693" dur="7">
                                          <p:stCondLst>
                                            <p:cond delay="163"/>
                                          </p:stCondLst>
                                        </p:cTn>
                                        <p:tgtEl>
                                          <p:spTgt spid="169"/>
                                        </p:tgtEl>
                                      </p:cBhvr>
                                      <p:to x="100000" y="60000"/>
                                    </p:animScale>
                                    <p:animScale>
                                      <p:cBhvr>
                                        <p:cTn id="694" dur="42" decel="50000">
                                          <p:stCondLst>
                                            <p:cond delay="169"/>
                                          </p:stCondLst>
                                        </p:cTn>
                                        <p:tgtEl>
                                          <p:spTgt spid="169"/>
                                        </p:tgtEl>
                                      </p:cBhvr>
                                      <p:to x="100000" y="100000"/>
                                    </p:animScale>
                                    <p:animScale>
                                      <p:cBhvr>
                                        <p:cTn id="695" dur="7">
                                          <p:stCondLst>
                                            <p:cond delay="328"/>
                                          </p:stCondLst>
                                        </p:cTn>
                                        <p:tgtEl>
                                          <p:spTgt spid="169"/>
                                        </p:tgtEl>
                                      </p:cBhvr>
                                      <p:to x="100000" y="80000"/>
                                    </p:animScale>
                                    <p:animScale>
                                      <p:cBhvr>
                                        <p:cTn id="696" dur="42" decel="50000">
                                          <p:stCondLst>
                                            <p:cond delay="335"/>
                                          </p:stCondLst>
                                        </p:cTn>
                                        <p:tgtEl>
                                          <p:spTgt spid="169"/>
                                        </p:tgtEl>
                                      </p:cBhvr>
                                      <p:to x="100000" y="100000"/>
                                    </p:animScale>
                                    <p:animScale>
                                      <p:cBhvr>
                                        <p:cTn id="697" dur="7">
                                          <p:stCondLst>
                                            <p:cond delay="411"/>
                                          </p:stCondLst>
                                        </p:cTn>
                                        <p:tgtEl>
                                          <p:spTgt spid="169"/>
                                        </p:tgtEl>
                                      </p:cBhvr>
                                      <p:to x="100000" y="90000"/>
                                    </p:animScale>
                                    <p:animScale>
                                      <p:cBhvr>
                                        <p:cTn id="698" dur="42" decel="50000">
                                          <p:stCondLst>
                                            <p:cond delay="417"/>
                                          </p:stCondLst>
                                        </p:cTn>
                                        <p:tgtEl>
                                          <p:spTgt spid="169"/>
                                        </p:tgtEl>
                                      </p:cBhvr>
                                      <p:to x="100000" y="100000"/>
                                    </p:animScale>
                                    <p:animScale>
                                      <p:cBhvr>
                                        <p:cTn id="699" dur="7">
                                          <p:stCondLst>
                                            <p:cond delay="452"/>
                                          </p:stCondLst>
                                        </p:cTn>
                                        <p:tgtEl>
                                          <p:spTgt spid="169"/>
                                        </p:tgtEl>
                                      </p:cBhvr>
                                      <p:to x="100000" y="95000"/>
                                    </p:animScale>
                                    <p:animScale>
                                      <p:cBhvr>
                                        <p:cTn id="700" dur="42" decel="50000">
                                          <p:stCondLst>
                                            <p:cond delay="459"/>
                                          </p:stCondLst>
                                        </p:cTn>
                                        <p:tgtEl>
                                          <p:spTgt spid="169"/>
                                        </p:tgtEl>
                                      </p:cBhvr>
                                      <p:to x="100000" y="100000"/>
                                    </p:animScale>
                                  </p:childTnLst>
                                </p:cTn>
                              </p:par>
                            </p:childTnLst>
                          </p:cTn>
                        </p:par>
                        <p:par>
                          <p:cTn id="701" fill="hold">
                            <p:stCondLst>
                              <p:cond delay="20541"/>
                            </p:stCondLst>
                            <p:childTnLst>
                              <p:par>
                                <p:cTn id="702" presetID="26" presetClass="entr" presetSubtype="0" fill="hold" nodeType="afterEffect">
                                  <p:stCondLst>
                                    <p:cond delay="0"/>
                                  </p:stCondLst>
                                  <p:childTnLst>
                                    <p:set>
                                      <p:cBhvr>
                                        <p:cTn id="703" dur="1" fill="hold">
                                          <p:stCondLst>
                                            <p:cond delay="0"/>
                                          </p:stCondLst>
                                        </p:cTn>
                                        <p:tgtEl>
                                          <p:spTgt spid="173"/>
                                        </p:tgtEl>
                                        <p:attrNameLst>
                                          <p:attrName>style.visibility</p:attrName>
                                        </p:attrNameLst>
                                      </p:cBhvr>
                                      <p:to>
                                        <p:strVal val="visible"/>
                                      </p:to>
                                    </p:set>
                                    <p:animEffect transition="in" filter="wipe(down)">
                                      <p:cBhvr>
                                        <p:cTn id="704" dur="145">
                                          <p:stCondLst>
                                            <p:cond delay="0"/>
                                          </p:stCondLst>
                                        </p:cTn>
                                        <p:tgtEl>
                                          <p:spTgt spid="173"/>
                                        </p:tgtEl>
                                      </p:cBhvr>
                                    </p:animEffect>
                                    <p:anim calcmode="lin" valueType="num">
                                      <p:cBhvr>
                                        <p:cTn id="705" dur="456" tmFilter="0,0; 0.14,0.36; 0.43,0.73; 0.71,0.91; 1.0,1.0">
                                          <p:stCondLst>
                                            <p:cond delay="0"/>
                                          </p:stCondLst>
                                        </p:cTn>
                                        <p:tgtEl>
                                          <p:spTgt spid="173"/>
                                        </p:tgtEl>
                                        <p:attrNameLst>
                                          <p:attrName>ppt_x</p:attrName>
                                        </p:attrNameLst>
                                      </p:cBhvr>
                                      <p:tavLst>
                                        <p:tav tm="0">
                                          <p:val>
                                            <p:strVal val="#ppt_x-0.25"/>
                                          </p:val>
                                        </p:tav>
                                        <p:tav tm="100000">
                                          <p:val>
                                            <p:strVal val="#ppt_x"/>
                                          </p:val>
                                        </p:tav>
                                      </p:tavLst>
                                    </p:anim>
                                    <p:anim calcmode="lin" valueType="num">
                                      <p:cBhvr>
                                        <p:cTn id="706" dur="166" tmFilter="0.0,0.0; 0.25,0.07; 0.50,0.2; 0.75,0.467; 1.0,1.0">
                                          <p:stCondLst>
                                            <p:cond delay="0"/>
                                          </p:stCondLst>
                                        </p:cTn>
                                        <p:tgtEl>
                                          <p:spTgt spid="173"/>
                                        </p:tgtEl>
                                        <p:attrNameLst>
                                          <p:attrName>ppt_y</p:attrName>
                                        </p:attrNameLst>
                                      </p:cBhvr>
                                      <p:tavLst>
                                        <p:tav tm="0" fmla="#ppt_y-sin(pi*$)/3">
                                          <p:val>
                                            <p:fltVal val="0.5"/>
                                          </p:val>
                                        </p:tav>
                                        <p:tav tm="100000">
                                          <p:val>
                                            <p:fltVal val="1"/>
                                          </p:val>
                                        </p:tav>
                                      </p:tavLst>
                                    </p:anim>
                                    <p:anim calcmode="lin" valueType="num">
                                      <p:cBhvr>
                                        <p:cTn id="707" dur="166" tmFilter="0, 0; 0.125,0.2665; 0.25,0.4; 0.375,0.465; 0.5,0.5;  0.625,0.535; 0.75,0.6; 0.875,0.7335; 1,1">
                                          <p:stCondLst>
                                            <p:cond delay="166"/>
                                          </p:stCondLst>
                                        </p:cTn>
                                        <p:tgtEl>
                                          <p:spTgt spid="173"/>
                                        </p:tgtEl>
                                        <p:attrNameLst>
                                          <p:attrName>ppt_y</p:attrName>
                                        </p:attrNameLst>
                                      </p:cBhvr>
                                      <p:tavLst>
                                        <p:tav tm="0" fmla="#ppt_y-sin(pi*$)/9">
                                          <p:val>
                                            <p:fltVal val="0"/>
                                          </p:val>
                                        </p:tav>
                                        <p:tav tm="100000">
                                          <p:val>
                                            <p:fltVal val="1"/>
                                          </p:val>
                                        </p:tav>
                                      </p:tavLst>
                                    </p:anim>
                                    <p:anim calcmode="lin" valueType="num">
                                      <p:cBhvr>
                                        <p:cTn id="708" dur="83" tmFilter="0, 0; 0.125,0.2665; 0.25,0.4; 0.375,0.465; 0.5,0.5;  0.625,0.535; 0.75,0.6; 0.875,0.7335; 1,1">
                                          <p:stCondLst>
                                            <p:cond delay="331"/>
                                          </p:stCondLst>
                                        </p:cTn>
                                        <p:tgtEl>
                                          <p:spTgt spid="173"/>
                                        </p:tgtEl>
                                        <p:attrNameLst>
                                          <p:attrName>ppt_y</p:attrName>
                                        </p:attrNameLst>
                                      </p:cBhvr>
                                      <p:tavLst>
                                        <p:tav tm="0" fmla="#ppt_y-sin(pi*$)/27">
                                          <p:val>
                                            <p:fltVal val="0"/>
                                          </p:val>
                                        </p:tav>
                                        <p:tav tm="100000">
                                          <p:val>
                                            <p:fltVal val="1"/>
                                          </p:val>
                                        </p:tav>
                                      </p:tavLst>
                                    </p:anim>
                                    <p:anim calcmode="lin" valueType="num">
                                      <p:cBhvr>
                                        <p:cTn id="709" dur="41" tmFilter="0, 0; 0.125,0.2665; 0.25,0.4; 0.375,0.465; 0.5,0.5;  0.625,0.535; 0.75,0.6; 0.875,0.7335; 1,1">
                                          <p:stCondLst>
                                            <p:cond delay="414"/>
                                          </p:stCondLst>
                                        </p:cTn>
                                        <p:tgtEl>
                                          <p:spTgt spid="173"/>
                                        </p:tgtEl>
                                        <p:attrNameLst>
                                          <p:attrName>ppt_y</p:attrName>
                                        </p:attrNameLst>
                                      </p:cBhvr>
                                      <p:tavLst>
                                        <p:tav tm="0" fmla="#ppt_y-sin(pi*$)/81">
                                          <p:val>
                                            <p:fltVal val="0"/>
                                          </p:val>
                                        </p:tav>
                                        <p:tav tm="100000">
                                          <p:val>
                                            <p:fltVal val="1"/>
                                          </p:val>
                                        </p:tav>
                                      </p:tavLst>
                                    </p:anim>
                                    <p:animScale>
                                      <p:cBhvr>
                                        <p:cTn id="710" dur="7">
                                          <p:stCondLst>
                                            <p:cond delay="163"/>
                                          </p:stCondLst>
                                        </p:cTn>
                                        <p:tgtEl>
                                          <p:spTgt spid="173"/>
                                        </p:tgtEl>
                                      </p:cBhvr>
                                      <p:to x="100000" y="60000"/>
                                    </p:animScale>
                                    <p:animScale>
                                      <p:cBhvr>
                                        <p:cTn id="711" dur="42" decel="50000">
                                          <p:stCondLst>
                                            <p:cond delay="169"/>
                                          </p:stCondLst>
                                        </p:cTn>
                                        <p:tgtEl>
                                          <p:spTgt spid="173"/>
                                        </p:tgtEl>
                                      </p:cBhvr>
                                      <p:to x="100000" y="100000"/>
                                    </p:animScale>
                                    <p:animScale>
                                      <p:cBhvr>
                                        <p:cTn id="712" dur="7">
                                          <p:stCondLst>
                                            <p:cond delay="328"/>
                                          </p:stCondLst>
                                        </p:cTn>
                                        <p:tgtEl>
                                          <p:spTgt spid="173"/>
                                        </p:tgtEl>
                                      </p:cBhvr>
                                      <p:to x="100000" y="80000"/>
                                    </p:animScale>
                                    <p:animScale>
                                      <p:cBhvr>
                                        <p:cTn id="713" dur="42" decel="50000">
                                          <p:stCondLst>
                                            <p:cond delay="335"/>
                                          </p:stCondLst>
                                        </p:cTn>
                                        <p:tgtEl>
                                          <p:spTgt spid="173"/>
                                        </p:tgtEl>
                                      </p:cBhvr>
                                      <p:to x="100000" y="100000"/>
                                    </p:animScale>
                                    <p:animScale>
                                      <p:cBhvr>
                                        <p:cTn id="714" dur="7">
                                          <p:stCondLst>
                                            <p:cond delay="411"/>
                                          </p:stCondLst>
                                        </p:cTn>
                                        <p:tgtEl>
                                          <p:spTgt spid="173"/>
                                        </p:tgtEl>
                                      </p:cBhvr>
                                      <p:to x="100000" y="90000"/>
                                    </p:animScale>
                                    <p:animScale>
                                      <p:cBhvr>
                                        <p:cTn id="715" dur="42" decel="50000">
                                          <p:stCondLst>
                                            <p:cond delay="417"/>
                                          </p:stCondLst>
                                        </p:cTn>
                                        <p:tgtEl>
                                          <p:spTgt spid="173"/>
                                        </p:tgtEl>
                                      </p:cBhvr>
                                      <p:to x="100000" y="100000"/>
                                    </p:animScale>
                                    <p:animScale>
                                      <p:cBhvr>
                                        <p:cTn id="716" dur="7">
                                          <p:stCondLst>
                                            <p:cond delay="452"/>
                                          </p:stCondLst>
                                        </p:cTn>
                                        <p:tgtEl>
                                          <p:spTgt spid="173"/>
                                        </p:tgtEl>
                                      </p:cBhvr>
                                      <p:to x="100000" y="95000"/>
                                    </p:animScale>
                                    <p:animScale>
                                      <p:cBhvr>
                                        <p:cTn id="717" dur="42" decel="50000">
                                          <p:stCondLst>
                                            <p:cond delay="459"/>
                                          </p:stCondLst>
                                        </p:cTn>
                                        <p:tgtEl>
                                          <p:spTgt spid="173"/>
                                        </p:tgtEl>
                                      </p:cBhvr>
                                      <p:to x="100000" y="100000"/>
                                    </p:animScale>
                                  </p:childTnLst>
                                </p:cTn>
                              </p:par>
                            </p:childTnLst>
                          </p:cTn>
                        </p:par>
                        <p:par>
                          <p:cTn id="718" fill="hold">
                            <p:stCondLst>
                              <p:cond delay="21042"/>
                            </p:stCondLst>
                            <p:childTnLst>
                              <p:par>
                                <p:cTn id="719" presetID="26" presetClass="entr" presetSubtype="0" fill="hold" nodeType="afterEffect">
                                  <p:stCondLst>
                                    <p:cond delay="0"/>
                                  </p:stCondLst>
                                  <p:childTnLst>
                                    <p:set>
                                      <p:cBhvr>
                                        <p:cTn id="720" dur="1" fill="hold">
                                          <p:stCondLst>
                                            <p:cond delay="0"/>
                                          </p:stCondLst>
                                        </p:cTn>
                                        <p:tgtEl>
                                          <p:spTgt spid="171"/>
                                        </p:tgtEl>
                                        <p:attrNameLst>
                                          <p:attrName>style.visibility</p:attrName>
                                        </p:attrNameLst>
                                      </p:cBhvr>
                                      <p:to>
                                        <p:strVal val="visible"/>
                                      </p:to>
                                    </p:set>
                                    <p:animEffect transition="in" filter="wipe(down)">
                                      <p:cBhvr>
                                        <p:cTn id="721" dur="145">
                                          <p:stCondLst>
                                            <p:cond delay="0"/>
                                          </p:stCondLst>
                                        </p:cTn>
                                        <p:tgtEl>
                                          <p:spTgt spid="171"/>
                                        </p:tgtEl>
                                      </p:cBhvr>
                                    </p:animEffect>
                                    <p:anim calcmode="lin" valueType="num">
                                      <p:cBhvr>
                                        <p:cTn id="722" dur="456" tmFilter="0,0; 0.14,0.36; 0.43,0.73; 0.71,0.91; 1.0,1.0">
                                          <p:stCondLst>
                                            <p:cond delay="0"/>
                                          </p:stCondLst>
                                        </p:cTn>
                                        <p:tgtEl>
                                          <p:spTgt spid="171"/>
                                        </p:tgtEl>
                                        <p:attrNameLst>
                                          <p:attrName>ppt_x</p:attrName>
                                        </p:attrNameLst>
                                      </p:cBhvr>
                                      <p:tavLst>
                                        <p:tav tm="0">
                                          <p:val>
                                            <p:strVal val="#ppt_x-0.25"/>
                                          </p:val>
                                        </p:tav>
                                        <p:tav tm="100000">
                                          <p:val>
                                            <p:strVal val="#ppt_x"/>
                                          </p:val>
                                        </p:tav>
                                      </p:tavLst>
                                    </p:anim>
                                    <p:anim calcmode="lin" valueType="num">
                                      <p:cBhvr>
                                        <p:cTn id="723" dur="166" tmFilter="0.0,0.0; 0.25,0.07; 0.50,0.2; 0.75,0.467; 1.0,1.0">
                                          <p:stCondLst>
                                            <p:cond delay="0"/>
                                          </p:stCondLst>
                                        </p:cTn>
                                        <p:tgtEl>
                                          <p:spTgt spid="171"/>
                                        </p:tgtEl>
                                        <p:attrNameLst>
                                          <p:attrName>ppt_y</p:attrName>
                                        </p:attrNameLst>
                                      </p:cBhvr>
                                      <p:tavLst>
                                        <p:tav tm="0" fmla="#ppt_y-sin(pi*$)/3">
                                          <p:val>
                                            <p:fltVal val="0.5"/>
                                          </p:val>
                                        </p:tav>
                                        <p:tav tm="100000">
                                          <p:val>
                                            <p:fltVal val="1"/>
                                          </p:val>
                                        </p:tav>
                                      </p:tavLst>
                                    </p:anim>
                                    <p:anim calcmode="lin" valueType="num">
                                      <p:cBhvr>
                                        <p:cTn id="724" dur="166" tmFilter="0, 0; 0.125,0.2665; 0.25,0.4; 0.375,0.465; 0.5,0.5;  0.625,0.535; 0.75,0.6; 0.875,0.7335; 1,1">
                                          <p:stCondLst>
                                            <p:cond delay="166"/>
                                          </p:stCondLst>
                                        </p:cTn>
                                        <p:tgtEl>
                                          <p:spTgt spid="171"/>
                                        </p:tgtEl>
                                        <p:attrNameLst>
                                          <p:attrName>ppt_y</p:attrName>
                                        </p:attrNameLst>
                                      </p:cBhvr>
                                      <p:tavLst>
                                        <p:tav tm="0" fmla="#ppt_y-sin(pi*$)/9">
                                          <p:val>
                                            <p:fltVal val="0"/>
                                          </p:val>
                                        </p:tav>
                                        <p:tav tm="100000">
                                          <p:val>
                                            <p:fltVal val="1"/>
                                          </p:val>
                                        </p:tav>
                                      </p:tavLst>
                                    </p:anim>
                                    <p:anim calcmode="lin" valueType="num">
                                      <p:cBhvr>
                                        <p:cTn id="725" dur="83" tmFilter="0, 0; 0.125,0.2665; 0.25,0.4; 0.375,0.465; 0.5,0.5;  0.625,0.535; 0.75,0.6; 0.875,0.7335; 1,1">
                                          <p:stCondLst>
                                            <p:cond delay="331"/>
                                          </p:stCondLst>
                                        </p:cTn>
                                        <p:tgtEl>
                                          <p:spTgt spid="171"/>
                                        </p:tgtEl>
                                        <p:attrNameLst>
                                          <p:attrName>ppt_y</p:attrName>
                                        </p:attrNameLst>
                                      </p:cBhvr>
                                      <p:tavLst>
                                        <p:tav tm="0" fmla="#ppt_y-sin(pi*$)/27">
                                          <p:val>
                                            <p:fltVal val="0"/>
                                          </p:val>
                                        </p:tav>
                                        <p:tav tm="100000">
                                          <p:val>
                                            <p:fltVal val="1"/>
                                          </p:val>
                                        </p:tav>
                                      </p:tavLst>
                                    </p:anim>
                                    <p:anim calcmode="lin" valueType="num">
                                      <p:cBhvr>
                                        <p:cTn id="726" dur="41" tmFilter="0, 0; 0.125,0.2665; 0.25,0.4; 0.375,0.465; 0.5,0.5;  0.625,0.535; 0.75,0.6; 0.875,0.7335; 1,1">
                                          <p:stCondLst>
                                            <p:cond delay="414"/>
                                          </p:stCondLst>
                                        </p:cTn>
                                        <p:tgtEl>
                                          <p:spTgt spid="171"/>
                                        </p:tgtEl>
                                        <p:attrNameLst>
                                          <p:attrName>ppt_y</p:attrName>
                                        </p:attrNameLst>
                                      </p:cBhvr>
                                      <p:tavLst>
                                        <p:tav tm="0" fmla="#ppt_y-sin(pi*$)/81">
                                          <p:val>
                                            <p:fltVal val="0"/>
                                          </p:val>
                                        </p:tav>
                                        <p:tav tm="100000">
                                          <p:val>
                                            <p:fltVal val="1"/>
                                          </p:val>
                                        </p:tav>
                                      </p:tavLst>
                                    </p:anim>
                                    <p:animScale>
                                      <p:cBhvr>
                                        <p:cTn id="727" dur="7">
                                          <p:stCondLst>
                                            <p:cond delay="163"/>
                                          </p:stCondLst>
                                        </p:cTn>
                                        <p:tgtEl>
                                          <p:spTgt spid="171"/>
                                        </p:tgtEl>
                                      </p:cBhvr>
                                      <p:to x="100000" y="60000"/>
                                    </p:animScale>
                                    <p:animScale>
                                      <p:cBhvr>
                                        <p:cTn id="728" dur="42" decel="50000">
                                          <p:stCondLst>
                                            <p:cond delay="169"/>
                                          </p:stCondLst>
                                        </p:cTn>
                                        <p:tgtEl>
                                          <p:spTgt spid="171"/>
                                        </p:tgtEl>
                                      </p:cBhvr>
                                      <p:to x="100000" y="100000"/>
                                    </p:animScale>
                                    <p:animScale>
                                      <p:cBhvr>
                                        <p:cTn id="729" dur="7">
                                          <p:stCondLst>
                                            <p:cond delay="328"/>
                                          </p:stCondLst>
                                        </p:cTn>
                                        <p:tgtEl>
                                          <p:spTgt spid="171"/>
                                        </p:tgtEl>
                                      </p:cBhvr>
                                      <p:to x="100000" y="80000"/>
                                    </p:animScale>
                                    <p:animScale>
                                      <p:cBhvr>
                                        <p:cTn id="730" dur="42" decel="50000">
                                          <p:stCondLst>
                                            <p:cond delay="335"/>
                                          </p:stCondLst>
                                        </p:cTn>
                                        <p:tgtEl>
                                          <p:spTgt spid="171"/>
                                        </p:tgtEl>
                                      </p:cBhvr>
                                      <p:to x="100000" y="100000"/>
                                    </p:animScale>
                                    <p:animScale>
                                      <p:cBhvr>
                                        <p:cTn id="731" dur="7">
                                          <p:stCondLst>
                                            <p:cond delay="411"/>
                                          </p:stCondLst>
                                        </p:cTn>
                                        <p:tgtEl>
                                          <p:spTgt spid="171"/>
                                        </p:tgtEl>
                                      </p:cBhvr>
                                      <p:to x="100000" y="90000"/>
                                    </p:animScale>
                                    <p:animScale>
                                      <p:cBhvr>
                                        <p:cTn id="732" dur="42" decel="50000">
                                          <p:stCondLst>
                                            <p:cond delay="417"/>
                                          </p:stCondLst>
                                        </p:cTn>
                                        <p:tgtEl>
                                          <p:spTgt spid="171"/>
                                        </p:tgtEl>
                                      </p:cBhvr>
                                      <p:to x="100000" y="100000"/>
                                    </p:animScale>
                                    <p:animScale>
                                      <p:cBhvr>
                                        <p:cTn id="733" dur="7">
                                          <p:stCondLst>
                                            <p:cond delay="452"/>
                                          </p:stCondLst>
                                        </p:cTn>
                                        <p:tgtEl>
                                          <p:spTgt spid="171"/>
                                        </p:tgtEl>
                                      </p:cBhvr>
                                      <p:to x="100000" y="95000"/>
                                    </p:animScale>
                                    <p:animScale>
                                      <p:cBhvr>
                                        <p:cTn id="734" dur="42" decel="50000">
                                          <p:stCondLst>
                                            <p:cond delay="459"/>
                                          </p:stCondLst>
                                        </p:cTn>
                                        <p:tgtEl>
                                          <p:spTgt spid="171"/>
                                        </p:tgtEl>
                                      </p:cBhvr>
                                      <p:to x="100000" y="100000"/>
                                    </p:animScale>
                                  </p:childTnLst>
                                </p:cTn>
                              </p:par>
                            </p:childTnLst>
                          </p:cTn>
                        </p:par>
                        <p:par>
                          <p:cTn id="735" fill="hold">
                            <p:stCondLst>
                              <p:cond delay="21543"/>
                            </p:stCondLst>
                            <p:childTnLst>
                              <p:par>
                                <p:cTn id="736" presetID="26" presetClass="entr" presetSubtype="0" fill="hold" nodeType="afterEffect">
                                  <p:stCondLst>
                                    <p:cond delay="0"/>
                                  </p:stCondLst>
                                  <p:childTnLst>
                                    <p:set>
                                      <p:cBhvr>
                                        <p:cTn id="737" dur="1" fill="hold">
                                          <p:stCondLst>
                                            <p:cond delay="0"/>
                                          </p:stCondLst>
                                        </p:cTn>
                                        <p:tgtEl>
                                          <p:spTgt spid="164"/>
                                        </p:tgtEl>
                                        <p:attrNameLst>
                                          <p:attrName>style.visibility</p:attrName>
                                        </p:attrNameLst>
                                      </p:cBhvr>
                                      <p:to>
                                        <p:strVal val="visible"/>
                                      </p:to>
                                    </p:set>
                                    <p:animEffect transition="in" filter="wipe(down)">
                                      <p:cBhvr>
                                        <p:cTn id="738" dur="145">
                                          <p:stCondLst>
                                            <p:cond delay="0"/>
                                          </p:stCondLst>
                                        </p:cTn>
                                        <p:tgtEl>
                                          <p:spTgt spid="164"/>
                                        </p:tgtEl>
                                      </p:cBhvr>
                                    </p:animEffect>
                                    <p:anim calcmode="lin" valueType="num">
                                      <p:cBhvr>
                                        <p:cTn id="739" dur="456" tmFilter="0,0; 0.14,0.36; 0.43,0.73; 0.71,0.91; 1.0,1.0">
                                          <p:stCondLst>
                                            <p:cond delay="0"/>
                                          </p:stCondLst>
                                        </p:cTn>
                                        <p:tgtEl>
                                          <p:spTgt spid="164"/>
                                        </p:tgtEl>
                                        <p:attrNameLst>
                                          <p:attrName>ppt_x</p:attrName>
                                        </p:attrNameLst>
                                      </p:cBhvr>
                                      <p:tavLst>
                                        <p:tav tm="0">
                                          <p:val>
                                            <p:strVal val="#ppt_x-0.25"/>
                                          </p:val>
                                        </p:tav>
                                        <p:tav tm="100000">
                                          <p:val>
                                            <p:strVal val="#ppt_x"/>
                                          </p:val>
                                        </p:tav>
                                      </p:tavLst>
                                    </p:anim>
                                    <p:anim calcmode="lin" valueType="num">
                                      <p:cBhvr>
                                        <p:cTn id="740" dur="166" tmFilter="0.0,0.0; 0.25,0.07; 0.50,0.2; 0.75,0.467; 1.0,1.0">
                                          <p:stCondLst>
                                            <p:cond delay="0"/>
                                          </p:stCondLst>
                                        </p:cTn>
                                        <p:tgtEl>
                                          <p:spTgt spid="164"/>
                                        </p:tgtEl>
                                        <p:attrNameLst>
                                          <p:attrName>ppt_y</p:attrName>
                                        </p:attrNameLst>
                                      </p:cBhvr>
                                      <p:tavLst>
                                        <p:tav tm="0" fmla="#ppt_y-sin(pi*$)/3">
                                          <p:val>
                                            <p:fltVal val="0.5"/>
                                          </p:val>
                                        </p:tav>
                                        <p:tav tm="100000">
                                          <p:val>
                                            <p:fltVal val="1"/>
                                          </p:val>
                                        </p:tav>
                                      </p:tavLst>
                                    </p:anim>
                                    <p:anim calcmode="lin" valueType="num">
                                      <p:cBhvr>
                                        <p:cTn id="741" dur="166" tmFilter="0, 0; 0.125,0.2665; 0.25,0.4; 0.375,0.465; 0.5,0.5;  0.625,0.535; 0.75,0.6; 0.875,0.7335; 1,1">
                                          <p:stCondLst>
                                            <p:cond delay="166"/>
                                          </p:stCondLst>
                                        </p:cTn>
                                        <p:tgtEl>
                                          <p:spTgt spid="164"/>
                                        </p:tgtEl>
                                        <p:attrNameLst>
                                          <p:attrName>ppt_y</p:attrName>
                                        </p:attrNameLst>
                                      </p:cBhvr>
                                      <p:tavLst>
                                        <p:tav tm="0" fmla="#ppt_y-sin(pi*$)/9">
                                          <p:val>
                                            <p:fltVal val="0"/>
                                          </p:val>
                                        </p:tav>
                                        <p:tav tm="100000">
                                          <p:val>
                                            <p:fltVal val="1"/>
                                          </p:val>
                                        </p:tav>
                                      </p:tavLst>
                                    </p:anim>
                                    <p:anim calcmode="lin" valueType="num">
                                      <p:cBhvr>
                                        <p:cTn id="742" dur="83" tmFilter="0, 0; 0.125,0.2665; 0.25,0.4; 0.375,0.465; 0.5,0.5;  0.625,0.535; 0.75,0.6; 0.875,0.7335; 1,1">
                                          <p:stCondLst>
                                            <p:cond delay="331"/>
                                          </p:stCondLst>
                                        </p:cTn>
                                        <p:tgtEl>
                                          <p:spTgt spid="164"/>
                                        </p:tgtEl>
                                        <p:attrNameLst>
                                          <p:attrName>ppt_y</p:attrName>
                                        </p:attrNameLst>
                                      </p:cBhvr>
                                      <p:tavLst>
                                        <p:tav tm="0" fmla="#ppt_y-sin(pi*$)/27">
                                          <p:val>
                                            <p:fltVal val="0"/>
                                          </p:val>
                                        </p:tav>
                                        <p:tav tm="100000">
                                          <p:val>
                                            <p:fltVal val="1"/>
                                          </p:val>
                                        </p:tav>
                                      </p:tavLst>
                                    </p:anim>
                                    <p:anim calcmode="lin" valueType="num">
                                      <p:cBhvr>
                                        <p:cTn id="743" dur="41" tmFilter="0, 0; 0.125,0.2665; 0.25,0.4; 0.375,0.465; 0.5,0.5;  0.625,0.535; 0.75,0.6; 0.875,0.7335; 1,1">
                                          <p:stCondLst>
                                            <p:cond delay="414"/>
                                          </p:stCondLst>
                                        </p:cTn>
                                        <p:tgtEl>
                                          <p:spTgt spid="164"/>
                                        </p:tgtEl>
                                        <p:attrNameLst>
                                          <p:attrName>ppt_y</p:attrName>
                                        </p:attrNameLst>
                                      </p:cBhvr>
                                      <p:tavLst>
                                        <p:tav tm="0" fmla="#ppt_y-sin(pi*$)/81">
                                          <p:val>
                                            <p:fltVal val="0"/>
                                          </p:val>
                                        </p:tav>
                                        <p:tav tm="100000">
                                          <p:val>
                                            <p:fltVal val="1"/>
                                          </p:val>
                                        </p:tav>
                                      </p:tavLst>
                                    </p:anim>
                                    <p:animScale>
                                      <p:cBhvr>
                                        <p:cTn id="744" dur="7">
                                          <p:stCondLst>
                                            <p:cond delay="163"/>
                                          </p:stCondLst>
                                        </p:cTn>
                                        <p:tgtEl>
                                          <p:spTgt spid="164"/>
                                        </p:tgtEl>
                                      </p:cBhvr>
                                      <p:to x="100000" y="60000"/>
                                    </p:animScale>
                                    <p:animScale>
                                      <p:cBhvr>
                                        <p:cTn id="745" dur="42" decel="50000">
                                          <p:stCondLst>
                                            <p:cond delay="169"/>
                                          </p:stCondLst>
                                        </p:cTn>
                                        <p:tgtEl>
                                          <p:spTgt spid="164"/>
                                        </p:tgtEl>
                                      </p:cBhvr>
                                      <p:to x="100000" y="100000"/>
                                    </p:animScale>
                                    <p:animScale>
                                      <p:cBhvr>
                                        <p:cTn id="746" dur="7">
                                          <p:stCondLst>
                                            <p:cond delay="328"/>
                                          </p:stCondLst>
                                        </p:cTn>
                                        <p:tgtEl>
                                          <p:spTgt spid="164"/>
                                        </p:tgtEl>
                                      </p:cBhvr>
                                      <p:to x="100000" y="80000"/>
                                    </p:animScale>
                                    <p:animScale>
                                      <p:cBhvr>
                                        <p:cTn id="747" dur="42" decel="50000">
                                          <p:stCondLst>
                                            <p:cond delay="335"/>
                                          </p:stCondLst>
                                        </p:cTn>
                                        <p:tgtEl>
                                          <p:spTgt spid="164"/>
                                        </p:tgtEl>
                                      </p:cBhvr>
                                      <p:to x="100000" y="100000"/>
                                    </p:animScale>
                                    <p:animScale>
                                      <p:cBhvr>
                                        <p:cTn id="748" dur="7">
                                          <p:stCondLst>
                                            <p:cond delay="411"/>
                                          </p:stCondLst>
                                        </p:cTn>
                                        <p:tgtEl>
                                          <p:spTgt spid="164"/>
                                        </p:tgtEl>
                                      </p:cBhvr>
                                      <p:to x="100000" y="90000"/>
                                    </p:animScale>
                                    <p:animScale>
                                      <p:cBhvr>
                                        <p:cTn id="749" dur="42" decel="50000">
                                          <p:stCondLst>
                                            <p:cond delay="417"/>
                                          </p:stCondLst>
                                        </p:cTn>
                                        <p:tgtEl>
                                          <p:spTgt spid="164"/>
                                        </p:tgtEl>
                                      </p:cBhvr>
                                      <p:to x="100000" y="100000"/>
                                    </p:animScale>
                                    <p:animScale>
                                      <p:cBhvr>
                                        <p:cTn id="750" dur="7">
                                          <p:stCondLst>
                                            <p:cond delay="452"/>
                                          </p:stCondLst>
                                        </p:cTn>
                                        <p:tgtEl>
                                          <p:spTgt spid="164"/>
                                        </p:tgtEl>
                                      </p:cBhvr>
                                      <p:to x="100000" y="95000"/>
                                    </p:animScale>
                                    <p:animScale>
                                      <p:cBhvr>
                                        <p:cTn id="751" dur="42" decel="50000">
                                          <p:stCondLst>
                                            <p:cond delay="459"/>
                                          </p:stCondLst>
                                        </p:cTn>
                                        <p:tgtEl>
                                          <p:spTgt spid="164"/>
                                        </p:tgtEl>
                                      </p:cBhvr>
                                      <p:to x="100000" y="100000"/>
                                    </p:animScale>
                                  </p:childTnLst>
                                </p:cTn>
                              </p:par>
                            </p:childTnLst>
                          </p:cTn>
                        </p:par>
                        <p:par>
                          <p:cTn id="752" fill="hold">
                            <p:stCondLst>
                              <p:cond delay="22044"/>
                            </p:stCondLst>
                            <p:childTnLst>
                              <p:par>
                                <p:cTn id="753" presetID="26" presetClass="entr" presetSubtype="0" fill="hold" nodeType="afterEffect">
                                  <p:stCondLst>
                                    <p:cond delay="0"/>
                                  </p:stCondLst>
                                  <p:childTnLst>
                                    <p:set>
                                      <p:cBhvr>
                                        <p:cTn id="754" dur="1" fill="hold">
                                          <p:stCondLst>
                                            <p:cond delay="0"/>
                                          </p:stCondLst>
                                        </p:cTn>
                                        <p:tgtEl>
                                          <p:spTgt spid="113"/>
                                        </p:tgtEl>
                                        <p:attrNameLst>
                                          <p:attrName>style.visibility</p:attrName>
                                        </p:attrNameLst>
                                      </p:cBhvr>
                                      <p:to>
                                        <p:strVal val="visible"/>
                                      </p:to>
                                    </p:set>
                                    <p:animEffect transition="in" filter="wipe(down)">
                                      <p:cBhvr>
                                        <p:cTn id="755" dur="145">
                                          <p:stCondLst>
                                            <p:cond delay="0"/>
                                          </p:stCondLst>
                                        </p:cTn>
                                        <p:tgtEl>
                                          <p:spTgt spid="113"/>
                                        </p:tgtEl>
                                      </p:cBhvr>
                                    </p:animEffect>
                                    <p:anim calcmode="lin" valueType="num">
                                      <p:cBhvr>
                                        <p:cTn id="756" dur="456" tmFilter="0,0; 0.14,0.36; 0.43,0.73; 0.71,0.91; 1.0,1.0">
                                          <p:stCondLst>
                                            <p:cond delay="0"/>
                                          </p:stCondLst>
                                        </p:cTn>
                                        <p:tgtEl>
                                          <p:spTgt spid="113"/>
                                        </p:tgtEl>
                                        <p:attrNameLst>
                                          <p:attrName>ppt_x</p:attrName>
                                        </p:attrNameLst>
                                      </p:cBhvr>
                                      <p:tavLst>
                                        <p:tav tm="0">
                                          <p:val>
                                            <p:strVal val="#ppt_x-0.25"/>
                                          </p:val>
                                        </p:tav>
                                        <p:tav tm="100000">
                                          <p:val>
                                            <p:strVal val="#ppt_x"/>
                                          </p:val>
                                        </p:tav>
                                      </p:tavLst>
                                    </p:anim>
                                    <p:anim calcmode="lin" valueType="num">
                                      <p:cBhvr>
                                        <p:cTn id="757" dur="166" tmFilter="0.0,0.0; 0.25,0.07; 0.50,0.2; 0.75,0.467; 1.0,1.0">
                                          <p:stCondLst>
                                            <p:cond delay="0"/>
                                          </p:stCondLst>
                                        </p:cTn>
                                        <p:tgtEl>
                                          <p:spTgt spid="113"/>
                                        </p:tgtEl>
                                        <p:attrNameLst>
                                          <p:attrName>ppt_y</p:attrName>
                                        </p:attrNameLst>
                                      </p:cBhvr>
                                      <p:tavLst>
                                        <p:tav tm="0" fmla="#ppt_y-sin(pi*$)/3">
                                          <p:val>
                                            <p:fltVal val="0.5"/>
                                          </p:val>
                                        </p:tav>
                                        <p:tav tm="100000">
                                          <p:val>
                                            <p:fltVal val="1"/>
                                          </p:val>
                                        </p:tav>
                                      </p:tavLst>
                                    </p:anim>
                                    <p:anim calcmode="lin" valueType="num">
                                      <p:cBhvr>
                                        <p:cTn id="758" dur="166" tmFilter="0, 0; 0.125,0.2665; 0.25,0.4; 0.375,0.465; 0.5,0.5;  0.625,0.535; 0.75,0.6; 0.875,0.7335; 1,1">
                                          <p:stCondLst>
                                            <p:cond delay="166"/>
                                          </p:stCondLst>
                                        </p:cTn>
                                        <p:tgtEl>
                                          <p:spTgt spid="113"/>
                                        </p:tgtEl>
                                        <p:attrNameLst>
                                          <p:attrName>ppt_y</p:attrName>
                                        </p:attrNameLst>
                                      </p:cBhvr>
                                      <p:tavLst>
                                        <p:tav tm="0" fmla="#ppt_y-sin(pi*$)/9">
                                          <p:val>
                                            <p:fltVal val="0"/>
                                          </p:val>
                                        </p:tav>
                                        <p:tav tm="100000">
                                          <p:val>
                                            <p:fltVal val="1"/>
                                          </p:val>
                                        </p:tav>
                                      </p:tavLst>
                                    </p:anim>
                                    <p:anim calcmode="lin" valueType="num">
                                      <p:cBhvr>
                                        <p:cTn id="759" dur="83" tmFilter="0, 0; 0.125,0.2665; 0.25,0.4; 0.375,0.465; 0.5,0.5;  0.625,0.535; 0.75,0.6; 0.875,0.7335; 1,1">
                                          <p:stCondLst>
                                            <p:cond delay="331"/>
                                          </p:stCondLst>
                                        </p:cTn>
                                        <p:tgtEl>
                                          <p:spTgt spid="113"/>
                                        </p:tgtEl>
                                        <p:attrNameLst>
                                          <p:attrName>ppt_y</p:attrName>
                                        </p:attrNameLst>
                                      </p:cBhvr>
                                      <p:tavLst>
                                        <p:tav tm="0" fmla="#ppt_y-sin(pi*$)/27">
                                          <p:val>
                                            <p:fltVal val="0"/>
                                          </p:val>
                                        </p:tav>
                                        <p:tav tm="100000">
                                          <p:val>
                                            <p:fltVal val="1"/>
                                          </p:val>
                                        </p:tav>
                                      </p:tavLst>
                                    </p:anim>
                                    <p:anim calcmode="lin" valueType="num">
                                      <p:cBhvr>
                                        <p:cTn id="760" dur="41" tmFilter="0, 0; 0.125,0.2665; 0.25,0.4; 0.375,0.465; 0.5,0.5;  0.625,0.535; 0.75,0.6; 0.875,0.7335; 1,1">
                                          <p:stCondLst>
                                            <p:cond delay="414"/>
                                          </p:stCondLst>
                                        </p:cTn>
                                        <p:tgtEl>
                                          <p:spTgt spid="113"/>
                                        </p:tgtEl>
                                        <p:attrNameLst>
                                          <p:attrName>ppt_y</p:attrName>
                                        </p:attrNameLst>
                                      </p:cBhvr>
                                      <p:tavLst>
                                        <p:tav tm="0" fmla="#ppt_y-sin(pi*$)/81">
                                          <p:val>
                                            <p:fltVal val="0"/>
                                          </p:val>
                                        </p:tav>
                                        <p:tav tm="100000">
                                          <p:val>
                                            <p:fltVal val="1"/>
                                          </p:val>
                                        </p:tav>
                                      </p:tavLst>
                                    </p:anim>
                                    <p:animScale>
                                      <p:cBhvr>
                                        <p:cTn id="761" dur="7">
                                          <p:stCondLst>
                                            <p:cond delay="163"/>
                                          </p:stCondLst>
                                        </p:cTn>
                                        <p:tgtEl>
                                          <p:spTgt spid="113"/>
                                        </p:tgtEl>
                                      </p:cBhvr>
                                      <p:to x="100000" y="60000"/>
                                    </p:animScale>
                                    <p:animScale>
                                      <p:cBhvr>
                                        <p:cTn id="762" dur="42" decel="50000">
                                          <p:stCondLst>
                                            <p:cond delay="169"/>
                                          </p:stCondLst>
                                        </p:cTn>
                                        <p:tgtEl>
                                          <p:spTgt spid="113"/>
                                        </p:tgtEl>
                                      </p:cBhvr>
                                      <p:to x="100000" y="100000"/>
                                    </p:animScale>
                                    <p:animScale>
                                      <p:cBhvr>
                                        <p:cTn id="763" dur="7">
                                          <p:stCondLst>
                                            <p:cond delay="328"/>
                                          </p:stCondLst>
                                        </p:cTn>
                                        <p:tgtEl>
                                          <p:spTgt spid="113"/>
                                        </p:tgtEl>
                                      </p:cBhvr>
                                      <p:to x="100000" y="80000"/>
                                    </p:animScale>
                                    <p:animScale>
                                      <p:cBhvr>
                                        <p:cTn id="764" dur="42" decel="50000">
                                          <p:stCondLst>
                                            <p:cond delay="335"/>
                                          </p:stCondLst>
                                        </p:cTn>
                                        <p:tgtEl>
                                          <p:spTgt spid="113"/>
                                        </p:tgtEl>
                                      </p:cBhvr>
                                      <p:to x="100000" y="100000"/>
                                    </p:animScale>
                                    <p:animScale>
                                      <p:cBhvr>
                                        <p:cTn id="765" dur="7">
                                          <p:stCondLst>
                                            <p:cond delay="411"/>
                                          </p:stCondLst>
                                        </p:cTn>
                                        <p:tgtEl>
                                          <p:spTgt spid="113"/>
                                        </p:tgtEl>
                                      </p:cBhvr>
                                      <p:to x="100000" y="90000"/>
                                    </p:animScale>
                                    <p:animScale>
                                      <p:cBhvr>
                                        <p:cTn id="766" dur="42" decel="50000">
                                          <p:stCondLst>
                                            <p:cond delay="417"/>
                                          </p:stCondLst>
                                        </p:cTn>
                                        <p:tgtEl>
                                          <p:spTgt spid="113"/>
                                        </p:tgtEl>
                                      </p:cBhvr>
                                      <p:to x="100000" y="100000"/>
                                    </p:animScale>
                                    <p:animScale>
                                      <p:cBhvr>
                                        <p:cTn id="767" dur="7">
                                          <p:stCondLst>
                                            <p:cond delay="452"/>
                                          </p:stCondLst>
                                        </p:cTn>
                                        <p:tgtEl>
                                          <p:spTgt spid="113"/>
                                        </p:tgtEl>
                                      </p:cBhvr>
                                      <p:to x="100000" y="95000"/>
                                    </p:animScale>
                                    <p:animScale>
                                      <p:cBhvr>
                                        <p:cTn id="768" dur="42" decel="50000">
                                          <p:stCondLst>
                                            <p:cond delay="459"/>
                                          </p:stCondLst>
                                        </p:cTn>
                                        <p:tgtEl>
                                          <p:spTgt spid="113"/>
                                        </p:tgtEl>
                                      </p:cBhvr>
                                      <p:to x="100000" y="100000"/>
                                    </p:animScale>
                                  </p:childTnLst>
                                </p:cTn>
                              </p:par>
                            </p:childTnLst>
                          </p:cTn>
                        </p:par>
                        <p:par>
                          <p:cTn id="769" fill="hold">
                            <p:stCondLst>
                              <p:cond delay="22545"/>
                            </p:stCondLst>
                            <p:childTnLst>
                              <p:par>
                                <p:cTn id="770" presetID="26" presetClass="entr" presetSubtype="0" fill="hold" nodeType="afterEffect">
                                  <p:stCondLst>
                                    <p:cond delay="0"/>
                                  </p:stCondLst>
                                  <p:childTnLst>
                                    <p:set>
                                      <p:cBhvr>
                                        <p:cTn id="771" dur="1" fill="hold">
                                          <p:stCondLst>
                                            <p:cond delay="0"/>
                                          </p:stCondLst>
                                        </p:cTn>
                                        <p:tgtEl>
                                          <p:spTgt spid="152"/>
                                        </p:tgtEl>
                                        <p:attrNameLst>
                                          <p:attrName>style.visibility</p:attrName>
                                        </p:attrNameLst>
                                      </p:cBhvr>
                                      <p:to>
                                        <p:strVal val="visible"/>
                                      </p:to>
                                    </p:set>
                                    <p:animEffect transition="in" filter="wipe(down)">
                                      <p:cBhvr>
                                        <p:cTn id="772" dur="145">
                                          <p:stCondLst>
                                            <p:cond delay="0"/>
                                          </p:stCondLst>
                                        </p:cTn>
                                        <p:tgtEl>
                                          <p:spTgt spid="152"/>
                                        </p:tgtEl>
                                      </p:cBhvr>
                                    </p:animEffect>
                                    <p:anim calcmode="lin" valueType="num">
                                      <p:cBhvr>
                                        <p:cTn id="773" dur="456"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774" dur="166"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775" dur="166" tmFilter="0, 0; 0.125,0.2665; 0.25,0.4; 0.375,0.465; 0.5,0.5;  0.625,0.535; 0.75,0.6; 0.875,0.7335; 1,1">
                                          <p:stCondLst>
                                            <p:cond delay="166"/>
                                          </p:stCondLst>
                                        </p:cTn>
                                        <p:tgtEl>
                                          <p:spTgt spid="152"/>
                                        </p:tgtEl>
                                        <p:attrNameLst>
                                          <p:attrName>ppt_y</p:attrName>
                                        </p:attrNameLst>
                                      </p:cBhvr>
                                      <p:tavLst>
                                        <p:tav tm="0" fmla="#ppt_y-sin(pi*$)/9">
                                          <p:val>
                                            <p:fltVal val="0"/>
                                          </p:val>
                                        </p:tav>
                                        <p:tav tm="100000">
                                          <p:val>
                                            <p:fltVal val="1"/>
                                          </p:val>
                                        </p:tav>
                                      </p:tavLst>
                                    </p:anim>
                                    <p:anim calcmode="lin" valueType="num">
                                      <p:cBhvr>
                                        <p:cTn id="776" dur="83" tmFilter="0, 0; 0.125,0.2665; 0.25,0.4; 0.375,0.465; 0.5,0.5;  0.625,0.535; 0.75,0.6; 0.875,0.7335; 1,1">
                                          <p:stCondLst>
                                            <p:cond delay="331"/>
                                          </p:stCondLst>
                                        </p:cTn>
                                        <p:tgtEl>
                                          <p:spTgt spid="152"/>
                                        </p:tgtEl>
                                        <p:attrNameLst>
                                          <p:attrName>ppt_y</p:attrName>
                                        </p:attrNameLst>
                                      </p:cBhvr>
                                      <p:tavLst>
                                        <p:tav tm="0" fmla="#ppt_y-sin(pi*$)/27">
                                          <p:val>
                                            <p:fltVal val="0"/>
                                          </p:val>
                                        </p:tav>
                                        <p:tav tm="100000">
                                          <p:val>
                                            <p:fltVal val="1"/>
                                          </p:val>
                                        </p:tav>
                                      </p:tavLst>
                                    </p:anim>
                                    <p:anim calcmode="lin" valueType="num">
                                      <p:cBhvr>
                                        <p:cTn id="777" dur="41" tmFilter="0, 0; 0.125,0.2665; 0.25,0.4; 0.375,0.465; 0.5,0.5;  0.625,0.535; 0.75,0.6; 0.875,0.7335; 1,1">
                                          <p:stCondLst>
                                            <p:cond delay="414"/>
                                          </p:stCondLst>
                                        </p:cTn>
                                        <p:tgtEl>
                                          <p:spTgt spid="152"/>
                                        </p:tgtEl>
                                        <p:attrNameLst>
                                          <p:attrName>ppt_y</p:attrName>
                                        </p:attrNameLst>
                                      </p:cBhvr>
                                      <p:tavLst>
                                        <p:tav tm="0" fmla="#ppt_y-sin(pi*$)/81">
                                          <p:val>
                                            <p:fltVal val="0"/>
                                          </p:val>
                                        </p:tav>
                                        <p:tav tm="100000">
                                          <p:val>
                                            <p:fltVal val="1"/>
                                          </p:val>
                                        </p:tav>
                                      </p:tavLst>
                                    </p:anim>
                                    <p:animScale>
                                      <p:cBhvr>
                                        <p:cTn id="778" dur="7">
                                          <p:stCondLst>
                                            <p:cond delay="163"/>
                                          </p:stCondLst>
                                        </p:cTn>
                                        <p:tgtEl>
                                          <p:spTgt spid="152"/>
                                        </p:tgtEl>
                                      </p:cBhvr>
                                      <p:to x="100000" y="60000"/>
                                    </p:animScale>
                                    <p:animScale>
                                      <p:cBhvr>
                                        <p:cTn id="779" dur="42" decel="50000">
                                          <p:stCondLst>
                                            <p:cond delay="169"/>
                                          </p:stCondLst>
                                        </p:cTn>
                                        <p:tgtEl>
                                          <p:spTgt spid="152"/>
                                        </p:tgtEl>
                                      </p:cBhvr>
                                      <p:to x="100000" y="100000"/>
                                    </p:animScale>
                                    <p:animScale>
                                      <p:cBhvr>
                                        <p:cTn id="780" dur="7">
                                          <p:stCondLst>
                                            <p:cond delay="328"/>
                                          </p:stCondLst>
                                        </p:cTn>
                                        <p:tgtEl>
                                          <p:spTgt spid="152"/>
                                        </p:tgtEl>
                                      </p:cBhvr>
                                      <p:to x="100000" y="80000"/>
                                    </p:animScale>
                                    <p:animScale>
                                      <p:cBhvr>
                                        <p:cTn id="781" dur="42" decel="50000">
                                          <p:stCondLst>
                                            <p:cond delay="335"/>
                                          </p:stCondLst>
                                        </p:cTn>
                                        <p:tgtEl>
                                          <p:spTgt spid="152"/>
                                        </p:tgtEl>
                                      </p:cBhvr>
                                      <p:to x="100000" y="100000"/>
                                    </p:animScale>
                                    <p:animScale>
                                      <p:cBhvr>
                                        <p:cTn id="782" dur="7">
                                          <p:stCondLst>
                                            <p:cond delay="411"/>
                                          </p:stCondLst>
                                        </p:cTn>
                                        <p:tgtEl>
                                          <p:spTgt spid="152"/>
                                        </p:tgtEl>
                                      </p:cBhvr>
                                      <p:to x="100000" y="90000"/>
                                    </p:animScale>
                                    <p:animScale>
                                      <p:cBhvr>
                                        <p:cTn id="783" dur="42" decel="50000">
                                          <p:stCondLst>
                                            <p:cond delay="417"/>
                                          </p:stCondLst>
                                        </p:cTn>
                                        <p:tgtEl>
                                          <p:spTgt spid="152"/>
                                        </p:tgtEl>
                                      </p:cBhvr>
                                      <p:to x="100000" y="100000"/>
                                    </p:animScale>
                                    <p:animScale>
                                      <p:cBhvr>
                                        <p:cTn id="784" dur="7">
                                          <p:stCondLst>
                                            <p:cond delay="452"/>
                                          </p:stCondLst>
                                        </p:cTn>
                                        <p:tgtEl>
                                          <p:spTgt spid="152"/>
                                        </p:tgtEl>
                                      </p:cBhvr>
                                      <p:to x="100000" y="95000"/>
                                    </p:animScale>
                                    <p:animScale>
                                      <p:cBhvr>
                                        <p:cTn id="785" dur="42" decel="50000">
                                          <p:stCondLst>
                                            <p:cond delay="459"/>
                                          </p:stCondLst>
                                        </p:cTn>
                                        <p:tgtEl>
                                          <p:spTgt spid="152"/>
                                        </p:tgtEl>
                                      </p:cBhvr>
                                      <p:to x="100000" y="100000"/>
                                    </p:animScale>
                                  </p:childTnLst>
                                </p:cTn>
                              </p:par>
                            </p:childTnLst>
                          </p:cTn>
                        </p:par>
                        <p:par>
                          <p:cTn id="786" fill="hold">
                            <p:stCondLst>
                              <p:cond delay="23046"/>
                            </p:stCondLst>
                            <p:childTnLst>
                              <p:par>
                                <p:cTn id="787" presetID="26" presetClass="entr" presetSubtype="0" fill="hold" nodeType="afterEffect">
                                  <p:stCondLst>
                                    <p:cond delay="0"/>
                                  </p:stCondLst>
                                  <p:childTnLst>
                                    <p:set>
                                      <p:cBhvr>
                                        <p:cTn id="788" dur="1" fill="hold">
                                          <p:stCondLst>
                                            <p:cond delay="0"/>
                                          </p:stCondLst>
                                        </p:cTn>
                                        <p:tgtEl>
                                          <p:spTgt spid="151"/>
                                        </p:tgtEl>
                                        <p:attrNameLst>
                                          <p:attrName>style.visibility</p:attrName>
                                        </p:attrNameLst>
                                      </p:cBhvr>
                                      <p:to>
                                        <p:strVal val="visible"/>
                                      </p:to>
                                    </p:set>
                                    <p:animEffect transition="in" filter="wipe(down)">
                                      <p:cBhvr>
                                        <p:cTn id="789" dur="145">
                                          <p:stCondLst>
                                            <p:cond delay="0"/>
                                          </p:stCondLst>
                                        </p:cTn>
                                        <p:tgtEl>
                                          <p:spTgt spid="151"/>
                                        </p:tgtEl>
                                      </p:cBhvr>
                                    </p:animEffect>
                                    <p:anim calcmode="lin" valueType="num">
                                      <p:cBhvr>
                                        <p:cTn id="790" dur="456"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791" dur="166"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792" dur="166" tmFilter="0, 0; 0.125,0.2665; 0.25,0.4; 0.375,0.465; 0.5,0.5;  0.625,0.535; 0.75,0.6; 0.875,0.7335; 1,1">
                                          <p:stCondLst>
                                            <p:cond delay="166"/>
                                          </p:stCondLst>
                                        </p:cTn>
                                        <p:tgtEl>
                                          <p:spTgt spid="151"/>
                                        </p:tgtEl>
                                        <p:attrNameLst>
                                          <p:attrName>ppt_y</p:attrName>
                                        </p:attrNameLst>
                                      </p:cBhvr>
                                      <p:tavLst>
                                        <p:tav tm="0" fmla="#ppt_y-sin(pi*$)/9">
                                          <p:val>
                                            <p:fltVal val="0"/>
                                          </p:val>
                                        </p:tav>
                                        <p:tav tm="100000">
                                          <p:val>
                                            <p:fltVal val="1"/>
                                          </p:val>
                                        </p:tav>
                                      </p:tavLst>
                                    </p:anim>
                                    <p:anim calcmode="lin" valueType="num">
                                      <p:cBhvr>
                                        <p:cTn id="793" dur="83" tmFilter="0, 0; 0.125,0.2665; 0.25,0.4; 0.375,0.465; 0.5,0.5;  0.625,0.535; 0.75,0.6; 0.875,0.7335; 1,1">
                                          <p:stCondLst>
                                            <p:cond delay="331"/>
                                          </p:stCondLst>
                                        </p:cTn>
                                        <p:tgtEl>
                                          <p:spTgt spid="151"/>
                                        </p:tgtEl>
                                        <p:attrNameLst>
                                          <p:attrName>ppt_y</p:attrName>
                                        </p:attrNameLst>
                                      </p:cBhvr>
                                      <p:tavLst>
                                        <p:tav tm="0" fmla="#ppt_y-sin(pi*$)/27">
                                          <p:val>
                                            <p:fltVal val="0"/>
                                          </p:val>
                                        </p:tav>
                                        <p:tav tm="100000">
                                          <p:val>
                                            <p:fltVal val="1"/>
                                          </p:val>
                                        </p:tav>
                                      </p:tavLst>
                                    </p:anim>
                                    <p:anim calcmode="lin" valueType="num">
                                      <p:cBhvr>
                                        <p:cTn id="794" dur="41" tmFilter="0, 0; 0.125,0.2665; 0.25,0.4; 0.375,0.465; 0.5,0.5;  0.625,0.535; 0.75,0.6; 0.875,0.7335; 1,1">
                                          <p:stCondLst>
                                            <p:cond delay="414"/>
                                          </p:stCondLst>
                                        </p:cTn>
                                        <p:tgtEl>
                                          <p:spTgt spid="151"/>
                                        </p:tgtEl>
                                        <p:attrNameLst>
                                          <p:attrName>ppt_y</p:attrName>
                                        </p:attrNameLst>
                                      </p:cBhvr>
                                      <p:tavLst>
                                        <p:tav tm="0" fmla="#ppt_y-sin(pi*$)/81">
                                          <p:val>
                                            <p:fltVal val="0"/>
                                          </p:val>
                                        </p:tav>
                                        <p:tav tm="100000">
                                          <p:val>
                                            <p:fltVal val="1"/>
                                          </p:val>
                                        </p:tav>
                                      </p:tavLst>
                                    </p:anim>
                                    <p:animScale>
                                      <p:cBhvr>
                                        <p:cTn id="795" dur="7">
                                          <p:stCondLst>
                                            <p:cond delay="163"/>
                                          </p:stCondLst>
                                        </p:cTn>
                                        <p:tgtEl>
                                          <p:spTgt spid="151"/>
                                        </p:tgtEl>
                                      </p:cBhvr>
                                      <p:to x="100000" y="60000"/>
                                    </p:animScale>
                                    <p:animScale>
                                      <p:cBhvr>
                                        <p:cTn id="796" dur="42" decel="50000">
                                          <p:stCondLst>
                                            <p:cond delay="169"/>
                                          </p:stCondLst>
                                        </p:cTn>
                                        <p:tgtEl>
                                          <p:spTgt spid="151"/>
                                        </p:tgtEl>
                                      </p:cBhvr>
                                      <p:to x="100000" y="100000"/>
                                    </p:animScale>
                                    <p:animScale>
                                      <p:cBhvr>
                                        <p:cTn id="797" dur="7">
                                          <p:stCondLst>
                                            <p:cond delay="328"/>
                                          </p:stCondLst>
                                        </p:cTn>
                                        <p:tgtEl>
                                          <p:spTgt spid="151"/>
                                        </p:tgtEl>
                                      </p:cBhvr>
                                      <p:to x="100000" y="80000"/>
                                    </p:animScale>
                                    <p:animScale>
                                      <p:cBhvr>
                                        <p:cTn id="798" dur="42" decel="50000">
                                          <p:stCondLst>
                                            <p:cond delay="335"/>
                                          </p:stCondLst>
                                        </p:cTn>
                                        <p:tgtEl>
                                          <p:spTgt spid="151"/>
                                        </p:tgtEl>
                                      </p:cBhvr>
                                      <p:to x="100000" y="100000"/>
                                    </p:animScale>
                                    <p:animScale>
                                      <p:cBhvr>
                                        <p:cTn id="799" dur="7">
                                          <p:stCondLst>
                                            <p:cond delay="411"/>
                                          </p:stCondLst>
                                        </p:cTn>
                                        <p:tgtEl>
                                          <p:spTgt spid="151"/>
                                        </p:tgtEl>
                                      </p:cBhvr>
                                      <p:to x="100000" y="90000"/>
                                    </p:animScale>
                                    <p:animScale>
                                      <p:cBhvr>
                                        <p:cTn id="800" dur="42" decel="50000">
                                          <p:stCondLst>
                                            <p:cond delay="417"/>
                                          </p:stCondLst>
                                        </p:cTn>
                                        <p:tgtEl>
                                          <p:spTgt spid="151"/>
                                        </p:tgtEl>
                                      </p:cBhvr>
                                      <p:to x="100000" y="100000"/>
                                    </p:animScale>
                                    <p:animScale>
                                      <p:cBhvr>
                                        <p:cTn id="801" dur="7">
                                          <p:stCondLst>
                                            <p:cond delay="452"/>
                                          </p:stCondLst>
                                        </p:cTn>
                                        <p:tgtEl>
                                          <p:spTgt spid="151"/>
                                        </p:tgtEl>
                                      </p:cBhvr>
                                      <p:to x="100000" y="95000"/>
                                    </p:animScale>
                                    <p:animScale>
                                      <p:cBhvr>
                                        <p:cTn id="802" dur="42" decel="50000">
                                          <p:stCondLst>
                                            <p:cond delay="459"/>
                                          </p:stCondLst>
                                        </p:cTn>
                                        <p:tgtEl>
                                          <p:spTgt spid="151"/>
                                        </p:tgtEl>
                                      </p:cBhvr>
                                      <p:to x="100000" y="100000"/>
                                    </p:animScale>
                                  </p:childTnLst>
                                </p:cTn>
                              </p:par>
                            </p:childTnLst>
                          </p:cTn>
                        </p:par>
                        <p:par>
                          <p:cTn id="803" fill="hold">
                            <p:stCondLst>
                              <p:cond delay="23547"/>
                            </p:stCondLst>
                            <p:childTnLst>
                              <p:par>
                                <p:cTn id="804" presetID="26" presetClass="entr" presetSubtype="0" fill="hold" nodeType="afterEffect">
                                  <p:stCondLst>
                                    <p:cond delay="0"/>
                                  </p:stCondLst>
                                  <p:childTnLst>
                                    <p:set>
                                      <p:cBhvr>
                                        <p:cTn id="805" dur="1" fill="hold">
                                          <p:stCondLst>
                                            <p:cond delay="0"/>
                                          </p:stCondLst>
                                        </p:cTn>
                                        <p:tgtEl>
                                          <p:spTgt spid="172"/>
                                        </p:tgtEl>
                                        <p:attrNameLst>
                                          <p:attrName>style.visibility</p:attrName>
                                        </p:attrNameLst>
                                      </p:cBhvr>
                                      <p:to>
                                        <p:strVal val="visible"/>
                                      </p:to>
                                    </p:set>
                                    <p:animEffect transition="in" filter="wipe(down)">
                                      <p:cBhvr>
                                        <p:cTn id="806" dur="145">
                                          <p:stCondLst>
                                            <p:cond delay="0"/>
                                          </p:stCondLst>
                                        </p:cTn>
                                        <p:tgtEl>
                                          <p:spTgt spid="172"/>
                                        </p:tgtEl>
                                      </p:cBhvr>
                                    </p:animEffect>
                                    <p:anim calcmode="lin" valueType="num">
                                      <p:cBhvr>
                                        <p:cTn id="807" dur="456" tmFilter="0,0; 0.14,0.36; 0.43,0.73; 0.71,0.91; 1.0,1.0">
                                          <p:stCondLst>
                                            <p:cond delay="0"/>
                                          </p:stCondLst>
                                        </p:cTn>
                                        <p:tgtEl>
                                          <p:spTgt spid="172"/>
                                        </p:tgtEl>
                                        <p:attrNameLst>
                                          <p:attrName>ppt_x</p:attrName>
                                        </p:attrNameLst>
                                      </p:cBhvr>
                                      <p:tavLst>
                                        <p:tav tm="0">
                                          <p:val>
                                            <p:strVal val="#ppt_x-0.25"/>
                                          </p:val>
                                        </p:tav>
                                        <p:tav tm="100000">
                                          <p:val>
                                            <p:strVal val="#ppt_x"/>
                                          </p:val>
                                        </p:tav>
                                      </p:tavLst>
                                    </p:anim>
                                    <p:anim calcmode="lin" valueType="num">
                                      <p:cBhvr>
                                        <p:cTn id="808" dur="166" tmFilter="0.0,0.0; 0.25,0.07; 0.50,0.2; 0.75,0.467; 1.0,1.0">
                                          <p:stCondLst>
                                            <p:cond delay="0"/>
                                          </p:stCondLst>
                                        </p:cTn>
                                        <p:tgtEl>
                                          <p:spTgt spid="172"/>
                                        </p:tgtEl>
                                        <p:attrNameLst>
                                          <p:attrName>ppt_y</p:attrName>
                                        </p:attrNameLst>
                                      </p:cBhvr>
                                      <p:tavLst>
                                        <p:tav tm="0" fmla="#ppt_y-sin(pi*$)/3">
                                          <p:val>
                                            <p:fltVal val="0.5"/>
                                          </p:val>
                                        </p:tav>
                                        <p:tav tm="100000">
                                          <p:val>
                                            <p:fltVal val="1"/>
                                          </p:val>
                                        </p:tav>
                                      </p:tavLst>
                                    </p:anim>
                                    <p:anim calcmode="lin" valueType="num">
                                      <p:cBhvr>
                                        <p:cTn id="809" dur="166" tmFilter="0, 0; 0.125,0.2665; 0.25,0.4; 0.375,0.465; 0.5,0.5;  0.625,0.535; 0.75,0.6; 0.875,0.7335; 1,1">
                                          <p:stCondLst>
                                            <p:cond delay="166"/>
                                          </p:stCondLst>
                                        </p:cTn>
                                        <p:tgtEl>
                                          <p:spTgt spid="172"/>
                                        </p:tgtEl>
                                        <p:attrNameLst>
                                          <p:attrName>ppt_y</p:attrName>
                                        </p:attrNameLst>
                                      </p:cBhvr>
                                      <p:tavLst>
                                        <p:tav tm="0" fmla="#ppt_y-sin(pi*$)/9">
                                          <p:val>
                                            <p:fltVal val="0"/>
                                          </p:val>
                                        </p:tav>
                                        <p:tav tm="100000">
                                          <p:val>
                                            <p:fltVal val="1"/>
                                          </p:val>
                                        </p:tav>
                                      </p:tavLst>
                                    </p:anim>
                                    <p:anim calcmode="lin" valueType="num">
                                      <p:cBhvr>
                                        <p:cTn id="810" dur="83" tmFilter="0, 0; 0.125,0.2665; 0.25,0.4; 0.375,0.465; 0.5,0.5;  0.625,0.535; 0.75,0.6; 0.875,0.7335; 1,1">
                                          <p:stCondLst>
                                            <p:cond delay="331"/>
                                          </p:stCondLst>
                                        </p:cTn>
                                        <p:tgtEl>
                                          <p:spTgt spid="172"/>
                                        </p:tgtEl>
                                        <p:attrNameLst>
                                          <p:attrName>ppt_y</p:attrName>
                                        </p:attrNameLst>
                                      </p:cBhvr>
                                      <p:tavLst>
                                        <p:tav tm="0" fmla="#ppt_y-sin(pi*$)/27">
                                          <p:val>
                                            <p:fltVal val="0"/>
                                          </p:val>
                                        </p:tav>
                                        <p:tav tm="100000">
                                          <p:val>
                                            <p:fltVal val="1"/>
                                          </p:val>
                                        </p:tav>
                                      </p:tavLst>
                                    </p:anim>
                                    <p:anim calcmode="lin" valueType="num">
                                      <p:cBhvr>
                                        <p:cTn id="811" dur="41" tmFilter="0, 0; 0.125,0.2665; 0.25,0.4; 0.375,0.465; 0.5,0.5;  0.625,0.535; 0.75,0.6; 0.875,0.7335; 1,1">
                                          <p:stCondLst>
                                            <p:cond delay="414"/>
                                          </p:stCondLst>
                                        </p:cTn>
                                        <p:tgtEl>
                                          <p:spTgt spid="172"/>
                                        </p:tgtEl>
                                        <p:attrNameLst>
                                          <p:attrName>ppt_y</p:attrName>
                                        </p:attrNameLst>
                                      </p:cBhvr>
                                      <p:tavLst>
                                        <p:tav tm="0" fmla="#ppt_y-sin(pi*$)/81">
                                          <p:val>
                                            <p:fltVal val="0"/>
                                          </p:val>
                                        </p:tav>
                                        <p:tav tm="100000">
                                          <p:val>
                                            <p:fltVal val="1"/>
                                          </p:val>
                                        </p:tav>
                                      </p:tavLst>
                                    </p:anim>
                                    <p:animScale>
                                      <p:cBhvr>
                                        <p:cTn id="812" dur="7">
                                          <p:stCondLst>
                                            <p:cond delay="163"/>
                                          </p:stCondLst>
                                        </p:cTn>
                                        <p:tgtEl>
                                          <p:spTgt spid="172"/>
                                        </p:tgtEl>
                                      </p:cBhvr>
                                      <p:to x="100000" y="60000"/>
                                    </p:animScale>
                                    <p:animScale>
                                      <p:cBhvr>
                                        <p:cTn id="813" dur="42" decel="50000">
                                          <p:stCondLst>
                                            <p:cond delay="169"/>
                                          </p:stCondLst>
                                        </p:cTn>
                                        <p:tgtEl>
                                          <p:spTgt spid="172"/>
                                        </p:tgtEl>
                                      </p:cBhvr>
                                      <p:to x="100000" y="100000"/>
                                    </p:animScale>
                                    <p:animScale>
                                      <p:cBhvr>
                                        <p:cTn id="814" dur="7">
                                          <p:stCondLst>
                                            <p:cond delay="328"/>
                                          </p:stCondLst>
                                        </p:cTn>
                                        <p:tgtEl>
                                          <p:spTgt spid="172"/>
                                        </p:tgtEl>
                                      </p:cBhvr>
                                      <p:to x="100000" y="80000"/>
                                    </p:animScale>
                                    <p:animScale>
                                      <p:cBhvr>
                                        <p:cTn id="815" dur="42" decel="50000">
                                          <p:stCondLst>
                                            <p:cond delay="335"/>
                                          </p:stCondLst>
                                        </p:cTn>
                                        <p:tgtEl>
                                          <p:spTgt spid="172"/>
                                        </p:tgtEl>
                                      </p:cBhvr>
                                      <p:to x="100000" y="100000"/>
                                    </p:animScale>
                                    <p:animScale>
                                      <p:cBhvr>
                                        <p:cTn id="816" dur="7">
                                          <p:stCondLst>
                                            <p:cond delay="411"/>
                                          </p:stCondLst>
                                        </p:cTn>
                                        <p:tgtEl>
                                          <p:spTgt spid="172"/>
                                        </p:tgtEl>
                                      </p:cBhvr>
                                      <p:to x="100000" y="90000"/>
                                    </p:animScale>
                                    <p:animScale>
                                      <p:cBhvr>
                                        <p:cTn id="817" dur="42" decel="50000">
                                          <p:stCondLst>
                                            <p:cond delay="417"/>
                                          </p:stCondLst>
                                        </p:cTn>
                                        <p:tgtEl>
                                          <p:spTgt spid="172"/>
                                        </p:tgtEl>
                                      </p:cBhvr>
                                      <p:to x="100000" y="100000"/>
                                    </p:animScale>
                                    <p:animScale>
                                      <p:cBhvr>
                                        <p:cTn id="818" dur="7">
                                          <p:stCondLst>
                                            <p:cond delay="452"/>
                                          </p:stCondLst>
                                        </p:cTn>
                                        <p:tgtEl>
                                          <p:spTgt spid="172"/>
                                        </p:tgtEl>
                                      </p:cBhvr>
                                      <p:to x="100000" y="95000"/>
                                    </p:animScale>
                                    <p:animScale>
                                      <p:cBhvr>
                                        <p:cTn id="819" dur="42" decel="50000">
                                          <p:stCondLst>
                                            <p:cond delay="459"/>
                                          </p:stCondLst>
                                        </p:cTn>
                                        <p:tgtEl>
                                          <p:spTgt spid="172"/>
                                        </p:tgtEl>
                                      </p:cBhvr>
                                      <p:to x="100000" y="100000"/>
                                    </p:animScale>
                                  </p:childTnLst>
                                </p:cTn>
                              </p:par>
                            </p:childTnLst>
                          </p:cTn>
                        </p:par>
                        <p:par>
                          <p:cTn id="820" fill="hold">
                            <p:stCondLst>
                              <p:cond delay="24048"/>
                            </p:stCondLst>
                            <p:childTnLst>
                              <p:par>
                                <p:cTn id="821" presetID="26" presetClass="entr" presetSubtype="0" fill="hold" nodeType="afterEffect">
                                  <p:stCondLst>
                                    <p:cond delay="0"/>
                                  </p:stCondLst>
                                  <p:childTnLst>
                                    <p:set>
                                      <p:cBhvr>
                                        <p:cTn id="822" dur="1" fill="hold">
                                          <p:stCondLst>
                                            <p:cond delay="0"/>
                                          </p:stCondLst>
                                        </p:cTn>
                                        <p:tgtEl>
                                          <p:spTgt spid="159"/>
                                        </p:tgtEl>
                                        <p:attrNameLst>
                                          <p:attrName>style.visibility</p:attrName>
                                        </p:attrNameLst>
                                      </p:cBhvr>
                                      <p:to>
                                        <p:strVal val="visible"/>
                                      </p:to>
                                    </p:set>
                                    <p:animEffect transition="in" filter="wipe(down)">
                                      <p:cBhvr>
                                        <p:cTn id="823" dur="145">
                                          <p:stCondLst>
                                            <p:cond delay="0"/>
                                          </p:stCondLst>
                                        </p:cTn>
                                        <p:tgtEl>
                                          <p:spTgt spid="159"/>
                                        </p:tgtEl>
                                      </p:cBhvr>
                                    </p:animEffect>
                                    <p:anim calcmode="lin" valueType="num">
                                      <p:cBhvr>
                                        <p:cTn id="824" dur="456"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825" dur="166"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826" dur="166" tmFilter="0, 0; 0.125,0.2665; 0.25,0.4; 0.375,0.465; 0.5,0.5;  0.625,0.535; 0.75,0.6; 0.875,0.7335; 1,1">
                                          <p:stCondLst>
                                            <p:cond delay="166"/>
                                          </p:stCondLst>
                                        </p:cTn>
                                        <p:tgtEl>
                                          <p:spTgt spid="159"/>
                                        </p:tgtEl>
                                        <p:attrNameLst>
                                          <p:attrName>ppt_y</p:attrName>
                                        </p:attrNameLst>
                                      </p:cBhvr>
                                      <p:tavLst>
                                        <p:tav tm="0" fmla="#ppt_y-sin(pi*$)/9">
                                          <p:val>
                                            <p:fltVal val="0"/>
                                          </p:val>
                                        </p:tav>
                                        <p:tav tm="100000">
                                          <p:val>
                                            <p:fltVal val="1"/>
                                          </p:val>
                                        </p:tav>
                                      </p:tavLst>
                                    </p:anim>
                                    <p:anim calcmode="lin" valueType="num">
                                      <p:cBhvr>
                                        <p:cTn id="827" dur="83" tmFilter="0, 0; 0.125,0.2665; 0.25,0.4; 0.375,0.465; 0.5,0.5;  0.625,0.535; 0.75,0.6; 0.875,0.7335; 1,1">
                                          <p:stCondLst>
                                            <p:cond delay="331"/>
                                          </p:stCondLst>
                                        </p:cTn>
                                        <p:tgtEl>
                                          <p:spTgt spid="159"/>
                                        </p:tgtEl>
                                        <p:attrNameLst>
                                          <p:attrName>ppt_y</p:attrName>
                                        </p:attrNameLst>
                                      </p:cBhvr>
                                      <p:tavLst>
                                        <p:tav tm="0" fmla="#ppt_y-sin(pi*$)/27">
                                          <p:val>
                                            <p:fltVal val="0"/>
                                          </p:val>
                                        </p:tav>
                                        <p:tav tm="100000">
                                          <p:val>
                                            <p:fltVal val="1"/>
                                          </p:val>
                                        </p:tav>
                                      </p:tavLst>
                                    </p:anim>
                                    <p:anim calcmode="lin" valueType="num">
                                      <p:cBhvr>
                                        <p:cTn id="828" dur="41" tmFilter="0, 0; 0.125,0.2665; 0.25,0.4; 0.375,0.465; 0.5,0.5;  0.625,0.535; 0.75,0.6; 0.875,0.7335; 1,1">
                                          <p:stCondLst>
                                            <p:cond delay="414"/>
                                          </p:stCondLst>
                                        </p:cTn>
                                        <p:tgtEl>
                                          <p:spTgt spid="159"/>
                                        </p:tgtEl>
                                        <p:attrNameLst>
                                          <p:attrName>ppt_y</p:attrName>
                                        </p:attrNameLst>
                                      </p:cBhvr>
                                      <p:tavLst>
                                        <p:tav tm="0" fmla="#ppt_y-sin(pi*$)/81">
                                          <p:val>
                                            <p:fltVal val="0"/>
                                          </p:val>
                                        </p:tav>
                                        <p:tav tm="100000">
                                          <p:val>
                                            <p:fltVal val="1"/>
                                          </p:val>
                                        </p:tav>
                                      </p:tavLst>
                                    </p:anim>
                                    <p:animScale>
                                      <p:cBhvr>
                                        <p:cTn id="829" dur="7">
                                          <p:stCondLst>
                                            <p:cond delay="163"/>
                                          </p:stCondLst>
                                        </p:cTn>
                                        <p:tgtEl>
                                          <p:spTgt spid="159"/>
                                        </p:tgtEl>
                                      </p:cBhvr>
                                      <p:to x="100000" y="60000"/>
                                    </p:animScale>
                                    <p:animScale>
                                      <p:cBhvr>
                                        <p:cTn id="830" dur="42" decel="50000">
                                          <p:stCondLst>
                                            <p:cond delay="169"/>
                                          </p:stCondLst>
                                        </p:cTn>
                                        <p:tgtEl>
                                          <p:spTgt spid="159"/>
                                        </p:tgtEl>
                                      </p:cBhvr>
                                      <p:to x="100000" y="100000"/>
                                    </p:animScale>
                                    <p:animScale>
                                      <p:cBhvr>
                                        <p:cTn id="831" dur="7">
                                          <p:stCondLst>
                                            <p:cond delay="328"/>
                                          </p:stCondLst>
                                        </p:cTn>
                                        <p:tgtEl>
                                          <p:spTgt spid="159"/>
                                        </p:tgtEl>
                                      </p:cBhvr>
                                      <p:to x="100000" y="80000"/>
                                    </p:animScale>
                                    <p:animScale>
                                      <p:cBhvr>
                                        <p:cTn id="832" dur="42" decel="50000">
                                          <p:stCondLst>
                                            <p:cond delay="335"/>
                                          </p:stCondLst>
                                        </p:cTn>
                                        <p:tgtEl>
                                          <p:spTgt spid="159"/>
                                        </p:tgtEl>
                                      </p:cBhvr>
                                      <p:to x="100000" y="100000"/>
                                    </p:animScale>
                                    <p:animScale>
                                      <p:cBhvr>
                                        <p:cTn id="833" dur="7">
                                          <p:stCondLst>
                                            <p:cond delay="411"/>
                                          </p:stCondLst>
                                        </p:cTn>
                                        <p:tgtEl>
                                          <p:spTgt spid="159"/>
                                        </p:tgtEl>
                                      </p:cBhvr>
                                      <p:to x="100000" y="90000"/>
                                    </p:animScale>
                                    <p:animScale>
                                      <p:cBhvr>
                                        <p:cTn id="834" dur="42" decel="50000">
                                          <p:stCondLst>
                                            <p:cond delay="417"/>
                                          </p:stCondLst>
                                        </p:cTn>
                                        <p:tgtEl>
                                          <p:spTgt spid="159"/>
                                        </p:tgtEl>
                                      </p:cBhvr>
                                      <p:to x="100000" y="100000"/>
                                    </p:animScale>
                                    <p:animScale>
                                      <p:cBhvr>
                                        <p:cTn id="835" dur="7">
                                          <p:stCondLst>
                                            <p:cond delay="452"/>
                                          </p:stCondLst>
                                        </p:cTn>
                                        <p:tgtEl>
                                          <p:spTgt spid="159"/>
                                        </p:tgtEl>
                                      </p:cBhvr>
                                      <p:to x="100000" y="95000"/>
                                    </p:animScale>
                                    <p:animScale>
                                      <p:cBhvr>
                                        <p:cTn id="836" dur="42" decel="50000">
                                          <p:stCondLst>
                                            <p:cond delay="459"/>
                                          </p:stCondLst>
                                        </p:cTn>
                                        <p:tgtEl>
                                          <p:spTgt spid="15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2" name="Gruppo 44"/>
          <p:cNvGrpSpPr>
            <a:grpSpLocks/>
          </p:cNvGrpSpPr>
          <p:nvPr/>
        </p:nvGrpSpPr>
        <p:grpSpPr bwMode="auto">
          <a:xfrm>
            <a:off x="107950" y="476250"/>
            <a:ext cx="6291263" cy="3360738"/>
            <a:chOff x="192961" y="346914"/>
            <a:chExt cx="6065795" cy="3240360"/>
          </a:xfrm>
        </p:grpSpPr>
        <p:pic>
          <p:nvPicPr>
            <p:cNvPr id="163902" name="Immagine 21" descr="clouds-7.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192961" y="346914"/>
              <a:ext cx="6065795" cy="3240360"/>
            </a:xfrm>
            <a:prstGeom prst="rect">
              <a:avLst/>
            </a:prstGeom>
            <a:noFill/>
            <a:ln w="9525">
              <a:noFill/>
              <a:miter lim="800000"/>
              <a:headEnd/>
              <a:tailEnd/>
            </a:ln>
          </p:spPr>
        </p:pic>
        <p:sp>
          <p:nvSpPr>
            <p:cNvPr id="4" name="Elaborazione 3"/>
            <p:cNvSpPr/>
            <p:nvPr/>
          </p:nvSpPr>
          <p:spPr>
            <a:xfrm>
              <a:off x="1475609" y="1773468"/>
              <a:ext cx="3887741" cy="35970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latin typeface="Gill Sans"/>
              </a:endParaRPr>
            </a:p>
          </p:txBody>
        </p:sp>
        <p:cxnSp>
          <p:nvCxnSpPr>
            <p:cNvPr id="6" name="Connettore 1 5"/>
            <p:cNvCxnSpPr/>
            <p:nvPr/>
          </p:nvCxnSpPr>
          <p:spPr>
            <a:xfrm>
              <a:off x="1475609" y="1773468"/>
              <a:ext cx="3887741"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1475609" y="2133168"/>
              <a:ext cx="3887741"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63906" name="CasellaDiTesto 7"/>
            <p:cNvSpPr txBox="1">
              <a:spLocks noChangeArrowheads="1"/>
            </p:cNvSpPr>
            <p:nvPr/>
          </p:nvSpPr>
          <p:spPr bwMode="auto">
            <a:xfrm>
              <a:off x="2141424" y="1773468"/>
              <a:ext cx="2813255" cy="309189"/>
            </a:xfrm>
            <a:prstGeom prst="rect">
              <a:avLst/>
            </a:prstGeom>
            <a:noFill/>
            <a:ln w="9525">
              <a:noFill/>
              <a:miter lim="800000"/>
              <a:headEnd/>
              <a:tailEnd/>
            </a:ln>
          </p:spPr>
          <p:txBody>
            <a:bodyPr wrap="none">
              <a:spAutoFit/>
            </a:bodyPr>
            <a:lstStyle/>
            <a:p>
              <a:r>
                <a:rPr lang="ru-RU" sz="1500" i="1" dirty="0">
                  <a:solidFill>
                    <a:srgbClr val="000000"/>
                  </a:solidFill>
                </a:rPr>
                <a:t>Сервисная </a:t>
              </a:r>
              <a:r>
                <a:rPr lang="ru-RU" sz="1500" i="1" dirty="0" smtClean="0">
                  <a:solidFill>
                    <a:srgbClr val="000000"/>
                  </a:solidFill>
                </a:rPr>
                <a:t>шина лесничества</a:t>
              </a:r>
              <a:endParaRPr lang="ru-RU" sz="1500" i="1" dirty="0">
                <a:solidFill>
                  <a:srgbClr val="000000"/>
                </a:solidFill>
              </a:endParaRPr>
            </a:p>
          </p:txBody>
        </p:sp>
        <p:sp>
          <p:nvSpPr>
            <p:cNvPr id="9" name="Rettangolo arrotondato 8"/>
            <p:cNvSpPr/>
            <p:nvPr/>
          </p:nvSpPr>
          <p:spPr>
            <a:xfrm>
              <a:off x="1763364" y="908658"/>
              <a:ext cx="1008670" cy="503579"/>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800" dirty="0">
                  <a:solidFill>
                    <a:srgbClr val="000000"/>
                  </a:solidFill>
                  <a:latin typeface="Arial" pitchFamily="34" charset="0"/>
                  <a:cs typeface="Arial" pitchFamily="34" charset="0"/>
                </a:rPr>
                <a:t>Обслуживание </a:t>
              </a:r>
              <a:r>
                <a:rPr lang="ru-RU" sz="800" dirty="0" smtClean="0">
                  <a:solidFill>
                    <a:srgbClr val="000000"/>
                  </a:solidFill>
                  <a:latin typeface="Arial" pitchFamily="34" charset="0"/>
                  <a:cs typeface="Arial" pitchFamily="34" charset="0"/>
                </a:rPr>
                <a:t>потребителей</a:t>
              </a:r>
              <a:endParaRPr lang="ru-RU" sz="800" dirty="0">
                <a:solidFill>
                  <a:srgbClr val="000000"/>
                </a:solidFill>
                <a:latin typeface="Arial" pitchFamily="34" charset="0"/>
                <a:cs typeface="Arial" pitchFamily="34" charset="0"/>
              </a:endParaRPr>
            </a:p>
          </p:txBody>
        </p:sp>
        <p:sp>
          <p:nvSpPr>
            <p:cNvPr id="10" name="Rettangolo arrotondato 9"/>
            <p:cNvSpPr/>
            <p:nvPr/>
          </p:nvSpPr>
          <p:spPr>
            <a:xfrm>
              <a:off x="3779173" y="908658"/>
              <a:ext cx="1008669" cy="503579"/>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800" dirty="0">
                  <a:solidFill>
                    <a:srgbClr val="000000"/>
                  </a:solidFill>
                  <a:latin typeface="Arial" pitchFamily="34" charset="0"/>
                  <a:cs typeface="Arial" pitchFamily="34" charset="0"/>
                </a:rPr>
                <a:t>Обслуживание </a:t>
              </a:r>
              <a:r>
                <a:rPr lang="ru-RU" sz="800" dirty="0" smtClean="0">
                  <a:solidFill>
                    <a:srgbClr val="000000"/>
                  </a:solidFill>
                  <a:latin typeface="Arial" pitchFamily="34" charset="0"/>
                  <a:cs typeface="Arial" pitchFamily="34" charset="0"/>
                </a:rPr>
                <a:t>потребителей</a:t>
              </a:r>
              <a:endParaRPr lang="ru-RU" sz="800" dirty="0">
                <a:solidFill>
                  <a:srgbClr val="000000"/>
                </a:solidFill>
                <a:latin typeface="Arial" pitchFamily="34" charset="0"/>
                <a:cs typeface="Arial" pitchFamily="34" charset="0"/>
              </a:endParaRPr>
            </a:p>
          </p:txBody>
        </p:sp>
        <p:sp>
          <p:nvSpPr>
            <p:cNvPr id="11" name="Rettangolo arrotondato 10"/>
            <p:cNvSpPr/>
            <p:nvPr/>
          </p:nvSpPr>
          <p:spPr>
            <a:xfrm>
              <a:off x="1691425" y="2492868"/>
              <a:ext cx="1008669" cy="50358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1200" dirty="0">
                  <a:solidFill>
                    <a:srgbClr val="000000"/>
                  </a:solidFill>
                  <a:latin typeface="Arial" pitchFamily="34" charset="0"/>
                  <a:cs typeface="Arial" pitchFamily="34" charset="0"/>
                </a:rPr>
                <a:t>Провайдер </a:t>
              </a:r>
              <a:r>
                <a:rPr lang="ru-RU" sz="1200" dirty="0" smtClean="0">
                  <a:solidFill>
                    <a:srgbClr val="000000"/>
                  </a:solidFill>
                  <a:latin typeface="Arial" pitchFamily="34" charset="0"/>
                  <a:cs typeface="Arial" pitchFamily="34" charset="0"/>
                </a:rPr>
                <a:t>услуг</a:t>
              </a:r>
              <a:endParaRPr lang="ru-RU" sz="1200" dirty="0">
                <a:solidFill>
                  <a:srgbClr val="000000"/>
                </a:solidFill>
                <a:latin typeface="Arial" pitchFamily="34" charset="0"/>
                <a:cs typeface="Arial" pitchFamily="34" charset="0"/>
              </a:endParaRPr>
            </a:p>
          </p:txBody>
        </p:sp>
        <p:sp>
          <p:nvSpPr>
            <p:cNvPr id="12" name="Rettangolo arrotondato 11"/>
            <p:cNvSpPr/>
            <p:nvPr/>
          </p:nvSpPr>
          <p:spPr>
            <a:xfrm>
              <a:off x="2987849" y="2492868"/>
              <a:ext cx="1008670" cy="50358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1200" dirty="0">
                  <a:solidFill>
                    <a:srgbClr val="000000"/>
                  </a:solidFill>
                  <a:latin typeface="Arial" pitchFamily="34" charset="0"/>
                  <a:cs typeface="Arial" pitchFamily="34" charset="0"/>
                </a:rPr>
                <a:t>Провайдер </a:t>
              </a:r>
              <a:r>
                <a:rPr lang="ru-RU" sz="1200" dirty="0" smtClean="0">
                  <a:solidFill>
                    <a:srgbClr val="000000"/>
                  </a:solidFill>
                  <a:latin typeface="Arial" pitchFamily="34" charset="0"/>
                  <a:cs typeface="Arial" pitchFamily="34" charset="0"/>
                </a:rPr>
                <a:t>услуг</a:t>
              </a:r>
              <a:endParaRPr lang="ru-RU" sz="1200" dirty="0">
                <a:solidFill>
                  <a:srgbClr val="000000"/>
                </a:solidFill>
                <a:latin typeface="Arial" pitchFamily="34" charset="0"/>
                <a:cs typeface="Arial" pitchFamily="34" charset="0"/>
              </a:endParaRPr>
            </a:p>
          </p:txBody>
        </p:sp>
        <p:sp>
          <p:nvSpPr>
            <p:cNvPr id="13" name="Rettangolo arrotondato 12"/>
            <p:cNvSpPr/>
            <p:nvPr/>
          </p:nvSpPr>
          <p:spPr>
            <a:xfrm>
              <a:off x="4356211" y="2492868"/>
              <a:ext cx="1007139" cy="50358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1200" dirty="0">
                  <a:solidFill>
                    <a:srgbClr val="000000"/>
                  </a:solidFill>
                  <a:latin typeface="Arial" pitchFamily="34" charset="0"/>
                  <a:cs typeface="Arial" pitchFamily="34" charset="0"/>
                </a:rPr>
                <a:t>Провайдер </a:t>
              </a:r>
              <a:r>
                <a:rPr lang="ru-RU" sz="1200" dirty="0" smtClean="0">
                  <a:solidFill>
                    <a:srgbClr val="000000"/>
                  </a:solidFill>
                  <a:latin typeface="Arial" pitchFamily="34" charset="0"/>
                  <a:cs typeface="Arial" pitchFamily="34" charset="0"/>
                </a:rPr>
                <a:t>услуг</a:t>
              </a:r>
              <a:endParaRPr lang="ru-RU" sz="1200" dirty="0">
                <a:solidFill>
                  <a:srgbClr val="000000"/>
                </a:solidFill>
                <a:latin typeface="Arial" pitchFamily="34" charset="0"/>
                <a:cs typeface="Arial" pitchFamily="34" charset="0"/>
              </a:endParaRPr>
            </a:p>
          </p:txBody>
        </p:sp>
        <p:cxnSp>
          <p:nvCxnSpPr>
            <p:cNvPr id="15" name="Connettore 1 14"/>
            <p:cNvCxnSpPr>
              <a:stCxn id="9" idx="2"/>
            </p:cNvCxnSpPr>
            <p:nvPr/>
          </p:nvCxnSpPr>
          <p:spPr>
            <a:xfrm>
              <a:off x="2268464" y="1412238"/>
              <a:ext cx="0" cy="36123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4284273" y="1412238"/>
              <a:ext cx="0" cy="36123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2268464" y="2133168"/>
              <a:ext cx="0" cy="359699"/>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3491419" y="2133168"/>
              <a:ext cx="0" cy="359699"/>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4787842" y="2133168"/>
              <a:ext cx="0" cy="359699"/>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4" name="Cilindro 23"/>
            <p:cNvSpPr/>
            <p:nvPr/>
          </p:nvSpPr>
          <p:spPr>
            <a:xfrm>
              <a:off x="3707234" y="2924507"/>
              <a:ext cx="361223" cy="287760"/>
            </a:xfrm>
            <a:prstGeom prst="can">
              <a:avLst>
                <a:gd name="adj" fmla="val 50000"/>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ru-RU" dirty="0">
                <a:solidFill>
                  <a:prstClr val="black"/>
                </a:solidFill>
                <a:latin typeface="Gill Sans"/>
              </a:endParaRPr>
            </a:p>
          </p:txBody>
        </p:sp>
      </p:grpSp>
      <p:grpSp>
        <p:nvGrpSpPr>
          <p:cNvPr id="163843" name="Gruppo 45"/>
          <p:cNvGrpSpPr>
            <a:grpSpLocks/>
          </p:cNvGrpSpPr>
          <p:nvPr/>
        </p:nvGrpSpPr>
        <p:grpSpPr bwMode="auto">
          <a:xfrm>
            <a:off x="-254" y="3395602"/>
            <a:ext cx="6126353" cy="3272217"/>
            <a:chOff x="18373" y="3717032"/>
            <a:chExt cx="6065795" cy="3240360"/>
          </a:xfrm>
        </p:grpSpPr>
        <p:pic>
          <p:nvPicPr>
            <p:cNvPr id="25" name="Immagine 24" descr="clouds-7.jpg"/>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8373" y="3717032"/>
              <a:ext cx="6065795" cy="3240360"/>
            </a:xfrm>
            <a:prstGeom prst="rect">
              <a:avLst/>
            </a:prstGeom>
          </p:spPr>
        </p:pic>
        <p:sp>
          <p:nvSpPr>
            <p:cNvPr id="26" name="Elaborazione 25"/>
            <p:cNvSpPr/>
            <p:nvPr/>
          </p:nvSpPr>
          <p:spPr>
            <a:xfrm>
              <a:off x="1301219" y="5142937"/>
              <a:ext cx="3888652" cy="359999"/>
            </a:xfrm>
            <a:prstGeom prst="flowChartProcess">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latin typeface="Gill Sans"/>
              </a:endParaRPr>
            </a:p>
          </p:txBody>
        </p:sp>
        <p:cxnSp>
          <p:nvCxnSpPr>
            <p:cNvPr id="27" name="Connettore 1 26"/>
            <p:cNvCxnSpPr/>
            <p:nvPr/>
          </p:nvCxnSpPr>
          <p:spPr>
            <a:xfrm>
              <a:off x="1301219" y="5142937"/>
              <a:ext cx="388865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Connettore 1 27"/>
            <p:cNvCxnSpPr/>
            <p:nvPr/>
          </p:nvCxnSpPr>
          <p:spPr>
            <a:xfrm>
              <a:off x="1301219" y="5502936"/>
              <a:ext cx="388865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63890" name="CasellaDiTesto 28"/>
            <p:cNvSpPr txBox="1">
              <a:spLocks noChangeArrowheads="1"/>
            </p:cNvSpPr>
            <p:nvPr/>
          </p:nvSpPr>
          <p:spPr bwMode="auto">
            <a:xfrm>
              <a:off x="1967666" y="5142938"/>
              <a:ext cx="3057246" cy="304781"/>
            </a:xfrm>
            <a:prstGeom prst="rect">
              <a:avLst/>
            </a:prstGeom>
            <a:noFill/>
            <a:ln w="9525">
              <a:noFill/>
              <a:miter lim="800000"/>
              <a:headEnd/>
              <a:tailEnd/>
            </a:ln>
          </p:spPr>
          <p:txBody>
            <a:bodyPr wrap="none">
              <a:spAutoFit/>
            </a:bodyPr>
            <a:lstStyle/>
            <a:p>
              <a:r>
                <a:rPr lang="ru-RU" sz="1400" i="1" dirty="0">
                  <a:solidFill>
                    <a:srgbClr val="000000"/>
                  </a:solidFill>
                </a:rPr>
                <a:t>Сервисная </a:t>
              </a:r>
              <a:r>
                <a:rPr lang="ru-RU" sz="1400" i="1" dirty="0" smtClean="0">
                  <a:solidFill>
                    <a:srgbClr val="000000"/>
                  </a:solidFill>
                </a:rPr>
                <a:t>шина биоразнообразия</a:t>
              </a:r>
              <a:endParaRPr lang="ru-RU" sz="1400" i="1" dirty="0">
                <a:solidFill>
                  <a:srgbClr val="000000"/>
                </a:solidFill>
              </a:endParaRPr>
            </a:p>
          </p:txBody>
        </p:sp>
        <p:sp>
          <p:nvSpPr>
            <p:cNvPr id="30" name="Rettangolo arrotondato 29"/>
            <p:cNvSpPr/>
            <p:nvPr/>
          </p:nvSpPr>
          <p:spPr>
            <a:xfrm>
              <a:off x="1588861" y="4278313"/>
              <a:ext cx="1009101" cy="504627"/>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sz="800" dirty="0">
                  <a:solidFill>
                    <a:srgbClr val="000000"/>
                  </a:solidFill>
                  <a:latin typeface="Arial" pitchFamily="34" charset="0"/>
                  <a:cs typeface="Arial" pitchFamily="34" charset="0"/>
                </a:rPr>
                <a:t>Обслуживание </a:t>
              </a:r>
              <a:r>
                <a:rPr lang="ru-RU" sz="800" dirty="0" smtClean="0">
                  <a:solidFill>
                    <a:srgbClr val="000000"/>
                  </a:solidFill>
                  <a:latin typeface="Arial" pitchFamily="34" charset="0"/>
                  <a:cs typeface="Arial" pitchFamily="34" charset="0"/>
                </a:rPr>
                <a:t>потребителей</a:t>
              </a:r>
              <a:endParaRPr lang="ru-RU" sz="800" dirty="0">
                <a:solidFill>
                  <a:srgbClr val="000000"/>
                </a:solidFill>
                <a:latin typeface="Arial" pitchFamily="34" charset="0"/>
                <a:cs typeface="Arial" pitchFamily="34" charset="0"/>
              </a:endParaRPr>
            </a:p>
          </p:txBody>
        </p:sp>
        <p:sp>
          <p:nvSpPr>
            <p:cNvPr id="31" name="Rettangolo arrotondato 30"/>
            <p:cNvSpPr/>
            <p:nvPr/>
          </p:nvSpPr>
          <p:spPr>
            <a:xfrm>
              <a:off x="3605489" y="4278313"/>
              <a:ext cx="1007529" cy="504627"/>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800" dirty="0">
                  <a:solidFill>
                    <a:srgbClr val="000000"/>
                  </a:solidFill>
                  <a:latin typeface="Arial" pitchFamily="34" charset="0"/>
                  <a:cs typeface="Arial" pitchFamily="34" charset="0"/>
                </a:rPr>
                <a:t>Обслуживание </a:t>
              </a:r>
              <a:r>
                <a:rPr lang="ru-RU" sz="800" dirty="0" smtClean="0">
                  <a:solidFill>
                    <a:srgbClr val="000000"/>
                  </a:solidFill>
                  <a:latin typeface="Arial" pitchFamily="34" charset="0"/>
                  <a:cs typeface="Arial" pitchFamily="34" charset="0"/>
                </a:rPr>
                <a:t>потребителей</a:t>
              </a:r>
              <a:endParaRPr lang="ru-RU" sz="800" dirty="0">
                <a:solidFill>
                  <a:srgbClr val="000000"/>
                </a:solidFill>
                <a:latin typeface="Arial" pitchFamily="34" charset="0"/>
                <a:cs typeface="Arial" pitchFamily="34" charset="0"/>
              </a:endParaRPr>
            </a:p>
          </p:txBody>
        </p:sp>
        <p:sp>
          <p:nvSpPr>
            <p:cNvPr id="32" name="Rettangolo arrotondato 31"/>
            <p:cNvSpPr/>
            <p:nvPr/>
          </p:nvSpPr>
          <p:spPr>
            <a:xfrm>
              <a:off x="1516557" y="5862934"/>
              <a:ext cx="1009101" cy="504627"/>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1200" dirty="0">
                  <a:solidFill>
                    <a:srgbClr val="000000"/>
                  </a:solidFill>
                  <a:latin typeface="Arial" pitchFamily="34" charset="0"/>
                  <a:cs typeface="Arial" pitchFamily="34" charset="0"/>
                </a:rPr>
                <a:t>Провайдер </a:t>
              </a:r>
              <a:r>
                <a:rPr lang="ru-RU" sz="1200" dirty="0" smtClean="0">
                  <a:solidFill>
                    <a:srgbClr val="000000"/>
                  </a:solidFill>
                  <a:latin typeface="Arial" pitchFamily="34" charset="0"/>
                  <a:cs typeface="Arial" pitchFamily="34" charset="0"/>
                </a:rPr>
                <a:t>услуг</a:t>
              </a:r>
              <a:endParaRPr lang="ru-RU" sz="1200" dirty="0">
                <a:solidFill>
                  <a:srgbClr val="000000"/>
                </a:solidFill>
                <a:latin typeface="Arial" pitchFamily="34" charset="0"/>
                <a:cs typeface="Arial" pitchFamily="34" charset="0"/>
              </a:endParaRPr>
            </a:p>
          </p:txBody>
        </p:sp>
        <p:sp>
          <p:nvSpPr>
            <p:cNvPr id="33" name="Rettangolo arrotondato 32"/>
            <p:cNvSpPr/>
            <p:nvPr/>
          </p:nvSpPr>
          <p:spPr>
            <a:xfrm>
              <a:off x="2813298" y="5862934"/>
              <a:ext cx="1007529" cy="504627"/>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sz="1100" dirty="0">
                  <a:solidFill>
                    <a:srgbClr val="000000"/>
                  </a:solidFill>
                  <a:latin typeface="Arial" pitchFamily="34" charset="0"/>
                  <a:cs typeface="Arial" pitchFamily="34" charset="0"/>
                </a:rPr>
                <a:t>Провайдер </a:t>
              </a:r>
              <a:r>
                <a:rPr lang="ru-RU" sz="1100" dirty="0" smtClean="0">
                  <a:solidFill>
                    <a:srgbClr val="000000"/>
                  </a:solidFill>
                  <a:latin typeface="Arial" pitchFamily="34" charset="0"/>
                  <a:cs typeface="Arial" pitchFamily="34" charset="0"/>
                </a:rPr>
                <a:t>услуг</a:t>
              </a:r>
              <a:endParaRPr lang="ru-RU" sz="1100" dirty="0">
                <a:solidFill>
                  <a:srgbClr val="000000"/>
                </a:solidFill>
                <a:latin typeface="Arial" pitchFamily="34" charset="0"/>
                <a:cs typeface="Arial" pitchFamily="34" charset="0"/>
              </a:endParaRPr>
            </a:p>
          </p:txBody>
        </p:sp>
        <p:sp>
          <p:nvSpPr>
            <p:cNvPr id="34" name="Rettangolo arrotondato 33"/>
            <p:cNvSpPr/>
            <p:nvPr/>
          </p:nvSpPr>
          <p:spPr>
            <a:xfrm>
              <a:off x="4180771" y="5862934"/>
              <a:ext cx="1009101" cy="504627"/>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1200" dirty="0">
                  <a:solidFill>
                    <a:srgbClr val="000000"/>
                  </a:solidFill>
                  <a:latin typeface="Arial" pitchFamily="34" charset="0"/>
                  <a:cs typeface="Arial" pitchFamily="34" charset="0"/>
                </a:rPr>
                <a:t>Провайдер </a:t>
              </a:r>
              <a:r>
                <a:rPr lang="ru-RU" sz="1200" dirty="0" smtClean="0">
                  <a:solidFill>
                    <a:srgbClr val="000000"/>
                  </a:solidFill>
                  <a:latin typeface="Arial" pitchFamily="34" charset="0"/>
                  <a:cs typeface="Arial" pitchFamily="34" charset="0"/>
                </a:rPr>
                <a:t>услуг</a:t>
              </a:r>
              <a:endParaRPr lang="ru-RU" sz="1200" dirty="0">
                <a:solidFill>
                  <a:srgbClr val="000000"/>
                </a:solidFill>
                <a:latin typeface="Arial" pitchFamily="34" charset="0"/>
                <a:cs typeface="Arial" pitchFamily="34" charset="0"/>
              </a:endParaRPr>
            </a:p>
          </p:txBody>
        </p:sp>
        <p:cxnSp>
          <p:nvCxnSpPr>
            <p:cNvPr id="35" name="Connettore 1 34"/>
            <p:cNvCxnSpPr>
              <a:stCxn id="30" idx="2"/>
            </p:cNvCxnSpPr>
            <p:nvPr/>
          </p:nvCxnSpPr>
          <p:spPr>
            <a:xfrm>
              <a:off x="2093410" y="4782940"/>
              <a:ext cx="0" cy="359998"/>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a:off x="4110040" y="4782940"/>
              <a:ext cx="0" cy="359998"/>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a:off x="2093410" y="5502936"/>
              <a:ext cx="0" cy="359998"/>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Connettore 1 37"/>
            <p:cNvCxnSpPr/>
            <p:nvPr/>
          </p:nvCxnSpPr>
          <p:spPr>
            <a:xfrm>
              <a:off x="3317849" y="5502936"/>
              <a:ext cx="0" cy="359998"/>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a:off x="4613019" y="5502936"/>
              <a:ext cx="0" cy="359998"/>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0" name="Cilindro 39"/>
            <p:cNvSpPr/>
            <p:nvPr/>
          </p:nvSpPr>
          <p:spPr>
            <a:xfrm>
              <a:off x="3533186" y="6295247"/>
              <a:ext cx="359944" cy="287684"/>
            </a:xfrm>
            <a:prstGeom prst="can">
              <a:avLst>
                <a:gd name="adj" fmla="val 50000"/>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ru-RU" dirty="0">
                <a:solidFill>
                  <a:prstClr val="black"/>
                </a:solidFill>
                <a:latin typeface="Gill Sans"/>
              </a:endParaRPr>
            </a:p>
          </p:txBody>
        </p:sp>
      </p:grpSp>
      <p:sp>
        <p:nvSpPr>
          <p:cNvPr id="163844" name="CasellaDiTesto 40"/>
          <p:cNvSpPr txBox="1">
            <a:spLocks noChangeArrowheads="1"/>
          </p:cNvSpPr>
          <p:nvPr/>
        </p:nvSpPr>
        <p:spPr bwMode="auto">
          <a:xfrm>
            <a:off x="2235200" y="115888"/>
            <a:ext cx="3187700" cy="336550"/>
          </a:xfrm>
          <a:prstGeom prst="rect">
            <a:avLst/>
          </a:prstGeom>
          <a:noFill/>
          <a:ln w="9525">
            <a:noFill/>
            <a:miter lim="800000"/>
            <a:headEnd/>
            <a:tailEnd/>
          </a:ln>
        </p:spPr>
        <p:txBody>
          <a:bodyPr wrap="none">
            <a:spAutoFit/>
          </a:bodyPr>
          <a:lstStyle/>
          <a:p>
            <a:r>
              <a:rPr lang="ru-RU" sz="1600" dirty="0" smtClean="0">
                <a:solidFill>
                  <a:srgbClr val="000000"/>
                </a:solidFill>
              </a:rPr>
              <a:t>e-Инфраструктура лесничества</a:t>
            </a:r>
            <a:endParaRPr lang="ru-RU" sz="1600" dirty="0">
              <a:solidFill>
                <a:srgbClr val="000000"/>
              </a:solidFill>
            </a:endParaRPr>
          </a:p>
        </p:txBody>
      </p:sp>
      <p:sp>
        <p:nvSpPr>
          <p:cNvPr id="163845" name="CasellaDiTesto 41"/>
          <p:cNvSpPr txBox="1">
            <a:spLocks noChangeArrowheads="1"/>
          </p:cNvSpPr>
          <p:nvPr/>
        </p:nvSpPr>
        <p:spPr bwMode="auto">
          <a:xfrm>
            <a:off x="5703888" y="5270500"/>
            <a:ext cx="3462102" cy="307777"/>
          </a:xfrm>
          <a:prstGeom prst="rect">
            <a:avLst/>
          </a:prstGeom>
          <a:noFill/>
          <a:ln w="9525">
            <a:noFill/>
            <a:miter lim="800000"/>
            <a:headEnd/>
            <a:tailEnd/>
          </a:ln>
        </p:spPr>
        <p:txBody>
          <a:bodyPr wrap="none">
            <a:spAutoFit/>
          </a:bodyPr>
          <a:lstStyle/>
          <a:p>
            <a:r>
              <a:rPr lang="ru-RU" sz="1400" b="1" dirty="0" smtClean="0">
                <a:solidFill>
                  <a:srgbClr val="000000"/>
                </a:solidFill>
              </a:rPr>
              <a:t>e-Инфраструктура биоразнообразия</a:t>
            </a:r>
            <a:endParaRPr lang="ru-RU" sz="1400" dirty="0">
              <a:solidFill>
                <a:srgbClr val="000000"/>
              </a:solidFill>
              <a:latin typeface="Gill Sans"/>
            </a:endParaRPr>
          </a:p>
        </p:txBody>
      </p:sp>
      <p:grpSp>
        <p:nvGrpSpPr>
          <p:cNvPr id="163846" name="Gruppo 54"/>
          <p:cNvGrpSpPr>
            <a:grpSpLocks/>
          </p:cNvGrpSpPr>
          <p:nvPr/>
        </p:nvGrpSpPr>
        <p:grpSpPr bwMode="auto">
          <a:xfrm>
            <a:off x="5645150" y="2517775"/>
            <a:ext cx="3468688" cy="1998663"/>
            <a:chOff x="280250" y="341531"/>
            <a:chExt cx="6085179" cy="3259823"/>
          </a:xfrm>
        </p:grpSpPr>
        <p:pic>
          <p:nvPicPr>
            <p:cNvPr id="56" name="Immagine 55" descr="clouds-7.jpg"/>
            <p:cNvPicPr>
              <a:picLocks noChangeAspect="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blip>
            <a:stretch>
              <a:fillRect/>
            </a:stretch>
          </p:blipFill>
          <p:spPr>
            <a:xfrm>
              <a:off x="291836" y="346914"/>
              <a:ext cx="6065795" cy="3240360"/>
            </a:xfrm>
            <a:prstGeom prst="rect">
              <a:avLst/>
            </a:prstGeom>
          </p:spPr>
        </p:pic>
        <p:sp>
          <p:nvSpPr>
            <p:cNvPr id="57" name="Elaborazione 56"/>
            <p:cNvSpPr/>
            <p:nvPr/>
          </p:nvSpPr>
          <p:spPr>
            <a:xfrm>
              <a:off x="1475007" y="1773368"/>
              <a:ext cx="3887830" cy="359900"/>
            </a:xfrm>
            <a:prstGeom prst="flowChartProcess">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900" dirty="0">
                <a:solidFill>
                  <a:prstClr val="white"/>
                </a:solidFill>
                <a:latin typeface="Gill Sans"/>
              </a:endParaRPr>
            </a:p>
          </p:txBody>
        </p:sp>
        <p:cxnSp>
          <p:nvCxnSpPr>
            <p:cNvPr id="58" name="Connettore 1 57"/>
            <p:cNvCxnSpPr/>
            <p:nvPr/>
          </p:nvCxnSpPr>
          <p:spPr>
            <a:xfrm>
              <a:off x="1475007" y="1773368"/>
              <a:ext cx="388783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9" name="Connettore 1 58"/>
            <p:cNvCxnSpPr/>
            <p:nvPr/>
          </p:nvCxnSpPr>
          <p:spPr>
            <a:xfrm>
              <a:off x="1475007" y="2133268"/>
              <a:ext cx="388783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63874" name="CasellaDiTesto 59"/>
            <p:cNvSpPr txBox="1">
              <a:spLocks noChangeArrowheads="1"/>
            </p:cNvSpPr>
            <p:nvPr/>
          </p:nvSpPr>
          <p:spPr bwMode="auto">
            <a:xfrm>
              <a:off x="2140774" y="1773367"/>
              <a:ext cx="3063738" cy="424632"/>
            </a:xfrm>
            <a:prstGeom prst="rect">
              <a:avLst/>
            </a:prstGeom>
            <a:noFill/>
            <a:ln w="9525">
              <a:noFill/>
              <a:miter lim="800000"/>
              <a:headEnd/>
              <a:tailEnd/>
            </a:ln>
          </p:spPr>
          <p:txBody>
            <a:bodyPr wrap="none">
              <a:spAutoFit/>
            </a:bodyPr>
            <a:lstStyle/>
            <a:p>
              <a:r>
                <a:rPr lang="ru-RU" sz="1100" i="1" dirty="0">
                  <a:solidFill>
                    <a:srgbClr val="000000"/>
                  </a:solidFill>
                </a:rPr>
                <a:t>Сервисная </a:t>
              </a:r>
              <a:r>
                <a:rPr lang="ru-RU" sz="1100" i="1" dirty="0" smtClean="0">
                  <a:solidFill>
                    <a:srgbClr val="000000"/>
                  </a:solidFill>
                </a:rPr>
                <a:t>шина засухи</a:t>
              </a:r>
              <a:endParaRPr lang="ru-RU" sz="1100" i="1" dirty="0">
                <a:solidFill>
                  <a:srgbClr val="000000"/>
                </a:solidFill>
              </a:endParaRPr>
            </a:p>
          </p:txBody>
        </p:sp>
        <p:sp>
          <p:nvSpPr>
            <p:cNvPr id="61" name="Rettangolo arrotondato 60"/>
            <p:cNvSpPr/>
            <p:nvPr/>
          </p:nvSpPr>
          <p:spPr>
            <a:xfrm>
              <a:off x="1678309" y="908570"/>
              <a:ext cx="1178047" cy="504896"/>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ru-RU" sz="500" dirty="0">
                  <a:solidFill>
                    <a:srgbClr val="000000"/>
                  </a:solidFill>
                  <a:latin typeface="Arial" pitchFamily="34" charset="0"/>
                  <a:cs typeface="Arial" pitchFamily="34" charset="0"/>
                </a:rPr>
                <a:t>Обслуживание </a:t>
              </a:r>
              <a:r>
                <a:rPr lang="ru-RU" sz="500" dirty="0" smtClean="0">
                  <a:solidFill>
                    <a:srgbClr val="000000"/>
                  </a:solidFill>
                  <a:latin typeface="Arial" pitchFamily="34" charset="0"/>
                  <a:cs typeface="Arial" pitchFamily="34" charset="0"/>
                </a:rPr>
                <a:t>потребителей</a:t>
              </a:r>
              <a:endParaRPr lang="ru-RU" sz="500" dirty="0">
                <a:solidFill>
                  <a:srgbClr val="000000"/>
                </a:solidFill>
                <a:latin typeface="Arial" pitchFamily="34" charset="0"/>
                <a:cs typeface="Arial" pitchFamily="34" charset="0"/>
              </a:endParaRPr>
            </a:p>
          </p:txBody>
        </p:sp>
        <p:sp>
          <p:nvSpPr>
            <p:cNvPr id="62" name="Rettangolo arrotondato 61"/>
            <p:cNvSpPr/>
            <p:nvPr/>
          </p:nvSpPr>
          <p:spPr>
            <a:xfrm>
              <a:off x="3594374" y="908570"/>
              <a:ext cx="1378565" cy="504896"/>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600" dirty="0">
                  <a:solidFill>
                    <a:srgbClr val="000000"/>
                  </a:solidFill>
                  <a:latin typeface="Arial" pitchFamily="34" charset="0"/>
                  <a:cs typeface="Arial" pitchFamily="34" charset="0"/>
                </a:rPr>
                <a:t>Обслуживание </a:t>
              </a:r>
              <a:r>
                <a:rPr lang="ru-RU" sz="600" dirty="0" smtClean="0">
                  <a:solidFill>
                    <a:srgbClr val="000000"/>
                  </a:solidFill>
                  <a:latin typeface="Arial" pitchFamily="34" charset="0"/>
                  <a:cs typeface="Arial" pitchFamily="34" charset="0"/>
                </a:rPr>
                <a:t>потребителей</a:t>
              </a:r>
              <a:endParaRPr lang="ru-RU" sz="600" dirty="0">
                <a:solidFill>
                  <a:srgbClr val="000000"/>
                </a:solidFill>
                <a:latin typeface="Arial" pitchFamily="34" charset="0"/>
                <a:cs typeface="Arial" pitchFamily="34" charset="0"/>
              </a:endParaRPr>
            </a:p>
          </p:txBody>
        </p:sp>
        <p:sp>
          <p:nvSpPr>
            <p:cNvPr id="63" name="Rettangolo arrotondato 62"/>
            <p:cNvSpPr/>
            <p:nvPr/>
          </p:nvSpPr>
          <p:spPr>
            <a:xfrm>
              <a:off x="1692235" y="2493170"/>
              <a:ext cx="1008162" cy="504896"/>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500" dirty="0">
                  <a:solidFill>
                    <a:srgbClr val="000000"/>
                  </a:solidFill>
                  <a:latin typeface="Arial" pitchFamily="34" charset="0"/>
                  <a:cs typeface="Arial" pitchFamily="34" charset="0"/>
                </a:rPr>
                <a:t>Провайдер </a:t>
              </a:r>
              <a:r>
                <a:rPr lang="ru-RU" sz="500" dirty="0" smtClean="0">
                  <a:solidFill>
                    <a:srgbClr val="000000"/>
                  </a:solidFill>
                  <a:latin typeface="Arial" pitchFamily="34" charset="0"/>
                  <a:cs typeface="Arial" pitchFamily="34" charset="0"/>
                </a:rPr>
                <a:t>услуг</a:t>
              </a:r>
              <a:endParaRPr lang="ru-RU" sz="500" dirty="0">
                <a:solidFill>
                  <a:srgbClr val="000000"/>
                </a:solidFill>
                <a:latin typeface="Arial" pitchFamily="34" charset="0"/>
                <a:cs typeface="Arial" pitchFamily="34" charset="0"/>
              </a:endParaRPr>
            </a:p>
          </p:txBody>
        </p:sp>
        <p:sp>
          <p:nvSpPr>
            <p:cNvPr id="64" name="Rettangolo arrotondato 63"/>
            <p:cNvSpPr/>
            <p:nvPr/>
          </p:nvSpPr>
          <p:spPr>
            <a:xfrm>
              <a:off x="2987249" y="2493170"/>
              <a:ext cx="1008162" cy="504896"/>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ru-RU" sz="500" dirty="0">
                  <a:solidFill>
                    <a:srgbClr val="000000"/>
                  </a:solidFill>
                  <a:latin typeface="Arial" pitchFamily="34" charset="0"/>
                  <a:cs typeface="Arial" pitchFamily="34" charset="0"/>
                </a:rPr>
                <a:t>Провайдер </a:t>
              </a:r>
              <a:r>
                <a:rPr lang="ru-RU" sz="500" dirty="0" smtClean="0">
                  <a:solidFill>
                    <a:srgbClr val="000000"/>
                  </a:solidFill>
                  <a:latin typeface="Arial" pitchFamily="34" charset="0"/>
                  <a:cs typeface="Arial" pitchFamily="34" charset="0"/>
                </a:rPr>
                <a:t>услуг</a:t>
              </a:r>
              <a:endParaRPr lang="ru-RU" sz="500" dirty="0">
                <a:solidFill>
                  <a:srgbClr val="000000"/>
                </a:solidFill>
                <a:latin typeface="Arial" pitchFamily="34" charset="0"/>
                <a:cs typeface="Arial" pitchFamily="34" charset="0"/>
              </a:endParaRPr>
            </a:p>
          </p:txBody>
        </p:sp>
        <p:sp>
          <p:nvSpPr>
            <p:cNvPr id="65" name="Rettangolo arrotondato 64"/>
            <p:cNvSpPr/>
            <p:nvPr/>
          </p:nvSpPr>
          <p:spPr>
            <a:xfrm>
              <a:off x="4354674" y="2493170"/>
              <a:ext cx="1008162" cy="504896"/>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500" dirty="0">
                  <a:solidFill>
                    <a:srgbClr val="000000"/>
                  </a:solidFill>
                  <a:latin typeface="Arial" pitchFamily="34" charset="0"/>
                  <a:cs typeface="Arial" pitchFamily="34" charset="0"/>
                </a:rPr>
                <a:t>Провайдер </a:t>
              </a:r>
              <a:r>
                <a:rPr lang="ru-RU" sz="500" dirty="0" smtClean="0">
                  <a:solidFill>
                    <a:srgbClr val="000000"/>
                  </a:solidFill>
                  <a:latin typeface="Arial" pitchFamily="34" charset="0"/>
                  <a:cs typeface="Arial" pitchFamily="34" charset="0"/>
                </a:rPr>
                <a:t>услуг</a:t>
              </a:r>
              <a:endParaRPr lang="ru-RU" sz="500" dirty="0">
                <a:solidFill>
                  <a:srgbClr val="000000"/>
                </a:solidFill>
                <a:latin typeface="Arial" pitchFamily="34" charset="0"/>
                <a:cs typeface="Arial" pitchFamily="34" charset="0"/>
              </a:endParaRPr>
            </a:p>
          </p:txBody>
        </p:sp>
        <p:cxnSp>
          <p:nvCxnSpPr>
            <p:cNvPr id="66" name="Connettore 1 65"/>
            <p:cNvCxnSpPr>
              <a:stCxn id="61" idx="2"/>
            </p:cNvCxnSpPr>
            <p:nvPr/>
          </p:nvCxnSpPr>
          <p:spPr>
            <a:xfrm>
              <a:off x="2265941" y="1413466"/>
              <a:ext cx="0" cy="35990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7" name="Connettore 1 66"/>
            <p:cNvCxnSpPr/>
            <p:nvPr/>
          </p:nvCxnSpPr>
          <p:spPr>
            <a:xfrm>
              <a:off x="4282265" y="1413466"/>
              <a:ext cx="0" cy="35990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Connettore 1 67"/>
            <p:cNvCxnSpPr/>
            <p:nvPr/>
          </p:nvCxnSpPr>
          <p:spPr>
            <a:xfrm>
              <a:off x="2265941" y="2133268"/>
              <a:ext cx="0" cy="35990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Connettore 1 68"/>
            <p:cNvCxnSpPr/>
            <p:nvPr/>
          </p:nvCxnSpPr>
          <p:spPr>
            <a:xfrm>
              <a:off x="3491331" y="2133268"/>
              <a:ext cx="0" cy="35990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Connettore 1 69"/>
            <p:cNvCxnSpPr/>
            <p:nvPr/>
          </p:nvCxnSpPr>
          <p:spPr>
            <a:xfrm>
              <a:off x="4786345" y="2133268"/>
              <a:ext cx="0" cy="35990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1" name="Cilindro 70"/>
            <p:cNvSpPr/>
            <p:nvPr/>
          </p:nvSpPr>
          <p:spPr>
            <a:xfrm>
              <a:off x="3708559" y="2925568"/>
              <a:ext cx="359261" cy="287404"/>
            </a:xfrm>
            <a:prstGeom prst="can">
              <a:avLst>
                <a:gd name="adj" fmla="val 50000"/>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ru-RU" sz="900" dirty="0">
                <a:solidFill>
                  <a:prstClr val="black"/>
                </a:solidFill>
                <a:latin typeface="Gill Sans"/>
              </a:endParaRPr>
            </a:p>
          </p:txBody>
        </p:sp>
      </p:grpSp>
      <p:sp>
        <p:nvSpPr>
          <p:cNvPr id="163847" name="CasellaDiTesto 126"/>
          <p:cNvSpPr txBox="1">
            <a:spLocks noChangeArrowheads="1"/>
          </p:cNvSpPr>
          <p:nvPr/>
        </p:nvSpPr>
        <p:spPr bwMode="auto">
          <a:xfrm>
            <a:off x="6662738" y="2133600"/>
            <a:ext cx="2454275" cy="304800"/>
          </a:xfrm>
          <a:prstGeom prst="rect">
            <a:avLst/>
          </a:prstGeom>
          <a:noFill/>
          <a:ln w="9525">
            <a:noFill/>
            <a:miter lim="800000"/>
            <a:headEnd/>
            <a:tailEnd/>
          </a:ln>
        </p:spPr>
        <p:txBody>
          <a:bodyPr wrap="none">
            <a:spAutoFit/>
          </a:bodyPr>
          <a:lstStyle/>
          <a:p>
            <a:r>
              <a:rPr lang="ru-RU" sz="1400" b="1" dirty="0" smtClean="0">
                <a:solidFill>
                  <a:srgbClr val="000000"/>
                </a:solidFill>
              </a:rPr>
              <a:t>e-Инфраструктура засухи</a:t>
            </a:r>
            <a:endParaRPr lang="ru-RU" sz="1400" b="1" dirty="0">
              <a:solidFill>
                <a:srgbClr val="000000"/>
              </a:solidFill>
            </a:endParaRPr>
          </a:p>
        </p:txBody>
      </p:sp>
      <p:grpSp>
        <p:nvGrpSpPr>
          <p:cNvPr id="163848" name="Gruppo 72"/>
          <p:cNvGrpSpPr>
            <a:grpSpLocks/>
          </p:cNvGrpSpPr>
          <p:nvPr/>
        </p:nvGrpSpPr>
        <p:grpSpPr bwMode="auto">
          <a:xfrm>
            <a:off x="6364288" y="328613"/>
            <a:ext cx="2535237" cy="1450975"/>
            <a:chOff x="272584" y="337482"/>
            <a:chExt cx="6101854" cy="3265081"/>
          </a:xfrm>
        </p:grpSpPr>
        <p:pic>
          <p:nvPicPr>
            <p:cNvPr id="99" name="Immagine 98" descr="clouds-7.jpg"/>
            <p:cNvPicPr>
              <a:picLocks noChangeAspect="1"/>
            </p:cNvPicPr>
            <p:nvPr/>
          </p:nvPicPr>
          <p:blipFill>
            <a:blip r:embed="rId3" cstate="print">
              <a:clrChange>
                <a:clrFrom>
                  <a:srgbClr val="FFFFFF"/>
                </a:clrFrom>
                <a:clrTo>
                  <a:srgbClr val="FFFFFF">
                    <a:alpha val="0"/>
                  </a:srgbClr>
                </a:clrTo>
              </a:clrChange>
              <a:duotone>
                <a:schemeClr val="accent3">
                  <a:shade val="45000"/>
                  <a:satMod val="135000"/>
                </a:schemeClr>
                <a:prstClr val="white"/>
              </a:duotone>
            </a:blip>
            <a:stretch>
              <a:fillRect/>
            </a:stretch>
          </p:blipFill>
          <p:spPr>
            <a:xfrm>
              <a:off x="291836" y="346914"/>
              <a:ext cx="6065795" cy="3240360"/>
            </a:xfrm>
            <a:prstGeom prst="rect">
              <a:avLst/>
            </a:prstGeom>
          </p:spPr>
        </p:pic>
        <p:sp>
          <p:nvSpPr>
            <p:cNvPr id="100" name="Elaborazione 99"/>
            <p:cNvSpPr/>
            <p:nvPr/>
          </p:nvSpPr>
          <p:spPr>
            <a:xfrm>
              <a:off x="1476142" y="1773546"/>
              <a:ext cx="3889598" cy="360801"/>
            </a:xfrm>
            <a:prstGeom prst="flowChartProcess">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700" dirty="0">
                <a:solidFill>
                  <a:prstClr val="white"/>
                </a:solidFill>
                <a:latin typeface="Gill Sans"/>
              </a:endParaRPr>
            </a:p>
          </p:txBody>
        </p:sp>
        <p:cxnSp>
          <p:nvCxnSpPr>
            <p:cNvPr id="101" name="Connettore 1 100"/>
            <p:cNvCxnSpPr/>
            <p:nvPr/>
          </p:nvCxnSpPr>
          <p:spPr>
            <a:xfrm>
              <a:off x="1476142" y="1773546"/>
              <a:ext cx="388959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Connettore 1 101"/>
            <p:cNvCxnSpPr/>
            <p:nvPr/>
          </p:nvCxnSpPr>
          <p:spPr>
            <a:xfrm>
              <a:off x="1476142" y="2134347"/>
              <a:ext cx="388959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3858" name="CasellaDiTesto 103"/>
            <p:cNvSpPr txBox="1">
              <a:spLocks noChangeArrowheads="1"/>
            </p:cNvSpPr>
            <p:nvPr/>
          </p:nvSpPr>
          <p:spPr bwMode="auto">
            <a:xfrm>
              <a:off x="2140966" y="1744968"/>
              <a:ext cx="3022271" cy="414386"/>
            </a:xfrm>
            <a:prstGeom prst="rect">
              <a:avLst/>
            </a:prstGeom>
            <a:noFill/>
            <a:ln w="9525">
              <a:noFill/>
              <a:miter lim="800000"/>
              <a:headEnd/>
              <a:tailEnd/>
            </a:ln>
          </p:spPr>
          <p:txBody>
            <a:bodyPr wrap="none">
              <a:spAutoFit/>
            </a:bodyPr>
            <a:lstStyle/>
            <a:p>
              <a:r>
                <a:rPr lang="ru-RU" sz="600" i="1" dirty="0">
                  <a:solidFill>
                    <a:srgbClr val="000000"/>
                  </a:solidFill>
                </a:rPr>
                <a:t>Сервисная </a:t>
              </a:r>
              <a:r>
                <a:rPr lang="ru-RU" sz="600" i="1" dirty="0" smtClean="0">
                  <a:solidFill>
                    <a:srgbClr val="000000"/>
                  </a:solidFill>
                </a:rPr>
                <a:t>шина метео-море</a:t>
              </a:r>
              <a:endParaRPr lang="ru-RU" sz="600" i="1" dirty="0">
                <a:solidFill>
                  <a:srgbClr val="000000"/>
                </a:solidFill>
              </a:endParaRPr>
            </a:p>
          </p:txBody>
        </p:sp>
        <p:sp>
          <p:nvSpPr>
            <p:cNvPr id="105" name="Rettangolo arrotondato 104"/>
            <p:cNvSpPr/>
            <p:nvPr/>
          </p:nvSpPr>
          <p:spPr>
            <a:xfrm>
              <a:off x="1678647" y="909050"/>
              <a:ext cx="1176814" cy="503693"/>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sz="300" dirty="0">
                  <a:solidFill>
                    <a:srgbClr val="000000"/>
                  </a:solidFill>
                  <a:latin typeface="Arial" pitchFamily="34" charset="0"/>
                  <a:cs typeface="Arial" pitchFamily="34" charset="0"/>
                </a:rPr>
                <a:t>Обслуживание </a:t>
              </a:r>
              <a:r>
                <a:rPr lang="ru-RU" sz="300" dirty="0" smtClean="0">
                  <a:solidFill>
                    <a:srgbClr val="000000"/>
                  </a:solidFill>
                  <a:latin typeface="Arial" pitchFamily="34" charset="0"/>
                  <a:cs typeface="Arial" pitchFamily="34" charset="0"/>
                </a:rPr>
                <a:t>потребителей</a:t>
              </a:r>
              <a:endParaRPr lang="ru-RU" sz="300" dirty="0">
                <a:solidFill>
                  <a:srgbClr val="000000"/>
                </a:solidFill>
                <a:latin typeface="Arial" pitchFamily="34" charset="0"/>
                <a:cs typeface="Arial" pitchFamily="34" charset="0"/>
              </a:endParaRPr>
            </a:p>
          </p:txBody>
        </p:sp>
        <p:sp>
          <p:nvSpPr>
            <p:cNvPr id="106" name="Rettangolo arrotondato 105"/>
            <p:cNvSpPr/>
            <p:nvPr/>
          </p:nvSpPr>
          <p:spPr>
            <a:xfrm>
              <a:off x="3596700" y="909050"/>
              <a:ext cx="1375496" cy="503693"/>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400" dirty="0">
                  <a:solidFill>
                    <a:srgbClr val="000000"/>
                  </a:solidFill>
                  <a:latin typeface="Arial" pitchFamily="34" charset="0"/>
                  <a:cs typeface="Arial" pitchFamily="34" charset="0"/>
                </a:rPr>
                <a:t>Обслуживание </a:t>
              </a:r>
              <a:r>
                <a:rPr lang="ru-RU" sz="400" dirty="0" smtClean="0">
                  <a:solidFill>
                    <a:srgbClr val="000000"/>
                  </a:solidFill>
                  <a:latin typeface="Arial" pitchFamily="34" charset="0"/>
                  <a:cs typeface="Arial" pitchFamily="34" charset="0"/>
                </a:rPr>
                <a:t>потребителей</a:t>
              </a:r>
              <a:endParaRPr lang="ru-RU" sz="400" dirty="0">
                <a:solidFill>
                  <a:srgbClr val="000000"/>
                </a:solidFill>
                <a:latin typeface="Arial" pitchFamily="34" charset="0"/>
                <a:cs typeface="Arial" pitchFamily="34" charset="0"/>
              </a:endParaRPr>
            </a:p>
          </p:txBody>
        </p:sp>
        <p:sp>
          <p:nvSpPr>
            <p:cNvPr id="109" name="Rettangolo arrotondato 108"/>
            <p:cNvSpPr/>
            <p:nvPr/>
          </p:nvSpPr>
          <p:spPr>
            <a:xfrm>
              <a:off x="1690108" y="2495150"/>
              <a:ext cx="1008697" cy="503693"/>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300" dirty="0">
                  <a:solidFill>
                    <a:srgbClr val="000000"/>
                  </a:solidFill>
                  <a:latin typeface="Arial" pitchFamily="34" charset="0"/>
                  <a:cs typeface="Arial" pitchFamily="34" charset="0"/>
                </a:rPr>
                <a:t>Провайдер </a:t>
              </a:r>
              <a:r>
                <a:rPr lang="ru-RU" sz="300" dirty="0" smtClean="0">
                  <a:solidFill>
                    <a:srgbClr val="000000"/>
                  </a:solidFill>
                  <a:latin typeface="Arial" pitchFamily="34" charset="0"/>
                  <a:cs typeface="Arial" pitchFamily="34" charset="0"/>
                </a:rPr>
                <a:t>услуг</a:t>
              </a:r>
              <a:endParaRPr lang="ru-RU" sz="300" dirty="0">
                <a:solidFill>
                  <a:srgbClr val="000000"/>
                </a:solidFill>
                <a:latin typeface="Arial" pitchFamily="34" charset="0"/>
                <a:cs typeface="Arial" pitchFamily="34" charset="0"/>
              </a:endParaRPr>
            </a:p>
          </p:txBody>
        </p:sp>
        <p:sp>
          <p:nvSpPr>
            <p:cNvPr id="112" name="Rettangolo arrotondato 111"/>
            <p:cNvSpPr/>
            <p:nvPr/>
          </p:nvSpPr>
          <p:spPr>
            <a:xfrm>
              <a:off x="2989188" y="2495150"/>
              <a:ext cx="1008697" cy="503693"/>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sz="300" dirty="0">
                  <a:solidFill>
                    <a:srgbClr val="000000"/>
                  </a:solidFill>
                  <a:latin typeface="Arial" pitchFamily="34" charset="0"/>
                  <a:cs typeface="Arial" pitchFamily="34" charset="0"/>
                </a:rPr>
                <a:t>Провайдер </a:t>
              </a:r>
              <a:r>
                <a:rPr lang="ru-RU" sz="300" dirty="0" smtClean="0">
                  <a:solidFill>
                    <a:srgbClr val="000000"/>
                  </a:solidFill>
                  <a:latin typeface="Arial" pitchFamily="34" charset="0"/>
                  <a:cs typeface="Arial" pitchFamily="34" charset="0"/>
                </a:rPr>
                <a:t>услуг</a:t>
              </a:r>
              <a:endParaRPr lang="ru-RU" sz="300" dirty="0">
                <a:solidFill>
                  <a:srgbClr val="000000"/>
                </a:solidFill>
                <a:latin typeface="Arial" pitchFamily="34" charset="0"/>
                <a:cs typeface="Arial" pitchFamily="34" charset="0"/>
              </a:endParaRPr>
            </a:p>
          </p:txBody>
        </p:sp>
        <p:sp>
          <p:nvSpPr>
            <p:cNvPr id="113" name="Rettangolo arrotondato 112"/>
            <p:cNvSpPr/>
            <p:nvPr/>
          </p:nvSpPr>
          <p:spPr>
            <a:xfrm>
              <a:off x="4357043" y="2495150"/>
              <a:ext cx="1008697" cy="503693"/>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300" dirty="0">
                  <a:solidFill>
                    <a:srgbClr val="000000"/>
                  </a:solidFill>
                  <a:latin typeface="Arial" pitchFamily="34" charset="0"/>
                  <a:cs typeface="Arial" pitchFamily="34" charset="0"/>
                </a:rPr>
                <a:t>Провайдер </a:t>
              </a:r>
              <a:r>
                <a:rPr lang="ru-RU" sz="300" dirty="0" smtClean="0">
                  <a:solidFill>
                    <a:srgbClr val="000000"/>
                  </a:solidFill>
                  <a:latin typeface="Arial" pitchFamily="34" charset="0"/>
                  <a:cs typeface="Arial" pitchFamily="34" charset="0"/>
                </a:rPr>
                <a:t>услуг</a:t>
              </a:r>
              <a:endParaRPr lang="ru-RU" sz="300" dirty="0">
                <a:solidFill>
                  <a:srgbClr val="000000"/>
                </a:solidFill>
                <a:latin typeface="Arial" pitchFamily="34" charset="0"/>
                <a:cs typeface="Arial" pitchFamily="34" charset="0"/>
              </a:endParaRPr>
            </a:p>
          </p:txBody>
        </p:sp>
        <p:cxnSp>
          <p:nvCxnSpPr>
            <p:cNvPr id="114" name="Connettore 1 113"/>
            <p:cNvCxnSpPr>
              <a:stCxn id="105" idx="2"/>
            </p:cNvCxnSpPr>
            <p:nvPr/>
          </p:nvCxnSpPr>
          <p:spPr>
            <a:xfrm>
              <a:off x="2267054" y="1412743"/>
              <a:ext cx="0" cy="36080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5" name="Connettore 1 114"/>
            <p:cNvCxnSpPr/>
            <p:nvPr/>
          </p:nvCxnSpPr>
          <p:spPr>
            <a:xfrm>
              <a:off x="4284449" y="1412743"/>
              <a:ext cx="0" cy="36080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6" name="Connettore 1 115"/>
            <p:cNvCxnSpPr/>
            <p:nvPr/>
          </p:nvCxnSpPr>
          <p:spPr>
            <a:xfrm>
              <a:off x="2267054" y="2134347"/>
              <a:ext cx="0" cy="36080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7" name="Connettore 1 116"/>
            <p:cNvCxnSpPr/>
            <p:nvPr/>
          </p:nvCxnSpPr>
          <p:spPr>
            <a:xfrm>
              <a:off x="3493537" y="2134347"/>
              <a:ext cx="0" cy="36080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8" name="Connettore 1 117"/>
            <p:cNvCxnSpPr/>
            <p:nvPr/>
          </p:nvCxnSpPr>
          <p:spPr>
            <a:xfrm>
              <a:off x="4788797" y="2134347"/>
              <a:ext cx="0" cy="36080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2" name="Cilindro 121"/>
            <p:cNvSpPr/>
            <p:nvPr/>
          </p:nvSpPr>
          <p:spPr>
            <a:xfrm>
              <a:off x="3707503" y="2927397"/>
              <a:ext cx="362979" cy="285784"/>
            </a:xfrm>
            <a:prstGeom prst="can">
              <a:avLst>
                <a:gd name="adj" fmla="val 50000"/>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ru-RU" sz="700" dirty="0">
                <a:solidFill>
                  <a:prstClr val="black"/>
                </a:solidFill>
                <a:latin typeface="Gill Sans"/>
              </a:endParaRPr>
            </a:p>
          </p:txBody>
        </p:sp>
      </p:grpSp>
      <p:sp>
        <p:nvSpPr>
          <p:cNvPr id="163849" name="CasellaDiTesto 122"/>
          <p:cNvSpPr txBox="1">
            <a:spLocks noChangeArrowheads="1"/>
          </p:cNvSpPr>
          <p:nvPr/>
        </p:nvSpPr>
        <p:spPr bwMode="auto">
          <a:xfrm>
            <a:off x="6156325" y="0"/>
            <a:ext cx="2890838" cy="304800"/>
          </a:xfrm>
          <a:prstGeom prst="rect">
            <a:avLst/>
          </a:prstGeom>
          <a:noFill/>
          <a:ln w="9525">
            <a:noFill/>
            <a:miter lim="800000"/>
            <a:headEnd/>
            <a:tailEnd/>
          </a:ln>
        </p:spPr>
        <p:txBody>
          <a:bodyPr wrap="none">
            <a:spAutoFit/>
          </a:bodyPr>
          <a:lstStyle/>
          <a:p>
            <a:r>
              <a:rPr lang="ru-RU" sz="1400" b="1" dirty="0" smtClean="0">
                <a:solidFill>
                  <a:srgbClr val="000000"/>
                </a:solidFill>
              </a:rPr>
              <a:t>e-Инфраструктура метео-море</a:t>
            </a:r>
            <a:endParaRPr lang="ru-RU" sz="1400" b="1" dirty="0">
              <a:solidFill>
                <a:srgbClr val="000000"/>
              </a:solidFill>
            </a:endParaRPr>
          </a:p>
        </p:txBody>
      </p:sp>
      <p:pic>
        <p:nvPicPr>
          <p:cNvPr id="74" name="Picture 13" descr="Water.png"/>
          <p:cNvPicPr>
            <a:picLocks noChangeAspect="1"/>
          </p:cNvPicPr>
          <p:nvPr/>
        </p:nvPicPr>
        <p:blipFill>
          <a:blip r:embed="rId4" cstate="print"/>
          <a:stretch>
            <a:fillRect/>
          </a:stretch>
        </p:blipFill>
        <p:spPr>
          <a:xfrm>
            <a:off x="8100392" y="4293096"/>
            <a:ext cx="857256" cy="857256"/>
          </a:xfrm>
          <a:prstGeom prst="rect">
            <a:avLst/>
          </a:prstGeom>
          <a:noFill/>
          <a:ln>
            <a:noFill/>
          </a:ln>
          <a:scene3d>
            <a:camera prst="perspectiveHeroicExtremeLeftFacing"/>
            <a:lightRig rig="threePt" dir="t"/>
          </a:scene3d>
        </p:spPr>
      </p:pic>
      <p:pic>
        <p:nvPicPr>
          <p:cNvPr id="75" name="Picture 10" descr="Forestry.png"/>
          <p:cNvPicPr>
            <a:picLocks noChangeAspect="1"/>
          </p:cNvPicPr>
          <p:nvPr/>
        </p:nvPicPr>
        <p:blipFill>
          <a:blip r:embed="rId5" cstate="print"/>
          <a:stretch>
            <a:fillRect/>
          </a:stretch>
        </p:blipFill>
        <p:spPr>
          <a:xfrm>
            <a:off x="755576" y="476672"/>
            <a:ext cx="785818" cy="785818"/>
          </a:xfrm>
          <a:prstGeom prst="rect">
            <a:avLst/>
          </a:prstGeom>
          <a:noFill/>
          <a:ln>
            <a:noFill/>
          </a:ln>
          <a:scene3d>
            <a:camera prst="perspectiveHeroicExtremeLeftFacing"/>
            <a:lightRig rig="threePt" dir="t"/>
          </a:scene3d>
        </p:spPr>
      </p:pic>
      <p:pic>
        <p:nvPicPr>
          <p:cNvPr id="76" name="Picture 8" descr="bioiversity-1.gif.jpg"/>
          <p:cNvPicPr>
            <a:picLocks noChangeAspect="1"/>
          </p:cNvPicPr>
          <p:nvPr/>
        </p:nvPicPr>
        <p:blipFill>
          <a:blip r:embed="rId6" cstate="print"/>
          <a:stretch>
            <a:fillRect/>
          </a:stretch>
        </p:blipFill>
        <p:spPr>
          <a:xfrm>
            <a:off x="519155" y="3794264"/>
            <a:ext cx="841248" cy="835152"/>
          </a:xfrm>
          <a:prstGeom prst="rect">
            <a:avLst/>
          </a:prstGeom>
          <a:noFill/>
          <a:ln>
            <a:noFill/>
          </a:ln>
          <a:scene3d>
            <a:camera prst="perspectiveHeroicExtremeLeftFacing"/>
            <a:lightRig rig="threePt" dir="t"/>
          </a:scene3d>
        </p:spPr>
      </p:pic>
      <p:pic>
        <p:nvPicPr>
          <p:cNvPr id="77" name="Picture 9" descr="climate-1.jpg"/>
          <p:cNvPicPr>
            <a:picLocks noChangeAspect="1"/>
          </p:cNvPicPr>
          <p:nvPr/>
        </p:nvPicPr>
        <p:blipFill>
          <a:blip r:embed="rId7" cstate="print"/>
          <a:stretch>
            <a:fillRect/>
          </a:stretch>
        </p:blipFill>
        <p:spPr bwMode="auto">
          <a:xfrm>
            <a:off x="6012160" y="548680"/>
            <a:ext cx="643301" cy="648072"/>
          </a:xfrm>
          <a:prstGeom prst="rect">
            <a:avLst/>
          </a:prstGeom>
          <a:noFill/>
          <a:ln>
            <a:noFill/>
          </a:ln>
          <a:scene3d>
            <a:camera prst="perspectiveHeroicExtremeLeftFacing"/>
            <a:lightRig rig="threePt" dir="t"/>
          </a:scene3d>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866" name="Gruppo 44"/>
          <p:cNvGrpSpPr>
            <a:grpSpLocks/>
          </p:cNvGrpSpPr>
          <p:nvPr/>
        </p:nvGrpSpPr>
        <p:grpSpPr bwMode="auto">
          <a:xfrm>
            <a:off x="107950" y="476250"/>
            <a:ext cx="6065838" cy="3240088"/>
            <a:chOff x="192961" y="346914"/>
            <a:chExt cx="6065795" cy="3240360"/>
          </a:xfrm>
        </p:grpSpPr>
        <p:pic>
          <p:nvPicPr>
            <p:cNvPr id="164937" name="Immagine 21" descr="clouds-7.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192961" y="346914"/>
              <a:ext cx="6065795" cy="3240360"/>
            </a:xfrm>
            <a:prstGeom prst="rect">
              <a:avLst/>
            </a:prstGeom>
            <a:noFill/>
            <a:ln w="9525">
              <a:noFill/>
              <a:miter lim="800000"/>
              <a:headEnd/>
              <a:tailEnd/>
            </a:ln>
          </p:spPr>
        </p:pic>
        <p:sp>
          <p:nvSpPr>
            <p:cNvPr id="4" name="Elaborazione 3"/>
            <p:cNvSpPr/>
            <p:nvPr/>
          </p:nvSpPr>
          <p:spPr>
            <a:xfrm>
              <a:off x="1475652" y="1772609"/>
              <a:ext cx="3887760" cy="360393"/>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latin typeface="Gill Sans"/>
              </a:endParaRPr>
            </a:p>
          </p:txBody>
        </p:sp>
        <p:cxnSp>
          <p:nvCxnSpPr>
            <p:cNvPr id="6" name="Connettore 1 5"/>
            <p:cNvCxnSpPr/>
            <p:nvPr/>
          </p:nvCxnSpPr>
          <p:spPr>
            <a:xfrm>
              <a:off x="1475652" y="1772609"/>
              <a:ext cx="3887760"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1475652" y="2133002"/>
              <a:ext cx="3887760"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64941" name="CasellaDiTesto 7"/>
            <p:cNvSpPr txBox="1">
              <a:spLocks noChangeArrowheads="1"/>
            </p:cNvSpPr>
            <p:nvPr/>
          </p:nvSpPr>
          <p:spPr bwMode="auto">
            <a:xfrm>
              <a:off x="2140810" y="1772609"/>
              <a:ext cx="2917804" cy="320702"/>
            </a:xfrm>
            <a:prstGeom prst="rect">
              <a:avLst/>
            </a:prstGeom>
            <a:noFill/>
            <a:ln w="9525">
              <a:noFill/>
              <a:miter lim="800000"/>
              <a:headEnd/>
              <a:tailEnd/>
            </a:ln>
          </p:spPr>
          <p:txBody>
            <a:bodyPr wrap="none">
              <a:spAutoFit/>
            </a:bodyPr>
            <a:lstStyle/>
            <a:p>
              <a:r>
                <a:rPr lang="ru-RU" sz="1500" i="1" dirty="0">
                  <a:solidFill>
                    <a:srgbClr val="000000"/>
                  </a:solidFill>
                </a:rPr>
                <a:t>Сервисная </a:t>
              </a:r>
              <a:r>
                <a:rPr lang="ru-RU" sz="1500" i="1" dirty="0" smtClean="0">
                  <a:solidFill>
                    <a:srgbClr val="000000"/>
                  </a:solidFill>
                </a:rPr>
                <a:t>шина лесничества</a:t>
              </a:r>
              <a:endParaRPr lang="ru-RU" sz="1500" i="1" dirty="0">
                <a:solidFill>
                  <a:srgbClr val="000000"/>
                </a:solidFill>
              </a:endParaRPr>
            </a:p>
          </p:txBody>
        </p:sp>
        <p:sp>
          <p:nvSpPr>
            <p:cNvPr id="9" name="Rettangolo arrotondato 8"/>
            <p:cNvSpPr/>
            <p:nvPr/>
          </p:nvSpPr>
          <p:spPr>
            <a:xfrm>
              <a:off x="1762988" y="908936"/>
              <a:ext cx="1008055" cy="50328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800" dirty="0">
                  <a:solidFill>
                    <a:srgbClr val="000000"/>
                  </a:solidFill>
                  <a:latin typeface="Arial" pitchFamily="34" charset="0"/>
                  <a:cs typeface="Arial" pitchFamily="34" charset="0"/>
                </a:rPr>
                <a:t>Обслуживание </a:t>
              </a:r>
              <a:r>
                <a:rPr lang="ru-RU" sz="800" dirty="0" smtClean="0">
                  <a:solidFill>
                    <a:srgbClr val="000000"/>
                  </a:solidFill>
                  <a:latin typeface="Arial" pitchFamily="34" charset="0"/>
                  <a:cs typeface="Arial" pitchFamily="34" charset="0"/>
                </a:rPr>
                <a:t>потребителей</a:t>
              </a:r>
              <a:endParaRPr lang="ru-RU" sz="800" dirty="0">
                <a:solidFill>
                  <a:srgbClr val="000000"/>
                </a:solidFill>
                <a:latin typeface="Arial" pitchFamily="34" charset="0"/>
                <a:cs typeface="Arial" pitchFamily="34" charset="0"/>
              </a:endParaRPr>
            </a:p>
          </p:txBody>
        </p:sp>
        <p:sp>
          <p:nvSpPr>
            <p:cNvPr id="10" name="Rettangolo arrotondato 9"/>
            <p:cNvSpPr/>
            <p:nvPr/>
          </p:nvSpPr>
          <p:spPr>
            <a:xfrm>
              <a:off x="3780686" y="908936"/>
              <a:ext cx="1008056" cy="50328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800" dirty="0">
                  <a:solidFill>
                    <a:srgbClr val="000000"/>
                  </a:solidFill>
                  <a:latin typeface="Arial" pitchFamily="34" charset="0"/>
                  <a:cs typeface="Arial" pitchFamily="34" charset="0"/>
                </a:rPr>
                <a:t>Обслуживание </a:t>
              </a:r>
              <a:r>
                <a:rPr lang="ru-RU" sz="800" dirty="0" smtClean="0">
                  <a:solidFill>
                    <a:srgbClr val="000000"/>
                  </a:solidFill>
                  <a:latin typeface="Arial" pitchFamily="34" charset="0"/>
                  <a:cs typeface="Arial" pitchFamily="34" charset="0"/>
                </a:rPr>
                <a:t>потребителей</a:t>
              </a:r>
              <a:endParaRPr lang="ru-RU" sz="800" dirty="0">
                <a:solidFill>
                  <a:srgbClr val="000000"/>
                </a:solidFill>
                <a:latin typeface="Arial" pitchFamily="34" charset="0"/>
                <a:cs typeface="Arial" pitchFamily="34" charset="0"/>
              </a:endParaRPr>
            </a:p>
          </p:txBody>
        </p:sp>
        <p:sp>
          <p:nvSpPr>
            <p:cNvPr id="11" name="Rettangolo arrotondato 10"/>
            <p:cNvSpPr/>
            <p:nvPr/>
          </p:nvSpPr>
          <p:spPr>
            <a:xfrm>
              <a:off x="1691550" y="2493394"/>
              <a:ext cx="1008056" cy="50328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1100" dirty="0">
                  <a:solidFill>
                    <a:srgbClr val="000000"/>
                  </a:solidFill>
                  <a:latin typeface="Arial" pitchFamily="34" charset="0"/>
                  <a:cs typeface="Arial" pitchFamily="34" charset="0"/>
                </a:rPr>
                <a:t>Провайдер </a:t>
              </a:r>
              <a:r>
                <a:rPr lang="ru-RU" sz="1100" dirty="0" smtClean="0">
                  <a:solidFill>
                    <a:srgbClr val="000000"/>
                  </a:solidFill>
                  <a:latin typeface="Arial" pitchFamily="34" charset="0"/>
                  <a:cs typeface="Arial" pitchFamily="34" charset="0"/>
                </a:rPr>
                <a:t>услуг</a:t>
              </a:r>
              <a:endParaRPr lang="ru-RU" sz="1100" dirty="0">
                <a:solidFill>
                  <a:srgbClr val="000000"/>
                </a:solidFill>
                <a:latin typeface="Arial" pitchFamily="34" charset="0"/>
                <a:cs typeface="Arial" pitchFamily="34" charset="0"/>
              </a:endParaRPr>
            </a:p>
          </p:txBody>
        </p:sp>
        <p:sp>
          <p:nvSpPr>
            <p:cNvPr id="12" name="Rettangolo arrotondato 11"/>
            <p:cNvSpPr/>
            <p:nvPr/>
          </p:nvSpPr>
          <p:spPr>
            <a:xfrm>
              <a:off x="2988529" y="2493394"/>
              <a:ext cx="1008055" cy="50328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1100" dirty="0">
                  <a:solidFill>
                    <a:srgbClr val="000000"/>
                  </a:solidFill>
                  <a:latin typeface="Arial" pitchFamily="34" charset="0"/>
                  <a:cs typeface="Arial" pitchFamily="34" charset="0"/>
                </a:rPr>
                <a:t>Провайдер </a:t>
              </a:r>
              <a:r>
                <a:rPr lang="ru-RU" sz="1100" dirty="0" smtClean="0">
                  <a:solidFill>
                    <a:srgbClr val="000000"/>
                  </a:solidFill>
                  <a:latin typeface="Arial" pitchFamily="34" charset="0"/>
                  <a:cs typeface="Arial" pitchFamily="34" charset="0"/>
                </a:rPr>
                <a:t>услуг</a:t>
              </a:r>
              <a:endParaRPr lang="ru-RU" sz="1100" dirty="0">
                <a:solidFill>
                  <a:srgbClr val="000000"/>
                </a:solidFill>
                <a:latin typeface="Arial" pitchFamily="34" charset="0"/>
                <a:cs typeface="Arial" pitchFamily="34" charset="0"/>
              </a:endParaRPr>
            </a:p>
          </p:txBody>
        </p:sp>
        <p:sp>
          <p:nvSpPr>
            <p:cNvPr id="13" name="Rettangolo arrotondato 12"/>
            <p:cNvSpPr/>
            <p:nvPr/>
          </p:nvSpPr>
          <p:spPr>
            <a:xfrm>
              <a:off x="4355356" y="2493394"/>
              <a:ext cx="1008056" cy="50328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1100" dirty="0">
                  <a:solidFill>
                    <a:srgbClr val="000000"/>
                  </a:solidFill>
                  <a:latin typeface="Arial" pitchFamily="34" charset="0"/>
                  <a:cs typeface="Arial" pitchFamily="34" charset="0"/>
                </a:rPr>
                <a:t>Провайдер </a:t>
              </a:r>
              <a:r>
                <a:rPr lang="ru-RU" sz="1100" dirty="0" smtClean="0">
                  <a:solidFill>
                    <a:srgbClr val="000000"/>
                  </a:solidFill>
                  <a:latin typeface="Arial" pitchFamily="34" charset="0"/>
                  <a:cs typeface="Arial" pitchFamily="34" charset="0"/>
                </a:rPr>
                <a:t>услуг</a:t>
              </a:r>
              <a:endParaRPr lang="ru-RU" sz="1100" dirty="0">
                <a:solidFill>
                  <a:srgbClr val="000000"/>
                </a:solidFill>
                <a:latin typeface="Arial" pitchFamily="34" charset="0"/>
                <a:cs typeface="Arial" pitchFamily="34" charset="0"/>
              </a:endParaRPr>
            </a:p>
          </p:txBody>
        </p:sp>
        <p:cxnSp>
          <p:nvCxnSpPr>
            <p:cNvPr id="15" name="Connettore 1 14"/>
            <p:cNvCxnSpPr>
              <a:stCxn id="9" idx="2"/>
            </p:cNvCxnSpPr>
            <p:nvPr/>
          </p:nvCxnSpPr>
          <p:spPr>
            <a:xfrm>
              <a:off x="2267809" y="1412216"/>
              <a:ext cx="0" cy="36039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4283920" y="1412216"/>
              <a:ext cx="0" cy="36039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2267809" y="2133002"/>
              <a:ext cx="0" cy="36039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3491763" y="2133002"/>
              <a:ext cx="0" cy="36039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4788741" y="2133002"/>
              <a:ext cx="0" cy="36039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4" name="Cilindro 23"/>
            <p:cNvSpPr/>
            <p:nvPr/>
          </p:nvSpPr>
          <p:spPr>
            <a:xfrm>
              <a:off x="3707661" y="2925230"/>
              <a:ext cx="360360" cy="287362"/>
            </a:xfrm>
            <a:prstGeom prst="can">
              <a:avLst>
                <a:gd name="adj" fmla="val 50000"/>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ru-RU" dirty="0">
                <a:solidFill>
                  <a:prstClr val="black"/>
                </a:solidFill>
                <a:latin typeface="Gill Sans"/>
              </a:endParaRPr>
            </a:p>
          </p:txBody>
        </p:sp>
      </p:grpSp>
      <p:grpSp>
        <p:nvGrpSpPr>
          <p:cNvPr id="164867" name="Gruppo 45"/>
          <p:cNvGrpSpPr>
            <a:grpSpLocks/>
          </p:cNvGrpSpPr>
          <p:nvPr/>
        </p:nvGrpSpPr>
        <p:grpSpPr bwMode="auto">
          <a:xfrm>
            <a:off x="457200" y="3511550"/>
            <a:ext cx="6076950" cy="3249613"/>
            <a:chOff x="12023" y="3713603"/>
            <a:chExt cx="6077669" cy="3249441"/>
          </a:xfrm>
        </p:grpSpPr>
        <p:pic>
          <p:nvPicPr>
            <p:cNvPr id="25" name="Immagine 24" descr="clouds-7.jpg"/>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8373" y="3717032"/>
              <a:ext cx="6065795" cy="3240360"/>
            </a:xfrm>
            <a:prstGeom prst="rect">
              <a:avLst/>
            </a:prstGeom>
          </p:spPr>
        </p:pic>
        <p:sp>
          <p:nvSpPr>
            <p:cNvPr id="26" name="Elaborazione 25"/>
            <p:cNvSpPr/>
            <p:nvPr/>
          </p:nvSpPr>
          <p:spPr>
            <a:xfrm>
              <a:off x="1301226" y="5142277"/>
              <a:ext cx="3888248" cy="360344"/>
            </a:xfrm>
            <a:prstGeom prst="flowChartProcess">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latin typeface="Gill Sans"/>
              </a:endParaRPr>
            </a:p>
          </p:txBody>
        </p:sp>
        <p:cxnSp>
          <p:nvCxnSpPr>
            <p:cNvPr id="27" name="Connettore 1 26"/>
            <p:cNvCxnSpPr/>
            <p:nvPr/>
          </p:nvCxnSpPr>
          <p:spPr>
            <a:xfrm>
              <a:off x="1301226" y="5142277"/>
              <a:ext cx="3888248"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Connettore 1 27"/>
            <p:cNvCxnSpPr/>
            <p:nvPr/>
          </p:nvCxnSpPr>
          <p:spPr>
            <a:xfrm>
              <a:off x="1301226" y="5502621"/>
              <a:ext cx="3888248"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64925" name="CasellaDiTesto 28"/>
            <p:cNvSpPr txBox="1">
              <a:spLocks noChangeArrowheads="1"/>
            </p:cNvSpPr>
            <p:nvPr/>
          </p:nvSpPr>
          <p:spPr bwMode="auto">
            <a:xfrm>
              <a:off x="1966467" y="5142278"/>
              <a:ext cx="3067413" cy="304784"/>
            </a:xfrm>
            <a:prstGeom prst="rect">
              <a:avLst/>
            </a:prstGeom>
            <a:noFill/>
            <a:ln w="9525">
              <a:noFill/>
              <a:miter lim="800000"/>
              <a:headEnd/>
              <a:tailEnd/>
            </a:ln>
          </p:spPr>
          <p:txBody>
            <a:bodyPr wrap="none">
              <a:spAutoFit/>
            </a:bodyPr>
            <a:lstStyle/>
            <a:p>
              <a:r>
                <a:rPr lang="ru-RU" sz="1400" i="1" dirty="0">
                  <a:solidFill>
                    <a:srgbClr val="000000"/>
                  </a:solidFill>
                </a:rPr>
                <a:t>Сервисная </a:t>
              </a:r>
              <a:r>
                <a:rPr lang="ru-RU" sz="1400" i="1" dirty="0" smtClean="0">
                  <a:solidFill>
                    <a:srgbClr val="000000"/>
                  </a:solidFill>
                </a:rPr>
                <a:t>шина биоразнообразия</a:t>
              </a:r>
              <a:endParaRPr lang="ru-RU" sz="1400" i="1" dirty="0">
                <a:solidFill>
                  <a:srgbClr val="000000"/>
                </a:solidFill>
              </a:endParaRPr>
            </a:p>
          </p:txBody>
        </p:sp>
        <p:sp>
          <p:nvSpPr>
            <p:cNvPr id="30" name="Rettangolo arrotondato 29"/>
            <p:cNvSpPr/>
            <p:nvPr/>
          </p:nvSpPr>
          <p:spPr>
            <a:xfrm>
              <a:off x="1588598" y="4278723"/>
              <a:ext cx="1008181" cy="503211"/>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sz="800" dirty="0">
                  <a:solidFill>
                    <a:srgbClr val="000000"/>
                  </a:solidFill>
                  <a:latin typeface="Arial" pitchFamily="34" charset="0"/>
                  <a:cs typeface="Arial" pitchFamily="34" charset="0"/>
                </a:rPr>
                <a:t>Обслуживание </a:t>
              </a:r>
              <a:r>
                <a:rPr lang="ru-RU" sz="800" dirty="0" smtClean="0">
                  <a:solidFill>
                    <a:srgbClr val="000000"/>
                  </a:solidFill>
                  <a:latin typeface="Arial" pitchFamily="34" charset="0"/>
                  <a:cs typeface="Arial" pitchFamily="34" charset="0"/>
                </a:rPr>
                <a:t>потребителей</a:t>
              </a:r>
              <a:endParaRPr lang="ru-RU" sz="800" dirty="0">
                <a:solidFill>
                  <a:srgbClr val="000000"/>
                </a:solidFill>
                <a:latin typeface="Arial" pitchFamily="34" charset="0"/>
                <a:cs typeface="Arial" pitchFamily="34" charset="0"/>
              </a:endParaRPr>
            </a:p>
          </p:txBody>
        </p:sp>
        <p:sp>
          <p:nvSpPr>
            <p:cNvPr id="31" name="Rettangolo arrotondato 30"/>
            <p:cNvSpPr/>
            <p:nvPr/>
          </p:nvSpPr>
          <p:spPr>
            <a:xfrm>
              <a:off x="3606548" y="4278723"/>
              <a:ext cx="1008182" cy="503211"/>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800" dirty="0">
                  <a:solidFill>
                    <a:srgbClr val="000000"/>
                  </a:solidFill>
                  <a:latin typeface="Arial" pitchFamily="34" charset="0"/>
                  <a:cs typeface="Arial" pitchFamily="34" charset="0"/>
                </a:rPr>
                <a:t>Обслуживание </a:t>
              </a:r>
              <a:r>
                <a:rPr lang="ru-RU" sz="800" dirty="0" smtClean="0">
                  <a:solidFill>
                    <a:srgbClr val="000000"/>
                  </a:solidFill>
                  <a:latin typeface="Arial" pitchFamily="34" charset="0"/>
                  <a:cs typeface="Arial" pitchFamily="34" charset="0"/>
                </a:rPr>
                <a:t>потребителей</a:t>
              </a:r>
              <a:endParaRPr lang="ru-RU" sz="800" dirty="0">
                <a:solidFill>
                  <a:srgbClr val="000000"/>
                </a:solidFill>
                <a:latin typeface="Arial" pitchFamily="34" charset="0"/>
                <a:cs typeface="Arial" pitchFamily="34" charset="0"/>
              </a:endParaRPr>
            </a:p>
          </p:txBody>
        </p:sp>
        <p:sp>
          <p:nvSpPr>
            <p:cNvPr id="32" name="Rettangolo arrotondato 31"/>
            <p:cNvSpPr/>
            <p:nvPr/>
          </p:nvSpPr>
          <p:spPr>
            <a:xfrm>
              <a:off x="1517151" y="5862964"/>
              <a:ext cx="1008182" cy="503211"/>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1100" dirty="0">
                  <a:solidFill>
                    <a:srgbClr val="000000"/>
                  </a:solidFill>
                  <a:latin typeface="Arial" pitchFamily="34" charset="0"/>
                  <a:cs typeface="Arial" pitchFamily="34" charset="0"/>
                </a:rPr>
                <a:t>Провайдер </a:t>
              </a:r>
              <a:r>
                <a:rPr lang="ru-RU" sz="1100" dirty="0" smtClean="0">
                  <a:solidFill>
                    <a:srgbClr val="000000"/>
                  </a:solidFill>
                  <a:latin typeface="Arial" pitchFamily="34" charset="0"/>
                  <a:cs typeface="Arial" pitchFamily="34" charset="0"/>
                </a:rPr>
                <a:t>услуг</a:t>
              </a:r>
              <a:endParaRPr lang="ru-RU" sz="1100" dirty="0">
                <a:solidFill>
                  <a:srgbClr val="000000"/>
                </a:solidFill>
                <a:latin typeface="Arial" pitchFamily="34" charset="0"/>
                <a:cs typeface="Arial" pitchFamily="34" charset="0"/>
              </a:endParaRPr>
            </a:p>
          </p:txBody>
        </p:sp>
        <p:sp>
          <p:nvSpPr>
            <p:cNvPr id="33" name="Rettangolo arrotondato 32"/>
            <p:cNvSpPr/>
            <p:nvPr/>
          </p:nvSpPr>
          <p:spPr>
            <a:xfrm>
              <a:off x="2814293" y="5862964"/>
              <a:ext cx="1008181" cy="503211"/>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sz="1100" dirty="0">
                  <a:solidFill>
                    <a:srgbClr val="000000"/>
                  </a:solidFill>
                  <a:latin typeface="Arial" pitchFamily="34" charset="0"/>
                  <a:cs typeface="Arial" pitchFamily="34" charset="0"/>
                </a:rPr>
                <a:t>Провайдер </a:t>
              </a:r>
              <a:r>
                <a:rPr lang="ru-RU" sz="1100" dirty="0" smtClean="0">
                  <a:solidFill>
                    <a:srgbClr val="000000"/>
                  </a:solidFill>
                  <a:latin typeface="Arial" pitchFamily="34" charset="0"/>
                  <a:cs typeface="Arial" pitchFamily="34" charset="0"/>
                </a:rPr>
                <a:t>услуг</a:t>
              </a:r>
              <a:endParaRPr lang="ru-RU" sz="1100" dirty="0">
                <a:solidFill>
                  <a:srgbClr val="000000"/>
                </a:solidFill>
                <a:latin typeface="Arial" pitchFamily="34" charset="0"/>
                <a:cs typeface="Arial" pitchFamily="34" charset="0"/>
              </a:endParaRPr>
            </a:p>
          </p:txBody>
        </p:sp>
        <p:sp>
          <p:nvSpPr>
            <p:cNvPr id="34" name="Rettangolo arrotondato 33"/>
            <p:cNvSpPr/>
            <p:nvPr/>
          </p:nvSpPr>
          <p:spPr>
            <a:xfrm>
              <a:off x="4181291" y="5862964"/>
              <a:ext cx="1008182" cy="503211"/>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1100" dirty="0">
                  <a:solidFill>
                    <a:srgbClr val="000000"/>
                  </a:solidFill>
                  <a:latin typeface="Arial" pitchFamily="34" charset="0"/>
                  <a:cs typeface="Arial" pitchFamily="34" charset="0"/>
                </a:rPr>
                <a:t>Провайдер </a:t>
              </a:r>
              <a:r>
                <a:rPr lang="ru-RU" sz="1100" dirty="0" smtClean="0">
                  <a:solidFill>
                    <a:srgbClr val="000000"/>
                  </a:solidFill>
                  <a:latin typeface="Arial" pitchFamily="34" charset="0"/>
                  <a:cs typeface="Arial" pitchFamily="34" charset="0"/>
                </a:rPr>
                <a:t>услуг</a:t>
              </a:r>
              <a:endParaRPr lang="ru-RU" sz="1100" dirty="0">
                <a:solidFill>
                  <a:srgbClr val="000000"/>
                </a:solidFill>
                <a:latin typeface="Arial" pitchFamily="34" charset="0"/>
                <a:cs typeface="Arial" pitchFamily="34" charset="0"/>
              </a:endParaRPr>
            </a:p>
          </p:txBody>
        </p:sp>
        <p:cxnSp>
          <p:nvCxnSpPr>
            <p:cNvPr id="35" name="Connettore 1 34"/>
            <p:cNvCxnSpPr>
              <a:stCxn id="30" idx="2"/>
            </p:cNvCxnSpPr>
            <p:nvPr/>
          </p:nvCxnSpPr>
          <p:spPr>
            <a:xfrm>
              <a:off x="2093482" y="4781934"/>
              <a:ext cx="0" cy="36034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a:off x="4109846" y="4781934"/>
              <a:ext cx="0" cy="36034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a:off x="2093482" y="5502621"/>
              <a:ext cx="0" cy="36034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Connettore 1 37"/>
            <p:cNvCxnSpPr/>
            <p:nvPr/>
          </p:nvCxnSpPr>
          <p:spPr>
            <a:xfrm>
              <a:off x="3317589" y="5502621"/>
              <a:ext cx="0" cy="36034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a:off x="4614731" y="5502621"/>
              <a:ext cx="0" cy="36034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0" name="Cilindro 39"/>
            <p:cNvSpPr/>
            <p:nvPr/>
          </p:nvSpPr>
          <p:spPr>
            <a:xfrm>
              <a:off x="3533515" y="6294741"/>
              <a:ext cx="360406" cy="287323"/>
            </a:xfrm>
            <a:prstGeom prst="can">
              <a:avLst>
                <a:gd name="adj" fmla="val 50000"/>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ru-RU" dirty="0">
                <a:solidFill>
                  <a:prstClr val="black"/>
                </a:solidFill>
                <a:latin typeface="Gill Sans"/>
              </a:endParaRPr>
            </a:p>
          </p:txBody>
        </p:sp>
      </p:grpSp>
      <p:sp>
        <p:nvSpPr>
          <p:cNvPr id="164868" name="CasellaDiTesto 40"/>
          <p:cNvSpPr txBox="1">
            <a:spLocks noChangeArrowheads="1"/>
          </p:cNvSpPr>
          <p:nvPr/>
        </p:nvSpPr>
        <p:spPr bwMode="auto">
          <a:xfrm>
            <a:off x="2235200" y="115888"/>
            <a:ext cx="3187700" cy="336550"/>
          </a:xfrm>
          <a:prstGeom prst="rect">
            <a:avLst/>
          </a:prstGeom>
          <a:noFill/>
          <a:ln w="9525">
            <a:noFill/>
            <a:miter lim="800000"/>
            <a:headEnd/>
            <a:tailEnd/>
          </a:ln>
        </p:spPr>
        <p:txBody>
          <a:bodyPr wrap="none">
            <a:spAutoFit/>
          </a:bodyPr>
          <a:lstStyle/>
          <a:p>
            <a:r>
              <a:rPr lang="ru-RU" sz="1600" dirty="0" smtClean="0">
                <a:solidFill>
                  <a:srgbClr val="000000"/>
                </a:solidFill>
              </a:rPr>
              <a:t>e-Инфраструктура лесничества</a:t>
            </a:r>
            <a:endParaRPr lang="ru-RU" sz="1600" dirty="0">
              <a:solidFill>
                <a:srgbClr val="000000"/>
              </a:solidFill>
            </a:endParaRPr>
          </a:p>
        </p:txBody>
      </p:sp>
      <p:grpSp>
        <p:nvGrpSpPr>
          <p:cNvPr id="164869" name="Gruppo 54"/>
          <p:cNvGrpSpPr>
            <a:grpSpLocks/>
          </p:cNvGrpSpPr>
          <p:nvPr/>
        </p:nvGrpSpPr>
        <p:grpSpPr bwMode="auto">
          <a:xfrm>
            <a:off x="5645150" y="2517775"/>
            <a:ext cx="3468688" cy="1998663"/>
            <a:chOff x="280250" y="341531"/>
            <a:chExt cx="6085179" cy="3259823"/>
          </a:xfrm>
        </p:grpSpPr>
        <p:pic>
          <p:nvPicPr>
            <p:cNvPr id="56" name="Immagine 55" descr="clouds-7.jpg"/>
            <p:cNvPicPr>
              <a:picLocks noChangeAspect="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blip>
            <a:stretch>
              <a:fillRect/>
            </a:stretch>
          </p:blipFill>
          <p:spPr>
            <a:xfrm>
              <a:off x="291836" y="346914"/>
              <a:ext cx="6065795" cy="3240360"/>
            </a:xfrm>
            <a:prstGeom prst="rect">
              <a:avLst/>
            </a:prstGeom>
          </p:spPr>
        </p:pic>
        <p:sp>
          <p:nvSpPr>
            <p:cNvPr id="57" name="Elaborazione 56"/>
            <p:cNvSpPr/>
            <p:nvPr/>
          </p:nvSpPr>
          <p:spPr>
            <a:xfrm>
              <a:off x="1475007" y="1773368"/>
              <a:ext cx="3887830" cy="359900"/>
            </a:xfrm>
            <a:prstGeom prst="flowChartProcess">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900" dirty="0">
                <a:solidFill>
                  <a:prstClr val="white"/>
                </a:solidFill>
                <a:latin typeface="Gill Sans"/>
              </a:endParaRPr>
            </a:p>
          </p:txBody>
        </p:sp>
        <p:cxnSp>
          <p:nvCxnSpPr>
            <p:cNvPr id="58" name="Connettore 1 57"/>
            <p:cNvCxnSpPr/>
            <p:nvPr/>
          </p:nvCxnSpPr>
          <p:spPr>
            <a:xfrm>
              <a:off x="1475007" y="1773368"/>
              <a:ext cx="388783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9" name="Connettore 1 58"/>
            <p:cNvCxnSpPr/>
            <p:nvPr/>
          </p:nvCxnSpPr>
          <p:spPr>
            <a:xfrm>
              <a:off x="1475007" y="2133268"/>
              <a:ext cx="388783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64909" name="CasellaDiTesto 59"/>
            <p:cNvSpPr txBox="1">
              <a:spLocks noChangeArrowheads="1"/>
            </p:cNvSpPr>
            <p:nvPr/>
          </p:nvSpPr>
          <p:spPr bwMode="auto">
            <a:xfrm>
              <a:off x="2140616" y="1773367"/>
              <a:ext cx="3063477" cy="424632"/>
            </a:xfrm>
            <a:prstGeom prst="rect">
              <a:avLst/>
            </a:prstGeom>
            <a:noFill/>
            <a:ln w="9525">
              <a:noFill/>
              <a:miter lim="800000"/>
              <a:headEnd/>
              <a:tailEnd/>
            </a:ln>
          </p:spPr>
          <p:txBody>
            <a:bodyPr wrap="none">
              <a:spAutoFit/>
            </a:bodyPr>
            <a:lstStyle/>
            <a:p>
              <a:r>
                <a:rPr lang="ru-RU" sz="1100" i="1" dirty="0">
                  <a:solidFill>
                    <a:srgbClr val="000000"/>
                  </a:solidFill>
                </a:rPr>
                <a:t>Сервисная </a:t>
              </a:r>
              <a:r>
                <a:rPr lang="ru-RU" sz="1100" i="1" dirty="0" smtClean="0">
                  <a:solidFill>
                    <a:srgbClr val="000000"/>
                  </a:solidFill>
                </a:rPr>
                <a:t>шина засухи</a:t>
              </a:r>
              <a:endParaRPr lang="ru-RU" sz="1100" i="1" dirty="0">
                <a:solidFill>
                  <a:srgbClr val="000000"/>
                </a:solidFill>
              </a:endParaRPr>
            </a:p>
          </p:txBody>
        </p:sp>
        <p:sp>
          <p:nvSpPr>
            <p:cNvPr id="61" name="Rettangolo arrotondato 60"/>
            <p:cNvSpPr/>
            <p:nvPr/>
          </p:nvSpPr>
          <p:spPr>
            <a:xfrm>
              <a:off x="1678309" y="908570"/>
              <a:ext cx="1178047" cy="504896"/>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ru-RU" sz="500" dirty="0">
                  <a:solidFill>
                    <a:srgbClr val="000000"/>
                  </a:solidFill>
                  <a:latin typeface="Arial" pitchFamily="34" charset="0"/>
                  <a:cs typeface="Arial" pitchFamily="34" charset="0"/>
                </a:rPr>
                <a:t>Обслуживание </a:t>
              </a:r>
              <a:r>
                <a:rPr lang="ru-RU" sz="500" dirty="0" smtClean="0">
                  <a:solidFill>
                    <a:srgbClr val="000000"/>
                  </a:solidFill>
                  <a:latin typeface="Arial" pitchFamily="34" charset="0"/>
                  <a:cs typeface="Arial" pitchFamily="34" charset="0"/>
                </a:rPr>
                <a:t>потребителей</a:t>
              </a:r>
              <a:endParaRPr lang="ru-RU" sz="500" dirty="0">
                <a:solidFill>
                  <a:srgbClr val="000000"/>
                </a:solidFill>
                <a:latin typeface="Arial" pitchFamily="34" charset="0"/>
                <a:cs typeface="Arial" pitchFamily="34" charset="0"/>
              </a:endParaRPr>
            </a:p>
          </p:txBody>
        </p:sp>
        <p:sp>
          <p:nvSpPr>
            <p:cNvPr id="62" name="Rettangolo arrotondato 61"/>
            <p:cNvSpPr/>
            <p:nvPr/>
          </p:nvSpPr>
          <p:spPr>
            <a:xfrm>
              <a:off x="3594374" y="908570"/>
              <a:ext cx="1378565" cy="504896"/>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600" dirty="0">
                  <a:solidFill>
                    <a:srgbClr val="000000"/>
                  </a:solidFill>
                  <a:latin typeface="Arial" pitchFamily="34" charset="0"/>
                  <a:cs typeface="Arial" pitchFamily="34" charset="0"/>
                </a:rPr>
                <a:t>Обслуживание </a:t>
              </a:r>
              <a:r>
                <a:rPr lang="ru-RU" sz="600" dirty="0" smtClean="0">
                  <a:solidFill>
                    <a:srgbClr val="000000"/>
                  </a:solidFill>
                  <a:latin typeface="Arial" pitchFamily="34" charset="0"/>
                  <a:cs typeface="Arial" pitchFamily="34" charset="0"/>
                </a:rPr>
                <a:t>потребителей</a:t>
              </a:r>
              <a:endParaRPr lang="ru-RU" sz="600" dirty="0">
                <a:solidFill>
                  <a:srgbClr val="000000"/>
                </a:solidFill>
                <a:latin typeface="Arial" pitchFamily="34" charset="0"/>
                <a:cs typeface="Arial" pitchFamily="34" charset="0"/>
              </a:endParaRPr>
            </a:p>
          </p:txBody>
        </p:sp>
        <p:sp>
          <p:nvSpPr>
            <p:cNvPr id="63" name="Rettangolo arrotondato 62"/>
            <p:cNvSpPr/>
            <p:nvPr/>
          </p:nvSpPr>
          <p:spPr>
            <a:xfrm>
              <a:off x="1692235" y="2493170"/>
              <a:ext cx="1008162" cy="504896"/>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500" dirty="0">
                  <a:solidFill>
                    <a:srgbClr val="000000"/>
                  </a:solidFill>
                  <a:latin typeface="Arial" pitchFamily="34" charset="0"/>
                  <a:cs typeface="Arial" pitchFamily="34" charset="0"/>
                </a:rPr>
                <a:t>Провайдер </a:t>
              </a:r>
              <a:r>
                <a:rPr lang="ru-RU" sz="500" dirty="0" smtClean="0">
                  <a:solidFill>
                    <a:srgbClr val="000000"/>
                  </a:solidFill>
                  <a:latin typeface="Arial" pitchFamily="34" charset="0"/>
                  <a:cs typeface="Arial" pitchFamily="34" charset="0"/>
                </a:rPr>
                <a:t>услуг</a:t>
              </a:r>
              <a:endParaRPr lang="ru-RU" sz="500" dirty="0">
                <a:solidFill>
                  <a:srgbClr val="000000"/>
                </a:solidFill>
                <a:latin typeface="Arial" pitchFamily="34" charset="0"/>
                <a:cs typeface="Arial" pitchFamily="34" charset="0"/>
              </a:endParaRPr>
            </a:p>
          </p:txBody>
        </p:sp>
        <p:sp>
          <p:nvSpPr>
            <p:cNvPr id="64" name="Rettangolo arrotondato 63"/>
            <p:cNvSpPr/>
            <p:nvPr/>
          </p:nvSpPr>
          <p:spPr>
            <a:xfrm>
              <a:off x="2987249" y="2493170"/>
              <a:ext cx="1008162" cy="504896"/>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ru-RU" sz="500" dirty="0">
                  <a:solidFill>
                    <a:srgbClr val="000000"/>
                  </a:solidFill>
                  <a:latin typeface="Arial" pitchFamily="34" charset="0"/>
                  <a:cs typeface="Arial" pitchFamily="34" charset="0"/>
                </a:rPr>
                <a:t>Провайдер </a:t>
              </a:r>
              <a:r>
                <a:rPr lang="ru-RU" sz="500" dirty="0" smtClean="0">
                  <a:solidFill>
                    <a:srgbClr val="000000"/>
                  </a:solidFill>
                  <a:latin typeface="Arial" pitchFamily="34" charset="0"/>
                  <a:cs typeface="Arial" pitchFamily="34" charset="0"/>
                </a:rPr>
                <a:t>услуг</a:t>
              </a:r>
              <a:endParaRPr lang="ru-RU" sz="500" dirty="0">
                <a:solidFill>
                  <a:srgbClr val="000000"/>
                </a:solidFill>
                <a:latin typeface="Arial" pitchFamily="34" charset="0"/>
                <a:cs typeface="Arial" pitchFamily="34" charset="0"/>
              </a:endParaRPr>
            </a:p>
          </p:txBody>
        </p:sp>
        <p:sp>
          <p:nvSpPr>
            <p:cNvPr id="65" name="Rettangolo arrotondato 64"/>
            <p:cNvSpPr/>
            <p:nvPr/>
          </p:nvSpPr>
          <p:spPr>
            <a:xfrm>
              <a:off x="4354674" y="2493170"/>
              <a:ext cx="1008162" cy="504896"/>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500" dirty="0">
                  <a:solidFill>
                    <a:srgbClr val="000000"/>
                  </a:solidFill>
                  <a:latin typeface="Arial" pitchFamily="34" charset="0"/>
                  <a:cs typeface="Arial" pitchFamily="34" charset="0"/>
                </a:rPr>
                <a:t>Провайдер </a:t>
              </a:r>
              <a:r>
                <a:rPr lang="ru-RU" sz="500" dirty="0" smtClean="0">
                  <a:solidFill>
                    <a:srgbClr val="000000"/>
                  </a:solidFill>
                  <a:latin typeface="Arial" pitchFamily="34" charset="0"/>
                  <a:cs typeface="Arial" pitchFamily="34" charset="0"/>
                </a:rPr>
                <a:t>услуг</a:t>
              </a:r>
              <a:endParaRPr lang="ru-RU" sz="500" dirty="0">
                <a:solidFill>
                  <a:srgbClr val="000000"/>
                </a:solidFill>
                <a:latin typeface="Arial" pitchFamily="34" charset="0"/>
                <a:cs typeface="Arial" pitchFamily="34" charset="0"/>
              </a:endParaRPr>
            </a:p>
          </p:txBody>
        </p:sp>
        <p:cxnSp>
          <p:nvCxnSpPr>
            <p:cNvPr id="66" name="Connettore 1 65"/>
            <p:cNvCxnSpPr>
              <a:stCxn id="61" idx="2"/>
            </p:cNvCxnSpPr>
            <p:nvPr/>
          </p:nvCxnSpPr>
          <p:spPr>
            <a:xfrm>
              <a:off x="2265941" y="1413466"/>
              <a:ext cx="0" cy="35990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7" name="Connettore 1 66"/>
            <p:cNvCxnSpPr/>
            <p:nvPr/>
          </p:nvCxnSpPr>
          <p:spPr>
            <a:xfrm>
              <a:off x="4282265" y="1413466"/>
              <a:ext cx="0" cy="35990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Connettore 1 67"/>
            <p:cNvCxnSpPr/>
            <p:nvPr/>
          </p:nvCxnSpPr>
          <p:spPr>
            <a:xfrm>
              <a:off x="2265941" y="2133268"/>
              <a:ext cx="0" cy="35990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Connettore 1 68"/>
            <p:cNvCxnSpPr/>
            <p:nvPr/>
          </p:nvCxnSpPr>
          <p:spPr>
            <a:xfrm>
              <a:off x="3491331" y="2133268"/>
              <a:ext cx="0" cy="35990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Connettore 1 69"/>
            <p:cNvCxnSpPr/>
            <p:nvPr/>
          </p:nvCxnSpPr>
          <p:spPr>
            <a:xfrm>
              <a:off x="4786345" y="2133268"/>
              <a:ext cx="0" cy="35990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1" name="Cilindro 70"/>
            <p:cNvSpPr/>
            <p:nvPr/>
          </p:nvSpPr>
          <p:spPr>
            <a:xfrm>
              <a:off x="3708559" y="2925568"/>
              <a:ext cx="359261" cy="287404"/>
            </a:xfrm>
            <a:prstGeom prst="can">
              <a:avLst>
                <a:gd name="adj" fmla="val 50000"/>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ru-RU" sz="900" dirty="0">
                <a:solidFill>
                  <a:prstClr val="black"/>
                </a:solidFill>
                <a:latin typeface="Gill Sans"/>
              </a:endParaRPr>
            </a:p>
          </p:txBody>
        </p:sp>
      </p:grpSp>
      <p:grpSp>
        <p:nvGrpSpPr>
          <p:cNvPr id="164870" name="Gruppo 72"/>
          <p:cNvGrpSpPr>
            <a:grpSpLocks/>
          </p:cNvGrpSpPr>
          <p:nvPr/>
        </p:nvGrpSpPr>
        <p:grpSpPr bwMode="auto">
          <a:xfrm>
            <a:off x="6364288" y="328613"/>
            <a:ext cx="2535237" cy="1450975"/>
            <a:chOff x="272584" y="337482"/>
            <a:chExt cx="6101854" cy="3265081"/>
          </a:xfrm>
        </p:grpSpPr>
        <p:pic>
          <p:nvPicPr>
            <p:cNvPr id="99" name="Immagine 98" descr="clouds-7.jpg"/>
            <p:cNvPicPr>
              <a:picLocks noChangeAspect="1"/>
            </p:cNvPicPr>
            <p:nvPr/>
          </p:nvPicPr>
          <p:blipFill>
            <a:blip r:embed="rId3" cstate="print">
              <a:clrChange>
                <a:clrFrom>
                  <a:srgbClr val="FFFFFF"/>
                </a:clrFrom>
                <a:clrTo>
                  <a:srgbClr val="FFFFFF">
                    <a:alpha val="0"/>
                  </a:srgbClr>
                </a:clrTo>
              </a:clrChange>
              <a:duotone>
                <a:schemeClr val="accent3">
                  <a:shade val="45000"/>
                  <a:satMod val="135000"/>
                </a:schemeClr>
                <a:prstClr val="white"/>
              </a:duotone>
            </a:blip>
            <a:stretch>
              <a:fillRect/>
            </a:stretch>
          </p:blipFill>
          <p:spPr>
            <a:xfrm>
              <a:off x="291836" y="346914"/>
              <a:ext cx="6065795" cy="3240360"/>
            </a:xfrm>
            <a:prstGeom prst="rect">
              <a:avLst/>
            </a:prstGeom>
          </p:spPr>
        </p:pic>
        <p:sp>
          <p:nvSpPr>
            <p:cNvPr id="100" name="Elaborazione 99"/>
            <p:cNvSpPr/>
            <p:nvPr/>
          </p:nvSpPr>
          <p:spPr>
            <a:xfrm>
              <a:off x="1476142" y="1773546"/>
              <a:ext cx="3889598" cy="360801"/>
            </a:xfrm>
            <a:prstGeom prst="flowChartProcess">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700" dirty="0">
                <a:solidFill>
                  <a:prstClr val="white"/>
                </a:solidFill>
                <a:latin typeface="Gill Sans"/>
              </a:endParaRPr>
            </a:p>
          </p:txBody>
        </p:sp>
        <p:cxnSp>
          <p:nvCxnSpPr>
            <p:cNvPr id="101" name="Connettore 1 100"/>
            <p:cNvCxnSpPr/>
            <p:nvPr/>
          </p:nvCxnSpPr>
          <p:spPr>
            <a:xfrm>
              <a:off x="1476142" y="1773546"/>
              <a:ext cx="388959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Connettore 1 101"/>
            <p:cNvCxnSpPr/>
            <p:nvPr/>
          </p:nvCxnSpPr>
          <p:spPr>
            <a:xfrm>
              <a:off x="1476142" y="2134347"/>
              <a:ext cx="388959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4893" name="CasellaDiTesto 103"/>
            <p:cNvSpPr txBox="1">
              <a:spLocks noChangeArrowheads="1"/>
            </p:cNvSpPr>
            <p:nvPr/>
          </p:nvSpPr>
          <p:spPr bwMode="auto">
            <a:xfrm>
              <a:off x="2140480" y="1744968"/>
              <a:ext cx="3021484" cy="414386"/>
            </a:xfrm>
            <a:prstGeom prst="rect">
              <a:avLst/>
            </a:prstGeom>
            <a:noFill/>
            <a:ln w="9525">
              <a:noFill/>
              <a:miter lim="800000"/>
              <a:headEnd/>
              <a:tailEnd/>
            </a:ln>
          </p:spPr>
          <p:txBody>
            <a:bodyPr wrap="none">
              <a:spAutoFit/>
            </a:bodyPr>
            <a:lstStyle/>
            <a:p>
              <a:r>
                <a:rPr lang="ru-RU" sz="600" i="1" dirty="0">
                  <a:solidFill>
                    <a:srgbClr val="000000"/>
                  </a:solidFill>
                </a:rPr>
                <a:t>Сервисная </a:t>
              </a:r>
              <a:r>
                <a:rPr lang="ru-RU" sz="600" i="1" dirty="0" smtClean="0">
                  <a:solidFill>
                    <a:srgbClr val="000000"/>
                  </a:solidFill>
                </a:rPr>
                <a:t>шина метео-море</a:t>
              </a:r>
              <a:endParaRPr lang="ru-RU" sz="600" i="1" dirty="0">
                <a:solidFill>
                  <a:srgbClr val="000000"/>
                </a:solidFill>
              </a:endParaRPr>
            </a:p>
          </p:txBody>
        </p:sp>
        <p:sp>
          <p:nvSpPr>
            <p:cNvPr id="105" name="Rettangolo arrotondato 104"/>
            <p:cNvSpPr/>
            <p:nvPr/>
          </p:nvSpPr>
          <p:spPr>
            <a:xfrm>
              <a:off x="1678647" y="909050"/>
              <a:ext cx="1176814" cy="503693"/>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sz="300" dirty="0">
                  <a:solidFill>
                    <a:srgbClr val="000000"/>
                  </a:solidFill>
                  <a:latin typeface="Arial" pitchFamily="34" charset="0"/>
                  <a:cs typeface="Arial" pitchFamily="34" charset="0"/>
                </a:rPr>
                <a:t>Обслуживание </a:t>
              </a:r>
              <a:r>
                <a:rPr lang="ru-RU" sz="300" dirty="0" smtClean="0">
                  <a:solidFill>
                    <a:srgbClr val="000000"/>
                  </a:solidFill>
                  <a:latin typeface="Arial" pitchFamily="34" charset="0"/>
                  <a:cs typeface="Arial" pitchFamily="34" charset="0"/>
                </a:rPr>
                <a:t>потребителей</a:t>
              </a:r>
              <a:endParaRPr lang="ru-RU" sz="300" dirty="0">
                <a:solidFill>
                  <a:srgbClr val="000000"/>
                </a:solidFill>
                <a:latin typeface="Arial" pitchFamily="34" charset="0"/>
                <a:cs typeface="Arial" pitchFamily="34" charset="0"/>
              </a:endParaRPr>
            </a:p>
          </p:txBody>
        </p:sp>
        <p:sp>
          <p:nvSpPr>
            <p:cNvPr id="106" name="Rettangolo arrotondato 105"/>
            <p:cNvSpPr/>
            <p:nvPr/>
          </p:nvSpPr>
          <p:spPr>
            <a:xfrm>
              <a:off x="3596700" y="909050"/>
              <a:ext cx="1375496" cy="503693"/>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400" dirty="0">
                  <a:solidFill>
                    <a:srgbClr val="000000"/>
                  </a:solidFill>
                  <a:latin typeface="Arial" pitchFamily="34" charset="0"/>
                  <a:cs typeface="Arial" pitchFamily="34" charset="0"/>
                </a:rPr>
                <a:t>Обслуживание </a:t>
              </a:r>
              <a:r>
                <a:rPr lang="ru-RU" sz="400" dirty="0" smtClean="0">
                  <a:solidFill>
                    <a:srgbClr val="000000"/>
                  </a:solidFill>
                  <a:latin typeface="Arial" pitchFamily="34" charset="0"/>
                  <a:cs typeface="Arial" pitchFamily="34" charset="0"/>
                </a:rPr>
                <a:t>потребителей</a:t>
              </a:r>
              <a:endParaRPr lang="ru-RU" sz="400" dirty="0">
                <a:solidFill>
                  <a:srgbClr val="000000"/>
                </a:solidFill>
                <a:latin typeface="Arial" pitchFamily="34" charset="0"/>
                <a:cs typeface="Arial" pitchFamily="34" charset="0"/>
              </a:endParaRPr>
            </a:p>
          </p:txBody>
        </p:sp>
        <p:sp>
          <p:nvSpPr>
            <p:cNvPr id="109" name="Rettangolo arrotondato 108"/>
            <p:cNvSpPr/>
            <p:nvPr/>
          </p:nvSpPr>
          <p:spPr>
            <a:xfrm>
              <a:off x="1690108" y="2495150"/>
              <a:ext cx="1008697" cy="503693"/>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300" dirty="0">
                  <a:solidFill>
                    <a:srgbClr val="000000"/>
                  </a:solidFill>
                  <a:latin typeface="Arial" pitchFamily="34" charset="0"/>
                  <a:cs typeface="Arial" pitchFamily="34" charset="0"/>
                </a:rPr>
                <a:t>Провайдер </a:t>
              </a:r>
              <a:r>
                <a:rPr lang="ru-RU" sz="300" dirty="0" smtClean="0">
                  <a:solidFill>
                    <a:srgbClr val="000000"/>
                  </a:solidFill>
                  <a:latin typeface="Arial" pitchFamily="34" charset="0"/>
                  <a:cs typeface="Arial" pitchFamily="34" charset="0"/>
                </a:rPr>
                <a:t>услуг</a:t>
              </a:r>
              <a:endParaRPr lang="ru-RU" sz="300" dirty="0">
                <a:solidFill>
                  <a:srgbClr val="000000"/>
                </a:solidFill>
                <a:latin typeface="Arial" pitchFamily="34" charset="0"/>
                <a:cs typeface="Arial" pitchFamily="34" charset="0"/>
              </a:endParaRPr>
            </a:p>
          </p:txBody>
        </p:sp>
        <p:sp>
          <p:nvSpPr>
            <p:cNvPr id="112" name="Rettangolo arrotondato 111"/>
            <p:cNvSpPr/>
            <p:nvPr/>
          </p:nvSpPr>
          <p:spPr>
            <a:xfrm>
              <a:off x="2989188" y="2495150"/>
              <a:ext cx="1008697" cy="503693"/>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sz="300" dirty="0">
                  <a:solidFill>
                    <a:srgbClr val="000000"/>
                  </a:solidFill>
                  <a:latin typeface="Arial" pitchFamily="34" charset="0"/>
                  <a:cs typeface="Arial" pitchFamily="34" charset="0"/>
                </a:rPr>
                <a:t>Провайдер </a:t>
              </a:r>
              <a:r>
                <a:rPr lang="ru-RU" sz="300" dirty="0" smtClean="0">
                  <a:solidFill>
                    <a:srgbClr val="000000"/>
                  </a:solidFill>
                  <a:latin typeface="Arial" pitchFamily="34" charset="0"/>
                  <a:cs typeface="Arial" pitchFamily="34" charset="0"/>
                </a:rPr>
                <a:t>услуг</a:t>
              </a:r>
              <a:endParaRPr lang="ru-RU" sz="300" dirty="0">
                <a:solidFill>
                  <a:srgbClr val="000000"/>
                </a:solidFill>
                <a:latin typeface="Arial" pitchFamily="34" charset="0"/>
                <a:cs typeface="Arial" pitchFamily="34" charset="0"/>
              </a:endParaRPr>
            </a:p>
          </p:txBody>
        </p:sp>
        <p:sp>
          <p:nvSpPr>
            <p:cNvPr id="113" name="Rettangolo arrotondato 112"/>
            <p:cNvSpPr/>
            <p:nvPr/>
          </p:nvSpPr>
          <p:spPr>
            <a:xfrm>
              <a:off x="4357043" y="2495150"/>
              <a:ext cx="1008697" cy="503693"/>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300" dirty="0">
                  <a:solidFill>
                    <a:srgbClr val="000000"/>
                  </a:solidFill>
                  <a:latin typeface="Arial" pitchFamily="34" charset="0"/>
                  <a:cs typeface="Arial" pitchFamily="34" charset="0"/>
                </a:rPr>
                <a:t>Провайдер </a:t>
              </a:r>
              <a:r>
                <a:rPr lang="ru-RU" sz="300" dirty="0" smtClean="0">
                  <a:solidFill>
                    <a:srgbClr val="000000"/>
                  </a:solidFill>
                  <a:latin typeface="Arial" pitchFamily="34" charset="0"/>
                  <a:cs typeface="Arial" pitchFamily="34" charset="0"/>
                </a:rPr>
                <a:t>услуг</a:t>
              </a:r>
              <a:endParaRPr lang="ru-RU" sz="300" dirty="0">
                <a:solidFill>
                  <a:srgbClr val="000000"/>
                </a:solidFill>
                <a:latin typeface="Arial" pitchFamily="34" charset="0"/>
                <a:cs typeface="Arial" pitchFamily="34" charset="0"/>
              </a:endParaRPr>
            </a:p>
          </p:txBody>
        </p:sp>
        <p:cxnSp>
          <p:nvCxnSpPr>
            <p:cNvPr id="114" name="Connettore 1 113"/>
            <p:cNvCxnSpPr>
              <a:stCxn id="105" idx="2"/>
            </p:cNvCxnSpPr>
            <p:nvPr/>
          </p:nvCxnSpPr>
          <p:spPr>
            <a:xfrm>
              <a:off x="2267054" y="1412743"/>
              <a:ext cx="0" cy="36080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5" name="Connettore 1 114"/>
            <p:cNvCxnSpPr/>
            <p:nvPr/>
          </p:nvCxnSpPr>
          <p:spPr>
            <a:xfrm>
              <a:off x="4284449" y="1412743"/>
              <a:ext cx="0" cy="36080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6" name="Connettore 1 115"/>
            <p:cNvCxnSpPr/>
            <p:nvPr/>
          </p:nvCxnSpPr>
          <p:spPr>
            <a:xfrm>
              <a:off x="2267054" y="2134347"/>
              <a:ext cx="0" cy="36080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7" name="Connettore 1 116"/>
            <p:cNvCxnSpPr/>
            <p:nvPr/>
          </p:nvCxnSpPr>
          <p:spPr>
            <a:xfrm>
              <a:off x="3493537" y="2134347"/>
              <a:ext cx="0" cy="36080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8" name="Connettore 1 117"/>
            <p:cNvCxnSpPr/>
            <p:nvPr/>
          </p:nvCxnSpPr>
          <p:spPr>
            <a:xfrm>
              <a:off x="4788797" y="2134347"/>
              <a:ext cx="0" cy="36080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2" name="Cilindro 121"/>
            <p:cNvSpPr/>
            <p:nvPr/>
          </p:nvSpPr>
          <p:spPr>
            <a:xfrm>
              <a:off x="3707503" y="2927397"/>
              <a:ext cx="362979" cy="285784"/>
            </a:xfrm>
            <a:prstGeom prst="can">
              <a:avLst>
                <a:gd name="adj" fmla="val 50000"/>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ru-RU" sz="700" dirty="0">
                <a:solidFill>
                  <a:prstClr val="black"/>
                </a:solidFill>
                <a:latin typeface="Gill Sans"/>
              </a:endParaRPr>
            </a:p>
          </p:txBody>
        </p:sp>
      </p:grpSp>
      <p:pic>
        <p:nvPicPr>
          <p:cNvPr id="74" name="Picture 13" descr="Water.png"/>
          <p:cNvPicPr>
            <a:picLocks noChangeAspect="1"/>
          </p:cNvPicPr>
          <p:nvPr/>
        </p:nvPicPr>
        <p:blipFill>
          <a:blip r:embed="rId4" cstate="print"/>
          <a:stretch>
            <a:fillRect/>
          </a:stretch>
        </p:blipFill>
        <p:spPr>
          <a:xfrm>
            <a:off x="8100392" y="4293096"/>
            <a:ext cx="857256" cy="857256"/>
          </a:xfrm>
          <a:prstGeom prst="rect">
            <a:avLst/>
          </a:prstGeom>
          <a:noFill/>
          <a:ln>
            <a:noFill/>
          </a:ln>
          <a:scene3d>
            <a:camera prst="perspectiveHeroicExtremeLeftFacing"/>
            <a:lightRig rig="threePt" dir="t"/>
          </a:scene3d>
        </p:spPr>
      </p:pic>
      <p:pic>
        <p:nvPicPr>
          <p:cNvPr id="75" name="Picture 10" descr="Forestry.png"/>
          <p:cNvPicPr>
            <a:picLocks noChangeAspect="1"/>
          </p:cNvPicPr>
          <p:nvPr/>
        </p:nvPicPr>
        <p:blipFill>
          <a:blip r:embed="rId5" cstate="print"/>
          <a:stretch>
            <a:fillRect/>
          </a:stretch>
        </p:blipFill>
        <p:spPr>
          <a:xfrm>
            <a:off x="755576" y="476672"/>
            <a:ext cx="785818" cy="785818"/>
          </a:xfrm>
          <a:prstGeom prst="rect">
            <a:avLst/>
          </a:prstGeom>
          <a:noFill/>
          <a:ln>
            <a:noFill/>
          </a:ln>
          <a:scene3d>
            <a:camera prst="perspectiveHeroicExtremeLeftFacing"/>
            <a:lightRig rig="threePt" dir="t"/>
          </a:scene3d>
        </p:spPr>
      </p:pic>
      <p:pic>
        <p:nvPicPr>
          <p:cNvPr id="76" name="Picture 8" descr="bioiversity-1.gif.jpg"/>
          <p:cNvPicPr>
            <a:picLocks noChangeAspect="1"/>
          </p:cNvPicPr>
          <p:nvPr/>
        </p:nvPicPr>
        <p:blipFill>
          <a:blip r:embed="rId6" cstate="print"/>
          <a:stretch>
            <a:fillRect/>
          </a:stretch>
        </p:blipFill>
        <p:spPr>
          <a:xfrm>
            <a:off x="980928" y="3562516"/>
            <a:ext cx="841248" cy="835152"/>
          </a:xfrm>
          <a:prstGeom prst="rect">
            <a:avLst/>
          </a:prstGeom>
          <a:noFill/>
          <a:ln>
            <a:noFill/>
          </a:ln>
          <a:scene3d>
            <a:camera prst="perspectiveHeroicExtremeLeftFacing"/>
            <a:lightRig rig="threePt" dir="t"/>
          </a:scene3d>
        </p:spPr>
      </p:pic>
      <p:pic>
        <p:nvPicPr>
          <p:cNvPr id="77" name="Picture 9" descr="climate-1.jpg"/>
          <p:cNvPicPr>
            <a:picLocks noChangeAspect="1"/>
          </p:cNvPicPr>
          <p:nvPr/>
        </p:nvPicPr>
        <p:blipFill>
          <a:blip r:embed="rId7" cstate="print"/>
          <a:stretch>
            <a:fillRect/>
          </a:stretch>
        </p:blipFill>
        <p:spPr bwMode="auto">
          <a:xfrm>
            <a:off x="6012160" y="548680"/>
            <a:ext cx="643301" cy="648072"/>
          </a:xfrm>
          <a:prstGeom prst="rect">
            <a:avLst/>
          </a:prstGeom>
          <a:noFill/>
          <a:ln>
            <a:noFill/>
          </a:ln>
          <a:scene3d>
            <a:camera prst="perspectiveHeroicExtremeLeftFacing"/>
            <a:lightRig rig="threePt" dir="t"/>
          </a:scene3d>
        </p:spPr>
      </p:pic>
      <p:cxnSp>
        <p:nvCxnSpPr>
          <p:cNvPr id="164875" name="Connettore 4 78"/>
          <p:cNvCxnSpPr>
            <a:cxnSpLocks noChangeShapeType="1"/>
            <a:stCxn id="10" idx="3"/>
            <a:endCxn id="100" idx="1"/>
          </p:cNvCxnSpPr>
          <p:nvPr/>
        </p:nvCxnSpPr>
        <p:spPr bwMode="auto">
          <a:xfrm flipV="1">
            <a:off x="4703763" y="1047750"/>
            <a:ext cx="2160587" cy="242888"/>
          </a:xfrm>
          <a:prstGeom prst="bentConnector3">
            <a:avLst>
              <a:gd name="adj1" fmla="val 49963"/>
            </a:avLst>
          </a:prstGeom>
          <a:noFill/>
          <a:ln w="38100" algn="ctr">
            <a:solidFill>
              <a:srgbClr val="FFFF00"/>
            </a:solidFill>
            <a:prstDash val="sysDot"/>
            <a:miter lim="800000"/>
            <a:headEnd/>
            <a:tailEnd type="arrow" w="med" len="med"/>
          </a:ln>
        </p:spPr>
      </p:cxnSp>
      <p:cxnSp>
        <p:nvCxnSpPr>
          <p:cNvPr id="164876" name="Connettore 4 79"/>
          <p:cNvCxnSpPr>
            <a:cxnSpLocks noChangeShapeType="1"/>
            <a:stCxn id="10" idx="3"/>
            <a:endCxn id="57" idx="1"/>
          </p:cNvCxnSpPr>
          <p:nvPr/>
        </p:nvCxnSpPr>
        <p:spPr bwMode="auto">
          <a:xfrm>
            <a:off x="4703763" y="1290638"/>
            <a:ext cx="1622425" cy="2216150"/>
          </a:xfrm>
          <a:prstGeom prst="bentConnector3">
            <a:avLst>
              <a:gd name="adj1" fmla="val 49903"/>
            </a:avLst>
          </a:prstGeom>
          <a:noFill/>
          <a:ln w="38100" algn="ctr">
            <a:solidFill>
              <a:srgbClr val="FFFF00"/>
            </a:solidFill>
            <a:prstDash val="sysDot"/>
            <a:miter lim="800000"/>
            <a:headEnd/>
            <a:tailEnd type="arrow" w="med" len="med"/>
          </a:ln>
        </p:spPr>
      </p:cxnSp>
      <p:cxnSp>
        <p:nvCxnSpPr>
          <p:cNvPr id="164877" name="Connettore 4 82"/>
          <p:cNvCxnSpPr>
            <a:cxnSpLocks noChangeShapeType="1"/>
            <a:stCxn id="9" idx="3"/>
            <a:endCxn id="26" idx="1"/>
          </p:cNvCxnSpPr>
          <p:nvPr/>
        </p:nvCxnSpPr>
        <p:spPr bwMode="auto">
          <a:xfrm flipH="1">
            <a:off x="1746250" y="1290638"/>
            <a:ext cx="939800" cy="3830637"/>
          </a:xfrm>
          <a:prstGeom prst="bentConnector5">
            <a:avLst>
              <a:gd name="adj1" fmla="val -24157"/>
              <a:gd name="adj2" fmla="val 50889"/>
              <a:gd name="adj3" fmla="val 124324"/>
            </a:avLst>
          </a:prstGeom>
          <a:noFill/>
          <a:ln w="38100" algn="ctr">
            <a:solidFill>
              <a:srgbClr val="FFFF00"/>
            </a:solidFill>
            <a:prstDash val="sysDot"/>
            <a:miter lim="800000"/>
            <a:headEnd/>
            <a:tailEnd type="arrow" w="med" len="med"/>
          </a:ln>
        </p:spPr>
      </p:cxnSp>
      <p:cxnSp>
        <p:nvCxnSpPr>
          <p:cNvPr id="164878" name="Connettore 4 82"/>
          <p:cNvCxnSpPr>
            <a:cxnSpLocks noChangeShapeType="1"/>
            <a:stCxn id="9" idx="3"/>
            <a:endCxn id="57" idx="1"/>
          </p:cNvCxnSpPr>
          <p:nvPr/>
        </p:nvCxnSpPr>
        <p:spPr bwMode="auto">
          <a:xfrm>
            <a:off x="2686050" y="1290638"/>
            <a:ext cx="3640138" cy="2216150"/>
          </a:xfrm>
          <a:prstGeom prst="bentConnector3">
            <a:avLst>
              <a:gd name="adj1" fmla="val 49977"/>
            </a:avLst>
          </a:prstGeom>
          <a:noFill/>
          <a:ln w="38100" algn="ctr">
            <a:solidFill>
              <a:srgbClr val="FFFF00"/>
            </a:solidFill>
            <a:prstDash val="sysDot"/>
            <a:miter lim="800000"/>
            <a:headEnd/>
            <a:tailEnd type="arrow" w="med" len="med"/>
          </a:ln>
        </p:spPr>
      </p:cxnSp>
      <p:cxnSp>
        <p:nvCxnSpPr>
          <p:cNvPr id="164879" name="Connettore 4 82"/>
          <p:cNvCxnSpPr>
            <a:cxnSpLocks noChangeShapeType="1"/>
            <a:stCxn id="30" idx="0"/>
            <a:endCxn id="57" idx="1"/>
          </p:cNvCxnSpPr>
          <p:nvPr/>
        </p:nvCxnSpPr>
        <p:spPr bwMode="auto">
          <a:xfrm rot="-5400000">
            <a:off x="4147345" y="1897856"/>
            <a:ext cx="569912" cy="3787775"/>
          </a:xfrm>
          <a:prstGeom prst="bentConnector2">
            <a:avLst/>
          </a:prstGeom>
          <a:noFill/>
          <a:ln w="38100" algn="ctr">
            <a:solidFill>
              <a:srgbClr val="FFFF00"/>
            </a:solidFill>
            <a:prstDash val="sysDot"/>
            <a:miter lim="800000"/>
            <a:headEnd/>
            <a:tailEnd type="arrow" w="med" len="med"/>
          </a:ln>
        </p:spPr>
      </p:cxnSp>
      <p:cxnSp>
        <p:nvCxnSpPr>
          <p:cNvPr id="164880" name="Connettore 4 82"/>
          <p:cNvCxnSpPr>
            <a:cxnSpLocks noChangeShapeType="1"/>
            <a:stCxn id="31" idx="0"/>
            <a:endCxn id="100" idx="3"/>
          </p:cNvCxnSpPr>
          <p:nvPr/>
        </p:nvCxnSpPr>
        <p:spPr bwMode="auto">
          <a:xfrm rot="-5400000">
            <a:off x="5003800" y="600075"/>
            <a:ext cx="3028950" cy="3924300"/>
          </a:xfrm>
          <a:prstGeom prst="bentConnector4">
            <a:avLst>
              <a:gd name="adj1" fmla="val 48690"/>
              <a:gd name="adj2" fmla="val 105824"/>
            </a:avLst>
          </a:prstGeom>
          <a:noFill/>
          <a:ln w="38100" algn="ctr">
            <a:solidFill>
              <a:srgbClr val="FFFF00"/>
            </a:solidFill>
            <a:prstDash val="sysDot"/>
            <a:miter lim="800000"/>
            <a:headEnd/>
            <a:tailEnd type="arrow" w="med" len="med"/>
          </a:ln>
        </p:spPr>
      </p:cxnSp>
      <p:cxnSp>
        <p:nvCxnSpPr>
          <p:cNvPr id="164881" name="Connettore 4 82"/>
          <p:cNvCxnSpPr>
            <a:cxnSpLocks noChangeShapeType="1"/>
            <a:stCxn id="30" idx="0"/>
            <a:endCxn id="4" idx="1"/>
          </p:cNvCxnSpPr>
          <p:nvPr/>
        </p:nvCxnSpPr>
        <p:spPr bwMode="auto">
          <a:xfrm rot="5400000" flipH="1">
            <a:off x="967582" y="2505868"/>
            <a:ext cx="1993900" cy="1147763"/>
          </a:xfrm>
          <a:prstGeom prst="bentConnector4">
            <a:avLst>
              <a:gd name="adj1" fmla="val 45542"/>
              <a:gd name="adj2" fmla="val 119917"/>
            </a:avLst>
          </a:prstGeom>
          <a:noFill/>
          <a:ln w="38100" algn="ctr">
            <a:solidFill>
              <a:srgbClr val="FFFF00"/>
            </a:solidFill>
            <a:prstDash val="sysDot"/>
            <a:miter lim="800000"/>
            <a:headEnd/>
            <a:tailEnd type="arrow" w="med" len="med"/>
          </a:ln>
        </p:spPr>
      </p:cxnSp>
      <p:cxnSp>
        <p:nvCxnSpPr>
          <p:cNvPr id="164882" name="Connettore 4 82"/>
          <p:cNvCxnSpPr>
            <a:cxnSpLocks noChangeShapeType="1"/>
            <a:stCxn id="63" idx="2"/>
            <a:endCxn id="26" idx="3"/>
          </p:cNvCxnSpPr>
          <p:nvPr/>
        </p:nvCxnSpPr>
        <p:spPr bwMode="auto">
          <a:xfrm rot="5400000">
            <a:off x="5698331" y="4082257"/>
            <a:ext cx="974725" cy="1103312"/>
          </a:xfrm>
          <a:prstGeom prst="bentConnector2">
            <a:avLst/>
          </a:prstGeom>
          <a:noFill/>
          <a:ln w="38100" algn="ctr">
            <a:solidFill>
              <a:srgbClr val="FFFF00"/>
            </a:solidFill>
            <a:prstDash val="sysDot"/>
            <a:miter lim="800000"/>
            <a:headEnd/>
            <a:tailEnd type="arrow" w="med" len="med"/>
          </a:ln>
        </p:spPr>
      </p:cxnSp>
      <p:cxnSp>
        <p:nvCxnSpPr>
          <p:cNvPr id="164883" name="Connettore 4 82"/>
          <p:cNvCxnSpPr>
            <a:cxnSpLocks noChangeShapeType="1"/>
            <a:stCxn id="33" idx="2"/>
            <a:endCxn id="64" idx="2"/>
          </p:cNvCxnSpPr>
          <p:nvPr/>
        </p:nvCxnSpPr>
        <p:spPr bwMode="auto">
          <a:xfrm rot="5400000" flipH="1" flipV="1">
            <a:off x="4610894" y="3299619"/>
            <a:ext cx="2017713" cy="3711575"/>
          </a:xfrm>
          <a:prstGeom prst="bentConnector3">
            <a:avLst>
              <a:gd name="adj1" fmla="val -11250"/>
            </a:avLst>
          </a:prstGeom>
          <a:noFill/>
          <a:ln w="38100" algn="ctr">
            <a:solidFill>
              <a:srgbClr val="FFFF00"/>
            </a:solidFill>
            <a:prstDash val="sysDot"/>
            <a:miter lim="800000"/>
            <a:headEnd/>
            <a:tailEnd type="arrow" w="med" len="med"/>
          </a:ln>
        </p:spPr>
      </p:cxnSp>
      <p:cxnSp>
        <p:nvCxnSpPr>
          <p:cNvPr id="164884" name="Connettore 4 82"/>
          <p:cNvCxnSpPr>
            <a:cxnSpLocks noChangeShapeType="1"/>
            <a:stCxn id="109" idx="2"/>
            <a:endCxn id="12" idx="0"/>
          </p:cNvCxnSpPr>
          <p:nvPr/>
        </p:nvCxnSpPr>
        <p:spPr bwMode="auto">
          <a:xfrm rot="5400000">
            <a:off x="4729957" y="189706"/>
            <a:ext cx="1111250" cy="3754437"/>
          </a:xfrm>
          <a:prstGeom prst="bentConnector3">
            <a:avLst>
              <a:gd name="adj1" fmla="val 49856"/>
            </a:avLst>
          </a:prstGeom>
          <a:noFill/>
          <a:ln w="38100" algn="ctr">
            <a:solidFill>
              <a:srgbClr val="FFFF00"/>
            </a:solidFill>
            <a:prstDash val="sysDot"/>
            <a:miter lim="800000"/>
            <a:headEnd/>
            <a:tailEnd type="arrow" w="med" len="med"/>
          </a:ln>
        </p:spPr>
      </p:cxnSp>
      <p:cxnSp>
        <p:nvCxnSpPr>
          <p:cNvPr id="164885" name="Connettore 4 82"/>
          <p:cNvCxnSpPr>
            <a:cxnSpLocks noChangeShapeType="1"/>
            <a:stCxn id="62" idx="0"/>
            <a:endCxn id="113" idx="2"/>
          </p:cNvCxnSpPr>
          <p:nvPr/>
        </p:nvCxnSpPr>
        <p:spPr bwMode="auto">
          <a:xfrm rot="-5400000">
            <a:off x="7422356" y="2016919"/>
            <a:ext cx="1354138" cy="342900"/>
          </a:xfrm>
          <a:prstGeom prst="bentConnector3">
            <a:avLst>
              <a:gd name="adj1" fmla="val 50060"/>
            </a:avLst>
          </a:prstGeom>
          <a:noFill/>
          <a:ln w="38100" algn="ctr">
            <a:solidFill>
              <a:srgbClr val="FFFF00"/>
            </a:solidFill>
            <a:prstDash val="sysDot"/>
            <a:miter lim="800000"/>
            <a:headEnd/>
            <a:tailEnd type="arrow" w="med" len="med"/>
          </a:ln>
        </p:spPr>
      </p:cxnSp>
      <p:sp>
        <p:nvSpPr>
          <p:cNvPr id="164886" name="CasellaDiTesto 122"/>
          <p:cNvSpPr txBox="1">
            <a:spLocks noChangeArrowheads="1"/>
          </p:cNvSpPr>
          <p:nvPr/>
        </p:nvSpPr>
        <p:spPr bwMode="auto">
          <a:xfrm>
            <a:off x="6156325" y="0"/>
            <a:ext cx="2890838" cy="304800"/>
          </a:xfrm>
          <a:prstGeom prst="rect">
            <a:avLst/>
          </a:prstGeom>
          <a:noFill/>
          <a:ln w="9525">
            <a:noFill/>
            <a:miter lim="800000"/>
            <a:headEnd/>
            <a:tailEnd/>
          </a:ln>
        </p:spPr>
        <p:txBody>
          <a:bodyPr wrap="none">
            <a:spAutoFit/>
          </a:bodyPr>
          <a:lstStyle/>
          <a:p>
            <a:r>
              <a:rPr lang="ru-RU" sz="1400" b="1" dirty="0" smtClean="0">
                <a:solidFill>
                  <a:srgbClr val="000000"/>
                </a:solidFill>
              </a:rPr>
              <a:t>e-Инфраструктура метео-море</a:t>
            </a:r>
            <a:endParaRPr lang="ru-RU" sz="1400" b="1" dirty="0">
              <a:solidFill>
                <a:srgbClr val="000000"/>
              </a:solidFill>
            </a:endParaRPr>
          </a:p>
        </p:txBody>
      </p:sp>
      <p:sp>
        <p:nvSpPr>
          <p:cNvPr id="164887" name="CasellaDiTesto 126"/>
          <p:cNvSpPr txBox="1">
            <a:spLocks noChangeArrowheads="1"/>
          </p:cNvSpPr>
          <p:nvPr/>
        </p:nvSpPr>
        <p:spPr bwMode="auto">
          <a:xfrm>
            <a:off x="6662738" y="2133600"/>
            <a:ext cx="2454275" cy="304800"/>
          </a:xfrm>
          <a:prstGeom prst="rect">
            <a:avLst/>
          </a:prstGeom>
          <a:noFill/>
          <a:ln w="9525">
            <a:noFill/>
            <a:miter lim="800000"/>
            <a:headEnd/>
            <a:tailEnd/>
          </a:ln>
        </p:spPr>
        <p:txBody>
          <a:bodyPr wrap="none">
            <a:spAutoFit/>
          </a:bodyPr>
          <a:lstStyle/>
          <a:p>
            <a:r>
              <a:rPr lang="ru-RU" sz="1400" b="1" dirty="0" smtClean="0">
                <a:solidFill>
                  <a:srgbClr val="000000"/>
                </a:solidFill>
              </a:rPr>
              <a:t>e-Инфраструктура засухи</a:t>
            </a:r>
            <a:endParaRPr lang="ru-RU" sz="1400" b="1" dirty="0">
              <a:solidFill>
                <a:srgbClr val="000000"/>
              </a:solidFill>
            </a:endParaRPr>
          </a:p>
        </p:txBody>
      </p:sp>
      <p:sp>
        <p:nvSpPr>
          <p:cNvPr id="164888" name="CasellaDiTesto 41"/>
          <p:cNvSpPr txBox="1">
            <a:spLocks noChangeArrowheads="1"/>
          </p:cNvSpPr>
          <p:nvPr/>
        </p:nvSpPr>
        <p:spPr bwMode="auto">
          <a:xfrm>
            <a:off x="5970588" y="5318125"/>
            <a:ext cx="3245504" cy="292388"/>
          </a:xfrm>
          <a:prstGeom prst="rect">
            <a:avLst/>
          </a:prstGeom>
          <a:noFill/>
          <a:ln w="9525">
            <a:noFill/>
            <a:miter lim="800000"/>
            <a:headEnd/>
            <a:tailEnd/>
          </a:ln>
        </p:spPr>
        <p:txBody>
          <a:bodyPr wrap="none">
            <a:spAutoFit/>
          </a:bodyPr>
          <a:lstStyle/>
          <a:p>
            <a:r>
              <a:rPr lang="ru-RU" sz="1300" b="1" dirty="0" smtClean="0">
                <a:solidFill>
                  <a:srgbClr val="000000"/>
                </a:solidFill>
              </a:rPr>
              <a:t>e-Инфраструктура биоразнообразия</a:t>
            </a:r>
            <a:endParaRPr lang="ru-RU" sz="1300" dirty="0">
              <a:solidFill>
                <a:srgbClr val="000000"/>
              </a:solidFill>
              <a:latin typeface="Gill San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p:cNvSpPr>
          <p:nvPr/>
        </p:nvSpPr>
        <p:spPr bwMode="auto">
          <a:xfrm>
            <a:off x="314325" y="4460875"/>
            <a:ext cx="8494713" cy="1714500"/>
          </a:xfrm>
          <a:prstGeom prst="rect">
            <a:avLst/>
          </a:prstGeom>
          <a:noFill/>
          <a:ln w="12700">
            <a:noFill/>
            <a:miter lim="800000"/>
            <a:headEnd/>
            <a:tailEnd/>
          </a:ln>
        </p:spPr>
        <p:txBody>
          <a:bodyPr lIns="0" tIns="0" rIns="0" bIns="0" anchor="ctr"/>
          <a:lstStyle/>
          <a:p>
            <a:r>
              <a:rPr lang="ru-RU" sz="2400" dirty="0" smtClean="0">
                <a:latin typeface="Gill Sans"/>
              </a:rPr>
              <a:t>Говоря о Landsat ...</a:t>
            </a:r>
            <a:r>
              <a:rPr lang="ru-RU" sz="2400" i="1" dirty="0" smtClean="0">
                <a:latin typeface="Gill Sans"/>
              </a:rPr>
              <a:t> "Несмотря на большую потребность в этой информации, подавляющее большинство из этих изображений не зашевелили ни одного нейрона ни в одном человеческом мозгу. Вместо этого, они хранятся в </a:t>
            </a:r>
            <a:r>
              <a:rPr lang="ru-RU" sz="2400" i="1" dirty="0" smtClean="0">
                <a:solidFill>
                  <a:srgbClr val="008000"/>
                </a:solidFill>
                <a:latin typeface="Gill Sans"/>
              </a:rPr>
              <a:t>электронных силосах</a:t>
            </a:r>
            <a:r>
              <a:rPr lang="ru-RU" sz="2400" i="1" dirty="0" smtClean="0">
                <a:latin typeface="Gill Sans"/>
              </a:rPr>
              <a:t> данных"</a:t>
            </a:r>
            <a:endParaRPr lang="ru-RU" sz="2400" i="1" dirty="0">
              <a:latin typeface="Gill Sans"/>
              <a:ea typeface="Gill Sans"/>
              <a:cs typeface="Gill Sans"/>
            </a:endParaRPr>
          </a:p>
        </p:txBody>
      </p:sp>
      <p:pic>
        <p:nvPicPr>
          <p:cNvPr id="27651" name="Picture 2"/>
          <p:cNvPicPr>
            <a:picLocks noChangeAspect="1" noChangeArrowheads="1"/>
          </p:cNvPicPr>
          <p:nvPr/>
        </p:nvPicPr>
        <p:blipFill>
          <a:blip r:embed="rId3"/>
          <a:srcRect/>
          <a:stretch>
            <a:fillRect/>
          </a:stretch>
        </p:blipFill>
        <p:spPr bwMode="auto">
          <a:xfrm>
            <a:off x="2009775" y="873125"/>
            <a:ext cx="5116513" cy="3411538"/>
          </a:xfrm>
          <a:prstGeom prst="rect">
            <a:avLst/>
          </a:prstGeom>
          <a:noFill/>
          <a:ln w="12700">
            <a:noFill/>
            <a:miter lim="800000"/>
            <a:headEnd/>
            <a:tailEnd/>
          </a:ln>
        </p:spPr>
      </p:pic>
      <p:sp>
        <p:nvSpPr>
          <p:cNvPr id="27652" name="Rectangle 3"/>
          <p:cNvSpPr>
            <a:spLocks/>
          </p:cNvSpPr>
          <p:nvPr/>
        </p:nvSpPr>
        <p:spPr bwMode="auto">
          <a:xfrm>
            <a:off x="7796213" y="5956300"/>
            <a:ext cx="839787" cy="285750"/>
          </a:xfrm>
          <a:prstGeom prst="rect">
            <a:avLst/>
          </a:prstGeom>
          <a:noFill/>
          <a:ln w="12700">
            <a:noFill/>
            <a:miter lim="800000"/>
            <a:headEnd/>
            <a:tailEnd/>
          </a:ln>
        </p:spPr>
        <p:txBody>
          <a:bodyPr lIns="0" tIns="0" rIns="0" bIns="0" anchor="ctr"/>
          <a:lstStyle/>
          <a:p>
            <a:pPr>
              <a:spcBef>
                <a:spcPts val="1688"/>
              </a:spcBef>
            </a:pPr>
            <a:r>
              <a:rPr lang="en-GB" sz="1300" i="1" dirty="0">
                <a:latin typeface="Calibri" pitchFamily="34" charset="0"/>
              </a:rPr>
              <a:t>Гор </a:t>
            </a:r>
            <a:r>
              <a:rPr lang="en-US" sz="1300" i="1" dirty="0">
                <a:latin typeface="Calibri" pitchFamily="34" charset="0"/>
                <a:ea typeface="Gill Sans"/>
                <a:cs typeface="Gill Sans"/>
              </a:rPr>
              <a:t>(1998)</a:t>
            </a: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a:xfrm>
            <a:off x="457200" y="-47625"/>
            <a:ext cx="4359275" cy="666750"/>
          </a:xfrm>
        </p:spPr>
        <p:txBody>
          <a:bodyPr/>
          <a:lstStyle/>
          <a:p>
            <a:pPr algn="l" eaLnBrk="1" hangingPunct="1"/>
            <a:r>
              <a:rPr lang="ru-RU" sz="2600" b="1" dirty="0" smtClean="0"/>
              <a:t>Вопрос доступа к данным</a:t>
            </a:r>
            <a:r>
              <a:rPr lang="ru-RU" dirty="0" smtClean="0"/>
              <a:t> </a:t>
            </a:r>
          </a:p>
        </p:txBody>
      </p:sp>
      <p:sp>
        <p:nvSpPr>
          <p:cNvPr id="3" name="Slide Number Placeholder 2"/>
          <p:cNvSpPr>
            <a:spLocks noGrp="1"/>
          </p:cNvSpPr>
          <p:nvPr>
            <p:ph type="sldNum" sz="quarter" idx="12"/>
          </p:nvPr>
        </p:nvSpPr>
        <p:spPr>
          <a:xfrm>
            <a:off x="8353425" y="6573838"/>
            <a:ext cx="546100" cy="284162"/>
          </a:xfrm>
        </p:spPr>
        <p:txBody>
          <a:bodyPr>
            <a:normAutofit/>
          </a:bodyPr>
          <a:lstStyle/>
          <a:p>
            <a:pPr>
              <a:defRPr/>
            </a:pPr>
            <a:fld id="{0BCA9AB5-40CD-45A5-BB18-D3A89D7C822F}" type="slidenum">
              <a:rPr lang="ru-RU" smtClean="0">
                <a:latin typeface="Gill Sans"/>
              </a:rPr>
              <a:pPr>
                <a:defRPr/>
              </a:pPr>
              <a:t>150</a:t>
            </a:fld>
            <a:endParaRPr lang="ru-RU" dirty="0">
              <a:latin typeface="Gill Sans"/>
            </a:endParaRPr>
          </a:p>
        </p:txBody>
      </p:sp>
      <p:sp>
        <p:nvSpPr>
          <p:cNvPr id="6" name="Fumetto 2 74"/>
          <p:cNvSpPr/>
          <p:nvPr/>
        </p:nvSpPr>
        <p:spPr>
          <a:xfrm>
            <a:off x="6300788" y="3670300"/>
            <a:ext cx="2159000" cy="936625"/>
          </a:xfrm>
          <a:prstGeom prst="wedgeRoundRectCallout">
            <a:avLst>
              <a:gd name="adj1" fmla="val -61231"/>
              <a:gd name="adj2" fmla="val -19329"/>
              <a:gd name="adj3" fmla="val 1666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latin typeface="Gill Sans"/>
            </a:endParaRPr>
          </a:p>
        </p:txBody>
      </p:sp>
      <p:sp>
        <p:nvSpPr>
          <p:cNvPr id="7" name="Fumetto 2 72"/>
          <p:cNvSpPr/>
          <p:nvPr/>
        </p:nvSpPr>
        <p:spPr>
          <a:xfrm>
            <a:off x="6300788" y="2019300"/>
            <a:ext cx="2159000" cy="719138"/>
          </a:xfrm>
          <a:prstGeom prst="wedgeRoundRectCallout">
            <a:avLst>
              <a:gd name="adj1" fmla="val -59449"/>
              <a:gd name="adj2" fmla="val 27969"/>
              <a:gd name="adj3" fmla="val 1666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latin typeface="Gill Sans"/>
            </a:endParaRPr>
          </a:p>
        </p:txBody>
      </p:sp>
      <p:sp>
        <p:nvSpPr>
          <p:cNvPr id="8" name="Fumetto 2 71"/>
          <p:cNvSpPr/>
          <p:nvPr/>
        </p:nvSpPr>
        <p:spPr>
          <a:xfrm>
            <a:off x="6300788" y="2863850"/>
            <a:ext cx="2159000" cy="720725"/>
          </a:xfrm>
          <a:prstGeom prst="wedgeRoundRectCallout">
            <a:avLst>
              <a:gd name="adj1" fmla="val -59449"/>
              <a:gd name="adj2" fmla="val 27969"/>
              <a:gd name="adj3" fmla="val 1666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latin typeface="Gill Sans"/>
            </a:endParaRPr>
          </a:p>
        </p:txBody>
      </p:sp>
      <p:sp>
        <p:nvSpPr>
          <p:cNvPr id="9" name="Fumetto 2 66"/>
          <p:cNvSpPr/>
          <p:nvPr/>
        </p:nvSpPr>
        <p:spPr>
          <a:xfrm>
            <a:off x="6300788" y="1058863"/>
            <a:ext cx="2159000" cy="863600"/>
          </a:xfrm>
          <a:prstGeom prst="wedgeRoundRectCallout">
            <a:avLst>
              <a:gd name="adj1" fmla="val -59449"/>
              <a:gd name="adj2" fmla="val 27969"/>
              <a:gd name="adj3" fmla="val 1666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latin typeface="Gill Sans"/>
            </a:endParaRPr>
          </a:p>
        </p:txBody>
      </p:sp>
      <p:sp>
        <p:nvSpPr>
          <p:cNvPr id="10" name="Segnaposto contenuto 2"/>
          <p:cNvSpPr>
            <a:spLocks noGrp="1"/>
          </p:cNvSpPr>
          <p:nvPr>
            <p:ph idx="1"/>
          </p:nvPr>
        </p:nvSpPr>
        <p:spPr>
          <a:xfrm>
            <a:off x="179388" y="538163"/>
            <a:ext cx="5113337" cy="4071937"/>
          </a:xfrm>
        </p:spPr>
        <p:txBody>
          <a:bodyPr/>
          <a:lstStyle/>
          <a:p>
            <a:pPr eaLnBrk="1" hangingPunct="1"/>
            <a:r>
              <a:rPr lang="ru-RU" sz="2800" b="1" dirty="0" smtClean="0">
                <a:solidFill>
                  <a:srgbClr val="C00000"/>
                </a:solidFill>
                <a:latin typeface="Gill Sans"/>
              </a:rPr>
              <a:t>Неоднородность</a:t>
            </a:r>
            <a:r>
              <a:rPr lang="ru-RU" dirty="0" smtClean="0"/>
              <a:t> </a:t>
            </a:r>
          </a:p>
          <a:p>
            <a:pPr eaLnBrk="1" hangingPunct="1">
              <a:buFont typeface="Arial" pitchFamily="34" charset="0"/>
              <a:buNone/>
            </a:pPr>
            <a:r>
              <a:rPr lang="ru-RU" sz="2800" dirty="0" smtClean="0">
                <a:latin typeface="Gill Sans"/>
              </a:rPr>
              <a:t>	обнаруженных</a:t>
            </a:r>
            <a:r>
              <a:rPr lang="ru-RU" dirty="0" smtClean="0"/>
              <a:t> данных</a:t>
            </a:r>
            <a:endParaRPr lang="ru-RU" sz="2800" dirty="0" smtClean="0">
              <a:solidFill>
                <a:srgbClr val="C00000"/>
              </a:solidFill>
              <a:latin typeface="Gill Sans"/>
            </a:endParaRPr>
          </a:p>
          <a:p>
            <a:pPr lvl="1" eaLnBrk="1" hangingPunct="1"/>
            <a:r>
              <a:rPr lang="ru-RU" sz="2400" dirty="0" smtClean="0">
                <a:latin typeface="Gill Sans"/>
              </a:rPr>
              <a:t>Различные услуги </a:t>
            </a:r>
            <a:r>
              <a:rPr lang="ru-RU" sz="2400" b="1" dirty="0" smtClean="0">
                <a:solidFill>
                  <a:srgbClr val="C00000"/>
                </a:solidFill>
                <a:latin typeface="Gill Sans"/>
              </a:rPr>
              <a:t>доступа</a:t>
            </a:r>
          </a:p>
          <a:p>
            <a:pPr lvl="1" eaLnBrk="1" hangingPunct="1"/>
            <a:r>
              <a:rPr lang="ru-RU" sz="2400" dirty="0" smtClean="0">
                <a:latin typeface="Gill Sans"/>
              </a:rPr>
              <a:t>Различные</a:t>
            </a:r>
            <a:r>
              <a:rPr lang="ru-RU" dirty="0" smtClean="0"/>
              <a:t> </a:t>
            </a:r>
            <a:r>
              <a:rPr lang="ru-RU" sz="2400" b="1" dirty="0" smtClean="0">
                <a:solidFill>
                  <a:srgbClr val="C00000"/>
                </a:solidFill>
                <a:latin typeface="Gill Sans"/>
              </a:rPr>
              <a:t>форматы</a:t>
            </a:r>
          </a:p>
          <a:p>
            <a:pPr lvl="1" eaLnBrk="1" hangingPunct="1"/>
            <a:r>
              <a:rPr lang="ru-RU" sz="2400" dirty="0" smtClean="0">
                <a:latin typeface="Gill Sans"/>
              </a:rPr>
              <a:t>Различные</a:t>
            </a:r>
            <a:r>
              <a:rPr lang="ru-RU" dirty="0" smtClean="0"/>
              <a:t> </a:t>
            </a:r>
            <a:r>
              <a:rPr lang="ru-RU" sz="2400" b="1" dirty="0" smtClean="0">
                <a:solidFill>
                  <a:srgbClr val="C00000"/>
                </a:solidFill>
                <a:latin typeface="Gill Sans"/>
              </a:rPr>
              <a:t>системы коорд.</a:t>
            </a:r>
          </a:p>
          <a:p>
            <a:pPr lvl="1" eaLnBrk="1" hangingPunct="1"/>
            <a:r>
              <a:rPr lang="ru-RU" sz="2400" dirty="0" smtClean="0">
                <a:latin typeface="Gill Sans"/>
              </a:rPr>
              <a:t>Различные </a:t>
            </a:r>
            <a:r>
              <a:rPr lang="ru-RU" sz="2400" b="1" dirty="0" smtClean="0">
                <a:solidFill>
                  <a:srgbClr val="C00000"/>
                </a:solidFill>
                <a:latin typeface="Gill Sans"/>
              </a:rPr>
              <a:t>разрешения</a:t>
            </a:r>
          </a:p>
          <a:p>
            <a:pPr lvl="1" eaLnBrk="1" hangingPunct="1"/>
            <a:r>
              <a:rPr lang="ru-RU" sz="2400" dirty="0" smtClean="0">
                <a:latin typeface="Gill Sans"/>
              </a:rPr>
              <a:t>Различные</a:t>
            </a:r>
            <a:r>
              <a:rPr lang="ru-RU" dirty="0" smtClean="0"/>
              <a:t> </a:t>
            </a:r>
            <a:r>
              <a:rPr lang="ru-RU" sz="2400" b="1" dirty="0" smtClean="0">
                <a:solidFill>
                  <a:srgbClr val="C00000"/>
                </a:solidFill>
                <a:latin typeface="Gill Sans"/>
              </a:rPr>
              <a:t>geo-extent</a:t>
            </a:r>
          </a:p>
          <a:p>
            <a:pPr lvl="2" eaLnBrk="1" hangingPunct="1"/>
            <a:r>
              <a:rPr lang="ru-RU" sz="2000" dirty="0" smtClean="0">
                <a:latin typeface="Gill Sans"/>
              </a:rPr>
              <a:t>пространство</a:t>
            </a:r>
            <a:r>
              <a:rPr lang="ru-RU" dirty="0" smtClean="0"/>
              <a:t> и время</a:t>
            </a:r>
          </a:p>
        </p:txBody>
      </p:sp>
      <p:grpSp>
        <p:nvGrpSpPr>
          <p:cNvPr id="2" name="Group 96"/>
          <p:cNvGrpSpPr>
            <a:grpSpLocks/>
          </p:cNvGrpSpPr>
          <p:nvPr/>
        </p:nvGrpSpPr>
        <p:grpSpPr bwMode="auto">
          <a:xfrm>
            <a:off x="4902200" y="1419225"/>
            <a:ext cx="1368425" cy="2730500"/>
            <a:chOff x="4788024" y="1916832"/>
            <a:chExt cx="1368152" cy="2731175"/>
          </a:xfrm>
        </p:grpSpPr>
        <p:grpSp>
          <p:nvGrpSpPr>
            <p:cNvPr id="165945" name="Gruppo 89"/>
            <p:cNvGrpSpPr>
              <a:grpSpLocks/>
            </p:cNvGrpSpPr>
            <p:nvPr/>
          </p:nvGrpSpPr>
          <p:grpSpPr bwMode="auto">
            <a:xfrm>
              <a:off x="4788024" y="4005064"/>
              <a:ext cx="1142503" cy="642943"/>
              <a:chOff x="5112060" y="3356992"/>
              <a:chExt cx="1142503" cy="642943"/>
            </a:xfrm>
          </p:grpSpPr>
          <p:pic>
            <p:nvPicPr>
              <p:cNvPr id="25" name="Immagine 9" descr="THREDDS.jpg"/>
              <p:cNvPicPr>
                <a:picLocks noChangeAspect="1"/>
              </p:cNvPicPr>
              <p:nvPr/>
            </p:nvPicPr>
            <p:blipFill>
              <a:blip r:embed="rId2" cstate="print"/>
              <a:stretch>
                <a:fillRect/>
              </a:stretch>
            </p:blipFill>
            <p:spPr>
              <a:xfrm>
                <a:off x="5750507" y="3452883"/>
                <a:ext cx="504056" cy="40553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5959" name="Picture 10" descr="osa svg icon security monitoring server"/>
              <p:cNvPicPr>
                <a:picLocks noChangeAspect="1" noChangeArrowheads="1"/>
              </p:cNvPicPr>
              <p:nvPr/>
            </p:nvPicPr>
            <p:blipFill>
              <a:blip r:embed="rId3"/>
              <a:srcRect/>
              <a:stretch>
                <a:fillRect/>
              </a:stretch>
            </p:blipFill>
            <p:spPr bwMode="auto">
              <a:xfrm>
                <a:off x="5112060" y="3356992"/>
                <a:ext cx="642942" cy="642943"/>
              </a:xfrm>
              <a:prstGeom prst="rect">
                <a:avLst/>
              </a:prstGeom>
              <a:noFill/>
              <a:ln w="9525">
                <a:noFill/>
                <a:miter lim="800000"/>
                <a:headEnd/>
                <a:tailEnd/>
              </a:ln>
            </p:spPr>
          </p:pic>
        </p:grpSp>
        <p:grpSp>
          <p:nvGrpSpPr>
            <p:cNvPr id="165946" name="Gruppo 87"/>
            <p:cNvGrpSpPr>
              <a:grpSpLocks/>
            </p:cNvGrpSpPr>
            <p:nvPr/>
          </p:nvGrpSpPr>
          <p:grpSpPr bwMode="auto">
            <a:xfrm>
              <a:off x="4816466" y="1916832"/>
              <a:ext cx="1339710" cy="572890"/>
              <a:chOff x="5356526" y="2564904"/>
              <a:chExt cx="1339710" cy="572890"/>
            </a:xfrm>
          </p:grpSpPr>
          <p:pic>
            <p:nvPicPr>
              <p:cNvPr id="165955" name="Picture 8" descr="osa svg icon security terminal server virtualisation"/>
              <p:cNvPicPr>
                <a:picLocks noChangeAspect="1" noChangeArrowheads="1"/>
              </p:cNvPicPr>
              <p:nvPr/>
            </p:nvPicPr>
            <p:blipFill>
              <a:blip r:embed="rId4"/>
              <a:srcRect/>
              <a:stretch>
                <a:fillRect/>
              </a:stretch>
            </p:blipFill>
            <p:spPr bwMode="auto">
              <a:xfrm>
                <a:off x="5356526" y="2564904"/>
                <a:ext cx="571504" cy="571505"/>
              </a:xfrm>
              <a:prstGeom prst="rect">
                <a:avLst/>
              </a:prstGeom>
              <a:noFill/>
              <a:ln w="9525">
                <a:noFill/>
                <a:miter lim="800000"/>
                <a:headEnd/>
                <a:tailEnd/>
              </a:ln>
            </p:spPr>
          </p:pic>
          <p:pic>
            <p:nvPicPr>
              <p:cNvPr id="165956" name="Immagine 82" descr="OGC.jpg"/>
              <p:cNvPicPr>
                <a:picLocks noChangeAspect="1"/>
              </p:cNvPicPr>
              <p:nvPr/>
            </p:nvPicPr>
            <p:blipFill>
              <a:blip r:embed="rId5"/>
              <a:srcRect/>
              <a:stretch>
                <a:fillRect/>
              </a:stretch>
            </p:blipFill>
            <p:spPr bwMode="auto">
              <a:xfrm>
                <a:off x="5998225" y="2636912"/>
                <a:ext cx="459918" cy="185736"/>
              </a:xfrm>
              <a:prstGeom prst="rect">
                <a:avLst/>
              </a:prstGeom>
              <a:noFill/>
              <a:ln w="9525">
                <a:noFill/>
                <a:miter lim="800000"/>
                <a:headEnd/>
                <a:tailEnd/>
              </a:ln>
            </p:spPr>
          </p:pic>
          <p:sp>
            <p:nvSpPr>
              <p:cNvPr id="165957" name="CasellaDiTesto 21"/>
              <p:cNvSpPr txBox="1">
                <a:spLocks noChangeArrowheads="1"/>
              </p:cNvSpPr>
              <p:nvPr/>
            </p:nvSpPr>
            <p:spPr bwMode="auto">
              <a:xfrm>
                <a:off x="5867648" y="2771208"/>
                <a:ext cx="828588" cy="366586"/>
              </a:xfrm>
              <a:prstGeom prst="rect">
                <a:avLst/>
              </a:prstGeom>
              <a:noFill/>
              <a:ln w="9525">
                <a:noFill/>
                <a:miter lim="800000"/>
                <a:headEnd/>
                <a:tailEnd/>
              </a:ln>
            </p:spPr>
            <p:txBody>
              <a:bodyPr>
                <a:spAutoFit/>
              </a:bodyPr>
              <a:lstStyle/>
              <a:p>
                <a:pPr algn="ctr"/>
                <a:r>
                  <a:rPr lang="ru-RU" b="1" dirty="0" smtClean="0">
                    <a:solidFill>
                      <a:srgbClr val="0070C0"/>
                    </a:solidFill>
                    <a:latin typeface="Gill Sans"/>
                  </a:rPr>
                  <a:t>WCS</a:t>
                </a:r>
                <a:endParaRPr lang="ru-RU" b="1" dirty="0">
                  <a:solidFill>
                    <a:srgbClr val="0070C0"/>
                  </a:solidFill>
                  <a:latin typeface="Gill Sans"/>
                </a:endParaRPr>
              </a:p>
            </p:txBody>
          </p:sp>
        </p:grpSp>
        <p:grpSp>
          <p:nvGrpSpPr>
            <p:cNvPr id="165947" name="Gruppo 88"/>
            <p:cNvGrpSpPr>
              <a:grpSpLocks/>
            </p:cNvGrpSpPr>
            <p:nvPr/>
          </p:nvGrpSpPr>
          <p:grpSpPr bwMode="auto">
            <a:xfrm>
              <a:off x="4788024" y="3284984"/>
              <a:ext cx="1368152" cy="695864"/>
              <a:chOff x="7092280" y="2564904"/>
              <a:chExt cx="1368152" cy="695864"/>
            </a:xfrm>
          </p:grpSpPr>
          <p:pic>
            <p:nvPicPr>
              <p:cNvPr id="165952" name="Picture 10" descr="osa svg icon security monitoring server"/>
              <p:cNvPicPr>
                <a:picLocks noChangeAspect="1" noChangeArrowheads="1"/>
              </p:cNvPicPr>
              <p:nvPr/>
            </p:nvPicPr>
            <p:blipFill>
              <a:blip r:embed="rId3"/>
              <a:srcRect/>
              <a:stretch>
                <a:fillRect/>
              </a:stretch>
            </p:blipFill>
            <p:spPr bwMode="auto">
              <a:xfrm>
                <a:off x="7092280" y="2564904"/>
                <a:ext cx="642942" cy="642943"/>
              </a:xfrm>
              <a:prstGeom prst="rect">
                <a:avLst/>
              </a:prstGeom>
              <a:noFill/>
              <a:ln w="9525">
                <a:noFill/>
                <a:miter lim="800000"/>
                <a:headEnd/>
                <a:tailEnd/>
              </a:ln>
            </p:spPr>
          </p:pic>
          <p:pic>
            <p:nvPicPr>
              <p:cNvPr id="165953" name="Immagine 82" descr="OGC.jpg"/>
              <p:cNvPicPr>
                <a:picLocks noChangeAspect="1"/>
              </p:cNvPicPr>
              <p:nvPr/>
            </p:nvPicPr>
            <p:blipFill>
              <a:blip r:embed="rId5"/>
              <a:srcRect/>
              <a:stretch>
                <a:fillRect/>
              </a:stretch>
            </p:blipFill>
            <p:spPr bwMode="auto">
              <a:xfrm>
                <a:off x="7726417" y="2756712"/>
                <a:ext cx="459918" cy="185736"/>
              </a:xfrm>
              <a:prstGeom prst="rect">
                <a:avLst/>
              </a:prstGeom>
              <a:noFill/>
              <a:ln w="9525">
                <a:noFill/>
                <a:miter lim="800000"/>
                <a:headEnd/>
                <a:tailEnd/>
              </a:ln>
            </p:spPr>
          </p:pic>
          <p:sp>
            <p:nvSpPr>
              <p:cNvPr id="165954" name="CasellaDiTesto 24"/>
              <p:cNvSpPr txBox="1">
                <a:spLocks noChangeArrowheads="1"/>
              </p:cNvSpPr>
              <p:nvPr/>
            </p:nvSpPr>
            <p:spPr bwMode="auto">
              <a:xfrm>
                <a:off x="7596336" y="2891436"/>
                <a:ext cx="864096" cy="369332"/>
              </a:xfrm>
              <a:prstGeom prst="rect">
                <a:avLst/>
              </a:prstGeom>
              <a:noFill/>
              <a:ln w="9525">
                <a:noFill/>
                <a:miter lim="800000"/>
                <a:headEnd/>
                <a:tailEnd/>
              </a:ln>
            </p:spPr>
            <p:txBody>
              <a:bodyPr>
                <a:spAutoFit/>
              </a:bodyPr>
              <a:lstStyle/>
              <a:p>
                <a:pPr algn="ctr"/>
                <a:r>
                  <a:rPr lang="ru-RU" b="1" dirty="0" smtClean="0">
                    <a:solidFill>
                      <a:srgbClr val="FF0000"/>
                    </a:solidFill>
                    <a:latin typeface="Gill Sans"/>
                  </a:rPr>
                  <a:t>WMS</a:t>
                </a:r>
                <a:endParaRPr lang="ru-RU" b="1" dirty="0">
                  <a:solidFill>
                    <a:srgbClr val="FF0000"/>
                  </a:solidFill>
                  <a:latin typeface="Gill Sans"/>
                </a:endParaRPr>
              </a:p>
            </p:txBody>
          </p:sp>
        </p:grpSp>
        <p:grpSp>
          <p:nvGrpSpPr>
            <p:cNvPr id="165948" name="Gruppo 90"/>
            <p:cNvGrpSpPr>
              <a:grpSpLocks/>
            </p:cNvGrpSpPr>
            <p:nvPr/>
          </p:nvGrpSpPr>
          <p:grpSpPr bwMode="auto">
            <a:xfrm>
              <a:off x="4816466" y="2636912"/>
              <a:ext cx="1339710" cy="572890"/>
              <a:chOff x="7084718" y="3501008"/>
              <a:chExt cx="1339710" cy="572890"/>
            </a:xfrm>
          </p:grpSpPr>
          <p:pic>
            <p:nvPicPr>
              <p:cNvPr id="165949" name="Picture 4" descr="osa svg icon security file server"/>
              <p:cNvPicPr>
                <a:picLocks noChangeAspect="1" noChangeArrowheads="1"/>
              </p:cNvPicPr>
              <p:nvPr/>
            </p:nvPicPr>
            <p:blipFill>
              <a:blip r:embed="rId6"/>
              <a:srcRect/>
              <a:stretch>
                <a:fillRect/>
              </a:stretch>
            </p:blipFill>
            <p:spPr bwMode="auto">
              <a:xfrm>
                <a:off x="7084718" y="3501008"/>
                <a:ext cx="571505" cy="571506"/>
              </a:xfrm>
              <a:prstGeom prst="rect">
                <a:avLst/>
              </a:prstGeom>
              <a:noFill/>
              <a:ln w="9525">
                <a:noFill/>
                <a:miter lim="800000"/>
                <a:headEnd/>
                <a:tailEnd/>
              </a:ln>
            </p:spPr>
          </p:pic>
          <p:pic>
            <p:nvPicPr>
              <p:cNvPr id="165950" name="Immagine 82" descr="OGC.jpg"/>
              <p:cNvPicPr>
                <a:picLocks noChangeAspect="1"/>
              </p:cNvPicPr>
              <p:nvPr/>
            </p:nvPicPr>
            <p:blipFill>
              <a:blip r:embed="rId5"/>
              <a:srcRect/>
              <a:stretch>
                <a:fillRect/>
              </a:stretch>
            </p:blipFill>
            <p:spPr bwMode="auto">
              <a:xfrm>
                <a:off x="7726417" y="3573016"/>
                <a:ext cx="459918" cy="185736"/>
              </a:xfrm>
              <a:prstGeom prst="rect">
                <a:avLst/>
              </a:prstGeom>
              <a:noFill/>
              <a:ln w="9525">
                <a:noFill/>
                <a:miter lim="800000"/>
                <a:headEnd/>
                <a:tailEnd/>
              </a:ln>
            </p:spPr>
          </p:pic>
          <p:sp>
            <p:nvSpPr>
              <p:cNvPr id="165951" name="CasellaDiTesto 27"/>
              <p:cNvSpPr txBox="1">
                <a:spLocks noChangeArrowheads="1"/>
              </p:cNvSpPr>
              <p:nvPr/>
            </p:nvSpPr>
            <p:spPr bwMode="auto">
              <a:xfrm>
                <a:off x="7595840" y="3707312"/>
                <a:ext cx="828588" cy="366586"/>
              </a:xfrm>
              <a:prstGeom prst="rect">
                <a:avLst/>
              </a:prstGeom>
              <a:noFill/>
              <a:ln w="9525">
                <a:noFill/>
                <a:miter lim="800000"/>
                <a:headEnd/>
                <a:tailEnd/>
              </a:ln>
            </p:spPr>
            <p:txBody>
              <a:bodyPr>
                <a:spAutoFit/>
              </a:bodyPr>
              <a:lstStyle/>
              <a:p>
                <a:pPr algn="ctr"/>
                <a:r>
                  <a:rPr lang="ru-RU" b="1" dirty="0" smtClean="0">
                    <a:solidFill>
                      <a:srgbClr val="00B050"/>
                    </a:solidFill>
                    <a:latin typeface="Gill Sans"/>
                  </a:rPr>
                  <a:t>WFS</a:t>
                </a:r>
                <a:endParaRPr lang="ru-RU" b="1" dirty="0">
                  <a:solidFill>
                    <a:srgbClr val="00B050"/>
                  </a:solidFill>
                  <a:latin typeface="Gill Sans"/>
                </a:endParaRPr>
              </a:p>
            </p:txBody>
          </p:sp>
        </p:grpSp>
      </p:grpSp>
      <p:sp>
        <p:nvSpPr>
          <p:cNvPr id="165898" name="CasellaDiTesto 31"/>
          <p:cNvSpPr txBox="1">
            <a:spLocks noChangeArrowheads="1"/>
          </p:cNvSpPr>
          <p:nvPr/>
        </p:nvSpPr>
        <p:spPr bwMode="auto">
          <a:xfrm>
            <a:off x="4787900" y="1779588"/>
            <a:ext cx="576263" cy="230187"/>
          </a:xfrm>
          <a:prstGeom prst="rect">
            <a:avLst/>
          </a:prstGeom>
          <a:noFill/>
          <a:ln w="9525">
            <a:noFill/>
            <a:miter lim="800000"/>
            <a:headEnd/>
            <a:tailEnd/>
          </a:ln>
        </p:spPr>
        <p:txBody>
          <a:bodyPr>
            <a:spAutoFit/>
          </a:bodyPr>
          <a:lstStyle/>
          <a:p>
            <a:pPr algn="ctr"/>
            <a:endParaRPr lang="ru-RU" sz="900" dirty="0">
              <a:latin typeface="Gill Sans"/>
            </a:endParaRPr>
          </a:p>
        </p:txBody>
      </p:sp>
      <p:grpSp>
        <p:nvGrpSpPr>
          <p:cNvPr id="13" name="Group 99"/>
          <p:cNvGrpSpPr>
            <a:grpSpLocks/>
          </p:cNvGrpSpPr>
          <p:nvPr/>
        </p:nvGrpSpPr>
        <p:grpSpPr bwMode="auto">
          <a:xfrm>
            <a:off x="6500813" y="914400"/>
            <a:ext cx="1887537" cy="3832225"/>
            <a:chOff x="6501599" y="1412776"/>
            <a:chExt cx="1886825" cy="3831232"/>
          </a:xfrm>
        </p:grpSpPr>
        <p:grpSp>
          <p:nvGrpSpPr>
            <p:cNvPr id="165906" name="Group 89"/>
            <p:cNvGrpSpPr>
              <a:grpSpLocks/>
            </p:cNvGrpSpPr>
            <p:nvPr/>
          </p:nvGrpSpPr>
          <p:grpSpPr bwMode="auto">
            <a:xfrm>
              <a:off x="6588224" y="2564904"/>
              <a:ext cx="1800200" cy="648072"/>
              <a:chOff x="7092280" y="4293096"/>
              <a:chExt cx="1800200" cy="648072"/>
            </a:xfrm>
          </p:grpSpPr>
          <p:pic>
            <p:nvPicPr>
              <p:cNvPr id="165938" name="Immagine 50" descr="file-icon.png"/>
              <p:cNvPicPr>
                <a:picLocks noChangeAspect="1"/>
              </p:cNvPicPr>
              <p:nvPr/>
            </p:nvPicPr>
            <p:blipFill>
              <a:blip r:embed="rId7"/>
              <a:srcRect/>
              <a:stretch>
                <a:fillRect/>
              </a:stretch>
            </p:blipFill>
            <p:spPr bwMode="auto">
              <a:xfrm>
                <a:off x="7092280" y="4365104"/>
                <a:ext cx="576064" cy="576064"/>
              </a:xfrm>
              <a:prstGeom prst="rect">
                <a:avLst/>
              </a:prstGeom>
              <a:noFill/>
              <a:ln w="9525">
                <a:noFill/>
                <a:miter lim="800000"/>
                <a:headEnd/>
                <a:tailEnd/>
              </a:ln>
            </p:spPr>
          </p:pic>
          <p:pic>
            <p:nvPicPr>
              <p:cNvPr id="165939" name="Immagine 53" descr="file-icon.png"/>
              <p:cNvPicPr>
                <a:picLocks noChangeAspect="1"/>
              </p:cNvPicPr>
              <p:nvPr/>
            </p:nvPicPr>
            <p:blipFill>
              <a:blip r:embed="rId7"/>
              <a:srcRect/>
              <a:stretch>
                <a:fillRect/>
              </a:stretch>
            </p:blipFill>
            <p:spPr bwMode="auto">
              <a:xfrm>
                <a:off x="7596336" y="4293096"/>
                <a:ext cx="576064" cy="576064"/>
              </a:xfrm>
              <a:prstGeom prst="rect">
                <a:avLst/>
              </a:prstGeom>
              <a:noFill/>
              <a:ln w="9525">
                <a:noFill/>
                <a:miter lim="800000"/>
                <a:headEnd/>
                <a:tailEnd/>
              </a:ln>
            </p:spPr>
          </p:pic>
          <p:pic>
            <p:nvPicPr>
              <p:cNvPr id="165940" name="Immagine 56" descr="file-icon.png"/>
              <p:cNvPicPr>
                <a:picLocks noChangeAspect="1"/>
              </p:cNvPicPr>
              <p:nvPr/>
            </p:nvPicPr>
            <p:blipFill>
              <a:blip r:embed="rId7"/>
              <a:srcRect/>
              <a:stretch>
                <a:fillRect/>
              </a:stretch>
            </p:blipFill>
            <p:spPr bwMode="auto">
              <a:xfrm>
                <a:off x="8100392" y="4293096"/>
                <a:ext cx="576064" cy="576064"/>
              </a:xfrm>
              <a:prstGeom prst="rect">
                <a:avLst/>
              </a:prstGeom>
              <a:noFill/>
              <a:ln w="9525">
                <a:noFill/>
                <a:miter lim="800000"/>
                <a:headEnd/>
                <a:tailEnd/>
              </a:ln>
            </p:spPr>
          </p:pic>
          <p:pic>
            <p:nvPicPr>
              <p:cNvPr id="165941" name="Immagine 59" descr="file-icon.png"/>
              <p:cNvPicPr>
                <a:picLocks noChangeAspect="1"/>
              </p:cNvPicPr>
              <p:nvPr/>
            </p:nvPicPr>
            <p:blipFill>
              <a:blip r:embed="rId7"/>
              <a:srcRect/>
              <a:stretch>
                <a:fillRect/>
              </a:stretch>
            </p:blipFill>
            <p:spPr bwMode="auto">
              <a:xfrm>
                <a:off x="8316416" y="4365104"/>
                <a:ext cx="576064" cy="576064"/>
              </a:xfrm>
              <a:prstGeom prst="rect">
                <a:avLst/>
              </a:prstGeom>
              <a:noFill/>
              <a:ln w="9525">
                <a:noFill/>
                <a:miter lim="800000"/>
                <a:headEnd/>
                <a:tailEnd/>
              </a:ln>
            </p:spPr>
          </p:pic>
          <p:pic>
            <p:nvPicPr>
              <p:cNvPr id="165942" name="Picture 64" descr="SHP.jpg"/>
              <p:cNvPicPr>
                <a:picLocks noChangeAspect="1"/>
              </p:cNvPicPr>
              <p:nvPr/>
            </p:nvPicPr>
            <p:blipFill>
              <a:blip r:embed="rId8"/>
              <a:srcRect t="25613" r="50000" b="25613"/>
              <a:stretch>
                <a:fillRect/>
              </a:stretch>
            </p:blipFill>
            <p:spPr bwMode="auto">
              <a:xfrm>
                <a:off x="7130380" y="4581128"/>
                <a:ext cx="432047" cy="248855"/>
              </a:xfrm>
              <a:prstGeom prst="rect">
                <a:avLst/>
              </a:prstGeom>
              <a:noFill/>
              <a:ln w="9525">
                <a:noFill/>
                <a:miter lim="800000"/>
                <a:headEnd/>
                <a:tailEnd/>
              </a:ln>
            </p:spPr>
          </p:pic>
          <p:pic>
            <p:nvPicPr>
              <p:cNvPr id="165943" name="Picture 65" descr="SHP.jpg"/>
              <p:cNvPicPr>
                <a:picLocks noChangeAspect="1"/>
              </p:cNvPicPr>
              <p:nvPr/>
            </p:nvPicPr>
            <p:blipFill>
              <a:blip r:embed="rId8"/>
              <a:srcRect t="25613" r="50000" b="25613"/>
              <a:stretch>
                <a:fillRect/>
              </a:stretch>
            </p:blipFill>
            <p:spPr bwMode="auto">
              <a:xfrm>
                <a:off x="7617544" y="4509120"/>
                <a:ext cx="432047" cy="248855"/>
              </a:xfrm>
              <a:prstGeom prst="rect">
                <a:avLst/>
              </a:prstGeom>
              <a:noFill/>
              <a:ln w="9525">
                <a:noFill/>
                <a:miter lim="800000"/>
                <a:headEnd/>
                <a:tailEnd/>
              </a:ln>
            </p:spPr>
          </p:pic>
          <p:pic>
            <p:nvPicPr>
              <p:cNvPr id="165944" name="Picture 66" descr="GML.jpg"/>
              <p:cNvPicPr>
                <a:picLocks noChangeAspect="1"/>
              </p:cNvPicPr>
              <p:nvPr/>
            </p:nvPicPr>
            <p:blipFill>
              <a:blip r:embed="rId9"/>
              <a:srcRect r="52153" b="5501"/>
              <a:stretch>
                <a:fillRect/>
              </a:stretch>
            </p:blipFill>
            <p:spPr bwMode="auto">
              <a:xfrm>
                <a:off x="8316416" y="4509120"/>
                <a:ext cx="480053" cy="288032"/>
              </a:xfrm>
              <a:prstGeom prst="rect">
                <a:avLst/>
              </a:prstGeom>
              <a:noFill/>
              <a:ln w="9525">
                <a:noFill/>
                <a:miter lim="800000"/>
                <a:headEnd/>
                <a:tailEnd/>
              </a:ln>
            </p:spPr>
          </p:pic>
        </p:grpSp>
        <p:grpSp>
          <p:nvGrpSpPr>
            <p:cNvPr id="165907" name="Group 90"/>
            <p:cNvGrpSpPr>
              <a:grpSpLocks/>
            </p:cNvGrpSpPr>
            <p:nvPr/>
          </p:nvGrpSpPr>
          <p:grpSpPr bwMode="auto">
            <a:xfrm>
              <a:off x="6588224" y="3433992"/>
              <a:ext cx="1800200" cy="648072"/>
              <a:chOff x="6948265" y="1985275"/>
              <a:chExt cx="1800200" cy="648072"/>
            </a:xfrm>
          </p:grpSpPr>
          <p:pic>
            <p:nvPicPr>
              <p:cNvPr id="165935" name="Picture 57" descr="TIFF.jpg"/>
              <p:cNvPicPr>
                <a:picLocks noChangeAspect="1"/>
              </p:cNvPicPr>
              <p:nvPr/>
            </p:nvPicPr>
            <p:blipFill>
              <a:blip r:embed="rId10">
                <a:clrChange>
                  <a:clrFrom>
                    <a:srgbClr val="FFFFFF"/>
                  </a:clrFrom>
                  <a:clrTo>
                    <a:srgbClr val="FFFFFF">
                      <a:alpha val="0"/>
                    </a:srgbClr>
                  </a:clrTo>
                </a:clrChange>
              </a:blip>
              <a:srcRect/>
              <a:stretch>
                <a:fillRect/>
              </a:stretch>
            </p:blipFill>
            <p:spPr bwMode="auto">
              <a:xfrm>
                <a:off x="7524329" y="1985275"/>
                <a:ext cx="576064" cy="576064"/>
              </a:xfrm>
              <a:prstGeom prst="rect">
                <a:avLst/>
              </a:prstGeom>
              <a:noFill/>
              <a:ln w="9525">
                <a:noFill/>
                <a:miter lim="800000"/>
                <a:headEnd/>
                <a:tailEnd/>
              </a:ln>
            </p:spPr>
          </p:pic>
          <p:pic>
            <p:nvPicPr>
              <p:cNvPr id="165936" name="Picture 58" descr="TIFF.jpg"/>
              <p:cNvPicPr>
                <a:picLocks noChangeAspect="1"/>
              </p:cNvPicPr>
              <p:nvPr/>
            </p:nvPicPr>
            <p:blipFill>
              <a:blip r:embed="rId10">
                <a:clrChange>
                  <a:clrFrom>
                    <a:srgbClr val="FFFFFF"/>
                  </a:clrFrom>
                  <a:clrTo>
                    <a:srgbClr val="FFFFFF">
                      <a:alpha val="0"/>
                    </a:srgbClr>
                  </a:clrTo>
                </a:clrChange>
              </a:blip>
              <a:srcRect/>
              <a:stretch>
                <a:fillRect/>
              </a:stretch>
            </p:blipFill>
            <p:spPr bwMode="auto">
              <a:xfrm>
                <a:off x="6948265" y="1985275"/>
                <a:ext cx="576064" cy="576064"/>
              </a:xfrm>
              <a:prstGeom prst="rect">
                <a:avLst/>
              </a:prstGeom>
              <a:noFill/>
              <a:ln w="9525">
                <a:noFill/>
                <a:miter lim="800000"/>
                <a:headEnd/>
                <a:tailEnd/>
              </a:ln>
            </p:spPr>
          </p:pic>
          <p:pic>
            <p:nvPicPr>
              <p:cNvPr id="60" name="Picture 59" descr="PNG.jpg"/>
              <p:cNvPicPr>
                <a:picLocks noChangeAspect="1"/>
              </p:cNvPicPr>
              <p:nvPr/>
            </p:nvPicPr>
            <p:blipFill>
              <a:blip r:embed="rId11" cstate="print"/>
              <a:stretch>
                <a:fillRect/>
              </a:stretch>
            </p:blipFill>
            <p:spPr>
              <a:xfrm>
                <a:off x="8172401" y="2057283"/>
                <a:ext cx="576064" cy="576064"/>
              </a:xfrm>
              <a:prstGeom prst="rect">
                <a:avLst/>
              </a:prstGeom>
              <a:effectLst>
                <a:softEdge rad="63500"/>
              </a:effectLst>
            </p:spPr>
          </p:pic>
        </p:grpSp>
        <p:grpSp>
          <p:nvGrpSpPr>
            <p:cNvPr id="165908" name="Group 97"/>
            <p:cNvGrpSpPr>
              <a:grpSpLocks/>
            </p:cNvGrpSpPr>
            <p:nvPr/>
          </p:nvGrpSpPr>
          <p:grpSpPr bwMode="auto">
            <a:xfrm>
              <a:off x="6588224" y="1412776"/>
              <a:ext cx="1440160" cy="936104"/>
              <a:chOff x="6228184" y="1412776"/>
              <a:chExt cx="1440160" cy="936104"/>
            </a:xfrm>
          </p:grpSpPr>
          <p:grpSp>
            <p:nvGrpSpPr>
              <p:cNvPr id="165925" name="Group 92"/>
              <p:cNvGrpSpPr>
                <a:grpSpLocks/>
              </p:cNvGrpSpPr>
              <p:nvPr/>
            </p:nvGrpSpPr>
            <p:grpSpPr bwMode="auto">
              <a:xfrm>
                <a:off x="6228184" y="1412776"/>
                <a:ext cx="1440160" cy="936104"/>
                <a:chOff x="8567936" y="144016"/>
                <a:chExt cx="1440160" cy="936104"/>
              </a:xfrm>
            </p:grpSpPr>
            <p:pic>
              <p:nvPicPr>
                <p:cNvPr id="165927" name="Picture 49" descr="TIFF.jpg"/>
                <p:cNvPicPr>
                  <a:picLocks noChangeAspect="1"/>
                </p:cNvPicPr>
                <p:nvPr/>
              </p:nvPicPr>
              <p:blipFill>
                <a:blip r:embed="rId10">
                  <a:clrChange>
                    <a:clrFrom>
                      <a:srgbClr val="FFFFFF"/>
                    </a:clrFrom>
                    <a:clrTo>
                      <a:srgbClr val="FFFFFF">
                        <a:alpha val="0"/>
                      </a:srgbClr>
                    </a:clrTo>
                  </a:clrChange>
                </a:blip>
                <a:srcRect/>
                <a:stretch>
                  <a:fillRect/>
                </a:stretch>
              </p:blipFill>
              <p:spPr bwMode="auto">
                <a:xfrm>
                  <a:off x="8567936" y="504056"/>
                  <a:ext cx="576064" cy="576064"/>
                </a:xfrm>
                <a:prstGeom prst="rect">
                  <a:avLst/>
                </a:prstGeom>
                <a:noFill/>
                <a:ln w="9525">
                  <a:noFill/>
                  <a:miter lim="800000"/>
                  <a:headEnd/>
                  <a:tailEnd/>
                </a:ln>
              </p:spPr>
            </p:pic>
            <p:grpSp>
              <p:nvGrpSpPr>
                <p:cNvPr id="165928" name="Group 86"/>
                <p:cNvGrpSpPr>
                  <a:grpSpLocks/>
                </p:cNvGrpSpPr>
                <p:nvPr/>
              </p:nvGrpSpPr>
              <p:grpSpPr bwMode="auto">
                <a:xfrm>
                  <a:off x="9071992" y="144016"/>
                  <a:ext cx="936104" cy="936104"/>
                  <a:chOff x="5148064" y="2132856"/>
                  <a:chExt cx="936104" cy="936104"/>
                </a:xfrm>
              </p:grpSpPr>
              <p:pic>
                <p:nvPicPr>
                  <p:cNvPr id="165929" name="Immagine 30" descr="file-icon.png"/>
                  <p:cNvPicPr>
                    <a:picLocks noChangeAspect="1"/>
                  </p:cNvPicPr>
                  <p:nvPr/>
                </p:nvPicPr>
                <p:blipFill>
                  <a:blip r:embed="rId7"/>
                  <a:srcRect/>
                  <a:stretch>
                    <a:fillRect/>
                  </a:stretch>
                </p:blipFill>
                <p:spPr bwMode="auto">
                  <a:xfrm>
                    <a:off x="5148064" y="2492896"/>
                    <a:ext cx="576064" cy="576064"/>
                  </a:xfrm>
                  <a:prstGeom prst="rect">
                    <a:avLst/>
                  </a:prstGeom>
                  <a:noFill/>
                  <a:ln w="9525">
                    <a:noFill/>
                    <a:miter lim="800000"/>
                    <a:headEnd/>
                    <a:tailEnd/>
                  </a:ln>
                </p:spPr>
              </p:pic>
              <p:grpSp>
                <p:nvGrpSpPr>
                  <p:cNvPr id="165930" name="Group 85"/>
                  <p:cNvGrpSpPr>
                    <a:grpSpLocks/>
                  </p:cNvGrpSpPr>
                  <p:nvPr/>
                </p:nvGrpSpPr>
                <p:grpSpPr bwMode="auto">
                  <a:xfrm>
                    <a:off x="5148064" y="2132856"/>
                    <a:ext cx="936104" cy="792088"/>
                    <a:chOff x="5004048" y="2204864"/>
                    <a:chExt cx="936104" cy="792088"/>
                  </a:xfrm>
                </p:grpSpPr>
                <p:grpSp>
                  <p:nvGrpSpPr>
                    <p:cNvPr id="165931" name="Gruppo 42"/>
                    <p:cNvGrpSpPr>
                      <a:grpSpLocks/>
                    </p:cNvGrpSpPr>
                    <p:nvPr/>
                  </p:nvGrpSpPr>
                  <p:grpSpPr bwMode="auto">
                    <a:xfrm>
                      <a:off x="5004048" y="2204864"/>
                      <a:ext cx="936104" cy="792088"/>
                      <a:chOff x="4716016" y="3501008"/>
                      <a:chExt cx="936104" cy="792088"/>
                    </a:xfrm>
                  </p:grpSpPr>
                  <p:pic>
                    <p:nvPicPr>
                      <p:cNvPr id="165933" name="Immagine 43" descr="file-icon.png"/>
                      <p:cNvPicPr>
                        <a:picLocks noChangeAspect="1"/>
                      </p:cNvPicPr>
                      <p:nvPr/>
                    </p:nvPicPr>
                    <p:blipFill>
                      <a:blip r:embed="rId7"/>
                      <a:srcRect/>
                      <a:stretch>
                        <a:fillRect/>
                      </a:stretch>
                    </p:blipFill>
                    <p:spPr bwMode="auto">
                      <a:xfrm>
                        <a:off x="5076056" y="3717032"/>
                        <a:ext cx="576064" cy="576064"/>
                      </a:xfrm>
                      <a:prstGeom prst="rect">
                        <a:avLst/>
                      </a:prstGeom>
                      <a:noFill/>
                      <a:ln w="9525">
                        <a:noFill/>
                        <a:miter lim="800000"/>
                        <a:headEnd/>
                        <a:tailEnd/>
                      </a:ln>
                    </p:spPr>
                  </p:pic>
                  <p:sp>
                    <p:nvSpPr>
                      <p:cNvPr id="165934" name="CasellaDiTesto 44"/>
                      <p:cNvSpPr txBox="1">
                        <a:spLocks noChangeArrowheads="1"/>
                      </p:cNvSpPr>
                      <p:nvPr/>
                    </p:nvSpPr>
                    <p:spPr bwMode="auto">
                      <a:xfrm>
                        <a:off x="4716016" y="3501008"/>
                        <a:ext cx="576064" cy="230832"/>
                      </a:xfrm>
                      <a:prstGeom prst="rect">
                        <a:avLst/>
                      </a:prstGeom>
                      <a:noFill/>
                      <a:ln w="9525">
                        <a:noFill/>
                        <a:miter lim="800000"/>
                        <a:headEnd/>
                        <a:tailEnd/>
                      </a:ln>
                    </p:spPr>
                    <p:txBody>
                      <a:bodyPr>
                        <a:spAutoFit/>
                      </a:bodyPr>
                      <a:lstStyle/>
                      <a:p>
                        <a:pPr algn="ctr"/>
                        <a:endParaRPr lang="ru-RU" sz="900" dirty="0">
                          <a:latin typeface="Gill Sans"/>
                        </a:endParaRPr>
                      </a:p>
                    </p:txBody>
                  </p:sp>
                </p:grpSp>
                <p:pic>
                  <p:nvPicPr>
                    <p:cNvPr id="55" name="Immagine 12" descr="netcdf.png"/>
                    <p:cNvPicPr>
                      <a:picLocks noChangeAspect="1"/>
                    </p:cNvPicPr>
                    <p:nvPr/>
                  </p:nvPicPr>
                  <p:blipFill>
                    <a:blip r:embed="rId12"/>
                    <a:stretch>
                      <a:fillRect/>
                    </a:stretch>
                  </p:blipFill>
                  <p:spPr>
                    <a:xfrm>
                      <a:off x="5508329" y="2636552"/>
                      <a:ext cx="299924" cy="215844"/>
                    </a:xfrm>
                    <a:prstGeom prst="rect">
                      <a:avLst/>
                    </a:prstGeom>
                    <a:ln>
                      <a:noFill/>
                    </a:ln>
                    <a:effectLst>
                      <a:outerShdw blurRad="292100" dist="139700" dir="2700000" algn="tl" rotWithShape="0">
                        <a:srgbClr val="333333">
                          <a:alpha val="65000"/>
                        </a:srgbClr>
                      </a:outerShdw>
                    </a:effectLst>
                  </p:spPr>
                </p:pic>
              </p:grpSp>
            </p:grpSp>
          </p:grpSp>
          <p:pic>
            <p:nvPicPr>
              <p:cNvPr id="165926" name="Picture 48" descr="hdf_logo.jpg"/>
              <p:cNvPicPr>
                <a:picLocks noChangeAspect="1"/>
              </p:cNvPicPr>
              <p:nvPr/>
            </p:nvPicPr>
            <p:blipFill>
              <a:blip r:embed="rId13"/>
              <a:srcRect r="63152"/>
              <a:stretch>
                <a:fillRect/>
              </a:stretch>
            </p:blipFill>
            <p:spPr bwMode="auto">
              <a:xfrm>
                <a:off x="6816948" y="1916832"/>
                <a:ext cx="315383" cy="288032"/>
              </a:xfrm>
              <a:prstGeom prst="rect">
                <a:avLst/>
              </a:prstGeom>
              <a:noFill/>
              <a:ln w="9525">
                <a:noFill/>
                <a:miter lim="800000"/>
                <a:headEnd/>
                <a:tailEnd/>
              </a:ln>
            </p:spPr>
          </p:pic>
        </p:grpSp>
        <p:grpSp>
          <p:nvGrpSpPr>
            <p:cNvPr id="165909" name="Group 98"/>
            <p:cNvGrpSpPr>
              <a:grpSpLocks/>
            </p:cNvGrpSpPr>
            <p:nvPr/>
          </p:nvGrpSpPr>
          <p:grpSpPr bwMode="auto">
            <a:xfrm>
              <a:off x="6501599" y="4221088"/>
              <a:ext cx="1881833" cy="1022920"/>
              <a:chOff x="6357583" y="4221088"/>
              <a:chExt cx="1881833" cy="1022920"/>
            </a:xfrm>
          </p:grpSpPr>
          <p:grpSp>
            <p:nvGrpSpPr>
              <p:cNvPr id="165910" name="Group 88"/>
              <p:cNvGrpSpPr>
                <a:grpSpLocks/>
              </p:cNvGrpSpPr>
              <p:nvPr/>
            </p:nvGrpSpPr>
            <p:grpSpPr bwMode="auto">
              <a:xfrm>
                <a:off x="6357583" y="4221088"/>
                <a:ext cx="1881833" cy="1022920"/>
                <a:chOff x="4413367" y="3717032"/>
                <a:chExt cx="1881833" cy="1022920"/>
              </a:xfrm>
            </p:grpSpPr>
            <p:pic>
              <p:nvPicPr>
                <p:cNvPr id="165912" name="Picture 34" descr="TIFF.jpg"/>
                <p:cNvPicPr>
                  <a:picLocks noChangeAspect="1"/>
                </p:cNvPicPr>
                <p:nvPr/>
              </p:nvPicPr>
              <p:blipFill>
                <a:blip r:embed="rId10">
                  <a:clrChange>
                    <a:clrFrom>
                      <a:srgbClr val="F6F6F6"/>
                    </a:clrFrom>
                    <a:clrTo>
                      <a:srgbClr val="F6F6F6">
                        <a:alpha val="0"/>
                      </a:srgbClr>
                    </a:clrTo>
                  </a:clrChange>
                </a:blip>
                <a:srcRect/>
                <a:stretch>
                  <a:fillRect/>
                </a:stretch>
              </p:blipFill>
              <p:spPr bwMode="auto">
                <a:xfrm>
                  <a:off x="4413367" y="3717032"/>
                  <a:ext cx="576064" cy="576064"/>
                </a:xfrm>
                <a:prstGeom prst="rect">
                  <a:avLst/>
                </a:prstGeom>
                <a:noFill/>
                <a:ln w="9525">
                  <a:noFill/>
                  <a:miter lim="800000"/>
                  <a:headEnd/>
                  <a:tailEnd/>
                </a:ln>
              </p:spPr>
            </p:pic>
            <p:grpSp>
              <p:nvGrpSpPr>
                <p:cNvPr id="165913" name="Group 87"/>
                <p:cNvGrpSpPr>
                  <a:grpSpLocks/>
                </p:cNvGrpSpPr>
                <p:nvPr/>
              </p:nvGrpSpPr>
              <p:grpSpPr bwMode="auto">
                <a:xfrm>
                  <a:off x="4716016" y="3789040"/>
                  <a:ext cx="1579184" cy="950912"/>
                  <a:chOff x="4716016" y="3789040"/>
                  <a:chExt cx="1579184" cy="950912"/>
                </a:xfrm>
              </p:grpSpPr>
              <p:grpSp>
                <p:nvGrpSpPr>
                  <p:cNvPr id="165914" name="Gruppo 33"/>
                  <p:cNvGrpSpPr>
                    <a:grpSpLocks/>
                  </p:cNvGrpSpPr>
                  <p:nvPr/>
                </p:nvGrpSpPr>
                <p:grpSpPr bwMode="auto">
                  <a:xfrm>
                    <a:off x="4716016" y="3789040"/>
                    <a:ext cx="849479" cy="734888"/>
                    <a:chOff x="4716016" y="2996952"/>
                    <a:chExt cx="849479" cy="734888"/>
                  </a:xfrm>
                </p:grpSpPr>
                <p:pic>
                  <p:nvPicPr>
                    <p:cNvPr id="165923" name="Immagine 34" descr="file-icon.png"/>
                    <p:cNvPicPr>
                      <a:picLocks noChangeAspect="1"/>
                    </p:cNvPicPr>
                    <p:nvPr/>
                  </p:nvPicPr>
                  <p:blipFill>
                    <a:blip r:embed="rId7"/>
                    <a:srcRect/>
                    <a:stretch>
                      <a:fillRect/>
                    </a:stretch>
                  </p:blipFill>
                  <p:spPr bwMode="auto">
                    <a:xfrm>
                      <a:off x="4989431" y="2996952"/>
                      <a:ext cx="576064" cy="576064"/>
                    </a:xfrm>
                    <a:prstGeom prst="rect">
                      <a:avLst/>
                    </a:prstGeom>
                    <a:noFill/>
                    <a:ln w="9525">
                      <a:noFill/>
                      <a:miter lim="800000"/>
                      <a:headEnd/>
                      <a:tailEnd/>
                    </a:ln>
                  </p:spPr>
                </p:pic>
                <p:sp>
                  <p:nvSpPr>
                    <p:cNvPr id="165924" name="CasellaDiTesto 35"/>
                    <p:cNvSpPr txBox="1">
                      <a:spLocks noChangeArrowheads="1"/>
                    </p:cNvSpPr>
                    <p:nvPr/>
                  </p:nvSpPr>
                  <p:spPr bwMode="auto">
                    <a:xfrm>
                      <a:off x="4716016" y="3501008"/>
                      <a:ext cx="576064" cy="230832"/>
                    </a:xfrm>
                    <a:prstGeom prst="rect">
                      <a:avLst/>
                    </a:prstGeom>
                    <a:noFill/>
                    <a:ln w="9525">
                      <a:noFill/>
                      <a:miter lim="800000"/>
                      <a:headEnd/>
                      <a:tailEnd/>
                    </a:ln>
                  </p:spPr>
                  <p:txBody>
                    <a:bodyPr>
                      <a:spAutoFit/>
                    </a:bodyPr>
                    <a:lstStyle/>
                    <a:p>
                      <a:pPr algn="ctr"/>
                      <a:endParaRPr lang="ru-RU" sz="900" dirty="0">
                        <a:latin typeface="Gill Sans"/>
                      </a:endParaRPr>
                    </a:p>
                  </p:txBody>
                </p:sp>
              </p:grpSp>
              <p:grpSp>
                <p:nvGrpSpPr>
                  <p:cNvPr id="165915" name="Group 84"/>
                  <p:cNvGrpSpPr>
                    <a:grpSpLocks/>
                  </p:cNvGrpSpPr>
                  <p:nvPr/>
                </p:nvGrpSpPr>
                <p:grpSpPr bwMode="auto">
                  <a:xfrm>
                    <a:off x="5349471" y="3861048"/>
                    <a:ext cx="576064" cy="576064"/>
                    <a:chOff x="5133447" y="3861048"/>
                    <a:chExt cx="576064" cy="576064"/>
                  </a:xfrm>
                </p:grpSpPr>
                <p:pic>
                  <p:nvPicPr>
                    <p:cNvPr id="165921" name="Immagine 37" descr="file-icon.png"/>
                    <p:cNvPicPr>
                      <a:picLocks noChangeAspect="1"/>
                    </p:cNvPicPr>
                    <p:nvPr/>
                  </p:nvPicPr>
                  <p:blipFill>
                    <a:blip r:embed="rId7"/>
                    <a:srcRect/>
                    <a:stretch>
                      <a:fillRect/>
                    </a:stretch>
                  </p:blipFill>
                  <p:spPr bwMode="auto">
                    <a:xfrm>
                      <a:off x="5133447" y="3861048"/>
                      <a:ext cx="576064" cy="576064"/>
                    </a:xfrm>
                    <a:prstGeom prst="rect">
                      <a:avLst/>
                    </a:prstGeom>
                    <a:noFill/>
                    <a:ln w="9525">
                      <a:noFill/>
                      <a:miter lim="800000"/>
                      <a:headEnd/>
                      <a:tailEnd/>
                    </a:ln>
                  </p:spPr>
                </p:pic>
                <p:pic>
                  <p:nvPicPr>
                    <p:cNvPr id="45" name="Immagine 12" descr="netcdf.png"/>
                    <p:cNvPicPr>
                      <a:picLocks noChangeAspect="1"/>
                    </p:cNvPicPr>
                    <p:nvPr/>
                  </p:nvPicPr>
                  <p:blipFill>
                    <a:blip r:embed="rId12"/>
                    <a:stretch>
                      <a:fillRect/>
                    </a:stretch>
                  </p:blipFill>
                  <p:spPr>
                    <a:xfrm>
                      <a:off x="5278023" y="4070200"/>
                      <a:ext cx="299925" cy="222193"/>
                    </a:xfrm>
                    <a:prstGeom prst="rect">
                      <a:avLst/>
                    </a:prstGeom>
                    <a:ln>
                      <a:noFill/>
                    </a:ln>
                    <a:effectLst>
                      <a:outerShdw blurRad="292100" dist="139700" dir="2700000" algn="tl" rotWithShape="0">
                        <a:srgbClr val="333333">
                          <a:alpha val="65000"/>
                        </a:srgbClr>
                      </a:outerShdw>
                    </a:effectLst>
                  </p:spPr>
                </p:pic>
              </p:grpSp>
              <p:grpSp>
                <p:nvGrpSpPr>
                  <p:cNvPr id="165916" name="Group 83"/>
                  <p:cNvGrpSpPr>
                    <a:grpSpLocks/>
                  </p:cNvGrpSpPr>
                  <p:nvPr/>
                </p:nvGrpSpPr>
                <p:grpSpPr bwMode="auto">
                  <a:xfrm>
                    <a:off x="5436096" y="3908814"/>
                    <a:ext cx="859104" cy="831138"/>
                    <a:chOff x="5364088" y="3836806"/>
                    <a:chExt cx="859104" cy="831138"/>
                  </a:xfrm>
                </p:grpSpPr>
                <p:grpSp>
                  <p:nvGrpSpPr>
                    <p:cNvPr id="165917" name="Gruppo 39"/>
                    <p:cNvGrpSpPr>
                      <a:grpSpLocks/>
                    </p:cNvGrpSpPr>
                    <p:nvPr/>
                  </p:nvGrpSpPr>
                  <p:grpSpPr bwMode="auto">
                    <a:xfrm>
                      <a:off x="5364088" y="3836806"/>
                      <a:ext cx="859104" cy="831138"/>
                      <a:chOff x="4716016" y="2900702"/>
                      <a:chExt cx="859104" cy="831138"/>
                    </a:xfrm>
                  </p:grpSpPr>
                  <p:pic>
                    <p:nvPicPr>
                      <p:cNvPr id="165919" name="Immagine 40" descr="file-icon.png"/>
                      <p:cNvPicPr>
                        <a:picLocks noChangeAspect="1"/>
                      </p:cNvPicPr>
                      <p:nvPr/>
                    </p:nvPicPr>
                    <p:blipFill>
                      <a:blip r:embed="rId7"/>
                      <a:srcRect/>
                      <a:stretch>
                        <a:fillRect/>
                      </a:stretch>
                    </p:blipFill>
                    <p:spPr bwMode="auto">
                      <a:xfrm>
                        <a:off x="4999056" y="2900702"/>
                        <a:ext cx="576064" cy="576064"/>
                      </a:xfrm>
                      <a:prstGeom prst="rect">
                        <a:avLst/>
                      </a:prstGeom>
                      <a:noFill/>
                      <a:ln w="9525">
                        <a:noFill/>
                        <a:miter lim="800000"/>
                        <a:headEnd/>
                        <a:tailEnd/>
                      </a:ln>
                    </p:spPr>
                  </p:pic>
                  <p:sp>
                    <p:nvSpPr>
                      <p:cNvPr id="165920" name="CasellaDiTesto 41"/>
                      <p:cNvSpPr txBox="1">
                        <a:spLocks noChangeArrowheads="1"/>
                      </p:cNvSpPr>
                      <p:nvPr/>
                    </p:nvSpPr>
                    <p:spPr bwMode="auto">
                      <a:xfrm>
                        <a:off x="4716016" y="3501008"/>
                        <a:ext cx="576064" cy="230832"/>
                      </a:xfrm>
                      <a:prstGeom prst="rect">
                        <a:avLst/>
                      </a:prstGeom>
                      <a:noFill/>
                      <a:ln w="9525">
                        <a:noFill/>
                        <a:miter lim="800000"/>
                        <a:headEnd/>
                        <a:tailEnd/>
                      </a:ln>
                    </p:spPr>
                    <p:txBody>
                      <a:bodyPr>
                        <a:spAutoFit/>
                      </a:bodyPr>
                      <a:lstStyle/>
                      <a:p>
                        <a:pPr algn="ctr"/>
                        <a:endParaRPr lang="ru-RU" sz="900" dirty="0">
                          <a:latin typeface="Gill Sans"/>
                        </a:endParaRPr>
                      </a:p>
                    </p:txBody>
                  </p:sp>
                </p:grpSp>
                <p:pic>
                  <p:nvPicPr>
                    <p:cNvPr id="41" name="Immagine 12" descr="netcdf.png"/>
                    <p:cNvPicPr>
                      <a:picLocks noChangeAspect="1"/>
                    </p:cNvPicPr>
                    <p:nvPr/>
                  </p:nvPicPr>
                  <p:blipFill>
                    <a:blip r:embed="rId12"/>
                    <a:stretch>
                      <a:fillRect/>
                    </a:stretch>
                  </p:blipFill>
                  <p:spPr>
                    <a:xfrm>
                      <a:off x="5791787" y="4052153"/>
                      <a:ext cx="299924" cy="215844"/>
                    </a:xfrm>
                    <a:prstGeom prst="rect">
                      <a:avLst/>
                    </a:prstGeom>
                    <a:ln>
                      <a:noFill/>
                    </a:ln>
                    <a:effectLst>
                      <a:outerShdw blurRad="292100" dist="139700" dir="2700000" algn="tl" rotWithShape="0">
                        <a:srgbClr val="333333">
                          <a:alpha val="65000"/>
                        </a:srgbClr>
                      </a:outerShdw>
                    </a:effectLst>
                  </p:spPr>
                </p:pic>
              </p:grpSp>
            </p:grpSp>
          </p:grpSp>
          <p:pic>
            <p:nvPicPr>
              <p:cNvPr id="165911" name="Picture 33" descr="hdf_logo.jpg"/>
              <p:cNvPicPr>
                <a:picLocks noChangeAspect="1"/>
              </p:cNvPicPr>
              <p:nvPr/>
            </p:nvPicPr>
            <p:blipFill>
              <a:blip r:embed="rId13"/>
              <a:srcRect r="63152"/>
              <a:stretch>
                <a:fillRect/>
              </a:stretch>
            </p:blipFill>
            <p:spPr bwMode="auto">
              <a:xfrm>
                <a:off x="7031055" y="4483720"/>
                <a:ext cx="315383" cy="288032"/>
              </a:xfrm>
              <a:prstGeom prst="rect">
                <a:avLst/>
              </a:prstGeom>
              <a:noFill/>
              <a:ln w="9525">
                <a:noFill/>
                <a:miter lim="800000"/>
                <a:headEnd/>
                <a:tailEnd/>
              </a:ln>
            </p:spPr>
          </p:pic>
        </p:grpSp>
      </p:grpSp>
      <p:pic>
        <p:nvPicPr>
          <p:cNvPr id="68" name="Picture 67" descr="image-2.jpg"/>
          <p:cNvPicPr>
            <a:picLocks noChangeAspect="1"/>
          </p:cNvPicPr>
          <p:nvPr/>
        </p:nvPicPr>
        <p:blipFill>
          <a:blip r:embed="rId14"/>
          <a:srcRect/>
          <a:stretch>
            <a:fillRect/>
          </a:stretch>
        </p:blipFill>
        <p:spPr bwMode="auto">
          <a:xfrm>
            <a:off x="179388" y="4587875"/>
            <a:ext cx="2171700" cy="1085850"/>
          </a:xfrm>
          <a:prstGeom prst="rect">
            <a:avLst/>
          </a:prstGeom>
          <a:noFill/>
          <a:ln w="9525">
            <a:noFill/>
            <a:miter lim="800000"/>
            <a:headEnd/>
            <a:tailEnd/>
          </a:ln>
        </p:spPr>
      </p:pic>
      <p:pic>
        <p:nvPicPr>
          <p:cNvPr id="69" name="Picture 68" descr="arctic.gif"/>
          <p:cNvPicPr>
            <a:picLocks noChangeAspect="1"/>
          </p:cNvPicPr>
          <p:nvPr/>
        </p:nvPicPr>
        <p:blipFill>
          <a:blip r:embed="rId15"/>
          <a:srcRect/>
          <a:stretch>
            <a:fillRect/>
          </a:stretch>
        </p:blipFill>
        <p:spPr bwMode="auto">
          <a:xfrm>
            <a:off x="1835150" y="5051425"/>
            <a:ext cx="1309688" cy="1308100"/>
          </a:xfrm>
          <a:prstGeom prst="rect">
            <a:avLst/>
          </a:prstGeom>
          <a:noFill/>
          <a:ln w="9525">
            <a:noFill/>
            <a:miter lim="800000"/>
            <a:headEnd/>
            <a:tailEnd/>
          </a:ln>
        </p:spPr>
      </p:pic>
      <p:grpSp>
        <p:nvGrpSpPr>
          <p:cNvPr id="29" name="Group 111"/>
          <p:cNvGrpSpPr>
            <a:grpSpLocks/>
          </p:cNvGrpSpPr>
          <p:nvPr/>
        </p:nvGrpSpPr>
        <p:grpSpPr bwMode="auto">
          <a:xfrm>
            <a:off x="3419475" y="4443413"/>
            <a:ext cx="3816350" cy="1728787"/>
            <a:chOff x="3419872" y="4941168"/>
            <a:chExt cx="3816424" cy="1728192"/>
          </a:xfrm>
        </p:grpSpPr>
        <p:pic>
          <p:nvPicPr>
            <p:cNvPr id="165904" name="Picture 3" descr="C:\DOCUME~1\ADMINI~1\IMPOST~1\Temp\VMwareDnD\d17859a2\4326.png"/>
            <p:cNvPicPr>
              <a:picLocks noChangeAspect="1" noChangeArrowheads="1"/>
            </p:cNvPicPr>
            <p:nvPr/>
          </p:nvPicPr>
          <p:blipFill>
            <a:blip r:embed="rId16"/>
            <a:srcRect/>
            <a:stretch>
              <a:fillRect/>
            </a:stretch>
          </p:blipFill>
          <p:spPr bwMode="auto">
            <a:xfrm>
              <a:off x="4560575" y="4941168"/>
              <a:ext cx="2675721" cy="1303395"/>
            </a:xfrm>
            <a:prstGeom prst="rect">
              <a:avLst/>
            </a:prstGeom>
            <a:noFill/>
            <a:ln w="9525">
              <a:noFill/>
              <a:miter lim="800000"/>
              <a:headEnd/>
              <a:tailEnd/>
            </a:ln>
          </p:spPr>
        </p:pic>
        <p:pic>
          <p:nvPicPr>
            <p:cNvPr id="165905" name="Picture 71" descr="images.jpg"/>
            <p:cNvPicPr>
              <a:picLocks noChangeAspect="1"/>
            </p:cNvPicPr>
            <p:nvPr/>
          </p:nvPicPr>
          <p:blipFill>
            <a:blip r:embed="rId17"/>
            <a:srcRect/>
            <a:stretch>
              <a:fillRect/>
            </a:stretch>
          </p:blipFill>
          <p:spPr bwMode="auto">
            <a:xfrm>
              <a:off x="3419872" y="5301208"/>
              <a:ext cx="1954503" cy="1368152"/>
            </a:xfrm>
            <a:prstGeom prst="rect">
              <a:avLst/>
            </a:prstGeom>
            <a:noFill/>
            <a:ln w="9525">
              <a:noFill/>
              <a:miter lim="800000"/>
              <a:headEnd/>
              <a:tailEnd/>
            </a:ln>
          </p:spPr>
        </p:pic>
      </p:grpSp>
      <p:pic>
        <p:nvPicPr>
          <p:cNvPr id="73" name="Picture 72" descr="image-3.jpg"/>
          <p:cNvPicPr>
            <a:picLocks noChangeAspect="1"/>
          </p:cNvPicPr>
          <p:nvPr/>
        </p:nvPicPr>
        <p:blipFill>
          <a:blip r:embed="rId18"/>
          <a:srcRect/>
          <a:stretch>
            <a:fillRect/>
          </a:stretch>
        </p:blipFill>
        <p:spPr bwMode="auto">
          <a:xfrm>
            <a:off x="6659563" y="4759325"/>
            <a:ext cx="2520950" cy="1412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dissolve">
                                      <p:cBhvr>
                                        <p:cTn id="7" dur="500"/>
                                        <p:tgtEl>
                                          <p:spTgt spid="10">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dissolve">
                                      <p:cBhvr>
                                        <p:cTn id="15" dur="500"/>
                                        <p:tgtEl>
                                          <p:spTgt spid="10">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dissolve">
                                      <p:cBhvr>
                                        <p:cTn id="35" dur="500"/>
                                        <p:tgtEl>
                                          <p:spTgt spid="10">
                                            <p:txEl>
                                              <p:pRg st="4" end="4"/>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dissolve">
                                      <p:cBhvr>
                                        <p:cTn id="38" dur="500"/>
                                        <p:tgtEl>
                                          <p:spTgt spid="68"/>
                                        </p:tgtEl>
                                      </p:cBhvr>
                                    </p:animEffect>
                                  </p:childTnLst>
                                </p:cTn>
                              </p:par>
                              <p:par>
                                <p:cTn id="39" presetID="9" presetClass="entr" presetSubtype="0" fill="hold" nodeType="withEffect">
                                  <p:stCondLst>
                                    <p:cond delay="0"/>
                                  </p:stCondLst>
                                  <p:childTnLst>
                                    <p:set>
                                      <p:cBhvr>
                                        <p:cTn id="40" dur="1" fill="hold">
                                          <p:stCondLst>
                                            <p:cond delay="0"/>
                                          </p:stCondLst>
                                        </p:cTn>
                                        <p:tgtEl>
                                          <p:spTgt spid="69"/>
                                        </p:tgtEl>
                                        <p:attrNameLst>
                                          <p:attrName>style.visibility</p:attrName>
                                        </p:attrNameLst>
                                      </p:cBhvr>
                                      <p:to>
                                        <p:strVal val="visible"/>
                                      </p:to>
                                    </p:set>
                                    <p:animEffect transition="in" filter="dissolve">
                                      <p:cBhvr>
                                        <p:cTn id="41" dur="500"/>
                                        <p:tgtEl>
                                          <p:spTgt spid="69"/>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0">
                                            <p:txEl>
                                              <p:pRg st="5" end="5"/>
                                            </p:txEl>
                                          </p:spTgt>
                                        </p:tgtEl>
                                        <p:attrNameLst>
                                          <p:attrName>style.visibility</p:attrName>
                                        </p:attrNameLst>
                                      </p:cBhvr>
                                      <p:to>
                                        <p:strVal val="visible"/>
                                      </p:to>
                                    </p:set>
                                    <p:animEffect transition="in" filter="dissolve">
                                      <p:cBhvr>
                                        <p:cTn id="46" dur="500"/>
                                        <p:tgtEl>
                                          <p:spTgt spid="10">
                                            <p:txEl>
                                              <p:pRg st="5" end="5"/>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dissolve">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10">
                                            <p:txEl>
                                              <p:pRg st="6" end="6"/>
                                            </p:txEl>
                                          </p:spTgt>
                                        </p:tgtEl>
                                        <p:attrNameLst>
                                          <p:attrName>style.visibility</p:attrName>
                                        </p:attrNameLst>
                                      </p:cBhvr>
                                      <p:to>
                                        <p:strVal val="visible"/>
                                      </p:to>
                                    </p:set>
                                    <p:animEffect transition="in" filter="dissolve">
                                      <p:cBhvr>
                                        <p:cTn id="54" dur="500"/>
                                        <p:tgtEl>
                                          <p:spTgt spid="10">
                                            <p:txEl>
                                              <p:pRg st="6" end="6"/>
                                            </p:txEl>
                                          </p:spTgt>
                                        </p:tgtEl>
                                      </p:cBhvr>
                                    </p:animEffect>
                                  </p:childTnLst>
                                </p:cTn>
                              </p:par>
                              <p:par>
                                <p:cTn id="55" presetID="9" presetClass="entr" presetSubtype="0" fill="hold" nodeType="with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dissolve">
                                      <p:cBhvr>
                                        <p:cTn id="57" dur="500"/>
                                        <p:tgtEl>
                                          <p:spTgt spid="73"/>
                                        </p:tgtEl>
                                      </p:cBhvr>
                                    </p:animEffect>
                                  </p:childTnLst>
                                </p:cTn>
                              </p:par>
                              <p:par>
                                <p:cTn id="58" presetID="9" presetClass="entr" presetSubtype="0" fill="hold" nodeType="withEffect">
                                  <p:stCondLst>
                                    <p:cond delay="0"/>
                                  </p:stCondLst>
                                  <p:childTnLst>
                                    <p:set>
                                      <p:cBhvr>
                                        <p:cTn id="59" dur="1" fill="hold">
                                          <p:stCondLst>
                                            <p:cond delay="0"/>
                                          </p:stCondLst>
                                        </p:cTn>
                                        <p:tgtEl>
                                          <p:spTgt spid="10">
                                            <p:txEl>
                                              <p:pRg st="7" end="7"/>
                                            </p:txEl>
                                          </p:spTgt>
                                        </p:tgtEl>
                                        <p:attrNameLst>
                                          <p:attrName>style.visibility</p:attrName>
                                        </p:attrNameLst>
                                      </p:cBhvr>
                                      <p:to>
                                        <p:strVal val="visible"/>
                                      </p:to>
                                    </p:set>
                                    <p:animEffect transition="in" filter="dissolve">
                                      <p:cBhvr>
                                        <p:cTn id="60"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457200" y="254000"/>
            <a:ext cx="3006725" cy="600075"/>
          </a:xfrm>
          <a:solidFill>
            <a:schemeClr val="bg1"/>
          </a:solidFill>
        </p:spPr>
        <p:txBody>
          <a:bodyPr/>
          <a:lstStyle/>
          <a:p>
            <a:pPr algn="l" eaLnBrk="1" hangingPunct="1"/>
            <a:r>
              <a:rPr lang="ru-RU" sz="2600" b="1" dirty="0" smtClean="0"/>
              <a:t>Роль брокера</a:t>
            </a:r>
            <a:endParaRPr lang="ru-RU" sz="2600" b="1" dirty="0" smtClean="0"/>
          </a:p>
        </p:txBody>
      </p:sp>
      <p:sp>
        <p:nvSpPr>
          <p:cNvPr id="3" name="Slide Number Placeholder 2"/>
          <p:cNvSpPr>
            <a:spLocks noGrp="1"/>
          </p:cNvSpPr>
          <p:nvPr>
            <p:ph type="sldNum" sz="quarter" idx="12"/>
          </p:nvPr>
        </p:nvSpPr>
        <p:spPr>
          <a:solidFill>
            <a:srgbClr val="FFFF00"/>
          </a:solidFill>
        </p:spPr>
        <p:txBody>
          <a:bodyPr>
            <a:normAutofit/>
          </a:bodyPr>
          <a:lstStyle/>
          <a:p>
            <a:pPr>
              <a:defRPr/>
            </a:pPr>
            <a:fld id="{ACAC8F3A-018B-4A2F-B56D-743CF68236E2}" type="slidenum">
              <a:rPr lang="ru-RU" smtClean="0">
                <a:latin typeface="Gill Sans"/>
              </a:rPr>
              <a:pPr>
                <a:defRPr/>
              </a:pPr>
              <a:t>151</a:t>
            </a:fld>
            <a:endParaRPr lang="ru-RU" dirty="0">
              <a:latin typeface="Gill Sans"/>
            </a:endParaRPr>
          </a:p>
        </p:txBody>
      </p:sp>
      <p:sp>
        <p:nvSpPr>
          <p:cNvPr id="4" name="Content Placeholder 3"/>
          <p:cNvSpPr>
            <a:spLocks noGrp="1"/>
          </p:cNvSpPr>
          <p:nvPr>
            <p:ph sz="quarter" idx="1"/>
          </p:nvPr>
        </p:nvSpPr>
        <p:spPr>
          <a:xfrm>
            <a:off x="457200" y="1341438"/>
            <a:ext cx="8229600" cy="4525962"/>
          </a:xfrm>
          <a:solidFill>
            <a:schemeClr val="bg1"/>
          </a:solidFill>
        </p:spPr>
        <p:txBody>
          <a:bodyPr rtlCol="0">
            <a:normAutofit fontScale="77500" lnSpcReduction="20000"/>
          </a:bodyPr>
          <a:lstStyle/>
          <a:p>
            <a:pPr eaLnBrk="1" fontAlgn="auto" hangingPunct="1">
              <a:spcAft>
                <a:spcPts val="0"/>
              </a:spcAft>
              <a:buFont typeface="Arial"/>
              <a:buChar char="•"/>
              <a:defRPr/>
            </a:pPr>
            <a:r>
              <a:rPr lang="ru-RU" dirty="0" smtClean="0">
                <a:latin typeface="Gill Sans"/>
              </a:rPr>
              <a:t>Индивидуальная </a:t>
            </a:r>
            <a:r>
              <a:rPr lang="ru-RU" dirty="0" smtClean="0">
                <a:latin typeface="Gill Sans"/>
              </a:rPr>
              <a:t>третья сторона, которая выступает в качестве </a:t>
            </a:r>
            <a:r>
              <a:rPr lang="ru-RU" dirty="0" smtClean="0">
                <a:latin typeface="Gill Sans"/>
              </a:rPr>
              <a:t>связывающего посредника между </a:t>
            </a:r>
            <a:r>
              <a:rPr lang="ru-RU" dirty="0" smtClean="0">
                <a:latin typeface="Gill Sans"/>
              </a:rPr>
              <a:t>источником и </a:t>
            </a:r>
            <a:r>
              <a:rPr lang="ru-RU" dirty="0" smtClean="0">
                <a:latin typeface="Gill Sans"/>
              </a:rPr>
              <a:t>результатом в процессе коммуникации</a:t>
            </a:r>
            <a:endParaRPr lang="ru-RU" dirty="0" smtClean="0">
              <a:latin typeface="Gill Sans"/>
            </a:endParaRPr>
          </a:p>
          <a:p>
            <a:pPr lvl="1" eaLnBrk="1" fontAlgn="auto" hangingPunct="1">
              <a:spcAft>
                <a:spcPts val="0"/>
              </a:spcAft>
              <a:buFont typeface="Arial"/>
              <a:buChar char="–"/>
              <a:defRPr/>
            </a:pPr>
            <a:r>
              <a:rPr lang="ru-RU" dirty="0" smtClean="0">
                <a:latin typeface="Gill Sans"/>
              </a:rPr>
              <a:t>В экономике: </a:t>
            </a:r>
            <a:r>
              <a:rPr lang="ru-RU" dirty="0" smtClean="0">
                <a:latin typeface="Gill Sans"/>
              </a:rPr>
              <a:t>отдельная сторона, которая </a:t>
            </a:r>
            <a:r>
              <a:rPr lang="ru-RU" dirty="0" smtClean="0">
                <a:latin typeface="Gill Sans"/>
              </a:rPr>
              <a:t>организовывает сделки между покупателем и </a:t>
            </a:r>
            <a:r>
              <a:rPr lang="ru-RU" dirty="0" smtClean="0">
                <a:latin typeface="Gill Sans"/>
              </a:rPr>
              <a:t>продавцом</a:t>
            </a:r>
            <a:endParaRPr lang="ru-RU" dirty="0" smtClean="0">
              <a:latin typeface="Gill Sans"/>
            </a:endParaRPr>
          </a:p>
          <a:p>
            <a:pPr eaLnBrk="1" fontAlgn="auto" hangingPunct="1">
              <a:spcAft>
                <a:spcPts val="0"/>
              </a:spcAft>
              <a:buFont typeface="Arial"/>
              <a:buChar char="•"/>
              <a:defRPr/>
            </a:pPr>
            <a:r>
              <a:rPr lang="ru-RU" dirty="0" smtClean="0">
                <a:latin typeface="Gill Sans"/>
              </a:rPr>
              <a:t>В роли </a:t>
            </a:r>
            <a:r>
              <a:rPr lang="ru-RU" dirty="0" smtClean="0">
                <a:latin typeface="Gill Sans"/>
              </a:rPr>
              <a:t>Прокси</a:t>
            </a:r>
            <a:r>
              <a:rPr lang="ru-RU" dirty="0" smtClean="0">
                <a:latin typeface="Gill Sans"/>
              </a:rPr>
              <a:t>: </a:t>
            </a:r>
            <a:r>
              <a:rPr lang="ru-RU" dirty="0" smtClean="0">
                <a:latin typeface="Gill Sans"/>
              </a:rPr>
              <a:t>агент, уполномоченый </a:t>
            </a:r>
            <a:r>
              <a:rPr lang="ru-RU" dirty="0" smtClean="0">
                <a:latin typeface="Gill Sans"/>
              </a:rPr>
              <a:t>действовать </a:t>
            </a:r>
            <a:r>
              <a:rPr lang="ru-RU" dirty="0" smtClean="0">
                <a:latin typeface="Gill Sans"/>
              </a:rPr>
              <a:t>от имени одной из сторон, </a:t>
            </a:r>
            <a:r>
              <a:rPr lang="ru-RU" dirty="0" smtClean="0">
                <a:latin typeface="Gill Sans"/>
              </a:rPr>
              <a:t>сохраняя </a:t>
            </a:r>
            <a:r>
              <a:rPr lang="ru-RU" dirty="0" smtClean="0">
                <a:latin typeface="Gill Sans"/>
              </a:rPr>
              <a:t>неизменным интерфейс взаимодействия </a:t>
            </a:r>
            <a:r>
              <a:rPr lang="ru-RU" dirty="0" smtClean="0">
                <a:latin typeface="Gill Sans"/>
              </a:rPr>
              <a:t>(но </a:t>
            </a:r>
            <a:r>
              <a:rPr lang="ru-RU" dirty="0" smtClean="0">
                <a:latin typeface="Gill Sans"/>
              </a:rPr>
              <a:t>при этом может привнести новое </a:t>
            </a:r>
            <a:r>
              <a:rPr lang="ru-RU" dirty="0" smtClean="0">
                <a:latin typeface="Gill Sans"/>
              </a:rPr>
              <a:t>поведение</a:t>
            </a:r>
            <a:r>
              <a:rPr lang="ru-RU" dirty="0" smtClean="0">
                <a:latin typeface="Gill Sans"/>
              </a:rPr>
              <a:t>)</a:t>
            </a:r>
            <a:endParaRPr lang="ru-RU" dirty="0" smtClean="0">
              <a:latin typeface="Gill Sans"/>
            </a:endParaRPr>
          </a:p>
          <a:p>
            <a:pPr eaLnBrk="1" fontAlgn="auto" hangingPunct="1">
              <a:spcAft>
                <a:spcPts val="0"/>
              </a:spcAft>
              <a:buFont typeface="Arial"/>
              <a:buChar char="•"/>
              <a:defRPr/>
            </a:pPr>
            <a:r>
              <a:rPr lang="ru-RU" dirty="0" smtClean="0">
                <a:latin typeface="Gill Sans"/>
              </a:rPr>
              <a:t>В роли Адаптера: агент, сохраняющий неизменным </a:t>
            </a:r>
            <a:r>
              <a:rPr lang="ru-RU" dirty="0" smtClean="0">
                <a:latin typeface="Gill Sans"/>
              </a:rPr>
              <a:t>поведение другой стороны, при </a:t>
            </a:r>
            <a:r>
              <a:rPr lang="ru-RU" dirty="0" smtClean="0">
                <a:latin typeface="Gill Sans"/>
              </a:rPr>
              <a:t>том что адаптируется </a:t>
            </a:r>
            <a:r>
              <a:rPr lang="ru-RU" dirty="0" smtClean="0">
                <a:latin typeface="Gill Sans"/>
              </a:rPr>
              <a:t>интерфейс </a:t>
            </a:r>
            <a:r>
              <a:rPr lang="ru-RU" dirty="0" smtClean="0">
                <a:latin typeface="Gill Sans"/>
              </a:rPr>
              <a:t>взаимодействия</a:t>
            </a:r>
            <a:endParaRPr lang="ru-RU" dirty="0">
              <a:latin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dissolv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dissolv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dissolv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dissolve">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938" name="Gruppo 44"/>
          <p:cNvGrpSpPr>
            <a:grpSpLocks/>
          </p:cNvGrpSpPr>
          <p:nvPr/>
        </p:nvGrpSpPr>
        <p:grpSpPr bwMode="auto">
          <a:xfrm>
            <a:off x="20638" y="914400"/>
            <a:ext cx="3227387" cy="1724025"/>
            <a:chOff x="192961" y="346914"/>
            <a:chExt cx="6065795" cy="3240360"/>
          </a:xfrm>
        </p:grpSpPr>
        <p:pic>
          <p:nvPicPr>
            <p:cNvPr id="168017" name="Immagine 21" descr="clouds-7.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192961" y="346914"/>
              <a:ext cx="6065795" cy="3240360"/>
            </a:xfrm>
            <a:prstGeom prst="rect">
              <a:avLst/>
            </a:prstGeom>
            <a:noFill/>
            <a:ln w="9525">
              <a:noFill/>
              <a:miter lim="800000"/>
              <a:headEnd/>
              <a:tailEnd/>
            </a:ln>
          </p:spPr>
        </p:pic>
        <p:sp>
          <p:nvSpPr>
            <p:cNvPr id="4" name="Elaborazione 3"/>
            <p:cNvSpPr/>
            <p:nvPr/>
          </p:nvSpPr>
          <p:spPr>
            <a:xfrm>
              <a:off x="1475938" y="1773150"/>
              <a:ext cx="3887718" cy="361036"/>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800" dirty="0">
                <a:solidFill>
                  <a:prstClr val="white"/>
                </a:solidFill>
                <a:latin typeface="Gill Sans"/>
              </a:endParaRPr>
            </a:p>
          </p:txBody>
        </p:sp>
        <p:cxnSp>
          <p:nvCxnSpPr>
            <p:cNvPr id="6" name="Connettore 1 5"/>
            <p:cNvCxnSpPr/>
            <p:nvPr/>
          </p:nvCxnSpPr>
          <p:spPr>
            <a:xfrm>
              <a:off x="1475938" y="1773150"/>
              <a:ext cx="3887718"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1475938" y="2134185"/>
              <a:ext cx="3887718"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68021" name="CasellaDiTesto 7"/>
            <p:cNvSpPr txBox="1">
              <a:spLocks noChangeArrowheads="1"/>
            </p:cNvSpPr>
            <p:nvPr/>
          </p:nvSpPr>
          <p:spPr bwMode="auto">
            <a:xfrm>
              <a:off x="1629899" y="1772815"/>
              <a:ext cx="3549688" cy="433856"/>
            </a:xfrm>
            <a:prstGeom prst="rect">
              <a:avLst/>
            </a:prstGeom>
            <a:noFill/>
            <a:ln w="9525">
              <a:noFill/>
              <a:miter lim="800000"/>
              <a:headEnd/>
              <a:tailEnd/>
            </a:ln>
          </p:spPr>
          <p:txBody>
            <a:bodyPr wrap="none">
              <a:spAutoFit/>
            </a:bodyPr>
            <a:lstStyle/>
            <a:p>
              <a:r>
                <a:rPr lang="ru-RU" sz="900" i="1" dirty="0" smtClean="0">
                  <a:solidFill>
                    <a:srgbClr val="000000"/>
                  </a:solidFill>
                </a:rPr>
                <a:t>Сервисная шина дисциплины </a:t>
              </a:r>
              <a:r>
                <a:rPr lang="en-US" sz="900" i="1" dirty="0" smtClean="0">
                  <a:solidFill>
                    <a:srgbClr val="000000"/>
                  </a:solidFill>
                  <a:latin typeface="Gill Sans"/>
                </a:rPr>
                <a:t>A</a:t>
              </a:r>
              <a:endParaRPr lang="ru-RU" sz="900" i="1" dirty="0">
                <a:solidFill>
                  <a:srgbClr val="000000"/>
                </a:solidFill>
                <a:latin typeface="Gill Sans"/>
              </a:endParaRPr>
            </a:p>
          </p:txBody>
        </p:sp>
        <p:sp>
          <p:nvSpPr>
            <p:cNvPr id="9" name="Rettangolo arrotondato 8"/>
            <p:cNvSpPr/>
            <p:nvPr/>
          </p:nvSpPr>
          <p:spPr>
            <a:xfrm>
              <a:off x="1475938" y="907860"/>
              <a:ext cx="1294912" cy="504256"/>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500" dirty="0" smtClean="0">
                  <a:solidFill>
                    <a:srgbClr val="000000"/>
                  </a:solidFill>
                  <a:latin typeface="Arial" pitchFamily="34" charset="0"/>
                  <a:cs typeface="Arial" pitchFamily="34" charset="0"/>
                </a:rPr>
                <a:t>Обслуживание потребителей</a:t>
              </a:r>
              <a:endParaRPr lang="ru-RU" sz="500" dirty="0">
                <a:solidFill>
                  <a:srgbClr val="000000"/>
                </a:solidFill>
                <a:latin typeface="Arial" pitchFamily="34" charset="0"/>
                <a:cs typeface="Arial" pitchFamily="34" charset="0"/>
              </a:endParaRPr>
            </a:p>
          </p:txBody>
        </p:sp>
        <p:sp>
          <p:nvSpPr>
            <p:cNvPr id="10" name="Rettangolo arrotondato 9"/>
            <p:cNvSpPr/>
            <p:nvPr/>
          </p:nvSpPr>
          <p:spPr>
            <a:xfrm>
              <a:off x="3779329" y="907860"/>
              <a:ext cx="1339666" cy="504256"/>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500" dirty="0" smtClean="0">
                  <a:solidFill>
                    <a:srgbClr val="000000"/>
                  </a:solidFill>
                  <a:latin typeface="Arial" pitchFamily="34" charset="0"/>
                  <a:cs typeface="Arial" pitchFamily="34" charset="0"/>
                </a:rPr>
                <a:t>Обслуживание потребителей</a:t>
              </a:r>
              <a:endParaRPr lang="ru-RU" sz="500" dirty="0">
                <a:solidFill>
                  <a:srgbClr val="000000"/>
                </a:solidFill>
                <a:latin typeface="Arial" pitchFamily="34" charset="0"/>
                <a:cs typeface="Arial" pitchFamily="34" charset="0"/>
              </a:endParaRPr>
            </a:p>
          </p:txBody>
        </p:sp>
        <p:sp>
          <p:nvSpPr>
            <p:cNvPr id="11" name="Rettangolo arrotondato 10"/>
            <p:cNvSpPr/>
            <p:nvPr/>
          </p:nvSpPr>
          <p:spPr>
            <a:xfrm>
              <a:off x="1475938" y="2492236"/>
              <a:ext cx="1223304" cy="504254"/>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ru-RU" sz="800" dirty="0" smtClean="0">
                  <a:solidFill>
                    <a:prstClr val="black"/>
                  </a:solidFill>
                  <a:latin typeface="Gill Sans"/>
                </a:rPr>
                <a:t>Service Provider</a:t>
              </a:r>
              <a:endParaRPr lang="ru-RU" sz="800" dirty="0">
                <a:solidFill>
                  <a:prstClr val="black"/>
                </a:solidFill>
                <a:latin typeface="Gill Sans"/>
              </a:endParaRPr>
            </a:p>
          </p:txBody>
        </p:sp>
        <p:sp>
          <p:nvSpPr>
            <p:cNvPr id="12" name="Rettangolo arrotondato 11"/>
            <p:cNvSpPr/>
            <p:nvPr/>
          </p:nvSpPr>
          <p:spPr>
            <a:xfrm>
              <a:off x="2770850" y="2492236"/>
              <a:ext cx="1226286" cy="504254"/>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ru-RU" sz="800" dirty="0" smtClean="0">
                  <a:solidFill>
                    <a:prstClr val="black"/>
                  </a:solidFill>
                  <a:latin typeface="Gill Sans"/>
                </a:rPr>
                <a:t>Service Provider</a:t>
              </a:r>
              <a:endParaRPr lang="ru-RU" sz="800" dirty="0">
                <a:solidFill>
                  <a:prstClr val="black"/>
                </a:solidFill>
                <a:latin typeface="Gill Sans"/>
              </a:endParaRPr>
            </a:p>
          </p:txBody>
        </p:sp>
        <p:sp>
          <p:nvSpPr>
            <p:cNvPr id="13" name="Rettangolo arrotondato 12"/>
            <p:cNvSpPr/>
            <p:nvPr/>
          </p:nvSpPr>
          <p:spPr>
            <a:xfrm>
              <a:off x="4355176" y="2492236"/>
              <a:ext cx="1223304" cy="504254"/>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ru-RU" sz="800" dirty="0" smtClean="0">
                  <a:solidFill>
                    <a:prstClr val="black"/>
                  </a:solidFill>
                  <a:latin typeface="Gill Sans"/>
                </a:rPr>
                <a:t>Service Provider</a:t>
              </a:r>
              <a:endParaRPr lang="ru-RU" sz="800" dirty="0">
                <a:solidFill>
                  <a:prstClr val="black"/>
                </a:solidFill>
                <a:latin typeface="Gill Sans"/>
              </a:endParaRPr>
            </a:p>
          </p:txBody>
        </p:sp>
        <p:cxnSp>
          <p:nvCxnSpPr>
            <p:cNvPr id="15" name="Connettore 1 14"/>
            <p:cNvCxnSpPr>
              <a:stCxn id="9" idx="2"/>
            </p:cNvCxnSpPr>
            <p:nvPr/>
          </p:nvCxnSpPr>
          <p:spPr>
            <a:xfrm rot="16200000" flipH="1">
              <a:off x="2014483" y="1521026"/>
              <a:ext cx="361034" cy="143216"/>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4283568" y="1412116"/>
              <a:ext cx="0" cy="361034"/>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2266609" y="2134185"/>
              <a:ext cx="0" cy="358051"/>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3492897" y="2134185"/>
              <a:ext cx="0" cy="358051"/>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4787809" y="2134185"/>
              <a:ext cx="0" cy="358051"/>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4" name="Cilindro 23"/>
            <p:cNvSpPr/>
            <p:nvPr/>
          </p:nvSpPr>
          <p:spPr>
            <a:xfrm>
              <a:off x="3707721" y="2924880"/>
              <a:ext cx="361023" cy="289425"/>
            </a:xfrm>
            <a:prstGeom prst="can">
              <a:avLst>
                <a:gd name="adj" fmla="val 50000"/>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ru-RU" sz="800" dirty="0">
                <a:solidFill>
                  <a:prstClr val="black"/>
                </a:solidFill>
                <a:latin typeface="Gill Sans"/>
              </a:endParaRPr>
            </a:p>
          </p:txBody>
        </p:sp>
      </p:grpSp>
      <p:grpSp>
        <p:nvGrpSpPr>
          <p:cNvPr id="167939" name="Gruppo 45"/>
          <p:cNvGrpSpPr>
            <a:grpSpLocks/>
          </p:cNvGrpSpPr>
          <p:nvPr/>
        </p:nvGrpSpPr>
        <p:grpSpPr bwMode="auto">
          <a:xfrm>
            <a:off x="0" y="3916363"/>
            <a:ext cx="3373438" cy="1801812"/>
            <a:chOff x="18373" y="3717032"/>
            <a:chExt cx="6065795" cy="3240360"/>
          </a:xfrm>
        </p:grpSpPr>
        <p:pic>
          <p:nvPicPr>
            <p:cNvPr id="25" name="Immagine 24" descr="clouds-7.jpg"/>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8373" y="3717032"/>
              <a:ext cx="6065795" cy="3240360"/>
            </a:xfrm>
            <a:prstGeom prst="rect">
              <a:avLst/>
            </a:prstGeom>
          </p:spPr>
        </p:pic>
        <p:sp>
          <p:nvSpPr>
            <p:cNvPr id="26" name="Elaborazione 25"/>
            <p:cNvSpPr/>
            <p:nvPr/>
          </p:nvSpPr>
          <p:spPr>
            <a:xfrm>
              <a:off x="1300041" y="5141648"/>
              <a:ext cx="3890671" cy="362579"/>
            </a:xfrm>
            <a:prstGeom prst="flowChartProcess">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800" dirty="0">
                <a:solidFill>
                  <a:prstClr val="white"/>
                </a:solidFill>
                <a:latin typeface="Gill Sans"/>
              </a:endParaRPr>
            </a:p>
          </p:txBody>
        </p:sp>
        <p:cxnSp>
          <p:nvCxnSpPr>
            <p:cNvPr id="27" name="Connettore 1 26"/>
            <p:cNvCxnSpPr/>
            <p:nvPr/>
          </p:nvCxnSpPr>
          <p:spPr>
            <a:xfrm>
              <a:off x="1300041" y="5141648"/>
              <a:ext cx="3890671"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Connettore 1 27"/>
            <p:cNvCxnSpPr/>
            <p:nvPr/>
          </p:nvCxnSpPr>
          <p:spPr>
            <a:xfrm>
              <a:off x="1300041" y="5504227"/>
              <a:ext cx="3890671"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68005" name="CasellaDiTesto 28"/>
            <p:cNvSpPr txBox="1">
              <a:spLocks noChangeArrowheads="1"/>
            </p:cNvSpPr>
            <p:nvPr/>
          </p:nvSpPr>
          <p:spPr bwMode="auto">
            <a:xfrm>
              <a:off x="1438308" y="5142934"/>
              <a:ext cx="3396007" cy="415126"/>
            </a:xfrm>
            <a:prstGeom prst="rect">
              <a:avLst/>
            </a:prstGeom>
            <a:noFill/>
            <a:ln w="9525">
              <a:noFill/>
              <a:miter lim="800000"/>
              <a:headEnd/>
              <a:tailEnd/>
            </a:ln>
          </p:spPr>
          <p:txBody>
            <a:bodyPr wrap="none">
              <a:spAutoFit/>
            </a:bodyPr>
            <a:lstStyle/>
            <a:p>
              <a:r>
                <a:rPr lang="ru-RU" sz="900" i="1" dirty="0" smtClean="0">
                  <a:solidFill>
                    <a:srgbClr val="000000"/>
                  </a:solidFill>
                </a:rPr>
                <a:t>Сервисная </a:t>
              </a:r>
              <a:r>
                <a:rPr lang="ru-RU" sz="900" i="1" dirty="0" smtClean="0">
                  <a:solidFill>
                    <a:srgbClr val="000000"/>
                  </a:solidFill>
                </a:rPr>
                <a:t>шина дисциплины </a:t>
              </a:r>
              <a:r>
                <a:rPr lang="ru-RU" sz="900" i="1" dirty="0" smtClean="0">
                  <a:solidFill>
                    <a:srgbClr val="000000"/>
                  </a:solidFill>
                  <a:latin typeface="Gill Sans"/>
                </a:rPr>
                <a:t>B</a:t>
              </a:r>
              <a:endParaRPr lang="ru-RU" sz="900" i="1" dirty="0">
                <a:solidFill>
                  <a:srgbClr val="000000"/>
                </a:solidFill>
                <a:latin typeface="Gill Sans"/>
              </a:endParaRPr>
            </a:p>
          </p:txBody>
        </p:sp>
        <p:sp>
          <p:nvSpPr>
            <p:cNvPr id="30" name="Rettangolo arrotondato 29"/>
            <p:cNvSpPr/>
            <p:nvPr/>
          </p:nvSpPr>
          <p:spPr>
            <a:xfrm>
              <a:off x="1588343" y="4279455"/>
              <a:ext cx="1224578" cy="50247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sz="500" dirty="0" smtClean="0">
                  <a:solidFill>
                    <a:srgbClr val="000000"/>
                  </a:solidFill>
                  <a:latin typeface="Arial" pitchFamily="34" charset="0"/>
                  <a:cs typeface="Arial" pitchFamily="34" charset="0"/>
                </a:rPr>
                <a:t>Обслуживание потребителей</a:t>
              </a:r>
              <a:endParaRPr lang="ru-RU" sz="500" dirty="0">
                <a:solidFill>
                  <a:srgbClr val="000000"/>
                </a:solidFill>
                <a:latin typeface="Arial" pitchFamily="34" charset="0"/>
                <a:cs typeface="Arial" pitchFamily="34" charset="0"/>
              </a:endParaRPr>
            </a:p>
          </p:txBody>
        </p:sp>
        <p:sp>
          <p:nvSpPr>
            <p:cNvPr id="31" name="Rettangolo arrotondato 30"/>
            <p:cNvSpPr/>
            <p:nvPr/>
          </p:nvSpPr>
          <p:spPr>
            <a:xfrm>
              <a:off x="3418073" y="4279455"/>
              <a:ext cx="1196031" cy="50247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500" dirty="0" smtClean="0">
                  <a:solidFill>
                    <a:srgbClr val="000000"/>
                  </a:solidFill>
                  <a:latin typeface="Arial" pitchFamily="34" charset="0"/>
                  <a:cs typeface="Arial" pitchFamily="34" charset="0"/>
                </a:rPr>
                <a:t>Обслуживание потребителей</a:t>
              </a:r>
              <a:endParaRPr lang="ru-RU" sz="500" dirty="0">
                <a:solidFill>
                  <a:srgbClr val="000000"/>
                </a:solidFill>
                <a:latin typeface="Arial" pitchFamily="34" charset="0"/>
                <a:cs typeface="Arial" pitchFamily="34" charset="0"/>
              </a:endParaRPr>
            </a:p>
          </p:txBody>
        </p:sp>
        <p:sp>
          <p:nvSpPr>
            <p:cNvPr id="32" name="Rettangolo arrotondato 31"/>
            <p:cNvSpPr/>
            <p:nvPr/>
          </p:nvSpPr>
          <p:spPr>
            <a:xfrm>
              <a:off x="1516982" y="5863950"/>
              <a:ext cx="1007635" cy="50247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500" dirty="0" smtClean="0">
                  <a:solidFill>
                    <a:srgbClr val="000000"/>
                  </a:solidFill>
                  <a:latin typeface="Arial" pitchFamily="34" charset="0"/>
                  <a:cs typeface="Arial" pitchFamily="34" charset="0"/>
                </a:rPr>
                <a:t>Провайдер услуг</a:t>
              </a:r>
              <a:endParaRPr lang="ru-RU" sz="500" dirty="0">
                <a:solidFill>
                  <a:srgbClr val="000000"/>
                </a:solidFill>
                <a:latin typeface="Arial" pitchFamily="34" charset="0"/>
                <a:cs typeface="Arial" pitchFamily="34" charset="0"/>
              </a:endParaRPr>
            </a:p>
          </p:txBody>
        </p:sp>
        <p:sp>
          <p:nvSpPr>
            <p:cNvPr id="33" name="Rettangolo arrotondato 32"/>
            <p:cNvSpPr/>
            <p:nvPr/>
          </p:nvSpPr>
          <p:spPr>
            <a:xfrm>
              <a:off x="2812921" y="5863950"/>
              <a:ext cx="1007635" cy="50247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sz="500" dirty="0" smtClean="0">
                  <a:solidFill>
                    <a:srgbClr val="000000"/>
                  </a:solidFill>
                  <a:latin typeface="Arial" pitchFamily="34" charset="0"/>
                  <a:cs typeface="Arial" pitchFamily="34" charset="0"/>
                </a:rPr>
                <a:t>Провайдер услуг</a:t>
              </a:r>
              <a:endParaRPr lang="ru-RU" sz="500" dirty="0">
                <a:solidFill>
                  <a:srgbClr val="000000"/>
                </a:solidFill>
                <a:latin typeface="Arial" pitchFamily="34" charset="0"/>
                <a:cs typeface="Arial" pitchFamily="34" charset="0"/>
              </a:endParaRPr>
            </a:p>
          </p:txBody>
        </p:sp>
        <p:sp>
          <p:nvSpPr>
            <p:cNvPr id="34" name="Rettangolo arrotondato 33"/>
            <p:cNvSpPr/>
            <p:nvPr/>
          </p:nvSpPr>
          <p:spPr>
            <a:xfrm>
              <a:off x="4180221" y="5863950"/>
              <a:ext cx="1010490" cy="50247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500" dirty="0" smtClean="0">
                  <a:solidFill>
                    <a:srgbClr val="000000"/>
                  </a:solidFill>
                  <a:latin typeface="Arial" pitchFamily="34" charset="0"/>
                  <a:cs typeface="Arial" pitchFamily="34" charset="0"/>
                </a:rPr>
                <a:t>Провайдер услуг</a:t>
              </a:r>
              <a:endParaRPr lang="ru-RU" sz="500" dirty="0">
                <a:solidFill>
                  <a:srgbClr val="000000"/>
                </a:solidFill>
                <a:latin typeface="Arial" pitchFamily="34" charset="0"/>
                <a:cs typeface="Arial" pitchFamily="34" charset="0"/>
              </a:endParaRPr>
            </a:p>
          </p:txBody>
        </p:sp>
        <p:cxnSp>
          <p:nvCxnSpPr>
            <p:cNvPr id="35" name="Connettore 1 34"/>
            <p:cNvCxnSpPr>
              <a:stCxn id="30" idx="2"/>
            </p:cNvCxnSpPr>
            <p:nvPr/>
          </p:nvCxnSpPr>
          <p:spPr>
            <a:xfrm rot="5400000">
              <a:off x="1967963" y="4907551"/>
              <a:ext cx="359723" cy="108471"/>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a:off x="4108860" y="4781925"/>
              <a:ext cx="0" cy="35972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a:off x="2093589" y="5504227"/>
              <a:ext cx="0" cy="35972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Connettore 1 37"/>
            <p:cNvCxnSpPr/>
            <p:nvPr/>
          </p:nvCxnSpPr>
          <p:spPr>
            <a:xfrm>
              <a:off x="3318165" y="5504227"/>
              <a:ext cx="0" cy="35972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a:off x="4614104" y="5504227"/>
              <a:ext cx="0" cy="35972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0" name="Cilindro 39"/>
            <p:cNvSpPr/>
            <p:nvPr/>
          </p:nvSpPr>
          <p:spPr>
            <a:xfrm>
              <a:off x="3532253" y="6295045"/>
              <a:ext cx="362520" cy="288350"/>
            </a:xfrm>
            <a:prstGeom prst="can">
              <a:avLst>
                <a:gd name="adj" fmla="val 50000"/>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ru-RU" sz="800" dirty="0">
                <a:solidFill>
                  <a:prstClr val="black"/>
                </a:solidFill>
                <a:latin typeface="Gill Sans"/>
              </a:endParaRPr>
            </a:p>
          </p:txBody>
        </p:sp>
      </p:grpSp>
      <p:sp>
        <p:nvSpPr>
          <p:cNvPr id="167940" name="CasellaDiTesto 53"/>
          <p:cNvSpPr txBox="1">
            <a:spLocks noChangeArrowheads="1"/>
          </p:cNvSpPr>
          <p:nvPr/>
        </p:nvSpPr>
        <p:spPr bwMode="auto">
          <a:xfrm>
            <a:off x="5018314" y="4724400"/>
            <a:ext cx="2438174" cy="646331"/>
          </a:xfrm>
          <a:prstGeom prst="rect">
            <a:avLst/>
          </a:prstGeom>
          <a:noFill/>
          <a:ln w="9525">
            <a:noFill/>
            <a:miter lim="800000"/>
            <a:headEnd/>
            <a:tailEnd/>
          </a:ln>
        </p:spPr>
        <p:txBody>
          <a:bodyPr wrap="square">
            <a:spAutoFit/>
          </a:bodyPr>
          <a:lstStyle/>
          <a:p>
            <a:r>
              <a:rPr lang="ru-RU" dirty="0" smtClean="0">
                <a:solidFill>
                  <a:srgbClr val="000000"/>
                </a:solidFill>
                <a:latin typeface="Gill Sans"/>
              </a:rPr>
              <a:t>Брокерская </a:t>
            </a:r>
            <a:r>
              <a:rPr lang="ru-RU" dirty="0" smtClean="0">
                <a:solidFill>
                  <a:srgbClr val="000000"/>
                </a:solidFill>
                <a:latin typeface="Gill Sans"/>
              </a:rPr>
              <a:t>инфраструктура</a:t>
            </a:r>
            <a:endParaRPr lang="ru-RU" dirty="0">
              <a:solidFill>
                <a:srgbClr val="000000"/>
              </a:solidFill>
              <a:latin typeface="Gill Sans"/>
            </a:endParaRPr>
          </a:p>
        </p:txBody>
      </p:sp>
      <p:grpSp>
        <p:nvGrpSpPr>
          <p:cNvPr id="167941" name="Gruppo 54"/>
          <p:cNvGrpSpPr>
            <a:grpSpLocks/>
          </p:cNvGrpSpPr>
          <p:nvPr/>
        </p:nvGrpSpPr>
        <p:grpSpPr bwMode="auto">
          <a:xfrm>
            <a:off x="6372225" y="71438"/>
            <a:ext cx="2754313" cy="1520825"/>
            <a:chOff x="291836" y="346914"/>
            <a:chExt cx="6065795" cy="3240360"/>
          </a:xfrm>
        </p:grpSpPr>
        <p:pic>
          <p:nvPicPr>
            <p:cNvPr id="56" name="Immagine 55" descr="clouds-7.jpg"/>
            <p:cNvPicPr>
              <a:picLocks noChangeAspect="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blip>
            <a:stretch>
              <a:fillRect/>
            </a:stretch>
          </p:blipFill>
          <p:spPr>
            <a:xfrm>
              <a:off x="291836" y="346914"/>
              <a:ext cx="6065795" cy="3240360"/>
            </a:xfrm>
            <a:prstGeom prst="rect">
              <a:avLst/>
            </a:prstGeom>
          </p:spPr>
        </p:pic>
        <p:sp>
          <p:nvSpPr>
            <p:cNvPr id="57" name="Elaborazione 56"/>
            <p:cNvSpPr/>
            <p:nvPr/>
          </p:nvSpPr>
          <p:spPr>
            <a:xfrm>
              <a:off x="1477027" y="1774296"/>
              <a:ext cx="3887702" cy="358537"/>
            </a:xfrm>
            <a:prstGeom prst="flowChartProcess">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800" dirty="0">
                <a:solidFill>
                  <a:prstClr val="white"/>
                </a:solidFill>
                <a:latin typeface="Gill Sans"/>
              </a:endParaRPr>
            </a:p>
          </p:txBody>
        </p:sp>
        <p:cxnSp>
          <p:nvCxnSpPr>
            <p:cNvPr id="58" name="Connettore 1 57"/>
            <p:cNvCxnSpPr/>
            <p:nvPr/>
          </p:nvCxnSpPr>
          <p:spPr>
            <a:xfrm>
              <a:off x="1477027" y="1774296"/>
              <a:ext cx="388770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9" name="Connettore 1 58"/>
            <p:cNvCxnSpPr/>
            <p:nvPr/>
          </p:nvCxnSpPr>
          <p:spPr>
            <a:xfrm>
              <a:off x="1477027" y="2132833"/>
              <a:ext cx="388770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67989" name="CasellaDiTesto 59"/>
            <p:cNvSpPr txBox="1">
              <a:spLocks noChangeArrowheads="1"/>
            </p:cNvSpPr>
            <p:nvPr/>
          </p:nvSpPr>
          <p:spPr bwMode="auto">
            <a:xfrm>
              <a:off x="1302302" y="1731031"/>
              <a:ext cx="4173495" cy="491824"/>
            </a:xfrm>
            <a:prstGeom prst="rect">
              <a:avLst/>
            </a:prstGeom>
            <a:noFill/>
            <a:ln w="9525">
              <a:noFill/>
              <a:miter lim="800000"/>
              <a:headEnd/>
              <a:tailEnd/>
            </a:ln>
          </p:spPr>
          <p:txBody>
            <a:bodyPr wrap="none">
              <a:spAutoFit/>
            </a:bodyPr>
            <a:lstStyle/>
            <a:p>
              <a:r>
                <a:rPr lang="ru-RU" sz="900" i="1" dirty="0" smtClean="0">
                  <a:solidFill>
                    <a:srgbClr val="000000"/>
                  </a:solidFill>
                </a:rPr>
                <a:t>Сервисная шина </a:t>
              </a:r>
              <a:r>
                <a:rPr lang="ru-RU" sz="900" i="1" dirty="0" smtClean="0">
                  <a:solidFill>
                    <a:srgbClr val="000000"/>
                  </a:solidFill>
                </a:rPr>
                <a:t>дисциплины </a:t>
              </a:r>
              <a:r>
                <a:rPr lang="ru-RU" sz="900" i="1" dirty="0" smtClean="0">
                  <a:solidFill>
                    <a:srgbClr val="000000"/>
                  </a:solidFill>
                  <a:latin typeface="Gill Sans"/>
                </a:rPr>
                <a:t>C</a:t>
              </a:r>
              <a:endParaRPr lang="ru-RU" sz="900" i="1" dirty="0">
                <a:solidFill>
                  <a:srgbClr val="000000"/>
                </a:solidFill>
                <a:latin typeface="Gill Sans"/>
              </a:endParaRPr>
            </a:p>
          </p:txBody>
        </p:sp>
        <p:sp>
          <p:nvSpPr>
            <p:cNvPr id="61" name="Rettangolo arrotondato 60"/>
            <p:cNvSpPr/>
            <p:nvPr/>
          </p:nvSpPr>
          <p:spPr>
            <a:xfrm>
              <a:off x="1679803" y="908396"/>
              <a:ext cx="1174701" cy="50398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ru-RU" sz="300" dirty="0" smtClean="0">
                  <a:solidFill>
                    <a:srgbClr val="000000"/>
                  </a:solidFill>
                  <a:latin typeface="Arial" pitchFamily="34" charset="0"/>
                  <a:cs typeface="Arial" pitchFamily="34" charset="0"/>
                </a:rPr>
                <a:t>Обслуживание потребителей</a:t>
              </a:r>
              <a:endParaRPr lang="ru-RU" sz="300" dirty="0">
                <a:solidFill>
                  <a:srgbClr val="000000"/>
                </a:solidFill>
                <a:latin typeface="Arial" pitchFamily="34" charset="0"/>
                <a:cs typeface="Arial" pitchFamily="34" charset="0"/>
              </a:endParaRPr>
            </a:p>
          </p:txBody>
        </p:sp>
        <p:sp>
          <p:nvSpPr>
            <p:cNvPr id="62" name="Rettangolo arrotondato 61"/>
            <p:cNvSpPr/>
            <p:nvPr/>
          </p:nvSpPr>
          <p:spPr>
            <a:xfrm>
              <a:off x="3595684" y="908396"/>
              <a:ext cx="1377477" cy="50398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400" dirty="0" smtClean="0">
                  <a:solidFill>
                    <a:srgbClr val="000000"/>
                  </a:solidFill>
                  <a:latin typeface="Arial" pitchFamily="34" charset="0"/>
                  <a:cs typeface="Arial" pitchFamily="34" charset="0"/>
                </a:rPr>
                <a:t>Обслуживание потребителей</a:t>
              </a:r>
              <a:endParaRPr lang="ru-RU" sz="400" dirty="0">
                <a:solidFill>
                  <a:srgbClr val="000000"/>
                </a:solidFill>
                <a:latin typeface="Arial" pitchFamily="34" charset="0"/>
                <a:cs typeface="Arial" pitchFamily="34" charset="0"/>
              </a:endParaRPr>
            </a:p>
          </p:txBody>
        </p:sp>
        <p:sp>
          <p:nvSpPr>
            <p:cNvPr id="63" name="Rettangolo arrotondato 62"/>
            <p:cNvSpPr/>
            <p:nvPr/>
          </p:nvSpPr>
          <p:spPr>
            <a:xfrm>
              <a:off x="1690290" y="2491369"/>
              <a:ext cx="1010384" cy="50398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400" dirty="0" smtClean="0">
                  <a:solidFill>
                    <a:srgbClr val="000000"/>
                  </a:solidFill>
                  <a:latin typeface="Arial" pitchFamily="34" charset="0"/>
                  <a:cs typeface="Arial" pitchFamily="34" charset="0"/>
                </a:rPr>
                <a:t>Провайдер услуг</a:t>
              </a:r>
              <a:endParaRPr lang="ru-RU" sz="400" dirty="0">
                <a:solidFill>
                  <a:srgbClr val="000000"/>
                </a:solidFill>
                <a:latin typeface="Arial" pitchFamily="34" charset="0"/>
                <a:cs typeface="Arial" pitchFamily="34" charset="0"/>
              </a:endParaRPr>
            </a:p>
          </p:txBody>
        </p:sp>
        <p:sp>
          <p:nvSpPr>
            <p:cNvPr id="64" name="Rettangolo arrotondato 63"/>
            <p:cNvSpPr/>
            <p:nvPr/>
          </p:nvSpPr>
          <p:spPr>
            <a:xfrm>
              <a:off x="2987357" y="2491369"/>
              <a:ext cx="1006887" cy="50398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ru-RU" sz="400" dirty="0" smtClean="0">
                  <a:solidFill>
                    <a:srgbClr val="000000"/>
                  </a:solidFill>
                  <a:latin typeface="Arial" pitchFamily="34" charset="0"/>
                  <a:cs typeface="Arial" pitchFamily="34" charset="0"/>
                </a:rPr>
                <a:t>Провайдер услуг</a:t>
              </a:r>
              <a:endParaRPr lang="ru-RU" sz="400" dirty="0">
                <a:solidFill>
                  <a:srgbClr val="000000"/>
                </a:solidFill>
                <a:latin typeface="Arial" pitchFamily="34" charset="0"/>
                <a:cs typeface="Arial" pitchFamily="34" charset="0"/>
              </a:endParaRPr>
            </a:p>
          </p:txBody>
        </p:sp>
        <p:sp>
          <p:nvSpPr>
            <p:cNvPr id="65" name="Rettangolo arrotondato 64"/>
            <p:cNvSpPr/>
            <p:nvPr/>
          </p:nvSpPr>
          <p:spPr>
            <a:xfrm>
              <a:off x="4354345" y="2491369"/>
              <a:ext cx="1010384" cy="50398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400" dirty="0" smtClean="0">
                  <a:solidFill>
                    <a:srgbClr val="000000"/>
                  </a:solidFill>
                  <a:latin typeface="Arial" pitchFamily="34" charset="0"/>
                  <a:cs typeface="Arial" pitchFamily="34" charset="0"/>
                </a:rPr>
                <a:t>Провайдер услуг</a:t>
              </a:r>
              <a:endParaRPr lang="ru-RU" sz="400" dirty="0">
                <a:solidFill>
                  <a:srgbClr val="000000"/>
                </a:solidFill>
                <a:latin typeface="Arial" pitchFamily="34" charset="0"/>
                <a:cs typeface="Arial" pitchFamily="34" charset="0"/>
              </a:endParaRPr>
            </a:p>
          </p:txBody>
        </p:sp>
        <p:cxnSp>
          <p:nvCxnSpPr>
            <p:cNvPr id="66" name="Connettore 1 65"/>
            <p:cNvCxnSpPr>
              <a:stCxn id="61" idx="2"/>
            </p:cNvCxnSpPr>
            <p:nvPr/>
          </p:nvCxnSpPr>
          <p:spPr>
            <a:xfrm>
              <a:off x="2267153" y="1412376"/>
              <a:ext cx="0" cy="36192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7" name="Connettore 1 66"/>
            <p:cNvCxnSpPr/>
            <p:nvPr/>
          </p:nvCxnSpPr>
          <p:spPr>
            <a:xfrm>
              <a:off x="4284422" y="1412376"/>
              <a:ext cx="0" cy="36192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Connettore 1 67"/>
            <p:cNvCxnSpPr/>
            <p:nvPr/>
          </p:nvCxnSpPr>
          <p:spPr>
            <a:xfrm>
              <a:off x="2267153" y="2132833"/>
              <a:ext cx="0" cy="358537"/>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Connettore 1 68"/>
            <p:cNvCxnSpPr/>
            <p:nvPr/>
          </p:nvCxnSpPr>
          <p:spPr>
            <a:xfrm>
              <a:off x="3490800" y="2132833"/>
              <a:ext cx="0" cy="358537"/>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Connettore 1 69"/>
            <p:cNvCxnSpPr/>
            <p:nvPr/>
          </p:nvCxnSpPr>
          <p:spPr>
            <a:xfrm>
              <a:off x="4787865" y="2132833"/>
              <a:ext cx="0" cy="358537"/>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1" name="Cilindro 70"/>
            <p:cNvSpPr/>
            <p:nvPr/>
          </p:nvSpPr>
          <p:spPr>
            <a:xfrm>
              <a:off x="3707561" y="2924319"/>
              <a:ext cx="360101" cy="287505"/>
            </a:xfrm>
            <a:prstGeom prst="can">
              <a:avLst>
                <a:gd name="adj" fmla="val 50000"/>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ru-RU" sz="800" dirty="0">
                <a:solidFill>
                  <a:prstClr val="black"/>
                </a:solidFill>
                <a:latin typeface="Gill Sans"/>
              </a:endParaRPr>
            </a:p>
          </p:txBody>
        </p:sp>
      </p:grpSp>
      <p:grpSp>
        <p:nvGrpSpPr>
          <p:cNvPr id="167942" name="Gruppo 72"/>
          <p:cNvGrpSpPr>
            <a:grpSpLocks/>
          </p:cNvGrpSpPr>
          <p:nvPr/>
        </p:nvGrpSpPr>
        <p:grpSpPr bwMode="auto">
          <a:xfrm>
            <a:off x="6402388" y="5064125"/>
            <a:ext cx="2755900" cy="1519238"/>
            <a:chOff x="291836" y="346914"/>
            <a:chExt cx="6065795" cy="3240360"/>
          </a:xfrm>
        </p:grpSpPr>
        <p:pic>
          <p:nvPicPr>
            <p:cNvPr id="74" name="Immagine 73" descr="clouds-7.jpg"/>
            <p:cNvPicPr>
              <a:picLocks noChangeAspect="1"/>
            </p:cNvPicPr>
            <p:nvPr/>
          </p:nvPicPr>
          <p:blipFill>
            <a:blip r:embed="rId3" cstate="print">
              <a:clrChange>
                <a:clrFrom>
                  <a:srgbClr val="FFFFFF"/>
                </a:clrFrom>
                <a:clrTo>
                  <a:srgbClr val="FFFFFF">
                    <a:alpha val="0"/>
                  </a:srgbClr>
                </a:clrTo>
              </a:clrChange>
              <a:duotone>
                <a:schemeClr val="accent3">
                  <a:shade val="45000"/>
                  <a:satMod val="135000"/>
                </a:schemeClr>
                <a:prstClr val="white"/>
              </a:duotone>
            </a:blip>
            <a:stretch>
              <a:fillRect/>
            </a:stretch>
          </p:blipFill>
          <p:spPr>
            <a:xfrm>
              <a:off x="291836" y="346914"/>
              <a:ext cx="6065795" cy="3240360"/>
            </a:xfrm>
            <a:prstGeom prst="rect">
              <a:avLst/>
            </a:prstGeom>
          </p:spPr>
        </p:pic>
        <p:sp>
          <p:nvSpPr>
            <p:cNvPr id="75" name="Elaborazione 74"/>
            <p:cNvSpPr/>
            <p:nvPr/>
          </p:nvSpPr>
          <p:spPr>
            <a:xfrm>
              <a:off x="1476342" y="1772402"/>
              <a:ext cx="3888958" cy="358911"/>
            </a:xfrm>
            <a:prstGeom prst="flowChartProcess">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800" dirty="0">
                <a:solidFill>
                  <a:prstClr val="white"/>
                </a:solidFill>
                <a:latin typeface="Gill Sans"/>
              </a:endParaRPr>
            </a:p>
          </p:txBody>
        </p:sp>
        <p:cxnSp>
          <p:nvCxnSpPr>
            <p:cNvPr id="76" name="Connettore 1 75"/>
            <p:cNvCxnSpPr/>
            <p:nvPr/>
          </p:nvCxnSpPr>
          <p:spPr>
            <a:xfrm>
              <a:off x="1476342" y="1772402"/>
              <a:ext cx="388895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Connettore 1 76"/>
            <p:cNvCxnSpPr/>
            <p:nvPr/>
          </p:nvCxnSpPr>
          <p:spPr>
            <a:xfrm>
              <a:off x="1476342" y="2131313"/>
              <a:ext cx="388895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7973" name="CasellaDiTesto 77"/>
            <p:cNvSpPr txBox="1">
              <a:spLocks noChangeArrowheads="1"/>
            </p:cNvSpPr>
            <p:nvPr/>
          </p:nvSpPr>
          <p:spPr bwMode="auto">
            <a:xfrm>
              <a:off x="1326745" y="1742497"/>
              <a:ext cx="4171092" cy="492338"/>
            </a:xfrm>
            <a:prstGeom prst="rect">
              <a:avLst/>
            </a:prstGeom>
            <a:noFill/>
            <a:ln w="9525">
              <a:noFill/>
              <a:miter lim="800000"/>
              <a:headEnd/>
              <a:tailEnd/>
            </a:ln>
          </p:spPr>
          <p:txBody>
            <a:bodyPr wrap="none">
              <a:spAutoFit/>
            </a:bodyPr>
            <a:lstStyle/>
            <a:p>
              <a:r>
                <a:rPr lang="ru-RU" sz="900" i="1" dirty="0" smtClean="0">
                  <a:solidFill>
                    <a:srgbClr val="000000"/>
                  </a:solidFill>
                </a:rPr>
                <a:t>Сервисная шина </a:t>
              </a:r>
              <a:r>
                <a:rPr lang="ru-RU" sz="900" i="1" dirty="0" smtClean="0">
                  <a:solidFill>
                    <a:srgbClr val="000000"/>
                  </a:solidFill>
                </a:rPr>
                <a:t>дисциплины </a:t>
              </a:r>
              <a:r>
                <a:rPr lang="ru-RU" sz="900" i="1" dirty="0" smtClean="0">
                  <a:solidFill>
                    <a:srgbClr val="000000"/>
                  </a:solidFill>
                  <a:latin typeface="Gill Sans"/>
                </a:rPr>
                <a:t>D</a:t>
              </a:r>
              <a:endParaRPr lang="ru-RU" sz="900" i="1" dirty="0">
                <a:solidFill>
                  <a:srgbClr val="000000"/>
                </a:solidFill>
                <a:latin typeface="Gill Sans"/>
              </a:endParaRPr>
            </a:p>
          </p:txBody>
        </p:sp>
        <p:sp>
          <p:nvSpPr>
            <p:cNvPr id="79" name="Rettangolo arrotondato 78"/>
            <p:cNvSpPr/>
            <p:nvPr/>
          </p:nvSpPr>
          <p:spPr>
            <a:xfrm>
              <a:off x="1679001" y="908983"/>
              <a:ext cx="1177520" cy="504508"/>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sz="300" dirty="0" smtClean="0">
                  <a:solidFill>
                    <a:srgbClr val="000000"/>
                  </a:solidFill>
                  <a:latin typeface="Arial" pitchFamily="34" charset="0"/>
                  <a:cs typeface="Arial" pitchFamily="34" charset="0"/>
                </a:rPr>
                <a:t>Обслуживание потребителей</a:t>
              </a:r>
              <a:endParaRPr lang="ru-RU" sz="300" dirty="0">
                <a:solidFill>
                  <a:srgbClr val="000000"/>
                </a:solidFill>
                <a:latin typeface="Arial" pitchFamily="34" charset="0"/>
                <a:cs typeface="Arial" pitchFamily="34" charset="0"/>
              </a:endParaRPr>
            </a:p>
          </p:txBody>
        </p:sp>
        <p:sp>
          <p:nvSpPr>
            <p:cNvPr id="80" name="Rettangolo arrotondato 79"/>
            <p:cNvSpPr/>
            <p:nvPr/>
          </p:nvSpPr>
          <p:spPr>
            <a:xfrm>
              <a:off x="3597275" y="908983"/>
              <a:ext cx="1373189" cy="504508"/>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400" dirty="0" smtClean="0">
                  <a:solidFill>
                    <a:srgbClr val="000000"/>
                  </a:solidFill>
                  <a:latin typeface="Arial" pitchFamily="34" charset="0"/>
                  <a:cs typeface="Arial" pitchFamily="34" charset="0"/>
                </a:rPr>
                <a:t>Обслуживание потребителей</a:t>
              </a:r>
              <a:endParaRPr lang="ru-RU" sz="400" dirty="0">
                <a:solidFill>
                  <a:srgbClr val="000000"/>
                </a:solidFill>
                <a:latin typeface="Arial" pitchFamily="34" charset="0"/>
                <a:cs typeface="Arial" pitchFamily="34" charset="0"/>
              </a:endParaRPr>
            </a:p>
          </p:txBody>
        </p:sp>
        <p:sp>
          <p:nvSpPr>
            <p:cNvPr id="81" name="Rettangolo arrotondato 80"/>
            <p:cNvSpPr/>
            <p:nvPr/>
          </p:nvSpPr>
          <p:spPr>
            <a:xfrm>
              <a:off x="1623095" y="2493609"/>
              <a:ext cx="1076189" cy="504508"/>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400" dirty="0" smtClean="0">
                  <a:solidFill>
                    <a:srgbClr val="000000"/>
                  </a:solidFill>
                  <a:latin typeface="Arial" pitchFamily="34" charset="0"/>
                  <a:cs typeface="Arial" pitchFamily="34" charset="0"/>
                </a:rPr>
                <a:t>Провайдер услуг</a:t>
              </a:r>
              <a:endParaRPr lang="ru-RU" sz="400" dirty="0">
                <a:solidFill>
                  <a:srgbClr val="000000"/>
                </a:solidFill>
                <a:latin typeface="Arial" pitchFamily="34" charset="0"/>
                <a:cs typeface="Arial" pitchFamily="34" charset="0"/>
              </a:endParaRPr>
            </a:p>
          </p:txBody>
        </p:sp>
        <p:sp>
          <p:nvSpPr>
            <p:cNvPr id="82" name="Rettangolo arrotondato 81"/>
            <p:cNvSpPr/>
            <p:nvPr/>
          </p:nvSpPr>
          <p:spPr>
            <a:xfrm>
              <a:off x="2978814" y="2422505"/>
              <a:ext cx="1121614" cy="501121"/>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sz="400" dirty="0" smtClean="0">
                  <a:solidFill>
                    <a:srgbClr val="000000"/>
                  </a:solidFill>
                  <a:latin typeface="Arial" pitchFamily="34" charset="0"/>
                  <a:cs typeface="Arial" pitchFamily="34" charset="0"/>
                </a:rPr>
                <a:t>Провайдер услуг</a:t>
              </a:r>
              <a:endParaRPr lang="ru-RU" sz="400" dirty="0">
                <a:solidFill>
                  <a:srgbClr val="000000"/>
                </a:solidFill>
                <a:latin typeface="Arial" pitchFamily="34" charset="0"/>
                <a:cs typeface="Arial" pitchFamily="34" charset="0"/>
              </a:endParaRPr>
            </a:p>
          </p:txBody>
        </p:sp>
        <p:sp>
          <p:nvSpPr>
            <p:cNvPr id="83" name="Rettangolo arrotondato 82"/>
            <p:cNvSpPr/>
            <p:nvPr/>
          </p:nvSpPr>
          <p:spPr>
            <a:xfrm>
              <a:off x="4355498" y="2527469"/>
              <a:ext cx="1320778" cy="470649"/>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ru-RU" sz="500" dirty="0" smtClean="0">
                  <a:solidFill>
                    <a:srgbClr val="000000"/>
                  </a:solidFill>
                  <a:latin typeface="Arial" pitchFamily="34" charset="0"/>
                  <a:cs typeface="Arial" pitchFamily="34" charset="0"/>
                </a:rPr>
                <a:t>Провайдер услуг</a:t>
              </a:r>
              <a:endParaRPr lang="ru-RU" sz="500" dirty="0">
                <a:solidFill>
                  <a:srgbClr val="000000"/>
                </a:solidFill>
                <a:latin typeface="Arial" pitchFamily="34" charset="0"/>
                <a:cs typeface="Arial" pitchFamily="34" charset="0"/>
              </a:endParaRPr>
            </a:p>
          </p:txBody>
        </p:sp>
        <p:cxnSp>
          <p:nvCxnSpPr>
            <p:cNvPr id="84" name="Connettore 1 83"/>
            <p:cNvCxnSpPr>
              <a:stCxn id="79" idx="2"/>
            </p:cNvCxnSpPr>
            <p:nvPr/>
          </p:nvCxnSpPr>
          <p:spPr>
            <a:xfrm>
              <a:off x="2266014" y="1413491"/>
              <a:ext cx="0" cy="358911"/>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5" name="Connettore 1 84"/>
            <p:cNvCxnSpPr/>
            <p:nvPr/>
          </p:nvCxnSpPr>
          <p:spPr>
            <a:xfrm>
              <a:off x="4285616" y="1413491"/>
              <a:ext cx="0" cy="358911"/>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6" name="Connettore 1 85"/>
            <p:cNvCxnSpPr/>
            <p:nvPr/>
          </p:nvCxnSpPr>
          <p:spPr>
            <a:xfrm>
              <a:off x="2266014" y="2131313"/>
              <a:ext cx="0" cy="362296"/>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7" name="Connettore 1 86"/>
            <p:cNvCxnSpPr/>
            <p:nvPr/>
          </p:nvCxnSpPr>
          <p:spPr>
            <a:xfrm>
              <a:off x="3492451" y="2131313"/>
              <a:ext cx="0" cy="362296"/>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8" name="Connettore 1 87"/>
            <p:cNvCxnSpPr/>
            <p:nvPr/>
          </p:nvCxnSpPr>
          <p:spPr>
            <a:xfrm>
              <a:off x="4788769" y="2131313"/>
              <a:ext cx="0" cy="362296"/>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9" name="Cilindro 88"/>
            <p:cNvSpPr/>
            <p:nvPr/>
          </p:nvSpPr>
          <p:spPr>
            <a:xfrm>
              <a:off x="3709087" y="2923627"/>
              <a:ext cx="359893" cy="287805"/>
            </a:xfrm>
            <a:prstGeom prst="can">
              <a:avLst>
                <a:gd name="adj" fmla="val 50000"/>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ru-RU" sz="800" dirty="0">
                <a:solidFill>
                  <a:prstClr val="black"/>
                </a:solidFill>
                <a:latin typeface="Gill Sans"/>
              </a:endParaRPr>
            </a:p>
          </p:txBody>
        </p:sp>
      </p:grpSp>
      <p:grpSp>
        <p:nvGrpSpPr>
          <p:cNvPr id="167943" name="Gruppo 105"/>
          <p:cNvGrpSpPr>
            <a:grpSpLocks/>
          </p:cNvGrpSpPr>
          <p:nvPr/>
        </p:nvGrpSpPr>
        <p:grpSpPr bwMode="auto">
          <a:xfrm>
            <a:off x="3716338" y="1698624"/>
            <a:ext cx="4729162" cy="2754312"/>
            <a:chOff x="3711875" y="1692838"/>
            <a:chExt cx="5067066" cy="2952328"/>
          </a:xfrm>
        </p:grpSpPr>
        <p:pic>
          <p:nvPicPr>
            <p:cNvPr id="167957" name="Immagine 42" descr="clouds-4.jpg"/>
            <p:cNvPicPr>
              <a:picLocks noChangeAspect="1"/>
            </p:cNvPicPr>
            <p:nvPr/>
          </p:nvPicPr>
          <p:blipFill>
            <a:blip r:embed="rId4"/>
            <a:srcRect/>
            <a:stretch>
              <a:fillRect/>
            </a:stretch>
          </p:blipFill>
          <p:spPr bwMode="auto">
            <a:xfrm>
              <a:off x="3711875" y="1692838"/>
              <a:ext cx="5067066" cy="2952328"/>
            </a:xfrm>
            <a:prstGeom prst="rect">
              <a:avLst/>
            </a:prstGeom>
            <a:noFill/>
            <a:ln w="9525">
              <a:noFill/>
              <a:miter lim="800000"/>
              <a:headEnd/>
              <a:tailEnd/>
            </a:ln>
          </p:spPr>
        </p:pic>
        <p:sp>
          <p:nvSpPr>
            <p:cNvPr id="47" name="Rettangolo arrotondato 46"/>
            <p:cNvSpPr/>
            <p:nvPr/>
          </p:nvSpPr>
          <p:spPr>
            <a:xfrm>
              <a:off x="5669643" y="3717779"/>
              <a:ext cx="1464500" cy="430513"/>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400" dirty="0" smtClean="0">
                  <a:solidFill>
                    <a:prstClr val="black"/>
                  </a:solidFill>
                  <a:latin typeface="Gill Sans"/>
                </a:rPr>
                <a:t>Обнаружение</a:t>
              </a:r>
              <a:endParaRPr lang="ru-RU" sz="1400" dirty="0">
                <a:solidFill>
                  <a:prstClr val="black"/>
                </a:solidFill>
                <a:latin typeface="Gill Sans"/>
              </a:endParaRPr>
            </a:p>
          </p:txBody>
        </p:sp>
        <p:sp>
          <p:nvSpPr>
            <p:cNvPr id="49" name="Rettangolo arrotondato 48"/>
            <p:cNvSpPr/>
            <p:nvPr/>
          </p:nvSpPr>
          <p:spPr>
            <a:xfrm>
              <a:off x="4356526" y="3644609"/>
              <a:ext cx="1080090" cy="432214"/>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600" dirty="0" smtClean="0">
                  <a:solidFill>
                    <a:prstClr val="black"/>
                  </a:solidFill>
                  <a:latin typeface="Gill Sans"/>
                </a:rPr>
                <a:t>Доступ</a:t>
              </a:r>
              <a:endParaRPr lang="ru-RU" sz="1600" dirty="0">
                <a:solidFill>
                  <a:prstClr val="black"/>
                </a:solidFill>
                <a:latin typeface="Gill Sans"/>
              </a:endParaRPr>
            </a:p>
          </p:txBody>
        </p:sp>
        <p:sp>
          <p:nvSpPr>
            <p:cNvPr id="50" name="Rettangolo arrotondato 49"/>
            <p:cNvSpPr/>
            <p:nvPr/>
          </p:nvSpPr>
          <p:spPr>
            <a:xfrm>
              <a:off x="7265115" y="3644609"/>
              <a:ext cx="1268892" cy="432214"/>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400" dirty="0" smtClean="0">
                  <a:solidFill>
                    <a:prstClr val="black"/>
                  </a:solidFill>
                  <a:latin typeface="Gill Sans"/>
                </a:rPr>
                <a:t>Семантика</a:t>
              </a:r>
              <a:endParaRPr lang="ru-RU" sz="1400" dirty="0">
                <a:solidFill>
                  <a:prstClr val="black"/>
                </a:solidFill>
                <a:latin typeface="Gill Sans"/>
              </a:endParaRPr>
            </a:p>
          </p:txBody>
        </p:sp>
        <p:sp>
          <p:nvSpPr>
            <p:cNvPr id="51" name="Rettangolo arrotondato 50"/>
            <p:cNvSpPr/>
            <p:nvPr/>
          </p:nvSpPr>
          <p:spPr>
            <a:xfrm>
              <a:off x="4895721" y="2996288"/>
              <a:ext cx="1547845" cy="432214"/>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600" dirty="0" smtClean="0">
                  <a:solidFill>
                    <a:prstClr val="black"/>
                  </a:solidFill>
                  <a:latin typeface="Gill Sans"/>
                </a:rPr>
                <a:t>Коьпозиция</a:t>
              </a:r>
              <a:endParaRPr lang="ru-RU" sz="1600" dirty="0">
                <a:solidFill>
                  <a:prstClr val="black"/>
                </a:solidFill>
                <a:latin typeface="Gill Sans"/>
              </a:endParaRPr>
            </a:p>
          </p:txBody>
        </p:sp>
        <p:sp>
          <p:nvSpPr>
            <p:cNvPr id="52" name="Rettangolo arrotondato 51"/>
            <p:cNvSpPr/>
            <p:nvPr/>
          </p:nvSpPr>
          <p:spPr>
            <a:xfrm>
              <a:off x="5774618" y="2193361"/>
              <a:ext cx="1421976" cy="575151"/>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500" dirty="0" smtClean="0">
                  <a:solidFill>
                    <a:prstClr val="black"/>
                  </a:solidFill>
                  <a:latin typeface="Gill Sans"/>
                </a:rPr>
                <a:t>Качество и Маркировка</a:t>
              </a:r>
              <a:endParaRPr lang="ru-RU" sz="1500" dirty="0">
                <a:solidFill>
                  <a:prstClr val="black"/>
                </a:solidFill>
                <a:latin typeface="Gill Sans"/>
              </a:endParaRPr>
            </a:p>
          </p:txBody>
        </p:sp>
        <p:sp>
          <p:nvSpPr>
            <p:cNvPr id="53" name="Rettangolo arrotondato 52"/>
            <p:cNvSpPr/>
            <p:nvPr/>
          </p:nvSpPr>
          <p:spPr>
            <a:xfrm>
              <a:off x="6557528" y="3025216"/>
              <a:ext cx="1282500" cy="432214"/>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500" dirty="0" smtClean="0">
                  <a:solidFill>
                    <a:prstClr val="black"/>
                  </a:solidFill>
                  <a:latin typeface="Gill Sans"/>
                </a:rPr>
                <a:t>Обработка</a:t>
              </a:r>
              <a:endParaRPr lang="ru-RU" sz="1500" dirty="0">
                <a:solidFill>
                  <a:prstClr val="black"/>
                </a:solidFill>
                <a:latin typeface="Gill Sans"/>
              </a:endParaRPr>
            </a:p>
          </p:txBody>
        </p:sp>
        <p:cxnSp>
          <p:nvCxnSpPr>
            <p:cNvPr id="91" name="Connettore 1 90"/>
            <p:cNvCxnSpPr>
              <a:stCxn id="47" idx="0"/>
            </p:cNvCxnSpPr>
            <p:nvPr/>
          </p:nvCxnSpPr>
          <p:spPr>
            <a:xfrm flipH="1" flipV="1">
              <a:off x="5868656" y="3428503"/>
              <a:ext cx="533238" cy="289276"/>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92" name="Connettore 1 91"/>
            <p:cNvCxnSpPr>
              <a:stCxn id="49" idx="0"/>
              <a:endCxn id="51" idx="2"/>
            </p:cNvCxnSpPr>
            <p:nvPr/>
          </p:nvCxnSpPr>
          <p:spPr>
            <a:xfrm rot="5400000" flipH="1" flipV="1">
              <a:off x="5174628" y="3149595"/>
              <a:ext cx="216108" cy="77392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95" name="Connettore 1 94"/>
            <p:cNvCxnSpPr>
              <a:stCxn id="47" idx="0"/>
              <a:endCxn id="53" idx="2"/>
            </p:cNvCxnSpPr>
            <p:nvPr/>
          </p:nvCxnSpPr>
          <p:spPr>
            <a:xfrm flipV="1">
              <a:off x="6401893" y="3457430"/>
              <a:ext cx="796885" cy="260349"/>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98" name="Connettore 1 97"/>
            <p:cNvCxnSpPr>
              <a:stCxn id="50" idx="0"/>
              <a:endCxn id="53" idx="2"/>
            </p:cNvCxnSpPr>
            <p:nvPr/>
          </p:nvCxnSpPr>
          <p:spPr>
            <a:xfrm flipH="1" flipV="1">
              <a:off x="7198779" y="3457430"/>
              <a:ext cx="700783" cy="187179"/>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03" name="Connettore 1 102"/>
            <p:cNvCxnSpPr>
              <a:stCxn id="53" idx="0"/>
              <a:endCxn id="52" idx="2"/>
            </p:cNvCxnSpPr>
            <p:nvPr/>
          </p:nvCxnSpPr>
          <p:spPr>
            <a:xfrm flipH="1" flipV="1">
              <a:off x="6485606" y="2768512"/>
              <a:ext cx="713173" cy="256703"/>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grpSp>
      <p:sp>
        <p:nvSpPr>
          <p:cNvPr id="107" name="Triangolo isoscele 106"/>
          <p:cNvSpPr/>
          <p:nvPr/>
        </p:nvSpPr>
        <p:spPr>
          <a:xfrm rot="16200000">
            <a:off x="2767013" y="1684337"/>
            <a:ext cx="165100" cy="193675"/>
          </a:xfrm>
          <a:prstGeom prst="triangle">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latin typeface="Gill Sans"/>
            </a:endParaRPr>
          </a:p>
        </p:txBody>
      </p:sp>
      <p:sp>
        <p:nvSpPr>
          <p:cNvPr id="108" name="Triangolo isoscele 107"/>
          <p:cNvSpPr/>
          <p:nvPr/>
        </p:nvSpPr>
        <p:spPr>
          <a:xfrm rot="16200000">
            <a:off x="2810669" y="4761707"/>
            <a:ext cx="149225" cy="122237"/>
          </a:xfrm>
          <a:prstGeom prst="triangle">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latin typeface="Gill Sans"/>
            </a:endParaRPr>
          </a:p>
        </p:txBody>
      </p:sp>
      <p:cxnSp>
        <p:nvCxnSpPr>
          <p:cNvPr id="110" name="Connettore 4 109"/>
          <p:cNvCxnSpPr>
            <a:stCxn id="107" idx="3"/>
          </p:cNvCxnSpPr>
          <p:nvPr/>
        </p:nvCxnSpPr>
        <p:spPr>
          <a:xfrm>
            <a:off x="2946400" y="1781175"/>
            <a:ext cx="1874838" cy="874713"/>
          </a:xfrm>
          <a:prstGeom prst="bentConnector3">
            <a:avLst>
              <a:gd name="adj1" fmla="val 50000"/>
            </a:avLst>
          </a:prstGeom>
          <a:ln w="381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1" name="Connettore 4 110"/>
          <p:cNvCxnSpPr/>
          <p:nvPr/>
        </p:nvCxnSpPr>
        <p:spPr>
          <a:xfrm flipV="1">
            <a:off x="2957513" y="3990975"/>
            <a:ext cx="1014412" cy="831850"/>
          </a:xfrm>
          <a:prstGeom prst="bentConnector3">
            <a:avLst>
              <a:gd name="adj1" fmla="val 50000"/>
            </a:avLst>
          </a:prstGeom>
          <a:ln w="381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9" name="Triangolo isoscele 118"/>
          <p:cNvSpPr>
            <a:spLocks noChangeAspect="1"/>
          </p:cNvSpPr>
          <p:nvPr/>
        </p:nvSpPr>
        <p:spPr>
          <a:xfrm rot="5400000" flipH="1">
            <a:off x="6820694" y="791369"/>
            <a:ext cx="165100" cy="122238"/>
          </a:xfrm>
          <a:prstGeom prst="triangle">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latin typeface="Gill Sans"/>
            </a:endParaRPr>
          </a:p>
        </p:txBody>
      </p:sp>
      <p:sp>
        <p:nvSpPr>
          <p:cNvPr id="120" name="Triangolo isoscele 119"/>
          <p:cNvSpPr>
            <a:spLocks noChangeAspect="1"/>
          </p:cNvSpPr>
          <p:nvPr/>
        </p:nvSpPr>
        <p:spPr>
          <a:xfrm rot="5400000" flipH="1">
            <a:off x="6817519" y="5776119"/>
            <a:ext cx="165100" cy="122238"/>
          </a:xfrm>
          <a:prstGeom prst="triangle">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latin typeface="Gill Sans"/>
            </a:endParaRPr>
          </a:p>
        </p:txBody>
      </p:sp>
      <p:cxnSp>
        <p:nvCxnSpPr>
          <p:cNvPr id="121" name="Connettore 4 120"/>
          <p:cNvCxnSpPr>
            <a:stCxn id="119" idx="3"/>
            <a:endCxn id="43" idx="0"/>
          </p:cNvCxnSpPr>
          <p:nvPr/>
        </p:nvCxnSpPr>
        <p:spPr>
          <a:xfrm rot="10800000" flipV="1">
            <a:off x="6143625" y="852488"/>
            <a:ext cx="698500" cy="920750"/>
          </a:xfrm>
          <a:prstGeom prst="bentConnector2">
            <a:avLst/>
          </a:prstGeom>
          <a:ln w="381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4" name="Connettore 4 120"/>
          <p:cNvCxnSpPr>
            <a:stCxn id="120" idx="3"/>
          </p:cNvCxnSpPr>
          <p:nvPr/>
        </p:nvCxnSpPr>
        <p:spPr>
          <a:xfrm rot="10800000" flipH="1">
            <a:off x="6838950" y="4389438"/>
            <a:ext cx="61913" cy="1447800"/>
          </a:xfrm>
          <a:prstGeom prst="bentConnector4">
            <a:avLst>
              <a:gd name="adj1" fmla="val -374141"/>
              <a:gd name="adj2" fmla="val 52110"/>
            </a:avLst>
          </a:prstGeom>
          <a:ln w="381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97" name="Picture 13" descr="Water.png"/>
          <p:cNvPicPr>
            <a:picLocks noChangeAspect="1"/>
          </p:cNvPicPr>
          <p:nvPr/>
        </p:nvPicPr>
        <p:blipFill>
          <a:blip r:embed="rId5" cstate="print"/>
          <a:stretch>
            <a:fillRect/>
          </a:stretch>
        </p:blipFill>
        <p:spPr>
          <a:xfrm>
            <a:off x="5900212" y="5901270"/>
            <a:ext cx="799962" cy="799962"/>
          </a:xfrm>
          <a:prstGeom prst="rect">
            <a:avLst/>
          </a:prstGeom>
          <a:noFill/>
          <a:ln>
            <a:noFill/>
          </a:ln>
          <a:scene3d>
            <a:camera prst="perspectiveHeroicExtremeLeftFacing"/>
            <a:lightRig rig="threePt" dir="t"/>
          </a:scene3d>
        </p:spPr>
      </p:pic>
      <p:pic>
        <p:nvPicPr>
          <p:cNvPr id="99" name="Picture 10" descr="Forestry.png"/>
          <p:cNvPicPr>
            <a:picLocks noChangeAspect="1"/>
          </p:cNvPicPr>
          <p:nvPr/>
        </p:nvPicPr>
        <p:blipFill>
          <a:blip r:embed="rId6" cstate="print"/>
          <a:stretch>
            <a:fillRect/>
          </a:stretch>
        </p:blipFill>
        <p:spPr>
          <a:xfrm>
            <a:off x="2823526" y="683080"/>
            <a:ext cx="733298" cy="733298"/>
          </a:xfrm>
          <a:prstGeom prst="rect">
            <a:avLst/>
          </a:prstGeom>
          <a:noFill/>
          <a:ln>
            <a:noFill/>
          </a:ln>
          <a:scene3d>
            <a:camera prst="perspectiveHeroicExtremeLeftFacing"/>
            <a:lightRig rig="threePt" dir="t"/>
          </a:scene3d>
        </p:spPr>
      </p:pic>
      <p:pic>
        <p:nvPicPr>
          <p:cNvPr id="100" name="Picture 8" descr="bioiversity-1.gif.jpg"/>
          <p:cNvPicPr>
            <a:picLocks noChangeAspect="1"/>
          </p:cNvPicPr>
          <p:nvPr/>
        </p:nvPicPr>
        <p:blipFill>
          <a:blip r:embed="rId7" cstate="print"/>
          <a:stretch>
            <a:fillRect/>
          </a:stretch>
        </p:blipFill>
        <p:spPr>
          <a:xfrm>
            <a:off x="2771800" y="5493476"/>
            <a:ext cx="785024" cy="779335"/>
          </a:xfrm>
          <a:prstGeom prst="rect">
            <a:avLst/>
          </a:prstGeom>
          <a:noFill/>
          <a:ln>
            <a:noFill/>
          </a:ln>
          <a:scene3d>
            <a:camera prst="perspectiveHeroicExtremeLeftFacing"/>
            <a:lightRig rig="threePt" dir="t"/>
          </a:scene3d>
        </p:spPr>
      </p:pic>
      <p:pic>
        <p:nvPicPr>
          <p:cNvPr id="101" name="Picture 9" descr="climate-1.jpg"/>
          <p:cNvPicPr>
            <a:picLocks noChangeAspect="1"/>
          </p:cNvPicPr>
          <p:nvPr/>
        </p:nvPicPr>
        <p:blipFill>
          <a:blip r:embed="rId8" cstate="print"/>
          <a:stretch>
            <a:fillRect/>
          </a:stretch>
        </p:blipFill>
        <p:spPr bwMode="auto">
          <a:xfrm>
            <a:off x="6069008" y="72008"/>
            <a:ext cx="600306" cy="604758"/>
          </a:xfrm>
          <a:prstGeom prst="rect">
            <a:avLst/>
          </a:prstGeom>
          <a:noFill/>
          <a:ln>
            <a:noFill/>
          </a:ln>
          <a:scene3d>
            <a:camera prst="perspectiveHeroicExtremeLeftFacing"/>
            <a:lightRig rig="threePt" dir="t"/>
          </a:scene3d>
        </p:spPr>
      </p:pic>
      <p:sp>
        <p:nvSpPr>
          <p:cNvPr id="105" name="Figura a mano libera 104"/>
          <p:cNvSpPr/>
          <p:nvPr/>
        </p:nvSpPr>
        <p:spPr>
          <a:xfrm>
            <a:off x="2465388" y="1481138"/>
            <a:ext cx="3535362" cy="3629025"/>
          </a:xfrm>
          <a:custGeom>
            <a:avLst/>
            <a:gdLst>
              <a:gd name="connsiteX0" fmla="*/ 0 w 5725391"/>
              <a:gd name="connsiteY0" fmla="*/ 0 h 4520045"/>
              <a:gd name="connsiteX1" fmla="*/ 31173 w 5725391"/>
              <a:gd name="connsiteY1" fmla="*/ 540327 h 4520045"/>
              <a:gd name="connsiteX2" fmla="*/ 2462646 w 5725391"/>
              <a:gd name="connsiteY2" fmla="*/ 519545 h 4520045"/>
              <a:gd name="connsiteX3" fmla="*/ 2483427 w 5725391"/>
              <a:gd name="connsiteY3" fmla="*/ 1620982 h 4520045"/>
              <a:gd name="connsiteX4" fmla="*/ 5725391 w 5725391"/>
              <a:gd name="connsiteY4" fmla="*/ 3127663 h 4520045"/>
              <a:gd name="connsiteX5" fmla="*/ 2763982 w 5725391"/>
              <a:gd name="connsiteY5" fmla="*/ 4083627 h 4520045"/>
              <a:gd name="connsiteX6" fmla="*/ 41564 w 5725391"/>
              <a:gd name="connsiteY6" fmla="*/ 4042063 h 4520045"/>
              <a:gd name="connsiteX7" fmla="*/ 31173 w 5725391"/>
              <a:gd name="connsiteY7" fmla="*/ 4520045 h 4520045"/>
              <a:gd name="connsiteX0" fmla="*/ 0 w 2825599"/>
              <a:gd name="connsiteY0" fmla="*/ 0 h 4520045"/>
              <a:gd name="connsiteX1" fmla="*/ 31173 w 2825599"/>
              <a:gd name="connsiteY1" fmla="*/ 540327 h 4520045"/>
              <a:gd name="connsiteX2" fmla="*/ 2462646 w 2825599"/>
              <a:gd name="connsiteY2" fmla="*/ 519545 h 4520045"/>
              <a:gd name="connsiteX3" fmla="*/ 2483427 w 2825599"/>
              <a:gd name="connsiteY3" fmla="*/ 1620982 h 4520045"/>
              <a:gd name="connsiteX4" fmla="*/ 2825599 w 2825599"/>
              <a:gd name="connsiteY4" fmla="*/ 2356551 h 4520045"/>
              <a:gd name="connsiteX5" fmla="*/ 2763982 w 2825599"/>
              <a:gd name="connsiteY5" fmla="*/ 4083627 h 4520045"/>
              <a:gd name="connsiteX6" fmla="*/ 41564 w 2825599"/>
              <a:gd name="connsiteY6" fmla="*/ 4042063 h 4520045"/>
              <a:gd name="connsiteX7" fmla="*/ 31173 w 2825599"/>
              <a:gd name="connsiteY7" fmla="*/ 4520045 h 4520045"/>
              <a:gd name="connsiteX0" fmla="*/ 0 w 3041623"/>
              <a:gd name="connsiteY0" fmla="*/ 0 h 4520045"/>
              <a:gd name="connsiteX1" fmla="*/ 31173 w 3041623"/>
              <a:gd name="connsiteY1" fmla="*/ 540327 h 4520045"/>
              <a:gd name="connsiteX2" fmla="*/ 3041623 w 3041623"/>
              <a:gd name="connsiteY2" fmla="*/ 484343 h 4520045"/>
              <a:gd name="connsiteX3" fmla="*/ 2483427 w 3041623"/>
              <a:gd name="connsiteY3" fmla="*/ 1620982 h 4520045"/>
              <a:gd name="connsiteX4" fmla="*/ 2825599 w 3041623"/>
              <a:gd name="connsiteY4" fmla="*/ 2356551 h 4520045"/>
              <a:gd name="connsiteX5" fmla="*/ 2763982 w 3041623"/>
              <a:gd name="connsiteY5" fmla="*/ 4083627 h 4520045"/>
              <a:gd name="connsiteX6" fmla="*/ 41564 w 3041623"/>
              <a:gd name="connsiteY6" fmla="*/ 4042063 h 4520045"/>
              <a:gd name="connsiteX7" fmla="*/ 31173 w 3041623"/>
              <a:gd name="connsiteY7" fmla="*/ 4520045 h 4520045"/>
              <a:gd name="connsiteX0" fmla="*/ 0 w 3041623"/>
              <a:gd name="connsiteY0" fmla="*/ 0 h 4520045"/>
              <a:gd name="connsiteX1" fmla="*/ 31173 w 3041623"/>
              <a:gd name="connsiteY1" fmla="*/ 540327 h 4520045"/>
              <a:gd name="connsiteX2" fmla="*/ 3041623 w 3041623"/>
              <a:gd name="connsiteY2" fmla="*/ 484343 h 4520045"/>
              <a:gd name="connsiteX3" fmla="*/ 2825599 w 3041623"/>
              <a:gd name="connsiteY3" fmla="*/ 2356551 h 4520045"/>
              <a:gd name="connsiteX4" fmla="*/ 2763982 w 3041623"/>
              <a:gd name="connsiteY4" fmla="*/ 4083627 h 4520045"/>
              <a:gd name="connsiteX5" fmla="*/ 41564 w 3041623"/>
              <a:gd name="connsiteY5" fmla="*/ 4042063 h 4520045"/>
              <a:gd name="connsiteX6" fmla="*/ 31173 w 3041623"/>
              <a:gd name="connsiteY6" fmla="*/ 4520045 h 4520045"/>
              <a:gd name="connsiteX0" fmla="*/ 0 w 3689695"/>
              <a:gd name="connsiteY0" fmla="*/ 0 h 4520045"/>
              <a:gd name="connsiteX1" fmla="*/ 31173 w 3689695"/>
              <a:gd name="connsiteY1" fmla="*/ 540327 h 4520045"/>
              <a:gd name="connsiteX2" fmla="*/ 3041623 w 3689695"/>
              <a:gd name="connsiteY2" fmla="*/ 484343 h 4520045"/>
              <a:gd name="connsiteX3" fmla="*/ 3689695 w 3689695"/>
              <a:gd name="connsiteY3" fmla="*/ 2356551 h 4520045"/>
              <a:gd name="connsiteX4" fmla="*/ 2763982 w 3689695"/>
              <a:gd name="connsiteY4" fmla="*/ 4083627 h 4520045"/>
              <a:gd name="connsiteX5" fmla="*/ 41564 w 3689695"/>
              <a:gd name="connsiteY5" fmla="*/ 4042063 h 4520045"/>
              <a:gd name="connsiteX6" fmla="*/ 31173 w 3689695"/>
              <a:gd name="connsiteY6" fmla="*/ 4520045 h 4520045"/>
              <a:gd name="connsiteX0" fmla="*/ 0 w 4481783"/>
              <a:gd name="connsiteY0" fmla="*/ 0 h 4520045"/>
              <a:gd name="connsiteX1" fmla="*/ 31173 w 4481783"/>
              <a:gd name="connsiteY1" fmla="*/ 540327 h 4520045"/>
              <a:gd name="connsiteX2" fmla="*/ 3041623 w 4481783"/>
              <a:gd name="connsiteY2" fmla="*/ 484343 h 4520045"/>
              <a:gd name="connsiteX3" fmla="*/ 4481783 w 4481783"/>
              <a:gd name="connsiteY3" fmla="*/ 2212535 h 4520045"/>
              <a:gd name="connsiteX4" fmla="*/ 2763982 w 4481783"/>
              <a:gd name="connsiteY4" fmla="*/ 4083627 h 4520045"/>
              <a:gd name="connsiteX5" fmla="*/ 41564 w 4481783"/>
              <a:gd name="connsiteY5" fmla="*/ 4042063 h 4520045"/>
              <a:gd name="connsiteX6" fmla="*/ 31173 w 4481783"/>
              <a:gd name="connsiteY6" fmla="*/ 4520045 h 452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1783" h="4520045">
                <a:moveTo>
                  <a:pt x="0" y="0"/>
                </a:moveTo>
                <a:lnTo>
                  <a:pt x="31173" y="540327"/>
                </a:lnTo>
                <a:lnTo>
                  <a:pt x="3041623" y="484343"/>
                </a:lnTo>
                <a:lnTo>
                  <a:pt x="4481783" y="2212535"/>
                </a:lnTo>
                <a:lnTo>
                  <a:pt x="2763982" y="4083627"/>
                </a:lnTo>
                <a:lnTo>
                  <a:pt x="41564" y="4042063"/>
                </a:lnTo>
                <a:lnTo>
                  <a:pt x="31173" y="4520045"/>
                </a:lnTo>
              </a:path>
            </a:pathLst>
          </a:custGeom>
          <a:ln w="57150">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dirty="0">
              <a:latin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dissolve">
                                      <p:cBhvr>
                                        <p:cTn id="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a:xfrm>
            <a:off x="457200" y="274638"/>
            <a:ext cx="4800600" cy="700087"/>
          </a:xfrm>
        </p:spPr>
        <p:txBody>
          <a:bodyPr/>
          <a:lstStyle/>
          <a:p>
            <a:pPr algn="l" eaLnBrk="1" hangingPunct="1"/>
            <a:r>
              <a:rPr lang="ru-RU" sz="2800" b="1" dirty="0" smtClean="0"/>
              <a:t>Брокераж совместим с </a:t>
            </a:r>
            <a:r>
              <a:rPr lang="ru-RU" sz="2600" b="1" dirty="0" smtClean="0"/>
              <a:t>GEOSS</a:t>
            </a:r>
          </a:p>
        </p:txBody>
      </p:sp>
      <p:sp>
        <p:nvSpPr>
          <p:cNvPr id="3" name="Slide Number Placeholder 2"/>
          <p:cNvSpPr>
            <a:spLocks noGrp="1"/>
          </p:cNvSpPr>
          <p:nvPr>
            <p:ph type="sldNum" sz="quarter" idx="12"/>
          </p:nvPr>
        </p:nvSpPr>
        <p:spPr/>
        <p:txBody>
          <a:bodyPr>
            <a:normAutofit/>
          </a:bodyPr>
          <a:lstStyle/>
          <a:p>
            <a:pPr>
              <a:defRPr/>
            </a:pPr>
            <a:fld id="{B62D8A9A-5C94-4ED1-A7C5-4F8B92CD60A8}" type="slidenum">
              <a:rPr lang="ru-RU" smtClean="0">
                <a:latin typeface="Gill Sans"/>
              </a:rPr>
              <a:pPr>
                <a:defRPr/>
              </a:pPr>
              <a:t>153</a:t>
            </a:fld>
            <a:endParaRPr lang="ru-RU" dirty="0">
              <a:latin typeface="Gill Sans"/>
            </a:endParaRPr>
          </a:p>
        </p:txBody>
      </p:sp>
      <p:sp>
        <p:nvSpPr>
          <p:cNvPr id="168964" name="Content Placeholder 3"/>
          <p:cNvSpPr>
            <a:spLocks noGrp="1"/>
          </p:cNvSpPr>
          <p:nvPr>
            <p:ph sz="quarter" idx="1"/>
          </p:nvPr>
        </p:nvSpPr>
        <p:spPr/>
        <p:txBody>
          <a:bodyPr/>
          <a:lstStyle/>
          <a:p>
            <a:pPr eaLnBrk="1" hangingPunct="1"/>
            <a:r>
              <a:rPr lang="ru-RU" dirty="0" smtClean="0">
                <a:latin typeface="Gill Sans"/>
              </a:rPr>
              <a:t>GEOSS является не централизованным хранилищем данных, а строится на основе существующих систем, SDI и ак</a:t>
            </a:r>
            <a:r>
              <a:rPr lang="ru-RU" sz="2800" dirty="0" smtClean="0">
                <a:latin typeface="Gill Sans"/>
              </a:rPr>
              <a:t>тивов наблюдений за Землей</a:t>
            </a:r>
          </a:p>
          <a:p>
            <a:pPr lvl="1" eaLnBrk="1" hangingPunct="1"/>
            <a:r>
              <a:rPr lang="ru-RU" dirty="0" smtClean="0">
                <a:latin typeface="Gill Sans"/>
              </a:rPr>
              <a:t>Интероперабельность и открытый доступ поощряются</a:t>
            </a:r>
          </a:p>
          <a:p>
            <a:pPr lvl="1" eaLnBrk="1" hangingPunct="1"/>
            <a:r>
              <a:rPr lang="ru-RU" dirty="0" smtClean="0">
                <a:latin typeface="Gill Sans"/>
              </a:rPr>
              <a:t>Ни поставщики данных, ни пользователи не принуждаются изменить свои технологии и стандарты</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a:xfrm>
            <a:off x="457200" y="427038"/>
            <a:ext cx="8686800" cy="609600"/>
          </a:xfrm>
        </p:spPr>
        <p:txBody>
          <a:bodyPr/>
          <a:lstStyle/>
          <a:p>
            <a:pPr algn="l" eaLnBrk="1" hangingPunct="1"/>
            <a:r>
              <a:rPr lang="ru-RU" sz="2600" b="1" dirty="0" smtClean="0"/>
              <a:t>Общая инфраструктура GEOSS (Common Infrastructure, GCI)</a:t>
            </a:r>
          </a:p>
        </p:txBody>
      </p:sp>
      <p:sp>
        <p:nvSpPr>
          <p:cNvPr id="3" name="Slide Number Placeholder 2"/>
          <p:cNvSpPr>
            <a:spLocks noGrp="1"/>
          </p:cNvSpPr>
          <p:nvPr>
            <p:ph type="sldNum" sz="quarter" idx="12"/>
          </p:nvPr>
        </p:nvSpPr>
        <p:spPr/>
        <p:txBody>
          <a:bodyPr>
            <a:normAutofit/>
          </a:bodyPr>
          <a:lstStyle/>
          <a:p>
            <a:pPr>
              <a:defRPr/>
            </a:pPr>
            <a:fld id="{0D7C96A7-5666-4F7A-8ED5-0BDB4A6A2C9F}" type="slidenum">
              <a:rPr lang="ru-RU" smtClean="0">
                <a:latin typeface="Gill Sans"/>
              </a:rPr>
              <a:pPr>
                <a:defRPr/>
              </a:pPr>
              <a:t>154</a:t>
            </a:fld>
            <a:endParaRPr lang="ru-RU" dirty="0">
              <a:latin typeface="Gill Sans"/>
            </a:endParaRPr>
          </a:p>
        </p:txBody>
      </p:sp>
      <p:sp>
        <p:nvSpPr>
          <p:cNvPr id="169988" name="Content Placeholder 3"/>
          <p:cNvSpPr>
            <a:spLocks noGrp="1"/>
          </p:cNvSpPr>
          <p:nvPr>
            <p:ph sz="quarter" idx="1"/>
          </p:nvPr>
        </p:nvSpPr>
        <p:spPr>
          <a:xfrm>
            <a:off x="293688" y="1208088"/>
            <a:ext cx="8850312" cy="5062537"/>
          </a:xfrm>
        </p:spPr>
        <p:txBody>
          <a:bodyPr/>
          <a:lstStyle/>
          <a:p>
            <a:pPr marL="319088" lvl="1" indent="-319088" eaLnBrk="1" hangingPunct="1">
              <a:spcBef>
                <a:spcPts val="700"/>
              </a:spcBef>
              <a:buClr>
                <a:schemeClr val="tx1"/>
              </a:buClr>
              <a:buFont typeface="Arial" pitchFamily="34" charset="0"/>
              <a:buChar char="•"/>
            </a:pPr>
            <a:r>
              <a:rPr lang="ru-RU" sz="2900" dirty="0" smtClean="0">
                <a:latin typeface="Gill Sans"/>
              </a:rPr>
              <a:t>Рамка для сервисов дополнительной ценности, которые повышают интероперабельность между растущим числом гетерогенных систем наблюдений за Землей, дисциплин и приложений на региональном и глобальном уровнях</a:t>
            </a:r>
          </a:p>
          <a:p>
            <a:pPr marL="319088" lvl="1" indent="-319088" eaLnBrk="1" hangingPunct="1">
              <a:spcBef>
                <a:spcPts val="700"/>
              </a:spcBef>
              <a:buClr>
                <a:schemeClr val="tx1"/>
              </a:buClr>
              <a:buFont typeface="Arial" pitchFamily="34" charset="0"/>
              <a:buChar char="•"/>
            </a:pPr>
            <a:r>
              <a:rPr lang="ru-RU" sz="2900" dirty="0" smtClean="0">
                <a:latin typeface="Gill Sans"/>
              </a:rPr>
              <a:t>Позволяет участникам публиковать, обнаруживать, оценивать, получать доступ и воспользоваться данными, информацией, инструментами и сервисами, </a:t>
            </a:r>
            <a:r>
              <a:rPr lang="ru-RU" sz="2900" dirty="0" smtClean="0">
                <a:latin typeface="Gill Sans"/>
              </a:rPr>
              <a:t>предоставляемыми </a:t>
            </a:r>
            <a:r>
              <a:rPr lang="ru-RU" sz="2900" dirty="0" smtClean="0">
                <a:latin typeface="Gill Sans"/>
              </a:rPr>
              <a:t>посредством GEOSS</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50800"/>
            <a:ext cx="3679825" cy="854075"/>
          </a:xfrm>
        </p:spPr>
        <p:txBody>
          <a:bodyPr/>
          <a:lstStyle/>
          <a:p>
            <a:pPr algn="l" eaLnBrk="1" hangingPunct="1"/>
            <a:r>
              <a:rPr lang="ru-RU" sz="2600" b="1" dirty="0" smtClean="0"/>
              <a:t>Обзорная картина GCI</a:t>
            </a:r>
          </a:p>
        </p:txBody>
      </p:sp>
      <p:sp>
        <p:nvSpPr>
          <p:cNvPr id="3" name="Slide Number Placeholder 2"/>
          <p:cNvSpPr>
            <a:spLocks noGrp="1"/>
          </p:cNvSpPr>
          <p:nvPr>
            <p:ph type="sldNum" sz="quarter" idx="12"/>
          </p:nvPr>
        </p:nvSpPr>
        <p:spPr/>
        <p:txBody>
          <a:bodyPr>
            <a:normAutofit/>
          </a:bodyPr>
          <a:lstStyle/>
          <a:p>
            <a:pPr>
              <a:defRPr/>
            </a:pPr>
            <a:fld id="{E6A85B49-8408-46E3-A518-0D071CD1EE88}" type="slidenum">
              <a:rPr lang="ru-RU" smtClean="0">
                <a:latin typeface="Gill Sans"/>
              </a:rPr>
              <a:pPr>
                <a:defRPr/>
              </a:pPr>
              <a:t>155</a:t>
            </a:fld>
            <a:endParaRPr lang="ru-RU" dirty="0">
              <a:latin typeface="Gill Sans"/>
            </a:endParaRPr>
          </a:p>
        </p:txBody>
      </p:sp>
      <p:pic>
        <p:nvPicPr>
          <p:cNvPr id="171012" name="Content Placeholder 6"/>
          <p:cNvPicPr>
            <a:picLocks noGrp="1" noChangeAspect="1"/>
          </p:cNvPicPr>
          <p:nvPr>
            <p:ph sz="quarter" idx="1"/>
          </p:nvPr>
        </p:nvPicPr>
        <p:blipFill>
          <a:blip r:embed="rId2"/>
          <a:srcRect l="-18147" r="-18147"/>
          <a:stretch>
            <a:fillRect/>
          </a:stretch>
        </p:blipFill>
        <p:spPr>
          <a:xfrm>
            <a:off x="0" y="1244600"/>
            <a:ext cx="9069388" cy="5000625"/>
          </a:xfrm>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a:xfrm>
            <a:off x="457200" y="203200"/>
            <a:ext cx="3482975" cy="690563"/>
          </a:xfrm>
        </p:spPr>
        <p:txBody>
          <a:bodyPr/>
          <a:lstStyle/>
          <a:p>
            <a:pPr algn="l" eaLnBrk="1" hangingPunct="1"/>
            <a:r>
              <a:rPr lang="ru-RU" sz="2600" b="1" dirty="0" smtClean="0"/>
              <a:t>Сервисы обнаружения</a:t>
            </a:r>
          </a:p>
        </p:txBody>
      </p:sp>
      <p:sp>
        <p:nvSpPr>
          <p:cNvPr id="3" name="Slide Number Placeholder 2"/>
          <p:cNvSpPr>
            <a:spLocks noGrp="1"/>
          </p:cNvSpPr>
          <p:nvPr>
            <p:ph type="sldNum" sz="quarter" idx="12"/>
          </p:nvPr>
        </p:nvSpPr>
        <p:spPr/>
        <p:txBody>
          <a:bodyPr>
            <a:normAutofit/>
          </a:bodyPr>
          <a:lstStyle/>
          <a:p>
            <a:pPr>
              <a:defRPr/>
            </a:pPr>
            <a:fld id="{525C02B1-C6DC-4DA1-8F97-D872DB14A2CA}" type="slidenum">
              <a:rPr lang="ru-RU" smtClean="0">
                <a:latin typeface="Gill Sans"/>
              </a:rPr>
              <a:pPr>
                <a:defRPr/>
              </a:pPr>
              <a:t>156</a:t>
            </a:fld>
            <a:endParaRPr lang="ru-RU" dirty="0">
              <a:latin typeface="Gill Sans"/>
            </a:endParaRPr>
          </a:p>
        </p:txBody>
      </p:sp>
      <p:sp>
        <p:nvSpPr>
          <p:cNvPr id="4" name="Content Placeholder 3"/>
          <p:cNvSpPr>
            <a:spLocks noGrp="1"/>
          </p:cNvSpPr>
          <p:nvPr>
            <p:ph sz="quarter" idx="1"/>
          </p:nvPr>
        </p:nvSpPr>
        <p:spPr>
          <a:xfrm>
            <a:off x="612775" y="1654175"/>
            <a:ext cx="8153400" cy="4495800"/>
          </a:xfrm>
        </p:spPr>
        <p:txBody>
          <a:bodyPr rtlCol="0">
            <a:normAutofit fontScale="85000" lnSpcReduction="10000"/>
          </a:bodyPr>
          <a:lstStyle/>
          <a:p>
            <a:pPr eaLnBrk="1" fontAlgn="auto" hangingPunct="1">
              <a:spcAft>
                <a:spcPts val="0"/>
              </a:spcAft>
              <a:buFont typeface="Arial"/>
              <a:buChar char="•"/>
              <a:defRPr/>
            </a:pPr>
            <a:r>
              <a:rPr lang="ru-RU" dirty="0" smtClean="0">
                <a:latin typeface="Gill Sans"/>
              </a:rPr>
              <a:t>Инструменты получения доступа к ресурсам в определенном контексте, </a:t>
            </a:r>
            <a:r>
              <a:rPr lang="ru-RU" dirty="0" smtClean="0">
                <a:latin typeface="Gill Sans"/>
              </a:rPr>
              <a:t>выраженными, </a:t>
            </a:r>
            <a:r>
              <a:rPr lang="ru-RU" dirty="0" smtClean="0">
                <a:latin typeface="Gill Sans"/>
              </a:rPr>
              <a:t>как правило, в рамках некоторых запросов</a:t>
            </a:r>
          </a:p>
          <a:p>
            <a:pPr eaLnBrk="1" fontAlgn="auto" hangingPunct="1">
              <a:spcAft>
                <a:spcPts val="0"/>
              </a:spcAft>
              <a:buFont typeface="Arial"/>
              <a:buChar char="•"/>
              <a:defRPr/>
            </a:pPr>
            <a:r>
              <a:rPr lang="ru-RU" dirty="0" smtClean="0">
                <a:latin typeface="Gill Sans"/>
              </a:rPr>
              <a:t>Выражаются через конкретные сервисы (например, поисковые системы в WWW) и соответствующей вспомогательной информации (то есть метаданные), связанными с ресурсами, вне зависимости от их структуры</a:t>
            </a:r>
          </a:p>
          <a:p>
            <a:pPr eaLnBrk="1" fontAlgn="auto" hangingPunct="1">
              <a:spcAft>
                <a:spcPts val="0"/>
              </a:spcAft>
              <a:buFont typeface="Arial"/>
              <a:buChar char="•"/>
              <a:defRPr/>
            </a:pPr>
            <a:r>
              <a:rPr lang="ru-RU" dirty="0" smtClean="0">
                <a:latin typeface="Gill Sans"/>
              </a:rPr>
              <a:t>Примеры в OGC</a:t>
            </a:r>
          </a:p>
          <a:p>
            <a:pPr lvl="1" eaLnBrk="1" fontAlgn="auto" hangingPunct="1">
              <a:spcAft>
                <a:spcPts val="0"/>
              </a:spcAft>
              <a:buFont typeface="Arial"/>
              <a:buChar char="–"/>
              <a:defRPr/>
            </a:pPr>
            <a:r>
              <a:rPr lang="ru-RU" dirty="0" smtClean="0">
                <a:latin typeface="Gill Sans"/>
              </a:rPr>
              <a:t>Сервис Каталога (Catalogue Service)</a:t>
            </a:r>
            <a:endParaRPr lang="ru-RU" dirty="0">
              <a:latin typeface="Gill Sans"/>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a:xfrm>
            <a:off x="457200" y="274638"/>
            <a:ext cx="3124200" cy="771525"/>
          </a:xfrm>
        </p:spPr>
        <p:txBody>
          <a:bodyPr/>
          <a:lstStyle/>
          <a:p>
            <a:pPr algn="l" eaLnBrk="1" hangingPunct="1"/>
            <a:r>
              <a:rPr lang="ru-RU" sz="2800" b="1" dirty="0" smtClean="0"/>
              <a:t>Сервисы доступа</a:t>
            </a:r>
            <a:endParaRPr lang="ru-RU" sz="2600" b="1" dirty="0" smtClean="0"/>
          </a:p>
        </p:txBody>
      </p:sp>
      <p:sp>
        <p:nvSpPr>
          <p:cNvPr id="3" name="Slide Number Placeholder 2"/>
          <p:cNvSpPr>
            <a:spLocks noGrp="1"/>
          </p:cNvSpPr>
          <p:nvPr>
            <p:ph type="sldNum" sz="quarter" idx="12"/>
          </p:nvPr>
        </p:nvSpPr>
        <p:spPr/>
        <p:txBody>
          <a:bodyPr>
            <a:normAutofit/>
          </a:bodyPr>
          <a:lstStyle/>
          <a:p>
            <a:pPr>
              <a:defRPr/>
            </a:pPr>
            <a:fld id="{B7E12F97-BC12-462A-8CE1-D5F7A872B111}" type="slidenum">
              <a:rPr lang="ru-RU" smtClean="0">
                <a:latin typeface="Gill Sans"/>
              </a:rPr>
              <a:pPr>
                <a:defRPr/>
              </a:pPr>
              <a:t>157</a:t>
            </a:fld>
            <a:endParaRPr lang="ru-RU" dirty="0">
              <a:latin typeface="Gill Sans"/>
            </a:endParaRPr>
          </a:p>
        </p:txBody>
      </p:sp>
      <p:sp>
        <p:nvSpPr>
          <p:cNvPr id="4" name="Content Placeholder 3"/>
          <p:cNvSpPr>
            <a:spLocks noGrp="1"/>
          </p:cNvSpPr>
          <p:nvPr>
            <p:ph sz="quarter" idx="1"/>
          </p:nvPr>
        </p:nvSpPr>
        <p:spPr>
          <a:xfrm>
            <a:off x="612775" y="1654175"/>
            <a:ext cx="8153400" cy="4124325"/>
          </a:xfrm>
        </p:spPr>
        <p:txBody>
          <a:bodyPr rtlCol="0">
            <a:normAutofit fontScale="92500" lnSpcReduction="20000"/>
          </a:bodyPr>
          <a:lstStyle/>
          <a:p>
            <a:pPr eaLnBrk="1" fontAlgn="auto" hangingPunct="1">
              <a:spcAft>
                <a:spcPts val="0"/>
              </a:spcAft>
              <a:buFont typeface="Arial"/>
              <a:buChar char="•"/>
              <a:defRPr/>
            </a:pPr>
            <a:r>
              <a:rPr lang="ru-RU" sz="3100" dirty="0" smtClean="0">
                <a:latin typeface="Gill Sans"/>
              </a:rPr>
              <a:t>Поддержки доступа к электронным данным, как правило, на основе пространственных ограничений и других критериев, в формате полезном для обработки на стороне клиента, или как данные ввода в научные модели и другие клиенты</a:t>
            </a:r>
          </a:p>
          <a:p>
            <a:pPr eaLnBrk="1" fontAlgn="auto" hangingPunct="1">
              <a:spcAft>
                <a:spcPts val="0"/>
              </a:spcAft>
              <a:buFont typeface="Arial"/>
              <a:buChar char="•"/>
              <a:defRPr/>
            </a:pPr>
            <a:r>
              <a:rPr lang="ru-RU" sz="3100" dirty="0" smtClean="0">
                <a:latin typeface="Gill Sans"/>
              </a:rPr>
              <a:t>Примеры в O</a:t>
            </a:r>
            <a:r>
              <a:rPr lang="ru-RU" dirty="0" smtClean="0">
                <a:latin typeface="Gill Sans"/>
              </a:rPr>
              <a:t>GC</a:t>
            </a:r>
          </a:p>
          <a:p>
            <a:pPr lvl="1" eaLnBrk="1" fontAlgn="auto" hangingPunct="1">
              <a:spcAft>
                <a:spcPts val="0"/>
              </a:spcAft>
              <a:buFont typeface="Arial"/>
              <a:buChar char="–"/>
              <a:defRPr/>
            </a:pPr>
            <a:r>
              <a:rPr lang="ru-RU" dirty="0" smtClean="0">
                <a:latin typeface="Gill Sans"/>
              </a:rPr>
              <a:t>Web Coverage Service</a:t>
            </a:r>
          </a:p>
          <a:p>
            <a:pPr lvl="1" eaLnBrk="1" fontAlgn="auto" hangingPunct="1">
              <a:spcAft>
                <a:spcPts val="0"/>
              </a:spcAft>
              <a:buFont typeface="Arial"/>
              <a:buChar char="–"/>
              <a:defRPr/>
            </a:pPr>
            <a:r>
              <a:rPr lang="ru-RU" dirty="0" smtClean="0">
                <a:latin typeface="Gill Sans"/>
              </a:rPr>
              <a:t>Sensor Observation Service</a:t>
            </a:r>
          </a:p>
          <a:p>
            <a:pPr lvl="1" eaLnBrk="1" fontAlgn="auto" hangingPunct="1">
              <a:spcAft>
                <a:spcPts val="0"/>
              </a:spcAft>
              <a:buFont typeface="Arial"/>
              <a:buChar char="–"/>
              <a:defRPr/>
            </a:pPr>
            <a:r>
              <a:rPr lang="ru-RU" dirty="0" smtClean="0">
                <a:latin typeface="Gill Sans"/>
              </a:rPr>
              <a:t>Web Feature Service</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377950" y="1417638"/>
            <a:ext cx="6754813" cy="5257800"/>
          </a:xfrm>
          <a:prstGeom prst="rect">
            <a:avLst/>
          </a:prstGeom>
          <a:noFill/>
          <a:ln w="9525">
            <a:noFill/>
            <a:miter lim="800000"/>
            <a:headEnd/>
            <a:tailEnd/>
          </a:ln>
        </p:spPr>
      </p:pic>
      <p:sp>
        <p:nvSpPr>
          <p:cNvPr id="174083" name="Title 1"/>
          <p:cNvSpPr>
            <a:spLocks noGrp="1"/>
          </p:cNvSpPr>
          <p:nvPr>
            <p:ph type="title"/>
          </p:nvPr>
        </p:nvSpPr>
        <p:spPr>
          <a:xfrm>
            <a:off x="457200" y="274638"/>
            <a:ext cx="8229600" cy="558800"/>
          </a:xfrm>
        </p:spPr>
        <p:txBody>
          <a:bodyPr/>
          <a:lstStyle/>
          <a:p>
            <a:pPr algn="l" eaLnBrk="1" hangingPunct="1"/>
            <a:r>
              <a:rPr lang="ru-RU" sz="2800" b="1" dirty="0" smtClean="0"/>
              <a:t>Общая модель метаданных</a:t>
            </a:r>
            <a:endParaRPr lang="ru-RU" sz="2600" b="1" dirty="0" smtClean="0"/>
          </a:p>
        </p:txBody>
      </p:sp>
      <p:sp>
        <p:nvSpPr>
          <p:cNvPr id="3" name="Slide Number Placeholder 2"/>
          <p:cNvSpPr>
            <a:spLocks noGrp="1"/>
          </p:cNvSpPr>
          <p:nvPr>
            <p:ph type="sldNum" sz="quarter" idx="12"/>
          </p:nvPr>
        </p:nvSpPr>
        <p:spPr/>
        <p:txBody>
          <a:bodyPr>
            <a:normAutofit/>
          </a:bodyPr>
          <a:lstStyle/>
          <a:p>
            <a:pPr>
              <a:defRPr/>
            </a:pPr>
            <a:fld id="{2AC67324-FB51-4BCE-B01B-48A910657C42}" type="slidenum">
              <a:rPr lang="ru-RU" smtClean="0">
                <a:latin typeface="Gill Sans"/>
              </a:rPr>
              <a:pPr>
                <a:defRPr/>
              </a:pPr>
              <a:t>158</a:t>
            </a:fld>
            <a:endParaRPr lang="ru-RU" dirty="0">
              <a:latin typeface="Gill Sans"/>
            </a:endParaRPr>
          </a:p>
        </p:txBody>
      </p:sp>
      <p:grpSp>
        <p:nvGrpSpPr>
          <p:cNvPr id="174085" name="Group 13"/>
          <p:cNvGrpSpPr>
            <a:grpSpLocks/>
          </p:cNvGrpSpPr>
          <p:nvPr/>
        </p:nvGrpSpPr>
        <p:grpSpPr bwMode="auto">
          <a:xfrm>
            <a:off x="6494463" y="2297113"/>
            <a:ext cx="2271712" cy="2271712"/>
            <a:chOff x="9409789" y="3019331"/>
            <a:chExt cx="2271608" cy="2271608"/>
          </a:xfrm>
        </p:grpSpPr>
        <p:pic>
          <p:nvPicPr>
            <p:cNvPr id="174086" name="Picture 1" descr="C:\Users\nativi\Pictures\Raccolta multimediale Microsoft\j0434825.png"/>
            <p:cNvPicPr>
              <a:picLocks noChangeAspect="1" noChangeArrowheads="1"/>
            </p:cNvPicPr>
            <p:nvPr/>
          </p:nvPicPr>
          <p:blipFill>
            <a:blip r:embed="rId4"/>
            <a:srcRect/>
            <a:stretch>
              <a:fillRect/>
            </a:stretch>
          </p:blipFill>
          <p:spPr bwMode="auto">
            <a:xfrm>
              <a:off x="9409789" y="3019331"/>
              <a:ext cx="2271608" cy="2271608"/>
            </a:xfrm>
            <a:prstGeom prst="rect">
              <a:avLst/>
            </a:prstGeom>
            <a:noFill/>
            <a:ln w="9525">
              <a:noFill/>
              <a:miter lim="800000"/>
              <a:headEnd/>
              <a:tailEnd/>
            </a:ln>
          </p:spPr>
        </p:pic>
        <p:sp>
          <p:nvSpPr>
            <p:cNvPr id="13" name="TextBox 12"/>
            <p:cNvSpPr txBox="1"/>
            <p:nvPr/>
          </p:nvSpPr>
          <p:spPr>
            <a:xfrm>
              <a:off x="9873318" y="3344753"/>
              <a:ext cx="1287473" cy="1477260"/>
            </a:xfrm>
            <a:prstGeom prst="rect">
              <a:avLst/>
            </a:prstGeom>
            <a:noFill/>
          </p:spPr>
          <p:txBody>
            <a:bodyPr wrap="none">
              <a:spAutoFit/>
            </a:bodyPr>
            <a:lstStyle/>
            <a:p>
              <a:pPr fontAlgn="auto">
                <a:spcBef>
                  <a:spcPts val="0"/>
                </a:spcBef>
                <a:spcAft>
                  <a:spcPts val="0"/>
                </a:spcAft>
                <a:defRPr/>
              </a:pPr>
              <a:r>
                <a:rPr lang="ru-RU" dirty="0" smtClean="0">
                  <a:solidFill>
                    <a:srgbClr val="000000"/>
                  </a:solidFill>
                  <a:effectLst>
                    <a:outerShdw blurRad="38100" dist="38100" dir="2700000" algn="tl">
                      <a:srgbClr val="000000">
                        <a:alpha val="43137"/>
                      </a:srgbClr>
                    </a:outerShdw>
                  </a:effectLst>
                  <a:latin typeface="Gill Sans"/>
                  <a:cs typeface="+mn-cs"/>
                </a:rPr>
                <a:t>ISO 19115</a:t>
              </a:r>
            </a:p>
            <a:p>
              <a:pPr fontAlgn="auto">
                <a:spcBef>
                  <a:spcPts val="0"/>
                </a:spcBef>
                <a:spcAft>
                  <a:spcPts val="0"/>
                </a:spcAft>
                <a:defRPr/>
              </a:pPr>
              <a:r>
                <a:rPr lang="ru-RU" dirty="0" smtClean="0">
                  <a:solidFill>
                    <a:srgbClr val="000000"/>
                  </a:solidFill>
                  <a:effectLst>
                    <a:outerShdw blurRad="38100" dist="38100" dir="2700000" algn="tl">
                      <a:srgbClr val="000000">
                        <a:alpha val="43137"/>
                      </a:srgbClr>
                    </a:outerShdw>
                  </a:effectLst>
                  <a:latin typeface="Gill Sans"/>
                  <a:cs typeface="+mn-cs"/>
                </a:rPr>
                <a:t>ISO 19119</a:t>
              </a:r>
            </a:p>
            <a:p>
              <a:pPr fontAlgn="auto">
                <a:spcBef>
                  <a:spcPts val="0"/>
                </a:spcBef>
                <a:spcAft>
                  <a:spcPts val="0"/>
                </a:spcAft>
                <a:defRPr/>
              </a:pPr>
              <a:r>
                <a:rPr lang="ru-RU" dirty="0" smtClean="0">
                  <a:solidFill>
                    <a:srgbClr val="000000"/>
                  </a:solidFill>
                  <a:effectLst>
                    <a:outerShdw blurRad="38100" dist="38100" dir="2700000" algn="tl">
                      <a:srgbClr val="000000">
                        <a:alpha val="43137"/>
                      </a:srgbClr>
                    </a:outerShdw>
                  </a:effectLst>
                  <a:latin typeface="Gill Sans"/>
                  <a:cs typeface="+mn-cs"/>
                </a:rPr>
                <a:t>ISO 19139</a:t>
              </a:r>
            </a:p>
            <a:p>
              <a:pPr fontAlgn="auto">
                <a:spcBef>
                  <a:spcPts val="0"/>
                </a:spcBef>
                <a:spcAft>
                  <a:spcPts val="0"/>
                </a:spcAft>
                <a:defRPr/>
              </a:pPr>
              <a:r>
                <a:rPr lang="ru-RU" dirty="0" smtClean="0">
                  <a:solidFill>
                    <a:srgbClr val="000000"/>
                  </a:solidFill>
                  <a:effectLst>
                    <a:outerShdw blurRad="38100" dist="38100" dir="2700000" algn="tl">
                      <a:srgbClr val="000000">
                        <a:alpha val="43137"/>
                      </a:srgbClr>
                    </a:outerShdw>
                  </a:effectLst>
                  <a:latin typeface="Gill Sans"/>
                  <a:cs typeface="+mn-cs"/>
                </a:rPr>
                <a:t>…</a:t>
              </a:r>
            </a:p>
            <a:p>
              <a:pPr fontAlgn="auto">
                <a:spcBef>
                  <a:spcPts val="0"/>
                </a:spcBef>
                <a:spcAft>
                  <a:spcPts val="0"/>
                </a:spcAft>
                <a:defRPr/>
              </a:pPr>
              <a:endParaRPr lang="ru-RU" dirty="0">
                <a:latin typeface="Gill Sans"/>
                <a:cs typeface="+mn-cs"/>
              </a:endParaRPr>
            </a:p>
          </p:txBody>
        </p:sp>
      </p:gr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a:xfrm>
            <a:off x="457200" y="274638"/>
            <a:ext cx="8229600" cy="711200"/>
          </a:xfrm>
        </p:spPr>
        <p:txBody>
          <a:bodyPr/>
          <a:lstStyle/>
          <a:p>
            <a:pPr algn="l" eaLnBrk="1" hangingPunct="1"/>
            <a:r>
              <a:rPr lang="ru-RU" sz="2600" b="1" dirty="0" smtClean="0"/>
              <a:t>Поддерживаемые backend-ы</a:t>
            </a:r>
          </a:p>
        </p:txBody>
      </p:sp>
      <p:sp>
        <p:nvSpPr>
          <p:cNvPr id="3" name="Slide Number Placeholder 2"/>
          <p:cNvSpPr>
            <a:spLocks noGrp="1"/>
          </p:cNvSpPr>
          <p:nvPr>
            <p:ph type="sldNum" sz="quarter" idx="12"/>
          </p:nvPr>
        </p:nvSpPr>
        <p:spPr>
          <a:xfrm>
            <a:off x="8353425" y="6423025"/>
            <a:ext cx="546100" cy="284163"/>
          </a:xfrm>
        </p:spPr>
        <p:txBody>
          <a:bodyPr>
            <a:normAutofit/>
          </a:bodyPr>
          <a:lstStyle/>
          <a:p>
            <a:pPr>
              <a:defRPr/>
            </a:pPr>
            <a:fld id="{CE99C654-91E4-4943-A584-8C03040612EC}" type="slidenum">
              <a:rPr lang="ru-RU" smtClean="0">
                <a:latin typeface="Gill Sans"/>
              </a:rPr>
              <a:pPr>
                <a:defRPr/>
              </a:pPr>
              <a:t>159</a:t>
            </a:fld>
            <a:endParaRPr lang="ru-RU" dirty="0">
              <a:latin typeface="Gill Sans"/>
            </a:endParaRPr>
          </a:p>
        </p:txBody>
      </p:sp>
      <p:graphicFrame>
        <p:nvGraphicFramePr>
          <p:cNvPr id="7" name="Table 6"/>
          <p:cNvGraphicFramePr>
            <a:graphicFrameLocks noGrp="1"/>
          </p:cNvGraphicFramePr>
          <p:nvPr/>
        </p:nvGraphicFramePr>
        <p:xfrm>
          <a:off x="1093788" y="1487488"/>
          <a:ext cx="7258081" cy="4820920"/>
        </p:xfrm>
        <a:graphic>
          <a:graphicData uri="http://schemas.openxmlformats.org/drawingml/2006/table">
            <a:tbl>
              <a:tblPr firstRow="1" bandRow="1">
                <a:tableStyleId>{93296810-A885-4BE3-A3E7-6D5BEEA58F35}</a:tableStyleId>
              </a:tblPr>
              <a:tblGrid>
                <a:gridCol w="835001"/>
                <a:gridCol w="6423080"/>
              </a:tblGrid>
              <a:tr h="370840">
                <a:tc>
                  <a:txBody>
                    <a:bodyPr/>
                    <a:lstStyle/>
                    <a:p>
                      <a:endParaRPr lang="it-I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ru-RU" sz="1800" b="1" dirty="0" smtClean="0">
                          <a:solidFill>
                            <a:srgbClr val="000000"/>
                          </a:solidFill>
                          <a:latin typeface="arial"/>
                        </a:rPr>
                        <a:t>Сервисы</a:t>
                      </a:r>
                      <a:r>
                        <a:rPr lang="ru-RU" sz="1800" b="1" baseline="0" dirty="0" smtClean="0">
                          <a:solidFill>
                            <a:srgbClr val="000000"/>
                          </a:solidFill>
                          <a:latin typeface="arial"/>
                        </a:rPr>
                        <a:t> Обнаружения</a:t>
                      </a:r>
                      <a:r>
                        <a:rPr lang="it-IT" sz="1800" b="1" dirty="0" smtClean="0">
                          <a:solidFill>
                            <a:srgbClr val="000000"/>
                          </a:solidFill>
                          <a:latin typeface="arial"/>
                        </a:rPr>
                        <a:t>/</a:t>
                      </a:r>
                      <a:r>
                        <a:rPr lang="ru-RU" sz="1800" b="1" dirty="0" smtClean="0">
                          <a:solidFill>
                            <a:srgbClr val="000000"/>
                          </a:solidFill>
                          <a:latin typeface="arial"/>
                        </a:rPr>
                        <a:t>Инвентаризации</a:t>
                      </a:r>
                      <a:r>
                        <a:rPr lang="it-IT" sz="1800" b="1" dirty="0" smtClean="0">
                          <a:solidFill>
                            <a:srgbClr val="000000"/>
                          </a:solidFill>
                          <a:latin typeface="arial"/>
                        </a:rPr>
                        <a:t>/</a:t>
                      </a:r>
                      <a:r>
                        <a:rPr lang="ru-RU" sz="1800" b="1" dirty="0" smtClean="0">
                          <a:solidFill>
                            <a:srgbClr val="000000"/>
                          </a:solidFill>
                          <a:latin typeface="arial"/>
                        </a:rPr>
                        <a:t>Списков</a:t>
                      </a:r>
                      <a:endParaRPr lang="it-IT" dirty="0"/>
                    </a:p>
                  </a:txBody>
                  <a:tcPr>
                    <a:lnL w="12700" cmpd="sng">
                      <a:noFill/>
                    </a:lnL>
                  </a:tcPr>
                </a:tc>
              </a:tr>
              <a:tr h="370840">
                <a:tc>
                  <a:txBody>
                    <a:bodyPr/>
                    <a:lstStyle/>
                    <a:p>
                      <a:endParaRPr lang="it-IT"/>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smtClean="0">
                          <a:solidFill>
                            <a:srgbClr val="000000"/>
                          </a:solidFill>
                          <a:latin typeface="arial"/>
                        </a:rPr>
                        <a:t>OGC WCS 1.0, 1.1, 1.1.2 </a:t>
                      </a:r>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smtClean="0">
                          <a:solidFill>
                            <a:srgbClr val="000000"/>
                          </a:solidFill>
                          <a:latin typeface="arial"/>
                        </a:rPr>
                        <a:t>OGC WMS 1.3.0, 1.1.1</a:t>
                      </a:r>
                      <a:endParaRPr lang="it-IT" dirty="0"/>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smtClean="0">
                          <a:solidFill>
                            <a:srgbClr val="000000"/>
                          </a:solidFill>
                          <a:latin typeface="arial"/>
                        </a:rPr>
                        <a:t>OGC WFS 1.0.0</a:t>
                      </a:r>
                      <a:endParaRPr lang="it-IT" dirty="0"/>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smtClean="0">
                          <a:solidFill>
                            <a:srgbClr val="000000"/>
                          </a:solidFill>
                          <a:latin typeface="arial"/>
                        </a:rPr>
                        <a:t>OGC WPS 1.0.0</a:t>
                      </a:r>
                      <a:endParaRPr lang="it-IT" dirty="0"/>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rtl="0" eaLnBrk="1" latinLnBrk="0" hangingPunct="1"/>
                      <a:r>
                        <a:rPr kumimoji="0" lang="en-US" sz="1800" kern="1200" dirty="0" smtClean="0">
                          <a:solidFill>
                            <a:srgbClr val="000000"/>
                          </a:solidFill>
                          <a:latin typeface="arial"/>
                          <a:ea typeface="+mn-ea"/>
                          <a:cs typeface="+mn-cs"/>
                        </a:rPr>
                        <a:t>OGC SOS 1.0</a:t>
                      </a:r>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smtClean="0">
                          <a:solidFill>
                            <a:srgbClr val="000000"/>
                          </a:solidFill>
                          <a:latin typeface="arial"/>
                        </a:rPr>
                        <a:t>OGC CSW 2.0.2 </a:t>
                      </a:r>
                      <a:r>
                        <a:rPr lang="it-IT" sz="1800" dirty="0" err="1" smtClean="0">
                          <a:solidFill>
                            <a:srgbClr val="000000"/>
                          </a:solidFill>
                          <a:latin typeface="arial"/>
                        </a:rPr>
                        <a:t>Core</a:t>
                      </a:r>
                      <a:r>
                        <a:rPr lang="it-IT" sz="1800" dirty="0" smtClean="0">
                          <a:solidFill>
                            <a:srgbClr val="000000"/>
                          </a:solidFill>
                          <a:latin typeface="arial"/>
                        </a:rPr>
                        <a:t>,  AP ISO 1.0,  </a:t>
                      </a:r>
                      <a:r>
                        <a:rPr lang="it-IT" sz="1800" dirty="0" err="1" smtClean="0">
                          <a:solidFill>
                            <a:srgbClr val="000000"/>
                          </a:solidFill>
                          <a:latin typeface="arial"/>
                        </a:rPr>
                        <a:t>ebRIM</a:t>
                      </a:r>
                      <a:r>
                        <a:rPr lang="it-IT" sz="1800" dirty="0" smtClean="0">
                          <a:solidFill>
                            <a:srgbClr val="000000"/>
                          </a:solidFill>
                          <a:latin typeface="arial"/>
                        </a:rPr>
                        <a:t>/CIM, </a:t>
                      </a:r>
                      <a:r>
                        <a:rPr lang="it-IT" sz="1800" dirty="0" err="1" smtClean="0">
                          <a:solidFill>
                            <a:srgbClr val="000000"/>
                          </a:solidFill>
                          <a:latin typeface="arial"/>
                        </a:rPr>
                        <a:t>ebRIM</a:t>
                      </a:r>
                      <a:r>
                        <a:rPr lang="it-IT" sz="1800" dirty="0" smtClean="0">
                          <a:solidFill>
                            <a:srgbClr val="000000"/>
                          </a:solidFill>
                          <a:latin typeface="arial"/>
                        </a:rPr>
                        <a:t>/EO</a:t>
                      </a:r>
                      <a:endParaRPr lang="it-IT" dirty="0"/>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smtClean="0">
                          <a:solidFill>
                            <a:srgbClr val="000000"/>
                          </a:solidFill>
                          <a:latin typeface="arial"/>
                        </a:rPr>
                        <a:t>ESRI ArcGIS </a:t>
                      </a:r>
                      <a:r>
                        <a:rPr lang="ru-RU" sz="1800" b="0" i="0" kern="1200" dirty="0" smtClean="0">
                          <a:solidFill>
                            <a:schemeClr val="dk1"/>
                          </a:solidFill>
                          <a:latin typeface="+mn-lt"/>
                          <a:ea typeface="+mn-ea"/>
                          <a:cs typeface="+mn-cs"/>
                        </a:rPr>
                        <a:t>Геопортал (версия 10) Сервис каталога</a:t>
                      </a:r>
                      <a:endParaRPr lang="it-IT" dirty="0"/>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smtClean="0">
                          <a:solidFill>
                            <a:srgbClr val="000000"/>
                          </a:solidFill>
                          <a:latin typeface="arial"/>
                        </a:rPr>
                        <a:t>THREDDS 1.0.1, 1.0.2 </a:t>
                      </a:r>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smtClean="0">
                          <a:solidFill>
                            <a:srgbClr val="000000"/>
                          </a:solidFill>
                          <a:latin typeface="arial"/>
                        </a:rPr>
                        <a:t>THREDDS-NCISO 1.0.1, 1.0.2</a:t>
                      </a:r>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smtClean="0">
                          <a:solidFill>
                            <a:srgbClr val="000000"/>
                          </a:solidFill>
                          <a:latin typeface="arial"/>
                        </a:rPr>
                        <a:t>CDI 1.04, 1.3, 1.4  1.6</a:t>
                      </a:r>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err="1" smtClean="0">
                          <a:solidFill>
                            <a:srgbClr val="000000"/>
                          </a:solidFill>
                          <a:latin typeface="arial"/>
                        </a:rPr>
                        <a:t>GI-cat</a:t>
                      </a:r>
                      <a:r>
                        <a:rPr lang="it-IT" sz="1800" dirty="0" smtClean="0">
                          <a:solidFill>
                            <a:srgbClr val="000000"/>
                          </a:solidFill>
                          <a:latin typeface="arial"/>
                        </a:rPr>
                        <a:t> 6.x, 7.x </a:t>
                      </a:r>
                    </a:p>
                  </a:txBody>
                  <a:tcPr>
                    <a:lnL w="12700" cmpd="sng">
                      <a:noFill/>
                    </a:lnL>
                  </a:tcPr>
                </a:tc>
              </a:tr>
              <a:tr h="370840">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smtClean="0">
                          <a:solidFill>
                            <a:srgbClr val="000000"/>
                          </a:solidFill>
                          <a:latin typeface="arial"/>
                        </a:rPr>
                        <a:t>GBIF</a:t>
                      </a:r>
                    </a:p>
                  </a:txBody>
                  <a:tcPr>
                    <a:lnL w="12700" cmpd="sng">
                      <a:noFill/>
                    </a:lnL>
                  </a:tcPr>
                </a:tc>
              </a:tr>
            </a:tbl>
          </a:graphicData>
        </a:graphic>
      </p:graphicFrame>
      <p:pic>
        <p:nvPicPr>
          <p:cNvPr id="175150" name="Picture 7" descr="WCS.png"/>
          <p:cNvPicPr>
            <a:picLocks noChangeAspect="1"/>
          </p:cNvPicPr>
          <p:nvPr/>
        </p:nvPicPr>
        <p:blipFill>
          <a:blip r:embed="rId2"/>
          <a:srcRect/>
          <a:stretch>
            <a:fillRect/>
          </a:stretch>
        </p:blipFill>
        <p:spPr bwMode="auto">
          <a:xfrm>
            <a:off x="1360488" y="1847850"/>
            <a:ext cx="407987" cy="406400"/>
          </a:xfrm>
          <a:prstGeom prst="rect">
            <a:avLst/>
          </a:prstGeom>
          <a:noFill/>
          <a:ln w="9525">
            <a:noFill/>
            <a:miter lim="800000"/>
            <a:headEnd/>
            <a:tailEnd/>
          </a:ln>
        </p:spPr>
      </p:pic>
      <p:pic>
        <p:nvPicPr>
          <p:cNvPr id="175151" name="Picture 8" descr="WMS.png"/>
          <p:cNvPicPr>
            <a:picLocks noChangeAspect="1"/>
          </p:cNvPicPr>
          <p:nvPr/>
        </p:nvPicPr>
        <p:blipFill>
          <a:blip r:embed="rId3"/>
          <a:srcRect/>
          <a:stretch>
            <a:fillRect/>
          </a:stretch>
        </p:blipFill>
        <p:spPr bwMode="auto">
          <a:xfrm>
            <a:off x="1357313" y="2206625"/>
            <a:ext cx="414337" cy="414338"/>
          </a:xfrm>
          <a:prstGeom prst="rect">
            <a:avLst/>
          </a:prstGeom>
          <a:noFill/>
          <a:ln w="9525">
            <a:noFill/>
            <a:miter lim="800000"/>
            <a:headEnd/>
            <a:tailEnd/>
          </a:ln>
        </p:spPr>
      </p:pic>
      <p:pic>
        <p:nvPicPr>
          <p:cNvPr id="175152" name="Picture 9" descr="WFS.png"/>
          <p:cNvPicPr>
            <a:picLocks noChangeAspect="1"/>
          </p:cNvPicPr>
          <p:nvPr/>
        </p:nvPicPr>
        <p:blipFill>
          <a:blip r:embed="rId4"/>
          <a:srcRect/>
          <a:stretch>
            <a:fillRect/>
          </a:stretch>
        </p:blipFill>
        <p:spPr bwMode="auto">
          <a:xfrm>
            <a:off x="1365250" y="2889250"/>
            <a:ext cx="398463" cy="398463"/>
          </a:xfrm>
          <a:prstGeom prst="rect">
            <a:avLst/>
          </a:prstGeom>
          <a:noFill/>
          <a:ln w="9525">
            <a:noFill/>
            <a:miter lim="800000"/>
            <a:headEnd/>
            <a:tailEnd/>
          </a:ln>
        </p:spPr>
      </p:pic>
      <p:pic>
        <p:nvPicPr>
          <p:cNvPr id="175153" name="Picture 10" descr="WPS.png"/>
          <p:cNvPicPr>
            <a:picLocks noChangeAspect="1"/>
          </p:cNvPicPr>
          <p:nvPr/>
        </p:nvPicPr>
        <p:blipFill>
          <a:blip r:embed="rId5"/>
          <a:srcRect/>
          <a:stretch>
            <a:fillRect/>
          </a:stretch>
        </p:blipFill>
        <p:spPr bwMode="auto">
          <a:xfrm>
            <a:off x="1368425" y="2566988"/>
            <a:ext cx="392113" cy="393700"/>
          </a:xfrm>
          <a:prstGeom prst="rect">
            <a:avLst/>
          </a:prstGeom>
          <a:noFill/>
          <a:ln w="9525">
            <a:noFill/>
            <a:miter lim="800000"/>
            <a:headEnd/>
            <a:tailEnd/>
          </a:ln>
        </p:spPr>
      </p:pic>
      <p:pic>
        <p:nvPicPr>
          <p:cNvPr id="175154" name="Picture 11" descr="CSW-CORE.png"/>
          <p:cNvPicPr>
            <a:picLocks noChangeAspect="1"/>
          </p:cNvPicPr>
          <p:nvPr/>
        </p:nvPicPr>
        <p:blipFill>
          <a:blip r:embed="rId6"/>
          <a:srcRect/>
          <a:stretch>
            <a:fillRect/>
          </a:stretch>
        </p:blipFill>
        <p:spPr bwMode="auto">
          <a:xfrm>
            <a:off x="1330325" y="3606800"/>
            <a:ext cx="468313" cy="468313"/>
          </a:xfrm>
          <a:prstGeom prst="rect">
            <a:avLst/>
          </a:prstGeom>
          <a:noFill/>
          <a:ln w="9525">
            <a:noFill/>
            <a:miter lim="800000"/>
            <a:headEnd/>
            <a:tailEnd/>
          </a:ln>
        </p:spPr>
      </p:pic>
      <p:pic>
        <p:nvPicPr>
          <p:cNvPr id="175155" name="Picture 12" descr="SEADATANET_CDI.png"/>
          <p:cNvPicPr>
            <a:picLocks noChangeAspect="1"/>
          </p:cNvPicPr>
          <p:nvPr/>
        </p:nvPicPr>
        <p:blipFill>
          <a:blip r:embed="rId7"/>
          <a:srcRect/>
          <a:stretch>
            <a:fillRect/>
          </a:stretch>
        </p:blipFill>
        <p:spPr bwMode="auto">
          <a:xfrm>
            <a:off x="1362075" y="5184775"/>
            <a:ext cx="404813" cy="366713"/>
          </a:xfrm>
          <a:prstGeom prst="rect">
            <a:avLst/>
          </a:prstGeom>
          <a:noFill/>
          <a:ln w="9525">
            <a:noFill/>
            <a:miter lim="800000"/>
            <a:headEnd/>
            <a:tailEnd/>
          </a:ln>
        </p:spPr>
      </p:pic>
      <p:pic>
        <p:nvPicPr>
          <p:cNvPr id="175156" name="Picture 13" descr="ESRI.jpg"/>
          <p:cNvPicPr>
            <a:picLocks noChangeAspect="1"/>
          </p:cNvPicPr>
          <p:nvPr/>
        </p:nvPicPr>
        <p:blipFill>
          <a:blip r:embed="rId8">
            <a:clrChange>
              <a:clrFrom>
                <a:srgbClr val="FFFFFF"/>
              </a:clrFrom>
              <a:clrTo>
                <a:srgbClr val="FFFFFF">
                  <a:alpha val="0"/>
                </a:srgbClr>
              </a:clrTo>
            </a:clrChange>
          </a:blip>
          <a:srcRect/>
          <a:stretch>
            <a:fillRect/>
          </a:stretch>
        </p:blipFill>
        <p:spPr bwMode="auto">
          <a:xfrm>
            <a:off x="1162050" y="4038600"/>
            <a:ext cx="804863" cy="360363"/>
          </a:xfrm>
          <a:prstGeom prst="rect">
            <a:avLst/>
          </a:prstGeom>
          <a:noFill/>
          <a:ln w="9525">
            <a:noFill/>
            <a:miter lim="800000"/>
            <a:headEnd/>
            <a:tailEnd/>
          </a:ln>
        </p:spPr>
      </p:pic>
      <p:pic>
        <p:nvPicPr>
          <p:cNvPr id="175157" name="Picture 14" descr="THREDDS.jpg"/>
          <p:cNvPicPr>
            <a:picLocks noChangeAspect="1"/>
          </p:cNvPicPr>
          <p:nvPr/>
        </p:nvPicPr>
        <p:blipFill>
          <a:blip r:embed="rId9">
            <a:clrChange>
              <a:clrFrom>
                <a:srgbClr val="FFFFFF"/>
              </a:clrFrom>
              <a:clrTo>
                <a:srgbClr val="FFFFFF">
                  <a:alpha val="0"/>
                </a:srgbClr>
              </a:clrTo>
            </a:clrChange>
          </a:blip>
          <a:srcRect/>
          <a:stretch>
            <a:fillRect/>
          </a:stretch>
        </p:blipFill>
        <p:spPr bwMode="auto">
          <a:xfrm>
            <a:off x="1312863" y="4327525"/>
            <a:ext cx="503237" cy="404813"/>
          </a:xfrm>
          <a:prstGeom prst="rect">
            <a:avLst/>
          </a:prstGeom>
          <a:noFill/>
          <a:ln w="9525">
            <a:noFill/>
            <a:miter lim="800000"/>
            <a:headEnd/>
            <a:tailEnd/>
          </a:ln>
        </p:spPr>
      </p:pic>
      <p:pic>
        <p:nvPicPr>
          <p:cNvPr id="175158" name="Picture 15" descr="THREDDS.jpg"/>
          <p:cNvPicPr>
            <a:picLocks noChangeAspect="1"/>
          </p:cNvPicPr>
          <p:nvPr/>
        </p:nvPicPr>
        <p:blipFill>
          <a:blip r:embed="rId9">
            <a:clrChange>
              <a:clrFrom>
                <a:srgbClr val="FFFFFF"/>
              </a:clrFrom>
              <a:clrTo>
                <a:srgbClr val="FFFFFF">
                  <a:alpha val="0"/>
                </a:srgbClr>
              </a:clrTo>
            </a:clrChange>
          </a:blip>
          <a:srcRect/>
          <a:stretch>
            <a:fillRect/>
          </a:stretch>
        </p:blipFill>
        <p:spPr bwMode="auto">
          <a:xfrm>
            <a:off x="1312863" y="4687888"/>
            <a:ext cx="503237" cy="404812"/>
          </a:xfrm>
          <a:prstGeom prst="rect">
            <a:avLst/>
          </a:prstGeom>
          <a:noFill/>
          <a:ln w="9525">
            <a:noFill/>
            <a:miter lim="800000"/>
            <a:headEnd/>
            <a:tailEnd/>
          </a:ln>
        </p:spPr>
      </p:pic>
      <p:pic>
        <p:nvPicPr>
          <p:cNvPr id="175159" name="Immagine 89" descr="GI-cat.gif"/>
          <p:cNvPicPr>
            <a:picLocks noChangeAspect="1"/>
          </p:cNvPicPr>
          <p:nvPr/>
        </p:nvPicPr>
        <p:blipFill>
          <a:blip r:embed="rId10"/>
          <a:srcRect/>
          <a:stretch>
            <a:fillRect/>
          </a:stretch>
        </p:blipFill>
        <p:spPr bwMode="auto">
          <a:xfrm>
            <a:off x="1414463" y="5608638"/>
            <a:ext cx="300037" cy="358775"/>
          </a:xfrm>
          <a:prstGeom prst="rect">
            <a:avLst/>
          </a:prstGeom>
          <a:noFill/>
          <a:ln w="9525">
            <a:noFill/>
            <a:miter lim="800000"/>
            <a:headEnd/>
            <a:tailEnd/>
          </a:ln>
        </p:spPr>
      </p:pic>
      <p:pic>
        <p:nvPicPr>
          <p:cNvPr id="175160" name="Picture 17" descr="GBIF.png"/>
          <p:cNvPicPr>
            <a:picLocks noChangeAspect="1"/>
          </p:cNvPicPr>
          <p:nvPr/>
        </p:nvPicPr>
        <p:blipFill>
          <a:blip r:embed="rId11"/>
          <a:srcRect/>
          <a:stretch>
            <a:fillRect/>
          </a:stretch>
        </p:blipFill>
        <p:spPr bwMode="auto">
          <a:xfrm>
            <a:off x="1376363" y="5972175"/>
            <a:ext cx="377825" cy="339725"/>
          </a:xfrm>
          <a:prstGeom prst="rect">
            <a:avLst/>
          </a:prstGeom>
          <a:noFill/>
          <a:ln w="9525">
            <a:noFill/>
            <a:miter lim="800000"/>
            <a:headEnd/>
            <a:tailEnd/>
          </a:ln>
        </p:spPr>
      </p:pic>
      <p:grpSp>
        <p:nvGrpSpPr>
          <p:cNvPr id="175161" name="Gruppo 17"/>
          <p:cNvGrpSpPr>
            <a:grpSpLocks/>
          </p:cNvGrpSpPr>
          <p:nvPr/>
        </p:nvGrpSpPr>
        <p:grpSpPr bwMode="auto">
          <a:xfrm>
            <a:off x="1311274" y="3254378"/>
            <a:ext cx="510076" cy="421446"/>
            <a:chOff x="827584" y="3068960"/>
            <a:chExt cx="510523" cy="420188"/>
          </a:xfrm>
        </p:grpSpPr>
        <p:pic>
          <p:nvPicPr>
            <p:cNvPr id="175162" name="Picture 27" descr="WFS.png"/>
            <p:cNvPicPr>
              <a:picLocks noChangeAspect="1"/>
            </p:cNvPicPr>
            <p:nvPr/>
          </p:nvPicPr>
          <p:blipFill>
            <a:blip r:embed="rId4"/>
            <a:srcRect r="9731" b="45837"/>
            <a:stretch>
              <a:fillRect/>
            </a:stretch>
          </p:blipFill>
          <p:spPr bwMode="auto">
            <a:xfrm>
              <a:off x="899592" y="3068960"/>
              <a:ext cx="360040" cy="216024"/>
            </a:xfrm>
            <a:prstGeom prst="rect">
              <a:avLst/>
            </a:prstGeom>
            <a:noFill/>
            <a:ln w="9525">
              <a:noFill/>
              <a:miter lim="800000"/>
              <a:headEnd/>
              <a:tailEnd/>
            </a:ln>
          </p:spPr>
        </p:pic>
        <p:sp>
          <p:nvSpPr>
            <p:cNvPr id="175163" name="CasellaDiTesto 16"/>
            <p:cNvSpPr txBox="1">
              <a:spLocks noChangeArrowheads="1"/>
            </p:cNvSpPr>
            <p:nvPr/>
          </p:nvSpPr>
          <p:spPr bwMode="auto">
            <a:xfrm>
              <a:off x="827584" y="3212976"/>
              <a:ext cx="510523" cy="276172"/>
            </a:xfrm>
            <a:prstGeom prst="rect">
              <a:avLst/>
            </a:prstGeom>
            <a:noFill/>
            <a:ln w="9525">
              <a:noFill/>
              <a:miter lim="800000"/>
              <a:headEnd/>
              <a:tailEnd/>
            </a:ln>
          </p:spPr>
          <p:txBody>
            <a:bodyPr wrap="none">
              <a:spAutoFit/>
            </a:bodyPr>
            <a:lstStyle/>
            <a:p>
              <a:r>
                <a:rPr lang="ru-RU" sz="1200" b="1" dirty="0" smtClean="0">
                  <a:solidFill>
                    <a:srgbClr val="FFC000"/>
                  </a:solidFill>
                  <a:latin typeface="Gill Sans"/>
                </a:rPr>
                <a:t>SOS</a:t>
              </a:r>
              <a:endParaRPr lang="ru-RU" sz="1200" b="1" dirty="0">
                <a:solidFill>
                  <a:srgbClr val="FFC000"/>
                </a:solidFill>
                <a:latin typeface="Gill Sans"/>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p:cNvSpPr>
          <p:nvPr/>
        </p:nvSpPr>
        <p:spPr bwMode="auto">
          <a:xfrm>
            <a:off x="1773238" y="1318260"/>
            <a:ext cx="7245125" cy="492443"/>
          </a:xfrm>
          <a:prstGeom prst="rect">
            <a:avLst/>
          </a:prstGeom>
          <a:noFill/>
          <a:ln w="12700">
            <a:noFill/>
            <a:miter lim="800000"/>
            <a:headEnd/>
            <a:tailEnd/>
          </a:ln>
        </p:spPr>
        <p:txBody>
          <a:bodyPr wrap="none" lIns="0" tIns="0" rIns="0" bIns="0" anchor="ctr">
            <a:spAutoFit/>
          </a:bodyPr>
          <a:lstStyle/>
          <a:p>
            <a:r>
              <a:rPr lang="ru-RU" dirty="0" smtClean="0"/>
              <a:t>Что является лучшим инструментом для поиска данных сегодня? </a:t>
            </a:r>
            <a:endParaRPr lang="ru-RU" sz="3200" dirty="0">
              <a:latin typeface="Gill Sans"/>
              <a:ea typeface="Gill Sans"/>
              <a:cs typeface="Gill Sans"/>
            </a:endParaRPr>
          </a:p>
        </p:txBody>
      </p:sp>
      <p:pic>
        <p:nvPicPr>
          <p:cNvPr id="44034" name="Picture 2"/>
          <p:cNvPicPr>
            <a:picLocks noChangeAspect="1" noChangeArrowheads="1"/>
          </p:cNvPicPr>
          <p:nvPr/>
        </p:nvPicPr>
        <p:blipFill>
          <a:blip r:embed="rId3"/>
          <a:srcRect/>
          <a:stretch>
            <a:fillRect/>
          </a:stretch>
        </p:blipFill>
        <p:spPr bwMode="auto">
          <a:xfrm>
            <a:off x="517525" y="2355850"/>
            <a:ext cx="8108950" cy="3154363"/>
          </a:xfrm>
          <a:prstGeom prst="rect">
            <a:avLst/>
          </a:prstGeom>
          <a:noFill/>
          <a:ln w="12700">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500" fill="hold"/>
                                        <p:tgtEl>
                                          <p:spTgt spid="44034"/>
                                        </p:tgtEl>
                                        <p:attrNameLst>
                                          <p:attrName>ppt_x</p:attrName>
                                        </p:attrNameLst>
                                      </p:cBhvr>
                                      <p:tavLst>
                                        <p:tav tm="0">
                                          <p:val>
                                            <p:strVal val="#ppt_x"/>
                                          </p:val>
                                        </p:tav>
                                        <p:tav tm="100000">
                                          <p:val>
                                            <p:strVal val="#ppt_x"/>
                                          </p:val>
                                        </p:tav>
                                      </p:tavLst>
                                    </p:anim>
                                    <p:anim calcmode="lin" valueType="num">
                                      <p:cBhvr additive="base">
                                        <p:cTn id="8" dur="500" fill="hold"/>
                                        <p:tgtEl>
                                          <p:spTgt spid="44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pPr>
              <a:defRPr/>
            </a:pPr>
            <a:fld id="{49791573-4DB6-46FD-A7D6-3D691117FBAC}" type="slidenum">
              <a:rPr lang="ru-RU" smtClean="0">
                <a:latin typeface="Gill Sans"/>
              </a:rPr>
              <a:pPr>
                <a:defRPr/>
              </a:pPr>
              <a:t>160</a:t>
            </a:fld>
            <a:endParaRPr lang="ru-RU" dirty="0">
              <a:latin typeface="Gill Sans"/>
            </a:endParaRPr>
          </a:p>
        </p:txBody>
      </p:sp>
      <p:graphicFrame>
        <p:nvGraphicFramePr>
          <p:cNvPr id="6" name="Table 5"/>
          <p:cNvGraphicFramePr>
            <a:graphicFrameLocks noGrp="1"/>
          </p:cNvGraphicFramePr>
          <p:nvPr/>
        </p:nvGraphicFramePr>
        <p:xfrm>
          <a:off x="739775" y="1766888"/>
          <a:ext cx="7946571" cy="1854200"/>
        </p:xfrm>
        <a:graphic>
          <a:graphicData uri="http://schemas.openxmlformats.org/drawingml/2006/table">
            <a:tbl>
              <a:tblPr firstRow="1" bandRow="1">
                <a:tableStyleId>{93296810-A885-4BE3-A3E7-6D5BEEA58F35}</a:tableStyleId>
              </a:tblPr>
              <a:tblGrid>
                <a:gridCol w="914207"/>
                <a:gridCol w="7032364"/>
              </a:tblGrid>
              <a:tr h="370840">
                <a:tc>
                  <a:txBody>
                    <a:bodyPr/>
                    <a:lstStyle/>
                    <a:p>
                      <a:endParaRPr lang="it-I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ru-RU" sz="1800" b="1" dirty="0" smtClean="0">
                          <a:solidFill>
                            <a:srgbClr val="000000"/>
                          </a:solidFill>
                          <a:latin typeface="arial"/>
                        </a:rPr>
                        <a:t>Сервисы</a:t>
                      </a:r>
                      <a:r>
                        <a:rPr lang="ru-RU" sz="1800" b="1" baseline="0" dirty="0" smtClean="0">
                          <a:solidFill>
                            <a:srgbClr val="000000"/>
                          </a:solidFill>
                          <a:latin typeface="arial"/>
                        </a:rPr>
                        <a:t> Обнаружения</a:t>
                      </a:r>
                      <a:r>
                        <a:rPr lang="it-IT" sz="1800" b="1" dirty="0" smtClean="0">
                          <a:solidFill>
                            <a:srgbClr val="000000"/>
                          </a:solidFill>
                          <a:latin typeface="arial"/>
                        </a:rPr>
                        <a:t>/</a:t>
                      </a:r>
                      <a:r>
                        <a:rPr lang="ru-RU" sz="1800" b="1" dirty="0" smtClean="0">
                          <a:solidFill>
                            <a:srgbClr val="000000"/>
                          </a:solidFill>
                          <a:latin typeface="arial"/>
                        </a:rPr>
                        <a:t>Инвентаризации</a:t>
                      </a:r>
                      <a:r>
                        <a:rPr lang="it-IT" sz="1800" b="1" dirty="0" smtClean="0">
                          <a:solidFill>
                            <a:srgbClr val="000000"/>
                          </a:solidFill>
                          <a:latin typeface="arial"/>
                        </a:rPr>
                        <a:t>/</a:t>
                      </a:r>
                      <a:r>
                        <a:rPr lang="ru-RU" sz="1800" b="1" dirty="0" smtClean="0">
                          <a:solidFill>
                            <a:srgbClr val="000000"/>
                          </a:solidFill>
                          <a:latin typeface="arial"/>
                        </a:rPr>
                        <a:t>Списков</a:t>
                      </a:r>
                      <a:endParaRPr lang="it-IT" dirty="0"/>
                    </a:p>
                  </a:txBody>
                  <a:tcPr>
                    <a:lnL w="12700" cmpd="sng">
                      <a:noFill/>
                    </a:lnL>
                  </a:tcPr>
                </a:tc>
              </a:tr>
              <a:tr h="370840">
                <a:tc>
                  <a:txBody>
                    <a:bodyPr/>
                    <a:lstStyle/>
                    <a:p>
                      <a:endParaRPr lang="it-IT"/>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smtClean="0">
                          <a:solidFill>
                            <a:srgbClr val="000000"/>
                          </a:solidFill>
                          <a:latin typeface="arial"/>
                        </a:rPr>
                        <a:t>GeoNetwork (</a:t>
                      </a:r>
                      <a:r>
                        <a:rPr lang="ru-RU" sz="1800" dirty="0" smtClean="0">
                          <a:solidFill>
                            <a:srgbClr val="000000"/>
                          </a:solidFill>
                          <a:latin typeface="arial"/>
                        </a:rPr>
                        <a:t>версии </a:t>
                      </a:r>
                      <a:r>
                        <a:rPr lang="it-IT" sz="1800" dirty="0" smtClean="0">
                          <a:solidFill>
                            <a:srgbClr val="000000"/>
                          </a:solidFill>
                          <a:latin typeface="arial"/>
                        </a:rPr>
                        <a:t>2.2.0 </a:t>
                      </a:r>
                      <a:r>
                        <a:rPr lang="ru-RU" sz="1800" dirty="0" smtClean="0">
                          <a:solidFill>
                            <a:srgbClr val="000000"/>
                          </a:solidFill>
                          <a:latin typeface="arial"/>
                        </a:rPr>
                        <a:t>и</a:t>
                      </a:r>
                      <a:r>
                        <a:rPr lang="it-IT" sz="1800" dirty="0" smtClean="0">
                          <a:solidFill>
                            <a:srgbClr val="000000"/>
                          </a:solidFill>
                          <a:latin typeface="arial"/>
                        </a:rPr>
                        <a:t> 2.4.1) catalog service</a:t>
                      </a:r>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smtClean="0">
                          <a:solidFill>
                            <a:srgbClr val="000000"/>
                          </a:solidFill>
                          <a:latin typeface="arial"/>
                        </a:rPr>
                        <a:t>Deegree (</a:t>
                      </a:r>
                      <a:r>
                        <a:rPr lang="ru-RU" sz="1800" dirty="0" smtClean="0">
                          <a:solidFill>
                            <a:srgbClr val="000000"/>
                          </a:solidFill>
                          <a:latin typeface="arial"/>
                        </a:rPr>
                        <a:t>версия</a:t>
                      </a:r>
                      <a:r>
                        <a:rPr lang="it-IT" sz="1800" dirty="0" smtClean="0">
                          <a:solidFill>
                            <a:srgbClr val="000000"/>
                          </a:solidFill>
                          <a:latin typeface="arial"/>
                        </a:rPr>
                        <a:t> 2.2) catalog service</a:t>
                      </a:r>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err="1" smtClean="0">
                          <a:solidFill>
                            <a:srgbClr val="000000"/>
                          </a:solidFill>
                          <a:latin typeface="arial"/>
                        </a:rPr>
                        <a:t>OpenSearch</a:t>
                      </a:r>
                      <a:r>
                        <a:rPr lang="it-IT" sz="1800" dirty="0" smtClean="0">
                          <a:solidFill>
                            <a:srgbClr val="000000"/>
                          </a:solidFill>
                          <a:latin typeface="arial"/>
                        </a:rPr>
                        <a:t> 1.1 </a:t>
                      </a:r>
                      <a:r>
                        <a:rPr lang="it-IT" sz="1800" dirty="0" err="1" smtClean="0">
                          <a:solidFill>
                            <a:srgbClr val="000000"/>
                          </a:solidFill>
                          <a:latin typeface="arial"/>
                        </a:rPr>
                        <a:t>accessor</a:t>
                      </a:r>
                      <a:endParaRPr lang="it-IT" dirty="0"/>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smtClean="0">
                          <a:solidFill>
                            <a:srgbClr val="000000"/>
                          </a:solidFill>
                          <a:latin typeface="arial"/>
                        </a:rPr>
                        <a:t> OAI-PMH 2.0 (</a:t>
                      </a:r>
                      <a:r>
                        <a:rPr lang="ru-RU" sz="1800" dirty="0" smtClean="0">
                          <a:solidFill>
                            <a:srgbClr val="000000"/>
                          </a:solidFill>
                          <a:latin typeface="arial"/>
                        </a:rPr>
                        <a:t>поддерживает</a:t>
                      </a:r>
                      <a:r>
                        <a:rPr lang="it-IT" sz="1800" dirty="0" smtClean="0">
                          <a:solidFill>
                            <a:srgbClr val="000000"/>
                          </a:solidFill>
                          <a:latin typeface="arial"/>
                        </a:rPr>
                        <a:t> ISO19139 </a:t>
                      </a:r>
                      <a:r>
                        <a:rPr lang="ru-RU" sz="1800" dirty="0" smtClean="0">
                          <a:solidFill>
                            <a:srgbClr val="000000"/>
                          </a:solidFill>
                          <a:latin typeface="arial"/>
                        </a:rPr>
                        <a:t>и</a:t>
                      </a:r>
                      <a:r>
                        <a:rPr lang="it-IT" sz="1800" dirty="0" smtClean="0">
                          <a:solidFill>
                            <a:srgbClr val="000000"/>
                          </a:solidFill>
                          <a:latin typeface="arial"/>
                        </a:rPr>
                        <a:t> dublin core </a:t>
                      </a:r>
                      <a:r>
                        <a:rPr lang="ru-RU" sz="1800" dirty="0" smtClean="0">
                          <a:solidFill>
                            <a:srgbClr val="000000"/>
                          </a:solidFill>
                          <a:latin typeface="arial"/>
                        </a:rPr>
                        <a:t>форматы</a:t>
                      </a:r>
                      <a:r>
                        <a:rPr lang="it-IT" sz="1800" dirty="0" smtClean="0">
                          <a:solidFill>
                            <a:srgbClr val="000000"/>
                          </a:solidFill>
                          <a:latin typeface="arial"/>
                        </a:rPr>
                        <a:t>)</a:t>
                      </a:r>
                      <a:endParaRPr lang="it-IT" dirty="0"/>
                    </a:p>
                  </a:txBody>
                  <a:tcPr>
                    <a:lnL w="12700" cmpd="sng">
                      <a:noFill/>
                    </a:lnL>
                    <a:solidFill>
                      <a:schemeClr val="bg1"/>
                    </a:solidFill>
                  </a:tcPr>
                </a:tc>
              </a:tr>
            </a:tbl>
          </a:graphicData>
        </a:graphic>
      </p:graphicFrame>
      <p:pic>
        <p:nvPicPr>
          <p:cNvPr id="176149" name="Picture 6" descr="DEEGREE.png"/>
          <p:cNvPicPr>
            <a:picLocks noChangeAspect="1"/>
          </p:cNvPicPr>
          <p:nvPr/>
        </p:nvPicPr>
        <p:blipFill>
          <a:blip r:embed="rId2"/>
          <a:srcRect/>
          <a:stretch>
            <a:fillRect/>
          </a:stretch>
        </p:blipFill>
        <p:spPr bwMode="auto">
          <a:xfrm>
            <a:off x="1239838" y="2516188"/>
            <a:ext cx="431800" cy="433387"/>
          </a:xfrm>
          <a:prstGeom prst="rect">
            <a:avLst/>
          </a:prstGeom>
          <a:noFill/>
          <a:ln w="9525">
            <a:noFill/>
            <a:miter lim="800000"/>
            <a:headEnd/>
            <a:tailEnd/>
          </a:ln>
        </p:spPr>
      </p:pic>
      <p:pic>
        <p:nvPicPr>
          <p:cNvPr id="176150" name="Picture 7" descr="OPENSEARCH.png"/>
          <p:cNvPicPr>
            <a:picLocks noChangeAspect="1"/>
          </p:cNvPicPr>
          <p:nvPr/>
        </p:nvPicPr>
        <p:blipFill>
          <a:blip r:embed="rId3"/>
          <a:srcRect/>
          <a:stretch>
            <a:fillRect/>
          </a:stretch>
        </p:blipFill>
        <p:spPr bwMode="auto">
          <a:xfrm>
            <a:off x="1203325" y="2862263"/>
            <a:ext cx="503238" cy="503237"/>
          </a:xfrm>
          <a:prstGeom prst="rect">
            <a:avLst/>
          </a:prstGeom>
          <a:noFill/>
          <a:ln w="9525">
            <a:noFill/>
            <a:miter lim="800000"/>
            <a:headEnd/>
            <a:tailEnd/>
          </a:ln>
        </p:spPr>
      </p:pic>
      <p:pic>
        <p:nvPicPr>
          <p:cNvPr id="176151" name="Picture 8" descr="OAI-PMH.gif"/>
          <p:cNvPicPr>
            <a:picLocks noChangeAspect="1"/>
          </p:cNvPicPr>
          <p:nvPr/>
        </p:nvPicPr>
        <p:blipFill>
          <a:blip r:embed="rId4"/>
          <a:srcRect/>
          <a:stretch>
            <a:fillRect/>
          </a:stretch>
        </p:blipFill>
        <p:spPr bwMode="auto">
          <a:xfrm>
            <a:off x="1249363" y="3335338"/>
            <a:ext cx="431800" cy="303212"/>
          </a:xfrm>
          <a:prstGeom prst="rect">
            <a:avLst/>
          </a:prstGeom>
          <a:noFill/>
          <a:ln w="9525">
            <a:noFill/>
            <a:miter lim="800000"/>
            <a:headEnd/>
            <a:tailEnd/>
          </a:ln>
        </p:spPr>
      </p:pic>
      <p:pic>
        <p:nvPicPr>
          <p:cNvPr id="176152" name="Picture 24" descr="GEONETWORK-icon.png"/>
          <p:cNvPicPr>
            <a:picLocks noChangeAspect="1"/>
          </p:cNvPicPr>
          <p:nvPr/>
        </p:nvPicPr>
        <p:blipFill>
          <a:blip r:embed="rId5"/>
          <a:srcRect/>
          <a:stretch>
            <a:fillRect/>
          </a:stretch>
        </p:blipFill>
        <p:spPr bwMode="auto">
          <a:xfrm>
            <a:off x="1244600" y="2063750"/>
            <a:ext cx="433388" cy="433388"/>
          </a:xfrm>
          <a:prstGeom prst="rect">
            <a:avLst/>
          </a:prstGeom>
          <a:noFill/>
          <a:ln w="9525">
            <a:noFill/>
            <a:miter lim="800000"/>
            <a:headEnd/>
            <a:tailEnd/>
          </a:ln>
        </p:spPr>
      </p:pic>
      <p:sp>
        <p:nvSpPr>
          <p:cNvPr id="176153" name="Title 1"/>
          <p:cNvSpPr>
            <a:spLocks noGrp="1"/>
          </p:cNvSpPr>
          <p:nvPr>
            <p:ph type="title"/>
          </p:nvPr>
        </p:nvSpPr>
        <p:spPr>
          <a:xfrm>
            <a:off x="457200" y="274638"/>
            <a:ext cx="8229600" cy="711200"/>
          </a:xfrm>
        </p:spPr>
        <p:txBody>
          <a:bodyPr/>
          <a:lstStyle/>
          <a:p>
            <a:pPr algn="l" eaLnBrk="1" hangingPunct="1"/>
            <a:r>
              <a:rPr lang="ru-RU" sz="2600" b="1" dirty="0" smtClean="0"/>
              <a:t>Поддерживаемые backend-ы</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pPr>
              <a:defRPr/>
            </a:pPr>
            <a:fld id="{CC4E6A2D-40A1-416A-A36F-A235DDBB8F9A}" type="slidenum">
              <a:rPr lang="ru-RU" smtClean="0">
                <a:latin typeface="Gill Sans"/>
              </a:rPr>
              <a:pPr>
                <a:defRPr/>
              </a:pPr>
              <a:t>161</a:t>
            </a:fld>
            <a:endParaRPr lang="ru-RU" dirty="0">
              <a:latin typeface="Gill Sans"/>
            </a:endParaRPr>
          </a:p>
        </p:txBody>
      </p:sp>
      <p:graphicFrame>
        <p:nvGraphicFramePr>
          <p:cNvPr id="6" name="Table 5"/>
          <p:cNvGraphicFramePr>
            <a:graphicFrameLocks noGrp="1"/>
          </p:cNvGraphicFramePr>
          <p:nvPr/>
        </p:nvGraphicFramePr>
        <p:xfrm>
          <a:off x="611188" y="1855788"/>
          <a:ext cx="8136904" cy="4079445"/>
        </p:xfrm>
        <a:graphic>
          <a:graphicData uri="http://schemas.openxmlformats.org/drawingml/2006/table">
            <a:tbl>
              <a:tblPr firstRow="1" bandRow="1">
                <a:tableStyleId>{93296810-A885-4BE3-A3E7-6D5BEEA58F35}</a:tableStyleId>
              </a:tblPr>
              <a:tblGrid>
                <a:gridCol w="936104"/>
                <a:gridCol w="7200800"/>
              </a:tblGrid>
              <a:tr h="370840">
                <a:tc>
                  <a:txBody>
                    <a:bodyPr/>
                    <a:lstStyle/>
                    <a:p>
                      <a:endParaRPr lang="it-I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it-IT" sz="1800" b="1" dirty="0" smtClean="0">
                          <a:solidFill>
                            <a:srgbClr val="000000"/>
                          </a:solidFill>
                          <a:latin typeface="arial"/>
                        </a:rPr>
                        <a:t>Data </a:t>
                      </a:r>
                      <a:r>
                        <a:rPr lang="it-IT" sz="1800" b="1" dirty="0" err="1" smtClean="0">
                          <a:solidFill>
                            <a:srgbClr val="000000"/>
                          </a:solidFill>
                          <a:latin typeface="arial"/>
                        </a:rPr>
                        <a:t>Handlings</a:t>
                      </a:r>
                      <a:endParaRPr lang="it-IT" dirty="0"/>
                    </a:p>
                  </a:txBody>
                  <a:tcPr>
                    <a:lnL w="12700" cmpd="sng">
                      <a:noFill/>
                    </a:lnL>
                  </a:tcPr>
                </a:tc>
              </a:tr>
              <a:tr h="370840">
                <a:tc>
                  <a:txBody>
                    <a:bodyPr/>
                    <a:lstStyle/>
                    <a:p>
                      <a:endParaRPr lang="it-IT"/>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err="1" smtClean="0">
                          <a:solidFill>
                            <a:srgbClr val="000000"/>
                          </a:solidFill>
                          <a:latin typeface="arial"/>
                        </a:rPr>
                        <a:t>NetCDF-CF</a:t>
                      </a:r>
                      <a:r>
                        <a:rPr lang="it-IT" sz="1800" dirty="0" smtClean="0">
                          <a:solidFill>
                            <a:srgbClr val="000000"/>
                          </a:solidFill>
                          <a:latin typeface="arial"/>
                        </a:rPr>
                        <a:t> 1.4</a:t>
                      </a:r>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smtClean="0">
                          <a:solidFill>
                            <a:srgbClr val="000000"/>
                          </a:solidFill>
                          <a:latin typeface="arial"/>
                        </a:rPr>
                        <a:t>NCML-CF</a:t>
                      </a:r>
                      <a:endParaRPr lang="it-IT" dirty="0"/>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smtClean="0">
                          <a:solidFill>
                            <a:srgbClr val="000000"/>
                          </a:solidFill>
                          <a:latin typeface="arial"/>
                        </a:rPr>
                        <a:t>NCML-OD</a:t>
                      </a:r>
                      <a:endParaRPr lang="it-IT" dirty="0"/>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smtClean="0">
                          <a:solidFill>
                            <a:srgbClr val="000000"/>
                          </a:solidFill>
                          <a:latin typeface="arial"/>
                        </a:rPr>
                        <a:t>ISO19115-2</a:t>
                      </a:r>
                      <a:endParaRPr kumimoji="0" lang="it-IT" sz="1800" b="1" kern="1200" dirty="0" smtClean="0">
                        <a:solidFill>
                          <a:srgbClr val="000000"/>
                        </a:solidFill>
                        <a:latin typeface="arial"/>
                        <a:ea typeface="+mn-ea"/>
                        <a:cs typeface="+mn-cs"/>
                      </a:endParaRPr>
                    </a:p>
                  </a:txBody>
                  <a:tcPr>
                    <a:lnL w="12700" cmpd="sng">
                      <a:noFill/>
                    </a:lnL>
                    <a:solidFill>
                      <a:schemeClr val="bg1"/>
                    </a:solidFil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err="1" smtClean="0">
                          <a:solidFill>
                            <a:srgbClr val="000000"/>
                          </a:solidFill>
                          <a:latin typeface="arial"/>
                        </a:rPr>
                        <a:t>GeoRSS</a:t>
                      </a:r>
                      <a:r>
                        <a:rPr lang="it-IT" sz="1800" dirty="0" smtClean="0">
                          <a:solidFill>
                            <a:srgbClr val="000000"/>
                          </a:solidFill>
                          <a:latin typeface="arial"/>
                        </a:rPr>
                        <a:t> 2.0 </a:t>
                      </a:r>
                      <a:endParaRPr lang="it-IT" dirty="0"/>
                    </a:p>
                  </a:txBody>
                  <a:tcPr>
                    <a:lnL w="12700" cmpd="sng">
                      <a:noFill/>
                    </a:lnL>
                  </a:tcPr>
                </a:tc>
              </a:tr>
              <a:tr h="370840">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smtClean="0">
                          <a:solidFill>
                            <a:srgbClr val="000000"/>
                          </a:solidFill>
                          <a:latin typeface="arial"/>
                        </a:rPr>
                        <a:t>GDACS</a:t>
                      </a:r>
                      <a:endParaRPr lang="it-IT" dirty="0"/>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smtClean="0">
                          <a:solidFill>
                            <a:srgbClr val="000000"/>
                          </a:solidFill>
                          <a:latin typeface="arial"/>
                        </a:rPr>
                        <a:t>DIF</a:t>
                      </a:r>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err="1" smtClean="0">
                          <a:solidFill>
                            <a:srgbClr val="000000"/>
                          </a:solidFill>
                          <a:latin typeface="arial"/>
                        </a:rPr>
                        <a:t>Generic</a:t>
                      </a:r>
                      <a:r>
                        <a:rPr lang="it-IT" sz="1800" dirty="0" smtClean="0">
                          <a:solidFill>
                            <a:srgbClr val="000000"/>
                          </a:solidFill>
                          <a:latin typeface="arial"/>
                        </a:rPr>
                        <a:t> File system</a:t>
                      </a:r>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smtClean="0">
                          <a:solidFill>
                            <a:srgbClr val="000000"/>
                          </a:solidFill>
                          <a:latin typeface="arial"/>
                        </a:rPr>
                        <a:t>SITAD (Sistema Informativo Territoriale Ambientale Diffuso)</a:t>
                      </a:r>
                    </a:p>
                  </a:txBody>
                  <a:tcPr>
                    <a:lnL w="12700" cmpd="sng">
                      <a:noFill/>
                    </a:lnL>
                  </a:tcPr>
                </a:tc>
              </a:tr>
              <a:tr h="371045">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smtClean="0">
                          <a:solidFill>
                            <a:srgbClr val="000000"/>
                          </a:solidFill>
                          <a:latin typeface="arial"/>
                        </a:rPr>
                        <a:t>WAF</a:t>
                      </a:r>
                    </a:p>
                  </a:txBody>
                  <a:tcPr>
                    <a:lnL w="12700" cmpd="sng">
                      <a:noFill/>
                    </a:lnL>
                  </a:tcPr>
                </a:tc>
              </a:tr>
            </a:tbl>
          </a:graphicData>
        </a:graphic>
      </p:graphicFrame>
      <p:pic>
        <p:nvPicPr>
          <p:cNvPr id="177191" name="Picture 6" descr="GDACS.png"/>
          <p:cNvPicPr>
            <a:picLocks noChangeAspect="1"/>
          </p:cNvPicPr>
          <p:nvPr/>
        </p:nvPicPr>
        <p:blipFill>
          <a:blip r:embed="rId2"/>
          <a:srcRect/>
          <a:stretch>
            <a:fillRect/>
          </a:stretch>
        </p:blipFill>
        <p:spPr bwMode="auto">
          <a:xfrm>
            <a:off x="928688" y="4087813"/>
            <a:ext cx="403225" cy="403225"/>
          </a:xfrm>
          <a:prstGeom prst="rect">
            <a:avLst/>
          </a:prstGeom>
          <a:noFill/>
          <a:ln w="9525">
            <a:noFill/>
            <a:miter lim="800000"/>
            <a:headEnd/>
            <a:tailEnd/>
          </a:ln>
        </p:spPr>
      </p:pic>
      <p:pic>
        <p:nvPicPr>
          <p:cNvPr id="177192" name="Picture 7" descr="FileSystem.png"/>
          <p:cNvPicPr>
            <a:picLocks noChangeAspect="1"/>
          </p:cNvPicPr>
          <p:nvPr/>
        </p:nvPicPr>
        <p:blipFill>
          <a:blip r:embed="rId3"/>
          <a:srcRect/>
          <a:stretch>
            <a:fillRect/>
          </a:stretch>
        </p:blipFill>
        <p:spPr bwMode="auto">
          <a:xfrm>
            <a:off x="963613" y="4891088"/>
            <a:ext cx="334962" cy="334962"/>
          </a:xfrm>
          <a:prstGeom prst="rect">
            <a:avLst/>
          </a:prstGeom>
          <a:noFill/>
          <a:ln w="9525">
            <a:noFill/>
            <a:miter lim="800000"/>
            <a:headEnd/>
            <a:tailEnd/>
          </a:ln>
        </p:spPr>
      </p:pic>
      <p:pic>
        <p:nvPicPr>
          <p:cNvPr id="177193" name="Picture 8" descr="SITAD.png"/>
          <p:cNvPicPr>
            <a:picLocks noChangeAspect="1"/>
          </p:cNvPicPr>
          <p:nvPr/>
        </p:nvPicPr>
        <p:blipFill>
          <a:blip r:embed="rId4"/>
          <a:srcRect/>
          <a:stretch>
            <a:fillRect/>
          </a:stretch>
        </p:blipFill>
        <p:spPr bwMode="auto">
          <a:xfrm>
            <a:off x="842963" y="5081588"/>
            <a:ext cx="576262" cy="576262"/>
          </a:xfrm>
          <a:prstGeom prst="rect">
            <a:avLst/>
          </a:prstGeom>
          <a:noFill/>
          <a:ln w="9525">
            <a:noFill/>
            <a:miter lim="800000"/>
            <a:headEnd/>
            <a:tailEnd/>
          </a:ln>
        </p:spPr>
      </p:pic>
      <p:pic>
        <p:nvPicPr>
          <p:cNvPr id="177194" name="Picture 9" descr="DIF.png"/>
          <p:cNvPicPr>
            <a:picLocks noChangeAspect="1"/>
          </p:cNvPicPr>
          <p:nvPr/>
        </p:nvPicPr>
        <p:blipFill>
          <a:blip r:embed="rId5"/>
          <a:srcRect/>
          <a:stretch>
            <a:fillRect/>
          </a:stretch>
        </p:blipFill>
        <p:spPr bwMode="auto">
          <a:xfrm>
            <a:off x="950913" y="4489450"/>
            <a:ext cx="360362" cy="368300"/>
          </a:xfrm>
          <a:prstGeom prst="rect">
            <a:avLst/>
          </a:prstGeom>
          <a:noFill/>
          <a:ln w="9525">
            <a:noFill/>
            <a:miter lim="800000"/>
            <a:headEnd/>
            <a:tailEnd/>
          </a:ln>
        </p:spPr>
      </p:pic>
      <p:pic>
        <p:nvPicPr>
          <p:cNvPr id="177195" name="Picture 10" descr="netcdf.png"/>
          <p:cNvPicPr>
            <a:picLocks noChangeAspect="1"/>
          </p:cNvPicPr>
          <p:nvPr/>
        </p:nvPicPr>
        <p:blipFill>
          <a:blip r:embed="rId6"/>
          <a:srcRect/>
          <a:stretch>
            <a:fillRect/>
          </a:stretch>
        </p:blipFill>
        <p:spPr bwMode="auto">
          <a:xfrm>
            <a:off x="901700" y="2647950"/>
            <a:ext cx="457200" cy="328613"/>
          </a:xfrm>
          <a:prstGeom prst="rect">
            <a:avLst/>
          </a:prstGeom>
          <a:noFill/>
          <a:ln w="9525">
            <a:noFill/>
            <a:miter lim="800000"/>
            <a:headEnd/>
            <a:tailEnd/>
          </a:ln>
        </p:spPr>
      </p:pic>
      <p:pic>
        <p:nvPicPr>
          <p:cNvPr id="177196" name="Picture 11" descr="netcdf.png"/>
          <p:cNvPicPr>
            <a:picLocks noChangeAspect="1"/>
          </p:cNvPicPr>
          <p:nvPr/>
        </p:nvPicPr>
        <p:blipFill>
          <a:blip r:embed="rId6"/>
          <a:srcRect/>
          <a:stretch>
            <a:fillRect/>
          </a:stretch>
        </p:blipFill>
        <p:spPr bwMode="auto">
          <a:xfrm>
            <a:off x="901700" y="3008313"/>
            <a:ext cx="457200" cy="328612"/>
          </a:xfrm>
          <a:prstGeom prst="rect">
            <a:avLst/>
          </a:prstGeom>
          <a:noFill/>
          <a:ln w="9525">
            <a:noFill/>
            <a:miter lim="800000"/>
            <a:headEnd/>
            <a:tailEnd/>
          </a:ln>
        </p:spPr>
      </p:pic>
      <p:pic>
        <p:nvPicPr>
          <p:cNvPr id="177197" name="Picture 12" descr="netcdf.png"/>
          <p:cNvPicPr>
            <a:picLocks noChangeAspect="1"/>
          </p:cNvPicPr>
          <p:nvPr/>
        </p:nvPicPr>
        <p:blipFill>
          <a:blip r:embed="rId6"/>
          <a:srcRect/>
          <a:stretch>
            <a:fillRect/>
          </a:stretch>
        </p:blipFill>
        <p:spPr bwMode="auto">
          <a:xfrm>
            <a:off x="901700" y="2287588"/>
            <a:ext cx="457200" cy="330200"/>
          </a:xfrm>
          <a:prstGeom prst="rect">
            <a:avLst/>
          </a:prstGeom>
          <a:noFill/>
          <a:ln w="9525">
            <a:noFill/>
            <a:miter lim="800000"/>
            <a:headEnd/>
            <a:tailEnd/>
          </a:ln>
        </p:spPr>
      </p:pic>
      <p:pic>
        <p:nvPicPr>
          <p:cNvPr id="177198" name="Picture 13" descr="ISO-2.png"/>
          <p:cNvPicPr>
            <a:picLocks noChangeAspect="1"/>
          </p:cNvPicPr>
          <p:nvPr/>
        </p:nvPicPr>
        <p:blipFill>
          <a:blip r:embed="rId7"/>
          <a:srcRect/>
          <a:stretch>
            <a:fillRect/>
          </a:stretch>
        </p:blipFill>
        <p:spPr bwMode="auto">
          <a:xfrm>
            <a:off x="950913" y="3379788"/>
            <a:ext cx="360362" cy="358775"/>
          </a:xfrm>
          <a:prstGeom prst="rect">
            <a:avLst/>
          </a:prstGeom>
          <a:noFill/>
          <a:ln w="9525">
            <a:noFill/>
            <a:miter lim="800000"/>
            <a:headEnd/>
            <a:tailEnd/>
          </a:ln>
        </p:spPr>
      </p:pic>
      <p:pic>
        <p:nvPicPr>
          <p:cNvPr id="177199" name="Picture 14" descr="GENESI_DR.png"/>
          <p:cNvPicPr>
            <a:picLocks noChangeAspect="1"/>
          </p:cNvPicPr>
          <p:nvPr/>
        </p:nvPicPr>
        <p:blipFill>
          <a:blip r:embed="rId8"/>
          <a:srcRect/>
          <a:stretch>
            <a:fillRect/>
          </a:stretch>
        </p:blipFill>
        <p:spPr bwMode="auto">
          <a:xfrm>
            <a:off x="950913" y="3743325"/>
            <a:ext cx="360362" cy="338138"/>
          </a:xfrm>
          <a:prstGeom prst="rect">
            <a:avLst/>
          </a:prstGeom>
          <a:noFill/>
          <a:ln w="9525">
            <a:noFill/>
            <a:miter lim="800000"/>
            <a:headEnd/>
            <a:tailEnd/>
          </a:ln>
        </p:spPr>
      </p:pic>
      <p:sp>
        <p:nvSpPr>
          <p:cNvPr id="177200" name="Title 1"/>
          <p:cNvSpPr>
            <a:spLocks noGrp="1"/>
          </p:cNvSpPr>
          <p:nvPr>
            <p:ph type="title"/>
          </p:nvPr>
        </p:nvSpPr>
        <p:spPr>
          <a:xfrm>
            <a:off x="457200" y="274638"/>
            <a:ext cx="8229600" cy="711200"/>
          </a:xfrm>
        </p:spPr>
        <p:txBody>
          <a:bodyPr/>
          <a:lstStyle/>
          <a:p>
            <a:pPr algn="l" eaLnBrk="1" hangingPunct="1"/>
            <a:r>
              <a:rPr lang="ru-RU" sz="2600" b="1" dirty="0" smtClean="0"/>
              <a:t>Поддерживаемые backend-ы</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pPr>
              <a:defRPr/>
            </a:pPr>
            <a:fld id="{1809C650-1164-4630-9D25-B450A793DCA2}" type="slidenum">
              <a:rPr lang="ru-RU" smtClean="0">
                <a:latin typeface="Gill Sans"/>
              </a:rPr>
              <a:pPr>
                <a:defRPr/>
              </a:pPr>
              <a:t>162</a:t>
            </a:fld>
            <a:endParaRPr lang="ru-RU" dirty="0">
              <a:latin typeface="Gill Sans"/>
            </a:endParaRPr>
          </a:p>
        </p:txBody>
      </p:sp>
      <p:graphicFrame>
        <p:nvGraphicFramePr>
          <p:cNvPr id="6" name="Table 5"/>
          <p:cNvGraphicFramePr>
            <a:graphicFrameLocks noGrp="1"/>
          </p:cNvGraphicFramePr>
          <p:nvPr/>
        </p:nvGraphicFramePr>
        <p:xfrm>
          <a:off x="593725" y="1662113"/>
          <a:ext cx="8136904" cy="4312920"/>
        </p:xfrm>
        <a:graphic>
          <a:graphicData uri="http://schemas.openxmlformats.org/drawingml/2006/table">
            <a:tbl>
              <a:tblPr firstRow="1" bandRow="1">
                <a:tableStyleId>{93296810-A885-4BE3-A3E7-6D5BEEA58F35}</a:tableStyleId>
              </a:tblPr>
              <a:tblGrid>
                <a:gridCol w="936104"/>
                <a:gridCol w="7200800"/>
              </a:tblGrid>
              <a:tr h="370840">
                <a:tc>
                  <a:txBody>
                    <a:bodyPr/>
                    <a:lstStyle/>
                    <a:p>
                      <a:endParaRPr lang="it-I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ru-RU" sz="1800" b="1" dirty="0" smtClean="0">
                          <a:solidFill>
                            <a:srgbClr val="000000"/>
                          </a:solidFill>
                          <a:latin typeface="arial"/>
                        </a:rPr>
                        <a:t>Сервисы</a:t>
                      </a:r>
                      <a:r>
                        <a:rPr lang="ru-RU" sz="1800" b="1" baseline="0" dirty="0" smtClean="0">
                          <a:solidFill>
                            <a:srgbClr val="000000"/>
                          </a:solidFill>
                          <a:latin typeface="arial"/>
                        </a:rPr>
                        <a:t> обнаружения</a:t>
                      </a:r>
                      <a:endParaRPr lang="it-IT" dirty="0"/>
                    </a:p>
                  </a:txBody>
                  <a:tcPr>
                    <a:lnL w="12700" cmpd="sng">
                      <a:noFill/>
                    </a:lnL>
                    <a:solidFill>
                      <a:schemeClr val="accent4">
                        <a:lumMod val="60000"/>
                        <a:lumOff val="40000"/>
                      </a:schemeClr>
                    </a:solidFill>
                  </a:tcPr>
                </a:tc>
              </a:tr>
              <a:tr h="370840">
                <a:tc>
                  <a:txBody>
                    <a:bodyPr/>
                    <a:lstStyle/>
                    <a:p>
                      <a:endParaRPr lang="it-IT"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kumimoji="0" lang="it-IT" b="0" i="0" kern="1200" dirty="0" smtClean="0">
                          <a:solidFill>
                            <a:schemeClr val="dk1"/>
                          </a:solidFill>
                          <a:latin typeface="+mn-lt"/>
                          <a:ea typeface="+mn-ea"/>
                          <a:cs typeface="+mn-cs"/>
                        </a:rPr>
                        <a:t>OGC CSW  </a:t>
                      </a:r>
                    </a:p>
                    <a:p>
                      <a:endParaRPr kumimoji="0" lang="it-IT" b="0" i="0" kern="1200" dirty="0" smtClean="0">
                        <a:solidFill>
                          <a:schemeClr val="dk1"/>
                        </a:solidFill>
                        <a:latin typeface="+mn-lt"/>
                        <a:ea typeface="+mn-ea"/>
                        <a:cs typeface="+mn-cs"/>
                      </a:endParaRPr>
                    </a:p>
                    <a:p>
                      <a:endParaRPr kumimoji="0" lang="it-IT" b="0" i="0" kern="1200" dirty="0" smtClean="0">
                        <a:solidFill>
                          <a:schemeClr val="dk1"/>
                        </a:solidFill>
                        <a:latin typeface="+mn-lt"/>
                        <a:ea typeface="+mn-ea"/>
                        <a:cs typeface="+mn-cs"/>
                      </a:endParaRPr>
                    </a:p>
                    <a:p>
                      <a:endParaRPr kumimoji="0" lang="it-IT" b="0" i="0" kern="1200" dirty="0" smtClean="0">
                        <a:solidFill>
                          <a:schemeClr val="dk1"/>
                        </a:solidFill>
                        <a:latin typeface="+mn-lt"/>
                        <a:ea typeface="+mn-ea"/>
                        <a:cs typeface="+mn-cs"/>
                      </a:endParaRPr>
                    </a:p>
                    <a:p>
                      <a:endParaRPr kumimoji="0" lang="it-IT" b="0" i="0" kern="1200" dirty="0" smtClean="0">
                        <a:solidFill>
                          <a:schemeClr val="dk1"/>
                        </a:solidFill>
                        <a:latin typeface="+mn-lt"/>
                        <a:ea typeface="+mn-ea"/>
                        <a:cs typeface="+mn-cs"/>
                      </a:endParaRPr>
                    </a:p>
                    <a:p>
                      <a:endParaRPr kumimoji="0" lang="it-IT" b="0" i="0" kern="1200" dirty="0" smtClean="0">
                        <a:solidFill>
                          <a:schemeClr val="dk1"/>
                        </a:solidFill>
                        <a:latin typeface="+mn-lt"/>
                        <a:ea typeface="+mn-ea"/>
                        <a:cs typeface="+mn-cs"/>
                      </a:endParaRPr>
                    </a:p>
                    <a:p>
                      <a:endParaRPr kumimoji="0" lang="it-IT" b="0" i="0" kern="1200" dirty="0" smtClean="0">
                        <a:solidFill>
                          <a:schemeClr val="dk1"/>
                        </a:solidFill>
                        <a:latin typeface="+mn-lt"/>
                        <a:ea typeface="+mn-ea"/>
                        <a:cs typeface="+mn-cs"/>
                      </a:endParaRPr>
                    </a:p>
                  </a:txBody>
                  <a:tcPr>
                    <a:lnL w="12700" cmpd="sng">
                      <a:noFill/>
                    </a:lnL>
                  </a:tcPr>
                </a:tc>
              </a:tr>
              <a:tr h="370840">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0" lang="it-IT" b="0" i="0" kern="1200" dirty="0" smtClean="0">
                          <a:solidFill>
                            <a:schemeClr val="dk1"/>
                          </a:solidFill>
                          <a:latin typeface="+mn-lt"/>
                          <a:ea typeface="+mn-ea"/>
                          <a:cs typeface="+mn-cs"/>
                        </a:rPr>
                        <a:t>OAI-PMH 2.0 </a:t>
                      </a:r>
                    </a:p>
                  </a:txBody>
                  <a:tcPr>
                    <a:lnL w="12700" cmpd="sng">
                      <a:noFill/>
                    </a:lnL>
                  </a:tcPr>
                </a:tc>
              </a:tr>
              <a:tr h="370840">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0" lang="it-IT" b="0" i="0" kern="1200" dirty="0" err="1" smtClean="0">
                          <a:solidFill>
                            <a:schemeClr val="dk1"/>
                          </a:solidFill>
                          <a:latin typeface="+mn-lt"/>
                          <a:ea typeface="+mn-ea"/>
                          <a:cs typeface="+mn-cs"/>
                        </a:rPr>
                        <a:t>OpenSearch</a:t>
                      </a:r>
                      <a:endParaRPr kumimoji="0" lang="it-IT" b="0" i="0" kern="1200" dirty="0" smtClean="0">
                        <a:solidFill>
                          <a:schemeClr val="dk1"/>
                        </a:solidFill>
                        <a:latin typeface="+mn-lt"/>
                        <a:ea typeface="+mn-ea"/>
                        <a:cs typeface="+mn-cs"/>
                      </a:endParaRPr>
                    </a:p>
                    <a:p>
                      <a:endParaRPr kumimoji="0" lang="it-IT" b="0" i="0" kern="1200" dirty="0" smtClean="0">
                        <a:solidFill>
                          <a:schemeClr val="dk1"/>
                        </a:solidFill>
                        <a:latin typeface="+mn-lt"/>
                        <a:ea typeface="+mn-ea"/>
                        <a:cs typeface="+mn-cs"/>
                      </a:endParaRPr>
                    </a:p>
                    <a:p>
                      <a:endParaRPr kumimoji="0" lang="it-IT" b="0" i="0" kern="1200" dirty="0" smtClean="0">
                        <a:solidFill>
                          <a:schemeClr val="dk1"/>
                        </a:solidFill>
                        <a:latin typeface="+mn-lt"/>
                        <a:ea typeface="+mn-ea"/>
                        <a:cs typeface="+mn-cs"/>
                      </a:endParaRPr>
                    </a:p>
                    <a:p>
                      <a:endParaRPr kumimoji="0" lang="it-IT" b="0" i="0" kern="1200" dirty="0" smtClean="0">
                        <a:solidFill>
                          <a:schemeClr val="dk1"/>
                        </a:solidFill>
                        <a:latin typeface="+mn-lt"/>
                        <a:ea typeface="+mn-ea"/>
                        <a:cs typeface="+mn-cs"/>
                      </a:endParaRPr>
                    </a:p>
                  </a:txBody>
                  <a:tcPr>
                    <a:lnL w="12700" cmpd="sng">
                      <a:noFill/>
                    </a:lnL>
                  </a:tcPr>
                </a:tc>
              </a:tr>
              <a:tr h="370840">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it-IT" b="0" i="0" kern="1200" dirty="0" smtClean="0">
                          <a:solidFill>
                            <a:schemeClr val="dk1"/>
                          </a:solidFill>
                          <a:latin typeface="+mn-lt"/>
                          <a:ea typeface="+mn-ea"/>
                          <a:cs typeface="+mn-cs"/>
                        </a:rPr>
                        <a:t>GI-cat </a:t>
                      </a:r>
                      <a:r>
                        <a:rPr kumimoji="0" lang="ru-RU" b="0" i="0" kern="1200" dirty="0" smtClean="0">
                          <a:solidFill>
                            <a:schemeClr val="dk1"/>
                          </a:solidFill>
                          <a:latin typeface="+mn-lt"/>
                          <a:ea typeface="+mn-ea"/>
                          <a:cs typeface="+mn-cs"/>
                        </a:rPr>
                        <a:t>расширенный интерфейс</a:t>
                      </a:r>
                      <a:endParaRPr lang="it-IT" dirty="0" smtClean="0"/>
                    </a:p>
                  </a:txBody>
                  <a:tcPr>
                    <a:lnL w="12700" cmpd="sng">
                      <a:noFill/>
                    </a:lnL>
                  </a:tcPr>
                </a:tc>
              </a:tr>
            </a:tbl>
          </a:graphicData>
        </a:graphic>
      </p:graphicFrame>
      <p:graphicFrame>
        <p:nvGraphicFramePr>
          <p:cNvPr id="7" name="Table 6"/>
          <p:cNvGraphicFramePr>
            <a:graphicFrameLocks noGrp="1"/>
          </p:cNvGraphicFramePr>
          <p:nvPr/>
        </p:nvGraphicFramePr>
        <p:xfrm>
          <a:off x="2106613" y="2382838"/>
          <a:ext cx="5040560" cy="1483360"/>
        </p:xfrm>
        <a:graphic>
          <a:graphicData uri="http://schemas.openxmlformats.org/drawingml/2006/table">
            <a:tbl>
              <a:tblPr bandRow="1">
                <a:tableStyleId>{5C22544A-7EE6-4342-B048-85BDC9FD1C3A}</a:tableStyleId>
              </a:tblPr>
              <a:tblGrid>
                <a:gridCol w="952653"/>
                <a:gridCol w="4087907"/>
              </a:tblGrid>
              <a:tr h="370840">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kumimoji="0" lang="it-IT" b="0" i="0" kern="1200" dirty="0" smtClean="0">
                          <a:solidFill>
                            <a:schemeClr val="dk1"/>
                          </a:solidFill>
                          <a:latin typeface="+mn-lt"/>
                          <a:ea typeface="+mn-ea"/>
                          <a:cs typeface="+mn-cs"/>
                        </a:rPr>
                        <a:t>CSW 2.0.2 AP ISO 1.0</a:t>
                      </a:r>
                      <a:endParaRPr lang="it-IT" dirty="0"/>
                    </a:p>
                  </a:txBody>
                  <a:tcPr>
                    <a:lnL w="12700" cmpd="sng">
                      <a:noFill/>
                    </a:lnL>
                  </a:tcPr>
                </a:tc>
              </a:tr>
              <a:tr h="370840">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kumimoji="0" lang="it-IT" b="0" i="0" kern="1200" dirty="0" smtClean="0">
                          <a:solidFill>
                            <a:schemeClr val="dk1"/>
                          </a:solidFill>
                          <a:latin typeface="+mn-lt"/>
                          <a:ea typeface="+mn-ea"/>
                          <a:cs typeface="+mn-cs"/>
                        </a:rPr>
                        <a:t>CSW 2.0.2 </a:t>
                      </a:r>
                      <a:r>
                        <a:rPr kumimoji="0" lang="it-IT" b="0" i="0" kern="1200" dirty="0" err="1" smtClean="0">
                          <a:solidFill>
                            <a:schemeClr val="dk1"/>
                          </a:solidFill>
                          <a:latin typeface="+mn-lt"/>
                          <a:ea typeface="+mn-ea"/>
                          <a:cs typeface="+mn-cs"/>
                        </a:rPr>
                        <a:t>ebRIM</a:t>
                      </a:r>
                      <a:r>
                        <a:rPr kumimoji="0" lang="it-IT" b="0" i="0" kern="1200" dirty="0" smtClean="0">
                          <a:solidFill>
                            <a:schemeClr val="dk1"/>
                          </a:solidFill>
                          <a:latin typeface="+mn-lt"/>
                          <a:ea typeface="+mn-ea"/>
                          <a:cs typeface="+mn-cs"/>
                        </a:rPr>
                        <a:t> EO </a:t>
                      </a:r>
                    </a:p>
                  </a:txBody>
                  <a:tcPr>
                    <a:lnL w="12700" cmpd="sng">
                      <a:noFill/>
                    </a:lnL>
                  </a:tcPr>
                </a:tc>
              </a:tr>
              <a:tr h="370840">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kumimoji="0" lang="it-IT" b="0" i="0" kern="1200" dirty="0" smtClean="0">
                          <a:solidFill>
                            <a:schemeClr val="dk1"/>
                          </a:solidFill>
                          <a:latin typeface="+mn-lt"/>
                          <a:ea typeface="+mn-ea"/>
                          <a:cs typeface="+mn-cs"/>
                        </a:rPr>
                        <a:t>CSW 2.0.2 </a:t>
                      </a:r>
                      <a:r>
                        <a:rPr kumimoji="0" lang="it-IT" b="0" i="0" kern="1200" dirty="0" err="1" smtClean="0">
                          <a:solidFill>
                            <a:schemeClr val="dk1"/>
                          </a:solidFill>
                          <a:latin typeface="+mn-lt"/>
                          <a:ea typeface="+mn-ea"/>
                          <a:cs typeface="+mn-cs"/>
                        </a:rPr>
                        <a:t>ebRIM</a:t>
                      </a:r>
                      <a:r>
                        <a:rPr kumimoji="0" lang="it-IT" b="0" i="0" kern="1200" dirty="0" smtClean="0">
                          <a:solidFill>
                            <a:schemeClr val="dk1"/>
                          </a:solidFill>
                          <a:latin typeface="+mn-lt"/>
                          <a:ea typeface="+mn-ea"/>
                          <a:cs typeface="+mn-cs"/>
                        </a:rPr>
                        <a:t> CIM </a:t>
                      </a:r>
                    </a:p>
                  </a:txBody>
                  <a:tcPr>
                    <a:lnL w="12700" cmpd="sng">
                      <a:noFill/>
                    </a:lnL>
                  </a:tcPr>
                </a:tc>
              </a:tr>
              <a:tr h="370840">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kumimoji="0" lang="it-IT" b="0" i="0" kern="1200" dirty="0" smtClean="0">
                          <a:solidFill>
                            <a:schemeClr val="dk1"/>
                          </a:solidFill>
                          <a:latin typeface="+mn-lt"/>
                          <a:ea typeface="+mn-ea"/>
                          <a:cs typeface="+mn-cs"/>
                        </a:rPr>
                        <a:t>ESRI GEOPORTAL 10 </a:t>
                      </a:r>
                    </a:p>
                  </a:txBody>
                  <a:tcPr>
                    <a:lnL w="12700" cmpd="sng">
                      <a:noFill/>
                    </a:lnL>
                  </a:tcPr>
                </a:tc>
              </a:tr>
            </a:tbl>
          </a:graphicData>
        </a:graphic>
      </p:graphicFrame>
      <p:pic>
        <p:nvPicPr>
          <p:cNvPr id="178212" name="Picture 7" descr="CSW-CORE.png"/>
          <p:cNvPicPr>
            <a:picLocks noChangeAspect="1"/>
          </p:cNvPicPr>
          <p:nvPr/>
        </p:nvPicPr>
        <p:blipFill>
          <a:blip r:embed="rId2"/>
          <a:srcRect/>
          <a:stretch>
            <a:fillRect/>
          </a:stretch>
        </p:blipFill>
        <p:spPr bwMode="auto">
          <a:xfrm>
            <a:off x="809625" y="2095500"/>
            <a:ext cx="520700" cy="520700"/>
          </a:xfrm>
          <a:prstGeom prst="rect">
            <a:avLst/>
          </a:prstGeom>
          <a:noFill/>
          <a:ln w="9525">
            <a:noFill/>
            <a:miter lim="800000"/>
            <a:headEnd/>
            <a:tailEnd/>
          </a:ln>
        </p:spPr>
      </p:pic>
      <p:pic>
        <p:nvPicPr>
          <p:cNvPr id="178213" name="Picture 8" descr="CSW-ebRIM-CIM.png"/>
          <p:cNvPicPr>
            <a:picLocks noChangeAspect="1"/>
          </p:cNvPicPr>
          <p:nvPr/>
        </p:nvPicPr>
        <p:blipFill>
          <a:blip r:embed="rId3"/>
          <a:srcRect/>
          <a:stretch>
            <a:fillRect/>
          </a:stretch>
        </p:blipFill>
        <p:spPr bwMode="auto">
          <a:xfrm>
            <a:off x="2393950" y="3201988"/>
            <a:ext cx="406400" cy="406400"/>
          </a:xfrm>
          <a:prstGeom prst="rect">
            <a:avLst/>
          </a:prstGeom>
          <a:noFill/>
          <a:ln w="9525">
            <a:noFill/>
            <a:miter lim="800000"/>
            <a:headEnd/>
            <a:tailEnd/>
          </a:ln>
        </p:spPr>
      </p:pic>
      <p:pic>
        <p:nvPicPr>
          <p:cNvPr id="178214" name="Picture 9" descr="CSW-ebRIM-EO.png"/>
          <p:cNvPicPr>
            <a:picLocks noChangeAspect="1"/>
          </p:cNvPicPr>
          <p:nvPr/>
        </p:nvPicPr>
        <p:blipFill>
          <a:blip r:embed="rId4"/>
          <a:srcRect/>
          <a:stretch>
            <a:fillRect/>
          </a:stretch>
        </p:blipFill>
        <p:spPr bwMode="auto">
          <a:xfrm>
            <a:off x="2393950" y="2784475"/>
            <a:ext cx="406400" cy="406400"/>
          </a:xfrm>
          <a:prstGeom prst="rect">
            <a:avLst/>
          </a:prstGeom>
          <a:noFill/>
          <a:ln w="9525">
            <a:noFill/>
            <a:miter lim="800000"/>
            <a:headEnd/>
            <a:tailEnd/>
          </a:ln>
        </p:spPr>
      </p:pic>
      <p:pic>
        <p:nvPicPr>
          <p:cNvPr id="178215" name="Picture 10" descr="CSW-ISO.png"/>
          <p:cNvPicPr>
            <a:picLocks noChangeAspect="1"/>
          </p:cNvPicPr>
          <p:nvPr/>
        </p:nvPicPr>
        <p:blipFill>
          <a:blip r:embed="rId5"/>
          <a:srcRect/>
          <a:stretch>
            <a:fillRect/>
          </a:stretch>
        </p:blipFill>
        <p:spPr bwMode="auto">
          <a:xfrm>
            <a:off x="2393950" y="2382838"/>
            <a:ext cx="406400" cy="406400"/>
          </a:xfrm>
          <a:prstGeom prst="rect">
            <a:avLst/>
          </a:prstGeom>
          <a:noFill/>
          <a:ln w="9525">
            <a:noFill/>
            <a:miter lim="800000"/>
            <a:headEnd/>
            <a:tailEnd/>
          </a:ln>
        </p:spPr>
      </p:pic>
      <p:pic>
        <p:nvPicPr>
          <p:cNvPr id="178216" name="Picture 11" descr="ESRI.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159000" y="3516313"/>
            <a:ext cx="804863" cy="358775"/>
          </a:xfrm>
          <a:prstGeom prst="rect">
            <a:avLst/>
          </a:prstGeom>
          <a:noFill/>
          <a:ln w="9525">
            <a:noFill/>
            <a:miter lim="800000"/>
            <a:headEnd/>
            <a:tailEnd/>
          </a:ln>
        </p:spPr>
      </p:pic>
      <p:pic>
        <p:nvPicPr>
          <p:cNvPr id="178217" name="Picture 12" descr="OPENSEARCH.png"/>
          <p:cNvPicPr>
            <a:picLocks noChangeAspect="1"/>
          </p:cNvPicPr>
          <p:nvPr/>
        </p:nvPicPr>
        <p:blipFill>
          <a:blip r:embed="rId7"/>
          <a:srcRect/>
          <a:stretch>
            <a:fillRect/>
          </a:stretch>
        </p:blipFill>
        <p:spPr bwMode="auto">
          <a:xfrm>
            <a:off x="817563" y="4398963"/>
            <a:ext cx="504825" cy="504825"/>
          </a:xfrm>
          <a:prstGeom prst="rect">
            <a:avLst/>
          </a:prstGeom>
          <a:noFill/>
          <a:ln w="9525">
            <a:noFill/>
            <a:miter lim="800000"/>
            <a:headEnd/>
            <a:tailEnd/>
          </a:ln>
        </p:spPr>
      </p:pic>
      <p:pic>
        <p:nvPicPr>
          <p:cNvPr id="178218" name="Picture 13" descr="OAI-PMH.gif"/>
          <p:cNvPicPr>
            <a:picLocks noChangeAspect="1"/>
          </p:cNvPicPr>
          <p:nvPr/>
        </p:nvPicPr>
        <p:blipFill>
          <a:blip r:embed="rId8"/>
          <a:srcRect/>
          <a:stretch>
            <a:fillRect/>
          </a:stretch>
        </p:blipFill>
        <p:spPr bwMode="auto">
          <a:xfrm>
            <a:off x="854075" y="4079875"/>
            <a:ext cx="433388" cy="303213"/>
          </a:xfrm>
          <a:prstGeom prst="rect">
            <a:avLst/>
          </a:prstGeom>
          <a:noFill/>
          <a:ln w="9525">
            <a:noFill/>
            <a:miter lim="800000"/>
            <a:headEnd/>
            <a:tailEnd/>
          </a:ln>
        </p:spPr>
      </p:pic>
      <p:pic>
        <p:nvPicPr>
          <p:cNvPr id="178219" name="Immagine 89" descr="GI-cat.gif"/>
          <p:cNvPicPr>
            <a:picLocks noChangeAspect="1"/>
          </p:cNvPicPr>
          <p:nvPr/>
        </p:nvPicPr>
        <p:blipFill>
          <a:blip r:embed="rId9"/>
          <a:srcRect/>
          <a:stretch>
            <a:fillRect/>
          </a:stretch>
        </p:blipFill>
        <p:spPr bwMode="auto">
          <a:xfrm>
            <a:off x="923925" y="5608638"/>
            <a:ext cx="298450" cy="358775"/>
          </a:xfrm>
          <a:prstGeom prst="rect">
            <a:avLst/>
          </a:prstGeom>
          <a:noFill/>
          <a:ln w="9525">
            <a:noFill/>
            <a:miter lim="800000"/>
            <a:headEnd/>
            <a:tailEnd/>
          </a:ln>
        </p:spPr>
      </p:pic>
      <p:graphicFrame>
        <p:nvGraphicFramePr>
          <p:cNvPr id="16" name="Table 15"/>
          <p:cNvGraphicFramePr>
            <a:graphicFrameLocks noGrp="1"/>
          </p:cNvGraphicFramePr>
          <p:nvPr/>
        </p:nvGraphicFramePr>
        <p:xfrm>
          <a:off x="2106613" y="4789488"/>
          <a:ext cx="5040560" cy="741680"/>
        </p:xfrm>
        <a:graphic>
          <a:graphicData uri="http://schemas.openxmlformats.org/drawingml/2006/table">
            <a:tbl>
              <a:tblPr bandRow="1">
                <a:tableStyleId>{5C22544A-7EE6-4342-B048-85BDC9FD1C3A}</a:tableStyleId>
              </a:tblPr>
              <a:tblGrid>
                <a:gridCol w="952653"/>
                <a:gridCol w="4087907"/>
              </a:tblGrid>
              <a:tr h="370840">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kumimoji="0" lang="it-IT" b="0" i="0" kern="1200" dirty="0" err="1" smtClean="0">
                          <a:solidFill>
                            <a:schemeClr val="dk1"/>
                          </a:solidFill>
                          <a:latin typeface="+mn-lt"/>
                          <a:ea typeface="+mn-ea"/>
                          <a:cs typeface="+mn-cs"/>
                        </a:rPr>
                        <a:t>OpenSearch</a:t>
                      </a:r>
                      <a:r>
                        <a:rPr kumimoji="0" lang="it-IT" b="0" i="0" kern="1200" dirty="0" smtClean="0">
                          <a:solidFill>
                            <a:schemeClr val="dk1"/>
                          </a:solidFill>
                          <a:latin typeface="+mn-lt"/>
                          <a:ea typeface="+mn-ea"/>
                          <a:cs typeface="+mn-cs"/>
                        </a:rPr>
                        <a:t> 1.1</a:t>
                      </a:r>
                      <a:endParaRPr lang="it-IT" dirty="0"/>
                    </a:p>
                  </a:txBody>
                  <a:tcPr>
                    <a:lnL w="12700" cmpd="sng">
                      <a:noFill/>
                    </a:lnL>
                  </a:tcPr>
                </a:tc>
              </a:tr>
              <a:tr h="370840">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it-IT" b="0" i="0" kern="1200" dirty="0" err="1" smtClean="0">
                          <a:solidFill>
                            <a:schemeClr val="dk1"/>
                          </a:solidFill>
                          <a:latin typeface="+mn-lt"/>
                          <a:ea typeface="+mn-ea"/>
                          <a:cs typeface="+mn-cs"/>
                        </a:rPr>
                        <a:t>OpenSearch</a:t>
                      </a:r>
                      <a:r>
                        <a:rPr kumimoji="0" lang="it-IT" b="0" i="0" kern="1200" dirty="0" smtClean="0">
                          <a:solidFill>
                            <a:schemeClr val="dk1"/>
                          </a:solidFill>
                          <a:latin typeface="+mn-lt"/>
                          <a:ea typeface="+mn-ea"/>
                          <a:cs typeface="+mn-cs"/>
                        </a:rPr>
                        <a:t> GENESI DR</a:t>
                      </a:r>
                    </a:p>
                  </a:txBody>
                  <a:tcPr>
                    <a:lnL w="12700" cmpd="sng">
                      <a:noFill/>
                    </a:lnL>
                  </a:tcPr>
                </a:tc>
              </a:tr>
            </a:tbl>
          </a:graphicData>
        </a:graphic>
      </p:graphicFrame>
      <p:pic>
        <p:nvPicPr>
          <p:cNvPr id="178229" name="Picture 16" descr="OPENSEARCH.png"/>
          <p:cNvPicPr>
            <a:picLocks noChangeAspect="1"/>
          </p:cNvPicPr>
          <p:nvPr/>
        </p:nvPicPr>
        <p:blipFill>
          <a:blip r:embed="rId7"/>
          <a:srcRect/>
          <a:stretch>
            <a:fillRect/>
          </a:stretch>
        </p:blipFill>
        <p:spPr bwMode="auto">
          <a:xfrm>
            <a:off x="2336800" y="4729163"/>
            <a:ext cx="504825" cy="503237"/>
          </a:xfrm>
          <a:prstGeom prst="rect">
            <a:avLst/>
          </a:prstGeom>
          <a:noFill/>
          <a:ln w="9525">
            <a:noFill/>
            <a:miter lim="800000"/>
            <a:headEnd/>
            <a:tailEnd/>
          </a:ln>
        </p:spPr>
      </p:pic>
      <p:pic>
        <p:nvPicPr>
          <p:cNvPr id="178230" name="Picture 17" descr="GENESI_DR.png"/>
          <p:cNvPicPr>
            <a:picLocks noChangeAspect="1"/>
          </p:cNvPicPr>
          <p:nvPr/>
        </p:nvPicPr>
        <p:blipFill>
          <a:blip r:embed="rId10"/>
          <a:srcRect/>
          <a:stretch>
            <a:fillRect/>
          </a:stretch>
        </p:blipFill>
        <p:spPr bwMode="auto">
          <a:xfrm>
            <a:off x="2435225" y="5175250"/>
            <a:ext cx="360363" cy="338138"/>
          </a:xfrm>
          <a:prstGeom prst="rect">
            <a:avLst/>
          </a:prstGeom>
          <a:noFill/>
          <a:ln w="9525">
            <a:noFill/>
            <a:miter lim="800000"/>
            <a:headEnd/>
            <a:tailEnd/>
          </a:ln>
        </p:spPr>
      </p:pic>
      <p:sp>
        <p:nvSpPr>
          <p:cNvPr id="178231" name="Title 1"/>
          <p:cNvSpPr>
            <a:spLocks noGrp="1"/>
          </p:cNvSpPr>
          <p:nvPr>
            <p:ph type="title"/>
          </p:nvPr>
        </p:nvSpPr>
        <p:spPr>
          <a:xfrm>
            <a:off x="457200" y="274638"/>
            <a:ext cx="8229600" cy="711200"/>
          </a:xfrm>
        </p:spPr>
        <p:txBody>
          <a:bodyPr/>
          <a:lstStyle/>
          <a:p>
            <a:pPr algn="l" eaLnBrk="1" hangingPunct="1"/>
            <a:r>
              <a:rPr lang="ru-RU" sz="2600" b="1" dirty="0" smtClean="0"/>
              <a:t>Поддерживаемые frontend-ы</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a:xfrm>
            <a:off x="457200" y="274638"/>
            <a:ext cx="4484688" cy="690562"/>
          </a:xfrm>
        </p:spPr>
        <p:txBody>
          <a:bodyPr/>
          <a:lstStyle/>
          <a:p>
            <a:pPr algn="l" eaLnBrk="1" hangingPunct="1"/>
            <a:r>
              <a:rPr lang="ru-RU" sz="2600" b="1" dirty="0" smtClean="0"/>
              <a:t>GEO DAB функциональности</a:t>
            </a:r>
          </a:p>
        </p:txBody>
      </p:sp>
      <p:sp>
        <p:nvSpPr>
          <p:cNvPr id="3" name="Slide Number Placeholder 2"/>
          <p:cNvSpPr>
            <a:spLocks noGrp="1"/>
          </p:cNvSpPr>
          <p:nvPr>
            <p:ph type="sldNum" sz="quarter" idx="12"/>
          </p:nvPr>
        </p:nvSpPr>
        <p:spPr/>
        <p:txBody>
          <a:bodyPr>
            <a:normAutofit/>
          </a:bodyPr>
          <a:lstStyle/>
          <a:p>
            <a:pPr>
              <a:defRPr/>
            </a:pPr>
            <a:fld id="{CBE11729-B143-47CF-BA6C-ABEEF886F8D3}" type="slidenum">
              <a:rPr lang="ru-RU" smtClean="0">
                <a:latin typeface="Gill Sans"/>
              </a:rPr>
              <a:pPr>
                <a:defRPr/>
              </a:pPr>
              <a:t>163</a:t>
            </a:fld>
            <a:endParaRPr lang="ru-RU" dirty="0">
              <a:latin typeface="Gill Sans"/>
            </a:endParaRPr>
          </a:p>
        </p:txBody>
      </p:sp>
      <p:graphicFrame>
        <p:nvGraphicFramePr>
          <p:cNvPr id="6" name="Content Placeholder 3"/>
          <p:cNvGraphicFramePr>
            <a:graphicFrameLocks noGrp="1"/>
          </p:cNvGraphicFramePr>
          <p:nvPr>
            <p:ph idx="1"/>
          </p:nvPr>
        </p:nvGraphicFramePr>
        <p:xfrm>
          <a:off x="227013" y="1398513"/>
          <a:ext cx="8731250" cy="4967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graphicEl>
                                              <a:dgm id="{7A141F89-2473-6049-88AB-8A3D9AFCE375}"/>
                                            </p:graphicEl>
                                          </p:spTgt>
                                        </p:tgtEl>
                                        <p:attrNameLst>
                                          <p:attrName>style.visibility</p:attrName>
                                        </p:attrNameLst>
                                      </p:cBhvr>
                                      <p:to>
                                        <p:strVal val="visible"/>
                                      </p:to>
                                    </p:set>
                                    <p:animEffect transition="in" filter="wipe(up)">
                                      <p:cBhvr>
                                        <p:cTn id="7" dur="1000"/>
                                        <p:tgtEl>
                                          <p:spTgt spid="6">
                                            <p:graphicEl>
                                              <a:dgm id="{7A141F89-2473-6049-88AB-8A3D9AFCE375}"/>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graphicEl>
                                              <a:dgm id="{10BBCE67-B0EF-4544-8577-B54315C765DA}"/>
                                            </p:graphicEl>
                                          </p:spTgt>
                                        </p:tgtEl>
                                        <p:attrNameLst>
                                          <p:attrName>style.visibility</p:attrName>
                                        </p:attrNameLst>
                                      </p:cBhvr>
                                      <p:to>
                                        <p:strVal val="visible"/>
                                      </p:to>
                                    </p:set>
                                    <p:animEffect transition="in" filter="wipe(up)">
                                      <p:cBhvr>
                                        <p:cTn id="10" dur="1000"/>
                                        <p:tgtEl>
                                          <p:spTgt spid="6">
                                            <p:graphicEl>
                                              <a:dgm id="{10BBCE67-B0EF-4544-8577-B54315C765DA}"/>
                                            </p:graphic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graphicEl>
                                              <a:dgm id="{48D73BB2-7E3A-3942-8FAF-EA7B5CD9937A}"/>
                                            </p:graphicEl>
                                          </p:spTgt>
                                        </p:tgtEl>
                                        <p:attrNameLst>
                                          <p:attrName>style.visibility</p:attrName>
                                        </p:attrNameLst>
                                      </p:cBhvr>
                                      <p:to>
                                        <p:strVal val="visible"/>
                                      </p:to>
                                    </p:set>
                                    <p:animEffect transition="in" filter="wipe(up)">
                                      <p:cBhvr>
                                        <p:cTn id="13" dur="1000"/>
                                        <p:tgtEl>
                                          <p:spTgt spid="6">
                                            <p:graphicEl>
                                              <a:dgm id="{48D73BB2-7E3A-3942-8FAF-EA7B5CD9937A}"/>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graphicEl>
                                              <a:dgm id="{378EE31D-DD6C-402A-BACE-750FF1D20B7F}"/>
                                            </p:graphicEl>
                                          </p:spTgt>
                                        </p:tgtEl>
                                        <p:attrNameLst>
                                          <p:attrName>style.visibility</p:attrName>
                                        </p:attrNameLst>
                                      </p:cBhvr>
                                      <p:to>
                                        <p:strVal val="visible"/>
                                      </p:to>
                                    </p:set>
                                    <p:animEffect transition="in" filter="wipe(up)">
                                      <p:cBhvr>
                                        <p:cTn id="18" dur="1000"/>
                                        <p:tgtEl>
                                          <p:spTgt spid="6">
                                            <p:graphicEl>
                                              <a:dgm id="{378EE31D-DD6C-402A-BACE-750FF1D20B7F}"/>
                                            </p:graphic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6">
                                            <p:graphicEl>
                                              <a:dgm id="{9841EE92-90B2-41FA-B0E2-B9DDDC513AE9}"/>
                                            </p:graphicEl>
                                          </p:spTgt>
                                        </p:tgtEl>
                                        <p:attrNameLst>
                                          <p:attrName>style.visibility</p:attrName>
                                        </p:attrNameLst>
                                      </p:cBhvr>
                                      <p:to>
                                        <p:strVal val="visible"/>
                                      </p:to>
                                    </p:set>
                                    <p:animEffect transition="in" filter="wipe(up)">
                                      <p:cBhvr>
                                        <p:cTn id="21" dur="1000"/>
                                        <p:tgtEl>
                                          <p:spTgt spid="6">
                                            <p:graphicEl>
                                              <a:dgm id="{9841EE92-90B2-41FA-B0E2-B9DDDC513AE9}"/>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6">
                                            <p:graphicEl>
                                              <a:dgm id="{5FEBE571-B8BD-BC43-B812-4E2ED91C19C9}"/>
                                            </p:graphicEl>
                                          </p:spTgt>
                                        </p:tgtEl>
                                        <p:attrNameLst>
                                          <p:attrName>style.visibility</p:attrName>
                                        </p:attrNameLst>
                                      </p:cBhvr>
                                      <p:to>
                                        <p:strVal val="visible"/>
                                      </p:to>
                                    </p:set>
                                    <p:animEffect transition="in" filter="wipe(up)">
                                      <p:cBhvr>
                                        <p:cTn id="26" dur="1000"/>
                                        <p:tgtEl>
                                          <p:spTgt spid="6">
                                            <p:graphicEl>
                                              <a:dgm id="{5FEBE571-B8BD-BC43-B812-4E2ED91C19C9}"/>
                                            </p:graphic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6">
                                            <p:graphicEl>
                                              <a:dgm id="{8B2803F7-87BF-4DB1-8874-DCDBAEA676C4}"/>
                                            </p:graphicEl>
                                          </p:spTgt>
                                        </p:tgtEl>
                                        <p:attrNameLst>
                                          <p:attrName>style.visibility</p:attrName>
                                        </p:attrNameLst>
                                      </p:cBhvr>
                                      <p:to>
                                        <p:strVal val="visible"/>
                                      </p:to>
                                    </p:set>
                                    <p:animEffect transition="in" filter="wipe(up)">
                                      <p:cBhvr>
                                        <p:cTn id="29" dur="1000"/>
                                        <p:tgtEl>
                                          <p:spTgt spid="6">
                                            <p:graphicEl>
                                              <a:dgm id="{8B2803F7-87BF-4DB1-8874-DCDBAEA676C4}"/>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6">
                                            <p:graphicEl>
                                              <a:dgm id="{ABBD996F-A5D3-BB4F-ABD9-12780EB1E858}"/>
                                            </p:graphicEl>
                                          </p:spTgt>
                                        </p:tgtEl>
                                        <p:attrNameLst>
                                          <p:attrName>style.visibility</p:attrName>
                                        </p:attrNameLst>
                                      </p:cBhvr>
                                      <p:to>
                                        <p:strVal val="visible"/>
                                      </p:to>
                                    </p:set>
                                    <p:animEffect transition="in" filter="wipe(up)">
                                      <p:cBhvr>
                                        <p:cTn id="34" dur="1000"/>
                                        <p:tgtEl>
                                          <p:spTgt spid="6">
                                            <p:graphicEl>
                                              <a:dgm id="{ABBD996F-A5D3-BB4F-ABD9-12780EB1E858}"/>
                                            </p:graphicEl>
                                          </p:spTgt>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6">
                                            <p:graphicEl>
                                              <a:dgm id="{A3D2C6EC-B5E6-403C-9798-4702834A6F16}"/>
                                            </p:graphicEl>
                                          </p:spTgt>
                                        </p:tgtEl>
                                        <p:attrNameLst>
                                          <p:attrName>style.visibility</p:attrName>
                                        </p:attrNameLst>
                                      </p:cBhvr>
                                      <p:to>
                                        <p:strVal val="visible"/>
                                      </p:to>
                                    </p:set>
                                    <p:animEffect transition="in" filter="wipe(up)">
                                      <p:cBhvr>
                                        <p:cTn id="37" dur="1000"/>
                                        <p:tgtEl>
                                          <p:spTgt spid="6">
                                            <p:graphicEl>
                                              <a:dgm id="{A3D2C6EC-B5E6-403C-9798-4702834A6F16}"/>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6">
                                            <p:graphicEl>
                                              <a:dgm id="{1DC0DDA6-B6E1-4263-A360-ECE384F8F3B7}"/>
                                            </p:graphicEl>
                                          </p:spTgt>
                                        </p:tgtEl>
                                        <p:attrNameLst>
                                          <p:attrName>style.visibility</p:attrName>
                                        </p:attrNameLst>
                                      </p:cBhvr>
                                      <p:to>
                                        <p:strVal val="visible"/>
                                      </p:to>
                                    </p:set>
                                    <p:animEffect transition="in" filter="wipe(up)">
                                      <p:cBhvr>
                                        <p:cTn id="42" dur="1000"/>
                                        <p:tgtEl>
                                          <p:spTgt spid="6">
                                            <p:graphicEl>
                                              <a:dgm id="{1DC0DDA6-B6E1-4263-A360-ECE384F8F3B7}"/>
                                            </p:graphicEl>
                                          </p:spTgt>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6">
                                            <p:graphicEl>
                                              <a:dgm id="{CDD4889B-34B6-4482-822B-98B573C15885}"/>
                                            </p:graphicEl>
                                          </p:spTgt>
                                        </p:tgtEl>
                                        <p:attrNameLst>
                                          <p:attrName>style.visibility</p:attrName>
                                        </p:attrNameLst>
                                      </p:cBhvr>
                                      <p:to>
                                        <p:strVal val="visible"/>
                                      </p:to>
                                    </p:set>
                                    <p:animEffect transition="in" filter="wipe(up)">
                                      <p:cBhvr>
                                        <p:cTn id="45" dur="1000"/>
                                        <p:tgtEl>
                                          <p:spTgt spid="6">
                                            <p:graphicEl>
                                              <a:dgm id="{CDD4889B-34B6-4482-822B-98B573C1588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a:xfrm>
            <a:off x="457200" y="274638"/>
            <a:ext cx="3840163" cy="720725"/>
          </a:xfrm>
        </p:spPr>
        <p:txBody>
          <a:bodyPr/>
          <a:lstStyle/>
          <a:p>
            <a:pPr algn="l" eaLnBrk="1" hangingPunct="1"/>
            <a:r>
              <a:rPr lang="ru-RU" sz="2800" b="1" dirty="0" smtClean="0"/>
              <a:t>Реализация </a:t>
            </a:r>
            <a:r>
              <a:rPr lang="ru-RU" sz="2600" b="1" dirty="0" smtClean="0"/>
              <a:t>GEO DAB</a:t>
            </a:r>
          </a:p>
        </p:txBody>
      </p:sp>
      <p:sp>
        <p:nvSpPr>
          <p:cNvPr id="3" name="Slide Number Placeholder 2"/>
          <p:cNvSpPr>
            <a:spLocks noGrp="1"/>
          </p:cNvSpPr>
          <p:nvPr>
            <p:ph type="sldNum" sz="quarter" idx="12"/>
          </p:nvPr>
        </p:nvSpPr>
        <p:spPr/>
        <p:txBody>
          <a:bodyPr>
            <a:normAutofit/>
          </a:bodyPr>
          <a:lstStyle/>
          <a:p>
            <a:pPr>
              <a:defRPr/>
            </a:pPr>
            <a:fld id="{F3229E51-77F1-4244-81C2-8A29989D5FF3}" type="slidenum">
              <a:rPr lang="ru-RU" smtClean="0">
                <a:latin typeface="Gill Sans"/>
              </a:rPr>
              <a:pPr>
                <a:defRPr/>
              </a:pPr>
              <a:t>164</a:t>
            </a:fld>
            <a:endParaRPr lang="ru-RU" dirty="0">
              <a:latin typeface="Gill Sans"/>
            </a:endParaRPr>
          </a:p>
        </p:txBody>
      </p:sp>
      <p:sp>
        <p:nvSpPr>
          <p:cNvPr id="180228" name="Content Placeholder 3"/>
          <p:cNvSpPr>
            <a:spLocks noGrp="1"/>
          </p:cNvSpPr>
          <p:nvPr>
            <p:ph sz="quarter" idx="1"/>
          </p:nvPr>
        </p:nvSpPr>
        <p:spPr>
          <a:xfrm>
            <a:off x="250825" y="1600200"/>
            <a:ext cx="8648700" cy="4525963"/>
          </a:xfrm>
        </p:spPr>
        <p:txBody>
          <a:bodyPr/>
          <a:lstStyle/>
          <a:p>
            <a:pPr eaLnBrk="1" hangingPunct="1"/>
            <a:r>
              <a:rPr lang="ru-RU" dirty="0" smtClean="0">
                <a:latin typeface="Gill Sans"/>
              </a:rPr>
              <a:t>Реализован на основе GI-cat и GI-axe</a:t>
            </a:r>
          </a:p>
          <a:p>
            <a:pPr lvl="1" eaLnBrk="1" hangingPunct="1"/>
            <a:r>
              <a:rPr lang="ru-RU" sz="3200" dirty="0" smtClean="0">
                <a:latin typeface="Gill Sans"/>
              </a:rPr>
              <a:t>http://essi-lab.eu/do/view/GIcat</a:t>
            </a:r>
          </a:p>
          <a:p>
            <a:pPr lvl="1" eaLnBrk="1" hangingPunct="1"/>
            <a:r>
              <a:rPr lang="ru-RU" sz="3200" dirty="0" smtClean="0">
                <a:latin typeface="Gill Sans"/>
              </a:rPr>
              <a:t>http://essi-lab.eu/do/view/GIaxe</a:t>
            </a:r>
          </a:p>
          <a:p>
            <a:pPr eaLnBrk="1" hangingPunct="1"/>
            <a:r>
              <a:rPr lang="ru-RU" dirty="0" smtClean="0">
                <a:latin typeface="Gill Sans"/>
              </a:rPr>
              <a:t>GEO DAB является middleware</a:t>
            </a:r>
          </a:p>
          <a:p>
            <a:pPr lvl="1" eaLnBrk="1" hangingPunct="1"/>
            <a:r>
              <a:rPr lang="ru-RU" sz="3200" dirty="0" smtClean="0">
                <a:latin typeface="Gill Sans"/>
              </a:rPr>
              <a:t>Java Web Archive для Web Container</a:t>
            </a:r>
          </a:p>
          <a:p>
            <a:pPr lvl="1" eaLnBrk="1" hangingPunct="1"/>
            <a:r>
              <a:rPr lang="ru-RU" sz="3200" dirty="0" smtClean="0">
                <a:latin typeface="Gill Sans"/>
              </a:rPr>
              <a:t>Javascript GI-API доступны для клиентов / порталов</a:t>
            </a:r>
          </a:p>
          <a:p>
            <a:pPr eaLnBrk="1" hangingPunct="1"/>
            <a:r>
              <a:rPr lang="ru-RU" dirty="0" smtClean="0">
                <a:latin typeface="Gill Sans"/>
              </a:rPr>
              <a:t>GI-cat включает в себя простой веб-клиент</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a:xfrm>
            <a:off x="457200" y="274638"/>
            <a:ext cx="6716713" cy="660400"/>
          </a:xfrm>
        </p:spPr>
        <p:txBody>
          <a:bodyPr/>
          <a:lstStyle/>
          <a:p>
            <a:pPr algn="l" eaLnBrk="1" hangingPunct="1"/>
            <a:r>
              <a:rPr lang="ru-RU" sz="2600" b="1" dirty="0" smtClean="0"/>
              <a:t>Междоменное семантическое обнаружение</a:t>
            </a:r>
          </a:p>
        </p:txBody>
      </p:sp>
      <p:sp>
        <p:nvSpPr>
          <p:cNvPr id="3" name="Slide Number Placeholder 2"/>
          <p:cNvSpPr>
            <a:spLocks noGrp="1"/>
          </p:cNvSpPr>
          <p:nvPr>
            <p:ph type="sldNum" sz="quarter" idx="12"/>
          </p:nvPr>
        </p:nvSpPr>
        <p:spPr/>
        <p:txBody>
          <a:bodyPr>
            <a:normAutofit/>
          </a:bodyPr>
          <a:lstStyle/>
          <a:p>
            <a:pPr>
              <a:defRPr/>
            </a:pPr>
            <a:fld id="{92ED5884-D386-450D-9C3B-DC47EC764445}" type="slidenum">
              <a:rPr lang="ru-RU" smtClean="0">
                <a:latin typeface="Gill Sans"/>
              </a:rPr>
              <a:pPr>
                <a:defRPr/>
              </a:pPr>
              <a:t>165</a:t>
            </a:fld>
            <a:endParaRPr lang="ru-RU" dirty="0">
              <a:latin typeface="Gill Sans"/>
            </a:endParaRPr>
          </a:p>
        </p:txBody>
      </p:sp>
      <p:pic>
        <p:nvPicPr>
          <p:cNvPr id="181252" name="Content Placeholder 6"/>
          <p:cNvPicPr>
            <a:picLocks noGrp="1" noChangeAspect="1"/>
          </p:cNvPicPr>
          <p:nvPr>
            <p:ph sz="quarter" idx="1"/>
          </p:nvPr>
        </p:nvPicPr>
        <p:blipFill>
          <a:blip r:embed="rId3"/>
          <a:srcRect l="-1929" r="-1929"/>
          <a:stretch>
            <a:fillRect/>
          </a:stretch>
        </p:blipFill>
        <p:spPr>
          <a:xfrm>
            <a:off x="533400" y="1600200"/>
            <a:ext cx="8153400" cy="4495800"/>
          </a:xfrm>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pPr>
              <a:defRPr/>
            </a:pPr>
            <a:fld id="{5AC0A5D0-0674-424F-91F0-60A40FCEE62C}" type="slidenum">
              <a:rPr lang="ru-RU" smtClean="0">
                <a:latin typeface="Gill Sans"/>
              </a:rPr>
              <a:pPr>
                <a:defRPr/>
              </a:pPr>
              <a:t>166</a:t>
            </a:fld>
            <a:endParaRPr lang="ru-RU" dirty="0">
              <a:latin typeface="Gill Sans"/>
            </a:endParaRPr>
          </a:p>
        </p:txBody>
      </p:sp>
      <p:pic>
        <p:nvPicPr>
          <p:cNvPr id="182275" name="Content Placeholder 7"/>
          <p:cNvPicPr>
            <a:picLocks noGrp="1" noChangeAspect="1"/>
          </p:cNvPicPr>
          <p:nvPr>
            <p:ph sz="quarter" idx="1"/>
          </p:nvPr>
        </p:nvPicPr>
        <p:blipFill>
          <a:blip r:embed="rId3"/>
          <a:srcRect l="-1929" r="-1929"/>
          <a:stretch>
            <a:fillRect/>
          </a:stretch>
        </p:blipFill>
        <p:spPr>
          <a:xfrm>
            <a:off x="558800" y="1617663"/>
            <a:ext cx="8153400" cy="4495800"/>
          </a:xfrm>
        </p:spPr>
      </p:pic>
      <p:sp>
        <p:nvSpPr>
          <p:cNvPr id="182276" name="Title 1"/>
          <p:cNvSpPr>
            <a:spLocks noGrp="1"/>
          </p:cNvSpPr>
          <p:nvPr>
            <p:ph type="title"/>
          </p:nvPr>
        </p:nvSpPr>
        <p:spPr>
          <a:xfrm>
            <a:off x="457200" y="274638"/>
            <a:ext cx="6716713" cy="660400"/>
          </a:xfrm>
        </p:spPr>
        <p:txBody>
          <a:bodyPr/>
          <a:lstStyle/>
          <a:p>
            <a:pPr algn="l" eaLnBrk="1" hangingPunct="1"/>
            <a:r>
              <a:rPr lang="ru-RU" sz="2600" b="1" dirty="0" smtClean="0"/>
              <a:t>Междоменное семантическое обнаружение</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pPr>
              <a:defRPr/>
            </a:pPr>
            <a:fld id="{273B933A-1581-429F-BFD0-BDCDC3EC2672}" type="slidenum">
              <a:rPr lang="ru-RU" smtClean="0">
                <a:latin typeface="Gill Sans"/>
              </a:rPr>
              <a:pPr>
                <a:defRPr/>
              </a:pPr>
              <a:t>167</a:t>
            </a:fld>
            <a:endParaRPr lang="ru-RU" dirty="0">
              <a:latin typeface="Gill Sans"/>
            </a:endParaRPr>
          </a:p>
        </p:txBody>
      </p:sp>
      <p:pic>
        <p:nvPicPr>
          <p:cNvPr id="183299" name="Content Placeholder 5"/>
          <p:cNvPicPr>
            <a:picLocks noGrp="1" noChangeAspect="1"/>
          </p:cNvPicPr>
          <p:nvPr>
            <p:ph sz="quarter" idx="1"/>
          </p:nvPr>
        </p:nvPicPr>
        <p:blipFill>
          <a:blip r:embed="rId3"/>
          <a:srcRect t="1857" b="1857"/>
          <a:stretch>
            <a:fillRect/>
          </a:stretch>
        </p:blipFill>
        <p:spPr>
          <a:xfrm>
            <a:off x="612775" y="1600200"/>
            <a:ext cx="8153400" cy="4495800"/>
          </a:xfrm>
        </p:spPr>
      </p:pic>
      <p:sp>
        <p:nvSpPr>
          <p:cNvPr id="183300" name="Title 1"/>
          <p:cNvSpPr>
            <a:spLocks noGrp="1"/>
          </p:cNvSpPr>
          <p:nvPr>
            <p:ph type="title"/>
          </p:nvPr>
        </p:nvSpPr>
        <p:spPr>
          <a:xfrm>
            <a:off x="457200" y="274638"/>
            <a:ext cx="6716713" cy="660400"/>
          </a:xfrm>
        </p:spPr>
        <p:txBody>
          <a:bodyPr/>
          <a:lstStyle/>
          <a:p>
            <a:pPr algn="l" eaLnBrk="1" hangingPunct="1"/>
            <a:r>
              <a:rPr lang="ru-RU" sz="2600" b="1" dirty="0" smtClean="0"/>
              <a:t>Междоменное семантическое обнаружение</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a:xfrm>
            <a:off x="457200" y="274638"/>
            <a:ext cx="4441825" cy="619125"/>
          </a:xfrm>
        </p:spPr>
        <p:txBody>
          <a:bodyPr/>
          <a:lstStyle/>
          <a:p>
            <a:r>
              <a:rPr lang="ru-RU" sz="2800" b="1" dirty="0" smtClean="0"/>
              <a:t>Ранжирование результатов </a:t>
            </a:r>
            <a:endParaRPr lang="ru-RU" sz="2800" dirty="0" smtClean="0"/>
          </a:p>
        </p:txBody>
      </p:sp>
      <p:sp>
        <p:nvSpPr>
          <p:cNvPr id="3" name="Slide Number Placeholder 2"/>
          <p:cNvSpPr>
            <a:spLocks noGrp="1"/>
          </p:cNvSpPr>
          <p:nvPr>
            <p:ph type="sldNum" sz="quarter" idx="12"/>
          </p:nvPr>
        </p:nvSpPr>
        <p:spPr/>
        <p:txBody>
          <a:bodyPr>
            <a:normAutofit/>
          </a:bodyPr>
          <a:lstStyle/>
          <a:p>
            <a:pPr>
              <a:defRPr/>
            </a:pPr>
            <a:fld id="{77C8BAFE-BCE9-4B17-9B9B-D06B3D193F12}" type="slidenum">
              <a:rPr lang="ru-RU" smtClean="0">
                <a:latin typeface="Gill Sans"/>
              </a:rPr>
              <a:pPr>
                <a:defRPr/>
              </a:pPr>
              <a:t>168</a:t>
            </a:fld>
            <a:endParaRPr lang="ru-RU" dirty="0">
              <a:latin typeface="Gill Sans"/>
            </a:endParaRPr>
          </a:p>
        </p:txBody>
      </p:sp>
      <p:pic>
        <p:nvPicPr>
          <p:cNvPr id="184324" name="Content Placeholder 5"/>
          <p:cNvPicPr>
            <a:picLocks noGrp="1" noChangeAspect="1"/>
          </p:cNvPicPr>
          <p:nvPr>
            <p:ph sz="quarter" idx="1"/>
          </p:nvPr>
        </p:nvPicPr>
        <p:blipFill>
          <a:blip r:embed="rId3"/>
          <a:srcRect l="-1929" r="-1929"/>
          <a:stretch>
            <a:fillRect/>
          </a:stretch>
        </p:blipFill>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a:xfrm>
            <a:off x="457200" y="274638"/>
            <a:ext cx="6607175" cy="619125"/>
          </a:xfrm>
        </p:spPr>
        <p:txBody>
          <a:bodyPr/>
          <a:lstStyle/>
          <a:p>
            <a:r>
              <a:rPr lang="ru-RU" sz="2800" b="1" dirty="0" smtClean="0"/>
              <a:t>Динамическая визуализация данных</a:t>
            </a:r>
            <a:endParaRPr lang="ru-RU" sz="2800" b="1" dirty="0" smtClean="0">
              <a:ea typeface="MS PGothic" pitchFamily="34" charset="-128"/>
            </a:endParaRPr>
          </a:p>
        </p:txBody>
      </p:sp>
      <p:sp>
        <p:nvSpPr>
          <p:cNvPr id="3" name="Slide Number Placeholder 2"/>
          <p:cNvSpPr>
            <a:spLocks noGrp="1"/>
          </p:cNvSpPr>
          <p:nvPr>
            <p:ph type="sldNum" sz="quarter" idx="12"/>
          </p:nvPr>
        </p:nvSpPr>
        <p:spPr/>
        <p:txBody>
          <a:bodyPr>
            <a:normAutofit/>
          </a:bodyPr>
          <a:lstStyle/>
          <a:p>
            <a:pPr>
              <a:defRPr/>
            </a:pPr>
            <a:fld id="{AF20A256-5513-4F5B-B75F-E8D666584552}" type="slidenum">
              <a:rPr lang="ru-RU" smtClean="0">
                <a:latin typeface="Gill Sans"/>
              </a:rPr>
              <a:pPr>
                <a:defRPr/>
              </a:pPr>
              <a:t>169</a:t>
            </a:fld>
            <a:endParaRPr lang="ru-RU" dirty="0">
              <a:latin typeface="Gill Sans"/>
            </a:endParaRPr>
          </a:p>
        </p:txBody>
      </p:sp>
      <p:pic>
        <p:nvPicPr>
          <p:cNvPr id="185348" name="Content Placeholder 5"/>
          <p:cNvPicPr>
            <a:picLocks noGrp="1" noChangeAspect="1"/>
          </p:cNvPicPr>
          <p:nvPr>
            <p:ph sz="quarter" idx="1"/>
          </p:nvPr>
        </p:nvPicPr>
        <p:blipFill>
          <a:blip r:embed="rId3"/>
          <a:srcRect l="-1929" r="-1929"/>
          <a:stretch>
            <a:fillRect/>
          </a:stretch>
        </p:blip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p:cNvSpPr>
          <p:nvPr/>
        </p:nvSpPr>
        <p:spPr bwMode="auto">
          <a:xfrm>
            <a:off x="5399088" y="2727325"/>
            <a:ext cx="3582987" cy="1393825"/>
          </a:xfrm>
          <a:prstGeom prst="rect">
            <a:avLst/>
          </a:prstGeom>
          <a:noFill/>
          <a:ln w="12700">
            <a:noFill/>
            <a:miter lim="800000"/>
            <a:headEnd/>
            <a:tailEnd/>
          </a:ln>
        </p:spPr>
        <p:txBody>
          <a:bodyPr lIns="0" tIns="0" rIns="0" bIns="0" anchor="ctr"/>
          <a:lstStyle/>
          <a:p>
            <a:r>
              <a:rPr lang="ru-RU" sz="4500" dirty="0" smtClean="0">
                <a:latin typeface="Gill Sans"/>
              </a:rPr>
              <a:t>Работа в изоляции ...</a:t>
            </a:r>
            <a:endParaRPr lang="ru-RU" sz="4500" dirty="0">
              <a:latin typeface="Gill Sans"/>
              <a:ea typeface="Gill Sans"/>
              <a:cs typeface="Gill Sans"/>
            </a:endParaRPr>
          </a:p>
        </p:txBody>
      </p:sp>
      <p:pic>
        <p:nvPicPr>
          <p:cNvPr id="29699" name="Picture 2"/>
          <p:cNvPicPr>
            <a:picLocks noChangeAspect="1" noChangeArrowheads="1"/>
          </p:cNvPicPr>
          <p:nvPr/>
        </p:nvPicPr>
        <p:blipFill>
          <a:blip r:embed="rId3"/>
          <a:srcRect/>
          <a:stretch>
            <a:fillRect/>
          </a:stretch>
        </p:blipFill>
        <p:spPr bwMode="auto">
          <a:xfrm>
            <a:off x="609600" y="284163"/>
            <a:ext cx="4318000" cy="603885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457200" y="274638"/>
            <a:ext cx="5834063" cy="681037"/>
          </a:xfrm>
        </p:spPr>
        <p:txBody>
          <a:bodyPr/>
          <a:lstStyle/>
          <a:p>
            <a:pPr algn="l" eaLnBrk="1" hangingPunct="1"/>
            <a:r>
              <a:rPr lang="ru-RU" sz="2600" b="1" dirty="0" smtClean="0"/>
              <a:t>Гармонизованный доступ к данным</a:t>
            </a:r>
          </a:p>
        </p:txBody>
      </p:sp>
      <p:sp>
        <p:nvSpPr>
          <p:cNvPr id="3" name="Slide Number Placeholder 2"/>
          <p:cNvSpPr>
            <a:spLocks noGrp="1"/>
          </p:cNvSpPr>
          <p:nvPr>
            <p:ph type="sldNum" sz="quarter" idx="12"/>
          </p:nvPr>
        </p:nvSpPr>
        <p:spPr/>
        <p:txBody>
          <a:bodyPr>
            <a:normAutofit/>
          </a:bodyPr>
          <a:lstStyle/>
          <a:p>
            <a:pPr>
              <a:defRPr/>
            </a:pPr>
            <a:fld id="{0A7617F8-A8D2-4EA3-9AF5-61B982B949AF}" type="slidenum">
              <a:rPr lang="ru-RU" smtClean="0">
                <a:latin typeface="Gill Sans"/>
              </a:rPr>
              <a:pPr>
                <a:defRPr/>
              </a:pPr>
              <a:t>170</a:t>
            </a:fld>
            <a:endParaRPr lang="ru-RU" dirty="0">
              <a:latin typeface="Gill Sans"/>
            </a:endParaRPr>
          </a:p>
        </p:txBody>
      </p:sp>
      <p:pic>
        <p:nvPicPr>
          <p:cNvPr id="186372" name="Content Placeholder 5"/>
          <p:cNvPicPr>
            <a:picLocks noGrp="1" noChangeAspect="1"/>
          </p:cNvPicPr>
          <p:nvPr>
            <p:ph sz="quarter" idx="1"/>
          </p:nvPr>
        </p:nvPicPr>
        <p:blipFill>
          <a:blip r:embed="rId3"/>
          <a:srcRect t="1857" b="1857"/>
          <a:stretch>
            <a:fillRect/>
          </a:stretch>
        </p:blipFill>
        <p:spPr>
          <a:xfrm>
            <a:off x="612775" y="1600200"/>
            <a:ext cx="8153400" cy="4495800"/>
          </a:xfrm>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a:xfrm>
            <a:off x="457200" y="274638"/>
            <a:ext cx="2700338" cy="649287"/>
          </a:xfrm>
        </p:spPr>
        <p:txBody>
          <a:bodyPr/>
          <a:lstStyle/>
          <a:p>
            <a:pPr algn="l" eaLnBrk="1" hangingPunct="1"/>
            <a:r>
              <a:rPr lang="ru-RU" sz="2800" b="1" dirty="0" smtClean="0"/>
              <a:t>Растяжимость</a:t>
            </a:r>
            <a:endParaRPr lang="ru-RU" sz="2600" b="1" dirty="0" smtClean="0"/>
          </a:p>
        </p:txBody>
      </p:sp>
      <p:sp>
        <p:nvSpPr>
          <p:cNvPr id="3" name="Slide Number Placeholder 2"/>
          <p:cNvSpPr>
            <a:spLocks noGrp="1"/>
          </p:cNvSpPr>
          <p:nvPr>
            <p:ph type="sldNum" sz="quarter" idx="12"/>
          </p:nvPr>
        </p:nvSpPr>
        <p:spPr/>
        <p:txBody>
          <a:bodyPr>
            <a:normAutofit/>
          </a:bodyPr>
          <a:lstStyle/>
          <a:p>
            <a:pPr>
              <a:defRPr/>
            </a:pPr>
            <a:fld id="{972AFA47-E4F4-4C20-995C-EA894764890A}" type="slidenum">
              <a:rPr lang="ru-RU" smtClean="0">
                <a:latin typeface="Gill Sans"/>
              </a:rPr>
              <a:pPr>
                <a:defRPr/>
              </a:pPr>
              <a:t>171</a:t>
            </a:fld>
            <a:endParaRPr lang="ru-RU" dirty="0">
              <a:latin typeface="Gill Sans"/>
            </a:endParaRPr>
          </a:p>
        </p:txBody>
      </p:sp>
      <p:pic>
        <p:nvPicPr>
          <p:cNvPr id="187396" name="Content Placeholder 5"/>
          <p:cNvPicPr>
            <a:picLocks noGrp="1" noChangeAspect="1"/>
          </p:cNvPicPr>
          <p:nvPr>
            <p:ph sz="quarter" idx="1"/>
          </p:nvPr>
        </p:nvPicPr>
        <p:blipFill>
          <a:blip r:embed="rId3"/>
          <a:srcRect l="-1929" r="-1929"/>
          <a:stretch>
            <a:fillRect/>
          </a:stretch>
        </p:blipFill>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pPr>
              <a:defRPr/>
            </a:pPr>
            <a:fld id="{6164EFF6-B1D7-4231-B162-768835AE2B79}" type="slidenum">
              <a:rPr lang="ru-RU" smtClean="0">
                <a:latin typeface="Gill Sans"/>
              </a:rPr>
              <a:pPr>
                <a:defRPr/>
              </a:pPr>
              <a:t>172</a:t>
            </a:fld>
            <a:endParaRPr lang="ru-RU" dirty="0">
              <a:latin typeface="Gill Sans"/>
            </a:endParaRPr>
          </a:p>
        </p:txBody>
      </p:sp>
      <p:pic>
        <p:nvPicPr>
          <p:cNvPr id="188419" name="Content Placeholder 5"/>
          <p:cNvPicPr>
            <a:picLocks noGrp="1" noChangeAspect="1"/>
          </p:cNvPicPr>
          <p:nvPr>
            <p:ph sz="quarter" idx="1"/>
          </p:nvPr>
        </p:nvPicPr>
        <p:blipFill>
          <a:blip r:embed="rId3"/>
          <a:srcRect l="-1929" r="-1929"/>
          <a:stretch>
            <a:fillRect/>
          </a:stretch>
        </p:blipFill>
        <p:spPr/>
      </p:pic>
      <p:sp>
        <p:nvSpPr>
          <p:cNvPr id="188420" name="Title 1"/>
          <p:cNvSpPr>
            <a:spLocks noGrp="1"/>
          </p:cNvSpPr>
          <p:nvPr>
            <p:ph type="title"/>
          </p:nvPr>
        </p:nvSpPr>
        <p:spPr>
          <a:xfrm>
            <a:off x="457200" y="274638"/>
            <a:ext cx="2700338" cy="649287"/>
          </a:xfrm>
        </p:spPr>
        <p:txBody>
          <a:bodyPr/>
          <a:lstStyle/>
          <a:p>
            <a:pPr algn="l" eaLnBrk="1" hangingPunct="1"/>
            <a:r>
              <a:rPr lang="ru-RU" sz="2800" b="1" dirty="0" smtClean="0"/>
              <a:t>Растяжимость</a:t>
            </a:r>
            <a:endParaRPr lang="ru-RU" sz="2600" b="1" dirty="0" smtClean="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pPr>
              <a:defRPr/>
            </a:pPr>
            <a:fld id="{72AB641A-6844-47D0-998F-4DBAB6F79D9F}" type="slidenum">
              <a:rPr lang="ru-RU" smtClean="0">
                <a:latin typeface="Gill Sans"/>
              </a:rPr>
              <a:pPr>
                <a:defRPr/>
              </a:pPr>
              <a:t>173</a:t>
            </a:fld>
            <a:endParaRPr lang="ru-RU" dirty="0">
              <a:latin typeface="Gill Sans"/>
            </a:endParaRPr>
          </a:p>
        </p:txBody>
      </p:sp>
      <p:pic>
        <p:nvPicPr>
          <p:cNvPr id="189443" name="Picture 1"/>
          <p:cNvPicPr>
            <a:picLocks noChangeAspect="1" noChangeArrowheads="1"/>
          </p:cNvPicPr>
          <p:nvPr/>
        </p:nvPicPr>
        <p:blipFill>
          <a:blip r:embed="rId2"/>
          <a:srcRect/>
          <a:stretch>
            <a:fillRect/>
          </a:stretch>
        </p:blipFill>
        <p:spPr bwMode="auto">
          <a:xfrm>
            <a:off x="1217613" y="-298450"/>
            <a:ext cx="6573837" cy="5257800"/>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7"/>
          <p:cNvPicPr>
            <a:picLocks noChangeAspect="1"/>
          </p:cNvPicPr>
          <p:nvPr/>
        </p:nvPicPr>
        <p:blipFill>
          <a:blip r:embed="rId2"/>
          <a:srcRect/>
          <a:stretch>
            <a:fillRect/>
          </a:stretch>
        </p:blipFill>
        <p:spPr bwMode="auto">
          <a:xfrm>
            <a:off x="1871663" y="1416050"/>
            <a:ext cx="5419725" cy="4064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66C9CF16-FBC9-423E-8533-BD77123A32CA}" type="slidenum">
              <a:rPr lang="ru-RU" smtClean="0"/>
              <a:pPr>
                <a:defRPr/>
              </a:pPr>
              <a:t>174</a:t>
            </a:fld>
            <a:endParaRPr lang="ru-RU" dirty="0"/>
          </a:p>
        </p:txBody>
      </p:sp>
      <p:sp>
        <p:nvSpPr>
          <p:cNvPr id="190468" name="TextBox 6"/>
          <p:cNvSpPr txBox="1">
            <a:spLocks noChangeArrowheads="1"/>
          </p:cNvSpPr>
          <p:nvPr/>
        </p:nvSpPr>
        <p:spPr bwMode="auto">
          <a:xfrm>
            <a:off x="457200" y="415925"/>
            <a:ext cx="8229600" cy="488950"/>
          </a:xfrm>
          <a:prstGeom prst="rect">
            <a:avLst/>
          </a:prstGeom>
          <a:noFill/>
          <a:ln w="9525">
            <a:noFill/>
            <a:miter lim="800000"/>
            <a:headEnd/>
            <a:tailEnd/>
          </a:ln>
        </p:spPr>
        <p:txBody>
          <a:bodyPr>
            <a:spAutoFit/>
          </a:bodyPr>
          <a:lstStyle/>
          <a:p>
            <a:r>
              <a:rPr lang="ru-RU" sz="2600" b="1" dirty="0" smtClean="0">
                <a:latin typeface="Calibri" pitchFamily="34" charset="0"/>
              </a:rPr>
              <a:t>Вопросы?</a:t>
            </a:r>
            <a:endParaRPr lang="ru-RU" sz="2600" b="1" dirty="0">
              <a:latin typeface="Calibri"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p:cNvSpPr>
          <p:nvPr/>
        </p:nvSpPr>
        <p:spPr bwMode="auto">
          <a:xfrm>
            <a:off x="768350" y="4724400"/>
            <a:ext cx="7599363" cy="1163638"/>
          </a:xfrm>
          <a:prstGeom prst="rect">
            <a:avLst/>
          </a:prstGeom>
          <a:noFill/>
          <a:ln w="12700">
            <a:noFill/>
            <a:miter lim="800000"/>
            <a:headEnd/>
            <a:tailEnd/>
          </a:ln>
        </p:spPr>
        <p:txBody>
          <a:bodyPr lIns="0" tIns="0" rIns="0" bIns="0" anchor="ctr"/>
          <a:lstStyle/>
          <a:p>
            <a:pPr algn="ctr"/>
            <a:r>
              <a:rPr lang="ru-RU" sz="4500" dirty="0" smtClean="0">
                <a:latin typeface="Gill Sans"/>
              </a:rPr>
              <a:t>Производство данных обходится дорого</a:t>
            </a:r>
            <a:endParaRPr lang="ru-RU" sz="4500" dirty="0">
              <a:latin typeface="Gill Sans"/>
              <a:ea typeface="Gill Sans"/>
              <a:cs typeface="Gill Sans"/>
            </a:endParaRPr>
          </a:p>
        </p:txBody>
      </p:sp>
      <p:pic>
        <p:nvPicPr>
          <p:cNvPr id="30723" name="Picture 2"/>
          <p:cNvPicPr>
            <a:picLocks noChangeAspect="1" noChangeArrowheads="1"/>
          </p:cNvPicPr>
          <p:nvPr/>
        </p:nvPicPr>
        <p:blipFill>
          <a:blip r:embed="rId3"/>
          <a:srcRect/>
          <a:stretch>
            <a:fillRect/>
          </a:stretch>
        </p:blipFill>
        <p:spPr bwMode="auto">
          <a:xfrm>
            <a:off x="2686050" y="342900"/>
            <a:ext cx="3917950" cy="43815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p:cNvSpPr>
          <p:nvPr/>
        </p:nvSpPr>
        <p:spPr bwMode="auto">
          <a:xfrm>
            <a:off x="404438" y="167760"/>
            <a:ext cx="8751050" cy="369332"/>
          </a:xfrm>
          <a:prstGeom prst="rect">
            <a:avLst/>
          </a:prstGeom>
          <a:noFill/>
          <a:ln w="12700">
            <a:noFill/>
            <a:miter lim="800000"/>
            <a:headEnd/>
            <a:tailEnd/>
          </a:ln>
        </p:spPr>
        <p:txBody>
          <a:bodyPr wrap="none" lIns="0" tIns="0" rIns="0" bIns="0" anchor="ctr">
            <a:spAutoFit/>
          </a:bodyPr>
          <a:lstStyle/>
          <a:p>
            <a:pPr algn="ctr"/>
            <a:r>
              <a:rPr lang="ru-RU" sz="2400" dirty="0" smtClean="0">
                <a:latin typeface="Gill Sans"/>
              </a:rPr>
              <a:t>Многие «островки» данных различных форматов и качества.</a:t>
            </a:r>
            <a:endParaRPr lang="ru-RU" sz="2400" dirty="0">
              <a:latin typeface="Gill Sans"/>
            </a:endParaRPr>
          </a:p>
        </p:txBody>
      </p:sp>
      <p:grpSp>
        <p:nvGrpSpPr>
          <p:cNvPr id="2" name="Group 2"/>
          <p:cNvGrpSpPr>
            <a:grpSpLocks/>
          </p:cNvGrpSpPr>
          <p:nvPr/>
        </p:nvGrpSpPr>
        <p:grpSpPr bwMode="auto">
          <a:xfrm>
            <a:off x="1085850" y="727075"/>
            <a:ext cx="2814638" cy="2828046"/>
            <a:chOff x="0" y="0"/>
            <a:chExt cx="3067" cy="3083"/>
          </a:xfrm>
        </p:grpSpPr>
        <p:pic>
          <p:nvPicPr>
            <p:cNvPr id="31754" name="Picture 3"/>
            <p:cNvPicPr>
              <a:picLocks noChangeAspect="1" noChangeArrowheads="1"/>
            </p:cNvPicPr>
            <p:nvPr/>
          </p:nvPicPr>
          <p:blipFill>
            <a:blip r:embed="rId3"/>
            <a:srcRect/>
            <a:stretch>
              <a:fillRect/>
            </a:stretch>
          </p:blipFill>
          <p:spPr bwMode="auto">
            <a:xfrm>
              <a:off x="0" y="0"/>
              <a:ext cx="3067" cy="2840"/>
            </a:xfrm>
            <a:prstGeom prst="rect">
              <a:avLst/>
            </a:prstGeom>
            <a:noFill/>
            <a:ln w="12700">
              <a:noFill/>
              <a:miter lim="800000"/>
              <a:headEnd/>
              <a:tailEnd/>
            </a:ln>
          </p:spPr>
        </p:pic>
        <p:sp>
          <p:nvSpPr>
            <p:cNvPr id="31755" name="Rectangle 4"/>
            <p:cNvSpPr>
              <a:spLocks/>
            </p:cNvSpPr>
            <p:nvPr/>
          </p:nvSpPr>
          <p:spPr bwMode="auto">
            <a:xfrm>
              <a:off x="195" y="2798"/>
              <a:ext cx="857" cy="285"/>
            </a:xfrm>
            <a:prstGeom prst="rect">
              <a:avLst/>
            </a:prstGeom>
            <a:noFill/>
            <a:ln w="12700">
              <a:noFill/>
              <a:miter lim="800000"/>
              <a:headEnd/>
              <a:tailEnd/>
            </a:ln>
          </p:spPr>
          <p:txBody>
            <a:bodyPr wrap="none" lIns="0" tIns="0" rIns="0" bIns="0" anchor="ctr">
              <a:spAutoFit/>
            </a:bodyPr>
            <a:lstStyle/>
            <a:p>
              <a:r>
                <a:rPr lang="ru-RU" sz="1700" dirty="0" smtClean="0">
                  <a:latin typeface="Calibri" pitchFamily="34" charset="0"/>
                  <a:ea typeface="Gill Sans"/>
                  <a:cs typeface="Gill Sans"/>
                </a:rPr>
                <a:t>GLC2000</a:t>
              </a:r>
              <a:endParaRPr lang="ru-RU" sz="1700" dirty="0">
                <a:latin typeface="Calibri" pitchFamily="34" charset="0"/>
                <a:ea typeface="Gill Sans"/>
                <a:cs typeface="Gill Sans"/>
              </a:endParaRPr>
            </a:p>
          </p:txBody>
        </p:sp>
      </p:grpSp>
      <p:grpSp>
        <p:nvGrpSpPr>
          <p:cNvPr id="3" name="Group 5"/>
          <p:cNvGrpSpPr>
            <a:grpSpLocks/>
          </p:cNvGrpSpPr>
          <p:nvPr/>
        </p:nvGrpSpPr>
        <p:grpSpPr bwMode="auto">
          <a:xfrm>
            <a:off x="5610225" y="727075"/>
            <a:ext cx="2189163" cy="2877421"/>
            <a:chOff x="0" y="0"/>
            <a:chExt cx="2341" cy="3077"/>
          </a:xfrm>
        </p:grpSpPr>
        <p:pic>
          <p:nvPicPr>
            <p:cNvPr id="31752" name="Picture 6"/>
            <p:cNvPicPr>
              <a:picLocks noChangeAspect="1" noChangeArrowheads="1"/>
            </p:cNvPicPr>
            <p:nvPr/>
          </p:nvPicPr>
          <p:blipFill>
            <a:blip r:embed="rId4"/>
            <a:srcRect/>
            <a:stretch>
              <a:fillRect/>
            </a:stretch>
          </p:blipFill>
          <p:spPr bwMode="auto">
            <a:xfrm>
              <a:off x="0" y="0"/>
              <a:ext cx="2341" cy="2840"/>
            </a:xfrm>
            <a:prstGeom prst="rect">
              <a:avLst/>
            </a:prstGeom>
            <a:noFill/>
            <a:ln w="12700">
              <a:noFill/>
              <a:miter lim="800000"/>
              <a:headEnd/>
              <a:tailEnd/>
            </a:ln>
          </p:spPr>
        </p:pic>
        <p:sp>
          <p:nvSpPr>
            <p:cNvPr id="31753" name="Rectangle 7"/>
            <p:cNvSpPr>
              <a:spLocks/>
            </p:cNvSpPr>
            <p:nvPr/>
          </p:nvSpPr>
          <p:spPr bwMode="auto">
            <a:xfrm>
              <a:off x="1481" y="2797"/>
              <a:ext cx="726" cy="280"/>
            </a:xfrm>
            <a:prstGeom prst="rect">
              <a:avLst/>
            </a:prstGeom>
            <a:noFill/>
            <a:ln w="12700">
              <a:noFill/>
              <a:miter lim="800000"/>
              <a:headEnd/>
              <a:tailEnd/>
            </a:ln>
          </p:spPr>
          <p:txBody>
            <a:bodyPr wrap="none" lIns="0" tIns="0" rIns="0" bIns="0" anchor="ctr">
              <a:spAutoFit/>
            </a:bodyPr>
            <a:lstStyle/>
            <a:p>
              <a:r>
                <a:rPr lang="ru-RU" sz="1700" dirty="0" smtClean="0">
                  <a:latin typeface="Calibri" pitchFamily="34" charset="0"/>
                  <a:ea typeface="Gill Sans"/>
                  <a:cs typeface="Gill Sans"/>
                </a:rPr>
                <a:t>CORINE</a:t>
              </a:r>
              <a:endParaRPr lang="ru-RU" sz="1700" dirty="0">
                <a:latin typeface="Calibri" pitchFamily="34" charset="0"/>
                <a:ea typeface="Gill Sans"/>
                <a:cs typeface="Gill Sans"/>
              </a:endParaRPr>
            </a:p>
          </p:txBody>
        </p:sp>
      </p:grpSp>
      <p:grpSp>
        <p:nvGrpSpPr>
          <p:cNvPr id="4" name="Group 8"/>
          <p:cNvGrpSpPr>
            <a:grpSpLocks/>
          </p:cNvGrpSpPr>
          <p:nvPr/>
        </p:nvGrpSpPr>
        <p:grpSpPr bwMode="auto">
          <a:xfrm>
            <a:off x="2154238" y="3765550"/>
            <a:ext cx="4840287" cy="2508616"/>
            <a:chOff x="0" y="0"/>
            <a:chExt cx="4960" cy="2569"/>
          </a:xfrm>
        </p:grpSpPr>
        <p:pic>
          <p:nvPicPr>
            <p:cNvPr id="31750" name="Picture 9"/>
            <p:cNvPicPr>
              <a:picLocks noChangeAspect="1" noChangeArrowheads="1"/>
            </p:cNvPicPr>
            <p:nvPr/>
          </p:nvPicPr>
          <p:blipFill>
            <a:blip r:embed="rId5"/>
            <a:srcRect/>
            <a:stretch>
              <a:fillRect/>
            </a:stretch>
          </p:blipFill>
          <p:spPr bwMode="auto">
            <a:xfrm>
              <a:off x="0" y="0"/>
              <a:ext cx="4960" cy="2364"/>
            </a:xfrm>
            <a:prstGeom prst="rect">
              <a:avLst/>
            </a:prstGeom>
            <a:noFill/>
            <a:ln w="12700">
              <a:noFill/>
              <a:miter lim="800000"/>
              <a:headEnd/>
              <a:tailEnd/>
            </a:ln>
          </p:spPr>
        </p:pic>
        <p:sp>
          <p:nvSpPr>
            <p:cNvPr id="31751" name="Rectangle 10"/>
            <p:cNvSpPr>
              <a:spLocks/>
            </p:cNvSpPr>
            <p:nvPr/>
          </p:nvSpPr>
          <p:spPr bwMode="auto">
            <a:xfrm>
              <a:off x="1879" y="2301"/>
              <a:ext cx="1119" cy="268"/>
            </a:xfrm>
            <a:prstGeom prst="rect">
              <a:avLst/>
            </a:prstGeom>
            <a:noFill/>
            <a:ln w="12700">
              <a:noFill/>
              <a:miter lim="800000"/>
              <a:headEnd/>
              <a:tailEnd/>
            </a:ln>
          </p:spPr>
          <p:txBody>
            <a:bodyPr wrap="none" lIns="0" tIns="0" rIns="0" bIns="0" anchor="ctr">
              <a:spAutoFit/>
            </a:bodyPr>
            <a:lstStyle/>
            <a:p>
              <a:r>
                <a:rPr lang="ru-RU" sz="1700" dirty="0" smtClean="0">
                  <a:latin typeface="Calibri" pitchFamily="34" charset="0"/>
                  <a:ea typeface="Gill Sans"/>
                  <a:cs typeface="Gill Sans"/>
                </a:rPr>
                <a:t>GLOBCOVER</a:t>
              </a:r>
              <a:endParaRPr lang="ru-RU" sz="1700" dirty="0">
                <a:latin typeface="Calibri" pitchFamily="34" charset="0"/>
                <a:ea typeface="Gill Sans"/>
                <a:cs typeface="Gill San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500"/>
                                  </p:stCondLst>
                                  <p:childTnLst>
                                    <p:set>
                                      <p:cBhvr>
                                        <p:cTn id="9" dur="1" fill="hold">
                                          <p:stCondLst>
                                            <p:cond delay="499"/>
                                          </p:stCondLst>
                                        </p:cTn>
                                        <p:tgtEl>
                                          <p:spTgt spid="3"/>
                                        </p:tgtEl>
                                        <p:attrNameLst>
                                          <p:attrName>style.visibility</p:attrName>
                                        </p:attrNameLst>
                                      </p:cBhvr>
                                      <p:to>
                                        <p:strVal val="visible"/>
                                      </p:to>
                                    </p:set>
                                  </p:childTnLst>
                                </p:cTn>
                              </p:par>
                            </p:childTnLst>
                          </p:cTn>
                        </p:par>
                        <p:par>
                          <p:cTn id="10" fill="hold" nodeType="afterGroup">
                            <p:stCondLst>
                              <p:cond delay="1500"/>
                            </p:stCondLst>
                            <p:childTnLst>
                              <p:par>
                                <p:cTn id="11" presetID="1" presetClass="entr" presetSubtype="0" fill="hold" nodeType="afterEffect">
                                  <p:stCondLst>
                                    <p:cond delay="500"/>
                                  </p:stCondLst>
                                  <p:childTnLst>
                                    <p:set>
                                      <p:cBhvr>
                                        <p:cTn id="1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351838" y="6356350"/>
            <a:ext cx="334962" cy="365125"/>
          </a:xfrm>
        </p:spPr>
        <p:txBody>
          <a:bodyPr/>
          <a:lstStyle/>
          <a:p>
            <a:pPr>
              <a:defRPr/>
            </a:pPr>
            <a:fld id="{3C0D81C3-1231-481E-B732-4A13765F4649}" type="slidenum">
              <a:rPr lang="ru-RU" smtClean="0"/>
              <a:pPr>
                <a:defRPr/>
              </a:pPr>
              <a:t>2</a:t>
            </a:fld>
            <a:endParaRPr lang="ru-RU" dirty="0"/>
          </a:p>
        </p:txBody>
      </p:sp>
      <p:sp>
        <p:nvSpPr>
          <p:cNvPr id="15363" name="TextBox 6"/>
          <p:cNvSpPr txBox="1">
            <a:spLocks noChangeArrowheads="1"/>
          </p:cNvSpPr>
          <p:nvPr/>
        </p:nvSpPr>
        <p:spPr bwMode="auto">
          <a:xfrm>
            <a:off x="914400" y="246063"/>
            <a:ext cx="8229600" cy="523875"/>
          </a:xfrm>
          <a:prstGeom prst="rect">
            <a:avLst/>
          </a:prstGeom>
          <a:noFill/>
          <a:ln w="9525">
            <a:noFill/>
            <a:miter lim="800000"/>
            <a:headEnd/>
            <a:tailEnd/>
          </a:ln>
        </p:spPr>
        <p:txBody>
          <a:bodyPr>
            <a:spAutoFit/>
          </a:bodyPr>
          <a:lstStyle/>
          <a:p>
            <a:r>
              <a:rPr lang="ru-RU" sz="2800" b="1" dirty="0">
                <a:latin typeface="Calibri" pitchFamily="34" charset="0"/>
              </a:rPr>
              <a:t>Обмен геопространственными </a:t>
            </a:r>
            <a:r>
              <a:rPr lang="ru-RU" sz="2800" b="1" dirty="0" smtClean="0">
                <a:latin typeface="Calibri" pitchFamily="34" charset="0"/>
              </a:rPr>
              <a:t>данными</a:t>
            </a:r>
            <a:endParaRPr lang="ru-RU" sz="2600" b="1" dirty="0">
              <a:latin typeface="Calibri" pitchFamily="34" charset="0"/>
            </a:endParaRPr>
          </a:p>
        </p:txBody>
      </p:sp>
      <p:sp>
        <p:nvSpPr>
          <p:cNvPr id="4" name="Title 1"/>
          <p:cNvSpPr txBox="1">
            <a:spLocks/>
          </p:cNvSpPr>
          <p:nvPr/>
        </p:nvSpPr>
        <p:spPr>
          <a:xfrm>
            <a:off x="731838" y="1076325"/>
            <a:ext cx="1563687" cy="788988"/>
          </a:xfrm>
          <a:prstGeom prst="rect">
            <a:avLst/>
          </a:prstGeom>
        </p:spPr>
        <p:txBody>
          <a:bodyPr anchor="ctr">
            <a:normAutofit/>
          </a:bodyPr>
          <a:lstStyle/>
          <a:p>
            <a:pPr fontAlgn="auto">
              <a:spcAft>
                <a:spcPts val="0"/>
              </a:spcAft>
              <a:defRPr/>
            </a:pPr>
            <a:r>
              <a:rPr lang="ru-RU" sz="2800" u="sng" dirty="0" smtClean="0">
                <a:latin typeface="Gill Sans"/>
                <a:ea typeface="+mj-ea"/>
                <a:cs typeface="+mj-cs"/>
              </a:rPr>
              <a:t>Резюме</a:t>
            </a:r>
            <a:endParaRPr lang="ru-RU" sz="2800" u="sng" dirty="0">
              <a:latin typeface="Gill Sans"/>
              <a:ea typeface="+mj-ea"/>
              <a:cs typeface="+mj-cs"/>
            </a:endParaRPr>
          </a:p>
        </p:txBody>
      </p:sp>
      <p:sp>
        <p:nvSpPr>
          <p:cNvPr id="15365" name="Content Placeholder 3"/>
          <p:cNvSpPr txBox="1">
            <a:spLocks/>
          </p:cNvSpPr>
          <p:nvPr/>
        </p:nvSpPr>
        <p:spPr bwMode="auto">
          <a:xfrm>
            <a:off x="457200" y="2168525"/>
            <a:ext cx="8229600" cy="1793875"/>
          </a:xfrm>
          <a:prstGeom prst="rect">
            <a:avLst/>
          </a:prstGeom>
          <a:noFill/>
          <a:ln w="9525">
            <a:noFill/>
            <a:miter lim="800000"/>
            <a:headEnd/>
            <a:tailEnd/>
          </a:ln>
        </p:spPr>
        <p:txBody>
          <a:bodyPr/>
          <a:lstStyle/>
          <a:p>
            <a:pPr marL="342900" indent="-342900">
              <a:spcBef>
                <a:spcPct val="20000"/>
              </a:spcBef>
              <a:buFont typeface="Arial" pitchFamily="34" charset="0"/>
              <a:buChar char="•"/>
            </a:pPr>
            <a:r>
              <a:rPr lang="ru-RU" sz="2600" dirty="0">
                <a:latin typeface="Gill Sans"/>
              </a:rPr>
              <a:t>Введение в геопространственные </a:t>
            </a:r>
            <a:r>
              <a:rPr lang="ru-RU" sz="2600" dirty="0" smtClean="0">
                <a:latin typeface="Gill Sans"/>
              </a:rPr>
              <a:t>данные</a:t>
            </a:r>
          </a:p>
          <a:p>
            <a:pPr marL="342900" indent="-342900">
              <a:spcBef>
                <a:spcPct val="20000"/>
              </a:spcBef>
              <a:buFont typeface="Arial" pitchFamily="34" charset="0"/>
              <a:buChar char="•"/>
            </a:pPr>
            <a:r>
              <a:rPr lang="ru-RU" sz="2600" dirty="0" smtClean="0">
                <a:latin typeface="Gill Sans"/>
              </a:rPr>
              <a:t>Современное состояние</a:t>
            </a:r>
          </a:p>
          <a:p>
            <a:pPr marL="342900" indent="-342900">
              <a:spcBef>
                <a:spcPct val="20000"/>
              </a:spcBef>
              <a:buFont typeface="Arial" pitchFamily="34" charset="0"/>
              <a:buChar char="•"/>
            </a:pPr>
            <a:r>
              <a:rPr lang="ru-RU" sz="2600" dirty="0" smtClean="0">
                <a:latin typeface="Gill Sans"/>
              </a:rPr>
              <a:t>Решения</a:t>
            </a:r>
          </a:p>
          <a:p>
            <a:pPr marL="342900" indent="-342900">
              <a:spcBef>
                <a:spcPct val="20000"/>
              </a:spcBef>
              <a:buFont typeface="Arial" pitchFamily="34" charset="0"/>
              <a:buChar char="•"/>
            </a:pPr>
            <a:endParaRPr lang="ru-RU" sz="2600" dirty="0">
              <a:latin typeface="Gill San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a:srcRect/>
          <a:stretch>
            <a:fillRect/>
          </a:stretch>
        </p:blipFill>
        <p:spPr bwMode="auto">
          <a:xfrm>
            <a:off x="633413" y="842963"/>
            <a:ext cx="8378825" cy="5026025"/>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p:cNvSpPr>
          <p:nvPr/>
        </p:nvSpPr>
        <p:spPr bwMode="auto">
          <a:xfrm>
            <a:off x="995363" y="115888"/>
            <a:ext cx="7708900" cy="687387"/>
          </a:xfrm>
          <a:prstGeom prst="rect">
            <a:avLst/>
          </a:prstGeom>
          <a:noFill/>
          <a:ln w="12700">
            <a:noFill/>
            <a:miter lim="800000"/>
            <a:headEnd/>
            <a:tailEnd/>
          </a:ln>
        </p:spPr>
        <p:txBody>
          <a:bodyPr lIns="0" tIns="0" rIns="0" bIns="0" anchor="ctr"/>
          <a:lstStyle/>
          <a:p>
            <a:pPr algn="ctr"/>
            <a:r>
              <a:rPr lang="ru-RU" sz="3600" dirty="0" smtClean="0">
                <a:latin typeface="Gill Sans"/>
              </a:rPr>
              <a:t>Геопространственные данные трудно интегрировать</a:t>
            </a:r>
            <a:endParaRPr lang="ru-RU" sz="3600" dirty="0">
              <a:latin typeface="Gill Sans"/>
              <a:ea typeface="Gill Sans"/>
              <a:cs typeface="Gill Sans"/>
            </a:endParaRPr>
          </a:p>
        </p:txBody>
      </p:sp>
      <p:grpSp>
        <p:nvGrpSpPr>
          <p:cNvPr id="2" name="Group 2"/>
          <p:cNvGrpSpPr>
            <a:grpSpLocks/>
          </p:cNvGrpSpPr>
          <p:nvPr/>
        </p:nvGrpSpPr>
        <p:grpSpPr bwMode="auto">
          <a:xfrm>
            <a:off x="2511441" y="4560888"/>
            <a:ext cx="3775059" cy="1826270"/>
            <a:chOff x="-301" y="0"/>
            <a:chExt cx="3381" cy="1636"/>
          </a:xfrm>
        </p:grpSpPr>
        <p:pic>
          <p:nvPicPr>
            <p:cNvPr id="33805" name="Picture 3"/>
            <p:cNvPicPr>
              <a:picLocks noChangeAspect="1" noChangeArrowheads="1"/>
            </p:cNvPicPr>
            <p:nvPr/>
          </p:nvPicPr>
          <p:blipFill>
            <a:blip r:embed="rId3"/>
            <a:srcRect/>
            <a:stretch>
              <a:fillRect/>
            </a:stretch>
          </p:blipFill>
          <p:spPr bwMode="auto">
            <a:xfrm>
              <a:off x="0" y="0"/>
              <a:ext cx="1288" cy="1288"/>
            </a:xfrm>
            <a:prstGeom prst="rect">
              <a:avLst/>
            </a:prstGeom>
            <a:noFill/>
            <a:ln w="12700">
              <a:noFill/>
              <a:miter lim="800000"/>
              <a:headEnd/>
              <a:tailEnd/>
            </a:ln>
          </p:spPr>
        </p:pic>
        <p:pic>
          <p:nvPicPr>
            <p:cNvPr id="33806" name="Picture 4"/>
            <p:cNvPicPr>
              <a:picLocks noChangeAspect="1" noChangeArrowheads="1"/>
            </p:cNvPicPr>
            <p:nvPr/>
          </p:nvPicPr>
          <p:blipFill>
            <a:blip r:embed="rId4"/>
            <a:srcRect/>
            <a:stretch>
              <a:fillRect/>
            </a:stretch>
          </p:blipFill>
          <p:spPr bwMode="auto">
            <a:xfrm>
              <a:off x="1352" y="0"/>
              <a:ext cx="1728" cy="1297"/>
            </a:xfrm>
            <a:prstGeom prst="rect">
              <a:avLst/>
            </a:prstGeom>
            <a:noFill/>
            <a:ln w="12700">
              <a:noFill/>
              <a:miter lim="800000"/>
              <a:headEnd/>
              <a:tailEnd/>
            </a:ln>
          </p:spPr>
        </p:pic>
        <p:sp>
          <p:nvSpPr>
            <p:cNvPr id="33807" name="Rectangle 5"/>
            <p:cNvSpPr>
              <a:spLocks/>
            </p:cNvSpPr>
            <p:nvPr/>
          </p:nvSpPr>
          <p:spPr bwMode="auto">
            <a:xfrm>
              <a:off x="-301" y="1291"/>
              <a:ext cx="3336" cy="345"/>
            </a:xfrm>
            <a:prstGeom prst="rect">
              <a:avLst/>
            </a:prstGeom>
            <a:noFill/>
            <a:ln w="12700">
              <a:noFill/>
              <a:miter lim="800000"/>
              <a:headEnd/>
              <a:tailEnd/>
            </a:ln>
          </p:spPr>
          <p:txBody>
            <a:bodyPr wrap="none" lIns="0" tIns="0" rIns="0" bIns="0" anchor="ctr">
              <a:spAutoFit/>
            </a:bodyPr>
            <a:lstStyle/>
            <a:p>
              <a:pPr algn="r"/>
              <a:r>
                <a:rPr lang="ru-RU" sz="2500" dirty="0" smtClean="0">
                  <a:latin typeface="Gill Sans"/>
                  <a:ea typeface="Gill Sans"/>
                  <a:cs typeface="Gill Sans"/>
                </a:rPr>
                <a:t> </a:t>
              </a:r>
              <a:r>
                <a:rPr lang="ru-RU" sz="2000" dirty="0" smtClean="0">
                  <a:latin typeface="Gill Sans"/>
                </a:rPr>
                <a:t>политика в отношении данных</a:t>
              </a:r>
              <a:endParaRPr lang="ru-RU" sz="2000" dirty="0">
                <a:latin typeface="Gill Sans"/>
                <a:ea typeface="Gill Sans"/>
                <a:cs typeface="Gill Sans"/>
              </a:endParaRPr>
            </a:p>
          </p:txBody>
        </p:sp>
      </p:grpSp>
      <p:grpSp>
        <p:nvGrpSpPr>
          <p:cNvPr id="3" name="Group 6"/>
          <p:cNvGrpSpPr>
            <a:grpSpLocks/>
          </p:cNvGrpSpPr>
          <p:nvPr/>
        </p:nvGrpSpPr>
        <p:grpSpPr bwMode="auto">
          <a:xfrm>
            <a:off x="3962400" y="1012825"/>
            <a:ext cx="1733550" cy="2759075"/>
            <a:chOff x="584" y="0"/>
            <a:chExt cx="1744" cy="2776"/>
          </a:xfrm>
        </p:grpSpPr>
        <p:sp>
          <p:nvSpPr>
            <p:cNvPr id="33803" name="Rectangle 7"/>
            <p:cNvSpPr>
              <a:spLocks/>
            </p:cNvSpPr>
            <p:nvPr/>
          </p:nvSpPr>
          <p:spPr bwMode="auto">
            <a:xfrm>
              <a:off x="787" y="1947"/>
              <a:ext cx="1511" cy="829"/>
            </a:xfrm>
            <a:prstGeom prst="rect">
              <a:avLst/>
            </a:prstGeom>
            <a:noFill/>
            <a:ln w="12700">
              <a:noFill/>
              <a:miter lim="800000"/>
              <a:headEnd/>
              <a:tailEnd/>
            </a:ln>
          </p:spPr>
          <p:txBody>
            <a:bodyPr wrap="none" lIns="0" tIns="0" rIns="0" bIns="0" anchor="ctr">
              <a:spAutoFit/>
            </a:bodyPr>
            <a:lstStyle/>
            <a:p>
              <a:pPr algn="ctr"/>
              <a:r>
                <a:rPr lang="ru-RU" dirty="0" smtClean="0"/>
                <a:t>отсутствие </a:t>
              </a:r>
              <a:endParaRPr lang="ru-RU" dirty="0"/>
            </a:p>
            <a:p>
              <a:pPr algn="ctr"/>
              <a:r>
                <a:rPr lang="ru-RU" dirty="0" smtClean="0"/>
                <a:t>документации</a:t>
              </a:r>
            </a:p>
            <a:p>
              <a:pPr algn="ctr"/>
              <a:r>
                <a:rPr lang="ru-RU" dirty="0" smtClean="0"/>
                <a:t>(метаданные)</a:t>
              </a:r>
              <a:endParaRPr lang="ru-RU" dirty="0"/>
            </a:p>
          </p:txBody>
        </p:sp>
        <p:pic>
          <p:nvPicPr>
            <p:cNvPr id="33804" name="Picture 8"/>
            <p:cNvPicPr>
              <a:picLocks noChangeAspect="1" noChangeArrowheads="1"/>
            </p:cNvPicPr>
            <p:nvPr/>
          </p:nvPicPr>
          <p:blipFill>
            <a:blip r:embed="rId5"/>
            <a:srcRect/>
            <a:stretch>
              <a:fillRect/>
            </a:stretch>
          </p:blipFill>
          <p:spPr bwMode="auto">
            <a:xfrm>
              <a:off x="584" y="0"/>
              <a:ext cx="1744" cy="2032"/>
            </a:xfrm>
            <a:prstGeom prst="rect">
              <a:avLst/>
            </a:prstGeom>
            <a:noFill/>
            <a:ln w="12700">
              <a:noFill/>
              <a:miter lim="800000"/>
              <a:headEnd/>
              <a:tailEnd/>
            </a:ln>
          </p:spPr>
        </p:pic>
      </p:grpSp>
      <p:grpSp>
        <p:nvGrpSpPr>
          <p:cNvPr id="4" name="Group 9"/>
          <p:cNvGrpSpPr>
            <a:grpSpLocks/>
          </p:cNvGrpSpPr>
          <p:nvPr/>
        </p:nvGrpSpPr>
        <p:grpSpPr bwMode="auto">
          <a:xfrm>
            <a:off x="530225" y="1857375"/>
            <a:ext cx="2462213" cy="2354263"/>
            <a:chOff x="40" y="0"/>
            <a:chExt cx="2532" cy="2422"/>
          </a:xfrm>
        </p:grpSpPr>
        <p:sp>
          <p:nvSpPr>
            <p:cNvPr id="33801" name="Rectangle 10"/>
            <p:cNvSpPr>
              <a:spLocks/>
            </p:cNvSpPr>
            <p:nvPr/>
          </p:nvSpPr>
          <p:spPr bwMode="auto">
            <a:xfrm>
              <a:off x="107" y="1857"/>
              <a:ext cx="2465" cy="565"/>
            </a:xfrm>
            <a:prstGeom prst="rect">
              <a:avLst/>
            </a:prstGeom>
            <a:noFill/>
            <a:ln w="12700">
              <a:noFill/>
              <a:miter lim="800000"/>
              <a:headEnd/>
              <a:tailEnd/>
            </a:ln>
          </p:spPr>
          <p:txBody>
            <a:bodyPr wrap="none" lIns="0" tIns="0" rIns="0" bIns="0" anchor="ctr">
              <a:spAutoFit/>
            </a:bodyPr>
            <a:lstStyle/>
            <a:p>
              <a:pPr algn="ctr"/>
              <a:r>
                <a:rPr lang="ru-RU" dirty="0" smtClean="0"/>
                <a:t>несовместимость</a:t>
              </a:r>
            </a:p>
            <a:p>
              <a:pPr algn="ctr"/>
              <a:r>
                <a:rPr lang="ru-RU" dirty="0" smtClean="0"/>
                <a:t>(форматы, модели, ...)</a:t>
              </a:r>
              <a:endParaRPr lang="ru-RU" dirty="0"/>
            </a:p>
          </p:txBody>
        </p:sp>
        <p:pic>
          <p:nvPicPr>
            <p:cNvPr id="33802" name="Picture 11"/>
            <p:cNvPicPr>
              <a:picLocks noChangeAspect="1" noChangeArrowheads="1"/>
            </p:cNvPicPr>
            <p:nvPr/>
          </p:nvPicPr>
          <p:blipFill>
            <a:blip r:embed="rId6"/>
            <a:srcRect/>
            <a:stretch>
              <a:fillRect/>
            </a:stretch>
          </p:blipFill>
          <p:spPr bwMode="auto">
            <a:xfrm>
              <a:off x="40" y="0"/>
              <a:ext cx="2336" cy="1752"/>
            </a:xfrm>
            <a:prstGeom prst="rect">
              <a:avLst/>
            </a:prstGeom>
            <a:noFill/>
            <a:ln w="12700">
              <a:noFill/>
              <a:miter lim="800000"/>
              <a:headEnd/>
              <a:tailEnd/>
            </a:ln>
          </p:spPr>
        </p:pic>
      </p:grpSp>
      <p:grpSp>
        <p:nvGrpSpPr>
          <p:cNvPr id="5" name="Group 12"/>
          <p:cNvGrpSpPr>
            <a:grpSpLocks/>
          </p:cNvGrpSpPr>
          <p:nvPr/>
        </p:nvGrpSpPr>
        <p:grpSpPr bwMode="auto">
          <a:xfrm>
            <a:off x="6497638" y="2259013"/>
            <a:ext cx="2646362" cy="2687637"/>
            <a:chOff x="0" y="0"/>
            <a:chExt cx="2371" cy="2408"/>
          </a:xfrm>
        </p:grpSpPr>
        <p:sp>
          <p:nvSpPr>
            <p:cNvPr id="33799" name="Rectangle 13"/>
            <p:cNvSpPr>
              <a:spLocks/>
            </p:cNvSpPr>
            <p:nvPr/>
          </p:nvSpPr>
          <p:spPr bwMode="auto">
            <a:xfrm>
              <a:off x="3" y="1688"/>
              <a:ext cx="2368" cy="720"/>
            </a:xfrm>
            <a:prstGeom prst="rect">
              <a:avLst/>
            </a:prstGeom>
            <a:noFill/>
            <a:ln w="12700">
              <a:noFill/>
              <a:miter lim="800000"/>
              <a:headEnd/>
              <a:tailEnd/>
            </a:ln>
          </p:spPr>
          <p:txBody>
            <a:bodyPr lIns="0" tIns="0" rIns="0" bIns="0" anchor="ctr"/>
            <a:lstStyle/>
            <a:p>
              <a:pPr algn="ctr"/>
              <a:r>
                <a:rPr lang="ru-RU" dirty="0" smtClean="0"/>
                <a:t>Фрагментация данных</a:t>
              </a:r>
            </a:p>
            <a:p>
              <a:pPr algn="ctr"/>
              <a:r>
                <a:rPr lang="ru-RU" dirty="0" smtClean="0"/>
                <a:t>Репликация данных</a:t>
              </a:r>
              <a:endParaRPr lang="ru-RU" dirty="0"/>
            </a:p>
          </p:txBody>
        </p:sp>
        <p:pic>
          <p:nvPicPr>
            <p:cNvPr id="33800" name="Picture 14"/>
            <p:cNvPicPr>
              <a:picLocks noChangeAspect="1" noChangeArrowheads="1"/>
            </p:cNvPicPr>
            <p:nvPr/>
          </p:nvPicPr>
          <p:blipFill>
            <a:blip r:embed="rId7"/>
            <a:srcRect/>
            <a:stretch>
              <a:fillRect/>
            </a:stretch>
          </p:blipFill>
          <p:spPr bwMode="auto">
            <a:xfrm>
              <a:off x="0" y="0"/>
              <a:ext cx="2314" cy="1736"/>
            </a:xfrm>
            <a:prstGeom prst="rect">
              <a:avLst/>
            </a:prstGeom>
            <a:noFill/>
            <a:ln w="12700">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a:srcRect/>
          <a:stretch>
            <a:fillRect/>
          </a:stretch>
        </p:blipFill>
        <p:spPr bwMode="auto">
          <a:xfrm>
            <a:off x="731838" y="1222375"/>
            <a:ext cx="7996237" cy="4481513"/>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a:srcRect/>
          <a:stretch>
            <a:fillRect/>
          </a:stretch>
        </p:blipFill>
        <p:spPr bwMode="auto">
          <a:xfrm>
            <a:off x="1066800" y="741363"/>
            <a:ext cx="7285038" cy="5464175"/>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p:cNvSpPr>
          <p:nvPr/>
        </p:nvSpPr>
        <p:spPr bwMode="auto">
          <a:xfrm>
            <a:off x="9525" y="1006475"/>
            <a:ext cx="9134475" cy="2357438"/>
          </a:xfrm>
          <a:prstGeom prst="rect">
            <a:avLst/>
          </a:prstGeom>
          <a:noFill/>
          <a:ln w="12700">
            <a:noFill/>
            <a:miter lim="800000"/>
            <a:headEnd/>
            <a:tailEnd/>
          </a:ln>
        </p:spPr>
        <p:txBody>
          <a:bodyPr lIns="0" tIns="0" rIns="0" bIns="0" anchor="ctr"/>
          <a:lstStyle/>
          <a:p>
            <a:pPr algn="ctr"/>
            <a:r>
              <a:rPr lang="ru-RU" altLang="ja-JP" sz="4000" i="1" dirty="0" smtClean="0">
                <a:latin typeface="Gill Sans"/>
              </a:rPr>
              <a:t>"Способность двух или более систем или компонентов обмениваться информацией и использовать эту информацию" </a:t>
            </a:r>
            <a:endParaRPr lang="ru-RU" altLang="ja-JP" sz="4000" i="1" dirty="0" smtClean="0">
              <a:latin typeface="Gill Sans"/>
              <a:ea typeface="Gill Sans"/>
              <a:cs typeface="Gill Sans"/>
            </a:endParaRPr>
          </a:p>
          <a:p>
            <a:pPr algn="ctr"/>
            <a:endParaRPr lang="ru-RU" sz="4000" i="1" dirty="0">
              <a:latin typeface="Gill Sans"/>
              <a:ea typeface="Gill Sans"/>
              <a:cs typeface="Gill Sans"/>
            </a:endParaRPr>
          </a:p>
        </p:txBody>
      </p:sp>
      <p:pic>
        <p:nvPicPr>
          <p:cNvPr id="36867" name="Picture 2"/>
          <p:cNvPicPr>
            <a:picLocks noChangeAspect="1" noChangeArrowheads="1"/>
          </p:cNvPicPr>
          <p:nvPr/>
        </p:nvPicPr>
        <p:blipFill>
          <a:blip r:embed="rId3"/>
          <a:srcRect/>
          <a:stretch>
            <a:fillRect/>
          </a:stretch>
        </p:blipFill>
        <p:spPr bwMode="auto">
          <a:xfrm>
            <a:off x="2562225" y="3363913"/>
            <a:ext cx="4019550" cy="3017837"/>
          </a:xfrm>
          <a:prstGeom prst="rect">
            <a:avLst/>
          </a:prstGeom>
          <a:noFill/>
          <a:ln w="12700">
            <a:noFill/>
            <a:miter lim="800000"/>
            <a:headEnd/>
            <a:tailEnd/>
          </a:ln>
        </p:spPr>
      </p:pic>
      <p:sp>
        <p:nvSpPr>
          <p:cNvPr id="36868" name="Rectangle 3"/>
          <p:cNvSpPr>
            <a:spLocks/>
          </p:cNvSpPr>
          <p:nvPr/>
        </p:nvSpPr>
        <p:spPr bwMode="auto">
          <a:xfrm>
            <a:off x="2271713" y="101571"/>
            <a:ext cx="3220946" cy="400110"/>
          </a:xfrm>
          <a:prstGeom prst="rect">
            <a:avLst/>
          </a:prstGeom>
          <a:noFill/>
          <a:ln w="12700">
            <a:noFill/>
            <a:miter lim="800000"/>
            <a:headEnd/>
            <a:tailEnd/>
          </a:ln>
        </p:spPr>
        <p:txBody>
          <a:bodyPr wrap="none" lIns="0" tIns="0" rIns="0" bIns="0" anchor="ctr">
            <a:spAutoFit/>
          </a:bodyPr>
          <a:lstStyle/>
          <a:p>
            <a:r>
              <a:rPr lang="ru-RU" sz="2600" b="1" dirty="0" smtClean="0">
                <a:latin typeface="Calibri" pitchFamily="34" charset="0"/>
                <a:ea typeface="Gill Sans"/>
                <a:cs typeface="Gill Sans"/>
              </a:rPr>
              <a:t>Интероперабельность</a:t>
            </a:r>
            <a:endParaRPr lang="ru-RU" sz="2600" b="1" dirty="0">
              <a:latin typeface="Calibri" pitchFamily="34" charset="0"/>
              <a:ea typeface="Gill Sans"/>
              <a:cs typeface="Gill Sans"/>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73113" y="1231900"/>
            <a:ext cx="2886075" cy="2343150"/>
            <a:chOff x="0" y="0"/>
            <a:chExt cx="2976" cy="2416"/>
          </a:xfrm>
        </p:grpSpPr>
        <p:sp>
          <p:nvSpPr>
            <p:cNvPr id="37901" name="Rectangle 2"/>
            <p:cNvSpPr>
              <a:spLocks/>
            </p:cNvSpPr>
            <p:nvPr/>
          </p:nvSpPr>
          <p:spPr bwMode="auto">
            <a:xfrm>
              <a:off x="0" y="0"/>
              <a:ext cx="2856" cy="1872"/>
            </a:xfrm>
            <a:prstGeom prst="rect">
              <a:avLst/>
            </a:prstGeom>
            <a:noFill/>
            <a:ln w="12700">
              <a:noFill/>
              <a:miter lim="800000"/>
              <a:headEnd/>
              <a:tailEnd/>
            </a:ln>
          </p:spPr>
          <p:txBody>
            <a:bodyPr wrap="none" lIns="0" tIns="0" rIns="0" bIns="0">
              <a:spAutoFit/>
            </a:bodyPr>
            <a:lstStyle/>
            <a:p>
              <a:r>
                <a:rPr lang="ru-RU" b="1" dirty="0" smtClean="0"/>
                <a:t>Технические</a:t>
              </a:r>
              <a:endParaRPr lang="ru-RU" sz="2000" b="1" dirty="0" smtClean="0">
                <a:latin typeface="Gill Sans"/>
                <a:ea typeface="Gill Sans"/>
                <a:cs typeface="Gill Sans"/>
              </a:endParaRPr>
            </a:p>
            <a:p>
              <a:r>
                <a:rPr lang="ru-RU" dirty="0" smtClean="0"/>
                <a:t>Межмашинные связи</a:t>
              </a:r>
              <a:endParaRPr lang="ru-RU" sz="2000" dirty="0" smtClean="0">
                <a:latin typeface="Gill Sans"/>
                <a:ea typeface="Gill Sans"/>
                <a:cs typeface="Gill Sans"/>
              </a:endParaRPr>
            </a:p>
            <a:p>
              <a:r>
                <a:rPr lang="ru-RU" dirty="0" smtClean="0"/>
                <a:t>Взаимодействия модулей</a:t>
              </a:r>
              <a:endParaRPr lang="ru-RU" sz="2000" dirty="0" smtClean="0">
                <a:latin typeface="Gill Sans"/>
                <a:ea typeface="Gill Sans"/>
                <a:cs typeface="Gill Sans"/>
              </a:endParaRPr>
            </a:p>
            <a:p>
              <a:r>
                <a:rPr lang="ru-RU" sz="2000" dirty="0" smtClean="0">
                  <a:latin typeface="Gill Sans"/>
                  <a:ea typeface="Gill Sans"/>
                  <a:cs typeface="Gill Sans"/>
                </a:rPr>
                <a:t>API</a:t>
              </a:r>
            </a:p>
            <a:p>
              <a:r>
                <a:rPr lang="ru-RU" dirty="0" smtClean="0"/>
                <a:t>Форматы</a:t>
              </a:r>
              <a:endParaRPr lang="ru-RU" sz="2000" dirty="0" smtClean="0">
                <a:latin typeface="Gill Sans"/>
                <a:ea typeface="Gill Sans"/>
                <a:cs typeface="Gill Sans"/>
              </a:endParaRPr>
            </a:p>
            <a:p>
              <a:r>
                <a:rPr lang="ru-RU" dirty="0" smtClean="0"/>
                <a:t>Схемы</a:t>
              </a:r>
              <a:endParaRPr lang="ru-RU" dirty="0"/>
            </a:p>
          </p:txBody>
        </p:sp>
        <p:pic>
          <p:nvPicPr>
            <p:cNvPr id="37902" name="Picture 3"/>
            <p:cNvPicPr>
              <a:picLocks noChangeAspect="1" noChangeArrowheads="1"/>
            </p:cNvPicPr>
            <p:nvPr/>
          </p:nvPicPr>
          <p:blipFill>
            <a:blip r:embed="rId3"/>
            <a:srcRect/>
            <a:stretch>
              <a:fillRect/>
            </a:stretch>
          </p:blipFill>
          <p:spPr bwMode="auto">
            <a:xfrm>
              <a:off x="1312" y="1029"/>
              <a:ext cx="1664" cy="1387"/>
            </a:xfrm>
            <a:prstGeom prst="rect">
              <a:avLst/>
            </a:prstGeom>
            <a:noFill/>
            <a:ln w="12700">
              <a:noFill/>
              <a:miter lim="800000"/>
              <a:headEnd/>
              <a:tailEnd/>
            </a:ln>
          </p:spPr>
        </p:pic>
      </p:grpSp>
      <p:grpSp>
        <p:nvGrpSpPr>
          <p:cNvPr id="3" name="Group 4"/>
          <p:cNvGrpSpPr>
            <a:grpSpLocks/>
          </p:cNvGrpSpPr>
          <p:nvPr/>
        </p:nvGrpSpPr>
        <p:grpSpPr bwMode="auto">
          <a:xfrm>
            <a:off x="557213" y="4103688"/>
            <a:ext cx="3998319" cy="1544637"/>
            <a:chOff x="0" y="0"/>
            <a:chExt cx="3581" cy="1384"/>
          </a:xfrm>
        </p:grpSpPr>
        <p:sp>
          <p:nvSpPr>
            <p:cNvPr id="37899" name="Rectangle 5"/>
            <p:cNvSpPr>
              <a:spLocks/>
            </p:cNvSpPr>
            <p:nvPr/>
          </p:nvSpPr>
          <p:spPr bwMode="auto">
            <a:xfrm>
              <a:off x="1425" y="0"/>
              <a:ext cx="2156" cy="1351"/>
            </a:xfrm>
            <a:prstGeom prst="rect">
              <a:avLst/>
            </a:prstGeom>
            <a:noFill/>
            <a:ln w="12700">
              <a:noFill/>
              <a:miter lim="800000"/>
              <a:headEnd/>
              <a:tailEnd/>
            </a:ln>
          </p:spPr>
          <p:txBody>
            <a:bodyPr wrap="none" lIns="0" tIns="0" rIns="0" bIns="0">
              <a:spAutoFit/>
            </a:bodyPr>
            <a:lstStyle/>
            <a:p>
              <a:r>
                <a:rPr lang="ru-RU" b="1" dirty="0" smtClean="0"/>
                <a:t>Правовые</a:t>
              </a:r>
              <a:endParaRPr lang="ru-RU" sz="2000" b="1" dirty="0" smtClean="0">
                <a:latin typeface="Gill Sans"/>
                <a:ea typeface="Gill Sans"/>
                <a:cs typeface="Gill Sans"/>
              </a:endParaRPr>
            </a:p>
            <a:p>
              <a:r>
                <a:rPr lang="ru-RU" dirty="0" smtClean="0"/>
                <a:t>Цифровые права</a:t>
              </a:r>
              <a:endParaRPr lang="ru-RU" sz="2000" dirty="0" smtClean="0">
                <a:latin typeface="Gill Sans"/>
                <a:ea typeface="Gill Sans"/>
                <a:cs typeface="Gill Sans"/>
              </a:endParaRPr>
            </a:p>
            <a:p>
              <a:r>
                <a:rPr lang="ru-RU" dirty="0" smtClean="0"/>
                <a:t>Владение</a:t>
              </a:r>
              <a:endParaRPr lang="ru-RU" sz="2000" dirty="0" smtClean="0">
                <a:latin typeface="Gill Sans"/>
                <a:ea typeface="Gill Sans"/>
                <a:cs typeface="Gill Sans"/>
              </a:endParaRPr>
            </a:p>
            <a:p>
              <a:r>
                <a:rPr lang="ru-RU" dirty="0" smtClean="0"/>
                <a:t>ОТВЕТСТВЕННОСТЬ </a:t>
              </a:r>
              <a:endParaRPr lang="ru-RU" sz="2000" dirty="0" smtClean="0">
                <a:latin typeface="Gill Sans"/>
                <a:ea typeface="Gill Sans"/>
                <a:cs typeface="Gill Sans"/>
              </a:endParaRPr>
            </a:p>
            <a:p>
              <a:r>
                <a:rPr lang="ru-RU" dirty="0" smtClean="0"/>
                <a:t>Авторское право</a:t>
              </a:r>
              <a:endParaRPr lang="ru-RU" dirty="0"/>
            </a:p>
          </p:txBody>
        </p:sp>
        <p:pic>
          <p:nvPicPr>
            <p:cNvPr id="37900" name="Picture 6"/>
            <p:cNvPicPr>
              <a:picLocks noChangeAspect="1" noChangeArrowheads="1"/>
            </p:cNvPicPr>
            <p:nvPr/>
          </p:nvPicPr>
          <p:blipFill>
            <a:blip r:embed="rId4"/>
            <a:srcRect/>
            <a:stretch>
              <a:fillRect/>
            </a:stretch>
          </p:blipFill>
          <p:spPr bwMode="auto">
            <a:xfrm>
              <a:off x="0" y="0"/>
              <a:ext cx="1384" cy="1384"/>
            </a:xfrm>
            <a:prstGeom prst="rect">
              <a:avLst/>
            </a:prstGeom>
            <a:noFill/>
            <a:ln w="12700">
              <a:noFill/>
              <a:miter lim="800000"/>
              <a:headEnd/>
              <a:tailEnd/>
            </a:ln>
          </p:spPr>
        </p:pic>
      </p:grpSp>
      <p:grpSp>
        <p:nvGrpSpPr>
          <p:cNvPr id="4" name="Group 7"/>
          <p:cNvGrpSpPr>
            <a:grpSpLocks/>
          </p:cNvGrpSpPr>
          <p:nvPr/>
        </p:nvGrpSpPr>
        <p:grpSpPr bwMode="auto">
          <a:xfrm>
            <a:off x="5032375" y="1231900"/>
            <a:ext cx="5295900" cy="2955925"/>
            <a:chOff x="0" y="0"/>
            <a:chExt cx="4744" cy="2648"/>
          </a:xfrm>
        </p:grpSpPr>
        <p:sp>
          <p:nvSpPr>
            <p:cNvPr id="37897" name="Rectangle 8"/>
            <p:cNvSpPr>
              <a:spLocks/>
            </p:cNvSpPr>
            <p:nvPr/>
          </p:nvSpPr>
          <p:spPr bwMode="auto">
            <a:xfrm>
              <a:off x="0" y="0"/>
              <a:ext cx="4744" cy="1296"/>
            </a:xfrm>
            <a:prstGeom prst="rect">
              <a:avLst/>
            </a:prstGeom>
            <a:noFill/>
            <a:ln w="12700">
              <a:noFill/>
              <a:miter lim="800000"/>
              <a:headEnd/>
              <a:tailEnd/>
            </a:ln>
          </p:spPr>
          <p:txBody>
            <a:bodyPr lIns="0" tIns="0" rIns="0" bIns="0"/>
            <a:lstStyle/>
            <a:p>
              <a:r>
                <a:rPr lang="ru-RU" b="1" dirty="0" smtClean="0"/>
                <a:t>Семантические</a:t>
              </a:r>
              <a:endParaRPr lang="ru-RU" sz="2000" b="1" dirty="0" smtClean="0">
                <a:latin typeface="Gill Sans"/>
                <a:ea typeface="Gill Sans"/>
                <a:cs typeface="Gill Sans"/>
              </a:endParaRPr>
            </a:p>
            <a:p>
              <a:r>
                <a:rPr lang="ru-RU" dirty="0" smtClean="0"/>
                <a:t>Общее понимание</a:t>
              </a:r>
              <a:r>
                <a:rPr lang="ru-RU" sz="2000" dirty="0" smtClean="0">
                  <a:latin typeface="Gill Sans"/>
                  <a:ea typeface="Gill Sans"/>
                  <a:cs typeface="Gill Sans"/>
                </a:rPr>
                <a:t> </a:t>
              </a:r>
            </a:p>
            <a:p>
              <a:r>
                <a:rPr lang="ru-RU" dirty="0" smtClean="0"/>
                <a:t>Общие понятия, термины, ...</a:t>
              </a:r>
              <a:endParaRPr lang="ru-RU" sz="2000" dirty="0" smtClean="0">
                <a:latin typeface="Gill Sans"/>
                <a:ea typeface="Gill Sans"/>
                <a:cs typeface="Gill Sans"/>
              </a:endParaRPr>
            </a:p>
            <a:p>
              <a:r>
                <a:rPr lang="ru-RU" dirty="0" smtClean="0"/>
                <a:t>Междисциплинарные словари</a:t>
              </a:r>
              <a:endParaRPr lang="ru-RU" dirty="0"/>
            </a:p>
          </p:txBody>
        </p:sp>
        <p:pic>
          <p:nvPicPr>
            <p:cNvPr id="37898" name="Picture 9"/>
            <p:cNvPicPr>
              <a:picLocks noChangeAspect="1" noChangeArrowheads="1"/>
            </p:cNvPicPr>
            <p:nvPr/>
          </p:nvPicPr>
          <p:blipFill>
            <a:blip r:embed="rId5"/>
            <a:srcRect/>
            <a:stretch>
              <a:fillRect/>
            </a:stretch>
          </p:blipFill>
          <p:spPr bwMode="auto">
            <a:xfrm>
              <a:off x="902" y="1296"/>
              <a:ext cx="2025" cy="1352"/>
            </a:xfrm>
            <a:prstGeom prst="rect">
              <a:avLst/>
            </a:prstGeom>
            <a:noFill/>
            <a:ln w="12700">
              <a:noFill/>
              <a:miter lim="800000"/>
              <a:headEnd/>
              <a:tailEnd/>
            </a:ln>
          </p:spPr>
        </p:pic>
      </p:grpSp>
      <p:grpSp>
        <p:nvGrpSpPr>
          <p:cNvPr id="5" name="Group 10"/>
          <p:cNvGrpSpPr>
            <a:grpSpLocks/>
          </p:cNvGrpSpPr>
          <p:nvPr/>
        </p:nvGrpSpPr>
        <p:grpSpPr bwMode="auto">
          <a:xfrm>
            <a:off x="4762500" y="4597400"/>
            <a:ext cx="3700463" cy="1717675"/>
            <a:chOff x="15" y="183"/>
            <a:chExt cx="3315" cy="1538"/>
          </a:xfrm>
        </p:grpSpPr>
        <p:sp>
          <p:nvSpPr>
            <p:cNvPr id="37895" name="Rectangle 11"/>
            <p:cNvSpPr>
              <a:spLocks/>
            </p:cNvSpPr>
            <p:nvPr/>
          </p:nvSpPr>
          <p:spPr bwMode="auto">
            <a:xfrm>
              <a:off x="15" y="183"/>
              <a:ext cx="1551" cy="978"/>
            </a:xfrm>
            <a:prstGeom prst="rect">
              <a:avLst/>
            </a:prstGeom>
            <a:noFill/>
            <a:ln w="12700">
              <a:noFill/>
              <a:miter lim="800000"/>
              <a:headEnd/>
              <a:tailEnd/>
            </a:ln>
          </p:spPr>
          <p:txBody>
            <a:bodyPr lIns="0" tIns="0" rIns="0" bIns="0">
              <a:spAutoFit/>
            </a:bodyPr>
            <a:lstStyle/>
            <a:p>
              <a:r>
                <a:rPr lang="ru-RU" b="1" dirty="0" smtClean="0"/>
                <a:t>Человеческие</a:t>
              </a:r>
              <a:endParaRPr lang="ru-RU" sz="2000" b="1" dirty="0" smtClean="0">
                <a:latin typeface="Gill Sans"/>
                <a:ea typeface="Gill Sans"/>
                <a:cs typeface="Gill Sans"/>
              </a:endParaRPr>
            </a:p>
            <a:p>
              <a:r>
                <a:rPr lang="ru-RU" sz="1700" dirty="0" smtClean="0"/>
                <a:t>Сотрудничество, коллаборация,</a:t>
              </a:r>
            </a:p>
            <a:p>
              <a:r>
                <a:rPr lang="ru-RU" sz="1700" dirty="0" smtClean="0"/>
                <a:t>тренинг</a:t>
              </a:r>
              <a:endParaRPr lang="ru-RU" sz="1700" dirty="0"/>
            </a:p>
          </p:txBody>
        </p:sp>
        <p:pic>
          <p:nvPicPr>
            <p:cNvPr id="37896" name="Picture 12"/>
            <p:cNvPicPr>
              <a:picLocks noChangeAspect="1" noChangeArrowheads="1"/>
            </p:cNvPicPr>
            <p:nvPr/>
          </p:nvPicPr>
          <p:blipFill>
            <a:blip r:embed="rId6"/>
            <a:srcRect/>
            <a:stretch>
              <a:fillRect/>
            </a:stretch>
          </p:blipFill>
          <p:spPr bwMode="auto">
            <a:xfrm>
              <a:off x="1482" y="184"/>
              <a:ext cx="1848" cy="1537"/>
            </a:xfrm>
            <a:prstGeom prst="rect">
              <a:avLst/>
            </a:prstGeom>
            <a:noFill/>
            <a:ln w="12700">
              <a:noFill/>
              <a:miter lim="800000"/>
              <a:headEnd/>
              <a:tailEnd/>
            </a:ln>
          </p:spPr>
        </p:pic>
      </p:grpSp>
      <p:sp>
        <p:nvSpPr>
          <p:cNvPr id="37894" name="Rectangle 8"/>
          <p:cNvSpPr>
            <a:spLocks/>
          </p:cNvSpPr>
          <p:nvPr/>
        </p:nvSpPr>
        <p:spPr bwMode="auto">
          <a:xfrm>
            <a:off x="1695450" y="355600"/>
            <a:ext cx="5568950" cy="361950"/>
          </a:xfrm>
          <a:prstGeom prst="rect">
            <a:avLst/>
          </a:prstGeom>
          <a:noFill/>
          <a:ln w="12700">
            <a:noFill/>
            <a:miter lim="800000"/>
            <a:headEnd/>
            <a:tailEnd/>
          </a:ln>
        </p:spPr>
        <p:txBody>
          <a:bodyPr lIns="0" tIns="0" rIns="0" bIns="0"/>
          <a:lstStyle/>
          <a:p>
            <a:pPr algn="ctr"/>
            <a:r>
              <a:rPr lang="ru-RU" b="1" dirty="0" smtClean="0"/>
              <a:t>АСПЕКТЫ </a:t>
            </a:r>
            <a:r>
              <a:rPr lang="ru-RU" b="1" dirty="0" smtClean="0">
                <a:sym typeface="Helvetica" pitchFamily="34" charset="0"/>
              </a:rPr>
              <a:t>ИНТЕРОПЕРАБЕЛЬНОСТИ </a:t>
            </a:r>
            <a:r>
              <a:rPr lang="ru-RU" b="1" dirty="0" smtClean="0"/>
              <a:t>СИСТЕМ</a:t>
            </a:r>
            <a:endParaRPr lang="ru-RU" b="1"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p:cNvSpPr>
          <p:nvPr/>
        </p:nvSpPr>
        <p:spPr bwMode="auto">
          <a:xfrm>
            <a:off x="449263" y="3533775"/>
            <a:ext cx="1373187" cy="274638"/>
          </a:xfrm>
          <a:prstGeom prst="rect">
            <a:avLst/>
          </a:prstGeom>
          <a:noFill/>
          <a:ln w="12700">
            <a:noFill/>
            <a:miter lim="800000"/>
            <a:headEnd/>
            <a:tailEnd/>
          </a:ln>
        </p:spPr>
        <p:txBody>
          <a:bodyPr wrap="none" lIns="0" tIns="0" rIns="0" bIns="0" anchor="ctr">
            <a:spAutoFit/>
          </a:bodyPr>
          <a:lstStyle/>
          <a:p>
            <a:r>
              <a:rPr lang="ru-RU" dirty="0" smtClean="0"/>
              <a:t>Авторизация</a:t>
            </a:r>
            <a:endParaRPr lang="ru-RU" dirty="0"/>
          </a:p>
        </p:txBody>
      </p:sp>
      <p:sp>
        <p:nvSpPr>
          <p:cNvPr id="64514" name="Rectangle 2"/>
          <p:cNvSpPr>
            <a:spLocks/>
          </p:cNvSpPr>
          <p:nvPr/>
        </p:nvSpPr>
        <p:spPr bwMode="auto">
          <a:xfrm>
            <a:off x="930275" y="2009775"/>
            <a:ext cx="1792288" cy="274638"/>
          </a:xfrm>
          <a:prstGeom prst="rect">
            <a:avLst/>
          </a:prstGeom>
          <a:noFill/>
          <a:ln w="12700">
            <a:noFill/>
            <a:miter lim="800000"/>
            <a:headEnd/>
            <a:tailEnd/>
          </a:ln>
        </p:spPr>
        <p:txBody>
          <a:bodyPr wrap="none" lIns="0" tIns="0" rIns="0" bIns="0" anchor="ctr">
            <a:spAutoFit/>
          </a:bodyPr>
          <a:lstStyle/>
          <a:p>
            <a:r>
              <a:rPr lang="ru-RU" dirty="0" smtClean="0"/>
              <a:t>Авторское право</a:t>
            </a:r>
            <a:endParaRPr lang="ru-RU" dirty="0"/>
          </a:p>
        </p:txBody>
      </p:sp>
      <p:sp>
        <p:nvSpPr>
          <p:cNvPr id="64515" name="Rectangle 3"/>
          <p:cNvSpPr>
            <a:spLocks/>
          </p:cNvSpPr>
          <p:nvPr/>
        </p:nvSpPr>
        <p:spPr bwMode="auto">
          <a:xfrm>
            <a:off x="6902450" y="4319588"/>
            <a:ext cx="1325563" cy="274637"/>
          </a:xfrm>
          <a:prstGeom prst="rect">
            <a:avLst/>
          </a:prstGeom>
          <a:noFill/>
          <a:ln w="12700">
            <a:noFill/>
            <a:miter lim="800000"/>
            <a:headEnd/>
            <a:tailEnd/>
          </a:ln>
        </p:spPr>
        <p:txBody>
          <a:bodyPr wrap="none" lIns="0" tIns="0" rIns="0" bIns="0" anchor="ctr">
            <a:spAutoFit/>
          </a:bodyPr>
          <a:lstStyle/>
          <a:p>
            <a:r>
              <a:rPr lang="ru-RU" dirty="0" smtClean="0"/>
              <a:t>Соглашения</a:t>
            </a:r>
            <a:endParaRPr lang="ru-RU" dirty="0"/>
          </a:p>
        </p:txBody>
      </p:sp>
      <p:sp>
        <p:nvSpPr>
          <p:cNvPr id="64516" name="Rectangle 4"/>
          <p:cNvSpPr>
            <a:spLocks/>
          </p:cNvSpPr>
          <p:nvPr/>
        </p:nvSpPr>
        <p:spPr bwMode="auto">
          <a:xfrm>
            <a:off x="6232525" y="5707063"/>
            <a:ext cx="1866900" cy="274637"/>
          </a:xfrm>
          <a:prstGeom prst="rect">
            <a:avLst/>
          </a:prstGeom>
          <a:noFill/>
          <a:ln w="12700">
            <a:noFill/>
            <a:miter lim="800000"/>
            <a:headEnd/>
            <a:tailEnd/>
          </a:ln>
        </p:spPr>
        <p:txBody>
          <a:bodyPr wrap="none" lIns="0" tIns="0" rIns="0" bIns="0" anchor="ctr">
            <a:spAutoFit/>
          </a:bodyPr>
          <a:lstStyle/>
          <a:p>
            <a:r>
              <a:rPr lang="ru-RU" dirty="0" smtClean="0"/>
              <a:t>Основы политики</a:t>
            </a:r>
            <a:endParaRPr lang="ru-RU" dirty="0"/>
          </a:p>
        </p:txBody>
      </p:sp>
      <p:sp>
        <p:nvSpPr>
          <p:cNvPr id="64517" name="Rectangle 5"/>
          <p:cNvSpPr>
            <a:spLocks/>
          </p:cNvSpPr>
          <p:nvPr/>
        </p:nvSpPr>
        <p:spPr bwMode="auto">
          <a:xfrm>
            <a:off x="510314" y="5360214"/>
            <a:ext cx="1674946" cy="553998"/>
          </a:xfrm>
          <a:prstGeom prst="rect">
            <a:avLst/>
          </a:prstGeom>
          <a:noFill/>
          <a:ln w="12700">
            <a:noFill/>
            <a:miter lim="800000"/>
            <a:headEnd/>
            <a:tailEnd/>
          </a:ln>
        </p:spPr>
        <p:txBody>
          <a:bodyPr wrap="none" lIns="0" tIns="0" rIns="0" bIns="0" anchor="ctr">
            <a:spAutoFit/>
          </a:bodyPr>
          <a:lstStyle/>
          <a:p>
            <a:pPr algn="ctr"/>
            <a:r>
              <a:rPr lang="ru-RU" dirty="0" smtClean="0"/>
              <a:t>Стимулы к </a:t>
            </a:r>
            <a:endParaRPr lang="ru-RU" dirty="0"/>
          </a:p>
          <a:p>
            <a:pPr algn="ctr"/>
            <a:r>
              <a:rPr lang="ru-RU" dirty="0" smtClean="0"/>
              <a:t>сотрудничеству</a:t>
            </a:r>
            <a:endParaRPr lang="ru-RU" dirty="0"/>
          </a:p>
        </p:txBody>
      </p:sp>
      <p:sp>
        <p:nvSpPr>
          <p:cNvPr id="64518" name="Rectangle 6"/>
          <p:cNvSpPr>
            <a:spLocks/>
          </p:cNvSpPr>
          <p:nvPr/>
        </p:nvSpPr>
        <p:spPr bwMode="auto">
          <a:xfrm>
            <a:off x="6256338" y="1871663"/>
            <a:ext cx="1631950" cy="274637"/>
          </a:xfrm>
          <a:prstGeom prst="rect">
            <a:avLst/>
          </a:prstGeom>
          <a:noFill/>
          <a:ln w="12700">
            <a:noFill/>
            <a:miter lim="800000"/>
            <a:headEnd/>
            <a:tailEnd/>
          </a:ln>
        </p:spPr>
        <p:txBody>
          <a:bodyPr wrap="none" lIns="0" tIns="0" rIns="0" bIns="0" anchor="ctr">
            <a:spAutoFit/>
          </a:bodyPr>
          <a:lstStyle/>
          <a:p>
            <a:r>
              <a:rPr lang="ru-RU" dirty="0" smtClean="0"/>
              <a:t>Бизнес-модели</a:t>
            </a:r>
            <a:endParaRPr lang="ru-RU" dirty="0"/>
          </a:p>
        </p:txBody>
      </p:sp>
      <p:sp>
        <p:nvSpPr>
          <p:cNvPr id="64519" name="Rectangle 7"/>
          <p:cNvSpPr>
            <a:spLocks/>
          </p:cNvSpPr>
          <p:nvPr/>
        </p:nvSpPr>
        <p:spPr bwMode="auto">
          <a:xfrm>
            <a:off x="3316288" y="5843995"/>
            <a:ext cx="1784143" cy="276999"/>
          </a:xfrm>
          <a:prstGeom prst="rect">
            <a:avLst/>
          </a:prstGeom>
          <a:noFill/>
          <a:ln w="12700">
            <a:noFill/>
            <a:miter lim="800000"/>
            <a:headEnd/>
            <a:tailEnd/>
          </a:ln>
        </p:spPr>
        <p:txBody>
          <a:bodyPr wrap="none" lIns="0" tIns="0" rIns="0" bIns="0" anchor="ctr">
            <a:spAutoFit/>
          </a:bodyPr>
          <a:lstStyle/>
          <a:p>
            <a:r>
              <a:rPr lang="ru-RU" dirty="0" smtClean="0"/>
              <a:t>Инфраструктура</a:t>
            </a:r>
            <a:endParaRPr lang="ru-RU" dirty="0"/>
          </a:p>
        </p:txBody>
      </p:sp>
      <p:sp>
        <p:nvSpPr>
          <p:cNvPr id="64520" name="Rectangle 8"/>
          <p:cNvSpPr>
            <a:spLocks/>
          </p:cNvSpPr>
          <p:nvPr/>
        </p:nvSpPr>
        <p:spPr bwMode="auto">
          <a:xfrm>
            <a:off x="6902450" y="2519363"/>
            <a:ext cx="523875" cy="274637"/>
          </a:xfrm>
          <a:prstGeom prst="rect">
            <a:avLst/>
          </a:prstGeom>
          <a:noFill/>
          <a:ln w="12700">
            <a:noFill/>
            <a:miter lim="800000"/>
            <a:headEnd/>
            <a:tailEnd/>
          </a:ln>
        </p:spPr>
        <p:txBody>
          <a:bodyPr wrap="none" lIns="0" tIns="0" rIns="0" bIns="0" anchor="ctr">
            <a:spAutoFit/>
          </a:bodyPr>
          <a:lstStyle/>
          <a:p>
            <a:r>
              <a:rPr lang="ru-RU" dirty="0" smtClean="0"/>
              <a:t>Сети</a:t>
            </a:r>
            <a:endParaRPr lang="ru-RU" dirty="0"/>
          </a:p>
        </p:txBody>
      </p:sp>
      <p:sp>
        <p:nvSpPr>
          <p:cNvPr id="64521" name="Rectangle 9"/>
          <p:cNvSpPr>
            <a:spLocks/>
          </p:cNvSpPr>
          <p:nvPr/>
        </p:nvSpPr>
        <p:spPr bwMode="auto">
          <a:xfrm>
            <a:off x="2176463" y="1068388"/>
            <a:ext cx="1419225" cy="274637"/>
          </a:xfrm>
          <a:prstGeom prst="rect">
            <a:avLst/>
          </a:prstGeom>
          <a:noFill/>
          <a:ln w="12700">
            <a:noFill/>
            <a:miter lim="800000"/>
            <a:headEnd/>
            <a:tailEnd/>
          </a:ln>
        </p:spPr>
        <p:txBody>
          <a:bodyPr wrap="none" lIns="0" tIns="0" rIns="0" bIns="0" anchor="ctr">
            <a:spAutoFit/>
          </a:bodyPr>
          <a:lstStyle/>
          <a:p>
            <a:r>
              <a:rPr lang="ru-RU" dirty="0" smtClean="0"/>
              <a:t>Метаданные </a:t>
            </a:r>
            <a:endParaRPr lang="ru-RU" dirty="0"/>
          </a:p>
        </p:txBody>
      </p:sp>
      <p:sp>
        <p:nvSpPr>
          <p:cNvPr id="64522" name="Rectangle 10"/>
          <p:cNvSpPr>
            <a:spLocks/>
          </p:cNvSpPr>
          <p:nvPr/>
        </p:nvSpPr>
        <p:spPr bwMode="auto">
          <a:xfrm>
            <a:off x="5503863" y="1205320"/>
            <a:ext cx="2645917" cy="276999"/>
          </a:xfrm>
          <a:prstGeom prst="rect">
            <a:avLst/>
          </a:prstGeom>
          <a:noFill/>
          <a:ln w="12700">
            <a:noFill/>
            <a:miter lim="800000"/>
            <a:headEnd/>
            <a:tailEnd/>
          </a:ln>
        </p:spPr>
        <p:txBody>
          <a:bodyPr wrap="none" lIns="0" tIns="0" rIns="0" bIns="0" anchor="ctr">
            <a:spAutoFit/>
          </a:bodyPr>
          <a:lstStyle/>
          <a:p>
            <a:r>
              <a:rPr lang="ru-RU" dirty="0" smtClean="0"/>
              <a:t>Общие лучшие практики</a:t>
            </a:r>
            <a:endParaRPr lang="ru-RU" dirty="0"/>
          </a:p>
        </p:txBody>
      </p:sp>
      <p:grpSp>
        <p:nvGrpSpPr>
          <p:cNvPr id="38924" name="Group 13"/>
          <p:cNvGrpSpPr>
            <a:grpSpLocks/>
          </p:cNvGrpSpPr>
          <p:nvPr/>
        </p:nvGrpSpPr>
        <p:grpSpPr bwMode="auto">
          <a:xfrm>
            <a:off x="2428875" y="2330450"/>
            <a:ext cx="4286250" cy="3214688"/>
            <a:chOff x="0" y="0"/>
            <a:chExt cx="3840" cy="2880"/>
          </a:xfrm>
        </p:grpSpPr>
        <p:pic>
          <p:nvPicPr>
            <p:cNvPr id="38927" name="Picture 14"/>
            <p:cNvPicPr>
              <a:picLocks noChangeAspect="1" noChangeArrowheads="1"/>
            </p:cNvPicPr>
            <p:nvPr/>
          </p:nvPicPr>
          <p:blipFill>
            <a:blip r:embed="rId3"/>
            <a:srcRect/>
            <a:stretch>
              <a:fillRect/>
            </a:stretch>
          </p:blipFill>
          <p:spPr bwMode="auto">
            <a:xfrm>
              <a:off x="0" y="0"/>
              <a:ext cx="3840" cy="2880"/>
            </a:xfrm>
            <a:prstGeom prst="rect">
              <a:avLst/>
            </a:prstGeom>
            <a:noFill/>
            <a:ln w="12700">
              <a:noFill/>
              <a:miter lim="800000"/>
              <a:headEnd/>
              <a:tailEnd/>
            </a:ln>
          </p:spPr>
        </p:pic>
        <p:sp>
          <p:nvSpPr>
            <p:cNvPr id="64527" name="Rectangle 15"/>
            <p:cNvSpPr>
              <a:spLocks/>
            </p:cNvSpPr>
            <p:nvPr/>
          </p:nvSpPr>
          <p:spPr bwMode="auto">
            <a:xfrm>
              <a:off x="182" y="1411"/>
              <a:ext cx="356" cy="105"/>
            </a:xfrm>
            <a:prstGeom prst="rect">
              <a:avLst/>
            </a:prstGeom>
            <a:solidFill>
              <a:schemeClr val="accent1"/>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lstStyle/>
            <a:p>
              <a:pPr fontAlgn="auto">
                <a:spcBef>
                  <a:spcPts val="0"/>
                </a:spcBef>
                <a:spcAft>
                  <a:spcPts val="0"/>
                </a:spcAft>
                <a:defRPr/>
              </a:pPr>
              <a:endParaRPr lang="ru-RU" dirty="0">
                <a:latin typeface="+mn-lt"/>
                <a:cs typeface="+mn-cs"/>
              </a:endParaRPr>
            </a:p>
          </p:txBody>
        </p:sp>
        <p:sp>
          <p:nvSpPr>
            <p:cNvPr id="64528" name="Rectangle 16"/>
            <p:cNvSpPr>
              <a:spLocks/>
            </p:cNvSpPr>
            <p:nvPr/>
          </p:nvSpPr>
          <p:spPr bwMode="auto">
            <a:xfrm>
              <a:off x="3292" y="164"/>
              <a:ext cx="356" cy="104"/>
            </a:xfrm>
            <a:prstGeom prst="rect">
              <a:avLst/>
            </a:prstGeom>
            <a:solidFill>
              <a:schemeClr val="accent1"/>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lstStyle/>
            <a:p>
              <a:pPr fontAlgn="auto">
                <a:spcBef>
                  <a:spcPts val="0"/>
                </a:spcBef>
                <a:spcAft>
                  <a:spcPts val="0"/>
                </a:spcAft>
                <a:defRPr/>
              </a:pPr>
              <a:endParaRPr lang="ru-RU" dirty="0">
                <a:latin typeface="+mn-lt"/>
                <a:cs typeface="+mn-cs"/>
              </a:endParaRPr>
            </a:p>
          </p:txBody>
        </p:sp>
      </p:grpSp>
      <p:sp>
        <p:nvSpPr>
          <p:cNvPr id="38925" name="Rectangle 8"/>
          <p:cNvSpPr>
            <a:spLocks/>
          </p:cNvSpPr>
          <p:nvPr/>
        </p:nvSpPr>
        <p:spPr bwMode="auto">
          <a:xfrm>
            <a:off x="241300" y="79375"/>
            <a:ext cx="8902700" cy="601663"/>
          </a:xfrm>
          <a:prstGeom prst="rect">
            <a:avLst/>
          </a:prstGeom>
          <a:noFill/>
          <a:ln w="12700">
            <a:noFill/>
            <a:miter lim="800000"/>
            <a:headEnd/>
            <a:tailEnd/>
          </a:ln>
        </p:spPr>
        <p:txBody>
          <a:bodyPr lIns="0" tIns="0" rIns="0" bIns="0"/>
          <a:lstStyle/>
          <a:p>
            <a:pPr algn="ctr"/>
            <a:r>
              <a:rPr lang="ru-RU" sz="2600" b="1" dirty="0" smtClean="0">
                <a:latin typeface="Calibri" pitchFamily="34" charset="0"/>
              </a:rPr>
              <a:t>ФАКТОРЫ, СПОСОБСТВУЮЩИЕ </a:t>
            </a:r>
            <a:r>
              <a:rPr lang="ru-RU" sz="2600" b="1" dirty="0" smtClean="0">
                <a:latin typeface="Calibri" pitchFamily="34" charset="0"/>
                <a:sym typeface="Helvetica" pitchFamily="34" charset="0"/>
              </a:rPr>
              <a:t>ИНТЕРОПЕРАБЕЛЬНОСТИ</a:t>
            </a:r>
            <a:endParaRPr lang="ru-RU" sz="2600" b="1" dirty="0">
              <a:latin typeface="Calibri" pitchFamily="34" charset="0"/>
              <a:ea typeface="Gill Sans"/>
              <a:cs typeface="Gill Sans"/>
            </a:endParaRPr>
          </a:p>
        </p:txBody>
      </p:sp>
      <p:sp>
        <p:nvSpPr>
          <p:cNvPr id="64524" name="Rectangle 12"/>
          <p:cNvSpPr>
            <a:spLocks/>
          </p:cNvSpPr>
          <p:nvPr/>
        </p:nvSpPr>
        <p:spPr bwMode="auto">
          <a:xfrm>
            <a:off x="3670300" y="1437760"/>
            <a:ext cx="1579984" cy="369332"/>
          </a:xfrm>
          <a:prstGeom prst="rect">
            <a:avLst/>
          </a:prstGeom>
          <a:noFill/>
          <a:ln w="12700">
            <a:noFill/>
            <a:miter lim="800000"/>
            <a:headEnd/>
            <a:tailEnd/>
          </a:ln>
        </p:spPr>
        <p:txBody>
          <a:bodyPr wrap="none" lIns="0" tIns="0" rIns="0" bIns="0" anchor="ctr">
            <a:spAutoFit/>
          </a:bodyPr>
          <a:lstStyle/>
          <a:p>
            <a:r>
              <a:rPr lang="ru-RU" sz="2400" dirty="0" smtClean="0">
                <a:solidFill>
                  <a:srgbClr val="FF0000"/>
                </a:solidFill>
                <a:latin typeface="Gill Sans"/>
              </a:rPr>
              <a:t>Стандарты</a:t>
            </a:r>
            <a:endParaRPr lang="ru-RU" sz="2400" dirty="0">
              <a:solidFill>
                <a:srgbClr val="FF0000"/>
              </a:solidFill>
              <a:latin typeface="Gill Sans"/>
              <a:ea typeface="Gill Sans"/>
              <a:cs typeface="Gill San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64521"/>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500"/>
                                  </p:stCondLst>
                                  <p:childTnLst>
                                    <p:set>
                                      <p:cBhvr>
                                        <p:cTn id="9" dur="1" fill="hold">
                                          <p:stCondLst>
                                            <p:cond delay="499"/>
                                          </p:stCondLst>
                                        </p:cTn>
                                        <p:tgtEl>
                                          <p:spTgt spid="64513"/>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500"/>
                                  </p:stCondLst>
                                  <p:childTnLst>
                                    <p:set>
                                      <p:cBhvr>
                                        <p:cTn id="12" dur="1" fill="hold">
                                          <p:stCondLst>
                                            <p:cond delay="499"/>
                                          </p:stCondLst>
                                        </p:cTn>
                                        <p:tgtEl>
                                          <p:spTgt spid="64514"/>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500"/>
                                  </p:stCondLst>
                                  <p:childTnLst>
                                    <p:set>
                                      <p:cBhvr>
                                        <p:cTn id="15" dur="1" fill="hold">
                                          <p:stCondLst>
                                            <p:cond delay="499"/>
                                          </p:stCondLst>
                                        </p:cTn>
                                        <p:tgtEl>
                                          <p:spTgt spid="64515"/>
                                        </p:tgtEl>
                                        <p:attrNameLst>
                                          <p:attrName>style.visibility</p:attrName>
                                        </p:attrNameLst>
                                      </p:cBhvr>
                                      <p:to>
                                        <p:strVal val="visible"/>
                                      </p:to>
                                    </p:set>
                                  </p:childTnLst>
                                </p:cTn>
                              </p:par>
                            </p:childTnLst>
                          </p:cTn>
                        </p:par>
                        <p:par>
                          <p:cTn id="16" fill="hold" nodeType="afterGroup">
                            <p:stCondLst>
                              <p:cond delay="4000"/>
                            </p:stCondLst>
                            <p:childTnLst>
                              <p:par>
                                <p:cTn id="17" presetID="1" presetClass="entr" presetSubtype="0" fill="hold" grpId="0" nodeType="afterEffect">
                                  <p:stCondLst>
                                    <p:cond delay="500"/>
                                  </p:stCondLst>
                                  <p:childTnLst>
                                    <p:set>
                                      <p:cBhvr>
                                        <p:cTn id="18" dur="1" fill="hold">
                                          <p:stCondLst>
                                            <p:cond delay="499"/>
                                          </p:stCondLst>
                                        </p:cTn>
                                        <p:tgtEl>
                                          <p:spTgt spid="64516"/>
                                        </p:tgtEl>
                                        <p:attrNameLst>
                                          <p:attrName>style.visibility</p:attrName>
                                        </p:attrNameLst>
                                      </p:cBhvr>
                                      <p:to>
                                        <p:strVal val="visible"/>
                                      </p:to>
                                    </p:set>
                                  </p:childTnLst>
                                </p:cTn>
                              </p:par>
                            </p:childTnLst>
                          </p:cTn>
                        </p:par>
                        <p:par>
                          <p:cTn id="19" fill="hold" nodeType="afterGroup">
                            <p:stCondLst>
                              <p:cond delay="5000"/>
                            </p:stCondLst>
                            <p:childTnLst>
                              <p:par>
                                <p:cTn id="20" presetID="1" presetClass="entr" presetSubtype="0" fill="hold" grpId="0" nodeType="afterEffect">
                                  <p:stCondLst>
                                    <p:cond delay="500"/>
                                  </p:stCondLst>
                                  <p:childTnLst>
                                    <p:set>
                                      <p:cBhvr>
                                        <p:cTn id="21" dur="1" fill="hold">
                                          <p:stCondLst>
                                            <p:cond delay="499"/>
                                          </p:stCondLst>
                                        </p:cTn>
                                        <p:tgtEl>
                                          <p:spTgt spid="64517"/>
                                        </p:tgtEl>
                                        <p:attrNameLst>
                                          <p:attrName>style.visibility</p:attrName>
                                        </p:attrNameLst>
                                      </p:cBhvr>
                                      <p:to>
                                        <p:strVal val="visible"/>
                                      </p:to>
                                    </p:set>
                                  </p:childTnLst>
                                </p:cTn>
                              </p:par>
                            </p:childTnLst>
                          </p:cTn>
                        </p:par>
                        <p:par>
                          <p:cTn id="22" fill="hold" nodeType="afterGroup">
                            <p:stCondLst>
                              <p:cond delay="6000"/>
                            </p:stCondLst>
                            <p:childTnLst>
                              <p:par>
                                <p:cTn id="23" presetID="1" presetClass="entr" presetSubtype="0" fill="hold" grpId="0" nodeType="afterEffect">
                                  <p:stCondLst>
                                    <p:cond delay="500"/>
                                  </p:stCondLst>
                                  <p:childTnLst>
                                    <p:set>
                                      <p:cBhvr>
                                        <p:cTn id="24" dur="1" fill="hold">
                                          <p:stCondLst>
                                            <p:cond delay="499"/>
                                          </p:stCondLst>
                                        </p:cTn>
                                        <p:tgtEl>
                                          <p:spTgt spid="64518"/>
                                        </p:tgtEl>
                                        <p:attrNameLst>
                                          <p:attrName>style.visibility</p:attrName>
                                        </p:attrNameLst>
                                      </p:cBhvr>
                                      <p:to>
                                        <p:strVal val="visible"/>
                                      </p:to>
                                    </p:set>
                                  </p:childTnLst>
                                </p:cTn>
                              </p:par>
                            </p:childTnLst>
                          </p:cTn>
                        </p:par>
                        <p:par>
                          <p:cTn id="25" fill="hold" nodeType="afterGroup">
                            <p:stCondLst>
                              <p:cond delay="7000"/>
                            </p:stCondLst>
                            <p:childTnLst>
                              <p:par>
                                <p:cTn id="26" presetID="1" presetClass="entr" presetSubtype="0" fill="hold" grpId="0" nodeType="afterEffect">
                                  <p:stCondLst>
                                    <p:cond delay="500"/>
                                  </p:stCondLst>
                                  <p:childTnLst>
                                    <p:set>
                                      <p:cBhvr>
                                        <p:cTn id="27" dur="1" fill="hold">
                                          <p:stCondLst>
                                            <p:cond delay="499"/>
                                          </p:stCondLst>
                                        </p:cTn>
                                        <p:tgtEl>
                                          <p:spTgt spid="64519"/>
                                        </p:tgtEl>
                                        <p:attrNameLst>
                                          <p:attrName>style.visibility</p:attrName>
                                        </p:attrNameLst>
                                      </p:cBhvr>
                                      <p:to>
                                        <p:strVal val="visible"/>
                                      </p:to>
                                    </p:set>
                                  </p:childTnLst>
                                </p:cTn>
                              </p:par>
                            </p:childTnLst>
                          </p:cTn>
                        </p:par>
                        <p:par>
                          <p:cTn id="28" fill="hold" nodeType="afterGroup">
                            <p:stCondLst>
                              <p:cond delay="8000"/>
                            </p:stCondLst>
                            <p:childTnLst>
                              <p:par>
                                <p:cTn id="29" presetID="1" presetClass="entr" presetSubtype="0" fill="hold" grpId="0" nodeType="afterEffect">
                                  <p:stCondLst>
                                    <p:cond delay="500"/>
                                  </p:stCondLst>
                                  <p:childTnLst>
                                    <p:set>
                                      <p:cBhvr>
                                        <p:cTn id="30" dur="1" fill="hold">
                                          <p:stCondLst>
                                            <p:cond delay="499"/>
                                          </p:stCondLst>
                                        </p:cTn>
                                        <p:tgtEl>
                                          <p:spTgt spid="64520"/>
                                        </p:tgtEl>
                                        <p:attrNameLst>
                                          <p:attrName>style.visibility</p:attrName>
                                        </p:attrNameLst>
                                      </p:cBhvr>
                                      <p:to>
                                        <p:strVal val="visible"/>
                                      </p:to>
                                    </p:set>
                                  </p:childTnLst>
                                </p:cTn>
                              </p:par>
                            </p:childTnLst>
                          </p:cTn>
                        </p:par>
                        <p:par>
                          <p:cTn id="31" fill="hold" nodeType="afterGroup">
                            <p:stCondLst>
                              <p:cond delay="9000"/>
                            </p:stCondLst>
                            <p:childTnLst>
                              <p:par>
                                <p:cTn id="32" presetID="1" presetClass="entr" presetSubtype="0" fill="hold" grpId="0" nodeType="afterEffect">
                                  <p:stCondLst>
                                    <p:cond delay="500"/>
                                  </p:stCondLst>
                                  <p:childTnLst>
                                    <p:set>
                                      <p:cBhvr>
                                        <p:cTn id="33" dur="1" fill="hold">
                                          <p:stCondLst>
                                            <p:cond delay="499"/>
                                          </p:stCondLst>
                                        </p:cTn>
                                        <p:tgtEl>
                                          <p:spTgt spid="645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64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3" grpId="0" autoUpdateAnimBg="0"/>
      <p:bldP spid="64514" grpId="0" autoUpdateAnimBg="0"/>
      <p:bldP spid="64515" grpId="0" autoUpdateAnimBg="0"/>
      <p:bldP spid="64516" grpId="0" autoUpdateAnimBg="0"/>
      <p:bldP spid="64517" grpId="0" autoUpdateAnimBg="0"/>
      <p:bldP spid="64518" grpId="0" autoUpdateAnimBg="0"/>
      <p:bldP spid="64519" grpId="0" autoUpdateAnimBg="0"/>
      <p:bldP spid="64520" grpId="0" autoUpdateAnimBg="0"/>
      <p:bldP spid="64521" grpId="0" autoUpdateAnimBg="0"/>
      <p:bldP spid="64522" grpId="0" autoUpdateAnimBg="0"/>
      <p:bldP spid="6452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p:cNvSpPr>
          <p:nvPr/>
        </p:nvSpPr>
        <p:spPr bwMode="auto">
          <a:xfrm>
            <a:off x="842963" y="1889125"/>
            <a:ext cx="8016875" cy="3190875"/>
          </a:xfrm>
          <a:prstGeom prst="rect">
            <a:avLst/>
          </a:prstGeom>
          <a:noFill/>
          <a:ln w="12700">
            <a:noFill/>
            <a:miter lim="800000"/>
            <a:headEnd/>
            <a:tailEnd/>
          </a:ln>
        </p:spPr>
        <p:txBody>
          <a:bodyPr lIns="0" tIns="0" rIns="0" bIns="0" anchor="ctr"/>
          <a:lstStyle/>
          <a:p>
            <a:r>
              <a:rPr lang="ru-RU" altLang="ja-JP" sz="3600" i="1" dirty="0" smtClean="0">
                <a:latin typeface="Calibri" pitchFamily="34" charset="0"/>
              </a:rPr>
              <a:t>"Нормативные документы, определяющие характеристики и технические спецификации для обеспечения </a:t>
            </a:r>
            <a:r>
              <a:rPr lang="ru-RU" sz="3600" i="1" dirty="0" smtClean="0">
                <a:latin typeface="Calibri" pitchFamily="34" charset="0"/>
              </a:rPr>
              <a:t>интероперабельности </a:t>
            </a:r>
            <a:r>
              <a:rPr lang="ru-RU" altLang="ja-JP" sz="3600" i="1" dirty="0" smtClean="0">
                <a:latin typeface="Calibri" pitchFamily="34" charset="0"/>
              </a:rPr>
              <a:t>между различными компонентами"</a:t>
            </a:r>
            <a:endParaRPr lang="ru-RU" sz="3600" i="1" dirty="0">
              <a:latin typeface="Calibri" pitchFamily="34" charset="0"/>
            </a:endParaRPr>
          </a:p>
        </p:txBody>
      </p:sp>
      <p:sp>
        <p:nvSpPr>
          <p:cNvPr id="39939" name="Rectangle 3"/>
          <p:cNvSpPr>
            <a:spLocks/>
          </p:cNvSpPr>
          <p:nvPr/>
        </p:nvSpPr>
        <p:spPr bwMode="auto">
          <a:xfrm>
            <a:off x="2771775" y="511146"/>
            <a:ext cx="1764842" cy="400110"/>
          </a:xfrm>
          <a:prstGeom prst="rect">
            <a:avLst/>
          </a:prstGeom>
          <a:noFill/>
          <a:ln w="12700">
            <a:noFill/>
            <a:miter lim="800000"/>
            <a:headEnd/>
            <a:tailEnd/>
          </a:ln>
        </p:spPr>
        <p:txBody>
          <a:bodyPr wrap="none" lIns="0" tIns="0" rIns="0" bIns="0" anchor="ctr">
            <a:spAutoFit/>
          </a:bodyPr>
          <a:lstStyle/>
          <a:p>
            <a:r>
              <a:rPr lang="ru-RU" sz="2600" b="1" dirty="0" smtClean="0">
                <a:latin typeface="Calibri" pitchFamily="34" charset="0"/>
              </a:rPr>
              <a:t>СТАНДАРТЫ</a:t>
            </a:r>
            <a:endParaRPr lang="ru-RU" sz="2600" b="1" dirty="0">
              <a:latin typeface="Calibri" pitchFamily="34" charset="0"/>
              <a:ea typeface="Gill Sans"/>
              <a:cs typeface="Gill Sans"/>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1"/>
          <p:cNvGrpSpPr>
            <a:grpSpLocks/>
          </p:cNvGrpSpPr>
          <p:nvPr/>
        </p:nvGrpSpPr>
        <p:grpSpPr bwMode="auto">
          <a:xfrm>
            <a:off x="9525" y="1169988"/>
            <a:ext cx="9134475" cy="4441825"/>
            <a:chOff x="8" y="0"/>
            <a:chExt cx="8184" cy="3980"/>
          </a:xfrm>
        </p:grpSpPr>
        <p:pic>
          <p:nvPicPr>
            <p:cNvPr id="40963" name="Picture 2"/>
            <p:cNvPicPr>
              <a:picLocks noChangeAspect="1" noChangeArrowheads="1"/>
            </p:cNvPicPr>
            <p:nvPr/>
          </p:nvPicPr>
          <p:blipFill>
            <a:blip r:embed="rId3"/>
            <a:srcRect/>
            <a:stretch>
              <a:fillRect/>
            </a:stretch>
          </p:blipFill>
          <p:spPr bwMode="auto">
            <a:xfrm>
              <a:off x="2383" y="0"/>
              <a:ext cx="3416" cy="3080"/>
            </a:xfrm>
            <a:prstGeom prst="rect">
              <a:avLst/>
            </a:prstGeom>
            <a:noFill/>
            <a:ln w="12700">
              <a:noFill/>
              <a:miter lim="800000"/>
              <a:headEnd/>
              <a:tailEnd/>
            </a:ln>
          </p:spPr>
        </p:pic>
        <p:sp>
          <p:nvSpPr>
            <p:cNvPr id="40964" name="Rectangle 3"/>
            <p:cNvSpPr>
              <a:spLocks/>
            </p:cNvSpPr>
            <p:nvPr/>
          </p:nvSpPr>
          <p:spPr bwMode="auto">
            <a:xfrm>
              <a:off x="8" y="3324"/>
              <a:ext cx="8184" cy="656"/>
            </a:xfrm>
            <a:prstGeom prst="rect">
              <a:avLst/>
            </a:prstGeom>
            <a:noFill/>
            <a:ln w="12700">
              <a:noFill/>
              <a:miter lim="800000"/>
              <a:headEnd/>
              <a:tailEnd/>
            </a:ln>
          </p:spPr>
          <p:txBody>
            <a:bodyPr lIns="0" tIns="0" rIns="0" bIns="0" anchor="ctr"/>
            <a:lstStyle/>
            <a:p>
              <a:pPr algn="ctr"/>
              <a:r>
                <a:rPr lang="ru-RU" sz="4000" dirty="0" smtClean="0">
                  <a:latin typeface="Gill Sans"/>
                </a:rPr>
                <a:t>Данные могут быть общим ресурсом</a:t>
              </a:r>
              <a:endParaRPr lang="ru-RU" sz="4000" dirty="0">
                <a:latin typeface="Gill Sans"/>
                <a:ea typeface="Gill Sans"/>
                <a:cs typeface="Gill Sans"/>
              </a:endParaRPr>
            </a:p>
          </p:txBody>
        </p:sp>
      </p:gr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srcRect/>
          <a:stretch>
            <a:fillRect/>
          </a:stretch>
        </p:blipFill>
        <p:spPr bwMode="auto">
          <a:xfrm>
            <a:off x="854075" y="212725"/>
            <a:ext cx="7893050" cy="5921375"/>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351838" y="6356350"/>
            <a:ext cx="334962" cy="365125"/>
          </a:xfrm>
        </p:spPr>
        <p:txBody>
          <a:bodyPr/>
          <a:lstStyle/>
          <a:p>
            <a:pPr>
              <a:defRPr/>
            </a:pPr>
            <a:fld id="{F4FB93DC-C0CC-4B92-8CC4-49671C401BB6}" type="slidenum">
              <a:rPr lang="ru-RU" smtClean="0"/>
              <a:pPr>
                <a:defRPr/>
              </a:pPr>
              <a:t>3</a:t>
            </a:fld>
            <a:endParaRPr lang="ru-RU" dirty="0"/>
          </a:p>
        </p:txBody>
      </p:sp>
      <p:pic>
        <p:nvPicPr>
          <p:cNvPr id="16387" name="Picture 1"/>
          <p:cNvPicPr>
            <a:picLocks noChangeAspect="1" noChangeArrowheads="1"/>
          </p:cNvPicPr>
          <p:nvPr/>
        </p:nvPicPr>
        <p:blipFill>
          <a:blip r:embed="rId3"/>
          <a:srcRect/>
          <a:stretch>
            <a:fillRect/>
          </a:stretch>
        </p:blipFill>
        <p:spPr bwMode="auto">
          <a:xfrm>
            <a:off x="787400" y="492125"/>
            <a:ext cx="7818438" cy="5864225"/>
          </a:xfrm>
          <a:prstGeom prst="rect">
            <a:avLst/>
          </a:prstGeom>
          <a:noFill/>
          <a:ln w="12700">
            <a:noFill/>
            <a:miter lim="800000"/>
            <a:headEnd/>
            <a:tailEnd/>
          </a:ln>
        </p:spPr>
      </p:pic>
      <p:grpSp>
        <p:nvGrpSpPr>
          <p:cNvPr id="2" name="Group 5"/>
          <p:cNvGrpSpPr>
            <a:grpSpLocks/>
          </p:cNvGrpSpPr>
          <p:nvPr/>
        </p:nvGrpSpPr>
        <p:grpSpPr bwMode="auto">
          <a:xfrm>
            <a:off x="5702301" y="2528888"/>
            <a:ext cx="2903537" cy="2419350"/>
            <a:chOff x="7680941" y="3220616"/>
            <a:chExt cx="5301061" cy="2419773"/>
          </a:xfrm>
        </p:grpSpPr>
        <p:sp>
          <p:nvSpPr>
            <p:cNvPr id="16390" name="Rectangle 2"/>
            <p:cNvSpPr>
              <a:spLocks/>
            </p:cNvSpPr>
            <p:nvPr/>
          </p:nvSpPr>
          <p:spPr bwMode="auto">
            <a:xfrm>
              <a:off x="7703738" y="3657193"/>
              <a:ext cx="4827474" cy="422704"/>
            </a:xfrm>
            <a:prstGeom prst="rect">
              <a:avLst/>
            </a:prstGeom>
            <a:noFill/>
            <a:ln w="12700">
              <a:noFill/>
              <a:miter lim="800000"/>
              <a:headEnd/>
              <a:tailEnd/>
            </a:ln>
          </p:spPr>
          <p:txBody>
            <a:bodyPr lIns="0" tIns="0" rIns="0" bIns="0" anchor="ctr"/>
            <a:lstStyle/>
            <a:p>
              <a:pPr marL="301625" indent="-571500">
                <a:buFont typeface="Arial" pitchFamily="34" charset="0"/>
                <a:buChar char="•"/>
              </a:pPr>
              <a:r>
                <a:rPr lang="ru-RU" sz="2000" dirty="0" smtClean="0">
                  <a:solidFill>
                    <a:schemeClr val="bg1"/>
                  </a:solidFill>
                  <a:latin typeface="Calibri" pitchFamily="34" charset="0"/>
                  <a:ea typeface="Gill Sans"/>
                  <a:cs typeface="Gill Sans"/>
                </a:rPr>
                <a:t>СЛОЖНЫ</a:t>
              </a:r>
              <a:endParaRPr lang="ru-RU" sz="2000" dirty="0">
                <a:solidFill>
                  <a:schemeClr val="bg1"/>
                </a:solidFill>
                <a:latin typeface="Calibri" pitchFamily="34" charset="0"/>
                <a:ea typeface="Gill Sans"/>
                <a:cs typeface="Gill Sans"/>
              </a:endParaRPr>
            </a:p>
          </p:txBody>
        </p:sp>
        <p:sp>
          <p:nvSpPr>
            <p:cNvPr id="16391" name="Rectangle 3"/>
            <p:cNvSpPr>
              <a:spLocks/>
            </p:cNvSpPr>
            <p:nvPr/>
          </p:nvSpPr>
          <p:spPr bwMode="auto">
            <a:xfrm>
              <a:off x="7703738" y="4216765"/>
              <a:ext cx="5278264" cy="395563"/>
            </a:xfrm>
            <a:prstGeom prst="rect">
              <a:avLst/>
            </a:prstGeom>
            <a:noFill/>
            <a:ln w="12700">
              <a:noFill/>
              <a:miter lim="800000"/>
              <a:headEnd/>
              <a:tailEnd/>
            </a:ln>
          </p:spPr>
          <p:txBody>
            <a:bodyPr lIns="0" tIns="0" rIns="0" bIns="0" anchor="ctr"/>
            <a:lstStyle/>
            <a:p>
              <a:pPr marL="571500" indent="-571500">
                <a:buFont typeface="Arial" pitchFamily="34" charset="0"/>
                <a:buChar char="•"/>
              </a:pPr>
              <a:r>
                <a:rPr lang="ru-RU" sz="2000" dirty="0" smtClean="0">
                  <a:solidFill>
                    <a:schemeClr val="bg1"/>
                  </a:solidFill>
                  <a:latin typeface="Calibri" pitchFamily="34" charset="0"/>
                  <a:ea typeface="Gill Sans"/>
                  <a:cs typeface="Gill Sans"/>
                </a:rPr>
                <a:t>МНОГОМЕРНЫ</a:t>
              </a:r>
              <a:endParaRPr lang="ru-RU" sz="2000" dirty="0">
                <a:solidFill>
                  <a:schemeClr val="bg1"/>
                </a:solidFill>
                <a:latin typeface="Calibri" pitchFamily="34" charset="0"/>
                <a:ea typeface="Gill Sans"/>
                <a:cs typeface="Gill Sans"/>
              </a:endParaRPr>
            </a:p>
          </p:txBody>
        </p:sp>
        <p:sp>
          <p:nvSpPr>
            <p:cNvPr id="16392" name="Rectangle 4"/>
            <p:cNvSpPr>
              <a:spLocks/>
            </p:cNvSpPr>
            <p:nvPr/>
          </p:nvSpPr>
          <p:spPr bwMode="auto">
            <a:xfrm>
              <a:off x="7703738" y="4683455"/>
              <a:ext cx="5137186" cy="424404"/>
            </a:xfrm>
            <a:prstGeom prst="rect">
              <a:avLst/>
            </a:prstGeom>
            <a:noFill/>
            <a:ln w="12700">
              <a:noFill/>
              <a:miter lim="800000"/>
              <a:headEnd/>
              <a:tailEnd/>
            </a:ln>
          </p:spPr>
          <p:txBody>
            <a:bodyPr lIns="0" tIns="0" rIns="0" bIns="0" anchor="ctr"/>
            <a:lstStyle/>
            <a:p>
              <a:pPr marL="571500" indent="-571500">
                <a:buFont typeface="Arial" pitchFamily="34" charset="0"/>
                <a:buChar char="•"/>
              </a:pPr>
              <a:r>
                <a:rPr lang="ru-RU" sz="2000" dirty="0" smtClean="0">
                  <a:solidFill>
                    <a:schemeClr val="bg1"/>
                  </a:solidFill>
                  <a:latin typeface="Calibri" pitchFamily="34" charset="0"/>
                  <a:ea typeface="Gill Sans"/>
                  <a:cs typeface="Gill Sans"/>
                </a:rPr>
                <a:t>ВЗАИМОЗАВИСИМЫ</a:t>
              </a:r>
              <a:endParaRPr lang="ru-RU" sz="2000" dirty="0">
                <a:solidFill>
                  <a:schemeClr val="bg1"/>
                </a:solidFill>
                <a:latin typeface="Calibri" pitchFamily="34" charset="0"/>
                <a:ea typeface="Gill Sans"/>
                <a:cs typeface="Gill Sans"/>
              </a:endParaRPr>
            </a:p>
          </p:txBody>
        </p:sp>
        <p:sp>
          <p:nvSpPr>
            <p:cNvPr id="16393" name="Rectangle 5"/>
            <p:cNvSpPr>
              <a:spLocks/>
            </p:cNvSpPr>
            <p:nvPr/>
          </p:nvSpPr>
          <p:spPr bwMode="auto">
            <a:xfrm>
              <a:off x="7680941" y="5107859"/>
              <a:ext cx="4827474" cy="532530"/>
            </a:xfrm>
            <a:prstGeom prst="rect">
              <a:avLst/>
            </a:prstGeom>
            <a:noFill/>
            <a:ln w="12700">
              <a:noFill/>
              <a:miter lim="800000"/>
              <a:headEnd/>
              <a:tailEnd/>
            </a:ln>
          </p:spPr>
          <p:txBody>
            <a:bodyPr lIns="0" tIns="0" rIns="0" bIns="0" anchor="ctr"/>
            <a:lstStyle/>
            <a:p>
              <a:pPr marL="571500" indent="-571500">
                <a:buFont typeface="Arial" pitchFamily="34" charset="0"/>
                <a:buChar char="•"/>
              </a:pPr>
              <a:r>
                <a:rPr lang="ru-RU" sz="2000" dirty="0" smtClean="0">
                  <a:solidFill>
                    <a:schemeClr val="bg1"/>
                  </a:solidFill>
                  <a:latin typeface="Calibri" pitchFamily="34" charset="0"/>
                  <a:ea typeface="Gill Sans"/>
                  <a:cs typeface="Gill Sans"/>
                </a:rPr>
                <a:t>ИЗМЕНЧИВЫ</a:t>
              </a:r>
              <a:endParaRPr lang="ru-RU" sz="2000" dirty="0">
                <a:solidFill>
                  <a:schemeClr val="bg1"/>
                </a:solidFill>
                <a:latin typeface="Calibri" pitchFamily="34" charset="0"/>
                <a:ea typeface="Gill Sans"/>
                <a:cs typeface="Gill Sans"/>
              </a:endParaRPr>
            </a:p>
          </p:txBody>
        </p:sp>
        <p:sp>
          <p:nvSpPr>
            <p:cNvPr id="16394" name="Rectangle 10"/>
            <p:cNvSpPr>
              <a:spLocks/>
            </p:cNvSpPr>
            <p:nvPr/>
          </p:nvSpPr>
          <p:spPr bwMode="auto">
            <a:xfrm>
              <a:off x="7870552" y="3220616"/>
              <a:ext cx="4827474" cy="436577"/>
            </a:xfrm>
            <a:prstGeom prst="rect">
              <a:avLst/>
            </a:prstGeom>
            <a:noFill/>
            <a:ln w="12700">
              <a:noFill/>
              <a:miter lim="800000"/>
              <a:headEnd/>
              <a:tailEnd/>
            </a:ln>
          </p:spPr>
          <p:txBody>
            <a:bodyPr lIns="0" tIns="0" rIns="0" bIns="0" anchor="ctr"/>
            <a:lstStyle/>
            <a:p>
              <a:r>
                <a:rPr lang="ru-RU" sz="2000" dirty="0">
                  <a:solidFill>
                    <a:schemeClr val="bg1"/>
                  </a:solidFill>
                  <a:latin typeface="Calibri" pitchFamily="34" charset="0"/>
                  <a:ea typeface="Gill Sans"/>
                  <a:cs typeface="Gill Sans"/>
                </a:rPr>
                <a:t>Системы Земли</a:t>
              </a:r>
              <a:r>
                <a:rPr lang="ru-RU" sz="2000" dirty="0" smtClean="0">
                  <a:solidFill>
                    <a:schemeClr val="bg1"/>
                  </a:solidFill>
                  <a:latin typeface="Calibri" pitchFamily="34" charset="0"/>
                  <a:ea typeface="Gill Sans"/>
                  <a:cs typeface="Gill Sans"/>
                </a:rPr>
                <a:t>:</a:t>
              </a:r>
              <a:endParaRPr lang="ru-RU" sz="2000" dirty="0">
                <a:solidFill>
                  <a:schemeClr val="bg1"/>
                </a:solidFill>
                <a:latin typeface="Calibri" pitchFamily="34" charset="0"/>
                <a:ea typeface="Gill Sans"/>
                <a:cs typeface="Gill Sans"/>
              </a:endParaRPr>
            </a:p>
          </p:txBody>
        </p:sp>
      </p:grpSp>
      <p:sp>
        <p:nvSpPr>
          <p:cNvPr id="16389" name="TextBox 12"/>
          <p:cNvSpPr txBox="1">
            <a:spLocks noChangeArrowheads="1"/>
          </p:cNvSpPr>
          <p:nvPr/>
        </p:nvSpPr>
        <p:spPr bwMode="auto">
          <a:xfrm>
            <a:off x="914400" y="9525"/>
            <a:ext cx="8229600" cy="523875"/>
          </a:xfrm>
          <a:prstGeom prst="rect">
            <a:avLst/>
          </a:prstGeom>
          <a:noFill/>
          <a:ln w="9525">
            <a:noFill/>
            <a:miter lim="800000"/>
            <a:headEnd/>
            <a:tailEnd/>
          </a:ln>
        </p:spPr>
        <p:txBody>
          <a:bodyPr>
            <a:spAutoFit/>
          </a:bodyPr>
          <a:lstStyle/>
          <a:p>
            <a:r>
              <a:rPr lang="ru-RU" sz="2800" b="1" dirty="0">
                <a:latin typeface="Calibri" pitchFamily="34" charset="0"/>
              </a:rPr>
              <a:t>Обмен геопространственными </a:t>
            </a:r>
            <a:r>
              <a:rPr lang="ru-RU" sz="2800" b="1" dirty="0" smtClean="0">
                <a:latin typeface="Calibri" pitchFamily="34" charset="0"/>
              </a:rPr>
              <a:t>данными</a:t>
            </a:r>
            <a:endParaRPr lang="ru-RU" sz="2600" b="1"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a:srcRect/>
          <a:stretch>
            <a:fillRect/>
          </a:stretch>
        </p:blipFill>
        <p:spPr bwMode="auto">
          <a:xfrm>
            <a:off x="893763" y="314325"/>
            <a:ext cx="7874000" cy="59055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p:cNvSpPr>
          <p:nvPr/>
        </p:nvSpPr>
        <p:spPr bwMode="auto">
          <a:xfrm>
            <a:off x="1204913" y="5360988"/>
            <a:ext cx="6715125" cy="595312"/>
          </a:xfrm>
          <a:prstGeom prst="rect">
            <a:avLst/>
          </a:prstGeom>
          <a:noFill/>
          <a:ln w="12700">
            <a:noFill/>
            <a:miter lim="800000"/>
            <a:headEnd/>
            <a:tailEnd/>
          </a:ln>
        </p:spPr>
        <p:txBody>
          <a:bodyPr wrap="none" lIns="0" tIns="0" rIns="0" bIns="0" anchor="ctr">
            <a:spAutoFit/>
          </a:bodyPr>
          <a:lstStyle/>
          <a:p>
            <a:r>
              <a:rPr lang="ru-RU" sz="2100" b="1" i="1" dirty="0" smtClean="0">
                <a:latin typeface="Calibri" pitchFamily="34" charset="0"/>
                <a:ea typeface="Gill Sans"/>
                <a:cs typeface="Gill Sans"/>
              </a:rPr>
              <a:t>Web Processing Service (WPS)</a:t>
            </a:r>
          </a:p>
          <a:p>
            <a:r>
              <a:rPr lang="ru-RU" dirty="0" smtClean="0"/>
              <a:t>Определяет интерфейс для обмена алгоритмов геообработки </a:t>
            </a:r>
            <a:endParaRPr lang="ru-RU" dirty="0"/>
          </a:p>
        </p:txBody>
      </p:sp>
      <p:sp>
        <p:nvSpPr>
          <p:cNvPr id="71682" name="Rectangle 2"/>
          <p:cNvSpPr>
            <a:spLocks/>
          </p:cNvSpPr>
          <p:nvPr/>
        </p:nvSpPr>
        <p:spPr bwMode="auto">
          <a:xfrm rot="-5400000">
            <a:off x="18662" y="1571238"/>
            <a:ext cx="900888" cy="276999"/>
          </a:xfrm>
          <a:prstGeom prst="rect">
            <a:avLst/>
          </a:prstGeom>
          <a:noFill/>
          <a:ln w="38100" cap="rnd">
            <a:solidFill>
              <a:schemeClr val="tx1"/>
            </a:solidFill>
            <a:prstDash val="sysDot"/>
            <a:miter lim="800000"/>
            <a:headEnd/>
            <a:tailEnd/>
          </a:ln>
        </p:spPr>
        <p:txBody>
          <a:bodyPr wrap="none" lIns="0" tIns="0" rIns="0" bIns="0" anchor="ctr">
            <a:spAutoFit/>
          </a:bodyPr>
          <a:lstStyle/>
          <a:p>
            <a:r>
              <a:rPr lang="ru-RU" dirty="0" smtClean="0"/>
              <a:t>Данные </a:t>
            </a:r>
            <a:endParaRPr lang="ru-RU" dirty="0"/>
          </a:p>
        </p:txBody>
      </p:sp>
      <p:sp>
        <p:nvSpPr>
          <p:cNvPr id="71683" name="Rectangle 3"/>
          <p:cNvSpPr>
            <a:spLocks/>
          </p:cNvSpPr>
          <p:nvPr/>
        </p:nvSpPr>
        <p:spPr bwMode="auto">
          <a:xfrm rot="-5400000">
            <a:off x="-243589" y="4012813"/>
            <a:ext cx="1425390" cy="276999"/>
          </a:xfrm>
          <a:prstGeom prst="rect">
            <a:avLst/>
          </a:prstGeom>
          <a:noFill/>
          <a:ln w="38100" cap="rnd">
            <a:solidFill>
              <a:schemeClr val="tx1"/>
            </a:solidFill>
            <a:prstDash val="sysDot"/>
            <a:miter lim="800000"/>
            <a:headEnd/>
            <a:tailEnd/>
          </a:ln>
        </p:spPr>
        <p:txBody>
          <a:bodyPr wrap="none" lIns="0" tIns="0" rIns="0" bIns="0" anchor="ctr">
            <a:spAutoFit/>
          </a:bodyPr>
          <a:lstStyle/>
          <a:p>
            <a:r>
              <a:rPr lang="ru-RU" dirty="0" smtClean="0"/>
              <a:t>Метаданные </a:t>
            </a:r>
            <a:endParaRPr lang="ru-RU" dirty="0"/>
          </a:p>
        </p:txBody>
      </p:sp>
      <p:sp>
        <p:nvSpPr>
          <p:cNvPr id="71684" name="Rectangle 4"/>
          <p:cNvSpPr>
            <a:spLocks/>
          </p:cNvSpPr>
          <p:nvPr/>
        </p:nvSpPr>
        <p:spPr bwMode="auto">
          <a:xfrm rot="-5400000">
            <a:off x="-147217" y="5501094"/>
            <a:ext cx="1226298" cy="276999"/>
          </a:xfrm>
          <a:prstGeom prst="rect">
            <a:avLst/>
          </a:prstGeom>
          <a:noFill/>
          <a:ln w="38100" cap="rnd">
            <a:solidFill>
              <a:schemeClr val="tx1"/>
            </a:solidFill>
            <a:prstDash val="sysDot"/>
            <a:miter lim="800000"/>
            <a:headEnd/>
            <a:tailEnd/>
          </a:ln>
        </p:spPr>
        <p:txBody>
          <a:bodyPr wrap="none" lIns="0" tIns="0" rIns="0" bIns="0" anchor="ctr">
            <a:spAutoFit/>
          </a:bodyPr>
          <a:lstStyle/>
          <a:p>
            <a:r>
              <a:rPr lang="ru-RU" dirty="0" smtClean="0"/>
              <a:t>Обработка </a:t>
            </a:r>
            <a:endParaRPr lang="ru-RU" dirty="0"/>
          </a:p>
        </p:txBody>
      </p:sp>
      <p:sp>
        <p:nvSpPr>
          <p:cNvPr id="71685" name="Line 5"/>
          <p:cNvSpPr>
            <a:spLocks noChangeShapeType="1"/>
          </p:cNvSpPr>
          <p:nvPr/>
        </p:nvSpPr>
        <p:spPr bwMode="auto">
          <a:xfrm rot="10800000">
            <a:off x="1025525" y="3786188"/>
            <a:ext cx="7886700" cy="0"/>
          </a:xfrm>
          <a:prstGeom prst="line">
            <a:avLst/>
          </a:prstGeom>
          <a:noFill/>
          <a:ln w="38100">
            <a:solidFill>
              <a:schemeClr val="tx1"/>
            </a:solidFill>
            <a:prstDash val="sysDot"/>
            <a:miter lim="800000"/>
            <a:headEnd/>
            <a:tailEnd/>
          </a:ln>
        </p:spPr>
        <p:txBody>
          <a:bodyPr lIns="0" tIns="0" rIns="0" bIns="0"/>
          <a:lstStyle/>
          <a:p>
            <a:endParaRPr lang="ru-RU" dirty="0"/>
          </a:p>
        </p:txBody>
      </p:sp>
      <p:sp>
        <p:nvSpPr>
          <p:cNvPr id="71686" name="Line 6"/>
          <p:cNvSpPr>
            <a:spLocks noChangeShapeType="1"/>
          </p:cNvSpPr>
          <p:nvPr/>
        </p:nvSpPr>
        <p:spPr bwMode="auto">
          <a:xfrm flipH="1">
            <a:off x="998538" y="5108575"/>
            <a:ext cx="7940675" cy="0"/>
          </a:xfrm>
          <a:prstGeom prst="line">
            <a:avLst/>
          </a:prstGeom>
          <a:noFill/>
          <a:ln w="38100">
            <a:solidFill>
              <a:schemeClr val="tx1"/>
            </a:solidFill>
            <a:prstDash val="sysDot"/>
            <a:miter lim="800000"/>
            <a:headEnd/>
            <a:tailEnd/>
          </a:ln>
        </p:spPr>
        <p:txBody>
          <a:bodyPr lIns="0" tIns="0" rIns="0" bIns="0"/>
          <a:lstStyle/>
          <a:p>
            <a:endParaRPr lang="ru-RU" dirty="0"/>
          </a:p>
        </p:txBody>
      </p:sp>
      <p:grpSp>
        <p:nvGrpSpPr>
          <p:cNvPr id="2" name="Group 7"/>
          <p:cNvGrpSpPr>
            <a:grpSpLocks/>
          </p:cNvGrpSpPr>
          <p:nvPr/>
        </p:nvGrpSpPr>
        <p:grpSpPr bwMode="auto">
          <a:xfrm>
            <a:off x="757238" y="3924300"/>
            <a:ext cx="7646082" cy="1052513"/>
            <a:chOff x="0" y="0"/>
            <a:chExt cx="6848" cy="943"/>
          </a:xfrm>
        </p:grpSpPr>
        <p:sp>
          <p:nvSpPr>
            <p:cNvPr id="44050" name="Rectangle 8"/>
            <p:cNvSpPr>
              <a:spLocks/>
            </p:cNvSpPr>
            <p:nvPr/>
          </p:nvSpPr>
          <p:spPr bwMode="auto">
            <a:xfrm>
              <a:off x="392" y="197"/>
              <a:ext cx="6456" cy="579"/>
            </a:xfrm>
            <a:prstGeom prst="rect">
              <a:avLst/>
            </a:prstGeom>
            <a:noFill/>
            <a:ln w="12700">
              <a:noFill/>
              <a:miter lim="800000"/>
              <a:headEnd/>
              <a:tailEnd/>
            </a:ln>
          </p:spPr>
          <p:txBody>
            <a:bodyPr wrap="none" lIns="0" tIns="0" rIns="0" bIns="0" anchor="ctr">
              <a:spAutoFit/>
            </a:bodyPr>
            <a:lstStyle/>
            <a:p>
              <a:r>
                <a:rPr lang="ru-RU" sz="2100" b="1" i="1" dirty="0" smtClean="0">
                  <a:latin typeface="Calibri" pitchFamily="34" charset="0"/>
                  <a:ea typeface="Gill Sans"/>
                  <a:cs typeface="Gill Sans"/>
                </a:rPr>
                <a:t>Catalog Services for the Web (CS-W)</a:t>
              </a:r>
            </a:p>
            <a:p>
              <a:r>
                <a:rPr lang="ru-RU" dirty="0" smtClean="0"/>
                <a:t>Определяет несколько веб-интерфейсов для обнаружения данных</a:t>
              </a:r>
              <a:endParaRPr lang="ru-RU" sz="2100" dirty="0">
                <a:latin typeface="Calibri" pitchFamily="34" charset="0"/>
                <a:ea typeface="Gill Sans"/>
                <a:cs typeface="Gill Sans"/>
              </a:endParaRPr>
            </a:p>
          </p:txBody>
        </p:sp>
        <p:pic>
          <p:nvPicPr>
            <p:cNvPr id="44051" name="Picture 9"/>
            <p:cNvPicPr>
              <a:picLocks noChangeAspect="1" noChangeArrowheads="1"/>
            </p:cNvPicPr>
            <p:nvPr/>
          </p:nvPicPr>
          <p:blipFill>
            <a:blip r:embed="rId3"/>
            <a:srcRect/>
            <a:stretch>
              <a:fillRect/>
            </a:stretch>
          </p:blipFill>
          <p:spPr bwMode="auto">
            <a:xfrm rot="-5400000">
              <a:off x="-350" y="350"/>
              <a:ext cx="943" cy="243"/>
            </a:xfrm>
            <a:prstGeom prst="rect">
              <a:avLst/>
            </a:prstGeom>
            <a:noFill/>
            <a:ln w="12700">
              <a:noFill/>
              <a:miter lim="800000"/>
              <a:headEnd/>
              <a:tailEnd/>
            </a:ln>
          </p:spPr>
        </p:pic>
      </p:grpSp>
      <p:grpSp>
        <p:nvGrpSpPr>
          <p:cNvPr id="3" name="Group 13"/>
          <p:cNvGrpSpPr>
            <a:grpSpLocks/>
          </p:cNvGrpSpPr>
          <p:nvPr/>
        </p:nvGrpSpPr>
        <p:grpSpPr bwMode="auto">
          <a:xfrm>
            <a:off x="757238" y="1105552"/>
            <a:ext cx="8101012" cy="1246470"/>
            <a:chOff x="0" y="-113"/>
            <a:chExt cx="7257" cy="1116"/>
          </a:xfrm>
        </p:grpSpPr>
        <p:sp>
          <p:nvSpPr>
            <p:cNvPr id="44048" name="Rectangle 14"/>
            <p:cNvSpPr>
              <a:spLocks/>
            </p:cNvSpPr>
            <p:nvPr/>
          </p:nvSpPr>
          <p:spPr bwMode="auto">
            <a:xfrm>
              <a:off x="304" y="-113"/>
              <a:ext cx="6953" cy="1116"/>
            </a:xfrm>
            <a:prstGeom prst="rect">
              <a:avLst/>
            </a:prstGeom>
            <a:noFill/>
            <a:ln w="12700">
              <a:noFill/>
              <a:miter lim="800000"/>
              <a:headEnd/>
              <a:tailEnd/>
            </a:ln>
          </p:spPr>
          <p:txBody>
            <a:bodyPr lIns="0" tIns="0" rIns="0" bIns="0" anchor="ctr">
              <a:spAutoFit/>
            </a:bodyPr>
            <a:lstStyle/>
            <a:p>
              <a:r>
                <a:rPr lang="ru-RU" sz="2100" b="1" i="1" dirty="0" smtClean="0">
                  <a:latin typeface="Calibri" pitchFamily="34" charset="0"/>
                  <a:ea typeface="Gill Sans"/>
                  <a:cs typeface="Gill Sans"/>
                </a:rPr>
                <a:t>Web Feature Service (WFS)</a:t>
              </a:r>
            </a:p>
            <a:p>
              <a:r>
                <a:rPr lang="ru-RU" sz="2100" dirty="0" smtClean="0">
                  <a:latin typeface="Calibri" pitchFamily="34" charset="0"/>
                  <a:ea typeface="Gill Sans"/>
                  <a:cs typeface="Gill Sans"/>
                </a:rPr>
                <a:t>HTTP </a:t>
              </a:r>
              <a:r>
                <a:rPr lang="ru-RU" dirty="0" smtClean="0"/>
                <a:t>протокол для возможности публикации коллекций объектов, которые могут быть запрошены и обновлены клиентами (объекты публикуются </a:t>
              </a:r>
              <a:r>
                <a:rPr lang="ru-RU" dirty="0"/>
                <a:t>в </a:t>
              </a:r>
              <a:r>
                <a:rPr lang="ru-RU" dirty="0" smtClean="0"/>
                <a:t>формате GML, ...)</a:t>
              </a:r>
              <a:endParaRPr lang="ru-RU" sz="2100" dirty="0">
                <a:latin typeface="Calibri" pitchFamily="34" charset="0"/>
                <a:ea typeface="Gill Sans"/>
                <a:cs typeface="Gill Sans"/>
              </a:endParaRPr>
            </a:p>
          </p:txBody>
        </p:sp>
        <p:pic>
          <p:nvPicPr>
            <p:cNvPr id="44049" name="Picture 15"/>
            <p:cNvPicPr>
              <a:picLocks noChangeAspect="1" noChangeArrowheads="1"/>
            </p:cNvPicPr>
            <p:nvPr/>
          </p:nvPicPr>
          <p:blipFill>
            <a:blip r:embed="rId4"/>
            <a:srcRect/>
            <a:stretch>
              <a:fillRect/>
            </a:stretch>
          </p:blipFill>
          <p:spPr bwMode="auto">
            <a:xfrm rot="-5400000">
              <a:off x="-347" y="347"/>
              <a:ext cx="934" cy="240"/>
            </a:xfrm>
            <a:prstGeom prst="rect">
              <a:avLst/>
            </a:prstGeom>
            <a:noFill/>
            <a:ln w="12700">
              <a:noFill/>
              <a:miter lim="800000"/>
              <a:headEnd/>
              <a:tailEnd/>
            </a:ln>
          </p:spPr>
        </p:pic>
      </p:grpSp>
      <p:grpSp>
        <p:nvGrpSpPr>
          <p:cNvPr id="4" name="Group 16"/>
          <p:cNvGrpSpPr>
            <a:grpSpLocks/>
          </p:cNvGrpSpPr>
          <p:nvPr/>
        </p:nvGrpSpPr>
        <p:grpSpPr bwMode="auto">
          <a:xfrm>
            <a:off x="757238" y="9525"/>
            <a:ext cx="9440862" cy="1052513"/>
            <a:chOff x="0" y="0"/>
            <a:chExt cx="8456" cy="944"/>
          </a:xfrm>
        </p:grpSpPr>
        <p:sp>
          <p:nvSpPr>
            <p:cNvPr id="44046" name="Rectangle 17"/>
            <p:cNvSpPr>
              <a:spLocks/>
            </p:cNvSpPr>
            <p:nvPr/>
          </p:nvSpPr>
          <p:spPr bwMode="auto">
            <a:xfrm>
              <a:off x="272" y="139"/>
              <a:ext cx="8184" cy="624"/>
            </a:xfrm>
            <a:prstGeom prst="rect">
              <a:avLst/>
            </a:prstGeom>
            <a:noFill/>
            <a:ln w="12700">
              <a:noFill/>
              <a:miter lim="800000"/>
              <a:headEnd/>
              <a:tailEnd/>
            </a:ln>
          </p:spPr>
          <p:txBody>
            <a:bodyPr lIns="0" tIns="0" rIns="0" bIns="0" anchor="ctr"/>
            <a:lstStyle/>
            <a:p>
              <a:r>
                <a:rPr lang="ru-RU" sz="2100" b="1" i="1" dirty="0" smtClean="0">
                  <a:latin typeface="Calibri" pitchFamily="34" charset="0"/>
                  <a:ea typeface="Gill Sans"/>
                  <a:cs typeface="Gill Sans"/>
                </a:rPr>
                <a:t>Web Mapping Service (WMS)</a:t>
              </a:r>
              <a:br>
                <a:rPr lang="ru-RU" sz="2100" b="1" i="1" dirty="0" smtClean="0">
                  <a:latin typeface="Calibri" pitchFamily="34" charset="0"/>
                  <a:ea typeface="Gill Sans"/>
                  <a:cs typeface="Gill Sans"/>
                </a:rPr>
              </a:br>
              <a:r>
                <a:rPr lang="ru-RU" sz="2100" dirty="0" smtClean="0">
                  <a:latin typeface="Calibri" pitchFamily="34" charset="0"/>
                  <a:ea typeface="Gill Sans"/>
                  <a:cs typeface="Gill Sans"/>
                </a:rPr>
                <a:t>HTTP </a:t>
              </a:r>
              <a:r>
                <a:rPr lang="ru-RU" dirty="0" smtClean="0"/>
                <a:t>протокол для публикации сборника слоев в виде карты </a:t>
              </a:r>
              <a:r>
                <a:rPr lang="ru-RU" sz="2100" dirty="0" smtClean="0">
                  <a:latin typeface="Calibri" pitchFamily="34" charset="0"/>
                  <a:ea typeface="Gill Sans"/>
                  <a:cs typeface="Gill Sans"/>
                </a:rPr>
                <a:t>(PNG, JPEG)</a:t>
              </a:r>
              <a:endParaRPr lang="ru-RU" sz="2100" dirty="0">
                <a:latin typeface="Calibri" pitchFamily="34" charset="0"/>
                <a:ea typeface="Gill Sans"/>
                <a:cs typeface="Gill Sans"/>
              </a:endParaRPr>
            </a:p>
          </p:txBody>
        </p:sp>
        <p:pic>
          <p:nvPicPr>
            <p:cNvPr id="44047" name="Picture 18"/>
            <p:cNvPicPr>
              <a:picLocks noChangeAspect="1" noChangeArrowheads="1"/>
            </p:cNvPicPr>
            <p:nvPr/>
          </p:nvPicPr>
          <p:blipFill>
            <a:blip r:embed="rId5"/>
            <a:srcRect/>
            <a:stretch>
              <a:fillRect/>
            </a:stretch>
          </p:blipFill>
          <p:spPr bwMode="auto">
            <a:xfrm rot="-5400000">
              <a:off x="-350" y="350"/>
              <a:ext cx="943" cy="243"/>
            </a:xfrm>
            <a:prstGeom prst="rect">
              <a:avLst/>
            </a:prstGeom>
            <a:noFill/>
            <a:ln w="12700">
              <a:noFill/>
              <a:miter lim="800000"/>
              <a:headEnd/>
              <a:tailEnd/>
            </a:ln>
          </p:spPr>
        </p:pic>
      </p:grpSp>
      <p:grpSp>
        <p:nvGrpSpPr>
          <p:cNvPr id="5" name="Group 10"/>
          <p:cNvGrpSpPr>
            <a:grpSpLocks/>
          </p:cNvGrpSpPr>
          <p:nvPr/>
        </p:nvGrpSpPr>
        <p:grpSpPr bwMode="auto">
          <a:xfrm>
            <a:off x="757238" y="2616200"/>
            <a:ext cx="7756525" cy="1052513"/>
            <a:chOff x="0" y="0"/>
            <a:chExt cx="6949" cy="943"/>
          </a:xfrm>
        </p:grpSpPr>
        <p:sp>
          <p:nvSpPr>
            <p:cNvPr id="44044" name="Rectangle 11"/>
            <p:cNvSpPr>
              <a:spLocks/>
            </p:cNvSpPr>
            <p:nvPr/>
          </p:nvSpPr>
          <p:spPr bwMode="auto">
            <a:xfrm>
              <a:off x="353" y="18"/>
              <a:ext cx="6596" cy="862"/>
            </a:xfrm>
            <a:prstGeom prst="rect">
              <a:avLst/>
            </a:prstGeom>
            <a:noFill/>
            <a:ln w="12700">
              <a:noFill/>
              <a:miter lim="800000"/>
              <a:headEnd/>
              <a:tailEnd/>
            </a:ln>
          </p:spPr>
          <p:txBody>
            <a:bodyPr wrap="none" lIns="0" tIns="0" rIns="0" bIns="0" anchor="ctr">
              <a:spAutoFit/>
            </a:bodyPr>
            <a:lstStyle/>
            <a:p>
              <a:r>
                <a:rPr lang="ru-RU" sz="2100" b="1" i="1" dirty="0" smtClean="0">
                  <a:latin typeface="Calibri" pitchFamily="34" charset="0"/>
                  <a:ea typeface="Gill Sans"/>
                  <a:cs typeface="Gill Sans"/>
                </a:rPr>
                <a:t>Web Coverage Service (WCS)</a:t>
              </a:r>
            </a:p>
            <a:p>
              <a:r>
                <a:rPr lang="ru-RU" sz="2100" dirty="0" smtClean="0">
                  <a:latin typeface="Calibri" pitchFamily="34" charset="0"/>
                  <a:ea typeface="Gill Sans"/>
                  <a:cs typeface="Gill Sans"/>
                </a:rPr>
                <a:t>HTTP </a:t>
              </a:r>
              <a:r>
                <a:rPr lang="ru-RU" altLang="ja-JP" dirty="0" smtClean="0"/>
                <a:t>протокол для публикации "покрытий" (многозонных растровых </a:t>
              </a:r>
              <a:endParaRPr lang="ru-RU" altLang="ja-JP" dirty="0"/>
            </a:p>
            <a:p>
              <a:r>
                <a:rPr lang="ru-RU" altLang="ja-JP" dirty="0" smtClean="0"/>
                <a:t>данных), которые могут быть доступны клиентам</a:t>
              </a:r>
              <a:r>
                <a:rPr lang="ru-RU" sz="2100" dirty="0" smtClean="0">
                  <a:latin typeface="Calibri" pitchFamily="34" charset="0"/>
                  <a:ea typeface="Gill Sans"/>
                  <a:cs typeface="Gill Sans"/>
                </a:rPr>
                <a:t> (GeoTiff, HDF)</a:t>
              </a:r>
              <a:endParaRPr lang="ru-RU" sz="2100" dirty="0">
                <a:latin typeface="Calibri" pitchFamily="34" charset="0"/>
                <a:ea typeface="Gill Sans"/>
                <a:cs typeface="Gill Sans"/>
              </a:endParaRPr>
            </a:p>
          </p:txBody>
        </p:sp>
        <p:pic>
          <p:nvPicPr>
            <p:cNvPr id="44045" name="Picture 12"/>
            <p:cNvPicPr>
              <a:picLocks noChangeAspect="1" noChangeArrowheads="1"/>
            </p:cNvPicPr>
            <p:nvPr/>
          </p:nvPicPr>
          <p:blipFill>
            <a:blip r:embed="rId6"/>
            <a:srcRect/>
            <a:stretch>
              <a:fillRect/>
            </a:stretch>
          </p:blipFill>
          <p:spPr bwMode="auto">
            <a:xfrm rot="-5400000">
              <a:off x="-350" y="350"/>
              <a:ext cx="943" cy="243"/>
            </a:xfrm>
            <a:prstGeom prst="rect">
              <a:avLst/>
            </a:prstGeom>
            <a:noFill/>
            <a:ln w="12700">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168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1685"/>
                                        </p:tgtEl>
                                        <p:attrNameLst>
                                          <p:attrName>style.visibility</p:attrName>
                                        </p:attrNameLst>
                                      </p:cBhvr>
                                      <p:to>
                                        <p:strVal val="visible"/>
                                      </p:to>
                                    </p:set>
                                    <p:animEffect transition="in" filter="wipe(left)">
                                      <p:cBhvr>
                                        <p:cTn id="23" dur="500"/>
                                        <p:tgtEl>
                                          <p:spTgt spid="7168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71683"/>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1686"/>
                                        </p:tgtEl>
                                        <p:attrNameLst>
                                          <p:attrName>style.visibility</p:attrName>
                                        </p:attrNameLst>
                                      </p:cBhvr>
                                      <p:to>
                                        <p:strVal val="visible"/>
                                      </p:to>
                                    </p:set>
                                    <p:animEffect transition="in" filter="wipe(left)">
                                      <p:cBhvr>
                                        <p:cTn id="38" dur="500"/>
                                        <p:tgtEl>
                                          <p:spTgt spid="7168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1681"/>
                                        </p:tgtEl>
                                        <p:attrNameLst>
                                          <p:attrName>style.visibility</p:attrName>
                                        </p:attrNameLst>
                                      </p:cBhvr>
                                      <p:to>
                                        <p:strVal val="visible"/>
                                      </p:to>
                                    </p:set>
                                    <p:anim calcmode="lin" valueType="num">
                                      <p:cBhvr additive="base">
                                        <p:cTn id="43" dur="500" fill="hold"/>
                                        <p:tgtEl>
                                          <p:spTgt spid="71681"/>
                                        </p:tgtEl>
                                        <p:attrNameLst>
                                          <p:attrName>ppt_x</p:attrName>
                                        </p:attrNameLst>
                                      </p:cBhvr>
                                      <p:tavLst>
                                        <p:tav tm="0">
                                          <p:val>
                                            <p:strVal val="0-#ppt_w/2"/>
                                          </p:val>
                                        </p:tav>
                                        <p:tav tm="100000">
                                          <p:val>
                                            <p:strVal val="#ppt_x"/>
                                          </p:val>
                                        </p:tav>
                                      </p:tavLst>
                                    </p:anim>
                                    <p:anim calcmode="lin" valueType="num">
                                      <p:cBhvr additive="base">
                                        <p:cTn id="44" dur="500" fill="hold"/>
                                        <p:tgtEl>
                                          <p:spTgt spid="71681"/>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499"/>
                                          </p:stCondLst>
                                        </p:cTn>
                                        <p:tgtEl>
                                          <p:spTgt spid="7168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0-#ppt_w/2"/>
                                          </p:val>
                                        </p:tav>
                                        <p:tav tm="100000">
                                          <p:val>
                                            <p:strVal val="#ppt_x"/>
                                          </p:val>
                                        </p:tav>
                                      </p:tavLst>
                                    </p:anim>
                                    <p:anim calcmode="lin" valueType="num">
                                      <p:cBhvr additive="base">
                                        <p:cTn id="5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1" grpId="0" autoUpdateAnimBg="0"/>
      <p:bldP spid="71682" grpId="0" animBg="1" autoUpdateAnimBg="0"/>
      <p:bldP spid="71683" grpId="0" animBg="1" autoUpdateAnimBg="0"/>
      <p:bldP spid="71684" grpId="0" animBg="1" autoUpdateAnimBg="0"/>
      <p:bldP spid="71685" grpId="0" animBg="1"/>
      <p:bldP spid="7168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p:cNvSpPr>
          <p:nvPr/>
        </p:nvSpPr>
        <p:spPr bwMode="auto">
          <a:xfrm>
            <a:off x="169863" y="1665288"/>
            <a:ext cx="8794750" cy="3509962"/>
          </a:xfrm>
          <a:prstGeom prst="rect">
            <a:avLst/>
          </a:prstGeom>
          <a:noFill/>
          <a:ln w="12700">
            <a:noFill/>
            <a:miter lim="800000"/>
            <a:headEnd/>
            <a:tailEnd/>
          </a:ln>
        </p:spPr>
        <p:txBody>
          <a:bodyPr lIns="0" tIns="0" rIns="0" bIns="0" anchor="ctr"/>
          <a:lstStyle/>
          <a:p>
            <a:r>
              <a:rPr lang="en-US" sz="3400" dirty="0">
                <a:latin typeface="Gill Sans"/>
                <a:ea typeface="Gill Sans"/>
                <a:cs typeface="Gill Sans"/>
              </a:rPr>
              <a:t>http://preview.grid.unep.ch:8080/geoserver/wfs?bbox=112.90721 ,-54.75389 ,158.96037 ,-10.1357 </a:t>
            </a:r>
          </a:p>
          <a:p>
            <a:r>
              <a:rPr lang="en-US" sz="3400" dirty="0">
                <a:latin typeface="Gill Sans"/>
                <a:ea typeface="Gill Sans"/>
                <a:cs typeface="Gill Sans"/>
              </a:rPr>
              <a:t>&amp;styles=cyclones_style</a:t>
            </a:r>
          </a:p>
          <a:p>
            <a:r>
              <a:rPr lang="en-US" sz="3400" dirty="0">
                <a:latin typeface="Gill Sans"/>
                <a:ea typeface="Gill Sans"/>
                <a:cs typeface="Gill Sans"/>
              </a:rPr>
              <a:t>&amp;request=GetFeature</a:t>
            </a:r>
          </a:p>
          <a:p>
            <a:r>
              <a:rPr lang="en-US" sz="3400" dirty="0">
                <a:latin typeface="Gill Sans"/>
                <a:ea typeface="Gill Sans"/>
                <a:cs typeface="Gill Sans"/>
              </a:rPr>
              <a:t>&amp;version=1.0.0</a:t>
            </a:r>
          </a:p>
          <a:p>
            <a:r>
              <a:rPr lang="en-US" sz="3400" dirty="0">
                <a:latin typeface="Gill Sans"/>
                <a:ea typeface="Gill Sans"/>
                <a:cs typeface="Gill Sans"/>
              </a:rPr>
              <a:t>&amp;typename=preview:cy_intensity</a:t>
            </a:r>
          </a:p>
          <a:p>
            <a:r>
              <a:rPr lang="en-US" sz="3400" dirty="0">
                <a:latin typeface="Gill Sans"/>
                <a:ea typeface="Gill Sans"/>
                <a:cs typeface="Gill Sans"/>
              </a:rPr>
              <a:t>&amp;srs=EPSG:4326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700"/>
                                  </p:stCondLst>
                                  <p:childTnLst>
                                    <p:set>
                                      <p:cBhvr>
                                        <p:cTn id="6" dur="1" fill="hold">
                                          <p:stCondLst>
                                            <p:cond delay="499"/>
                                          </p:stCondLst>
                                        </p:cTn>
                                        <p:tgtEl>
                                          <p:spTgt spid="73729">
                                            <p:txEl>
                                              <p:pRg st="0" end="0"/>
                                            </p:txEl>
                                          </p:spTgt>
                                        </p:tgtEl>
                                        <p:attrNameLst>
                                          <p:attrName>style.visibility</p:attrName>
                                        </p:attrNameLst>
                                      </p:cBhvr>
                                      <p:to>
                                        <p:strVal val="visible"/>
                                      </p:to>
                                    </p:set>
                                  </p:childTnLst>
                                </p:cTn>
                              </p:par>
                            </p:childTnLst>
                          </p:cTn>
                        </p:par>
                        <p:par>
                          <p:cTn id="7" fill="hold" nodeType="afterGroup">
                            <p:stCondLst>
                              <p:cond delay="1200"/>
                            </p:stCondLst>
                            <p:childTnLst>
                              <p:par>
                                <p:cTn id="8" presetID="1" presetClass="entr" presetSubtype="0" fill="hold" grpId="0" nodeType="afterEffect">
                                  <p:stCondLst>
                                    <p:cond delay="700"/>
                                  </p:stCondLst>
                                  <p:childTnLst>
                                    <p:set>
                                      <p:cBhvr>
                                        <p:cTn id="9" dur="1" fill="hold">
                                          <p:stCondLst>
                                            <p:cond delay="499"/>
                                          </p:stCondLst>
                                        </p:cTn>
                                        <p:tgtEl>
                                          <p:spTgt spid="73729">
                                            <p:txEl>
                                              <p:pRg st="1" end="1"/>
                                            </p:txEl>
                                          </p:spTgt>
                                        </p:tgtEl>
                                        <p:attrNameLst>
                                          <p:attrName>style.visibility</p:attrName>
                                        </p:attrNameLst>
                                      </p:cBhvr>
                                      <p:to>
                                        <p:strVal val="visible"/>
                                      </p:to>
                                    </p:set>
                                  </p:childTnLst>
                                </p:cTn>
                              </p:par>
                            </p:childTnLst>
                          </p:cTn>
                        </p:par>
                        <p:par>
                          <p:cTn id="10" fill="hold" nodeType="afterGroup">
                            <p:stCondLst>
                              <p:cond delay="2400"/>
                            </p:stCondLst>
                            <p:childTnLst>
                              <p:par>
                                <p:cTn id="11" presetID="1" presetClass="entr" presetSubtype="0" fill="hold" grpId="0" nodeType="afterEffect">
                                  <p:stCondLst>
                                    <p:cond delay="700"/>
                                  </p:stCondLst>
                                  <p:childTnLst>
                                    <p:set>
                                      <p:cBhvr>
                                        <p:cTn id="12" dur="1" fill="hold">
                                          <p:stCondLst>
                                            <p:cond delay="499"/>
                                          </p:stCondLst>
                                        </p:cTn>
                                        <p:tgtEl>
                                          <p:spTgt spid="73729">
                                            <p:txEl>
                                              <p:pRg st="2" end="2"/>
                                            </p:txEl>
                                          </p:spTgt>
                                        </p:tgtEl>
                                        <p:attrNameLst>
                                          <p:attrName>style.visibility</p:attrName>
                                        </p:attrNameLst>
                                      </p:cBhvr>
                                      <p:to>
                                        <p:strVal val="visible"/>
                                      </p:to>
                                    </p:set>
                                  </p:childTnLst>
                                </p:cTn>
                              </p:par>
                            </p:childTnLst>
                          </p:cTn>
                        </p:par>
                        <p:par>
                          <p:cTn id="13" fill="hold" nodeType="afterGroup">
                            <p:stCondLst>
                              <p:cond delay="3600"/>
                            </p:stCondLst>
                            <p:childTnLst>
                              <p:par>
                                <p:cTn id="14" presetID="1" presetClass="entr" presetSubtype="0" fill="hold" grpId="0" nodeType="afterEffect">
                                  <p:stCondLst>
                                    <p:cond delay="700"/>
                                  </p:stCondLst>
                                  <p:childTnLst>
                                    <p:set>
                                      <p:cBhvr>
                                        <p:cTn id="15" dur="1" fill="hold">
                                          <p:stCondLst>
                                            <p:cond delay="499"/>
                                          </p:stCondLst>
                                        </p:cTn>
                                        <p:tgtEl>
                                          <p:spTgt spid="73729">
                                            <p:txEl>
                                              <p:pRg st="3" end="3"/>
                                            </p:txEl>
                                          </p:spTgt>
                                        </p:tgtEl>
                                        <p:attrNameLst>
                                          <p:attrName>style.visibility</p:attrName>
                                        </p:attrNameLst>
                                      </p:cBhvr>
                                      <p:to>
                                        <p:strVal val="visible"/>
                                      </p:to>
                                    </p:set>
                                  </p:childTnLst>
                                </p:cTn>
                              </p:par>
                            </p:childTnLst>
                          </p:cTn>
                        </p:par>
                        <p:par>
                          <p:cTn id="16" fill="hold" nodeType="afterGroup">
                            <p:stCondLst>
                              <p:cond delay="4800"/>
                            </p:stCondLst>
                            <p:childTnLst>
                              <p:par>
                                <p:cTn id="17" presetID="1" presetClass="entr" presetSubtype="0" fill="hold" grpId="0" nodeType="afterEffect">
                                  <p:stCondLst>
                                    <p:cond delay="700"/>
                                  </p:stCondLst>
                                  <p:childTnLst>
                                    <p:set>
                                      <p:cBhvr>
                                        <p:cTn id="18" dur="1" fill="hold">
                                          <p:stCondLst>
                                            <p:cond delay="499"/>
                                          </p:stCondLst>
                                        </p:cTn>
                                        <p:tgtEl>
                                          <p:spTgt spid="73729">
                                            <p:txEl>
                                              <p:pRg st="4" end="4"/>
                                            </p:txEl>
                                          </p:spTgt>
                                        </p:tgtEl>
                                        <p:attrNameLst>
                                          <p:attrName>style.visibility</p:attrName>
                                        </p:attrNameLst>
                                      </p:cBhvr>
                                      <p:to>
                                        <p:strVal val="visible"/>
                                      </p:to>
                                    </p:set>
                                  </p:childTnLst>
                                </p:cTn>
                              </p:par>
                            </p:childTnLst>
                          </p:cTn>
                        </p:par>
                        <p:par>
                          <p:cTn id="19" fill="hold" nodeType="afterGroup">
                            <p:stCondLst>
                              <p:cond delay="6000"/>
                            </p:stCondLst>
                            <p:childTnLst>
                              <p:par>
                                <p:cTn id="20" presetID="1" presetClass="entr" presetSubtype="0" fill="hold" grpId="0" nodeType="afterEffect">
                                  <p:stCondLst>
                                    <p:cond delay="700"/>
                                  </p:stCondLst>
                                  <p:childTnLst>
                                    <p:set>
                                      <p:cBhvr>
                                        <p:cTn id="21" dur="1" fill="hold">
                                          <p:stCondLst>
                                            <p:cond delay="499"/>
                                          </p:stCondLst>
                                        </p:cTn>
                                        <p:tgtEl>
                                          <p:spTgt spid="737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9" grpId="0" build="p" autoUpdateAnimBg="0" advAuto="70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a:srcRect/>
          <a:stretch>
            <a:fillRect/>
          </a:stretch>
        </p:blipFill>
        <p:spPr bwMode="auto">
          <a:xfrm>
            <a:off x="893763" y="365125"/>
            <a:ext cx="7742237" cy="5807075"/>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a:srcRect/>
          <a:stretch>
            <a:fillRect/>
          </a:stretch>
        </p:blipFill>
        <p:spPr bwMode="auto">
          <a:xfrm>
            <a:off x="568325" y="-1588"/>
            <a:ext cx="8566150" cy="6510338"/>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a:srcRect/>
          <a:stretch>
            <a:fillRect/>
          </a:stretch>
        </p:blipFill>
        <p:spPr bwMode="auto">
          <a:xfrm>
            <a:off x="-3175" y="0"/>
            <a:ext cx="9482138" cy="8094663"/>
          </a:xfrm>
          <a:prstGeom prst="rect">
            <a:avLst/>
          </a:prstGeom>
          <a:noFill/>
          <a:ln w="12700">
            <a:noFill/>
            <a:miter lim="800000"/>
            <a:headEnd/>
            <a:tailEnd/>
          </a:ln>
        </p:spPr>
      </p:pic>
      <p:sp>
        <p:nvSpPr>
          <p:cNvPr id="79874" name="Rectangle 2"/>
          <p:cNvSpPr>
            <a:spLocks/>
          </p:cNvSpPr>
          <p:nvPr/>
        </p:nvSpPr>
        <p:spPr bwMode="auto">
          <a:xfrm>
            <a:off x="0" y="1"/>
            <a:ext cx="9134475" cy="1905000"/>
          </a:xfrm>
          <a:prstGeom prst="rect">
            <a:avLst/>
          </a:prstGeom>
          <a:noFill/>
          <a:ln w="12700">
            <a:noFill/>
            <a:miter lim="800000"/>
            <a:headEnd/>
            <a:tailEnd/>
          </a:ln>
        </p:spPr>
        <p:txBody>
          <a:bodyPr lIns="0" tIns="0" rIns="0" bIns="0" anchor="ctr"/>
          <a:lstStyle/>
          <a:p>
            <a:pPr algn="ctr"/>
            <a:r>
              <a:rPr lang="ru-RU" sz="4400" dirty="0" smtClean="0">
                <a:latin typeface="Gill Sans"/>
              </a:rPr>
              <a:t>Как подключить распределенные &amp; гетерогенные источники данных?</a:t>
            </a:r>
            <a:endParaRPr lang="ru-RU" sz="4400" dirty="0">
              <a:latin typeface="Gill Sans"/>
              <a:ea typeface="Gill Sans"/>
              <a:cs typeface="Gill San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8" presetClass="entr" presetSubtype="0" fill="hold" grpId="0" nodeType="afterEffect">
                                  <p:stCondLst>
                                    <p:cond delay="1000"/>
                                  </p:stCondLst>
                                  <p:childTnLst>
                                    <p:set>
                                      <p:cBhvr>
                                        <p:cTn id="6" dur="1" fill="hold">
                                          <p:stCondLst>
                                            <p:cond delay="499"/>
                                          </p:stCondLst>
                                        </p:cTn>
                                        <p:tgtEl>
                                          <p:spTgt spid="79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p:cNvSpPr>
          <p:nvPr/>
        </p:nvSpPr>
        <p:spPr bwMode="auto">
          <a:xfrm>
            <a:off x="3941763" y="2924175"/>
            <a:ext cx="1177925" cy="969963"/>
          </a:xfrm>
          <a:prstGeom prst="rect">
            <a:avLst/>
          </a:prstGeom>
          <a:noFill/>
          <a:ln w="12700">
            <a:noFill/>
            <a:miter lim="800000"/>
            <a:headEnd/>
            <a:tailEnd/>
          </a:ln>
        </p:spPr>
        <p:txBody>
          <a:bodyPr wrap="none" lIns="0" tIns="0" rIns="0" bIns="0" anchor="ctr">
            <a:spAutoFit/>
          </a:bodyPr>
          <a:lstStyle/>
          <a:p>
            <a:r>
              <a:rPr lang="en-US" sz="6300" dirty="0">
                <a:latin typeface="Gill Sans"/>
                <a:ea typeface="Gill Sans"/>
                <a:cs typeface="Gill Sans"/>
              </a:rPr>
              <a:t>SDI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1921"/>
                                        </p:tgtEl>
                                        <p:attrNameLst>
                                          <p:attrName>style.visibility</p:attrName>
                                        </p:attrNameLst>
                                      </p:cBhvr>
                                      <p:to>
                                        <p:strVal val="visible"/>
                                      </p:to>
                                    </p:set>
                                    <p:anim calcmode="lin" valueType="num">
                                      <p:cBhvr>
                                        <p:cTn id="7" dur="1000" fill="hold"/>
                                        <p:tgtEl>
                                          <p:spTgt spid="81921"/>
                                        </p:tgtEl>
                                        <p:attrNameLst>
                                          <p:attrName>ppt_w</p:attrName>
                                        </p:attrNameLst>
                                      </p:cBhvr>
                                      <p:tavLst>
                                        <p:tav tm="0">
                                          <p:val>
                                            <p:fltVal val="0"/>
                                          </p:val>
                                        </p:tav>
                                        <p:tav tm="100000">
                                          <p:val>
                                            <p:strVal val="#ppt_w"/>
                                          </p:val>
                                        </p:tav>
                                      </p:tavLst>
                                    </p:anim>
                                    <p:anim calcmode="lin" valueType="num">
                                      <p:cBhvr>
                                        <p:cTn id="8" dur="1000" fill="hold"/>
                                        <p:tgtEl>
                                          <p:spTgt spid="81921"/>
                                        </p:tgtEl>
                                        <p:attrNameLst>
                                          <p:attrName>ppt_h</p:attrName>
                                        </p:attrNameLst>
                                      </p:cBhvr>
                                      <p:tavLst>
                                        <p:tav tm="0">
                                          <p:val>
                                            <p:fltVal val="0"/>
                                          </p:val>
                                        </p:tav>
                                        <p:tav tm="100000">
                                          <p:val>
                                            <p:strVal val="#ppt_h"/>
                                          </p:val>
                                        </p:tav>
                                      </p:tavLst>
                                    </p:anim>
                                    <p:anim calcmode="lin" valueType="num">
                                      <p:cBhvr>
                                        <p:cTn id="9" dur="1000" fill="hold"/>
                                        <p:tgtEl>
                                          <p:spTgt spid="819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1"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p:cNvSpPr>
          <p:nvPr/>
        </p:nvSpPr>
        <p:spPr bwMode="auto">
          <a:xfrm>
            <a:off x="0" y="2133600"/>
            <a:ext cx="9134475" cy="2819400"/>
          </a:xfrm>
          <a:prstGeom prst="rect">
            <a:avLst/>
          </a:prstGeom>
          <a:noFill/>
          <a:ln w="12700">
            <a:noFill/>
            <a:miter lim="800000"/>
            <a:headEnd/>
            <a:tailEnd/>
          </a:ln>
        </p:spPr>
        <p:txBody>
          <a:bodyPr lIns="0" tIns="0" rIns="0" bIns="0" anchor="ctr"/>
          <a:lstStyle/>
          <a:p>
            <a:pPr algn="ctr"/>
            <a:r>
              <a:rPr lang="ru-RU" sz="6300" dirty="0" smtClean="0">
                <a:latin typeface="Gill Sans"/>
              </a:rPr>
              <a:t>Инфраструктура Пространственных Данных</a:t>
            </a:r>
            <a:endParaRPr lang="ru-RU" sz="6300" dirty="0">
              <a:latin typeface="Gill Sans"/>
            </a:endParaRPr>
          </a:p>
        </p:txBody>
      </p:sp>
    </p:spTree>
  </p:cSld>
  <p:clrMapOvr>
    <a:masterClrMapping/>
  </p:clrMapOvr>
  <p:transition spd="slow">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p:cNvSpPr>
          <p:nvPr/>
        </p:nvSpPr>
        <p:spPr bwMode="auto">
          <a:xfrm>
            <a:off x="141288" y="3200400"/>
            <a:ext cx="8882062" cy="2741613"/>
          </a:xfrm>
          <a:prstGeom prst="rect">
            <a:avLst/>
          </a:prstGeom>
          <a:noFill/>
          <a:ln w="12700">
            <a:noFill/>
            <a:miter lim="800000"/>
            <a:headEnd/>
            <a:tailEnd/>
          </a:ln>
        </p:spPr>
        <p:txBody>
          <a:bodyPr lIns="0" tIns="0" rIns="0" bIns="0" anchor="ctr"/>
          <a:lstStyle/>
          <a:p>
            <a:pPr algn="ctr"/>
            <a:r>
              <a:rPr lang="ru-RU" sz="2700" dirty="0" smtClean="0">
                <a:latin typeface="Gill Sans"/>
              </a:rPr>
              <a:t>Благоприятная среда, обеспечивающая легкий доступ и использование геопространственных данных.</a:t>
            </a:r>
          </a:p>
          <a:p>
            <a:pPr algn="ctr"/>
            <a:r>
              <a:rPr lang="ru-RU" sz="2700" dirty="0" smtClean="0">
                <a:latin typeface="Gill Sans"/>
              </a:rPr>
              <a:t>SDI больше, чем просто хранилище данных.</a:t>
            </a:r>
          </a:p>
          <a:p>
            <a:pPr algn="ctr"/>
            <a:r>
              <a:rPr lang="ru-RU" sz="2700" dirty="0" smtClean="0">
                <a:latin typeface="Gill Sans"/>
              </a:rPr>
              <a:t>Обнаружение, визуализация, оценка и доступ к геопространственным данным и информации.</a:t>
            </a:r>
            <a:endParaRPr lang="ru-RU" sz="2700" dirty="0">
              <a:latin typeface="Gill Sans"/>
              <a:ea typeface="Gill Sans"/>
              <a:cs typeface="Gill Sans"/>
            </a:endParaRPr>
          </a:p>
        </p:txBody>
      </p:sp>
      <p:pic>
        <p:nvPicPr>
          <p:cNvPr id="51203" name="Picture 2"/>
          <p:cNvPicPr>
            <a:picLocks noChangeAspect="1" noChangeArrowheads="1"/>
          </p:cNvPicPr>
          <p:nvPr/>
        </p:nvPicPr>
        <p:blipFill>
          <a:blip r:embed="rId3"/>
          <a:srcRect/>
          <a:stretch>
            <a:fillRect/>
          </a:stretch>
        </p:blipFill>
        <p:spPr bwMode="auto">
          <a:xfrm>
            <a:off x="1785938" y="0"/>
            <a:ext cx="5562600" cy="2781300"/>
          </a:xfrm>
          <a:prstGeom prst="rect">
            <a:avLst/>
          </a:prstGeom>
          <a:noFill/>
          <a:ln w="12700">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60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60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60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7"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2"/>
          <p:cNvGrpSpPr>
            <a:grpSpLocks/>
          </p:cNvGrpSpPr>
          <p:nvPr/>
        </p:nvGrpSpPr>
        <p:grpSpPr bwMode="auto">
          <a:xfrm>
            <a:off x="1046163" y="112713"/>
            <a:ext cx="8088312" cy="1357312"/>
            <a:chOff x="938" y="0"/>
            <a:chExt cx="7246" cy="1216"/>
          </a:xfrm>
        </p:grpSpPr>
        <p:sp>
          <p:nvSpPr>
            <p:cNvPr id="52228" name="Rectangle 3"/>
            <p:cNvSpPr>
              <a:spLocks/>
            </p:cNvSpPr>
            <p:nvPr/>
          </p:nvSpPr>
          <p:spPr bwMode="auto">
            <a:xfrm>
              <a:off x="938" y="0"/>
              <a:ext cx="7246" cy="1216"/>
            </a:xfrm>
            <a:prstGeom prst="rect">
              <a:avLst/>
            </a:prstGeom>
            <a:noFill/>
            <a:ln w="12700">
              <a:noFill/>
              <a:miter lim="800000"/>
              <a:headEnd/>
              <a:tailEnd/>
            </a:ln>
          </p:spPr>
          <p:txBody>
            <a:bodyPr lIns="0" tIns="0" rIns="0" bIns="0" anchor="ctr"/>
            <a:lstStyle/>
            <a:p>
              <a:r>
                <a:rPr lang="ru-RU" altLang="ja-JP" i="1" dirty="0" smtClean="0"/>
                <a:t>«Рамочный </a:t>
              </a:r>
              <a:r>
                <a:rPr lang="ru-RU" altLang="ja-JP" i="1" dirty="0"/>
                <a:t>набор </a:t>
              </a:r>
              <a:r>
                <a:rPr lang="ru-RU" altLang="ja-JP" i="1" dirty="0" smtClean="0"/>
                <a:t>политики, стандартов и процедур, в соответствии с которыми взаимодействуют организации и технологии для более эффективного использования, управления и производства геопространственных данных"</a:t>
              </a:r>
              <a:endParaRPr lang="ru-RU" altLang="ja-JP" dirty="0"/>
            </a:p>
          </p:txBody>
        </p:sp>
        <p:sp>
          <p:nvSpPr>
            <p:cNvPr id="52229" name="Rectangle 4"/>
            <p:cNvSpPr>
              <a:spLocks/>
            </p:cNvSpPr>
            <p:nvPr/>
          </p:nvSpPr>
          <p:spPr bwMode="auto">
            <a:xfrm>
              <a:off x="6218" y="951"/>
              <a:ext cx="1346" cy="256"/>
            </a:xfrm>
            <a:prstGeom prst="rect">
              <a:avLst/>
            </a:prstGeom>
            <a:noFill/>
            <a:ln w="12700">
              <a:noFill/>
              <a:miter lim="800000"/>
              <a:headEnd/>
              <a:tailEnd/>
            </a:ln>
          </p:spPr>
          <p:txBody>
            <a:bodyPr lIns="0" tIns="0" rIns="0" bIns="0" anchor="ctr"/>
            <a:lstStyle/>
            <a:p>
              <a:pPr>
                <a:spcBef>
                  <a:spcPts val="1688"/>
                </a:spcBef>
              </a:pPr>
              <a:r>
                <a:rPr lang="ru-RU" sz="2000" i="1" dirty="0" smtClean="0">
                  <a:latin typeface="Gill Sans"/>
                  <a:ea typeface="Gill Sans"/>
                  <a:cs typeface="Gill Sans"/>
                </a:rPr>
                <a:t>GSDI (2004)</a:t>
              </a:r>
              <a:endParaRPr lang="ru-RU" sz="2000" i="1" dirty="0">
                <a:latin typeface="Gill Sans"/>
                <a:ea typeface="Gill Sans"/>
                <a:cs typeface="Gill Sans"/>
              </a:endParaRPr>
            </a:p>
          </p:txBody>
        </p:sp>
      </p:grpSp>
      <p:pic>
        <p:nvPicPr>
          <p:cNvPr id="52227" name="Picture 1"/>
          <p:cNvPicPr>
            <a:picLocks noChangeAspect="1" noChangeArrowheads="1"/>
          </p:cNvPicPr>
          <p:nvPr/>
        </p:nvPicPr>
        <p:blipFill>
          <a:blip r:embed="rId3"/>
          <a:srcRect/>
          <a:stretch>
            <a:fillRect/>
          </a:stretch>
        </p:blipFill>
        <p:spPr bwMode="auto">
          <a:xfrm>
            <a:off x="0" y="1744663"/>
            <a:ext cx="9144000" cy="4554537"/>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351838" y="6356350"/>
            <a:ext cx="334962" cy="365125"/>
          </a:xfrm>
        </p:spPr>
        <p:txBody>
          <a:bodyPr/>
          <a:lstStyle/>
          <a:p>
            <a:pPr>
              <a:defRPr/>
            </a:pPr>
            <a:fld id="{455CF6AE-1635-4973-A3D3-AA8AF456BBC5}" type="slidenum">
              <a:rPr lang="ru-RU" smtClean="0"/>
              <a:pPr>
                <a:defRPr/>
              </a:pPr>
              <a:t>4</a:t>
            </a:fld>
            <a:endParaRPr lang="ru-RU" dirty="0"/>
          </a:p>
        </p:txBody>
      </p:sp>
      <p:pic>
        <p:nvPicPr>
          <p:cNvPr id="17411" name="Picture 1"/>
          <p:cNvPicPr>
            <a:picLocks noChangeAspect="1" noChangeArrowheads="1"/>
          </p:cNvPicPr>
          <p:nvPr/>
        </p:nvPicPr>
        <p:blipFill>
          <a:blip r:embed="rId3"/>
          <a:srcRect/>
          <a:stretch>
            <a:fillRect/>
          </a:stretch>
        </p:blipFill>
        <p:spPr bwMode="auto">
          <a:xfrm>
            <a:off x="914400" y="492125"/>
            <a:ext cx="7518400" cy="5638800"/>
          </a:xfrm>
          <a:prstGeom prst="rect">
            <a:avLst/>
          </a:prstGeom>
          <a:noFill/>
          <a:ln w="12700">
            <a:noFill/>
            <a:miter lim="800000"/>
            <a:headEnd/>
            <a:tailEnd/>
          </a:ln>
        </p:spPr>
      </p:pic>
      <p:sp>
        <p:nvSpPr>
          <p:cNvPr id="17412" name="TextBox 5"/>
          <p:cNvSpPr txBox="1">
            <a:spLocks noChangeArrowheads="1"/>
          </p:cNvSpPr>
          <p:nvPr/>
        </p:nvSpPr>
        <p:spPr bwMode="auto">
          <a:xfrm>
            <a:off x="914400" y="9525"/>
            <a:ext cx="8229600" cy="523875"/>
          </a:xfrm>
          <a:prstGeom prst="rect">
            <a:avLst/>
          </a:prstGeom>
          <a:noFill/>
          <a:ln w="9525">
            <a:noFill/>
            <a:miter lim="800000"/>
            <a:headEnd/>
            <a:tailEnd/>
          </a:ln>
        </p:spPr>
        <p:txBody>
          <a:bodyPr>
            <a:spAutoFit/>
          </a:bodyPr>
          <a:lstStyle/>
          <a:p>
            <a:r>
              <a:rPr lang="ru-RU" sz="2800" b="1" dirty="0">
                <a:latin typeface="Calibri" pitchFamily="34" charset="0"/>
              </a:rPr>
              <a:t>Обмен геопространственными </a:t>
            </a:r>
            <a:r>
              <a:rPr lang="ru-RU" sz="2800" b="1" dirty="0" smtClean="0">
                <a:latin typeface="Calibri" pitchFamily="34" charset="0"/>
              </a:rPr>
              <a:t>данными</a:t>
            </a:r>
            <a:endParaRPr lang="ru-RU" sz="2600" b="1" dirty="0">
              <a:latin typeface="Calibri"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a:srcRect/>
          <a:stretch>
            <a:fillRect/>
          </a:stretch>
        </p:blipFill>
        <p:spPr bwMode="auto">
          <a:xfrm>
            <a:off x="2133600" y="204788"/>
            <a:ext cx="4876800" cy="4876800"/>
          </a:xfrm>
          <a:prstGeom prst="rect">
            <a:avLst/>
          </a:prstGeom>
          <a:noFill/>
          <a:ln w="12700">
            <a:noFill/>
            <a:miter lim="800000"/>
            <a:headEnd/>
            <a:tailEnd/>
          </a:ln>
        </p:spPr>
      </p:pic>
      <p:sp>
        <p:nvSpPr>
          <p:cNvPr id="53251" name="Rectangle 2"/>
          <p:cNvSpPr>
            <a:spLocks/>
          </p:cNvSpPr>
          <p:nvPr/>
        </p:nvSpPr>
        <p:spPr bwMode="auto">
          <a:xfrm>
            <a:off x="0" y="5111750"/>
            <a:ext cx="9134475" cy="1393825"/>
          </a:xfrm>
          <a:prstGeom prst="rect">
            <a:avLst/>
          </a:prstGeom>
          <a:noFill/>
          <a:ln w="12700">
            <a:noFill/>
            <a:miter lim="800000"/>
            <a:headEnd/>
            <a:tailEnd/>
          </a:ln>
        </p:spPr>
        <p:txBody>
          <a:bodyPr lIns="0" tIns="0" rIns="0" bIns="0" anchor="ctr"/>
          <a:lstStyle/>
          <a:p>
            <a:pPr algn="ctr"/>
            <a:r>
              <a:rPr lang="ru-RU" sz="4200" dirty="0" smtClean="0">
                <a:latin typeface="Gill Sans"/>
              </a:rPr>
              <a:t>Раскрывает силу данных, информации и сервисов</a:t>
            </a:r>
            <a:endParaRPr lang="ru-RU" sz="4200" dirty="0">
              <a:latin typeface="Gill Sans"/>
              <a:ea typeface="Gill Sans"/>
              <a:cs typeface="Gill Sans"/>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28"/>
          <p:cNvGrpSpPr>
            <a:grpSpLocks/>
          </p:cNvGrpSpPr>
          <p:nvPr/>
        </p:nvGrpSpPr>
        <p:grpSpPr bwMode="auto">
          <a:xfrm>
            <a:off x="1509713" y="366713"/>
            <a:ext cx="5794375" cy="5794375"/>
            <a:chOff x="1509117" y="366117"/>
            <a:chExt cx="6125766" cy="6125766"/>
          </a:xfrm>
        </p:grpSpPr>
        <p:grpSp>
          <p:nvGrpSpPr>
            <p:cNvPr id="54275" name="Group 1"/>
            <p:cNvGrpSpPr>
              <a:grpSpLocks/>
            </p:cNvGrpSpPr>
            <p:nvPr/>
          </p:nvGrpSpPr>
          <p:grpSpPr bwMode="auto">
            <a:xfrm>
              <a:off x="1509117" y="366117"/>
              <a:ext cx="6125766" cy="6125766"/>
              <a:chOff x="0" y="0"/>
              <a:chExt cx="5488" cy="5488"/>
            </a:xfrm>
          </p:grpSpPr>
          <p:grpSp>
            <p:nvGrpSpPr>
              <p:cNvPr id="54291" name="Group 2"/>
              <p:cNvGrpSpPr>
                <a:grpSpLocks/>
              </p:cNvGrpSpPr>
              <p:nvPr/>
            </p:nvGrpSpPr>
            <p:grpSpPr bwMode="auto">
              <a:xfrm>
                <a:off x="0" y="0"/>
                <a:ext cx="5488" cy="5488"/>
                <a:chOff x="0" y="0"/>
                <a:chExt cx="5488" cy="5488"/>
              </a:xfrm>
            </p:grpSpPr>
            <p:sp>
              <p:nvSpPr>
                <p:cNvPr id="92163" name="Oval 3"/>
                <p:cNvSpPr>
                  <a:spLocks/>
                </p:cNvSpPr>
                <p:nvPr/>
              </p:nvSpPr>
              <p:spPr bwMode="auto">
                <a:xfrm>
                  <a:off x="0" y="0"/>
                  <a:ext cx="5488" cy="5488"/>
                </a:xfrm>
                <a:prstGeom prst="ellipse">
                  <a:avLst/>
                </a:prstGeom>
                <a:solidFill>
                  <a:srgbClr val="D9EACA"/>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lstStyle/>
                <a:p>
                  <a:pPr fontAlgn="auto">
                    <a:spcBef>
                      <a:spcPts val="0"/>
                    </a:spcBef>
                    <a:spcAft>
                      <a:spcPts val="0"/>
                    </a:spcAft>
                    <a:defRPr/>
                  </a:pPr>
                  <a:endParaRPr lang="ru-RU" dirty="0">
                    <a:latin typeface="+mn-lt"/>
                    <a:cs typeface="+mn-cs"/>
                  </a:endParaRPr>
                </a:p>
              </p:txBody>
            </p:sp>
            <p:sp>
              <p:nvSpPr>
                <p:cNvPr id="54298" name="Rectangle 4"/>
                <p:cNvSpPr>
                  <a:spLocks/>
                </p:cNvSpPr>
                <p:nvPr/>
              </p:nvSpPr>
              <p:spPr bwMode="auto">
                <a:xfrm rot="2683557">
                  <a:off x="3685" y="1163"/>
                  <a:ext cx="1531" cy="260"/>
                </a:xfrm>
                <a:prstGeom prst="rect">
                  <a:avLst/>
                </a:prstGeom>
                <a:noFill/>
                <a:ln w="12700">
                  <a:noFill/>
                  <a:miter lim="800000"/>
                  <a:headEnd/>
                  <a:tailEnd/>
                </a:ln>
              </p:spPr>
              <p:txBody>
                <a:bodyPr wrap="none" lIns="0" tIns="0" rIns="0" bIns="0" anchor="ctr">
                  <a:spAutoFit/>
                </a:bodyPr>
                <a:lstStyle/>
                <a:p>
                  <a:r>
                    <a:rPr lang="ru-RU" dirty="0" smtClean="0"/>
                    <a:t>УПРАВЛЕНИЕ </a:t>
                  </a:r>
                  <a:endParaRPr lang="ru-RU" dirty="0"/>
                </a:p>
              </p:txBody>
            </p:sp>
            <p:sp>
              <p:nvSpPr>
                <p:cNvPr id="54299" name="Rectangle 5"/>
                <p:cNvSpPr>
                  <a:spLocks/>
                </p:cNvSpPr>
                <p:nvPr/>
              </p:nvSpPr>
              <p:spPr bwMode="auto">
                <a:xfrm rot="18858788">
                  <a:off x="496" y="950"/>
                  <a:ext cx="1530" cy="260"/>
                </a:xfrm>
                <a:prstGeom prst="rect">
                  <a:avLst/>
                </a:prstGeom>
                <a:noFill/>
                <a:ln w="12700">
                  <a:noFill/>
                  <a:miter lim="800000"/>
                  <a:headEnd/>
                  <a:tailEnd/>
                </a:ln>
              </p:spPr>
              <p:txBody>
                <a:bodyPr wrap="none" lIns="0" tIns="0" rIns="0" bIns="0" anchor="ctr">
                  <a:spAutoFit/>
                </a:bodyPr>
                <a:lstStyle/>
                <a:p>
                  <a:r>
                    <a:rPr lang="ru-RU" dirty="0" smtClean="0"/>
                    <a:t>УПРАВЛЕНИЕ </a:t>
                  </a:r>
                  <a:endParaRPr lang="ru-RU" dirty="0"/>
                </a:p>
              </p:txBody>
            </p:sp>
            <p:sp>
              <p:nvSpPr>
                <p:cNvPr id="54300" name="Rectangle 6"/>
                <p:cNvSpPr>
                  <a:spLocks/>
                </p:cNvSpPr>
                <p:nvPr/>
              </p:nvSpPr>
              <p:spPr bwMode="auto">
                <a:xfrm rot="2683557">
                  <a:off x="511" y="4323"/>
                  <a:ext cx="1531" cy="260"/>
                </a:xfrm>
                <a:prstGeom prst="rect">
                  <a:avLst/>
                </a:prstGeom>
                <a:noFill/>
                <a:ln w="12700">
                  <a:noFill/>
                  <a:miter lim="800000"/>
                  <a:headEnd/>
                  <a:tailEnd/>
                </a:ln>
              </p:spPr>
              <p:txBody>
                <a:bodyPr wrap="none" lIns="0" tIns="0" rIns="0" bIns="0" anchor="ctr">
                  <a:spAutoFit/>
                </a:bodyPr>
                <a:lstStyle/>
                <a:p>
                  <a:r>
                    <a:rPr lang="ru-RU" dirty="0" smtClean="0"/>
                    <a:t>УПРАВЛЕНИЕ </a:t>
                  </a:r>
                  <a:endParaRPr lang="ru-RU" dirty="0"/>
                </a:p>
              </p:txBody>
            </p:sp>
            <p:sp>
              <p:nvSpPr>
                <p:cNvPr id="54301" name="Rectangle 7"/>
                <p:cNvSpPr>
                  <a:spLocks/>
                </p:cNvSpPr>
                <p:nvPr/>
              </p:nvSpPr>
              <p:spPr bwMode="auto">
                <a:xfrm rot="-2741212">
                  <a:off x="3706" y="4046"/>
                  <a:ext cx="1531" cy="260"/>
                </a:xfrm>
                <a:prstGeom prst="rect">
                  <a:avLst/>
                </a:prstGeom>
                <a:noFill/>
                <a:ln w="12700">
                  <a:noFill/>
                  <a:miter lim="800000"/>
                  <a:headEnd/>
                  <a:tailEnd/>
                </a:ln>
              </p:spPr>
              <p:txBody>
                <a:bodyPr wrap="none" lIns="0" tIns="0" rIns="0" bIns="0" anchor="ctr">
                  <a:spAutoFit/>
                </a:bodyPr>
                <a:lstStyle/>
                <a:p>
                  <a:r>
                    <a:rPr lang="ru-RU" dirty="0" smtClean="0"/>
                    <a:t>УПРАВЛЕНИЕ </a:t>
                  </a:r>
                  <a:endParaRPr lang="ru-RU" dirty="0"/>
                </a:p>
              </p:txBody>
            </p:sp>
          </p:grpSp>
          <p:grpSp>
            <p:nvGrpSpPr>
              <p:cNvPr id="54292" name="Group 8"/>
              <p:cNvGrpSpPr>
                <a:grpSpLocks/>
              </p:cNvGrpSpPr>
              <p:nvPr/>
            </p:nvGrpSpPr>
            <p:grpSpPr bwMode="auto">
              <a:xfrm>
                <a:off x="1080" y="1094"/>
                <a:ext cx="3311" cy="3276"/>
                <a:chOff x="0" y="0"/>
                <a:chExt cx="3311" cy="3275"/>
              </a:xfrm>
            </p:grpSpPr>
            <p:sp>
              <p:nvSpPr>
                <p:cNvPr id="54293" name="Line 9"/>
                <p:cNvSpPr>
                  <a:spLocks noChangeShapeType="1"/>
                </p:cNvSpPr>
                <p:nvPr/>
              </p:nvSpPr>
              <p:spPr bwMode="auto">
                <a:xfrm rot="10800000" flipH="1">
                  <a:off x="2384" y="1649"/>
                  <a:ext cx="927" cy="0"/>
                </a:xfrm>
                <a:prstGeom prst="line">
                  <a:avLst/>
                </a:prstGeom>
                <a:noFill/>
                <a:ln w="127000">
                  <a:solidFill>
                    <a:srgbClr val="4D4D4D"/>
                  </a:solidFill>
                  <a:miter lim="800000"/>
                  <a:headEnd type="stealth" w="med" len="med"/>
                  <a:tailEnd type="stealth" w="med" len="med"/>
                </a:ln>
              </p:spPr>
              <p:txBody>
                <a:bodyPr lIns="0" tIns="0" rIns="0" bIns="0"/>
                <a:lstStyle/>
                <a:p>
                  <a:endParaRPr lang="ru-RU" dirty="0"/>
                </a:p>
              </p:txBody>
            </p:sp>
            <p:sp>
              <p:nvSpPr>
                <p:cNvPr id="54294" name="Line 10"/>
                <p:cNvSpPr>
                  <a:spLocks noChangeShapeType="1"/>
                </p:cNvSpPr>
                <p:nvPr/>
              </p:nvSpPr>
              <p:spPr bwMode="auto">
                <a:xfrm rot="10800000" flipH="1">
                  <a:off x="0" y="1649"/>
                  <a:ext cx="927" cy="0"/>
                </a:xfrm>
                <a:prstGeom prst="line">
                  <a:avLst/>
                </a:prstGeom>
                <a:noFill/>
                <a:ln w="127000">
                  <a:solidFill>
                    <a:srgbClr val="4D4D4D"/>
                  </a:solidFill>
                  <a:miter lim="800000"/>
                  <a:headEnd type="stealth" w="med" len="med"/>
                  <a:tailEnd type="stealth" w="med" len="med"/>
                </a:ln>
              </p:spPr>
              <p:txBody>
                <a:bodyPr lIns="0" tIns="0" rIns="0" bIns="0"/>
                <a:lstStyle/>
                <a:p>
                  <a:endParaRPr lang="ru-RU" dirty="0"/>
                </a:p>
              </p:txBody>
            </p:sp>
            <p:sp>
              <p:nvSpPr>
                <p:cNvPr id="54295" name="Line 11"/>
                <p:cNvSpPr>
                  <a:spLocks noChangeShapeType="1"/>
                </p:cNvSpPr>
                <p:nvPr/>
              </p:nvSpPr>
              <p:spPr bwMode="auto">
                <a:xfrm>
                  <a:off x="1663" y="0"/>
                  <a:ext cx="0" cy="930"/>
                </a:xfrm>
                <a:prstGeom prst="line">
                  <a:avLst/>
                </a:prstGeom>
                <a:noFill/>
                <a:ln w="127000">
                  <a:solidFill>
                    <a:srgbClr val="4D4D4D"/>
                  </a:solidFill>
                  <a:miter lim="800000"/>
                  <a:headEnd type="stealth" w="med" len="med"/>
                  <a:tailEnd type="stealth" w="med" len="med"/>
                </a:ln>
              </p:spPr>
              <p:txBody>
                <a:bodyPr lIns="0" tIns="0" rIns="0" bIns="0"/>
                <a:lstStyle/>
                <a:p>
                  <a:endParaRPr lang="ru-RU" dirty="0"/>
                </a:p>
              </p:txBody>
            </p:sp>
            <p:sp>
              <p:nvSpPr>
                <p:cNvPr id="54296" name="Line 12"/>
                <p:cNvSpPr>
                  <a:spLocks noChangeShapeType="1"/>
                </p:cNvSpPr>
                <p:nvPr/>
              </p:nvSpPr>
              <p:spPr bwMode="auto">
                <a:xfrm>
                  <a:off x="1664" y="2345"/>
                  <a:ext cx="0" cy="930"/>
                </a:xfrm>
                <a:prstGeom prst="line">
                  <a:avLst/>
                </a:prstGeom>
                <a:noFill/>
                <a:ln w="127000">
                  <a:solidFill>
                    <a:srgbClr val="4D4D4D"/>
                  </a:solidFill>
                  <a:miter lim="800000"/>
                  <a:headEnd type="stealth" w="med" len="med"/>
                  <a:tailEnd type="stealth" w="med" len="med"/>
                </a:ln>
              </p:spPr>
              <p:txBody>
                <a:bodyPr lIns="0" tIns="0" rIns="0" bIns="0"/>
                <a:lstStyle/>
                <a:p>
                  <a:endParaRPr lang="ru-RU" dirty="0"/>
                </a:p>
              </p:txBody>
            </p:sp>
          </p:grpSp>
        </p:grpSp>
        <p:grpSp>
          <p:nvGrpSpPr>
            <p:cNvPr id="54276" name="Group 13"/>
            <p:cNvGrpSpPr>
              <a:grpSpLocks/>
            </p:cNvGrpSpPr>
            <p:nvPr/>
          </p:nvGrpSpPr>
          <p:grpSpPr bwMode="auto">
            <a:xfrm>
              <a:off x="3759399" y="2634258"/>
              <a:ext cx="1616273" cy="1589484"/>
              <a:chOff x="0" y="0"/>
              <a:chExt cx="1448" cy="1424"/>
            </a:xfrm>
          </p:grpSpPr>
          <p:sp>
            <p:nvSpPr>
              <p:cNvPr id="92174" name="Oval 14"/>
              <p:cNvSpPr>
                <a:spLocks/>
              </p:cNvSpPr>
              <p:nvPr/>
            </p:nvSpPr>
            <p:spPr bwMode="auto">
              <a:xfrm>
                <a:off x="0" y="-2"/>
                <a:ext cx="1448" cy="1428"/>
              </a:xfrm>
              <a:prstGeom prst="ellipse">
                <a:avLst/>
              </a:prstGeom>
              <a:solidFill>
                <a:srgbClr val="6293FE"/>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lstStyle/>
              <a:p>
                <a:pPr fontAlgn="auto">
                  <a:spcBef>
                    <a:spcPts val="0"/>
                  </a:spcBef>
                  <a:spcAft>
                    <a:spcPts val="0"/>
                  </a:spcAft>
                  <a:defRPr/>
                </a:pPr>
                <a:endParaRPr lang="ru-RU" dirty="0">
                  <a:latin typeface="+mn-lt"/>
                  <a:cs typeface="+mn-cs"/>
                </a:endParaRPr>
              </a:p>
            </p:txBody>
          </p:sp>
          <p:sp>
            <p:nvSpPr>
              <p:cNvPr id="54290" name="Rectangle 15"/>
              <p:cNvSpPr>
                <a:spLocks/>
              </p:cNvSpPr>
              <p:nvPr/>
            </p:nvSpPr>
            <p:spPr bwMode="auto">
              <a:xfrm>
                <a:off x="156" y="475"/>
                <a:ext cx="1050" cy="260"/>
              </a:xfrm>
              <a:prstGeom prst="rect">
                <a:avLst/>
              </a:prstGeom>
              <a:noFill/>
              <a:ln w="12700">
                <a:noFill/>
                <a:miter lim="800000"/>
                <a:headEnd/>
                <a:tailEnd/>
              </a:ln>
            </p:spPr>
            <p:txBody>
              <a:bodyPr wrap="none" lIns="0" tIns="0" rIns="0" bIns="0" anchor="ctr">
                <a:spAutoFit/>
              </a:bodyPr>
              <a:lstStyle/>
              <a:p>
                <a:r>
                  <a:rPr lang="ru-RU" dirty="0" smtClean="0"/>
                  <a:t>ВИДЕНИЕ</a:t>
                </a:r>
                <a:endParaRPr lang="ru-RU" dirty="0"/>
              </a:p>
            </p:txBody>
          </p:sp>
        </p:grpSp>
        <p:grpSp>
          <p:nvGrpSpPr>
            <p:cNvPr id="54277" name="Group 16"/>
            <p:cNvGrpSpPr>
              <a:grpSpLocks/>
            </p:cNvGrpSpPr>
            <p:nvPr/>
          </p:nvGrpSpPr>
          <p:grpSpPr bwMode="auto">
            <a:xfrm>
              <a:off x="4018360" y="482203"/>
              <a:ext cx="1129606" cy="1107281"/>
              <a:chOff x="0" y="0"/>
              <a:chExt cx="1012" cy="992"/>
            </a:xfrm>
          </p:grpSpPr>
          <p:sp>
            <p:nvSpPr>
              <p:cNvPr id="92177" name="Oval 17"/>
              <p:cNvSpPr>
                <a:spLocks/>
              </p:cNvSpPr>
              <p:nvPr/>
            </p:nvSpPr>
            <p:spPr bwMode="auto">
              <a:xfrm>
                <a:off x="0" y="0"/>
                <a:ext cx="992" cy="992"/>
              </a:xfrm>
              <a:prstGeom prst="ellipse">
                <a:avLst/>
              </a:prstGeom>
              <a:gradFill rotWithShape="0">
                <a:gsLst>
                  <a:gs pos="0">
                    <a:srgbClr val="074EB3"/>
                  </a:gs>
                  <a:gs pos="100000">
                    <a:srgbClr val="0B3280"/>
                  </a:gs>
                </a:gsLst>
                <a:lin ang="5400000" scaled="1"/>
              </a:gra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lstStyle/>
              <a:p>
                <a:pPr fontAlgn="auto">
                  <a:spcBef>
                    <a:spcPts val="0"/>
                  </a:spcBef>
                  <a:spcAft>
                    <a:spcPts val="0"/>
                  </a:spcAft>
                  <a:defRPr/>
                </a:pPr>
                <a:endParaRPr lang="ru-RU" dirty="0">
                  <a:latin typeface="+mn-lt"/>
                  <a:cs typeface="+mn-cs"/>
                </a:endParaRPr>
              </a:p>
            </p:txBody>
          </p:sp>
          <p:sp>
            <p:nvSpPr>
              <p:cNvPr id="54288" name="Rectangle 18"/>
              <p:cNvSpPr>
                <a:spLocks/>
              </p:cNvSpPr>
              <p:nvPr/>
            </p:nvSpPr>
            <p:spPr bwMode="auto">
              <a:xfrm>
                <a:off x="110" y="337"/>
                <a:ext cx="902" cy="262"/>
              </a:xfrm>
              <a:prstGeom prst="rect">
                <a:avLst/>
              </a:prstGeom>
              <a:noFill/>
              <a:ln w="12700">
                <a:noFill/>
                <a:miter lim="800000"/>
                <a:headEnd/>
                <a:tailEnd/>
              </a:ln>
            </p:spPr>
            <p:txBody>
              <a:bodyPr wrap="none" lIns="0" tIns="0" rIns="0" bIns="0" anchor="ctr">
                <a:spAutoFit/>
              </a:bodyPr>
              <a:lstStyle/>
              <a:p>
                <a:r>
                  <a:rPr lang="ru-RU" sz="1600" dirty="0" smtClean="0">
                    <a:solidFill>
                      <a:schemeClr val="bg1"/>
                    </a:solidFill>
                  </a:rPr>
                  <a:t>ДАННЫЕ</a:t>
                </a:r>
                <a:r>
                  <a:rPr lang="ru-RU" dirty="0" smtClean="0"/>
                  <a:t> </a:t>
                </a:r>
                <a:endParaRPr lang="ru-RU" dirty="0"/>
              </a:p>
            </p:txBody>
          </p:sp>
        </p:grpSp>
        <p:grpSp>
          <p:nvGrpSpPr>
            <p:cNvPr id="54278" name="Group 19"/>
            <p:cNvGrpSpPr>
              <a:grpSpLocks/>
            </p:cNvGrpSpPr>
            <p:nvPr/>
          </p:nvGrpSpPr>
          <p:grpSpPr bwMode="auto">
            <a:xfrm>
              <a:off x="6429375" y="2875360"/>
              <a:ext cx="1107281" cy="1107281"/>
              <a:chOff x="0" y="0"/>
              <a:chExt cx="992" cy="992"/>
            </a:xfrm>
          </p:grpSpPr>
          <p:sp>
            <p:nvSpPr>
              <p:cNvPr id="92180" name="Oval 20"/>
              <p:cNvSpPr>
                <a:spLocks/>
              </p:cNvSpPr>
              <p:nvPr/>
            </p:nvSpPr>
            <p:spPr bwMode="auto">
              <a:xfrm>
                <a:off x="0" y="0"/>
                <a:ext cx="985" cy="992"/>
              </a:xfrm>
              <a:prstGeom prst="ellipse">
                <a:avLst/>
              </a:prstGeom>
              <a:gradFill rotWithShape="0">
                <a:gsLst>
                  <a:gs pos="0">
                    <a:srgbClr val="074EB3"/>
                  </a:gs>
                  <a:gs pos="100000">
                    <a:srgbClr val="0B3280"/>
                  </a:gs>
                </a:gsLst>
                <a:lin ang="5400000" scaled="1"/>
              </a:gra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lstStyle/>
              <a:p>
                <a:pPr fontAlgn="auto">
                  <a:spcBef>
                    <a:spcPts val="0"/>
                  </a:spcBef>
                  <a:spcAft>
                    <a:spcPts val="0"/>
                  </a:spcAft>
                  <a:defRPr/>
                </a:pPr>
                <a:endParaRPr lang="ru-RU" dirty="0">
                  <a:latin typeface="+mn-lt"/>
                  <a:cs typeface="+mn-cs"/>
                </a:endParaRPr>
              </a:p>
            </p:txBody>
          </p:sp>
          <p:sp>
            <p:nvSpPr>
              <p:cNvPr id="54286" name="Rectangle 21"/>
              <p:cNvSpPr>
                <a:spLocks/>
              </p:cNvSpPr>
              <p:nvPr/>
            </p:nvSpPr>
            <p:spPr bwMode="auto">
              <a:xfrm>
                <a:off x="56" y="338"/>
                <a:ext cx="919" cy="260"/>
              </a:xfrm>
              <a:prstGeom prst="rect">
                <a:avLst/>
              </a:prstGeom>
              <a:noFill/>
              <a:ln w="12700">
                <a:noFill/>
                <a:miter lim="800000"/>
                <a:headEnd/>
                <a:tailEnd/>
              </a:ln>
            </p:spPr>
            <p:txBody>
              <a:bodyPr wrap="none" lIns="0" tIns="0" rIns="0" bIns="0" anchor="ctr">
                <a:spAutoFit/>
              </a:bodyPr>
              <a:lstStyle/>
              <a:p>
                <a:r>
                  <a:rPr lang="ru-RU" dirty="0" smtClean="0">
                    <a:solidFill>
                      <a:schemeClr val="bg1"/>
                    </a:solidFill>
                  </a:rPr>
                  <a:t>НАВЫКИ</a:t>
                </a:r>
                <a:endParaRPr lang="ru-RU" dirty="0">
                  <a:solidFill>
                    <a:schemeClr val="bg1"/>
                  </a:solidFill>
                </a:endParaRPr>
              </a:p>
            </p:txBody>
          </p:sp>
        </p:grpSp>
        <p:grpSp>
          <p:nvGrpSpPr>
            <p:cNvPr id="54279" name="Group 22"/>
            <p:cNvGrpSpPr>
              <a:grpSpLocks/>
            </p:cNvGrpSpPr>
            <p:nvPr/>
          </p:nvGrpSpPr>
          <p:grpSpPr bwMode="auto">
            <a:xfrm>
              <a:off x="4018360" y="5268516"/>
              <a:ext cx="1107281" cy="1107281"/>
              <a:chOff x="0" y="0"/>
              <a:chExt cx="992" cy="992"/>
            </a:xfrm>
          </p:grpSpPr>
          <p:sp>
            <p:nvSpPr>
              <p:cNvPr id="92183" name="Oval 23"/>
              <p:cNvSpPr>
                <a:spLocks/>
              </p:cNvSpPr>
              <p:nvPr/>
            </p:nvSpPr>
            <p:spPr bwMode="auto">
              <a:xfrm>
                <a:off x="0" y="0"/>
                <a:ext cx="992" cy="992"/>
              </a:xfrm>
              <a:prstGeom prst="ellipse">
                <a:avLst/>
              </a:prstGeom>
              <a:gradFill rotWithShape="0">
                <a:gsLst>
                  <a:gs pos="0">
                    <a:srgbClr val="074EB3"/>
                  </a:gs>
                  <a:gs pos="100000">
                    <a:srgbClr val="0B3280"/>
                  </a:gs>
                </a:gsLst>
                <a:lin ang="5400000" scaled="1"/>
              </a:gra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lstStyle/>
              <a:p>
                <a:pPr fontAlgn="auto">
                  <a:spcBef>
                    <a:spcPts val="0"/>
                  </a:spcBef>
                  <a:spcAft>
                    <a:spcPts val="0"/>
                  </a:spcAft>
                  <a:defRPr/>
                </a:pPr>
                <a:endParaRPr lang="ru-RU" dirty="0">
                  <a:latin typeface="+mn-lt"/>
                  <a:cs typeface="+mn-cs"/>
                </a:endParaRPr>
              </a:p>
            </p:txBody>
          </p:sp>
          <p:sp>
            <p:nvSpPr>
              <p:cNvPr id="54284" name="Rectangle 24"/>
              <p:cNvSpPr>
                <a:spLocks/>
              </p:cNvSpPr>
              <p:nvPr/>
            </p:nvSpPr>
            <p:spPr bwMode="auto">
              <a:xfrm>
                <a:off x="3" y="346"/>
                <a:ext cx="827" cy="260"/>
              </a:xfrm>
              <a:prstGeom prst="rect">
                <a:avLst/>
              </a:prstGeom>
              <a:noFill/>
              <a:ln w="12700">
                <a:noFill/>
                <a:miter lim="800000"/>
                <a:headEnd/>
                <a:tailEnd/>
              </a:ln>
            </p:spPr>
            <p:txBody>
              <a:bodyPr wrap="none" lIns="0" tIns="0" rIns="0" bIns="0" anchor="ctr">
                <a:spAutoFit/>
              </a:bodyPr>
              <a:lstStyle/>
              <a:p>
                <a:r>
                  <a:rPr lang="ru-RU" dirty="0" smtClean="0">
                    <a:solidFill>
                      <a:schemeClr val="bg1"/>
                    </a:solidFill>
                  </a:rPr>
                  <a:t>ФОНДЫ</a:t>
                </a:r>
                <a:endParaRPr lang="ru-RU" dirty="0">
                  <a:solidFill>
                    <a:schemeClr val="bg1"/>
                  </a:solidFill>
                </a:endParaRPr>
              </a:p>
            </p:txBody>
          </p:sp>
        </p:grpSp>
        <p:grpSp>
          <p:nvGrpSpPr>
            <p:cNvPr id="54280" name="Group 25"/>
            <p:cNvGrpSpPr>
              <a:grpSpLocks/>
            </p:cNvGrpSpPr>
            <p:nvPr/>
          </p:nvGrpSpPr>
          <p:grpSpPr bwMode="auto">
            <a:xfrm>
              <a:off x="1598414" y="2875360"/>
              <a:ext cx="1107281" cy="1107281"/>
              <a:chOff x="0" y="0"/>
              <a:chExt cx="992" cy="992"/>
            </a:xfrm>
          </p:grpSpPr>
          <p:sp>
            <p:nvSpPr>
              <p:cNvPr id="92186" name="Oval 26"/>
              <p:cNvSpPr>
                <a:spLocks/>
              </p:cNvSpPr>
              <p:nvPr/>
            </p:nvSpPr>
            <p:spPr bwMode="auto">
              <a:xfrm>
                <a:off x="0" y="0"/>
                <a:ext cx="992" cy="992"/>
              </a:xfrm>
              <a:prstGeom prst="ellipse">
                <a:avLst/>
              </a:prstGeom>
              <a:gradFill rotWithShape="0">
                <a:gsLst>
                  <a:gs pos="0">
                    <a:srgbClr val="074EB3"/>
                  </a:gs>
                  <a:gs pos="100000">
                    <a:srgbClr val="0B3280"/>
                  </a:gs>
                </a:gsLst>
                <a:lin ang="5400000" scaled="1"/>
              </a:gra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lstStyle/>
              <a:p>
                <a:pPr fontAlgn="auto">
                  <a:spcBef>
                    <a:spcPts val="0"/>
                  </a:spcBef>
                  <a:spcAft>
                    <a:spcPts val="0"/>
                  </a:spcAft>
                  <a:defRPr/>
                </a:pPr>
                <a:endParaRPr lang="ru-RU" dirty="0">
                  <a:latin typeface="+mn-lt"/>
                  <a:cs typeface="+mn-cs"/>
                </a:endParaRPr>
              </a:p>
            </p:txBody>
          </p:sp>
          <p:sp>
            <p:nvSpPr>
              <p:cNvPr id="54282" name="Rectangle 27"/>
              <p:cNvSpPr>
                <a:spLocks/>
              </p:cNvSpPr>
              <p:nvPr/>
            </p:nvSpPr>
            <p:spPr bwMode="auto">
              <a:xfrm>
                <a:off x="29" y="287"/>
                <a:ext cx="797" cy="364"/>
              </a:xfrm>
              <a:prstGeom prst="rect">
                <a:avLst/>
              </a:prstGeom>
              <a:noFill/>
              <a:ln w="12700">
                <a:noFill/>
                <a:miter lim="800000"/>
                <a:headEnd/>
                <a:tailEnd/>
              </a:ln>
            </p:spPr>
            <p:txBody>
              <a:bodyPr wrap="none" lIns="0" tIns="0" rIns="0" bIns="0" anchor="ctr">
                <a:spAutoFit/>
              </a:bodyPr>
              <a:lstStyle/>
              <a:p>
                <a:r>
                  <a:rPr lang="ru-RU" sz="2500" dirty="0">
                    <a:solidFill>
                      <a:schemeClr val="bg1"/>
                    </a:solidFill>
                    <a:latin typeface="Calibri" pitchFamily="34" charset="0"/>
                    <a:ea typeface="Gill Sans"/>
                    <a:cs typeface="Gill Sans"/>
                  </a:rPr>
                  <a:t>ИНФР</a:t>
                </a:r>
                <a:r>
                  <a:rPr lang="ru-RU" sz="2500" dirty="0" smtClean="0">
                    <a:solidFill>
                      <a:schemeClr val="bg1"/>
                    </a:solidFill>
                    <a:latin typeface="Calibri" pitchFamily="34" charset="0"/>
                    <a:ea typeface="Gill Sans"/>
                    <a:cs typeface="Gill Sans"/>
                  </a:rPr>
                  <a:t>.</a:t>
                </a:r>
                <a:endParaRPr lang="ru-RU" sz="2500" dirty="0">
                  <a:latin typeface="Calibri" pitchFamily="34" charset="0"/>
                  <a:ea typeface="Gill Sans"/>
                  <a:cs typeface="Gill Sans"/>
                </a:endParaRPr>
              </a:p>
            </p:txBody>
          </p:sp>
        </p:grpSp>
      </p:gr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p:cNvSpPr>
          <p:nvPr/>
        </p:nvSpPr>
        <p:spPr bwMode="auto">
          <a:xfrm>
            <a:off x="4705350" y="292100"/>
            <a:ext cx="4403725" cy="4306888"/>
          </a:xfrm>
          <a:prstGeom prst="rect">
            <a:avLst/>
          </a:prstGeom>
          <a:noFill/>
          <a:ln w="12700">
            <a:noFill/>
            <a:miter lim="800000"/>
            <a:headEnd/>
            <a:tailEnd/>
          </a:ln>
        </p:spPr>
        <p:txBody>
          <a:bodyPr lIns="0" tIns="0" rIns="0" bIns="0" anchor="ctr"/>
          <a:lstStyle/>
          <a:p>
            <a:r>
              <a:rPr lang="ru-RU" dirty="0" smtClean="0"/>
              <a:t>Максимальное повторное использование данных.</a:t>
            </a:r>
            <a:endParaRPr lang="ru-RU" sz="2000" dirty="0" smtClean="0">
              <a:latin typeface="Gill Sans"/>
              <a:ea typeface="Gill Sans"/>
              <a:cs typeface="Gill Sans"/>
            </a:endParaRPr>
          </a:p>
          <a:p>
            <a:endParaRPr lang="ru-RU" sz="2000" dirty="0" smtClean="0">
              <a:latin typeface="Gill Sans"/>
              <a:ea typeface="Gill Sans"/>
              <a:cs typeface="Gill Sans"/>
            </a:endParaRPr>
          </a:p>
          <a:p>
            <a:r>
              <a:rPr lang="ru-RU" dirty="0" smtClean="0"/>
              <a:t>Аналогично дороге, надежность среды позволяет перемещать данные.</a:t>
            </a:r>
            <a:endParaRPr lang="ru-RU" sz="2000" dirty="0" smtClean="0">
              <a:latin typeface="Gill Sans"/>
              <a:ea typeface="Gill Sans"/>
              <a:cs typeface="Gill Sans"/>
            </a:endParaRPr>
          </a:p>
          <a:p>
            <a:endParaRPr lang="ru-RU" sz="2000" dirty="0" smtClean="0">
              <a:latin typeface="Gill Sans"/>
              <a:ea typeface="Gill Sans"/>
              <a:cs typeface="Gill Sans"/>
            </a:endParaRPr>
          </a:p>
          <a:p>
            <a:pPr>
              <a:buSzPct val="100000"/>
              <a:buFont typeface="Lucida Grande"/>
              <a:buChar char="•"/>
            </a:pPr>
            <a:r>
              <a:rPr lang="ru-RU" dirty="0" smtClean="0"/>
              <a:t>Главный </a:t>
            </a:r>
            <a:r>
              <a:rPr lang="ru-RU" dirty="0"/>
              <a:t>вопрос - </a:t>
            </a:r>
            <a:r>
              <a:rPr lang="ru-RU" dirty="0" smtClean="0"/>
              <a:t>многократное использование данных, возможностей, навыков, инвестиций, ...</a:t>
            </a:r>
          </a:p>
          <a:p>
            <a:pPr>
              <a:buSzPct val="100000"/>
              <a:buFont typeface="Lucida Grande"/>
              <a:buChar char="‣"/>
            </a:pPr>
            <a:r>
              <a:rPr lang="ru-RU" sz="2000" dirty="0" smtClean="0">
                <a:latin typeface="Gill Sans"/>
                <a:ea typeface="Gill Sans"/>
                <a:cs typeface="Gill Sans"/>
              </a:rPr>
              <a:t> </a:t>
            </a:r>
            <a:r>
              <a:rPr lang="ru-RU" dirty="0" smtClean="0"/>
              <a:t>Поделиться: данными, знаниями, </a:t>
            </a:r>
            <a:r>
              <a:rPr lang="ru-RU" dirty="0" smtClean="0"/>
              <a:t>...</a:t>
            </a:r>
          </a:p>
          <a:p>
            <a:pPr>
              <a:buSzPct val="100000"/>
              <a:buFont typeface="Lucida Grande"/>
              <a:buChar char="‣"/>
            </a:pPr>
            <a:r>
              <a:rPr lang="ru-RU" dirty="0" smtClean="0"/>
              <a:t>Учиться </a:t>
            </a:r>
            <a:r>
              <a:rPr lang="ru-RU" dirty="0" smtClean="0"/>
              <a:t>у других: сотрудничество и кооперация</a:t>
            </a:r>
            <a:r>
              <a:rPr lang="ru-RU" dirty="0" smtClean="0"/>
              <a:t>.</a:t>
            </a:r>
            <a:endParaRPr lang="ru-RU" sz="2000" dirty="0" smtClean="0">
              <a:latin typeface="Gill Sans"/>
              <a:ea typeface="Gill Sans"/>
              <a:cs typeface="Gill Sans"/>
            </a:endParaRPr>
          </a:p>
          <a:p>
            <a:endParaRPr lang="ru-RU" sz="2000" dirty="0">
              <a:latin typeface="Gill Sans"/>
              <a:ea typeface="Gill Sans"/>
              <a:cs typeface="Gill Sans"/>
            </a:endParaRPr>
          </a:p>
        </p:txBody>
      </p:sp>
      <p:pic>
        <p:nvPicPr>
          <p:cNvPr id="55299" name="Picture 2"/>
          <p:cNvPicPr>
            <a:picLocks noChangeAspect="1" noChangeArrowheads="1"/>
          </p:cNvPicPr>
          <p:nvPr/>
        </p:nvPicPr>
        <p:blipFill>
          <a:blip r:embed="rId3"/>
          <a:srcRect/>
          <a:stretch>
            <a:fillRect/>
          </a:stretch>
        </p:blipFill>
        <p:spPr bwMode="auto">
          <a:xfrm>
            <a:off x="519113" y="541338"/>
            <a:ext cx="4030662" cy="5772150"/>
          </a:xfrm>
          <a:prstGeom prst="rect">
            <a:avLst/>
          </a:prstGeom>
          <a:noFill/>
          <a:ln w="12700">
            <a:noFill/>
            <a:miter lim="800000"/>
            <a:headEnd/>
            <a:tailEnd/>
          </a:ln>
        </p:spPr>
      </p:pic>
      <p:sp>
        <p:nvSpPr>
          <p:cNvPr id="94211" name="Rectangle 3"/>
          <p:cNvSpPr>
            <a:spLocks/>
          </p:cNvSpPr>
          <p:nvPr/>
        </p:nvSpPr>
        <p:spPr bwMode="auto">
          <a:xfrm>
            <a:off x="4610100" y="4722813"/>
            <a:ext cx="4430713" cy="1371600"/>
          </a:xfrm>
          <a:prstGeom prst="rect">
            <a:avLst/>
          </a:prstGeom>
          <a:noFill/>
          <a:ln w="12700">
            <a:noFill/>
            <a:miter lim="800000"/>
            <a:headEnd/>
            <a:tailEnd/>
          </a:ln>
        </p:spPr>
        <p:txBody>
          <a:bodyPr wrap="none" lIns="0" tIns="0" rIns="0" bIns="0" anchor="ctr">
            <a:spAutoFit/>
          </a:bodyPr>
          <a:lstStyle/>
          <a:p>
            <a:pPr algn="ctr"/>
            <a:r>
              <a:rPr lang="ru-RU" sz="4500" dirty="0" smtClean="0">
                <a:latin typeface="Gill Sans"/>
              </a:rPr>
              <a:t>Работать умнее,</a:t>
            </a:r>
          </a:p>
          <a:p>
            <a:pPr algn="ctr"/>
            <a:r>
              <a:rPr lang="ru-RU" sz="4500" dirty="0" smtClean="0">
                <a:latin typeface="Gill Sans"/>
              </a:rPr>
              <a:t>а не труднее...</a:t>
            </a:r>
            <a:endParaRPr lang="ru-RU" sz="4500" dirty="0">
              <a:latin typeface="Gill Sans"/>
              <a:ea typeface="Gill Sans"/>
              <a:cs typeface="Gill San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0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0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420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420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420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4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9" grpId="0" build="p" autoUpdateAnimBg="0"/>
      <p:bldP spid="94211"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517775" y="455613"/>
            <a:ext cx="4064000" cy="1571625"/>
            <a:chOff x="0" y="0"/>
            <a:chExt cx="3640" cy="1408"/>
          </a:xfrm>
        </p:grpSpPr>
        <p:grpSp>
          <p:nvGrpSpPr>
            <p:cNvPr id="56367" name="Group 2"/>
            <p:cNvGrpSpPr>
              <a:grpSpLocks/>
            </p:cNvGrpSpPr>
            <p:nvPr/>
          </p:nvGrpSpPr>
          <p:grpSpPr bwMode="auto">
            <a:xfrm>
              <a:off x="65" y="346"/>
              <a:ext cx="3518" cy="917"/>
              <a:chOff x="0" y="0"/>
              <a:chExt cx="3517" cy="917"/>
            </a:xfrm>
          </p:grpSpPr>
          <p:sp>
            <p:nvSpPr>
              <p:cNvPr id="56370" name="Rectangle 3"/>
              <p:cNvSpPr>
                <a:spLocks/>
              </p:cNvSpPr>
              <p:nvPr/>
            </p:nvSpPr>
            <p:spPr bwMode="auto">
              <a:xfrm>
                <a:off x="0" y="0"/>
                <a:ext cx="1709" cy="419"/>
              </a:xfrm>
              <a:prstGeom prst="rect">
                <a:avLst/>
              </a:prstGeom>
              <a:noFill/>
              <a:ln w="12700">
                <a:solidFill>
                  <a:schemeClr val="tx1"/>
                </a:solidFill>
                <a:prstDash val="sysDot"/>
                <a:miter lim="800000"/>
                <a:headEnd/>
                <a:tailEnd/>
              </a:ln>
            </p:spPr>
            <p:txBody>
              <a:bodyPr lIns="0" tIns="0" rIns="0" bIns="0" anchor="ctr"/>
              <a:lstStyle/>
              <a:p>
                <a:r>
                  <a:rPr lang="ru-RU" sz="800" dirty="0" smtClean="0">
                    <a:latin typeface="Arial Italic" pitchFamily="34" charset="0"/>
                    <a:cs typeface="Arial Italic" pitchFamily="34" charset="0"/>
                    <a:sym typeface="Arial Italic" pitchFamily="34" charset="0"/>
                  </a:rPr>
                  <a:t>Интероперабельность:</a:t>
                </a:r>
                <a:r>
                  <a:rPr lang="ru-RU" sz="800" dirty="0" smtClean="0">
                    <a:sym typeface="Arial" pitchFamily="34" charset="0"/>
                  </a:rPr>
                  <a:t> </a:t>
                </a:r>
              </a:p>
              <a:p>
                <a:r>
                  <a:rPr lang="ru-RU" sz="800" dirty="0" smtClean="0">
                    <a:sym typeface="Arial" pitchFamily="34" charset="0"/>
                  </a:rPr>
                  <a:t>OGC (WMS, WFS, WCS, CSW) </a:t>
                </a:r>
                <a:endParaRPr lang="ru-RU" sz="800" dirty="0">
                  <a:sym typeface="Arial" pitchFamily="34" charset="0"/>
                </a:endParaRPr>
              </a:p>
            </p:txBody>
          </p:sp>
          <p:sp>
            <p:nvSpPr>
              <p:cNvPr id="56371" name="Rectangle 4"/>
              <p:cNvSpPr>
                <a:spLocks/>
              </p:cNvSpPr>
              <p:nvPr/>
            </p:nvSpPr>
            <p:spPr bwMode="auto">
              <a:xfrm>
                <a:off x="0" y="498"/>
                <a:ext cx="1709" cy="419"/>
              </a:xfrm>
              <a:prstGeom prst="rect">
                <a:avLst/>
              </a:prstGeom>
              <a:noFill/>
              <a:ln w="12700">
                <a:solidFill>
                  <a:schemeClr val="tx1"/>
                </a:solidFill>
                <a:prstDash val="sysDot"/>
                <a:miter lim="800000"/>
                <a:headEnd/>
                <a:tailEnd/>
              </a:ln>
            </p:spPr>
            <p:txBody>
              <a:bodyPr lIns="0" tIns="0" rIns="0" bIns="0" anchor="ctr"/>
              <a:lstStyle/>
              <a:p>
                <a:r>
                  <a:rPr lang="ru-RU" sz="800" dirty="0">
                    <a:latin typeface="Arial Italic" pitchFamily="34" charset="0"/>
                    <a:cs typeface="Arial Italic" pitchFamily="34" charset="0"/>
                    <a:sym typeface="Arial Italic" pitchFamily="34" charset="0"/>
                  </a:rPr>
                  <a:t>Качество </a:t>
                </a:r>
                <a:r>
                  <a:rPr lang="ru-RU" sz="800" dirty="0" smtClean="0">
                    <a:latin typeface="Arial Italic" pitchFamily="34" charset="0"/>
                    <a:cs typeface="Arial Italic" pitchFamily="34" charset="0"/>
                    <a:sym typeface="Arial Italic" pitchFamily="34" charset="0"/>
                  </a:rPr>
                  <a:t>данных:: </a:t>
                </a:r>
              </a:p>
              <a:p>
                <a:r>
                  <a:rPr lang="ru-RU" sz="800" dirty="0" smtClean="0">
                    <a:sym typeface="Arial Italic" pitchFamily="34" charset="0"/>
                  </a:rPr>
                  <a:t>Внутренние </a:t>
                </a:r>
                <a:r>
                  <a:rPr lang="ru-RU" sz="800" dirty="0">
                    <a:sym typeface="Arial Italic" pitchFamily="34" charset="0"/>
                  </a:rPr>
                  <a:t>технические </a:t>
                </a:r>
                <a:r>
                  <a:rPr lang="ru-RU" sz="800" dirty="0" smtClean="0">
                    <a:sym typeface="Arial Italic" pitchFamily="34" charset="0"/>
                  </a:rPr>
                  <a:t>характеристики</a:t>
                </a:r>
                <a:endParaRPr lang="ru-RU" sz="800" dirty="0">
                  <a:sym typeface="Arial" pitchFamily="34" charset="0"/>
                </a:endParaRPr>
              </a:p>
            </p:txBody>
          </p:sp>
          <p:sp>
            <p:nvSpPr>
              <p:cNvPr id="56372" name="Rectangle 5"/>
              <p:cNvSpPr>
                <a:spLocks/>
              </p:cNvSpPr>
              <p:nvPr/>
            </p:nvSpPr>
            <p:spPr bwMode="auto">
              <a:xfrm>
                <a:off x="1807" y="9"/>
                <a:ext cx="1710" cy="400"/>
              </a:xfrm>
              <a:prstGeom prst="rect">
                <a:avLst/>
              </a:prstGeom>
              <a:noFill/>
              <a:ln w="12700">
                <a:solidFill>
                  <a:schemeClr val="tx1"/>
                </a:solidFill>
                <a:prstDash val="sysDot"/>
                <a:miter lim="800000"/>
                <a:headEnd/>
                <a:tailEnd/>
              </a:ln>
            </p:spPr>
            <p:txBody>
              <a:bodyPr lIns="0" tIns="0" rIns="0" bIns="0" anchor="ctr"/>
              <a:lstStyle/>
              <a:p>
                <a:r>
                  <a:rPr lang="ru-RU" sz="800" dirty="0">
                    <a:latin typeface="Arial Italic" pitchFamily="34" charset="0"/>
                    <a:cs typeface="Arial Italic" pitchFamily="34" charset="0"/>
                    <a:sym typeface="Arial Italic" pitchFamily="34" charset="0"/>
                  </a:rPr>
                  <a:t>Руководства и технические характеристики:</a:t>
                </a:r>
              </a:p>
              <a:p>
                <a:r>
                  <a:rPr lang="ru-RU" sz="800" dirty="0">
                    <a:sym typeface="Arial Italic" pitchFamily="34" charset="0"/>
                  </a:rPr>
                  <a:t>Внутренние технические </a:t>
                </a:r>
                <a:r>
                  <a:rPr lang="ru-RU" sz="800" dirty="0" smtClean="0">
                    <a:sym typeface="Arial Italic" pitchFamily="34" charset="0"/>
                  </a:rPr>
                  <a:t>характеристики</a:t>
                </a:r>
                <a:endParaRPr lang="ru-RU" sz="800" dirty="0">
                  <a:sym typeface="Arial Italic" pitchFamily="34" charset="0"/>
                </a:endParaRPr>
              </a:p>
            </p:txBody>
          </p:sp>
          <p:sp>
            <p:nvSpPr>
              <p:cNvPr id="56373" name="Rectangle 6"/>
              <p:cNvSpPr>
                <a:spLocks/>
              </p:cNvSpPr>
              <p:nvPr/>
            </p:nvSpPr>
            <p:spPr bwMode="auto">
              <a:xfrm>
                <a:off x="1807" y="512"/>
                <a:ext cx="1710" cy="400"/>
              </a:xfrm>
              <a:prstGeom prst="rect">
                <a:avLst/>
              </a:prstGeom>
              <a:noFill/>
              <a:ln w="12700">
                <a:solidFill>
                  <a:srgbClr val="000000"/>
                </a:solidFill>
                <a:prstDash val="sysDot"/>
                <a:miter lim="800000"/>
                <a:headEnd/>
                <a:tailEnd/>
              </a:ln>
            </p:spPr>
            <p:txBody>
              <a:bodyPr lIns="0" tIns="0" rIns="0" bIns="0" anchor="ctr"/>
              <a:lstStyle/>
              <a:p>
                <a:r>
                  <a:rPr lang="ru-RU" sz="800" dirty="0" smtClean="0">
                    <a:latin typeface="Arial Italic" pitchFamily="34" charset="0"/>
                    <a:cs typeface="Arial Italic" pitchFamily="34" charset="0"/>
                    <a:sym typeface="Arial Italic" pitchFamily="34" charset="0"/>
                  </a:rPr>
                  <a:t>Метаданные:</a:t>
                </a:r>
                <a:r>
                  <a:rPr lang="ru-RU" sz="800" dirty="0" smtClean="0">
                    <a:latin typeface="Arial Italic" pitchFamily="34" charset="0"/>
                    <a:cs typeface="Arial Italic" pitchFamily="34" charset="0"/>
                    <a:sym typeface="Arial" pitchFamily="34" charset="0"/>
                  </a:rPr>
                  <a:t>  </a:t>
                </a:r>
              </a:p>
              <a:p>
                <a:r>
                  <a:rPr lang="ru-RU" sz="800" dirty="0" smtClean="0">
                    <a:solidFill>
                      <a:srgbClr val="000000"/>
                    </a:solidFill>
                    <a:sym typeface="Arial" pitchFamily="34" charset="0"/>
                  </a:rPr>
                  <a:t>ISO19115/19139 &amp; ISO 19119</a:t>
                </a:r>
                <a:endParaRPr lang="ru-RU" sz="800" dirty="0">
                  <a:solidFill>
                    <a:srgbClr val="000000"/>
                  </a:solidFill>
                  <a:sym typeface="Arial" pitchFamily="34" charset="0"/>
                </a:endParaRPr>
              </a:p>
            </p:txBody>
          </p:sp>
        </p:grpSp>
        <p:sp>
          <p:nvSpPr>
            <p:cNvPr id="56368" name="Rectangle 7"/>
            <p:cNvSpPr>
              <a:spLocks/>
            </p:cNvSpPr>
            <p:nvPr/>
          </p:nvSpPr>
          <p:spPr bwMode="auto">
            <a:xfrm>
              <a:off x="0" y="0"/>
              <a:ext cx="3640" cy="1408"/>
            </a:xfrm>
            <a:prstGeom prst="rect">
              <a:avLst/>
            </a:prstGeom>
            <a:noFill/>
            <a:ln w="12700">
              <a:solidFill>
                <a:schemeClr val="tx1"/>
              </a:solidFill>
              <a:miter lim="800000"/>
              <a:headEnd/>
              <a:tailEnd/>
            </a:ln>
          </p:spPr>
          <p:txBody>
            <a:bodyPr lIns="0" tIns="0" rIns="0" bIns="0"/>
            <a:lstStyle/>
            <a:p>
              <a:endParaRPr lang="ru-RU" dirty="0">
                <a:latin typeface="Calibri" pitchFamily="34" charset="0"/>
              </a:endParaRPr>
            </a:p>
          </p:txBody>
        </p:sp>
        <p:sp>
          <p:nvSpPr>
            <p:cNvPr id="56369" name="Rectangle 8"/>
            <p:cNvSpPr>
              <a:spLocks/>
            </p:cNvSpPr>
            <p:nvPr/>
          </p:nvSpPr>
          <p:spPr bwMode="auto">
            <a:xfrm>
              <a:off x="61" y="12"/>
              <a:ext cx="3528" cy="286"/>
            </a:xfrm>
            <a:prstGeom prst="rect">
              <a:avLst/>
            </a:prstGeom>
            <a:noFill/>
            <a:ln w="12700">
              <a:noFill/>
              <a:miter lim="800000"/>
              <a:headEnd/>
              <a:tailEnd/>
            </a:ln>
          </p:spPr>
          <p:txBody>
            <a:bodyPr lIns="0" tIns="0" rIns="0" bIns="0" anchor="ctr"/>
            <a:lstStyle/>
            <a:p>
              <a:pPr algn="ctr"/>
              <a:r>
                <a:rPr lang="ru-RU" sz="900" dirty="0" smtClean="0">
                  <a:sym typeface="Arial Bold" pitchFamily="34" charset="0"/>
                </a:rPr>
                <a:t>СТАНДАРТЫ</a:t>
              </a:r>
              <a:endParaRPr lang="ru-RU" sz="900" dirty="0">
                <a:sym typeface="Arial Bold" pitchFamily="34" charset="0"/>
              </a:endParaRPr>
            </a:p>
          </p:txBody>
        </p:sp>
      </p:grpSp>
      <p:grpSp>
        <p:nvGrpSpPr>
          <p:cNvPr id="4" name="Group 9"/>
          <p:cNvGrpSpPr>
            <a:grpSpLocks/>
          </p:cNvGrpSpPr>
          <p:nvPr/>
        </p:nvGrpSpPr>
        <p:grpSpPr bwMode="auto">
          <a:xfrm>
            <a:off x="2535238" y="4983163"/>
            <a:ext cx="4064000" cy="1133475"/>
            <a:chOff x="0" y="0"/>
            <a:chExt cx="3640" cy="1016"/>
          </a:xfrm>
        </p:grpSpPr>
        <p:sp>
          <p:nvSpPr>
            <p:cNvPr id="56362" name="Rectangle 10"/>
            <p:cNvSpPr>
              <a:spLocks/>
            </p:cNvSpPr>
            <p:nvPr/>
          </p:nvSpPr>
          <p:spPr bwMode="auto">
            <a:xfrm>
              <a:off x="64" y="683"/>
              <a:ext cx="1704" cy="236"/>
            </a:xfrm>
            <a:prstGeom prst="rect">
              <a:avLst/>
            </a:prstGeom>
            <a:noFill/>
            <a:ln w="12700">
              <a:solidFill>
                <a:schemeClr val="tx1"/>
              </a:solidFill>
              <a:prstDash val="sysDot"/>
              <a:miter lim="800000"/>
              <a:headEnd/>
              <a:tailEnd/>
            </a:ln>
          </p:spPr>
          <p:txBody>
            <a:bodyPr lIns="0" tIns="0" rIns="0" bIns="0" anchor="ctr"/>
            <a:lstStyle/>
            <a:p>
              <a:r>
                <a:rPr lang="ru-RU" sz="800" i="1" dirty="0" smtClean="0">
                  <a:sym typeface="Arial Italic" pitchFamily="34" charset="0"/>
                </a:rPr>
                <a:t>Время реакции</a:t>
              </a:r>
              <a:endParaRPr lang="ru-RU" sz="800" i="1" dirty="0">
                <a:sym typeface="Arial Italic" pitchFamily="34" charset="0"/>
              </a:endParaRPr>
            </a:p>
          </p:txBody>
        </p:sp>
        <p:sp>
          <p:nvSpPr>
            <p:cNvPr id="56363" name="Rectangle 11"/>
            <p:cNvSpPr>
              <a:spLocks/>
            </p:cNvSpPr>
            <p:nvPr/>
          </p:nvSpPr>
          <p:spPr bwMode="auto">
            <a:xfrm>
              <a:off x="1832" y="253"/>
              <a:ext cx="1704" cy="374"/>
            </a:xfrm>
            <a:prstGeom prst="rect">
              <a:avLst/>
            </a:prstGeom>
            <a:noFill/>
            <a:ln w="12700">
              <a:solidFill>
                <a:schemeClr val="tx1"/>
              </a:solidFill>
              <a:prstDash val="sysDot"/>
              <a:miter lim="800000"/>
              <a:headEnd/>
              <a:tailEnd/>
            </a:ln>
          </p:spPr>
          <p:txBody>
            <a:bodyPr lIns="0" tIns="0" rIns="0" bIns="0" anchor="ctr"/>
            <a:lstStyle/>
            <a:p>
              <a:r>
                <a:rPr lang="ru-RU" sz="800" dirty="0" smtClean="0">
                  <a:latin typeface="Arial Italic" pitchFamily="34" charset="0"/>
                  <a:cs typeface="Arial Italic" pitchFamily="34" charset="0"/>
                  <a:sym typeface="Arial Italic" pitchFamily="34" charset="0"/>
                </a:rPr>
                <a:t>Сетевые механизмы:</a:t>
              </a:r>
            </a:p>
            <a:p>
              <a:r>
                <a:rPr lang="ru-RU" sz="800" dirty="0" smtClean="0">
                  <a:sym typeface="Arial" pitchFamily="34" charset="0"/>
                </a:rPr>
                <a:t>LAN</a:t>
              </a:r>
              <a:endParaRPr lang="ru-RU" sz="800" dirty="0">
                <a:sym typeface="Arial" pitchFamily="34" charset="0"/>
              </a:endParaRPr>
            </a:p>
          </p:txBody>
        </p:sp>
        <p:sp>
          <p:nvSpPr>
            <p:cNvPr id="56364" name="Rectangle 12"/>
            <p:cNvSpPr>
              <a:spLocks/>
            </p:cNvSpPr>
            <p:nvPr/>
          </p:nvSpPr>
          <p:spPr bwMode="auto">
            <a:xfrm>
              <a:off x="64" y="253"/>
              <a:ext cx="1704" cy="374"/>
            </a:xfrm>
            <a:prstGeom prst="rect">
              <a:avLst/>
            </a:prstGeom>
            <a:noFill/>
            <a:ln w="12700">
              <a:solidFill>
                <a:schemeClr val="tx1"/>
              </a:solidFill>
              <a:prstDash val="sysDot"/>
              <a:miter lim="800000"/>
              <a:headEnd/>
              <a:tailEnd/>
            </a:ln>
          </p:spPr>
          <p:txBody>
            <a:bodyPr lIns="0" tIns="0" rIns="0" bIns="0" anchor="ctr"/>
            <a:lstStyle/>
            <a:p>
              <a:r>
                <a:rPr lang="ru-RU" sz="800" i="1" dirty="0" smtClean="0">
                  <a:sym typeface="Arial Italic" pitchFamily="34" charset="0"/>
                </a:rPr>
                <a:t>Система связи:</a:t>
              </a:r>
            </a:p>
            <a:p>
              <a:r>
                <a:rPr lang="ru-RU" sz="800" dirty="0" smtClean="0">
                  <a:sym typeface="Arial Italic" pitchFamily="34" charset="0"/>
                </a:rPr>
                <a:t>Интернет</a:t>
              </a:r>
              <a:endParaRPr lang="ru-RU" sz="800" dirty="0">
                <a:sym typeface="Arial Italic" pitchFamily="34" charset="0"/>
              </a:endParaRPr>
            </a:p>
          </p:txBody>
        </p:sp>
        <p:sp>
          <p:nvSpPr>
            <p:cNvPr id="56365" name="Rectangle 13"/>
            <p:cNvSpPr>
              <a:spLocks/>
            </p:cNvSpPr>
            <p:nvPr/>
          </p:nvSpPr>
          <p:spPr bwMode="auto">
            <a:xfrm>
              <a:off x="1181" y="10"/>
              <a:ext cx="1268" cy="250"/>
            </a:xfrm>
            <a:prstGeom prst="rect">
              <a:avLst/>
            </a:prstGeom>
            <a:noFill/>
            <a:ln w="12700">
              <a:noFill/>
              <a:miter lim="800000"/>
              <a:headEnd/>
              <a:tailEnd/>
            </a:ln>
          </p:spPr>
          <p:txBody>
            <a:bodyPr lIns="0" tIns="0" rIns="0" bIns="0" anchor="ctr"/>
            <a:lstStyle/>
            <a:p>
              <a:r>
                <a:rPr lang="ru-RU" sz="800" dirty="0" smtClean="0">
                  <a:latin typeface="Arial Bold" pitchFamily="34" charset="0"/>
                  <a:cs typeface="Arial Bold" pitchFamily="34" charset="0"/>
                  <a:sym typeface="Arial Bold" pitchFamily="34" charset="0"/>
                </a:rPr>
                <a:t>ДОСТУП К СЕТЯМ</a:t>
              </a:r>
              <a:endParaRPr lang="ru-RU" sz="800" dirty="0">
                <a:latin typeface="Arial Bold" pitchFamily="34" charset="0"/>
                <a:cs typeface="Arial Bold" pitchFamily="34" charset="0"/>
                <a:sym typeface="Arial Bold" pitchFamily="34" charset="0"/>
              </a:endParaRPr>
            </a:p>
          </p:txBody>
        </p:sp>
        <p:sp>
          <p:nvSpPr>
            <p:cNvPr id="56366" name="Rectangle 14"/>
            <p:cNvSpPr>
              <a:spLocks/>
            </p:cNvSpPr>
            <p:nvPr/>
          </p:nvSpPr>
          <p:spPr bwMode="auto">
            <a:xfrm>
              <a:off x="0" y="0"/>
              <a:ext cx="3640" cy="1016"/>
            </a:xfrm>
            <a:prstGeom prst="rect">
              <a:avLst/>
            </a:prstGeom>
            <a:noFill/>
            <a:ln w="12700">
              <a:solidFill>
                <a:schemeClr val="tx1"/>
              </a:solidFill>
              <a:miter lim="800000"/>
              <a:headEnd/>
              <a:tailEnd/>
            </a:ln>
          </p:spPr>
          <p:txBody>
            <a:bodyPr lIns="0" tIns="0" rIns="0" bIns="0"/>
            <a:lstStyle/>
            <a:p>
              <a:endParaRPr lang="ru-RU" dirty="0">
                <a:latin typeface="Calibri" pitchFamily="34" charset="0"/>
              </a:endParaRPr>
            </a:p>
          </p:txBody>
        </p:sp>
      </p:grpSp>
      <p:grpSp>
        <p:nvGrpSpPr>
          <p:cNvPr id="5" name="Group 15"/>
          <p:cNvGrpSpPr>
            <a:grpSpLocks/>
          </p:cNvGrpSpPr>
          <p:nvPr/>
        </p:nvGrpSpPr>
        <p:grpSpPr bwMode="auto">
          <a:xfrm>
            <a:off x="20638" y="2482850"/>
            <a:ext cx="2044700" cy="1571625"/>
            <a:chOff x="0" y="0"/>
            <a:chExt cx="1832" cy="1408"/>
          </a:xfrm>
        </p:grpSpPr>
        <p:sp>
          <p:nvSpPr>
            <p:cNvPr id="56358" name="Rectangle 16"/>
            <p:cNvSpPr>
              <a:spLocks/>
            </p:cNvSpPr>
            <p:nvPr/>
          </p:nvSpPr>
          <p:spPr bwMode="auto">
            <a:xfrm>
              <a:off x="64" y="248"/>
              <a:ext cx="1704" cy="272"/>
            </a:xfrm>
            <a:prstGeom prst="rect">
              <a:avLst/>
            </a:prstGeom>
            <a:noFill/>
            <a:ln w="12700">
              <a:solidFill>
                <a:schemeClr val="tx1"/>
              </a:solidFill>
              <a:prstDash val="sysDot"/>
              <a:miter lim="800000"/>
              <a:headEnd/>
              <a:tailEnd/>
            </a:ln>
          </p:spPr>
          <p:txBody>
            <a:bodyPr lIns="0" tIns="0" rIns="0" bIns="0" anchor="ctr"/>
            <a:lstStyle/>
            <a:p>
              <a:r>
                <a:rPr lang="ru-RU" sz="800" dirty="0" smtClean="0">
                  <a:latin typeface="Arial Italic" pitchFamily="34" charset="0"/>
                  <a:cs typeface="Arial Italic" pitchFamily="34" charset="0"/>
                  <a:sym typeface="Arial Italic" pitchFamily="34" charset="0"/>
                </a:rPr>
                <a:t>Поставщики данных:</a:t>
              </a:r>
            </a:p>
            <a:p>
              <a:r>
                <a:rPr lang="ru-RU" sz="800" dirty="0" smtClean="0">
                  <a:sym typeface="Arial Italic" pitchFamily="34" charset="0"/>
                </a:rPr>
                <a:t>Сотрудничающие центры</a:t>
              </a:r>
              <a:endParaRPr lang="ru-RU" sz="800" dirty="0">
                <a:sym typeface="Arial Italic" pitchFamily="34" charset="0"/>
              </a:endParaRPr>
            </a:p>
          </p:txBody>
        </p:sp>
        <p:sp>
          <p:nvSpPr>
            <p:cNvPr id="56359" name="Rectangle 17"/>
            <p:cNvSpPr>
              <a:spLocks/>
            </p:cNvSpPr>
            <p:nvPr/>
          </p:nvSpPr>
          <p:spPr bwMode="auto">
            <a:xfrm>
              <a:off x="64" y="644"/>
              <a:ext cx="1704" cy="656"/>
            </a:xfrm>
            <a:prstGeom prst="rect">
              <a:avLst/>
            </a:prstGeom>
            <a:noFill/>
            <a:ln w="12700">
              <a:solidFill>
                <a:schemeClr val="tx1"/>
              </a:solidFill>
              <a:prstDash val="sysDot"/>
              <a:miter lim="800000"/>
              <a:headEnd/>
              <a:tailEnd/>
            </a:ln>
          </p:spPr>
          <p:txBody>
            <a:bodyPr lIns="0" tIns="0" rIns="0" bIns="0" anchor="ctr"/>
            <a:lstStyle/>
            <a:p>
              <a:r>
                <a:rPr lang="ru-RU" sz="800" dirty="0">
                  <a:sym typeface="Arial Italic" pitchFamily="34" charset="0"/>
                </a:rPr>
                <a:t>Конечные пользователи:</a:t>
              </a:r>
            </a:p>
            <a:p>
              <a:r>
                <a:rPr lang="ru-RU" sz="800" dirty="0">
                  <a:sym typeface="Arial Italic" pitchFamily="34" charset="0"/>
                </a:rPr>
                <a:t>BSC и ICPDR,</a:t>
              </a:r>
            </a:p>
            <a:p>
              <a:r>
                <a:rPr lang="ru-RU" sz="800" dirty="0">
                  <a:sym typeface="Arial Italic" pitchFamily="34" charset="0"/>
                </a:rPr>
                <a:t>партнеры EG</a:t>
              </a:r>
            </a:p>
            <a:p>
              <a:r>
                <a:rPr lang="ru-RU" sz="800" dirty="0">
                  <a:sym typeface="Arial Italic" pitchFamily="34" charset="0"/>
                </a:rPr>
                <a:t>Лица, принимающие решения</a:t>
              </a:r>
            </a:p>
            <a:p>
              <a:r>
                <a:rPr lang="ru-RU" sz="800" dirty="0">
                  <a:sym typeface="Arial Italic" pitchFamily="34" charset="0"/>
                </a:rPr>
                <a:t>Образование / Исследования</a:t>
              </a:r>
            </a:p>
          </p:txBody>
        </p:sp>
        <p:sp>
          <p:nvSpPr>
            <p:cNvPr id="56360" name="Rectangle 18"/>
            <p:cNvSpPr>
              <a:spLocks/>
            </p:cNvSpPr>
            <p:nvPr/>
          </p:nvSpPr>
          <p:spPr bwMode="auto">
            <a:xfrm>
              <a:off x="64" y="12"/>
              <a:ext cx="1720" cy="176"/>
            </a:xfrm>
            <a:prstGeom prst="rect">
              <a:avLst/>
            </a:prstGeom>
            <a:noFill/>
            <a:ln w="12700">
              <a:noFill/>
              <a:miter lim="800000"/>
              <a:headEnd/>
              <a:tailEnd/>
            </a:ln>
          </p:spPr>
          <p:txBody>
            <a:bodyPr lIns="0" tIns="0" rIns="0" bIns="0" anchor="ctr"/>
            <a:lstStyle/>
            <a:p>
              <a:pPr algn="ctr"/>
              <a:r>
                <a:rPr lang="ru-RU" sz="800" dirty="0" smtClean="0">
                  <a:latin typeface="Arial Bold" pitchFamily="34" charset="0"/>
                  <a:cs typeface="Arial Bold" pitchFamily="34" charset="0"/>
                  <a:sym typeface="Arial Bold" pitchFamily="34" charset="0"/>
                </a:rPr>
                <a:t>ЛЮДИ</a:t>
              </a:r>
              <a:endParaRPr lang="ru-RU" sz="800" dirty="0">
                <a:latin typeface="Arial Bold" pitchFamily="34" charset="0"/>
                <a:cs typeface="Arial Bold" pitchFamily="34" charset="0"/>
                <a:sym typeface="Arial Bold" pitchFamily="34" charset="0"/>
              </a:endParaRPr>
            </a:p>
          </p:txBody>
        </p:sp>
        <p:sp>
          <p:nvSpPr>
            <p:cNvPr id="56361" name="Rectangle 19"/>
            <p:cNvSpPr>
              <a:spLocks/>
            </p:cNvSpPr>
            <p:nvPr/>
          </p:nvSpPr>
          <p:spPr bwMode="auto">
            <a:xfrm>
              <a:off x="0" y="0"/>
              <a:ext cx="1832" cy="1408"/>
            </a:xfrm>
            <a:prstGeom prst="rect">
              <a:avLst/>
            </a:prstGeom>
            <a:noFill/>
            <a:ln w="12700">
              <a:solidFill>
                <a:schemeClr val="tx1"/>
              </a:solidFill>
              <a:miter lim="800000"/>
              <a:headEnd/>
              <a:tailEnd/>
            </a:ln>
          </p:spPr>
          <p:txBody>
            <a:bodyPr lIns="0" tIns="0" rIns="0" bIns="0"/>
            <a:lstStyle/>
            <a:p>
              <a:endParaRPr lang="ru-RU" dirty="0">
                <a:latin typeface="Calibri" pitchFamily="34" charset="0"/>
              </a:endParaRPr>
            </a:p>
          </p:txBody>
        </p:sp>
      </p:grpSp>
      <p:grpSp>
        <p:nvGrpSpPr>
          <p:cNvPr id="6" name="Group 20"/>
          <p:cNvGrpSpPr>
            <a:grpSpLocks/>
          </p:cNvGrpSpPr>
          <p:nvPr/>
        </p:nvGrpSpPr>
        <p:grpSpPr bwMode="auto">
          <a:xfrm>
            <a:off x="7062788" y="1535113"/>
            <a:ext cx="2044700" cy="3492500"/>
            <a:chOff x="0" y="0"/>
            <a:chExt cx="1832" cy="3128"/>
          </a:xfrm>
        </p:grpSpPr>
        <p:grpSp>
          <p:nvGrpSpPr>
            <p:cNvPr id="56348" name="Group 21"/>
            <p:cNvGrpSpPr>
              <a:grpSpLocks/>
            </p:cNvGrpSpPr>
            <p:nvPr/>
          </p:nvGrpSpPr>
          <p:grpSpPr bwMode="auto">
            <a:xfrm>
              <a:off x="56" y="7"/>
              <a:ext cx="1720" cy="3037"/>
              <a:chOff x="0" y="0"/>
              <a:chExt cx="1720" cy="3036"/>
            </a:xfrm>
          </p:grpSpPr>
          <p:sp>
            <p:nvSpPr>
              <p:cNvPr id="56350" name="Rectangle 22"/>
              <p:cNvSpPr>
                <a:spLocks/>
              </p:cNvSpPr>
              <p:nvPr/>
            </p:nvSpPr>
            <p:spPr bwMode="auto">
              <a:xfrm>
                <a:off x="0" y="212"/>
                <a:ext cx="1704" cy="368"/>
              </a:xfrm>
              <a:prstGeom prst="rect">
                <a:avLst/>
              </a:prstGeom>
              <a:noFill/>
              <a:ln w="12700">
                <a:solidFill>
                  <a:schemeClr val="tx1"/>
                </a:solidFill>
                <a:prstDash val="sysDot"/>
                <a:miter lim="800000"/>
                <a:headEnd/>
                <a:tailEnd/>
              </a:ln>
            </p:spPr>
            <p:txBody>
              <a:bodyPr lIns="0" tIns="0" rIns="0" bIns="0" anchor="ctr"/>
              <a:lstStyle/>
              <a:p>
                <a:r>
                  <a:rPr lang="ru-RU" sz="800" dirty="0">
                    <a:latin typeface="Arial Italic" pitchFamily="34" charset="0"/>
                    <a:cs typeface="Arial Italic" pitchFamily="34" charset="0"/>
                    <a:sym typeface="Arial Italic" pitchFamily="34" charset="0"/>
                  </a:rPr>
                  <a:t>Масштаб и разрешение:</a:t>
                </a:r>
              </a:p>
              <a:p>
                <a:r>
                  <a:rPr lang="ru-RU" sz="800" dirty="0">
                    <a:sym typeface="Arial Italic" pitchFamily="34" charset="0"/>
                  </a:rPr>
                  <a:t>пространственный</a:t>
                </a:r>
              </a:p>
              <a:p>
                <a:r>
                  <a:rPr lang="ru-RU" sz="800" dirty="0" smtClean="0">
                    <a:sym typeface="Arial Italic" pitchFamily="34" charset="0"/>
                  </a:rPr>
                  <a:t>временной</a:t>
                </a:r>
                <a:endParaRPr lang="ru-RU" sz="800" dirty="0">
                  <a:sym typeface="Arial" pitchFamily="34" charset="0"/>
                </a:endParaRPr>
              </a:p>
            </p:txBody>
          </p:sp>
          <p:sp>
            <p:nvSpPr>
              <p:cNvPr id="56351" name="Rectangle 23"/>
              <p:cNvSpPr>
                <a:spLocks/>
              </p:cNvSpPr>
              <p:nvPr/>
            </p:nvSpPr>
            <p:spPr bwMode="auto">
              <a:xfrm>
                <a:off x="0" y="0"/>
                <a:ext cx="1720" cy="176"/>
              </a:xfrm>
              <a:prstGeom prst="rect">
                <a:avLst/>
              </a:prstGeom>
              <a:noFill/>
              <a:ln w="12700">
                <a:noFill/>
                <a:miter lim="800000"/>
                <a:headEnd/>
                <a:tailEnd/>
              </a:ln>
            </p:spPr>
            <p:txBody>
              <a:bodyPr lIns="0" tIns="0" rIns="0" bIns="0" anchor="ctr"/>
              <a:lstStyle/>
              <a:p>
                <a:pPr algn="ctr"/>
                <a:r>
                  <a:rPr lang="ru-RU" sz="900" dirty="0" smtClean="0">
                    <a:sym typeface="Arial Bold" pitchFamily="34" charset="0"/>
                  </a:rPr>
                  <a:t>ДАННЫЕ</a:t>
                </a:r>
                <a:endParaRPr lang="ru-RU" sz="900" dirty="0">
                  <a:sym typeface="Arial Bold" pitchFamily="34" charset="0"/>
                </a:endParaRPr>
              </a:p>
            </p:txBody>
          </p:sp>
          <p:sp>
            <p:nvSpPr>
              <p:cNvPr id="56352" name="Rectangle 24"/>
              <p:cNvSpPr>
                <a:spLocks/>
              </p:cNvSpPr>
              <p:nvPr/>
            </p:nvSpPr>
            <p:spPr bwMode="auto">
              <a:xfrm>
                <a:off x="0" y="667"/>
                <a:ext cx="1704" cy="272"/>
              </a:xfrm>
              <a:prstGeom prst="rect">
                <a:avLst/>
              </a:prstGeom>
              <a:noFill/>
              <a:ln w="12700">
                <a:solidFill>
                  <a:schemeClr val="tx1"/>
                </a:solidFill>
                <a:prstDash val="sysDot"/>
                <a:miter lim="800000"/>
                <a:headEnd/>
                <a:tailEnd/>
              </a:ln>
            </p:spPr>
            <p:txBody>
              <a:bodyPr lIns="0" tIns="0" rIns="0" bIns="0" anchor="ctr"/>
              <a:lstStyle/>
              <a:p>
                <a:r>
                  <a:rPr lang="ru-RU" sz="800" dirty="0" smtClean="0">
                    <a:latin typeface="Arial Italic" pitchFamily="34" charset="0"/>
                    <a:cs typeface="Arial Italic" pitchFamily="34" charset="0"/>
                    <a:sym typeface="Arial Italic" pitchFamily="34" charset="0"/>
                  </a:rPr>
                  <a:t>Содержание метаданных:</a:t>
                </a:r>
              </a:p>
              <a:p>
                <a:r>
                  <a:rPr lang="ru-RU" sz="800" dirty="0" smtClean="0">
                    <a:sym typeface="Arial Italic" pitchFamily="34" charset="0"/>
                  </a:rPr>
                  <a:t>Атрибуты</a:t>
                </a:r>
                <a:endParaRPr lang="ru-RU" sz="800" dirty="0">
                  <a:sym typeface="Arial Italic" pitchFamily="34" charset="0"/>
                </a:endParaRPr>
              </a:p>
            </p:txBody>
          </p:sp>
          <p:sp>
            <p:nvSpPr>
              <p:cNvPr id="56353" name="Rectangle 25"/>
              <p:cNvSpPr>
                <a:spLocks/>
              </p:cNvSpPr>
              <p:nvPr/>
            </p:nvSpPr>
            <p:spPr bwMode="auto">
              <a:xfrm>
                <a:off x="0" y="1020"/>
                <a:ext cx="1704" cy="272"/>
              </a:xfrm>
              <a:prstGeom prst="rect">
                <a:avLst/>
              </a:prstGeom>
              <a:noFill/>
              <a:ln w="12700">
                <a:solidFill>
                  <a:schemeClr val="tx1"/>
                </a:solidFill>
                <a:prstDash val="sysDot"/>
                <a:miter lim="800000"/>
                <a:headEnd/>
                <a:tailEnd/>
              </a:ln>
            </p:spPr>
            <p:txBody>
              <a:bodyPr lIns="0" tIns="0" rIns="0" bIns="0" anchor="ctr"/>
              <a:lstStyle/>
              <a:p>
                <a:r>
                  <a:rPr lang="ru-RU" sz="800" dirty="0" smtClean="0">
                    <a:latin typeface="Arial Italic" pitchFamily="34" charset="0"/>
                    <a:cs typeface="Arial Italic" pitchFamily="34" charset="0"/>
                    <a:sym typeface="Arial Italic" pitchFamily="34" charset="0"/>
                  </a:rPr>
                  <a:t>Содержание данных:</a:t>
                </a:r>
              </a:p>
              <a:p>
                <a:r>
                  <a:rPr lang="ru-RU" sz="800" dirty="0" smtClean="0">
                    <a:sym typeface="Arial Italic" pitchFamily="34" charset="0"/>
                  </a:rPr>
                  <a:t>Атрибуты</a:t>
                </a:r>
                <a:endParaRPr lang="ru-RU" sz="800" dirty="0">
                  <a:sym typeface="Arial" pitchFamily="34" charset="0"/>
                </a:endParaRPr>
              </a:p>
            </p:txBody>
          </p:sp>
          <p:sp>
            <p:nvSpPr>
              <p:cNvPr id="56354" name="Rectangle 26"/>
              <p:cNvSpPr>
                <a:spLocks/>
              </p:cNvSpPr>
              <p:nvPr/>
            </p:nvSpPr>
            <p:spPr bwMode="auto">
              <a:xfrm>
                <a:off x="0" y="1373"/>
                <a:ext cx="1704" cy="272"/>
              </a:xfrm>
              <a:prstGeom prst="rect">
                <a:avLst/>
              </a:prstGeom>
              <a:noFill/>
              <a:ln w="12700">
                <a:solidFill>
                  <a:schemeClr val="tx1"/>
                </a:solidFill>
                <a:prstDash val="sysDot"/>
                <a:miter lim="800000"/>
                <a:headEnd/>
                <a:tailEnd/>
              </a:ln>
            </p:spPr>
            <p:txBody>
              <a:bodyPr lIns="0" tIns="0" rIns="0" bIns="0" anchor="ctr"/>
              <a:lstStyle/>
              <a:p>
                <a:r>
                  <a:rPr lang="ru-RU" sz="800" dirty="0">
                    <a:latin typeface="Arial Italic" pitchFamily="34" charset="0"/>
                    <a:cs typeface="Arial Italic" pitchFamily="34" charset="0"/>
                    <a:sym typeface="Arial Italic" pitchFamily="34" charset="0"/>
                  </a:rPr>
                  <a:t>Получение </a:t>
                </a:r>
                <a:r>
                  <a:rPr lang="ru-RU" sz="800" dirty="0" smtClean="0">
                    <a:latin typeface="Arial Italic" pitchFamily="34" charset="0"/>
                    <a:cs typeface="Arial Italic" pitchFamily="34" charset="0"/>
                    <a:sym typeface="Arial Italic" pitchFamily="34" charset="0"/>
                  </a:rPr>
                  <a:t>данных:</a:t>
                </a:r>
              </a:p>
              <a:p>
                <a:r>
                  <a:rPr lang="ru-RU" sz="800" dirty="0" smtClean="0">
                    <a:sym typeface="Arial" pitchFamily="34" charset="0"/>
                  </a:rPr>
                  <a:t>средства</a:t>
                </a:r>
                <a:endParaRPr lang="ru-RU" sz="800" dirty="0">
                  <a:sym typeface="Arial" pitchFamily="34" charset="0"/>
                </a:endParaRPr>
              </a:p>
            </p:txBody>
          </p:sp>
          <p:sp>
            <p:nvSpPr>
              <p:cNvPr id="56355" name="Rectangle 27"/>
              <p:cNvSpPr>
                <a:spLocks/>
              </p:cNvSpPr>
              <p:nvPr/>
            </p:nvSpPr>
            <p:spPr bwMode="auto">
              <a:xfrm>
                <a:off x="0" y="1732"/>
                <a:ext cx="1704" cy="368"/>
              </a:xfrm>
              <a:prstGeom prst="rect">
                <a:avLst/>
              </a:prstGeom>
              <a:noFill/>
              <a:ln w="12700">
                <a:solidFill>
                  <a:schemeClr val="tx1"/>
                </a:solidFill>
                <a:prstDash val="sysDot"/>
                <a:miter lim="800000"/>
                <a:headEnd/>
                <a:tailEnd/>
              </a:ln>
            </p:spPr>
            <p:txBody>
              <a:bodyPr lIns="0" tIns="0" rIns="0" bIns="0" anchor="ctr"/>
              <a:lstStyle/>
              <a:p>
                <a:r>
                  <a:rPr lang="ru-RU" sz="800" dirty="0">
                    <a:latin typeface="Arial Italic" pitchFamily="34" charset="0"/>
                    <a:cs typeface="Arial Italic" pitchFamily="34" charset="0"/>
                    <a:sym typeface="Arial Italic" pitchFamily="34" charset="0"/>
                  </a:rPr>
                  <a:t>Хранение:</a:t>
                </a:r>
              </a:p>
              <a:p>
                <a:r>
                  <a:rPr lang="ru-RU" sz="800" dirty="0">
                    <a:sym typeface="Arial Italic" pitchFamily="34" charset="0"/>
                  </a:rPr>
                  <a:t>база данных</a:t>
                </a:r>
              </a:p>
              <a:p>
                <a:r>
                  <a:rPr lang="ru-RU" sz="800" dirty="0">
                    <a:sym typeface="Arial Italic" pitchFamily="34" charset="0"/>
                  </a:rPr>
                  <a:t>Файловая </a:t>
                </a:r>
                <a:r>
                  <a:rPr lang="ru-RU" sz="800" dirty="0" smtClean="0">
                    <a:sym typeface="Arial Italic" pitchFamily="34" charset="0"/>
                  </a:rPr>
                  <a:t>система</a:t>
                </a:r>
                <a:endParaRPr lang="ru-RU" sz="800" dirty="0">
                  <a:sym typeface="Arial Italic" pitchFamily="34" charset="0"/>
                </a:endParaRPr>
              </a:p>
            </p:txBody>
          </p:sp>
          <p:sp>
            <p:nvSpPr>
              <p:cNvPr id="56356" name="Rectangle 28"/>
              <p:cNvSpPr>
                <a:spLocks/>
              </p:cNvSpPr>
              <p:nvPr/>
            </p:nvSpPr>
            <p:spPr bwMode="auto">
              <a:xfrm>
                <a:off x="0" y="2204"/>
                <a:ext cx="1704" cy="368"/>
              </a:xfrm>
              <a:prstGeom prst="rect">
                <a:avLst/>
              </a:prstGeom>
              <a:noFill/>
              <a:ln w="12700">
                <a:solidFill>
                  <a:schemeClr val="tx1"/>
                </a:solidFill>
                <a:prstDash val="sysDot"/>
                <a:miter lim="800000"/>
                <a:headEnd/>
                <a:tailEnd/>
              </a:ln>
            </p:spPr>
            <p:txBody>
              <a:bodyPr lIns="0" tIns="0" rIns="0" bIns="0" anchor="ctr"/>
              <a:lstStyle/>
              <a:p>
                <a:r>
                  <a:rPr lang="ru-RU" sz="800" dirty="0" smtClean="0">
                    <a:latin typeface="Arial Italic" pitchFamily="34" charset="0"/>
                    <a:cs typeface="Arial Italic" pitchFamily="34" charset="0"/>
                    <a:sym typeface="Arial Italic" pitchFamily="34" charset="0"/>
                  </a:rPr>
                  <a:t>Доступ:</a:t>
                </a:r>
              </a:p>
              <a:p>
                <a:r>
                  <a:rPr lang="ru-RU" sz="800" dirty="0" smtClean="0">
                    <a:sym typeface="Arial Italic" pitchFamily="34" charset="0"/>
                  </a:rPr>
                  <a:t>Геопортал</a:t>
                </a:r>
              </a:p>
              <a:p>
                <a:r>
                  <a:rPr lang="ru-RU" sz="800" dirty="0" smtClean="0">
                    <a:sym typeface="Arial Italic" pitchFamily="34" charset="0"/>
                  </a:rPr>
                  <a:t>веб-сервисы</a:t>
                </a:r>
                <a:endParaRPr lang="ru-RU" sz="800" dirty="0">
                  <a:sym typeface="Arial Italic" pitchFamily="34" charset="0"/>
                </a:endParaRPr>
              </a:p>
            </p:txBody>
          </p:sp>
          <p:sp>
            <p:nvSpPr>
              <p:cNvPr id="56357" name="Rectangle 29"/>
              <p:cNvSpPr>
                <a:spLocks/>
              </p:cNvSpPr>
              <p:nvPr/>
            </p:nvSpPr>
            <p:spPr bwMode="auto">
              <a:xfrm>
                <a:off x="0" y="2668"/>
                <a:ext cx="1704" cy="368"/>
              </a:xfrm>
              <a:prstGeom prst="rect">
                <a:avLst/>
              </a:prstGeom>
              <a:noFill/>
              <a:ln w="12700">
                <a:solidFill>
                  <a:schemeClr val="tx1"/>
                </a:solidFill>
                <a:prstDash val="sysDot"/>
                <a:miter lim="800000"/>
                <a:headEnd/>
                <a:tailEnd/>
              </a:ln>
            </p:spPr>
            <p:txBody>
              <a:bodyPr lIns="0" tIns="0" rIns="0" bIns="0" anchor="ctr"/>
              <a:lstStyle/>
              <a:p>
                <a:r>
                  <a:rPr lang="ru-RU" sz="800" dirty="0">
                    <a:latin typeface="Arial Italic" pitchFamily="34" charset="0"/>
                    <a:cs typeface="Arial Italic" pitchFamily="34" charset="0"/>
                    <a:sym typeface="Arial Italic" pitchFamily="34" charset="0"/>
                  </a:rPr>
                  <a:t>Инструменты анализа:</a:t>
                </a:r>
              </a:p>
              <a:p>
                <a:r>
                  <a:rPr lang="ru-RU" sz="800" dirty="0">
                    <a:sym typeface="Arial Italic" pitchFamily="34" charset="0"/>
                  </a:rPr>
                  <a:t>Настольные клиенты</a:t>
                </a:r>
              </a:p>
              <a:p>
                <a:r>
                  <a:rPr lang="ru-RU" sz="800" dirty="0" smtClean="0">
                    <a:sym typeface="Arial Italic" pitchFamily="34" charset="0"/>
                  </a:rPr>
                  <a:t>веб-клиенты</a:t>
                </a:r>
                <a:endParaRPr lang="ru-RU" sz="800" dirty="0">
                  <a:sym typeface="Arial Italic" pitchFamily="34" charset="0"/>
                </a:endParaRPr>
              </a:p>
            </p:txBody>
          </p:sp>
        </p:grpSp>
        <p:sp>
          <p:nvSpPr>
            <p:cNvPr id="56349" name="Rectangle 30"/>
            <p:cNvSpPr>
              <a:spLocks/>
            </p:cNvSpPr>
            <p:nvPr/>
          </p:nvSpPr>
          <p:spPr bwMode="auto">
            <a:xfrm>
              <a:off x="0" y="0"/>
              <a:ext cx="1832" cy="3128"/>
            </a:xfrm>
            <a:prstGeom prst="rect">
              <a:avLst/>
            </a:prstGeom>
            <a:noFill/>
            <a:ln w="12700">
              <a:solidFill>
                <a:schemeClr val="tx1"/>
              </a:solidFill>
              <a:miter lim="800000"/>
              <a:headEnd/>
              <a:tailEnd/>
            </a:ln>
          </p:spPr>
          <p:txBody>
            <a:bodyPr lIns="0" tIns="0" rIns="0" bIns="0"/>
            <a:lstStyle/>
            <a:p>
              <a:endParaRPr lang="ru-RU" dirty="0">
                <a:latin typeface="Calibri" pitchFamily="34" charset="0"/>
              </a:endParaRPr>
            </a:p>
          </p:txBody>
        </p:sp>
      </p:grpSp>
      <p:grpSp>
        <p:nvGrpSpPr>
          <p:cNvPr id="8" name="Group 31"/>
          <p:cNvGrpSpPr>
            <a:grpSpLocks/>
          </p:cNvGrpSpPr>
          <p:nvPr/>
        </p:nvGrpSpPr>
        <p:grpSpPr bwMode="auto">
          <a:xfrm>
            <a:off x="2517775" y="2106613"/>
            <a:ext cx="4064000" cy="2795587"/>
            <a:chOff x="0" y="0"/>
            <a:chExt cx="3640" cy="2504"/>
          </a:xfrm>
        </p:grpSpPr>
        <p:sp>
          <p:nvSpPr>
            <p:cNvPr id="56338" name="Rectangle 32"/>
            <p:cNvSpPr>
              <a:spLocks/>
            </p:cNvSpPr>
            <p:nvPr/>
          </p:nvSpPr>
          <p:spPr bwMode="auto">
            <a:xfrm>
              <a:off x="65" y="263"/>
              <a:ext cx="1709" cy="670"/>
            </a:xfrm>
            <a:prstGeom prst="rect">
              <a:avLst/>
            </a:prstGeom>
            <a:noFill/>
            <a:ln w="12700">
              <a:solidFill>
                <a:schemeClr val="tx1"/>
              </a:solidFill>
              <a:prstDash val="sysDot"/>
              <a:miter lim="800000"/>
              <a:headEnd/>
              <a:tailEnd/>
            </a:ln>
          </p:spPr>
          <p:txBody>
            <a:bodyPr lIns="0" tIns="0" rIns="0" bIns="0" anchor="ctr"/>
            <a:lstStyle/>
            <a:p>
              <a:r>
                <a:rPr lang="ru-RU" sz="800" dirty="0">
                  <a:latin typeface="Arial Italic" pitchFamily="34" charset="0"/>
                  <a:cs typeface="Arial Italic" pitchFamily="34" charset="0"/>
                  <a:sym typeface="Arial Italic" pitchFamily="34" charset="0"/>
                </a:rPr>
                <a:t>Институциональный механизм:</a:t>
              </a:r>
            </a:p>
            <a:p>
              <a:r>
                <a:rPr lang="ru-RU" sz="800" i="1" dirty="0">
                  <a:latin typeface="Arial Italic" pitchFamily="34" charset="0"/>
                  <a:cs typeface="Arial Italic" pitchFamily="34" charset="0"/>
                  <a:sym typeface="Arial Italic" pitchFamily="34" charset="0"/>
                </a:rPr>
                <a:t>Партнерства</a:t>
              </a:r>
            </a:p>
            <a:p>
              <a:r>
                <a:rPr lang="ru-RU" sz="800" i="1" dirty="0">
                  <a:latin typeface="Arial Italic" pitchFamily="34" charset="0"/>
                  <a:cs typeface="Arial Italic" pitchFamily="34" charset="0"/>
                  <a:sym typeface="Arial Italic" pitchFamily="34" charset="0"/>
                </a:rPr>
                <a:t>Соглашения</a:t>
              </a:r>
            </a:p>
            <a:p>
              <a:r>
                <a:rPr lang="ru-RU" sz="800" i="1" dirty="0">
                  <a:latin typeface="Arial Italic" pitchFamily="34" charset="0"/>
                  <a:cs typeface="Arial Italic" pitchFamily="34" charset="0"/>
                  <a:sym typeface="Arial Italic" pitchFamily="34" charset="0"/>
                </a:rPr>
                <a:t>Хранители данных</a:t>
              </a:r>
            </a:p>
            <a:p>
              <a:r>
                <a:rPr lang="ru-RU" sz="800" i="1" dirty="0">
                  <a:latin typeface="Arial Italic" pitchFamily="34" charset="0"/>
                  <a:cs typeface="Arial Italic" pitchFamily="34" charset="0"/>
                  <a:sym typeface="Arial Italic" pitchFamily="34" charset="0"/>
                </a:rPr>
                <a:t>Финансовая поддержка</a:t>
              </a:r>
            </a:p>
          </p:txBody>
        </p:sp>
        <p:sp>
          <p:nvSpPr>
            <p:cNvPr id="56339" name="Rectangle 33"/>
            <p:cNvSpPr>
              <a:spLocks/>
            </p:cNvSpPr>
            <p:nvPr/>
          </p:nvSpPr>
          <p:spPr bwMode="auto">
            <a:xfrm>
              <a:off x="1841" y="257"/>
              <a:ext cx="1709" cy="553"/>
            </a:xfrm>
            <a:prstGeom prst="rect">
              <a:avLst/>
            </a:prstGeom>
            <a:noFill/>
            <a:ln w="12700">
              <a:solidFill>
                <a:schemeClr val="tx1"/>
              </a:solidFill>
              <a:prstDash val="sysDot"/>
              <a:miter lim="800000"/>
              <a:headEnd/>
              <a:tailEnd/>
            </a:ln>
          </p:spPr>
          <p:txBody>
            <a:bodyPr lIns="0" tIns="0" rIns="0" bIns="0" anchor="ctr"/>
            <a:lstStyle/>
            <a:p>
              <a:r>
                <a:rPr lang="ru-RU" sz="800" i="1" dirty="0">
                  <a:sym typeface="Arial Italic" pitchFamily="34" charset="0"/>
                </a:rPr>
                <a:t>Наращивание потенциала:</a:t>
              </a:r>
            </a:p>
            <a:p>
              <a:r>
                <a:rPr lang="ru-RU" sz="800" dirty="0">
                  <a:sym typeface="Arial Italic" pitchFamily="34" charset="0"/>
                </a:rPr>
                <a:t>Человеческий фактор</a:t>
              </a:r>
            </a:p>
            <a:p>
              <a:r>
                <a:rPr lang="ru-RU" sz="800" dirty="0">
                  <a:sym typeface="Arial Italic" pitchFamily="34" charset="0"/>
                </a:rPr>
                <a:t>Инфраструктура</a:t>
              </a:r>
            </a:p>
            <a:p>
              <a:r>
                <a:rPr lang="ru-RU" sz="800" dirty="0">
                  <a:sym typeface="Arial Italic" pitchFamily="34" charset="0"/>
                </a:rPr>
                <a:t>Институциональная среда</a:t>
              </a:r>
            </a:p>
          </p:txBody>
        </p:sp>
        <p:sp>
          <p:nvSpPr>
            <p:cNvPr id="56340" name="Rectangle 34"/>
            <p:cNvSpPr>
              <a:spLocks/>
            </p:cNvSpPr>
            <p:nvPr/>
          </p:nvSpPr>
          <p:spPr bwMode="auto">
            <a:xfrm>
              <a:off x="65" y="1609"/>
              <a:ext cx="1709" cy="436"/>
            </a:xfrm>
            <a:prstGeom prst="rect">
              <a:avLst/>
            </a:prstGeom>
            <a:noFill/>
            <a:ln w="12700">
              <a:solidFill>
                <a:schemeClr val="tx1"/>
              </a:solidFill>
              <a:prstDash val="sysDot"/>
              <a:miter lim="800000"/>
              <a:headEnd/>
              <a:tailEnd/>
            </a:ln>
          </p:spPr>
          <p:txBody>
            <a:bodyPr lIns="0" tIns="0" rIns="0" bIns="0" anchor="ctr"/>
            <a:lstStyle/>
            <a:p>
              <a:r>
                <a:rPr lang="ru-RU" sz="800" dirty="0" smtClean="0">
                  <a:latin typeface="Arial Italic" pitchFamily="34" charset="0"/>
                  <a:cs typeface="Arial Italic" pitchFamily="34" charset="0"/>
                  <a:sym typeface="Arial Italic" pitchFamily="34" charset="0"/>
                </a:rPr>
                <a:t>SDI организация:</a:t>
              </a:r>
            </a:p>
            <a:p>
              <a:r>
                <a:rPr lang="ru-RU" sz="800" dirty="0" smtClean="0">
                  <a:sym typeface="Arial Italic" pitchFamily="34" charset="0"/>
                </a:rPr>
                <a:t>Координация</a:t>
              </a:r>
            </a:p>
            <a:p>
              <a:r>
                <a:rPr lang="ru-RU" sz="800" dirty="0" smtClean="0">
                  <a:sym typeface="Arial Italic" pitchFamily="34" charset="0"/>
                </a:rPr>
                <a:t>Рабочие группы</a:t>
              </a:r>
              <a:endParaRPr lang="ru-RU" sz="800" dirty="0">
                <a:sym typeface="Arial Italic" pitchFamily="34" charset="0"/>
              </a:endParaRPr>
            </a:p>
          </p:txBody>
        </p:sp>
        <p:sp>
          <p:nvSpPr>
            <p:cNvPr id="56341" name="Rectangle 35"/>
            <p:cNvSpPr>
              <a:spLocks/>
            </p:cNvSpPr>
            <p:nvPr/>
          </p:nvSpPr>
          <p:spPr bwMode="auto">
            <a:xfrm>
              <a:off x="65" y="2103"/>
              <a:ext cx="1709" cy="318"/>
            </a:xfrm>
            <a:prstGeom prst="rect">
              <a:avLst/>
            </a:prstGeom>
            <a:noFill/>
            <a:ln w="12700">
              <a:solidFill>
                <a:schemeClr val="tx1"/>
              </a:solidFill>
              <a:prstDash val="sysDot"/>
              <a:miter lim="800000"/>
              <a:headEnd/>
              <a:tailEnd/>
            </a:ln>
          </p:spPr>
          <p:txBody>
            <a:bodyPr lIns="0" tIns="0" rIns="0" bIns="0" anchor="ctr"/>
            <a:lstStyle/>
            <a:p>
              <a:r>
                <a:rPr lang="ru-RU" sz="800" dirty="0" smtClean="0">
                  <a:latin typeface="Arial Italic" pitchFamily="34" charset="0"/>
                  <a:cs typeface="Arial Italic" pitchFamily="34" charset="0"/>
                  <a:sym typeface="Arial Italic" pitchFamily="34" charset="0"/>
                </a:rPr>
                <a:t>SDI модель</a:t>
              </a:r>
              <a:r>
                <a:rPr lang="ru-RU" sz="800" dirty="0">
                  <a:latin typeface="Arial Italic" pitchFamily="34" charset="0"/>
                  <a:cs typeface="Arial Italic" pitchFamily="34" charset="0"/>
                  <a:sym typeface="Arial Italic" pitchFamily="34" charset="0"/>
                </a:rPr>
                <a:t>:</a:t>
              </a:r>
            </a:p>
            <a:p>
              <a:r>
                <a:rPr lang="ru-RU" sz="800" dirty="0">
                  <a:sym typeface="Arial Italic" pitchFamily="34" charset="0"/>
                </a:rPr>
                <a:t>Продукты и </a:t>
              </a:r>
              <a:r>
                <a:rPr lang="ru-RU" sz="800" dirty="0" smtClean="0">
                  <a:sym typeface="Arial Italic" pitchFamily="34" charset="0"/>
                </a:rPr>
                <a:t>процессы</a:t>
              </a:r>
              <a:endParaRPr lang="ru-RU" sz="800" dirty="0">
                <a:sym typeface="Arial Italic" pitchFamily="34" charset="0"/>
              </a:endParaRPr>
            </a:p>
          </p:txBody>
        </p:sp>
        <p:sp>
          <p:nvSpPr>
            <p:cNvPr id="56342" name="Rectangle 36"/>
            <p:cNvSpPr>
              <a:spLocks/>
            </p:cNvSpPr>
            <p:nvPr/>
          </p:nvSpPr>
          <p:spPr bwMode="auto">
            <a:xfrm>
              <a:off x="65" y="995"/>
              <a:ext cx="1709" cy="553"/>
            </a:xfrm>
            <a:prstGeom prst="rect">
              <a:avLst/>
            </a:prstGeom>
            <a:noFill/>
            <a:ln w="12700">
              <a:solidFill>
                <a:schemeClr val="tx1"/>
              </a:solidFill>
              <a:prstDash val="sysDot"/>
              <a:miter lim="800000"/>
              <a:headEnd/>
              <a:tailEnd/>
            </a:ln>
          </p:spPr>
          <p:txBody>
            <a:bodyPr lIns="0" tIns="0" rIns="0" bIns="0" anchor="ctr"/>
            <a:lstStyle/>
            <a:p>
              <a:r>
                <a:rPr lang="ru-RU" sz="800" i="1" dirty="0">
                  <a:sym typeface="Arial Italic" pitchFamily="34" charset="0"/>
                </a:rPr>
                <a:t>Доступ и использование:</a:t>
              </a:r>
            </a:p>
            <a:p>
              <a:r>
                <a:rPr lang="ru-RU" sz="800" dirty="0">
                  <a:sym typeface="Arial Italic" pitchFamily="34" charset="0"/>
                </a:rPr>
                <a:t>Авторское право</a:t>
              </a:r>
            </a:p>
            <a:p>
              <a:r>
                <a:rPr lang="ru-RU" sz="800" dirty="0">
                  <a:sym typeface="Arial Italic" pitchFamily="34" charset="0"/>
                </a:rPr>
                <a:t>Ценообразование</a:t>
              </a:r>
            </a:p>
            <a:p>
              <a:r>
                <a:rPr lang="ru-RU" sz="800" dirty="0">
                  <a:sym typeface="Arial Italic" pitchFamily="34" charset="0"/>
                </a:rPr>
                <a:t>Права</a:t>
              </a:r>
            </a:p>
          </p:txBody>
        </p:sp>
        <p:sp>
          <p:nvSpPr>
            <p:cNvPr id="56343" name="Rectangle 37"/>
            <p:cNvSpPr>
              <a:spLocks/>
            </p:cNvSpPr>
            <p:nvPr/>
          </p:nvSpPr>
          <p:spPr bwMode="auto">
            <a:xfrm>
              <a:off x="1841" y="872"/>
              <a:ext cx="1709" cy="318"/>
            </a:xfrm>
            <a:prstGeom prst="rect">
              <a:avLst/>
            </a:prstGeom>
            <a:noFill/>
            <a:ln w="12700">
              <a:solidFill>
                <a:schemeClr val="tx1"/>
              </a:solidFill>
              <a:prstDash val="sysDot"/>
              <a:miter lim="800000"/>
              <a:headEnd/>
              <a:tailEnd/>
            </a:ln>
          </p:spPr>
          <p:txBody>
            <a:bodyPr lIns="0" tIns="0" rIns="0" bIns="0" anchor="ctr"/>
            <a:lstStyle/>
            <a:p>
              <a:r>
                <a:rPr lang="ru-RU" sz="800" i="1" dirty="0" smtClean="0">
                  <a:sym typeface="Arial Italic" pitchFamily="34" charset="0"/>
                </a:rPr>
                <a:t>Стандарты:</a:t>
              </a:r>
            </a:p>
            <a:p>
              <a:r>
                <a:rPr lang="ru-RU" sz="800" dirty="0" smtClean="0">
                  <a:sym typeface="Arial Italic" pitchFamily="34" charset="0"/>
                </a:rPr>
                <a:t>Нет </a:t>
              </a:r>
              <a:r>
                <a:rPr lang="ru-RU" sz="800" dirty="0">
                  <a:sym typeface="Arial Italic" pitchFamily="34" charset="0"/>
                </a:rPr>
                <a:t>в наличии</a:t>
              </a:r>
            </a:p>
          </p:txBody>
        </p:sp>
        <p:sp>
          <p:nvSpPr>
            <p:cNvPr id="56344" name="Rectangle 38"/>
            <p:cNvSpPr>
              <a:spLocks/>
            </p:cNvSpPr>
            <p:nvPr/>
          </p:nvSpPr>
          <p:spPr bwMode="auto">
            <a:xfrm>
              <a:off x="1841" y="1248"/>
              <a:ext cx="1709" cy="436"/>
            </a:xfrm>
            <a:prstGeom prst="rect">
              <a:avLst/>
            </a:prstGeom>
            <a:noFill/>
            <a:ln w="12700">
              <a:solidFill>
                <a:schemeClr val="tx1"/>
              </a:solidFill>
              <a:prstDash val="sysDot"/>
              <a:miter lim="800000"/>
              <a:headEnd/>
              <a:tailEnd/>
            </a:ln>
          </p:spPr>
          <p:txBody>
            <a:bodyPr lIns="0" tIns="0" rIns="0" bIns="0" anchor="ctr"/>
            <a:lstStyle/>
            <a:p>
              <a:r>
                <a:rPr lang="ru-RU" sz="800" dirty="0">
                  <a:latin typeface="Arial Italic" pitchFamily="34" charset="0"/>
                  <a:cs typeface="Arial Italic" pitchFamily="34" charset="0"/>
                  <a:sym typeface="Arial Italic" pitchFamily="34" charset="0"/>
                </a:rPr>
                <a:t>Среда:</a:t>
              </a:r>
            </a:p>
            <a:p>
              <a:r>
                <a:rPr lang="ru-RU" sz="800" dirty="0">
                  <a:sym typeface="Arial Italic" pitchFamily="34" charset="0"/>
                </a:rPr>
                <a:t>Культурная</a:t>
              </a:r>
            </a:p>
            <a:p>
              <a:r>
                <a:rPr lang="ru-RU" sz="800" dirty="0">
                  <a:sym typeface="Arial Italic" pitchFamily="34" charset="0"/>
                </a:rPr>
                <a:t>Политическая</a:t>
              </a:r>
            </a:p>
          </p:txBody>
        </p:sp>
        <p:sp>
          <p:nvSpPr>
            <p:cNvPr id="56345" name="Rectangle 39"/>
            <p:cNvSpPr>
              <a:spLocks/>
            </p:cNvSpPr>
            <p:nvPr/>
          </p:nvSpPr>
          <p:spPr bwMode="auto">
            <a:xfrm>
              <a:off x="1533" y="15"/>
              <a:ext cx="584" cy="221"/>
            </a:xfrm>
            <a:prstGeom prst="rect">
              <a:avLst/>
            </a:prstGeom>
            <a:noFill/>
            <a:ln w="12700">
              <a:noFill/>
              <a:miter lim="800000"/>
              <a:headEnd/>
              <a:tailEnd/>
            </a:ln>
          </p:spPr>
          <p:txBody>
            <a:bodyPr lIns="0" tIns="0" rIns="0" bIns="0" anchor="ctr"/>
            <a:lstStyle/>
            <a:p>
              <a:r>
                <a:rPr lang="ru-RU" sz="900" dirty="0" smtClean="0">
                  <a:sym typeface="Arial Bold" pitchFamily="34" charset="0"/>
                </a:rPr>
                <a:t>ПОЛИТИКА</a:t>
              </a:r>
              <a:endParaRPr lang="ru-RU" sz="900" dirty="0">
                <a:sym typeface="Arial Bold" pitchFamily="34" charset="0"/>
              </a:endParaRPr>
            </a:p>
          </p:txBody>
        </p:sp>
        <p:sp>
          <p:nvSpPr>
            <p:cNvPr id="56346" name="Rectangle 40"/>
            <p:cNvSpPr>
              <a:spLocks/>
            </p:cNvSpPr>
            <p:nvPr/>
          </p:nvSpPr>
          <p:spPr bwMode="auto">
            <a:xfrm>
              <a:off x="0" y="0"/>
              <a:ext cx="3640" cy="2504"/>
            </a:xfrm>
            <a:prstGeom prst="rect">
              <a:avLst/>
            </a:prstGeom>
            <a:noFill/>
            <a:ln w="12700">
              <a:solidFill>
                <a:schemeClr val="tx1"/>
              </a:solidFill>
              <a:miter lim="800000"/>
              <a:headEnd/>
              <a:tailEnd/>
            </a:ln>
          </p:spPr>
          <p:txBody>
            <a:bodyPr lIns="0" tIns="0" rIns="0" bIns="0"/>
            <a:lstStyle/>
            <a:p>
              <a:endParaRPr lang="ru-RU" dirty="0">
                <a:latin typeface="Calibri" pitchFamily="34" charset="0"/>
              </a:endParaRPr>
            </a:p>
          </p:txBody>
        </p:sp>
        <p:sp>
          <p:nvSpPr>
            <p:cNvPr id="56347" name="Rectangle 41"/>
            <p:cNvSpPr>
              <a:spLocks/>
            </p:cNvSpPr>
            <p:nvPr/>
          </p:nvSpPr>
          <p:spPr bwMode="auto">
            <a:xfrm>
              <a:off x="1840" y="1733"/>
              <a:ext cx="1704" cy="674"/>
            </a:xfrm>
            <a:prstGeom prst="rect">
              <a:avLst/>
            </a:prstGeom>
            <a:noFill/>
            <a:ln w="12700">
              <a:solidFill>
                <a:schemeClr val="tx1"/>
              </a:solidFill>
              <a:prstDash val="sysDot"/>
              <a:miter lim="800000"/>
              <a:headEnd/>
              <a:tailEnd/>
            </a:ln>
          </p:spPr>
          <p:txBody>
            <a:bodyPr lIns="0" tIns="0" rIns="0" bIns="0" anchor="ctr"/>
            <a:lstStyle/>
            <a:p>
              <a:r>
                <a:rPr lang="ru-RU" sz="800" dirty="0">
                  <a:latin typeface="Arial Italic" pitchFamily="34" charset="0"/>
                  <a:cs typeface="Arial Italic" pitchFamily="34" charset="0"/>
                  <a:sym typeface="Arial Italic" pitchFamily="34" charset="0"/>
                </a:rPr>
                <a:t>Рамочные </a:t>
              </a:r>
              <a:r>
                <a:rPr lang="ru-RU" sz="800" dirty="0" smtClean="0">
                  <a:latin typeface="Arial Italic" pitchFamily="34" charset="0"/>
                  <a:cs typeface="Arial Italic" pitchFamily="34" charset="0"/>
                  <a:sym typeface="Arial Italic" pitchFamily="34" charset="0"/>
                </a:rPr>
                <a:t>условия:</a:t>
              </a:r>
            </a:p>
            <a:p>
              <a:r>
                <a:rPr lang="ru-RU" sz="800" dirty="0" smtClean="0">
                  <a:sym typeface="Arial" pitchFamily="34" charset="0"/>
                </a:rPr>
                <a:t>UNSDI</a:t>
              </a:r>
            </a:p>
            <a:p>
              <a:r>
                <a:rPr lang="ru-RU" sz="800" dirty="0" smtClean="0">
                  <a:sym typeface="Arial" pitchFamily="34" charset="0"/>
                </a:rPr>
                <a:t>GEOSS</a:t>
              </a:r>
            </a:p>
            <a:p>
              <a:r>
                <a:rPr lang="ru-RU" sz="800" dirty="0" smtClean="0">
                  <a:sym typeface="Arial" pitchFamily="34" charset="0"/>
                </a:rPr>
                <a:t>INSPIRE</a:t>
              </a:r>
            </a:p>
            <a:p>
              <a:r>
                <a:rPr lang="ru-RU" sz="800" dirty="0" smtClean="0">
                  <a:sym typeface="Arial" pitchFamily="34" charset="0"/>
                </a:rPr>
                <a:t>GMES</a:t>
              </a:r>
              <a:endParaRPr lang="ru-RU" sz="800" dirty="0">
                <a:sym typeface="Arial" pitchFamily="34" charset="0"/>
              </a:endParaRPr>
            </a:p>
          </p:txBody>
        </p:sp>
      </p:grpSp>
      <p:grpSp>
        <p:nvGrpSpPr>
          <p:cNvPr id="9" name="Group 42"/>
          <p:cNvGrpSpPr>
            <a:grpSpLocks/>
          </p:cNvGrpSpPr>
          <p:nvPr/>
        </p:nvGrpSpPr>
        <p:grpSpPr bwMode="auto">
          <a:xfrm>
            <a:off x="2066771" y="1055291"/>
            <a:ext cx="5142535" cy="4584378"/>
            <a:chOff x="1062" y="166"/>
            <a:chExt cx="4606" cy="4106"/>
          </a:xfrm>
        </p:grpSpPr>
        <p:grpSp>
          <p:nvGrpSpPr>
            <p:cNvPr id="56328" name="Group 43"/>
            <p:cNvGrpSpPr>
              <a:grpSpLocks/>
            </p:cNvGrpSpPr>
            <p:nvPr/>
          </p:nvGrpSpPr>
          <p:grpSpPr bwMode="auto">
            <a:xfrm>
              <a:off x="1062" y="169"/>
              <a:ext cx="577" cy="4103"/>
              <a:chOff x="1062" y="166"/>
              <a:chExt cx="577" cy="4102"/>
            </a:xfrm>
          </p:grpSpPr>
          <p:sp>
            <p:nvSpPr>
              <p:cNvPr id="56334" name="Line 44"/>
              <p:cNvSpPr>
                <a:spLocks noChangeShapeType="1"/>
              </p:cNvSpPr>
              <p:nvPr/>
            </p:nvSpPr>
            <p:spPr bwMode="auto">
              <a:xfrm>
                <a:off x="1062" y="2155"/>
                <a:ext cx="577" cy="0"/>
              </a:xfrm>
              <a:prstGeom prst="line">
                <a:avLst/>
              </a:prstGeom>
              <a:noFill/>
              <a:ln w="38100">
                <a:solidFill>
                  <a:schemeClr val="tx1"/>
                </a:solidFill>
                <a:miter lim="800000"/>
                <a:headEnd type="stealth" w="med" len="med"/>
                <a:tailEnd type="stealth" w="med" len="med"/>
              </a:ln>
            </p:spPr>
            <p:txBody>
              <a:bodyPr lIns="0" tIns="0" rIns="0" bIns="0"/>
              <a:lstStyle/>
              <a:p>
                <a:endParaRPr lang="ru-RU" dirty="0"/>
              </a:p>
            </p:txBody>
          </p:sp>
          <p:sp>
            <p:nvSpPr>
              <p:cNvPr id="56335" name="Line 45"/>
              <p:cNvSpPr>
                <a:spLocks noChangeShapeType="1"/>
              </p:cNvSpPr>
              <p:nvPr/>
            </p:nvSpPr>
            <p:spPr bwMode="auto">
              <a:xfrm rot="10800000" flipH="1">
                <a:off x="1279" y="4267"/>
                <a:ext cx="270" cy="1"/>
              </a:xfrm>
              <a:prstGeom prst="line">
                <a:avLst/>
              </a:prstGeom>
              <a:noFill/>
              <a:ln w="38100">
                <a:solidFill>
                  <a:schemeClr val="tx1"/>
                </a:solidFill>
                <a:miter lim="800000"/>
                <a:headEnd type="stealth" w="med" len="med"/>
                <a:tailEnd/>
              </a:ln>
            </p:spPr>
            <p:txBody>
              <a:bodyPr lIns="0" tIns="0" rIns="0" bIns="0"/>
              <a:lstStyle/>
              <a:p>
                <a:endParaRPr lang="ru-RU" dirty="0"/>
              </a:p>
            </p:txBody>
          </p:sp>
          <p:sp>
            <p:nvSpPr>
              <p:cNvPr id="56336" name="Line 46"/>
              <p:cNvSpPr>
                <a:spLocks noChangeShapeType="1"/>
              </p:cNvSpPr>
              <p:nvPr/>
            </p:nvSpPr>
            <p:spPr bwMode="auto">
              <a:xfrm rot="10800000" flipH="1">
                <a:off x="1279" y="166"/>
                <a:ext cx="271" cy="1"/>
              </a:xfrm>
              <a:prstGeom prst="line">
                <a:avLst/>
              </a:prstGeom>
              <a:noFill/>
              <a:ln w="38100">
                <a:solidFill>
                  <a:schemeClr val="tx1"/>
                </a:solidFill>
                <a:miter lim="800000"/>
                <a:headEnd type="stealth" w="med" len="med"/>
                <a:tailEnd/>
              </a:ln>
            </p:spPr>
            <p:txBody>
              <a:bodyPr lIns="0" tIns="0" rIns="0" bIns="0"/>
              <a:lstStyle/>
              <a:p>
                <a:endParaRPr lang="ru-RU" dirty="0"/>
              </a:p>
            </p:txBody>
          </p:sp>
          <p:sp>
            <p:nvSpPr>
              <p:cNvPr id="56337" name="Line 47"/>
              <p:cNvSpPr>
                <a:spLocks noChangeShapeType="1"/>
              </p:cNvSpPr>
              <p:nvPr/>
            </p:nvSpPr>
            <p:spPr bwMode="auto">
              <a:xfrm>
                <a:off x="1296" y="167"/>
                <a:ext cx="0" cy="4101"/>
              </a:xfrm>
              <a:prstGeom prst="line">
                <a:avLst/>
              </a:prstGeom>
              <a:noFill/>
              <a:ln w="38100">
                <a:solidFill>
                  <a:schemeClr val="tx1"/>
                </a:solidFill>
                <a:miter lim="800000"/>
                <a:headEnd/>
                <a:tailEnd/>
              </a:ln>
            </p:spPr>
            <p:txBody>
              <a:bodyPr lIns="0" tIns="0" rIns="0" bIns="0"/>
              <a:lstStyle/>
              <a:p>
                <a:endParaRPr lang="ru-RU" dirty="0"/>
              </a:p>
            </p:txBody>
          </p:sp>
        </p:grpSp>
        <p:grpSp>
          <p:nvGrpSpPr>
            <p:cNvPr id="56329" name="Group 48"/>
            <p:cNvGrpSpPr>
              <a:grpSpLocks/>
            </p:cNvGrpSpPr>
            <p:nvPr/>
          </p:nvGrpSpPr>
          <p:grpSpPr bwMode="auto">
            <a:xfrm>
              <a:off x="5090" y="166"/>
              <a:ext cx="578" cy="4105"/>
              <a:chOff x="1057" y="166"/>
              <a:chExt cx="578" cy="4105"/>
            </a:xfrm>
          </p:grpSpPr>
          <p:sp>
            <p:nvSpPr>
              <p:cNvPr id="56330" name="Line 49"/>
              <p:cNvSpPr>
                <a:spLocks noChangeShapeType="1"/>
              </p:cNvSpPr>
              <p:nvPr/>
            </p:nvSpPr>
            <p:spPr bwMode="auto">
              <a:xfrm>
                <a:off x="1057" y="2161"/>
                <a:ext cx="578" cy="0"/>
              </a:xfrm>
              <a:prstGeom prst="line">
                <a:avLst/>
              </a:prstGeom>
              <a:noFill/>
              <a:ln w="38100">
                <a:solidFill>
                  <a:schemeClr val="tx1"/>
                </a:solidFill>
                <a:miter lim="800000"/>
                <a:headEnd type="stealth" w="med" len="med"/>
                <a:tailEnd type="stealth" w="med" len="med"/>
              </a:ln>
            </p:spPr>
            <p:txBody>
              <a:bodyPr lIns="0" tIns="0" rIns="0" bIns="0"/>
              <a:lstStyle/>
              <a:p>
                <a:endParaRPr lang="ru-RU" dirty="0"/>
              </a:p>
            </p:txBody>
          </p:sp>
          <p:sp>
            <p:nvSpPr>
              <p:cNvPr id="56331" name="Line 50"/>
              <p:cNvSpPr>
                <a:spLocks noChangeShapeType="1"/>
              </p:cNvSpPr>
              <p:nvPr/>
            </p:nvSpPr>
            <p:spPr bwMode="auto">
              <a:xfrm rot="10800000" flipH="1">
                <a:off x="1063" y="166"/>
                <a:ext cx="271" cy="1"/>
              </a:xfrm>
              <a:prstGeom prst="line">
                <a:avLst/>
              </a:prstGeom>
              <a:noFill/>
              <a:ln w="38100">
                <a:solidFill>
                  <a:schemeClr val="tx1"/>
                </a:solidFill>
                <a:miter lim="800000"/>
                <a:headEnd type="stealth" w="med" len="med"/>
                <a:tailEnd/>
              </a:ln>
            </p:spPr>
            <p:txBody>
              <a:bodyPr lIns="0" tIns="0" rIns="0" bIns="0"/>
              <a:lstStyle/>
              <a:p>
                <a:endParaRPr lang="ru-RU" dirty="0"/>
              </a:p>
            </p:txBody>
          </p:sp>
          <p:sp>
            <p:nvSpPr>
              <p:cNvPr id="56332" name="Line 51"/>
              <p:cNvSpPr>
                <a:spLocks noChangeShapeType="1"/>
              </p:cNvSpPr>
              <p:nvPr/>
            </p:nvSpPr>
            <p:spPr bwMode="auto">
              <a:xfrm rot="10800000" flipH="1">
                <a:off x="1062" y="4270"/>
                <a:ext cx="271" cy="1"/>
              </a:xfrm>
              <a:prstGeom prst="line">
                <a:avLst/>
              </a:prstGeom>
              <a:noFill/>
              <a:ln w="38100">
                <a:solidFill>
                  <a:schemeClr val="tx1"/>
                </a:solidFill>
                <a:miter lim="800000"/>
                <a:headEnd type="stealth" w="med" len="med"/>
                <a:tailEnd/>
              </a:ln>
            </p:spPr>
            <p:txBody>
              <a:bodyPr lIns="0" tIns="0" rIns="0" bIns="0"/>
              <a:lstStyle/>
              <a:p>
                <a:endParaRPr lang="ru-RU" dirty="0"/>
              </a:p>
            </p:txBody>
          </p:sp>
          <p:sp>
            <p:nvSpPr>
              <p:cNvPr id="56333" name="Line 52"/>
              <p:cNvSpPr>
                <a:spLocks noChangeShapeType="1"/>
              </p:cNvSpPr>
              <p:nvPr/>
            </p:nvSpPr>
            <p:spPr bwMode="auto">
              <a:xfrm>
                <a:off x="1333" y="170"/>
                <a:ext cx="1" cy="4100"/>
              </a:xfrm>
              <a:prstGeom prst="line">
                <a:avLst/>
              </a:prstGeom>
              <a:noFill/>
              <a:ln w="38100">
                <a:solidFill>
                  <a:schemeClr val="tx1"/>
                </a:solidFill>
                <a:miter lim="800000"/>
                <a:headEnd/>
                <a:tailEnd/>
              </a:ln>
            </p:spPr>
            <p:txBody>
              <a:bodyPr lIns="0" tIns="0" rIns="0" bIns="0"/>
              <a:lstStyle/>
              <a:p>
                <a:endParaRPr lang="ru-RU" dirty="0"/>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8"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nodeType="afterGroup">
                            <p:stCondLst>
                              <p:cond delay="500"/>
                            </p:stCondLst>
                            <p:childTnLst>
                              <p:par>
                                <p:cTn id="8" presetID="128" presetClass="entr" presetSubtype="0" fill="hold" nodeType="afterEffect">
                                  <p:stCondLst>
                                    <p:cond delay="0"/>
                                  </p:stCondLst>
                                  <p:childTnLst>
                                    <p:set>
                                      <p:cBhvr>
                                        <p:cTn id="9" dur="1" fill="hold">
                                          <p:stCondLst>
                                            <p:cond delay="499"/>
                                          </p:stCondLst>
                                        </p:cTn>
                                        <p:tgtEl>
                                          <p:spTgt spid="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28" presetClass="entr" presetSubtype="0" fill="hold" nodeType="clickEffect">
                                  <p:stCondLst>
                                    <p:cond delay="0"/>
                                  </p:stCondLst>
                                  <p:childTnLst>
                                    <p:set>
                                      <p:cBhvr>
                                        <p:cTn id="13" dur="1" fill="hold">
                                          <p:stCondLst>
                                            <p:cond delay="499"/>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28" presetClass="entr" presetSubtype="0" fill="hold" nodeType="clickEffect">
                                  <p:stCondLst>
                                    <p:cond delay="0"/>
                                  </p:stCondLst>
                                  <p:childTnLst>
                                    <p:set>
                                      <p:cBhvr>
                                        <p:cTn id="17" dur="1" fill="hold">
                                          <p:stCondLst>
                                            <p:cond delay="499"/>
                                          </p:stCondLst>
                                        </p:cTn>
                                        <p:tgtEl>
                                          <p:spTgt spid="8"/>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28" presetClass="entr" presetSubtype="0" fill="hold" nodeType="clickEffect">
                                  <p:stCondLst>
                                    <p:cond delay="0"/>
                                  </p:stCondLst>
                                  <p:childTnLst>
                                    <p:set>
                                      <p:cBhvr>
                                        <p:cTn id="21" dur="1" fill="hold">
                                          <p:stCondLst>
                                            <p:cond delay="499"/>
                                          </p:stCondLst>
                                        </p:cTn>
                                        <p:tgtEl>
                                          <p:spTgt spid="4"/>
                                        </p:tgtEl>
                                        <p:attrNameLst>
                                          <p:attrName>style.visibility</p:attrName>
                                        </p:attrNameLst>
                                      </p:cBhvr>
                                      <p:to>
                                        <p:strVal val="visible"/>
                                      </p:to>
                                    </p:set>
                                  </p:childTnLst>
                                </p:cTn>
                              </p:par>
                            </p:childTnLst>
                          </p:cTn>
                        </p:par>
                        <p:par>
                          <p:cTn id="22" fill="hold" nodeType="afterGroup">
                            <p:stCondLst>
                              <p:cond delay="500"/>
                            </p:stCondLst>
                            <p:childTnLst>
                              <p:par>
                                <p:cTn id="23" presetID="4" presetClass="entr" presetSubtype="32"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ou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a:srcRect/>
          <a:stretch>
            <a:fillRect/>
          </a:stretch>
        </p:blipFill>
        <p:spPr bwMode="auto">
          <a:xfrm>
            <a:off x="676275" y="657225"/>
            <a:ext cx="8226425" cy="4905375"/>
          </a:xfrm>
          <a:prstGeom prst="rect">
            <a:avLst/>
          </a:prstGeom>
          <a:noFill/>
          <a:ln w="12700">
            <a:noFill/>
            <a:miter lim="800000"/>
            <a:headEnd/>
            <a:tailEnd/>
          </a:ln>
        </p:spPr>
      </p:pic>
      <p:sp>
        <p:nvSpPr>
          <p:cNvPr id="100354" name="Rectangle 2"/>
          <p:cNvSpPr>
            <a:spLocks/>
          </p:cNvSpPr>
          <p:nvPr/>
        </p:nvSpPr>
        <p:spPr bwMode="auto">
          <a:xfrm>
            <a:off x="4241800" y="0"/>
            <a:ext cx="4759325" cy="5562600"/>
          </a:xfrm>
          <a:prstGeom prst="rect">
            <a:avLst/>
          </a:prstGeom>
          <a:solidFill>
            <a:srgbClr val="FFFFFF"/>
          </a:solidFill>
          <a:ln w="12700">
            <a:noFill/>
            <a:miter lim="800000"/>
            <a:headEnd/>
            <a:tailEnd/>
          </a:ln>
        </p:spPr>
        <p:txBody>
          <a:bodyPr lIns="0" tIns="0" rIns="0" bIns="0"/>
          <a:lstStyle/>
          <a:p>
            <a:endParaRPr lang="ru-RU" dirty="0">
              <a:latin typeface="Calibri" pitchFamily="34" charset="0"/>
            </a:endParaRPr>
          </a:p>
        </p:txBody>
      </p:sp>
      <p:sp>
        <p:nvSpPr>
          <p:cNvPr id="100355" name="Rectangle 3"/>
          <p:cNvSpPr>
            <a:spLocks/>
          </p:cNvSpPr>
          <p:nvPr/>
        </p:nvSpPr>
        <p:spPr bwMode="auto">
          <a:xfrm>
            <a:off x="236538" y="5284788"/>
            <a:ext cx="8858250" cy="1108075"/>
          </a:xfrm>
          <a:prstGeom prst="rect">
            <a:avLst/>
          </a:prstGeom>
          <a:noFill/>
          <a:ln w="12700">
            <a:noFill/>
            <a:miter lim="800000"/>
            <a:headEnd/>
            <a:tailEnd/>
          </a:ln>
        </p:spPr>
        <p:txBody>
          <a:bodyPr wrap="none" lIns="0" tIns="0" rIns="0" bIns="0" anchor="ctr">
            <a:spAutoFit/>
          </a:bodyPr>
          <a:lstStyle/>
          <a:p>
            <a:pPr algn="ctr"/>
            <a:r>
              <a:rPr lang="ru-RU" sz="3600" dirty="0" smtClean="0">
                <a:latin typeface="Gill Sans"/>
              </a:rPr>
              <a:t>Проводить больше времени, занимаясь </a:t>
            </a:r>
            <a:endParaRPr lang="ru-RU" sz="3600" dirty="0">
              <a:latin typeface="Gill Sans"/>
            </a:endParaRPr>
          </a:p>
          <a:p>
            <a:pPr algn="ctr"/>
            <a:r>
              <a:rPr lang="ru-RU" sz="3600" dirty="0" smtClean="0">
                <a:latin typeface="Gill Sans"/>
              </a:rPr>
              <a:t>наукой ... и меньше в поисках данных.</a:t>
            </a:r>
            <a:endParaRPr lang="ru-RU" sz="3600" dirty="0">
              <a:latin typeface="Gill Sans"/>
              <a:ea typeface="Gill Sans"/>
              <a:cs typeface="Gill San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8" presetClass="exit" presetSubtype="0" fill="hold" grpId="0" nodeType="clickEffect">
                                  <p:stCondLst>
                                    <p:cond delay="0"/>
                                  </p:stCondLst>
                                  <p:childTnLst>
                                    <p:set>
                                      <p:cBhvr>
                                        <p:cTn id="6" dur="1" fill="hold">
                                          <p:stCondLst>
                                            <p:cond delay="499"/>
                                          </p:stCondLst>
                                        </p:cTn>
                                        <p:tgtEl>
                                          <p:spTgt spid="100354"/>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0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animBg="1"/>
      <p:bldP spid="100355"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9"/>
          <p:cNvGrpSpPr>
            <a:grpSpLocks/>
          </p:cNvGrpSpPr>
          <p:nvPr/>
        </p:nvGrpSpPr>
        <p:grpSpPr bwMode="auto">
          <a:xfrm>
            <a:off x="493713" y="652463"/>
            <a:ext cx="8650287" cy="5738812"/>
            <a:chOff x="1088259" y="-8929"/>
            <a:chExt cx="8650682" cy="5739170"/>
          </a:xfrm>
        </p:grpSpPr>
        <p:pic>
          <p:nvPicPr>
            <p:cNvPr id="58371" name="Picture 2"/>
            <p:cNvPicPr>
              <a:picLocks noChangeAspect="1" noChangeArrowheads="1"/>
            </p:cNvPicPr>
            <p:nvPr/>
          </p:nvPicPr>
          <p:blipFill>
            <a:blip r:embed="rId3"/>
            <a:srcRect/>
            <a:stretch>
              <a:fillRect/>
            </a:stretch>
          </p:blipFill>
          <p:spPr bwMode="auto">
            <a:xfrm>
              <a:off x="1088259" y="-8929"/>
              <a:ext cx="8650682" cy="5739170"/>
            </a:xfrm>
            <a:prstGeom prst="rect">
              <a:avLst/>
            </a:prstGeom>
            <a:noFill/>
            <a:ln w="12700">
              <a:noFill/>
              <a:miter lim="800000"/>
              <a:headEnd/>
              <a:tailEnd/>
            </a:ln>
          </p:spPr>
        </p:pic>
        <p:sp>
          <p:nvSpPr>
            <p:cNvPr id="58372" name="Rectangle 3"/>
            <p:cNvSpPr>
              <a:spLocks/>
            </p:cNvSpPr>
            <p:nvPr/>
          </p:nvSpPr>
          <p:spPr bwMode="auto">
            <a:xfrm>
              <a:off x="4712687" y="5252374"/>
              <a:ext cx="2394059" cy="304819"/>
            </a:xfrm>
            <a:prstGeom prst="rect">
              <a:avLst/>
            </a:prstGeom>
            <a:noFill/>
            <a:ln w="12700">
              <a:noFill/>
              <a:miter lim="800000"/>
              <a:headEnd/>
              <a:tailEnd/>
            </a:ln>
          </p:spPr>
          <p:txBody>
            <a:bodyPr wrap="none" lIns="0" tIns="0" rIns="0" bIns="0" anchor="ctr">
              <a:spAutoFit/>
            </a:bodyPr>
            <a:lstStyle/>
            <a:p>
              <a:r>
                <a:rPr lang="ru-RU" sz="2000" dirty="0" smtClean="0">
                  <a:solidFill>
                    <a:schemeClr val="bg1"/>
                  </a:solidFill>
                  <a:latin typeface="Gill Sans"/>
                  <a:ea typeface="Gill Sans"/>
                  <a:cs typeface="Gill Sans"/>
                </a:rPr>
                <a:t>80% отношенческие</a:t>
              </a:r>
              <a:endParaRPr lang="ru-RU" sz="2000" dirty="0">
                <a:solidFill>
                  <a:schemeClr val="bg1"/>
                </a:solidFill>
                <a:latin typeface="Gill Sans"/>
                <a:ea typeface="Gill Sans"/>
                <a:cs typeface="Gill Sans"/>
              </a:endParaRPr>
            </a:p>
          </p:txBody>
        </p:sp>
        <p:sp>
          <p:nvSpPr>
            <p:cNvPr id="58373" name="Rectangle 4"/>
            <p:cNvSpPr>
              <a:spLocks/>
            </p:cNvSpPr>
            <p:nvPr/>
          </p:nvSpPr>
          <p:spPr bwMode="auto">
            <a:xfrm>
              <a:off x="7816831" y="4340110"/>
              <a:ext cx="959601" cy="892608"/>
            </a:xfrm>
            <a:prstGeom prst="rect">
              <a:avLst/>
            </a:prstGeom>
            <a:noFill/>
            <a:ln w="12700">
              <a:noFill/>
              <a:miter lim="800000"/>
              <a:headEnd/>
              <a:tailEnd/>
            </a:ln>
          </p:spPr>
          <p:txBody>
            <a:bodyPr wrap="none" lIns="0" tIns="0" rIns="0" bIns="0" anchor="ctr">
              <a:spAutoFit/>
            </a:bodyPr>
            <a:lstStyle/>
            <a:p>
              <a:pPr algn="ctr"/>
              <a:r>
                <a:rPr lang="ru-RU" dirty="0" smtClean="0">
                  <a:solidFill>
                    <a:schemeClr val="bg1"/>
                  </a:solidFill>
                </a:rPr>
                <a:t>Люди</a:t>
              </a:r>
              <a:endParaRPr lang="ru-RU" sz="2000" dirty="0" smtClean="0">
                <a:solidFill>
                  <a:schemeClr val="bg1"/>
                </a:solidFill>
                <a:latin typeface="Gill Sans"/>
                <a:ea typeface="Gill Sans"/>
                <a:cs typeface="Gill Sans"/>
              </a:endParaRPr>
            </a:p>
            <a:p>
              <a:pPr algn="ctr"/>
              <a:r>
                <a:rPr lang="ru-RU" dirty="0" smtClean="0">
                  <a:solidFill>
                    <a:schemeClr val="bg1"/>
                  </a:solidFill>
                </a:rPr>
                <a:t>Процесс</a:t>
              </a:r>
              <a:endParaRPr lang="ru-RU" sz="2000" dirty="0" smtClean="0">
                <a:solidFill>
                  <a:schemeClr val="bg1"/>
                </a:solidFill>
                <a:latin typeface="Gill Sans"/>
                <a:ea typeface="Gill Sans"/>
                <a:cs typeface="Gill Sans"/>
              </a:endParaRPr>
            </a:p>
            <a:p>
              <a:pPr algn="ctr"/>
              <a:r>
                <a:rPr lang="ru-RU" dirty="0" smtClean="0">
                  <a:solidFill>
                    <a:schemeClr val="bg1"/>
                  </a:solidFill>
                </a:rPr>
                <a:t>Культура</a:t>
              </a:r>
              <a:endParaRPr lang="ru-RU" dirty="0">
                <a:solidFill>
                  <a:schemeClr val="bg1"/>
                </a:solidFill>
              </a:endParaRPr>
            </a:p>
          </p:txBody>
        </p:sp>
        <p:sp>
          <p:nvSpPr>
            <p:cNvPr id="102405" name="Rectangle 5"/>
            <p:cNvSpPr>
              <a:spLocks/>
            </p:cNvSpPr>
            <p:nvPr/>
          </p:nvSpPr>
          <p:spPr bwMode="auto">
            <a:xfrm>
              <a:off x="1275275" y="2573013"/>
              <a:ext cx="1996215" cy="3047178"/>
            </a:xfrm>
            <a:prstGeom prst="rect">
              <a:avLst/>
            </a:prstGeom>
            <a:noFill/>
            <a:ln w="12700" cap="flat">
              <a:noFill/>
              <a:miter lim="800000"/>
              <a:headEnd type="none" w="med" len="med"/>
              <a:tailEnd type="none" w="med" len="med"/>
            </a:ln>
          </p:spPr>
          <p:txBody>
            <a:bodyPr wrap="none" lIns="0" tIns="0" rIns="0" bIns="0" anchor="ctr">
              <a:spAutoFit/>
            </a:bodyPr>
            <a:lstStyle/>
            <a:p>
              <a:pPr algn="ctr">
                <a:defRPr/>
              </a:pPr>
              <a:r>
                <a:rPr lang="ru-RU" b="1" dirty="0">
                  <a:solidFill>
                    <a:schemeClr val="bg1"/>
                  </a:solidFill>
                  <a:effectLst>
                    <a:outerShdw blurRad="38100" dist="38100" dir="2700000" algn="tl">
                      <a:srgbClr val="C0C0C0"/>
                    </a:outerShdw>
                  </a:effectLst>
                </a:rPr>
                <a:t>Нематериальные</a:t>
              </a:r>
            </a:p>
            <a:p>
              <a:pPr algn="ctr">
                <a:defRPr/>
              </a:pPr>
              <a:r>
                <a:rPr lang="ru-RU" b="1" dirty="0" smtClean="0">
                  <a:solidFill>
                    <a:schemeClr val="bg1"/>
                  </a:solidFill>
                  <a:effectLst>
                    <a:outerShdw blurRad="38100" dist="38100" dir="2700000" algn="tl">
                      <a:srgbClr val="C0C0C0"/>
                    </a:outerShdw>
                  </a:effectLst>
                </a:rPr>
                <a:t>цености</a:t>
              </a:r>
              <a:endParaRPr lang="ru-RU" sz="2000" b="1" dirty="0" smtClean="0">
                <a:solidFill>
                  <a:schemeClr val="bg1"/>
                </a:solidFill>
                <a:effectLst>
                  <a:outerShdw blurRad="38100" dist="38100" dir="2700000" algn="tl">
                    <a:srgbClr val="C0C0C0"/>
                  </a:outerShdw>
                </a:effectLst>
                <a:latin typeface="Gill Sans"/>
                <a:ea typeface="Gill Sans"/>
                <a:cs typeface="Gill Sans"/>
              </a:endParaRPr>
            </a:p>
            <a:p>
              <a:pPr algn="ctr">
                <a:defRPr/>
              </a:pPr>
              <a:r>
                <a:rPr lang="ru-RU" sz="2000" dirty="0" smtClean="0">
                  <a:solidFill>
                    <a:schemeClr val="bg1"/>
                  </a:solidFill>
                  <a:latin typeface="Gill Sans"/>
                </a:rPr>
                <a:t>Поведение</a:t>
              </a:r>
              <a:endParaRPr lang="ru-RU" sz="2000" dirty="0">
                <a:solidFill>
                  <a:schemeClr val="bg1"/>
                </a:solidFill>
                <a:latin typeface="Gill Sans"/>
              </a:endParaRPr>
            </a:p>
            <a:p>
              <a:pPr algn="ctr">
                <a:defRPr/>
              </a:pPr>
              <a:r>
                <a:rPr lang="ru-RU" sz="2000" dirty="0">
                  <a:solidFill>
                    <a:schemeClr val="bg1"/>
                  </a:solidFill>
                  <a:latin typeface="Gill Sans"/>
                </a:rPr>
                <a:t>Сопротивление</a:t>
              </a:r>
            </a:p>
            <a:p>
              <a:pPr algn="ctr">
                <a:defRPr/>
              </a:pPr>
              <a:r>
                <a:rPr lang="ru-RU" sz="2000" dirty="0">
                  <a:solidFill>
                    <a:schemeClr val="bg1"/>
                  </a:solidFill>
                  <a:latin typeface="Gill Sans"/>
                </a:rPr>
                <a:t>Обязательство</a:t>
              </a:r>
            </a:p>
            <a:p>
              <a:pPr algn="ctr">
                <a:defRPr/>
              </a:pPr>
              <a:r>
                <a:rPr lang="ru-RU" sz="2000" dirty="0">
                  <a:solidFill>
                    <a:schemeClr val="bg1"/>
                  </a:solidFill>
                  <a:latin typeface="Gill Sans"/>
                </a:rPr>
                <a:t>Подотчетность</a:t>
              </a:r>
            </a:p>
            <a:p>
              <a:pPr algn="ctr">
                <a:defRPr/>
              </a:pPr>
              <a:r>
                <a:rPr lang="ru-RU" sz="2000" dirty="0">
                  <a:solidFill>
                    <a:schemeClr val="bg1"/>
                  </a:solidFill>
                  <a:latin typeface="Gill Sans"/>
                </a:rPr>
                <a:t>Поддержка</a:t>
              </a:r>
            </a:p>
            <a:p>
              <a:pPr algn="ctr">
                <a:defRPr/>
              </a:pPr>
              <a:r>
                <a:rPr lang="ru-RU" sz="2000" dirty="0">
                  <a:solidFill>
                    <a:schemeClr val="bg1"/>
                  </a:solidFill>
                  <a:latin typeface="Gill Sans"/>
                </a:rPr>
                <a:t>Интересы</a:t>
              </a:r>
            </a:p>
            <a:p>
              <a:pPr algn="ctr">
                <a:defRPr/>
              </a:pPr>
              <a:r>
                <a:rPr lang="ru-RU" sz="2000" dirty="0">
                  <a:solidFill>
                    <a:schemeClr val="bg1"/>
                  </a:solidFill>
                  <a:latin typeface="Gill Sans"/>
                </a:rPr>
                <a:t>Коммуникация</a:t>
              </a:r>
            </a:p>
            <a:p>
              <a:pPr algn="ctr">
                <a:defRPr/>
              </a:pPr>
              <a:r>
                <a:rPr lang="ru-RU" sz="2000" dirty="0">
                  <a:solidFill>
                    <a:schemeClr val="bg1"/>
                  </a:solidFill>
                  <a:latin typeface="Gill Sans"/>
                </a:rPr>
                <a:t>Образование</a:t>
              </a:r>
            </a:p>
          </p:txBody>
        </p:sp>
        <p:sp>
          <p:nvSpPr>
            <p:cNvPr id="102406" name="Rectangle 6"/>
            <p:cNvSpPr>
              <a:spLocks/>
            </p:cNvSpPr>
            <p:nvPr/>
          </p:nvSpPr>
          <p:spPr bwMode="auto">
            <a:xfrm>
              <a:off x="1213677" y="92677"/>
              <a:ext cx="1690765" cy="1373273"/>
            </a:xfrm>
            <a:prstGeom prst="rect">
              <a:avLst/>
            </a:prstGeom>
            <a:noFill/>
            <a:ln w="12700" cap="flat">
              <a:noFill/>
              <a:miter lim="800000"/>
              <a:headEnd type="none" w="med" len="med"/>
              <a:tailEnd type="none" w="med" len="med"/>
            </a:ln>
          </p:spPr>
          <p:txBody>
            <a:bodyPr wrap="none" lIns="0" tIns="0" rIns="0" bIns="0" anchor="ctr">
              <a:spAutoFit/>
            </a:bodyPr>
            <a:lstStyle/>
            <a:p>
              <a:pPr algn="ctr">
                <a:defRPr/>
              </a:pPr>
              <a:r>
                <a:rPr lang="ru-RU" b="1" dirty="0">
                  <a:solidFill>
                    <a:schemeClr val="bg1"/>
                  </a:solidFill>
                  <a:effectLst>
                    <a:outerShdw blurRad="38100" dist="38100" dir="2700000" algn="tl">
                      <a:srgbClr val="C0C0C0"/>
                    </a:outerShdw>
                  </a:effectLst>
                </a:rPr>
                <a:t>материальные</a:t>
              </a:r>
            </a:p>
            <a:p>
              <a:pPr algn="ctr">
                <a:defRPr/>
              </a:pPr>
              <a:r>
                <a:rPr lang="ru-RU" b="1" dirty="0" smtClean="0">
                  <a:solidFill>
                    <a:schemeClr val="bg1"/>
                  </a:solidFill>
                  <a:effectLst>
                    <a:outerShdw blurRad="38100" dist="38100" dir="2700000" algn="tl">
                      <a:srgbClr val="C0C0C0"/>
                    </a:outerShdw>
                  </a:effectLst>
                </a:rPr>
                <a:t>ценности</a:t>
              </a:r>
            </a:p>
            <a:p>
              <a:pPr algn="ctr">
                <a:defRPr/>
              </a:pPr>
              <a:r>
                <a:rPr lang="ru-RU" dirty="0" smtClean="0">
                  <a:solidFill>
                    <a:schemeClr val="bg1"/>
                  </a:solidFill>
                </a:rPr>
                <a:t>Технологий</a:t>
              </a:r>
              <a:endParaRPr lang="ru-RU" dirty="0">
                <a:solidFill>
                  <a:schemeClr val="bg1"/>
                </a:solidFill>
              </a:endParaRPr>
            </a:p>
            <a:p>
              <a:pPr algn="ctr">
                <a:defRPr/>
              </a:pPr>
              <a:r>
                <a:rPr lang="ru-RU" dirty="0">
                  <a:solidFill>
                    <a:schemeClr val="bg1"/>
                  </a:solidFill>
                </a:rPr>
                <a:t>Рамки</a:t>
              </a:r>
            </a:p>
            <a:p>
              <a:pPr algn="ctr">
                <a:defRPr/>
              </a:pPr>
              <a:r>
                <a:rPr lang="ru-RU" dirty="0" smtClean="0">
                  <a:solidFill>
                    <a:schemeClr val="bg1"/>
                  </a:solidFill>
                </a:rPr>
                <a:t>Анализ</a:t>
              </a:r>
              <a:endParaRPr lang="ru-RU" dirty="0">
                <a:solidFill>
                  <a:schemeClr val="bg1"/>
                </a:solidFill>
              </a:endParaRPr>
            </a:p>
          </p:txBody>
        </p:sp>
        <p:sp>
          <p:nvSpPr>
            <p:cNvPr id="58376" name="Rectangle 7"/>
            <p:cNvSpPr>
              <a:spLocks/>
            </p:cNvSpPr>
            <p:nvPr/>
          </p:nvSpPr>
          <p:spPr bwMode="auto">
            <a:xfrm>
              <a:off x="7522690" y="370507"/>
              <a:ext cx="1433578" cy="823963"/>
            </a:xfrm>
            <a:prstGeom prst="rect">
              <a:avLst/>
            </a:prstGeom>
            <a:noFill/>
            <a:ln w="12700">
              <a:noFill/>
              <a:miter lim="800000"/>
              <a:headEnd/>
              <a:tailEnd/>
            </a:ln>
          </p:spPr>
          <p:txBody>
            <a:bodyPr wrap="none" lIns="0" tIns="0" rIns="0" bIns="0" anchor="ctr">
              <a:spAutoFit/>
            </a:bodyPr>
            <a:lstStyle/>
            <a:p>
              <a:pPr algn="ctr"/>
              <a:r>
                <a:rPr lang="ru-RU" dirty="0">
                  <a:solidFill>
                    <a:schemeClr val="bg1"/>
                  </a:solidFill>
                </a:rPr>
                <a:t>Инструменты</a:t>
              </a:r>
            </a:p>
            <a:p>
              <a:pPr algn="ctr"/>
              <a:r>
                <a:rPr lang="ru-RU" dirty="0">
                  <a:solidFill>
                    <a:schemeClr val="bg1"/>
                  </a:solidFill>
                </a:rPr>
                <a:t>Методы</a:t>
              </a:r>
            </a:p>
            <a:p>
              <a:pPr algn="ctr"/>
              <a:r>
                <a:rPr lang="ru-RU" dirty="0">
                  <a:solidFill>
                    <a:schemeClr val="bg1"/>
                  </a:solidFill>
                </a:rPr>
                <a:t>Системы</a:t>
              </a:r>
            </a:p>
          </p:txBody>
        </p:sp>
        <p:sp>
          <p:nvSpPr>
            <p:cNvPr id="58377" name="Rectangle 8"/>
            <p:cNvSpPr>
              <a:spLocks/>
            </p:cNvSpPr>
            <p:nvPr/>
          </p:nvSpPr>
          <p:spPr bwMode="auto">
            <a:xfrm>
              <a:off x="4642834" y="184758"/>
              <a:ext cx="1892386" cy="304819"/>
            </a:xfrm>
            <a:prstGeom prst="rect">
              <a:avLst/>
            </a:prstGeom>
            <a:noFill/>
            <a:ln w="12700">
              <a:noFill/>
              <a:miter lim="800000"/>
              <a:headEnd/>
              <a:tailEnd/>
            </a:ln>
          </p:spPr>
          <p:txBody>
            <a:bodyPr wrap="none" lIns="0" tIns="0" rIns="0" bIns="0" anchor="ctr">
              <a:spAutoFit/>
            </a:bodyPr>
            <a:lstStyle/>
            <a:p>
              <a:r>
                <a:rPr lang="ru-RU" sz="2000" dirty="0" smtClean="0">
                  <a:solidFill>
                    <a:schemeClr val="bg1"/>
                  </a:solidFill>
                  <a:latin typeface="Gill Sans"/>
                  <a:ea typeface="Gill Sans"/>
                  <a:cs typeface="Gill Sans"/>
                </a:rPr>
                <a:t>20% </a:t>
              </a:r>
              <a:r>
                <a:rPr lang="ru-RU" dirty="0" smtClean="0">
                  <a:solidFill>
                    <a:schemeClr val="bg1"/>
                  </a:solidFill>
                </a:rPr>
                <a:t>технические</a:t>
              </a:r>
              <a:endParaRPr lang="ru-RU" dirty="0">
                <a:solidFill>
                  <a:schemeClr val="bg1"/>
                </a:solidFill>
              </a:endParaRPr>
            </a:p>
          </p:txBody>
        </p:sp>
      </p:gr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spect="1" noChangeArrowheads="1"/>
          </p:cNvPicPr>
          <p:nvPr/>
        </p:nvPicPr>
        <p:blipFill>
          <a:blip r:embed="rId3"/>
          <a:srcRect/>
          <a:stretch>
            <a:fillRect/>
          </a:stretch>
        </p:blipFill>
        <p:spPr bwMode="auto">
          <a:xfrm>
            <a:off x="1509713" y="2187575"/>
            <a:ext cx="6116637" cy="2874963"/>
          </a:xfrm>
          <a:prstGeom prst="rect">
            <a:avLst/>
          </a:prstGeom>
          <a:noFill/>
          <a:ln w="12700">
            <a:noFill/>
            <a:miter lim="800000"/>
            <a:headEnd/>
            <a:tailEnd/>
          </a:ln>
        </p:spPr>
      </p:pic>
      <p:sp>
        <p:nvSpPr>
          <p:cNvPr id="104450" name="Rectangle 2"/>
          <p:cNvSpPr>
            <a:spLocks/>
          </p:cNvSpPr>
          <p:nvPr/>
        </p:nvSpPr>
        <p:spPr bwMode="auto">
          <a:xfrm>
            <a:off x="1808163" y="620713"/>
            <a:ext cx="5695950" cy="914400"/>
          </a:xfrm>
          <a:prstGeom prst="rect">
            <a:avLst/>
          </a:prstGeom>
          <a:noFill/>
          <a:ln w="12700">
            <a:noFill/>
            <a:miter lim="800000"/>
            <a:headEnd/>
            <a:tailEnd/>
          </a:ln>
        </p:spPr>
        <p:txBody>
          <a:bodyPr wrap="none" lIns="0" tIns="0" rIns="0" bIns="0" anchor="ctr">
            <a:spAutoFit/>
          </a:bodyPr>
          <a:lstStyle/>
          <a:p>
            <a:pPr>
              <a:spcBef>
                <a:spcPts val="1688"/>
              </a:spcBef>
            </a:pPr>
            <a:r>
              <a:rPr lang="ru-RU" sz="6000" dirty="0" smtClean="0">
                <a:latin typeface="Gill Sans"/>
              </a:rPr>
              <a:t>Работая вместе</a:t>
            </a:r>
            <a:endParaRPr lang="ru-RU" sz="6000" dirty="0">
              <a:latin typeface="Gill Sans"/>
              <a:ea typeface="Gill Sans"/>
              <a:cs typeface="Gill San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44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044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p:cNvSpPr>
            <a:spLocks/>
          </p:cNvSpPr>
          <p:nvPr/>
        </p:nvSpPr>
        <p:spPr bwMode="auto">
          <a:xfrm>
            <a:off x="4964113" y="1531938"/>
            <a:ext cx="3935412" cy="3776662"/>
          </a:xfrm>
          <a:prstGeom prst="rect">
            <a:avLst/>
          </a:prstGeom>
          <a:noFill/>
          <a:ln w="12700">
            <a:noFill/>
            <a:miter lim="800000"/>
            <a:headEnd/>
            <a:tailEnd/>
          </a:ln>
        </p:spPr>
        <p:txBody>
          <a:bodyPr lIns="0" tIns="0" rIns="0" bIns="0" anchor="ctr"/>
          <a:lstStyle/>
          <a:p>
            <a:pPr>
              <a:spcBef>
                <a:spcPts val="1688"/>
              </a:spcBef>
            </a:pPr>
            <a:r>
              <a:rPr lang="ru-RU" sz="3500" dirty="0" smtClean="0">
                <a:latin typeface="Gill Sans"/>
              </a:rPr>
              <a:t>Вовлечение заинтересованных сторон с помощью подходов </a:t>
            </a:r>
            <a:r>
              <a:rPr lang="ru-RU" sz="3500" dirty="0">
                <a:latin typeface="Gill Sans"/>
              </a:rPr>
              <a:t>на основе </a:t>
            </a:r>
            <a:r>
              <a:rPr lang="ru-RU" sz="3500" dirty="0" smtClean="0">
                <a:latin typeface="Gill Sans"/>
              </a:rPr>
              <a:t>участия</a:t>
            </a:r>
            <a:endParaRPr lang="ru-RU" sz="3500" dirty="0">
              <a:latin typeface="Gill Sans"/>
              <a:ea typeface="Gill Sans"/>
              <a:cs typeface="Gill Sans"/>
            </a:endParaRPr>
          </a:p>
        </p:txBody>
      </p:sp>
      <p:pic>
        <p:nvPicPr>
          <p:cNvPr id="60419" name="Picture 2"/>
          <p:cNvPicPr>
            <a:picLocks noChangeAspect="1" noChangeArrowheads="1"/>
          </p:cNvPicPr>
          <p:nvPr/>
        </p:nvPicPr>
        <p:blipFill>
          <a:blip r:embed="rId3"/>
          <a:srcRect/>
          <a:stretch>
            <a:fillRect/>
          </a:stretch>
        </p:blipFill>
        <p:spPr bwMode="auto">
          <a:xfrm>
            <a:off x="741363" y="274638"/>
            <a:ext cx="4037012" cy="605155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p:cNvSpPr>
            <a:spLocks/>
          </p:cNvSpPr>
          <p:nvPr/>
        </p:nvSpPr>
        <p:spPr bwMode="auto">
          <a:xfrm>
            <a:off x="1193800" y="5668963"/>
            <a:ext cx="6813550" cy="579437"/>
          </a:xfrm>
          <a:prstGeom prst="rect">
            <a:avLst/>
          </a:prstGeom>
          <a:noFill/>
          <a:ln w="12700">
            <a:noFill/>
            <a:miter lim="800000"/>
            <a:headEnd/>
            <a:tailEnd/>
          </a:ln>
        </p:spPr>
        <p:txBody>
          <a:bodyPr wrap="none" lIns="0" tIns="0" rIns="0" bIns="0" anchor="ctr">
            <a:spAutoFit/>
          </a:bodyPr>
          <a:lstStyle/>
          <a:p>
            <a:pPr algn="ctr">
              <a:spcBef>
                <a:spcPts val="1688"/>
              </a:spcBef>
            </a:pPr>
            <a:r>
              <a:rPr lang="ru-RU" sz="3800" dirty="0" smtClean="0">
                <a:latin typeface="Gill Sans"/>
              </a:rPr>
              <a:t>Повышение осведомленности</a:t>
            </a:r>
            <a:endParaRPr lang="ru-RU" sz="3800" dirty="0">
              <a:latin typeface="Gill Sans"/>
              <a:ea typeface="Gill Sans"/>
              <a:cs typeface="Gill Sans"/>
            </a:endParaRPr>
          </a:p>
        </p:txBody>
      </p:sp>
      <p:sp>
        <p:nvSpPr>
          <p:cNvPr id="61443" name="Rectangle 2"/>
          <p:cNvSpPr>
            <a:spLocks/>
          </p:cNvSpPr>
          <p:nvPr/>
        </p:nvSpPr>
        <p:spPr bwMode="auto">
          <a:xfrm>
            <a:off x="1541463" y="369888"/>
            <a:ext cx="5934075" cy="579437"/>
          </a:xfrm>
          <a:prstGeom prst="rect">
            <a:avLst/>
          </a:prstGeom>
          <a:noFill/>
          <a:ln w="12700">
            <a:noFill/>
            <a:miter lim="800000"/>
            <a:headEnd/>
            <a:tailEnd/>
          </a:ln>
        </p:spPr>
        <p:txBody>
          <a:bodyPr wrap="none" lIns="0" tIns="0" rIns="0" bIns="0" anchor="ctr">
            <a:spAutoFit/>
          </a:bodyPr>
          <a:lstStyle/>
          <a:p>
            <a:pPr algn="ctr"/>
            <a:r>
              <a:rPr lang="ru-RU" sz="3800" dirty="0" smtClean="0">
                <a:latin typeface="Gill Sans"/>
              </a:rPr>
              <a:t>Наращивание потенциала</a:t>
            </a:r>
            <a:endParaRPr lang="ru-RU" sz="3800" dirty="0">
              <a:latin typeface="Gill Sans"/>
              <a:ea typeface="Gill Sans"/>
              <a:cs typeface="Gill Sans"/>
            </a:endParaRPr>
          </a:p>
        </p:txBody>
      </p:sp>
      <p:pic>
        <p:nvPicPr>
          <p:cNvPr id="61444" name="Picture 3"/>
          <p:cNvPicPr>
            <a:picLocks noChangeAspect="1" noChangeArrowheads="1"/>
          </p:cNvPicPr>
          <p:nvPr/>
        </p:nvPicPr>
        <p:blipFill>
          <a:blip r:embed="rId3"/>
          <a:srcRect/>
          <a:stretch>
            <a:fillRect/>
          </a:stretch>
        </p:blipFill>
        <p:spPr bwMode="auto">
          <a:xfrm>
            <a:off x="2224088" y="1284288"/>
            <a:ext cx="4687887" cy="41021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88900" y="2339975"/>
            <a:ext cx="8921750" cy="2028825"/>
            <a:chOff x="0" y="0"/>
            <a:chExt cx="7992" cy="1818"/>
          </a:xfrm>
        </p:grpSpPr>
        <p:sp>
          <p:nvSpPr>
            <p:cNvPr id="62476" name="Rectangle 2"/>
            <p:cNvSpPr>
              <a:spLocks/>
            </p:cNvSpPr>
            <p:nvPr/>
          </p:nvSpPr>
          <p:spPr bwMode="auto">
            <a:xfrm>
              <a:off x="0" y="0"/>
              <a:ext cx="7992" cy="832"/>
            </a:xfrm>
            <a:prstGeom prst="rect">
              <a:avLst/>
            </a:prstGeom>
            <a:noFill/>
            <a:ln w="12700">
              <a:noFill/>
              <a:miter lim="800000"/>
              <a:headEnd/>
              <a:tailEnd/>
            </a:ln>
          </p:spPr>
          <p:txBody>
            <a:bodyPr lIns="0" tIns="0" rIns="0" bIns="0" anchor="ctr"/>
            <a:lstStyle/>
            <a:p>
              <a:r>
                <a:rPr lang="ru-RU" altLang="ja-JP" sz="2400" i="1" dirty="0" smtClean="0">
                  <a:latin typeface="Gill Sans"/>
                </a:rPr>
                <a:t>SDIs можно рассматривать как социальные сети людей и организаций, поддерживаемых данными и технологиями"</a:t>
              </a:r>
              <a:endParaRPr lang="ru-RU" sz="2400" i="1" dirty="0">
                <a:latin typeface="Gill Sans"/>
                <a:ea typeface="Gill Sans"/>
                <a:cs typeface="Gill Sans"/>
              </a:endParaRPr>
            </a:p>
          </p:txBody>
        </p:sp>
        <p:sp>
          <p:nvSpPr>
            <p:cNvPr id="62477" name="Rectangle 3"/>
            <p:cNvSpPr>
              <a:spLocks/>
            </p:cNvSpPr>
            <p:nvPr/>
          </p:nvSpPr>
          <p:spPr bwMode="auto">
            <a:xfrm>
              <a:off x="0" y="832"/>
              <a:ext cx="7992" cy="545"/>
            </a:xfrm>
            <a:prstGeom prst="rect">
              <a:avLst/>
            </a:prstGeom>
            <a:noFill/>
            <a:ln w="12700">
              <a:noFill/>
              <a:miter lim="800000"/>
              <a:headEnd/>
              <a:tailEnd/>
            </a:ln>
          </p:spPr>
          <p:txBody>
            <a:bodyPr lIns="0" tIns="0" rIns="0" bIns="0" anchor="ctr"/>
            <a:lstStyle/>
            <a:p>
              <a:r>
                <a:rPr lang="ru-RU" altLang="ja-JP" sz="2400" i="1" dirty="0" smtClean="0">
                  <a:latin typeface="Gill Sans"/>
                </a:rPr>
                <a:t>"Технологии дешевы, данные стоят дорого, но социальные отношения имеют неоценимое значение"</a:t>
              </a:r>
              <a:endParaRPr lang="ru-RU" sz="2400" i="1" dirty="0">
                <a:latin typeface="Gill Sans"/>
                <a:ea typeface="Gill Sans"/>
                <a:cs typeface="Gill Sans"/>
              </a:endParaRPr>
            </a:p>
          </p:txBody>
        </p:sp>
        <p:sp>
          <p:nvSpPr>
            <p:cNvPr id="62478" name="Rectangle 4"/>
            <p:cNvSpPr>
              <a:spLocks/>
            </p:cNvSpPr>
            <p:nvPr/>
          </p:nvSpPr>
          <p:spPr bwMode="auto">
            <a:xfrm>
              <a:off x="5513" y="1245"/>
              <a:ext cx="2479" cy="573"/>
            </a:xfrm>
            <a:prstGeom prst="rect">
              <a:avLst/>
            </a:prstGeom>
            <a:noFill/>
            <a:ln w="12700">
              <a:noFill/>
              <a:miter lim="800000"/>
              <a:headEnd/>
              <a:tailEnd/>
            </a:ln>
          </p:spPr>
          <p:txBody>
            <a:bodyPr lIns="0" tIns="0" rIns="0" bIns="0" anchor="ctr"/>
            <a:lstStyle/>
            <a:p>
              <a:pPr>
                <a:spcBef>
                  <a:spcPts val="1688"/>
                </a:spcBef>
              </a:pPr>
              <a:r>
                <a:rPr lang="ru-RU" sz="2000" i="1" dirty="0" smtClean="0">
                  <a:latin typeface="Gill Sans"/>
                  <a:ea typeface="Gill Sans"/>
                  <a:cs typeface="Gill Sans"/>
                </a:rPr>
                <a:t>Craglia et al. (2009)</a:t>
              </a:r>
              <a:endParaRPr lang="ru-RU" sz="2000" i="1" dirty="0">
                <a:latin typeface="Gill Sans"/>
                <a:ea typeface="Gill Sans"/>
                <a:cs typeface="Gill Sans"/>
              </a:endParaRPr>
            </a:p>
          </p:txBody>
        </p:sp>
      </p:grpSp>
      <p:sp>
        <p:nvSpPr>
          <p:cNvPr id="110597" name="Rectangle 5"/>
          <p:cNvSpPr>
            <a:spLocks/>
          </p:cNvSpPr>
          <p:nvPr/>
        </p:nvSpPr>
        <p:spPr bwMode="auto">
          <a:xfrm>
            <a:off x="428625" y="5259716"/>
            <a:ext cx="5339539" cy="523220"/>
          </a:xfrm>
          <a:prstGeom prst="rect">
            <a:avLst/>
          </a:prstGeom>
          <a:noFill/>
          <a:ln w="12700">
            <a:noFill/>
            <a:miter lim="800000"/>
            <a:headEnd/>
            <a:tailEnd/>
          </a:ln>
        </p:spPr>
        <p:txBody>
          <a:bodyPr wrap="none" lIns="0" tIns="0" rIns="0" bIns="0" anchor="ctr">
            <a:spAutoFit/>
          </a:bodyPr>
          <a:lstStyle/>
          <a:p>
            <a:r>
              <a:rPr lang="ru-RU" sz="3400" dirty="0" smtClean="0">
                <a:latin typeface="Gill Sans"/>
              </a:rPr>
              <a:t>Наращивание потенциала</a:t>
            </a:r>
            <a:endParaRPr lang="ru-RU" sz="3400" dirty="0">
              <a:latin typeface="Gill Sans"/>
              <a:ea typeface="Gill Sans"/>
              <a:cs typeface="Gill Sans"/>
            </a:endParaRPr>
          </a:p>
        </p:txBody>
      </p:sp>
      <p:sp>
        <p:nvSpPr>
          <p:cNvPr id="110598" name="Rectangle 6"/>
          <p:cNvSpPr>
            <a:spLocks/>
          </p:cNvSpPr>
          <p:nvPr/>
        </p:nvSpPr>
        <p:spPr bwMode="auto">
          <a:xfrm>
            <a:off x="4803775" y="5783591"/>
            <a:ext cx="1840376" cy="523220"/>
          </a:xfrm>
          <a:prstGeom prst="rect">
            <a:avLst/>
          </a:prstGeom>
          <a:noFill/>
          <a:ln w="12700">
            <a:noFill/>
            <a:miter lim="800000"/>
            <a:headEnd/>
            <a:tailEnd/>
          </a:ln>
        </p:spPr>
        <p:txBody>
          <a:bodyPr wrap="none" lIns="0" tIns="0" rIns="0" bIns="0" anchor="ctr">
            <a:spAutoFit/>
          </a:bodyPr>
          <a:lstStyle/>
          <a:p>
            <a:r>
              <a:rPr lang="ru-RU" sz="3400" dirty="0" smtClean="0">
                <a:latin typeface="Gill Sans"/>
              </a:rPr>
              <a:t>Стимулы</a:t>
            </a:r>
            <a:endParaRPr lang="ru-RU" sz="3400" dirty="0">
              <a:latin typeface="Gill Sans"/>
              <a:ea typeface="Gill Sans"/>
              <a:cs typeface="Gill Sans"/>
            </a:endParaRPr>
          </a:p>
        </p:txBody>
      </p:sp>
      <p:sp>
        <p:nvSpPr>
          <p:cNvPr id="110599" name="Rectangle 7"/>
          <p:cNvSpPr>
            <a:spLocks/>
          </p:cNvSpPr>
          <p:nvPr/>
        </p:nvSpPr>
        <p:spPr bwMode="auto">
          <a:xfrm>
            <a:off x="1404938" y="1882775"/>
            <a:ext cx="1077912" cy="457200"/>
          </a:xfrm>
          <a:prstGeom prst="rect">
            <a:avLst/>
          </a:prstGeom>
          <a:noFill/>
          <a:ln w="12700">
            <a:noFill/>
            <a:miter lim="800000"/>
            <a:headEnd/>
            <a:tailEnd/>
          </a:ln>
        </p:spPr>
        <p:txBody>
          <a:bodyPr wrap="none" lIns="0" tIns="0" rIns="0" bIns="0" anchor="ctr">
            <a:spAutoFit/>
          </a:bodyPr>
          <a:lstStyle/>
          <a:p>
            <a:r>
              <a:rPr lang="ru-RU" sz="3000" dirty="0" smtClean="0"/>
              <a:t>Люди </a:t>
            </a:r>
            <a:endParaRPr lang="ru-RU" sz="3000" dirty="0"/>
          </a:p>
        </p:txBody>
      </p:sp>
      <p:sp>
        <p:nvSpPr>
          <p:cNvPr id="110600" name="Rectangle 8"/>
          <p:cNvSpPr>
            <a:spLocks/>
          </p:cNvSpPr>
          <p:nvPr/>
        </p:nvSpPr>
        <p:spPr bwMode="auto">
          <a:xfrm>
            <a:off x="6946900" y="1004888"/>
            <a:ext cx="2152650" cy="396875"/>
          </a:xfrm>
          <a:prstGeom prst="rect">
            <a:avLst/>
          </a:prstGeom>
          <a:noFill/>
          <a:ln w="12700">
            <a:noFill/>
            <a:miter lim="800000"/>
            <a:headEnd/>
            <a:tailEnd/>
          </a:ln>
        </p:spPr>
        <p:txBody>
          <a:bodyPr wrap="none" lIns="0" tIns="0" rIns="0" bIns="0" anchor="ctr">
            <a:spAutoFit/>
          </a:bodyPr>
          <a:lstStyle/>
          <a:p>
            <a:r>
              <a:rPr lang="ru-RU" sz="2600" dirty="0" smtClean="0"/>
              <a:t>Образование </a:t>
            </a:r>
            <a:endParaRPr lang="ru-RU" sz="2600" dirty="0"/>
          </a:p>
        </p:txBody>
      </p:sp>
      <p:sp>
        <p:nvSpPr>
          <p:cNvPr id="110601" name="Rectangle 9"/>
          <p:cNvSpPr>
            <a:spLocks/>
          </p:cNvSpPr>
          <p:nvPr/>
        </p:nvSpPr>
        <p:spPr bwMode="auto">
          <a:xfrm>
            <a:off x="7310438" y="5259716"/>
            <a:ext cx="1410771" cy="523220"/>
          </a:xfrm>
          <a:prstGeom prst="rect">
            <a:avLst/>
          </a:prstGeom>
          <a:noFill/>
          <a:ln w="12700">
            <a:noFill/>
            <a:miter lim="800000"/>
            <a:headEnd/>
            <a:tailEnd/>
          </a:ln>
        </p:spPr>
        <p:txBody>
          <a:bodyPr wrap="none" lIns="0" tIns="0" rIns="0" bIns="0" anchor="ctr">
            <a:spAutoFit/>
          </a:bodyPr>
          <a:lstStyle/>
          <a:p>
            <a:r>
              <a:rPr lang="ru-RU" sz="3400" dirty="0" smtClean="0">
                <a:latin typeface="Gill Sans"/>
              </a:rPr>
              <a:t>Льготы</a:t>
            </a:r>
            <a:endParaRPr lang="ru-RU" sz="3400" dirty="0">
              <a:latin typeface="Gill Sans"/>
              <a:ea typeface="Gill Sans"/>
              <a:cs typeface="Gill Sans"/>
            </a:endParaRPr>
          </a:p>
        </p:txBody>
      </p:sp>
      <p:sp>
        <p:nvSpPr>
          <p:cNvPr id="110602" name="Rectangle 10"/>
          <p:cNvSpPr>
            <a:spLocks/>
          </p:cNvSpPr>
          <p:nvPr/>
        </p:nvSpPr>
        <p:spPr bwMode="auto">
          <a:xfrm>
            <a:off x="855663" y="941388"/>
            <a:ext cx="2820987" cy="706437"/>
          </a:xfrm>
          <a:prstGeom prst="rect">
            <a:avLst/>
          </a:prstGeom>
          <a:noFill/>
          <a:ln w="12700">
            <a:noFill/>
            <a:miter lim="800000"/>
            <a:headEnd/>
            <a:tailEnd/>
          </a:ln>
        </p:spPr>
        <p:txBody>
          <a:bodyPr lIns="0" tIns="0" rIns="0" bIns="0" anchor="ctr"/>
          <a:lstStyle/>
          <a:p>
            <a:r>
              <a:rPr lang="ru-RU" sz="3000" dirty="0" smtClean="0"/>
              <a:t>Ответ на необходимость</a:t>
            </a:r>
            <a:endParaRPr lang="ru-RU" sz="3000" dirty="0"/>
          </a:p>
        </p:txBody>
      </p:sp>
      <p:sp>
        <p:nvSpPr>
          <p:cNvPr id="110603" name="Rectangle 11"/>
          <p:cNvSpPr>
            <a:spLocks/>
          </p:cNvSpPr>
          <p:nvPr/>
        </p:nvSpPr>
        <p:spPr bwMode="auto">
          <a:xfrm>
            <a:off x="134938" y="4503738"/>
            <a:ext cx="9007475" cy="457200"/>
          </a:xfrm>
          <a:prstGeom prst="rect">
            <a:avLst/>
          </a:prstGeom>
          <a:noFill/>
          <a:ln w="12700">
            <a:noFill/>
            <a:miter lim="800000"/>
            <a:headEnd/>
            <a:tailEnd/>
          </a:ln>
        </p:spPr>
        <p:txBody>
          <a:bodyPr wrap="none" lIns="0" tIns="0" rIns="0" bIns="0" anchor="ctr">
            <a:spAutoFit/>
          </a:bodyPr>
          <a:lstStyle/>
          <a:p>
            <a:r>
              <a:rPr lang="ru-RU" sz="3000" dirty="0" smtClean="0">
                <a:latin typeface="Gill Sans"/>
              </a:rPr>
              <a:t>Политический - социальный - культурный контекст</a:t>
            </a:r>
            <a:endParaRPr lang="ru-RU" sz="3000" dirty="0">
              <a:latin typeface="Gill Sans"/>
              <a:ea typeface="Gill Sans"/>
              <a:cs typeface="Gill Sans"/>
            </a:endParaRPr>
          </a:p>
        </p:txBody>
      </p:sp>
      <p:sp>
        <p:nvSpPr>
          <p:cNvPr id="110604" name="Rectangle 12"/>
          <p:cNvSpPr>
            <a:spLocks/>
          </p:cNvSpPr>
          <p:nvPr/>
        </p:nvSpPr>
        <p:spPr bwMode="auto">
          <a:xfrm>
            <a:off x="3946525" y="1190625"/>
            <a:ext cx="2798763" cy="457200"/>
          </a:xfrm>
          <a:prstGeom prst="rect">
            <a:avLst/>
          </a:prstGeom>
          <a:noFill/>
          <a:ln w="12700">
            <a:noFill/>
            <a:miter lim="800000"/>
            <a:headEnd/>
            <a:tailEnd/>
          </a:ln>
        </p:spPr>
        <p:txBody>
          <a:bodyPr wrap="none" lIns="0" tIns="0" rIns="0" bIns="0" anchor="ctr">
            <a:spAutoFit/>
          </a:bodyPr>
          <a:lstStyle/>
          <a:p>
            <a:r>
              <a:rPr lang="ru-RU" sz="3000" dirty="0" smtClean="0"/>
              <a:t>Обязательства </a:t>
            </a:r>
            <a:endParaRPr lang="ru-RU" sz="3000" dirty="0"/>
          </a:p>
        </p:txBody>
      </p:sp>
      <p:sp>
        <p:nvSpPr>
          <p:cNvPr id="62475" name="Rectangle 10"/>
          <p:cNvSpPr>
            <a:spLocks/>
          </p:cNvSpPr>
          <p:nvPr/>
        </p:nvSpPr>
        <p:spPr bwMode="auto">
          <a:xfrm>
            <a:off x="603250" y="0"/>
            <a:ext cx="8407400" cy="561975"/>
          </a:xfrm>
          <a:prstGeom prst="rect">
            <a:avLst/>
          </a:prstGeom>
          <a:noFill/>
          <a:ln w="12700">
            <a:noFill/>
            <a:miter lim="800000"/>
            <a:headEnd/>
            <a:tailEnd/>
          </a:ln>
        </p:spPr>
        <p:txBody>
          <a:bodyPr lIns="0" tIns="0" rIns="0" bIns="0" anchor="ctr"/>
          <a:lstStyle/>
          <a:p>
            <a:pPr algn="ctr"/>
            <a:r>
              <a:rPr lang="ru-RU" sz="2000" b="1" dirty="0" smtClean="0">
                <a:latin typeface="Calibri" pitchFamily="34" charset="0"/>
              </a:rPr>
              <a:t>Факторы содействующие или противодействующие развитию SDI</a:t>
            </a:r>
            <a:endParaRPr lang="ru-RU" sz="2000" b="1" dirty="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060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500"/>
                                  </p:stCondLst>
                                  <p:childTnLst>
                                    <p:set>
                                      <p:cBhvr>
                                        <p:cTn id="9" dur="1" fill="hold">
                                          <p:stCondLst>
                                            <p:cond delay="499"/>
                                          </p:stCondLst>
                                        </p:cTn>
                                        <p:tgtEl>
                                          <p:spTgt spid="110597"/>
                                        </p:tgtEl>
                                        <p:attrNameLst>
                                          <p:attrName>style.visibility</p:attrName>
                                        </p:attrNameLst>
                                      </p:cBhvr>
                                      <p:to>
                                        <p:strVal val="visible"/>
                                      </p:to>
                                    </p:set>
                                  </p:childTnLst>
                                </p:cTn>
                              </p:par>
                            </p:childTnLst>
                          </p:cTn>
                        </p:par>
                        <p:par>
                          <p:cTn id="10" fill="hold" nodeType="afterGroup">
                            <p:stCondLst>
                              <p:cond delay="1500"/>
                            </p:stCondLst>
                            <p:childTnLst>
                              <p:par>
                                <p:cTn id="11" presetID="1" presetClass="entr" presetSubtype="0" fill="hold" grpId="0" nodeType="afterEffect">
                                  <p:stCondLst>
                                    <p:cond delay="500"/>
                                  </p:stCondLst>
                                  <p:childTnLst>
                                    <p:set>
                                      <p:cBhvr>
                                        <p:cTn id="12" dur="1" fill="hold">
                                          <p:stCondLst>
                                            <p:cond delay="499"/>
                                          </p:stCondLst>
                                        </p:cTn>
                                        <p:tgtEl>
                                          <p:spTgt spid="110598"/>
                                        </p:tgtEl>
                                        <p:attrNameLst>
                                          <p:attrName>style.visibility</p:attrName>
                                        </p:attrNameLst>
                                      </p:cBhvr>
                                      <p:to>
                                        <p:strVal val="visible"/>
                                      </p:to>
                                    </p:set>
                                  </p:childTnLst>
                                </p:cTn>
                              </p:par>
                            </p:childTnLst>
                          </p:cTn>
                        </p:par>
                        <p:par>
                          <p:cTn id="13" fill="hold" nodeType="afterGroup">
                            <p:stCondLst>
                              <p:cond delay="2500"/>
                            </p:stCondLst>
                            <p:childTnLst>
                              <p:par>
                                <p:cTn id="14" presetID="1" presetClass="entr" presetSubtype="0" fill="hold" grpId="0" nodeType="afterEffect">
                                  <p:stCondLst>
                                    <p:cond delay="500"/>
                                  </p:stCondLst>
                                  <p:childTnLst>
                                    <p:set>
                                      <p:cBhvr>
                                        <p:cTn id="15" dur="1" fill="hold">
                                          <p:stCondLst>
                                            <p:cond delay="499"/>
                                          </p:stCondLst>
                                        </p:cTn>
                                        <p:tgtEl>
                                          <p:spTgt spid="110599"/>
                                        </p:tgtEl>
                                        <p:attrNameLst>
                                          <p:attrName>style.visibility</p:attrName>
                                        </p:attrNameLst>
                                      </p:cBhvr>
                                      <p:to>
                                        <p:strVal val="visible"/>
                                      </p:to>
                                    </p:set>
                                  </p:childTnLst>
                                </p:cTn>
                              </p:par>
                            </p:childTnLst>
                          </p:cTn>
                        </p:par>
                        <p:par>
                          <p:cTn id="16" fill="hold" nodeType="afterGroup">
                            <p:stCondLst>
                              <p:cond delay="3500"/>
                            </p:stCondLst>
                            <p:childTnLst>
                              <p:par>
                                <p:cTn id="17" presetID="1" presetClass="entr" presetSubtype="0" fill="hold" grpId="0" nodeType="afterEffect">
                                  <p:stCondLst>
                                    <p:cond delay="500"/>
                                  </p:stCondLst>
                                  <p:childTnLst>
                                    <p:set>
                                      <p:cBhvr>
                                        <p:cTn id="18" dur="1" fill="hold">
                                          <p:stCondLst>
                                            <p:cond delay="499"/>
                                          </p:stCondLst>
                                        </p:cTn>
                                        <p:tgtEl>
                                          <p:spTgt spid="110600"/>
                                        </p:tgtEl>
                                        <p:attrNameLst>
                                          <p:attrName>style.visibility</p:attrName>
                                        </p:attrNameLst>
                                      </p:cBhvr>
                                      <p:to>
                                        <p:strVal val="visible"/>
                                      </p:to>
                                    </p:set>
                                  </p:childTnLst>
                                </p:cTn>
                              </p:par>
                            </p:childTnLst>
                          </p:cTn>
                        </p:par>
                        <p:par>
                          <p:cTn id="19" fill="hold" nodeType="afterGroup">
                            <p:stCondLst>
                              <p:cond delay="4500"/>
                            </p:stCondLst>
                            <p:childTnLst>
                              <p:par>
                                <p:cTn id="20" presetID="1" presetClass="entr" presetSubtype="0" fill="hold" grpId="0" nodeType="afterEffect">
                                  <p:stCondLst>
                                    <p:cond delay="500"/>
                                  </p:stCondLst>
                                  <p:childTnLst>
                                    <p:set>
                                      <p:cBhvr>
                                        <p:cTn id="21" dur="1" fill="hold">
                                          <p:stCondLst>
                                            <p:cond delay="499"/>
                                          </p:stCondLst>
                                        </p:cTn>
                                        <p:tgtEl>
                                          <p:spTgt spid="110601"/>
                                        </p:tgtEl>
                                        <p:attrNameLst>
                                          <p:attrName>style.visibility</p:attrName>
                                        </p:attrNameLst>
                                      </p:cBhvr>
                                      <p:to>
                                        <p:strVal val="visible"/>
                                      </p:to>
                                    </p:set>
                                  </p:childTnLst>
                                </p:cTn>
                              </p:par>
                            </p:childTnLst>
                          </p:cTn>
                        </p:par>
                        <p:par>
                          <p:cTn id="22" fill="hold" nodeType="afterGroup">
                            <p:stCondLst>
                              <p:cond delay="5500"/>
                            </p:stCondLst>
                            <p:childTnLst>
                              <p:par>
                                <p:cTn id="23" presetID="1" presetClass="entr" presetSubtype="0" fill="hold" grpId="0" nodeType="afterEffect">
                                  <p:stCondLst>
                                    <p:cond delay="500"/>
                                  </p:stCondLst>
                                  <p:childTnLst>
                                    <p:set>
                                      <p:cBhvr>
                                        <p:cTn id="24" dur="1" fill="hold">
                                          <p:stCondLst>
                                            <p:cond delay="499"/>
                                          </p:stCondLst>
                                        </p:cTn>
                                        <p:tgtEl>
                                          <p:spTgt spid="110603"/>
                                        </p:tgtEl>
                                        <p:attrNameLst>
                                          <p:attrName>style.visibility</p:attrName>
                                        </p:attrNameLst>
                                      </p:cBhvr>
                                      <p:to>
                                        <p:strVal val="visible"/>
                                      </p:to>
                                    </p:set>
                                  </p:childTnLst>
                                </p:cTn>
                              </p:par>
                            </p:childTnLst>
                          </p:cTn>
                        </p:par>
                        <p:par>
                          <p:cTn id="25" fill="hold" nodeType="afterGroup">
                            <p:stCondLst>
                              <p:cond delay="6500"/>
                            </p:stCondLst>
                            <p:childTnLst>
                              <p:par>
                                <p:cTn id="26" presetID="1" presetClass="entr" presetSubtype="0" fill="hold" grpId="0" nodeType="afterEffect">
                                  <p:stCondLst>
                                    <p:cond delay="500"/>
                                  </p:stCondLst>
                                  <p:childTnLst>
                                    <p:set>
                                      <p:cBhvr>
                                        <p:cTn id="27" dur="1" fill="hold">
                                          <p:stCondLst>
                                            <p:cond delay="499"/>
                                          </p:stCondLst>
                                        </p:cTn>
                                        <p:tgtEl>
                                          <p:spTgt spid="11060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7" grpId="0" autoUpdateAnimBg="0"/>
      <p:bldP spid="110598" grpId="0" autoUpdateAnimBg="0"/>
      <p:bldP spid="110599" grpId="0" autoUpdateAnimBg="0"/>
      <p:bldP spid="110600" grpId="0" autoUpdateAnimBg="0"/>
      <p:bldP spid="110601" grpId="0" autoUpdateAnimBg="0"/>
      <p:bldP spid="110602" grpId="0" autoUpdateAnimBg="0"/>
      <p:bldP spid="110603" grpId="0" autoUpdateAnimBg="0"/>
      <p:bldP spid="110604"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351838" y="6356350"/>
            <a:ext cx="334962" cy="365125"/>
          </a:xfrm>
        </p:spPr>
        <p:txBody>
          <a:bodyPr/>
          <a:lstStyle/>
          <a:p>
            <a:pPr>
              <a:defRPr/>
            </a:pPr>
            <a:fld id="{0F4C8806-727D-4A84-8573-C51E161EF0C9}" type="slidenum">
              <a:rPr lang="ru-RU" smtClean="0"/>
              <a:pPr>
                <a:defRPr/>
              </a:pPr>
              <a:t>5</a:t>
            </a:fld>
            <a:endParaRPr lang="ru-RU" dirty="0"/>
          </a:p>
        </p:txBody>
      </p:sp>
      <p:pic>
        <p:nvPicPr>
          <p:cNvPr id="18435" name="Picture 1"/>
          <p:cNvPicPr>
            <a:picLocks noChangeAspect="1" noChangeArrowheads="1"/>
          </p:cNvPicPr>
          <p:nvPr/>
        </p:nvPicPr>
        <p:blipFill>
          <a:blip r:embed="rId3"/>
          <a:srcRect/>
          <a:stretch>
            <a:fillRect/>
          </a:stretch>
        </p:blipFill>
        <p:spPr bwMode="auto">
          <a:xfrm>
            <a:off x="822325" y="436563"/>
            <a:ext cx="7956550" cy="5967412"/>
          </a:xfrm>
          <a:prstGeom prst="rect">
            <a:avLst/>
          </a:prstGeom>
          <a:noFill/>
          <a:ln w="12700">
            <a:noFill/>
            <a:miter lim="800000"/>
            <a:headEnd/>
            <a:tailEnd/>
          </a:ln>
        </p:spPr>
      </p:pic>
      <p:sp>
        <p:nvSpPr>
          <p:cNvPr id="18436" name="TextBox 5"/>
          <p:cNvSpPr txBox="1">
            <a:spLocks noChangeArrowheads="1"/>
          </p:cNvSpPr>
          <p:nvPr/>
        </p:nvSpPr>
        <p:spPr bwMode="auto">
          <a:xfrm>
            <a:off x="914400" y="9525"/>
            <a:ext cx="8229600" cy="523875"/>
          </a:xfrm>
          <a:prstGeom prst="rect">
            <a:avLst/>
          </a:prstGeom>
          <a:noFill/>
          <a:ln w="9525">
            <a:noFill/>
            <a:miter lim="800000"/>
            <a:headEnd/>
            <a:tailEnd/>
          </a:ln>
        </p:spPr>
        <p:txBody>
          <a:bodyPr>
            <a:spAutoFit/>
          </a:bodyPr>
          <a:lstStyle/>
          <a:p>
            <a:r>
              <a:rPr lang="ru-RU" sz="2800" b="1" dirty="0">
                <a:latin typeface="Calibri" pitchFamily="34" charset="0"/>
              </a:rPr>
              <a:t>Обмен геопространственными </a:t>
            </a:r>
            <a:r>
              <a:rPr lang="ru-RU" sz="2800" b="1" dirty="0" smtClean="0">
                <a:latin typeface="Calibri" pitchFamily="34" charset="0"/>
              </a:rPr>
              <a:t>данными</a:t>
            </a:r>
            <a:endParaRPr lang="ru-RU" sz="2600" b="1" dirty="0">
              <a:latin typeface="Calibri"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3"/>
          <a:srcRect/>
          <a:stretch>
            <a:fillRect/>
          </a:stretch>
        </p:blipFill>
        <p:spPr bwMode="auto">
          <a:xfrm>
            <a:off x="1117600" y="198438"/>
            <a:ext cx="1962150" cy="1255712"/>
          </a:xfrm>
          <a:prstGeom prst="rect">
            <a:avLst/>
          </a:prstGeom>
          <a:noFill/>
          <a:ln w="12700">
            <a:noFill/>
            <a:miter lim="800000"/>
            <a:headEnd/>
            <a:tailEnd/>
          </a:ln>
        </p:spPr>
      </p:pic>
      <p:sp>
        <p:nvSpPr>
          <p:cNvPr id="112642" name="Rectangle 2"/>
          <p:cNvSpPr>
            <a:spLocks/>
          </p:cNvSpPr>
          <p:nvPr/>
        </p:nvSpPr>
        <p:spPr bwMode="auto">
          <a:xfrm>
            <a:off x="231775" y="1643063"/>
            <a:ext cx="8680450" cy="3562350"/>
          </a:xfrm>
          <a:prstGeom prst="rect">
            <a:avLst/>
          </a:prstGeom>
          <a:noFill/>
          <a:ln w="12700">
            <a:noFill/>
            <a:miter lim="800000"/>
            <a:headEnd/>
            <a:tailEnd/>
          </a:ln>
        </p:spPr>
        <p:txBody>
          <a:bodyPr lIns="0" tIns="0" rIns="0" bIns="0" anchor="ctr"/>
          <a:lstStyle/>
          <a:p>
            <a:pPr algn="just">
              <a:spcBef>
                <a:spcPts val="3513"/>
              </a:spcBef>
            </a:pPr>
            <a:r>
              <a:rPr lang="ru-RU" dirty="0" smtClean="0"/>
              <a:t>Добровольное партнерство правительств и международных организаций </a:t>
            </a:r>
            <a:endParaRPr lang="ru-RU" sz="2100" dirty="0" smtClean="0">
              <a:latin typeface="Gill Sans"/>
              <a:ea typeface="Gill Sans"/>
              <a:cs typeface="Gill Sans"/>
            </a:endParaRPr>
          </a:p>
          <a:p>
            <a:pPr algn="just">
              <a:spcBef>
                <a:spcPts val="3513"/>
              </a:spcBef>
            </a:pPr>
            <a:r>
              <a:rPr lang="ru-RU" dirty="0" smtClean="0"/>
              <a:t>Координируется Группой по наблюдениям за Землей (</a:t>
            </a:r>
            <a:r>
              <a:rPr lang="ru-RU" sz="2100" dirty="0" smtClean="0">
                <a:latin typeface="Gill Sans"/>
                <a:ea typeface="Gill Sans"/>
                <a:cs typeface="Gill Sans"/>
              </a:rPr>
              <a:t>Group on Earth Observations GEO)</a:t>
            </a:r>
          </a:p>
          <a:p>
            <a:pPr algn="just">
              <a:spcBef>
                <a:spcPts val="3513"/>
              </a:spcBef>
            </a:pPr>
            <a:r>
              <a:rPr lang="ru-RU" dirty="0" smtClean="0"/>
              <a:t>10-летный план реализации (2005-2015). Оперирует в полном объеме к 2015.</a:t>
            </a:r>
            <a:endParaRPr lang="ru-RU" sz="2100" dirty="0" smtClean="0">
              <a:latin typeface="Gill Sans"/>
              <a:ea typeface="Gill Sans"/>
              <a:cs typeface="Gill Sans"/>
            </a:endParaRPr>
          </a:p>
          <a:p>
            <a:pPr algn="just">
              <a:spcBef>
                <a:spcPts val="3513"/>
              </a:spcBef>
            </a:pPr>
            <a:r>
              <a:rPr lang="ru-RU" altLang="ja-JP" i="1" dirty="0" smtClean="0"/>
              <a:t>"Глобальная система наблюдений за Землей будет предоставлять средства поддержки принятия решений для широкого круга пользователей.</a:t>
            </a:r>
            <a:r>
              <a:rPr lang="ru-RU" altLang="ja-JP" dirty="0" smtClean="0"/>
              <a:t> </a:t>
            </a:r>
            <a:r>
              <a:rPr lang="ru-RU" altLang="ja-JP" i="1" dirty="0" smtClean="0"/>
              <a:t>Как и в Интернете, GEOSS будет глобальной и гибкой сетью контент-провайдеров, позволяющих лицам, принимающим решения, получить доступ к экстраординарному диапазону информации прямо за рабочим столом".</a:t>
            </a:r>
            <a:r>
              <a:rPr lang="ru-RU" altLang="ja-JP" dirty="0" smtClean="0"/>
              <a:t> </a:t>
            </a:r>
            <a:endParaRPr lang="ru-RU" sz="2100" i="1" dirty="0">
              <a:latin typeface="Gill Sans"/>
              <a:ea typeface="Gill Sans"/>
              <a:cs typeface="Gill Sans"/>
            </a:endParaRPr>
          </a:p>
        </p:txBody>
      </p:sp>
      <p:sp>
        <p:nvSpPr>
          <p:cNvPr id="112643" name="Rectangle 3"/>
          <p:cNvSpPr>
            <a:spLocks/>
          </p:cNvSpPr>
          <p:nvPr/>
        </p:nvSpPr>
        <p:spPr bwMode="auto">
          <a:xfrm>
            <a:off x="2249488" y="5495925"/>
            <a:ext cx="4975225" cy="785813"/>
          </a:xfrm>
          <a:prstGeom prst="rect">
            <a:avLst/>
          </a:prstGeom>
          <a:noFill/>
          <a:ln w="12700">
            <a:noFill/>
            <a:miter lim="800000"/>
            <a:headEnd/>
            <a:tailEnd/>
          </a:ln>
        </p:spPr>
        <p:txBody>
          <a:bodyPr lIns="0" tIns="0" rIns="0" bIns="0" anchor="ctr"/>
          <a:lstStyle/>
          <a:p>
            <a:pPr>
              <a:spcBef>
                <a:spcPts val="700"/>
              </a:spcBef>
            </a:pPr>
            <a:r>
              <a:rPr lang="ru-RU" dirty="0" smtClean="0"/>
              <a:t>ДОСТУП. ПОДКЛЮЧЕНИЕ. ПОЛЬЗОВАТЕЛИ. </a:t>
            </a:r>
            <a:endParaRPr lang="ru-RU" sz="2100" dirty="0" smtClean="0">
              <a:latin typeface="Gill Sans"/>
              <a:ea typeface="Gill Sans"/>
              <a:cs typeface="Gill Sans"/>
            </a:endParaRPr>
          </a:p>
          <a:p>
            <a:pPr>
              <a:spcBef>
                <a:spcPts val="700"/>
              </a:spcBef>
            </a:pPr>
            <a:r>
              <a:rPr lang="ru-RU" dirty="0" smtClean="0"/>
              <a:t>СИНЕРГИИ. ПРЕИМУЩЕСТВА. РЕШЕНИЯ.</a:t>
            </a:r>
            <a:endParaRPr lang="ru-RU" dirty="0"/>
          </a:p>
        </p:txBody>
      </p:sp>
      <p:sp>
        <p:nvSpPr>
          <p:cNvPr id="63493" name="Rectangle 4"/>
          <p:cNvSpPr>
            <a:spLocks/>
          </p:cNvSpPr>
          <p:nvPr/>
        </p:nvSpPr>
        <p:spPr bwMode="auto">
          <a:xfrm>
            <a:off x="3606800" y="729799"/>
            <a:ext cx="3991029" cy="323165"/>
          </a:xfrm>
          <a:prstGeom prst="rect">
            <a:avLst/>
          </a:prstGeom>
          <a:noFill/>
          <a:ln w="12700">
            <a:noFill/>
            <a:miter lim="800000"/>
            <a:headEnd/>
            <a:tailEnd/>
          </a:ln>
        </p:spPr>
        <p:txBody>
          <a:bodyPr wrap="none" lIns="0" tIns="0" rIns="0" bIns="0" anchor="ctr">
            <a:spAutoFit/>
          </a:bodyPr>
          <a:lstStyle/>
          <a:p>
            <a:r>
              <a:rPr lang="ru-RU" sz="2100" u="sng" dirty="0" smtClean="0">
                <a:latin typeface="Gill Sans"/>
                <a:ea typeface="Gill Sans"/>
                <a:cs typeface="Gill Sans"/>
                <a:hlinkClick r:id="rId4"/>
              </a:rPr>
              <a:t>http://www.earthobservations.org</a:t>
            </a:r>
            <a:r>
              <a:rPr lang="ru-RU" sz="2100" dirty="0" smtClean="0">
                <a:latin typeface="Gill Sans"/>
                <a:ea typeface="Gill Sans"/>
                <a:cs typeface="Gill Sans"/>
              </a:rPr>
              <a:t>/</a:t>
            </a:r>
            <a:endParaRPr lang="ru-RU" sz="2100" dirty="0">
              <a:latin typeface="Gill Sans"/>
              <a:ea typeface="Gill Sans"/>
              <a:cs typeface="Gill San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4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4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64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6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2" grpId="0" build="p" autoUpdateAnimBg="0"/>
      <p:bldP spid="112643"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noChangeArrowheads="1"/>
          </p:cNvPicPr>
          <p:nvPr/>
        </p:nvPicPr>
        <p:blipFill>
          <a:blip r:embed="rId3"/>
          <a:srcRect/>
          <a:stretch>
            <a:fillRect/>
          </a:stretch>
        </p:blipFill>
        <p:spPr bwMode="auto">
          <a:xfrm>
            <a:off x="1203325" y="107950"/>
            <a:ext cx="1936750" cy="1238250"/>
          </a:xfrm>
          <a:prstGeom prst="rect">
            <a:avLst/>
          </a:prstGeom>
          <a:noFill/>
          <a:ln w="12700">
            <a:noFill/>
            <a:miter lim="800000"/>
            <a:headEnd/>
            <a:tailEnd/>
          </a:ln>
        </p:spPr>
      </p:pic>
      <p:sp>
        <p:nvSpPr>
          <p:cNvPr id="64515" name="Rectangle 2"/>
          <p:cNvSpPr>
            <a:spLocks/>
          </p:cNvSpPr>
          <p:nvPr/>
        </p:nvSpPr>
        <p:spPr bwMode="auto">
          <a:xfrm>
            <a:off x="231775" y="1411288"/>
            <a:ext cx="8680450" cy="1882775"/>
          </a:xfrm>
          <a:prstGeom prst="rect">
            <a:avLst/>
          </a:prstGeom>
          <a:noFill/>
          <a:ln w="12700">
            <a:noFill/>
            <a:miter lim="800000"/>
            <a:headEnd/>
            <a:tailEnd/>
          </a:ln>
        </p:spPr>
        <p:txBody>
          <a:bodyPr lIns="0" tIns="0" rIns="0" bIns="0" anchor="ctr"/>
          <a:lstStyle/>
          <a:p>
            <a:pPr algn="just">
              <a:spcBef>
                <a:spcPts val="3513"/>
              </a:spcBef>
              <a:buSzPct val="125000"/>
            </a:pPr>
            <a:r>
              <a:rPr lang="ru-RU" sz="2600" dirty="0">
                <a:solidFill>
                  <a:srgbClr val="FF0000"/>
                </a:solidFill>
              </a:rPr>
              <a:t>Полный и открытый </a:t>
            </a:r>
            <a:r>
              <a:rPr lang="ru-RU" sz="2600" dirty="0"/>
              <a:t>обмен данными, метаданными и продуктами в рамках ГЕОСС, принимая во внимание требования соответствующих международных документов, национальной политики</a:t>
            </a:r>
            <a:r>
              <a:rPr lang="ru-RU" sz="2600" dirty="0" smtClean="0"/>
              <a:t>.</a:t>
            </a:r>
            <a:endParaRPr lang="ru-RU" sz="2600" dirty="0">
              <a:solidFill>
                <a:srgbClr val="FF0000"/>
              </a:solidFill>
              <a:latin typeface="Gill Sans"/>
              <a:ea typeface="Gill Sans"/>
              <a:cs typeface="Gill Sans"/>
            </a:endParaRPr>
          </a:p>
        </p:txBody>
      </p:sp>
      <p:sp>
        <p:nvSpPr>
          <p:cNvPr id="64516" name="Rectangle 3"/>
          <p:cNvSpPr>
            <a:spLocks/>
          </p:cNvSpPr>
          <p:nvPr/>
        </p:nvSpPr>
        <p:spPr bwMode="auto">
          <a:xfrm>
            <a:off x="3546475" y="149225"/>
            <a:ext cx="3073400" cy="860425"/>
          </a:xfrm>
          <a:prstGeom prst="rect">
            <a:avLst/>
          </a:prstGeom>
          <a:noFill/>
          <a:ln w="12700">
            <a:noFill/>
            <a:miter lim="800000"/>
            <a:headEnd/>
            <a:tailEnd/>
          </a:ln>
        </p:spPr>
        <p:txBody>
          <a:bodyPr wrap="none" lIns="0" tIns="0" rIns="0" bIns="0" anchor="ctr">
            <a:spAutoFit/>
          </a:bodyPr>
          <a:lstStyle/>
          <a:p>
            <a:r>
              <a:rPr lang="ru-RU" sz="2800" b="1" dirty="0" smtClean="0">
                <a:latin typeface="Calibri" pitchFamily="34" charset="0"/>
                <a:ea typeface="Gill Sans"/>
                <a:cs typeface="Gill Sans"/>
              </a:rPr>
              <a:t>GEOSS </a:t>
            </a:r>
            <a:r>
              <a:rPr lang="ru-RU" sz="2800" b="1" dirty="0" smtClean="0"/>
              <a:t>принципы</a:t>
            </a:r>
            <a:endParaRPr lang="ru-RU" sz="2800" b="1" dirty="0"/>
          </a:p>
          <a:p>
            <a:r>
              <a:rPr lang="ru-RU" sz="2800" b="1" dirty="0"/>
              <a:t>обмена </a:t>
            </a:r>
            <a:r>
              <a:rPr lang="ru-RU" sz="2800" b="1" dirty="0" smtClean="0"/>
              <a:t>данными</a:t>
            </a:r>
            <a:endParaRPr lang="ru-RU" sz="2600" b="1" dirty="0">
              <a:latin typeface="Calibri" pitchFamily="34" charset="0"/>
              <a:ea typeface="Gill Sans"/>
              <a:cs typeface="Gill Sans"/>
            </a:endParaRPr>
          </a:p>
        </p:txBody>
      </p:sp>
      <p:sp>
        <p:nvSpPr>
          <p:cNvPr id="64517" name="Rectangle 2"/>
          <p:cNvSpPr>
            <a:spLocks/>
          </p:cNvSpPr>
          <p:nvPr/>
        </p:nvSpPr>
        <p:spPr bwMode="auto">
          <a:xfrm>
            <a:off x="220663" y="3200400"/>
            <a:ext cx="8680450" cy="1338263"/>
          </a:xfrm>
          <a:prstGeom prst="rect">
            <a:avLst/>
          </a:prstGeom>
          <a:noFill/>
          <a:ln w="12700">
            <a:noFill/>
            <a:miter lim="800000"/>
            <a:headEnd/>
            <a:tailEnd/>
          </a:ln>
        </p:spPr>
        <p:txBody>
          <a:bodyPr lIns="0" tIns="0" rIns="0" bIns="0" anchor="ctr"/>
          <a:lstStyle/>
          <a:p>
            <a:pPr algn="just">
              <a:spcBef>
                <a:spcPts val="3513"/>
              </a:spcBef>
              <a:buSzPct val="125000"/>
            </a:pPr>
            <a:r>
              <a:rPr lang="ru-RU" sz="2600" dirty="0"/>
              <a:t>Все данные, метаданные и продукты будут доступны </a:t>
            </a:r>
            <a:r>
              <a:rPr lang="ru-RU" sz="2600" dirty="0">
                <a:solidFill>
                  <a:srgbClr val="FF0000"/>
                </a:solidFill>
              </a:rPr>
              <a:t>с минимальной задержкой во времени </a:t>
            </a:r>
            <a:r>
              <a:rPr lang="ru-RU" sz="2600" dirty="0"/>
              <a:t>и</a:t>
            </a:r>
            <a:r>
              <a:rPr lang="ru-RU" sz="2600" dirty="0">
                <a:solidFill>
                  <a:srgbClr val="FF0000"/>
                </a:solidFill>
              </a:rPr>
              <a:t> с минимальными затратами</a:t>
            </a:r>
            <a:r>
              <a:rPr lang="ru-RU" sz="2600" dirty="0"/>
              <a:t>. </a:t>
            </a:r>
            <a:endParaRPr lang="ru-RU" sz="2600" dirty="0">
              <a:solidFill>
                <a:srgbClr val="FF0000"/>
              </a:solidFill>
              <a:latin typeface="Gill Sans"/>
              <a:ea typeface="Gill Sans"/>
              <a:cs typeface="Gill Sans"/>
            </a:endParaRPr>
          </a:p>
        </p:txBody>
      </p:sp>
      <p:sp>
        <p:nvSpPr>
          <p:cNvPr id="64518" name="Rectangle 2"/>
          <p:cNvSpPr>
            <a:spLocks/>
          </p:cNvSpPr>
          <p:nvPr/>
        </p:nvSpPr>
        <p:spPr bwMode="auto">
          <a:xfrm>
            <a:off x="231775" y="4594225"/>
            <a:ext cx="8680450" cy="1555750"/>
          </a:xfrm>
          <a:prstGeom prst="rect">
            <a:avLst/>
          </a:prstGeom>
          <a:noFill/>
          <a:ln w="12700">
            <a:noFill/>
            <a:miter lim="800000"/>
            <a:headEnd/>
            <a:tailEnd/>
          </a:ln>
        </p:spPr>
        <p:txBody>
          <a:bodyPr lIns="0" tIns="0" rIns="0" bIns="0" anchor="ctr"/>
          <a:lstStyle/>
          <a:p>
            <a:pPr algn="just">
              <a:spcBef>
                <a:spcPts val="3513"/>
              </a:spcBef>
              <a:buSzPct val="125000"/>
            </a:pPr>
            <a:r>
              <a:rPr lang="ru-RU" sz="2600" dirty="0"/>
              <a:t>Все данные, метаданные и продукты,  будет </a:t>
            </a:r>
            <a:r>
              <a:rPr lang="ru-RU" sz="2600" dirty="0" smtClean="0"/>
              <a:t>предоставляться </a:t>
            </a:r>
            <a:r>
              <a:rPr lang="ru-RU" sz="2600" dirty="0">
                <a:solidFill>
                  <a:srgbClr val="FF0000"/>
                </a:solidFill>
              </a:rPr>
              <a:t>бесплатно</a:t>
            </a:r>
            <a:r>
              <a:rPr lang="ru-RU" sz="2600" dirty="0"/>
              <a:t> или </a:t>
            </a:r>
            <a:r>
              <a:rPr lang="ru-RU" sz="2600" dirty="0">
                <a:solidFill>
                  <a:srgbClr val="FF0000"/>
                </a:solidFill>
              </a:rPr>
              <a:t>не более, чем за стоимость воспроизводства </a:t>
            </a:r>
            <a:r>
              <a:rPr lang="ru-RU" sz="2600" dirty="0"/>
              <a:t>для целей научного и образовательного </a:t>
            </a:r>
            <a:r>
              <a:rPr lang="ru-RU" sz="2600" dirty="0" smtClean="0"/>
              <a:t>назначения</a:t>
            </a:r>
            <a:endParaRPr lang="ru-RU" sz="2600" dirty="0">
              <a:solidFill>
                <a:srgbClr val="FF0000"/>
              </a:solidFill>
              <a:latin typeface="Gill Sans"/>
              <a:ea typeface="Gill Sans"/>
              <a:cs typeface="Gill Sans"/>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1"/>
          <p:cNvGrpSpPr>
            <a:grpSpLocks/>
          </p:cNvGrpSpPr>
          <p:nvPr/>
        </p:nvGrpSpPr>
        <p:grpSpPr bwMode="auto">
          <a:xfrm>
            <a:off x="452438" y="355600"/>
            <a:ext cx="8691562" cy="6173788"/>
            <a:chOff x="0" y="9"/>
            <a:chExt cx="7963" cy="5658"/>
          </a:xfrm>
        </p:grpSpPr>
        <p:pic>
          <p:nvPicPr>
            <p:cNvPr id="65541" name="Picture 2"/>
            <p:cNvPicPr>
              <a:picLocks noChangeArrowheads="1"/>
            </p:cNvPicPr>
            <p:nvPr/>
          </p:nvPicPr>
          <p:blipFill>
            <a:blip r:embed="rId3"/>
            <a:srcRect/>
            <a:stretch>
              <a:fillRect/>
            </a:stretch>
          </p:blipFill>
          <p:spPr bwMode="auto">
            <a:xfrm>
              <a:off x="5422" y="3144"/>
              <a:ext cx="1920" cy="800"/>
            </a:xfrm>
            <a:prstGeom prst="rect">
              <a:avLst/>
            </a:prstGeom>
            <a:noFill/>
            <a:ln w="12700">
              <a:noFill/>
              <a:miter lim="800000"/>
              <a:headEnd/>
              <a:tailEnd/>
            </a:ln>
          </p:spPr>
        </p:pic>
        <p:pic>
          <p:nvPicPr>
            <p:cNvPr id="65542" name="Picture 3"/>
            <p:cNvPicPr>
              <a:picLocks noChangeArrowheads="1"/>
            </p:cNvPicPr>
            <p:nvPr/>
          </p:nvPicPr>
          <p:blipFill>
            <a:blip r:embed="rId4"/>
            <a:srcRect/>
            <a:stretch>
              <a:fillRect/>
            </a:stretch>
          </p:blipFill>
          <p:spPr bwMode="auto">
            <a:xfrm>
              <a:off x="412" y="3202"/>
              <a:ext cx="1944" cy="672"/>
            </a:xfrm>
            <a:prstGeom prst="rect">
              <a:avLst/>
            </a:prstGeom>
            <a:noFill/>
            <a:ln w="12700">
              <a:noFill/>
              <a:miter lim="800000"/>
              <a:headEnd/>
              <a:tailEnd/>
            </a:ln>
          </p:spPr>
        </p:pic>
        <p:grpSp>
          <p:nvGrpSpPr>
            <p:cNvPr id="65543" name="Group 4"/>
            <p:cNvGrpSpPr>
              <a:grpSpLocks/>
            </p:cNvGrpSpPr>
            <p:nvPr/>
          </p:nvGrpSpPr>
          <p:grpSpPr bwMode="auto">
            <a:xfrm>
              <a:off x="2167" y="2633"/>
              <a:ext cx="3378" cy="883"/>
              <a:chOff x="0" y="0"/>
              <a:chExt cx="3378" cy="883"/>
            </a:xfrm>
          </p:grpSpPr>
          <p:grpSp>
            <p:nvGrpSpPr>
              <p:cNvPr id="65598" name="Group 5"/>
              <p:cNvGrpSpPr>
                <a:grpSpLocks/>
              </p:cNvGrpSpPr>
              <p:nvPr/>
            </p:nvGrpSpPr>
            <p:grpSpPr bwMode="auto">
              <a:xfrm>
                <a:off x="-40" y="8"/>
                <a:ext cx="3456" cy="896"/>
                <a:chOff x="0" y="0"/>
                <a:chExt cx="3456" cy="896"/>
              </a:xfrm>
            </p:grpSpPr>
            <p:sp>
              <p:nvSpPr>
                <p:cNvPr id="65602" name="Oval 6"/>
                <p:cNvSpPr>
                  <a:spLocks/>
                </p:cNvSpPr>
                <p:nvPr/>
              </p:nvSpPr>
              <p:spPr bwMode="auto">
                <a:xfrm>
                  <a:off x="40" y="32"/>
                  <a:ext cx="3378" cy="824"/>
                </a:xfrm>
                <a:prstGeom prst="ellipse">
                  <a:avLst/>
                </a:prstGeom>
                <a:solidFill>
                  <a:srgbClr val="FFFFFF"/>
                </a:solidFill>
                <a:ln w="12700">
                  <a:noFill/>
                  <a:miter lim="800000"/>
                  <a:headEnd/>
                  <a:tailEnd/>
                </a:ln>
              </p:spPr>
              <p:txBody>
                <a:bodyPr lIns="0" tIns="0" rIns="0" bIns="0"/>
                <a:lstStyle/>
                <a:p>
                  <a:endParaRPr lang="ru-RU" dirty="0">
                    <a:latin typeface="Calibri" pitchFamily="34" charset="0"/>
                  </a:endParaRPr>
                </a:p>
              </p:txBody>
            </p:sp>
            <p:pic>
              <p:nvPicPr>
                <p:cNvPr id="65603" name="Picture 7"/>
                <p:cNvPicPr>
                  <a:picLocks noChangeArrowheads="1"/>
                </p:cNvPicPr>
                <p:nvPr/>
              </p:nvPicPr>
              <p:blipFill>
                <a:blip r:embed="rId5"/>
                <a:srcRect/>
                <a:stretch>
                  <a:fillRect/>
                </a:stretch>
              </p:blipFill>
              <p:spPr bwMode="auto">
                <a:xfrm>
                  <a:off x="0" y="0"/>
                  <a:ext cx="3456" cy="896"/>
                </a:xfrm>
                <a:prstGeom prst="rect">
                  <a:avLst/>
                </a:prstGeom>
                <a:noFill/>
                <a:ln w="12700">
                  <a:noFill/>
                  <a:miter lim="800000"/>
                  <a:headEnd/>
                  <a:tailEnd/>
                </a:ln>
              </p:spPr>
            </p:pic>
          </p:grpSp>
          <p:grpSp>
            <p:nvGrpSpPr>
              <p:cNvPr id="65599" name="Group 8"/>
              <p:cNvGrpSpPr>
                <a:grpSpLocks/>
              </p:cNvGrpSpPr>
              <p:nvPr/>
            </p:nvGrpSpPr>
            <p:grpSpPr bwMode="auto">
              <a:xfrm>
                <a:off x="901" y="0"/>
                <a:ext cx="1666" cy="883"/>
                <a:chOff x="0" y="0"/>
                <a:chExt cx="1665" cy="883"/>
              </a:xfrm>
            </p:grpSpPr>
            <p:pic>
              <p:nvPicPr>
                <p:cNvPr id="65600" name="Picture 9"/>
                <p:cNvPicPr>
                  <a:picLocks noChangeAspect="1" noChangeArrowheads="1"/>
                </p:cNvPicPr>
                <p:nvPr/>
              </p:nvPicPr>
              <p:blipFill>
                <a:blip r:embed="rId6"/>
                <a:srcRect/>
                <a:stretch>
                  <a:fillRect/>
                </a:stretch>
              </p:blipFill>
              <p:spPr bwMode="auto">
                <a:xfrm>
                  <a:off x="0" y="127"/>
                  <a:ext cx="1108" cy="642"/>
                </a:xfrm>
                <a:prstGeom prst="rect">
                  <a:avLst/>
                </a:prstGeom>
                <a:noFill/>
                <a:ln w="12700">
                  <a:noFill/>
                  <a:miter lim="800000"/>
                  <a:headEnd/>
                  <a:tailEnd/>
                </a:ln>
              </p:spPr>
            </p:pic>
            <p:sp>
              <p:nvSpPr>
                <p:cNvPr id="65601" name="Rectangle 10"/>
                <p:cNvSpPr>
                  <a:spLocks/>
                </p:cNvSpPr>
                <p:nvPr/>
              </p:nvSpPr>
              <p:spPr bwMode="auto">
                <a:xfrm>
                  <a:off x="990" y="0"/>
                  <a:ext cx="675" cy="883"/>
                </a:xfrm>
                <a:prstGeom prst="rect">
                  <a:avLst/>
                </a:prstGeom>
                <a:noFill/>
                <a:ln w="12700">
                  <a:noFill/>
                  <a:miter lim="800000"/>
                  <a:headEnd/>
                  <a:tailEnd/>
                </a:ln>
              </p:spPr>
              <p:txBody>
                <a:bodyPr lIns="0" tIns="0" rIns="0" bIns="0" anchor="ctr"/>
                <a:lstStyle/>
                <a:p>
                  <a:r>
                    <a:rPr lang="ru-RU" sz="4500" dirty="0" smtClean="0">
                      <a:solidFill>
                        <a:srgbClr val="003DCC"/>
                      </a:solidFill>
                      <a:latin typeface="Bauhaus 93" pitchFamily="82" charset="0"/>
                      <a:sym typeface="Bauhaus 93" pitchFamily="82" charset="0"/>
                    </a:rPr>
                    <a:t>SS</a:t>
                  </a:r>
                  <a:endParaRPr lang="ru-RU" sz="4500" dirty="0">
                    <a:solidFill>
                      <a:srgbClr val="003DCC"/>
                    </a:solidFill>
                    <a:latin typeface="Bauhaus 93" pitchFamily="82" charset="0"/>
                    <a:sym typeface="Bauhaus 93" pitchFamily="82" charset="0"/>
                  </a:endParaRPr>
                </a:p>
              </p:txBody>
            </p:sp>
          </p:grpSp>
        </p:grpSp>
        <p:sp>
          <p:nvSpPr>
            <p:cNvPr id="65544" name="Rectangle 11"/>
            <p:cNvSpPr>
              <a:spLocks/>
            </p:cNvSpPr>
            <p:nvPr/>
          </p:nvSpPr>
          <p:spPr bwMode="auto">
            <a:xfrm>
              <a:off x="2529" y="9"/>
              <a:ext cx="3977" cy="403"/>
            </a:xfrm>
            <a:prstGeom prst="rect">
              <a:avLst/>
            </a:prstGeom>
            <a:noFill/>
            <a:ln w="12700">
              <a:noFill/>
              <a:miter lim="800000"/>
              <a:headEnd/>
              <a:tailEnd/>
            </a:ln>
          </p:spPr>
          <p:txBody>
            <a:bodyPr lIns="0" tIns="0" rIns="0" bIns="0" anchor="ctr"/>
            <a:lstStyle/>
            <a:p>
              <a:pPr algn="ctr"/>
              <a:r>
                <a:rPr lang="ru-RU" sz="2800" b="1" dirty="0"/>
                <a:t>Системы </a:t>
              </a:r>
              <a:r>
                <a:rPr lang="ru-RU" sz="2800" b="1" dirty="0" smtClean="0"/>
                <a:t>наблюдений</a:t>
              </a:r>
              <a:endParaRPr lang="ru-RU" sz="2600" b="1" dirty="0">
                <a:latin typeface="Calibri" pitchFamily="34" charset="0"/>
                <a:ea typeface="Eurostile"/>
                <a:cs typeface="Eurostile"/>
                <a:sym typeface="Eurostile"/>
              </a:endParaRPr>
            </a:p>
          </p:txBody>
        </p:sp>
        <p:sp>
          <p:nvSpPr>
            <p:cNvPr id="65545" name="Rectangle 12"/>
            <p:cNvSpPr>
              <a:spLocks/>
            </p:cNvSpPr>
            <p:nvPr/>
          </p:nvSpPr>
          <p:spPr bwMode="auto">
            <a:xfrm>
              <a:off x="2443" y="5263"/>
              <a:ext cx="3102" cy="404"/>
            </a:xfrm>
            <a:prstGeom prst="rect">
              <a:avLst/>
            </a:prstGeom>
            <a:noFill/>
            <a:ln w="12700">
              <a:noFill/>
              <a:miter lim="800000"/>
              <a:headEnd/>
              <a:tailEnd/>
            </a:ln>
          </p:spPr>
          <p:txBody>
            <a:bodyPr lIns="0" tIns="0" rIns="0" bIns="0" anchor="ctr"/>
            <a:lstStyle/>
            <a:p>
              <a:pPr algn="ctr"/>
              <a:r>
                <a:rPr lang="ru-RU" sz="1700" b="1" dirty="0">
                  <a:latin typeface="Gill Sans"/>
                  <a:ea typeface="Eurostile"/>
                  <a:cs typeface="Eurostile"/>
                  <a:sym typeface="Eurostile"/>
                </a:rPr>
                <a:t>Области </a:t>
              </a:r>
              <a:r>
                <a:rPr lang="ru-RU" sz="1600" b="1" dirty="0"/>
                <a:t>общественных </a:t>
              </a:r>
              <a:r>
                <a:rPr lang="ru-RU" sz="1600" b="1" dirty="0" smtClean="0"/>
                <a:t>благ</a:t>
              </a:r>
              <a:endParaRPr lang="ru-RU" sz="1700" b="1" dirty="0">
                <a:latin typeface="Gill Sans"/>
                <a:ea typeface="Eurostile"/>
                <a:cs typeface="Eurostile"/>
                <a:sym typeface="Eurostile"/>
              </a:endParaRPr>
            </a:p>
          </p:txBody>
        </p:sp>
        <p:grpSp>
          <p:nvGrpSpPr>
            <p:cNvPr id="65546" name="Group 13"/>
            <p:cNvGrpSpPr>
              <a:grpSpLocks/>
            </p:cNvGrpSpPr>
            <p:nvPr/>
          </p:nvGrpSpPr>
          <p:grpSpPr bwMode="auto">
            <a:xfrm>
              <a:off x="0" y="3934"/>
              <a:ext cx="832" cy="1089"/>
              <a:chOff x="0" y="0"/>
              <a:chExt cx="832" cy="1089"/>
            </a:xfrm>
          </p:grpSpPr>
          <p:sp>
            <p:nvSpPr>
              <p:cNvPr id="65596" name="Rectangle 14"/>
              <p:cNvSpPr>
                <a:spLocks/>
              </p:cNvSpPr>
              <p:nvPr/>
            </p:nvSpPr>
            <p:spPr bwMode="auto">
              <a:xfrm>
                <a:off x="53" y="833"/>
                <a:ext cx="693" cy="256"/>
              </a:xfrm>
              <a:prstGeom prst="rect">
                <a:avLst/>
              </a:prstGeom>
              <a:noFill/>
              <a:ln w="12700">
                <a:noFill/>
                <a:miter lim="800000"/>
                <a:headEnd/>
                <a:tailEnd/>
              </a:ln>
            </p:spPr>
            <p:txBody>
              <a:bodyPr lIns="0" tIns="0" rIns="0" bIns="0" anchor="ctr"/>
              <a:lstStyle/>
              <a:p>
                <a:pPr algn="ctr"/>
                <a:r>
                  <a:rPr lang="ru-RU" sz="1000" b="1" dirty="0"/>
                  <a:t>Стихийные </a:t>
                </a:r>
                <a:r>
                  <a:rPr lang="ru-RU" sz="1000" b="1" dirty="0" smtClean="0"/>
                  <a:t>бедствия</a:t>
                </a:r>
                <a:endParaRPr lang="ru-RU" sz="1000" b="1" dirty="0">
                  <a:latin typeface="Eurostile"/>
                  <a:ea typeface="Eurostile"/>
                  <a:cs typeface="Eurostile"/>
                  <a:sym typeface="Eurostile"/>
                </a:endParaRPr>
              </a:p>
            </p:txBody>
          </p:sp>
          <p:pic>
            <p:nvPicPr>
              <p:cNvPr id="65597" name="Picture 15"/>
              <p:cNvPicPr>
                <a:picLocks noChangeAspect="1" noChangeArrowheads="1"/>
              </p:cNvPicPr>
              <p:nvPr/>
            </p:nvPicPr>
            <p:blipFill>
              <a:blip r:embed="rId7"/>
              <a:srcRect l="27467" t="3876" r="10361" b="3101"/>
              <a:stretch>
                <a:fillRect/>
              </a:stretch>
            </p:blipFill>
            <p:spPr bwMode="auto">
              <a:xfrm>
                <a:off x="0" y="0"/>
                <a:ext cx="832" cy="832"/>
              </a:xfrm>
              <a:prstGeom prst="rect">
                <a:avLst/>
              </a:prstGeom>
              <a:noFill/>
              <a:ln w="12700">
                <a:noFill/>
                <a:miter lim="800000"/>
                <a:headEnd/>
                <a:tailEnd/>
              </a:ln>
            </p:spPr>
          </p:pic>
        </p:grpSp>
        <p:grpSp>
          <p:nvGrpSpPr>
            <p:cNvPr id="65547" name="Group 16"/>
            <p:cNvGrpSpPr>
              <a:grpSpLocks/>
            </p:cNvGrpSpPr>
            <p:nvPr/>
          </p:nvGrpSpPr>
          <p:grpSpPr bwMode="auto">
            <a:xfrm>
              <a:off x="2341" y="4238"/>
              <a:ext cx="1203" cy="1085"/>
              <a:chOff x="-188" y="40"/>
              <a:chExt cx="1203" cy="1085"/>
            </a:xfrm>
          </p:grpSpPr>
          <p:sp>
            <p:nvSpPr>
              <p:cNvPr id="65594" name="Rectangle 17"/>
              <p:cNvSpPr>
                <a:spLocks/>
              </p:cNvSpPr>
              <p:nvPr/>
            </p:nvSpPr>
            <p:spPr bwMode="auto">
              <a:xfrm>
                <a:off x="-188" y="869"/>
                <a:ext cx="1203" cy="256"/>
              </a:xfrm>
              <a:prstGeom prst="rect">
                <a:avLst/>
              </a:prstGeom>
              <a:noFill/>
              <a:ln w="12700">
                <a:noFill/>
                <a:miter lim="800000"/>
                <a:headEnd/>
                <a:tailEnd/>
              </a:ln>
            </p:spPr>
            <p:txBody>
              <a:bodyPr lIns="0" tIns="0" rIns="0" bIns="0" anchor="ctr"/>
              <a:lstStyle/>
              <a:p>
                <a:pPr algn="ctr"/>
                <a:r>
                  <a:rPr lang="ru-RU" sz="1000" b="1" dirty="0" smtClean="0"/>
                  <a:t>Здравоохранение</a:t>
                </a:r>
                <a:endParaRPr lang="ru-RU" sz="1000" b="1" dirty="0">
                  <a:latin typeface="Eurostile"/>
                  <a:ea typeface="Eurostile"/>
                  <a:cs typeface="Eurostile"/>
                  <a:sym typeface="Eurostile"/>
                </a:endParaRPr>
              </a:p>
            </p:txBody>
          </p:sp>
          <p:pic>
            <p:nvPicPr>
              <p:cNvPr id="65595" name="Picture 18"/>
              <p:cNvPicPr>
                <a:picLocks noChangeAspect="1" noChangeArrowheads="1"/>
              </p:cNvPicPr>
              <p:nvPr/>
            </p:nvPicPr>
            <p:blipFill>
              <a:blip r:embed="rId8"/>
              <a:srcRect l="4709" t="3125" r="3810" b="3125"/>
              <a:stretch>
                <a:fillRect/>
              </a:stretch>
            </p:blipFill>
            <p:spPr bwMode="auto">
              <a:xfrm>
                <a:off x="0" y="40"/>
                <a:ext cx="832" cy="832"/>
              </a:xfrm>
              <a:prstGeom prst="rect">
                <a:avLst/>
              </a:prstGeom>
              <a:noFill/>
              <a:ln w="12700">
                <a:noFill/>
                <a:miter lim="800000"/>
                <a:headEnd/>
                <a:tailEnd/>
              </a:ln>
            </p:spPr>
          </p:pic>
        </p:grpSp>
        <p:grpSp>
          <p:nvGrpSpPr>
            <p:cNvPr id="65548" name="Group 19"/>
            <p:cNvGrpSpPr>
              <a:grpSpLocks/>
            </p:cNvGrpSpPr>
            <p:nvPr/>
          </p:nvGrpSpPr>
          <p:grpSpPr bwMode="auto">
            <a:xfrm>
              <a:off x="840" y="4017"/>
              <a:ext cx="832" cy="1061"/>
              <a:chOff x="0" y="0"/>
              <a:chExt cx="832" cy="1061"/>
            </a:xfrm>
          </p:grpSpPr>
          <p:sp>
            <p:nvSpPr>
              <p:cNvPr id="65592" name="Rectangle 20"/>
              <p:cNvSpPr>
                <a:spLocks/>
              </p:cNvSpPr>
              <p:nvPr/>
            </p:nvSpPr>
            <p:spPr bwMode="auto">
              <a:xfrm>
                <a:off x="116" y="806"/>
                <a:ext cx="595" cy="255"/>
              </a:xfrm>
              <a:prstGeom prst="rect">
                <a:avLst/>
              </a:prstGeom>
              <a:noFill/>
              <a:ln w="12700">
                <a:noFill/>
                <a:miter lim="800000"/>
                <a:headEnd/>
                <a:tailEnd/>
              </a:ln>
            </p:spPr>
            <p:txBody>
              <a:bodyPr lIns="0" tIns="0" rIns="0" bIns="0" anchor="ctr"/>
              <a:lstStyle/>
              <a:p>
                <a:pPr algn="ctr"/>
                <a:r>
                  <a:rPr lang="ru-RU" sz="1000" b="1" dirty="0" smtClean="0"/>
                  <a:t>Климат</a:t>
                </a:r>
                <a:endParaRPr lang="ru-RU" sz="1000" b="1" dirty="0">
                  <a:latin typeface="Eurostile"/>
                  <a:ea typeface="Eurostile"/>
                  <a:cs typeface="Eurostile"/>
                  <a:sym typeface="Eurostile"/>
                </a:endParaRPr>
              </a:p>
            </p:txBody>
          </p:sp>
          <p:pic>
            <p:nvPicPr>
              <p:cNvPr id="65593" name="Picture 21"/>
              <p:cNvPicPr>
                <a:picLocks noChangeAspect="1" noChangeArrowheads="1"/>
              </p:cNvPicPr>
              <p:nvPr/>
            </p:nvPicPr>
            <p:blipFill>
              <a:blip r:embed="rId9"/>
              <a:srcRect t="3432"/>
              <a:stretch>
                <a:fillRect/>
              </a:stretch>
            </p:blipFill>
            <p:spPr bwMode="auto">
              <a:xfrm>
                <a:off x="6" y="0"/>
                <a:ext cx="819" cy="826"/>
              </a:xfrm>
              <a:prstGeom prst="rect">
                <a:avLst/>
              </a:prstGeom>
              <a:noFill/>
              <a:ln w="12700">
                <a:noFill/>
                <a:miter lim="800000"/>
                <a:headEnd/>
                <a:tailEnd/>
              </a:ln>
            </p:spPr>
          </p:pic>
        </p:grpSp>
        <p:grpSp>
          <p:nvGrpSpPr>
            <p:cNvPr id="65549" name="Group 22"/>
            <p:cNvGrpSpPr>
              <a:grpSpLocks/>
            </p:cNvGrpSpPr>
            <p:nvPr/>
          </p:nvGrpSpPr>
          <p:grpSpPr bwMode="auto">
            <a:xfrm>
              <a:off x="1680" y="4124"/>
              <a:ext cx="833" cy="1059"/>
              <a:chOff x="0" y="0"/>
              <a:chExt cx="832" cy="1059"/>
            </a:xfrm>
          </p:grpSpPr>
          <p:sp>
            <p:nvSpPr>
              <p:cNvPr id="65590" name="Rectangle 23"/>
              <p:cNvSpPr>
                <a:spLocks/>
              </p:cNvSpPr>
              <p:nvPr/>
            </p:nvSpPr>
            <p:spPr bwMode="auto">
              <a:xfrm>
                <a:off x="155" y="803"/>
                <a:ext cx="505" cy="256"/>
              </a:xfrm>
              <a:prstGeom prst="rect">
                <a:avLst/>
              </a:prstGeom>
              <a:noFill/>
              <a:ln w="12700">
                <a:noFill/>
                <a:miter lim="800000"/>
                <a:headEnd/>
                <a:tailEnd/>
              </a:ln>
            </p:spPr>
            <p:txBody>
              <a:bodyPr lIns="0" tIns="0" rIns="0" bIns="0" anchor="ctr"/>
              <a:lstStyle/>
              <a:p>
                <a:pPr algn="ctr"/>
                <a:r>
                  <a:rPr lang="ru-RU" sz="1000" b="1" dirty="0" smtClean="0">
                    <a:latin typeface="Eurostile"/>
                    <a:ea typeface="Eurostile"/>
                    <a:cs typeface="Eurostile"/>
                    <a:sym typeface="Eurostile"/>
                  </a:rPr>
                  <a:t>Вода</a:t>
                </a:r>
                <a:endParaRPr lang="ru-RU" sz="1000" b="1" dirty="0">
                  <a:latin typeface="Eurostile"/>
                  <a:ea typeface="Eurostile"/>
                  <a:cs typeface="Eurostile"/>
                  <a:sym typeface="Eurostile"/>
                </a:endParaRPr>
              </a:p>
            </p:txBody>
          </p:sp>
          <p:pic>
            <p:nvPicPr>
              <p:cNvPr id="65591" name="Picture 24"/>
              <p:cNvPicPr>
                <a:picLocks noChangeAspect="1" noChangeArrowheads="1"/>
              </p:cNvPicPr>
              <p:nvPr/>
            </p:nvPicPr>
            <p:blipFill>
              <a:blip r:embed="rId10"/>
              <a:srcRect l="13496" t="1022" r="12883" b="818"/>
              <a:stretch>
                <a:fillRect/>
              </a:stretch>
            </p:blipFill>
            <p:spPr bwMode="auto">
              <a:xfrm>
                <a:off x="0" y="0"/>
                <a:ext cx="832" cy="832"/>
              </a:xfrm>
              <a:prstGeom prst="rect">
                <a:avLst/>
              </a:prstGeom>
              <a:noFill/>
              <a:ln w="12700">
                <a:noFill/>
                <a:miter lim="800000"/>
                <a:headEnd/>
                <a:tailEnd/>
              </a:ln>
            </p:spPr>
          </p:pic>
        </p:grpSp>
        <p:grpSp>
          <p:nvGrpSpPr>
            <p:cNvPr id="65550" name="Group 25"/>
            <p:cNvGrpSpPr>
              <a:grpSpLocks/>
            </p:cNvGrpSpPr>
            <p:nvPr/>
          </p:nvGrpSpPr>
          <p:grpSpPr bwMode="auto">
            <a:xfrm>
              <a:off x="4260" y="4195"/>
              <a:ext cx="832" cy="1076"/>
              <a:chOff x="0" y="5"/>
              <a:chExt cx="832" cy="1076"/>
            </a:xfrm>
          </p:grpSpPr>
          <p:sp>
            <p:nvSpPr>
              <p:cNvPr id="65588" name="Rectangle 26"/>
              <p:cNvSpPr>
                <a:spLocks/>
              </p:cNvSpPr>
              <p:nvPr/>
            </p:nvSpPr>
            <p:spPr bwMode="auto">
              <a:xfrm>
                <a:off x="83" y="826"/>
                <a:ext cx="662" cy="255"/>
              </a:xfrm>
              <a:prstGeom prst="rect">
                <a:avLst/>
              </a:prstGeom>
              <a:noFill/>
              <a:ln w="12700">
                <a:noFill/>
                <a:miter lim="800000"/>
                <a:headEnd/>
                <a:tailEnd/>
              </a:ln>
            </p:spPr>
            <p:txBody>
              <a:bodyPr lIns="0" tIns="0" rIns="0" bIns="0" anchor="ctr"/>
              <a:lstStyle/>
              <a:p>
                <a:pPr algn="ctr"/>
                <a:r>
                  <a:rPr lang="ru-RU" sz="1000" b="1" dirty="0" smtClean="0"/>
                  <a:t>Погода</a:t>
                </a:r>
                <a:endParaRPr lang="ru-RU" sz="1000" b="1" dirty="0">
                  <a:latin typeface="Eurostile"/>
                  <a:ea typeface="Eurostile"/>
                  <a:cs typeface="Eurostile"/>
                  <a:sym typeface="Eurostile"/>
                </a:endParaRPr>
              </a:p>
            </p:txBody>
          </p:sp>
          <p:pic>
            <p:nvPicPr>
              <p:cNvPr id="65589" name="Picture 27"/>
              <p:cNvPicPr>
                <a:picLocks noChangeAspect="1" noChangeArrowheads="1"/>
              </p:cNvPicPr>
              <p:nvPr/>
            </p:nvPicPr>
            <p:blipFill>
              <a:blip r:embed="rId11"/>
              <a:srcRect l="4999" r="20000" b="624"/>
              <a:stretch>
                <a:fillRect/>
              </a:stretch>
            </p:blipFill>
            <p:spPr bwMode="auto">
              <a:xfrm>
                <a:off x="0" y="5"/>
                <a:ext cx="832" cy="827"/>
              </a:xfrm>
              <a:prstGeom prst="rect">
                <a:avLst/>
              </a:prstGeom>
              <a:noFill/>
              <a:ln w="12700">
                <a:noFill/>
                <a:miter lim="800000"/>
                <a:headEnd/>
                <a:tailEnd/>
              </a:ln>
            </p:spPr>
          </p:pic>
        </p:grpSp>
        <p:grpSp>
          <p:nvGrpSpPr>
            <p:cNvPr id="65551" name="Group 28"/>
            <p:cNvGrpSpPr>
              <a:grpSpLocks/>
            </p:cNvGrpSpPr>
            <p:nvPr/>
          </p:nvGrpSpPr>
          <p:grpSpPr bwMode="auto">
            <a:xfrm>
              <a:off x="5990" y="4017"/>
              <a:ext cx="845" cy="1111"/>
              <a:chOff x="0" y="0"/>
              <a:chExt cx="845" cy="1111"/>
            </a:xfrm>
          </p:grpSpPr>
          <p:sp>
            <p:nvSpPr>
              <p:cNvPr id="65586" name="Rectangle 29"/>
              <p:cNvSpPr>
                <a:spLocks/>
              </p:cNvSpPr>
              <p:nvPr/>
            </p:nvSpPr>
            <p:spPr bwMode="auto">
              <a:xfrm>
                <a:off x="14" y="856"/>
                <a:ext cx="824" cy="255"/>
              </a:xfrm>
              <a:prstGeom prst="rect">
                <a:avLst/>
              </a:prstGeom>
              <a:noFill/>
              <a:ln w="12700">
                <a:noFill/>
                <a:miter lim="800000"/>
                <a:headEnd/>
                <a:tailEnd/>
              </a:ln>
            </p:spPr>
            <p:txBody>
              <a:bodyPr lIns="0" tIns="0" rIns="0" bIns="0" anchor="ctr"/>
              <a:lstStyle/>
              <a:p>
                <a:pPr algn="ctr"/>
                <a:r>
                  <a:rPr lang="ru-RU" sz="1000" b="1" dirty="0"/>
                  <a:t>Сельское хозяйство</a:t>
                </a:r>
                <a:endParaRPr lang="ru-RU" sz="1000" dirty="0"/>
              </a:p>
            </p:txBody>
          </p:sp>
          <p:pic>
            <p:nvPicPr>
              <p:cNvPr id="65587" name="Picture 30"/>
              <p:cNvPicPr>
                <a:picLocks noChangeAspect="1" noChangeArrowheads="1"/>
              </p:cNvPicPr>
              <p:nvPr/>
            </p:nvPicPr>
            <p:blipFill>
              <a:blip r:embed="rId12"/>
              <a:srcRect l="34042" t="130" r="1595" b="2435"/>
              <a:stretch>
                <a:fillRect/>
              </a:stretch>
            </p:blipFill>
            <p:spPr bwMode="auto">
              <a:xfrm>
                <a:off x="0" y="0"/>
                <a:ext cx="845" cy="838"/>
              </a:xfrm>
              <a:prstGeom prst="rect">
                <a:avLst/>
              </a:prstGeom>
              <a:noFill/>
              <a:ln w="12700">
                <a:noFill/>
                <a:miter lim="800000"/>
                <a:headEnd/>
                <a:tailEnd/>
              </a:ln>
            </p:spPr>
          </p:pic>
        </p:grpSp>
        <p:grpSp>
          <p:nvGrpSpPr>
            <p:cNvPr id="65552" name="Group 31"/>
            <p:cNvGrpSpPr>
              <a:grpSpLocks/>
            </p:cNvGrpSpPr>
            <p:nvPr/>
          </p:nvGrpSpPr>
          <p:grpSpPr bwMode="auto">
            <a:xfrm>
              <a:off x="3394" y="4321"/>
              <a:ext cx="833" cy="1069"/>
              <a:chOff x="0" y="0"/>
              <a:chExt cx="832" cy="1068"/>
            </a:xfrm>
          </p:grpSpPr>
          <p:sp>
            <p:nvSpPr>
              <p:cNvPr id="65584" name="Rectangle 32"/>
              <p:cNvSpPr>
                <a:spLocks/>
              </p:cNvSpPr>
              <p:nvPr/>
            </p:nvSpPr>
            <p:spPr bwMode="auto">
              <a:xfrm>
                <a:off x="150" y="812"/>
                <a:ext cx="529" cy="256"/>
              </a:xfrm>
              <a:prstGeom prst="rect">
                <a:avLst/>
              </a:prstGeom>
              <a:noFill/>
              <a:ln w="12700">
                <a:noFill/>
                <a:miter lim="800000"/>
                <a:headEnd/>
                <a:tailEnd/>
              </a:ln>
            </p:spPr>
            <p:txBody>
              <a:bodyPr lIns="0" tIns="0" rIns="0" bIns="0" anchor="ctr"/>
              <a:lstStyle/>
              <a:p>
                <a:r>
                  <a:rPr lang="ru-RU" sz="1000" b="1" dirty="0" smtClean="0"/>
                  <a:t>Энергия</a:t>
                </a:r>
                <a:endParaRPr lang="ru-RU" sz="1000" b="1" dirty="0">
                  <a:latin typeface="Eurostile"/>
                  <a:ea typeface="Eurostile"/>
                  <a:cs typeface="Eurostile"/>
                  <a:sym typeface="Eurostile"/>
                </a:endParaRPr>
              </a:p>
            </p:txBody>
          </p:sp>
          <p:pic>
            <p:nvPicPr>
              <p:cNvPr id="65585" name="Picture 33"/>
              <p:cNvPicPr>
                <a:picLocks noChangeAspect="1" noChangeArrowheads="1"/>
              </p:cNvPicPr>
              <p:nvPr/>
            </p:nvPicPr>
            <p:blipFill>
              <a:blip r:embed="rId13"/>
              <a:srcRect l="9793" t="3322" r="28349" b="2357"/>
              <a:stretch>
                <a:fillRect/>
              </a:stretch>
            </p:blipFill>
            <p:spPr bwMode="auto">
              <a:xfrm>
                <a:off x="0" y="0"/>
                <a:ext cx="832" cy="832"/>
              </a:xfrm>
              <a:prstGeom prst="rect">
                <a:avLst/>
              </a:prstGeom>
              <a:noFill/>
              <a:ln w="12700">
                <a:noFill/>
                <a:miter lim="800000"/>
                <a:headEnd/>
                <a:tailEnd/>
              </a:ln>
            </p:spPr>
          </p:pic>
        </p:grpSp>
        <p:grpSp>
          <p:nvGrpSpPr>
            <p:cNvPr id="65553" name="Group 34"/>
            <p:cNvGrpSpPr>
              <a:grpSpLocks/>
            </p:cNvGrpSpPr>
            <p:nvPr/>
          </p:nvGrpSpPr>
          <p:grpSpPr bwMode="auto">
            <a:xfrm>
              <a:off x="5107" y="4124"/>
              <a:ext cx="850" cy="1059"/>
              <a:chOff x="0" y="0"/>
              <a:chExt cx="849" cy="1059"/>
            </a:xfrm>
          </p:grpSpPr>
          <p:sp>
            <p:nvSpPr>
              <p:cNvPr id="65582" name="Rectangle 35"/>
              <p:cNvSpPr>
                <a:spLocks/>
              </p:cNvSpPr>
              <p:nvPr/>
            </p:nvSpPr>
            <p:spPr bwMode="auto">
              <a:xfrm>
                <a:off x="0" y="803"/>
                <a:ext cx="842" cy="256"/>
              </a:xfrm>
              <a:prstGeom prst="rect">
                <a:avLst/>
              </a:prstGeom>
              <a:noFill/>
              <a:ln w="12700">
                <a:noFill/>
                <a:miter lim="800000"/>
                <a:headEnd/>
                <a:tailEnd/>
              </a:ln>
            </p:spPr>
            <p:txBody>
              <a:bodyPr lIns="0" tIns="0" rIns="0" bIns="0" anchor="ctr"/>
              <a:lstStyle/>
              <a:p>
                <a:pPr algn="ctr"/>
                <a:r>
                  <a:rPr lang="ru-RU" sz="1000" b="1" dirty="0" smtClean="0"/>
                  <a:t>Экосистемы</a:t>
                </a:r>
                <a:endParaRPr lang="ru-RU" sz="1000" b="1" dirty="0">
                  <a:latin typeface="Eurostile"/>
                  <a:ea typeface="Eurostile"/>
                  <a:cs typeface="Eurostile"/>
                  <a:sym typeface="Eurostile"/>
                </a:endParaRPr>
              </a:p>
            </p:txBody>
          </p:sp>
          <p:pic>
            <p:nvPicPr>
              <p:cNvPr id="65583" name="Picture 36"/>
              <p:cNvPicPr>
                <a:picLocks noChangeAspect="1" noChangeArrowheads="1"/>
              </p:cNvPicPr>
              <p:nvPr/>
            </p:nvPicPr>
            <p:blipFill>
              <a:blip r:embed="rId14"/>
              <a:srcRect l="1874" r="23125"/>
              <a:stretch>
                <a:fillRect/>
              </a:stretch>
            </p:blipFill>
            <p:spPr bwMode="auto">
              <a:xfrm>
                <a:off x="17" y="0"/>
                <a:ext cx="832" cy="832"/>
              </a:xfrm>
              <a:prstGeom prst="rect">
                <a:avLst/>
              </a:prstGeom>
              <a:noFill/>
              <a:ln w="12700">
                <a:noFill/>
                <a:miter lim="800000"/>
                <a:headEnd/>
                <a:tailEnd/>
              </a:ln>
            </p:spPr>
          </p:pic>
        </p:grpSp>
        <p:grpSp>
          <p:nvGrpSpPr>
            <p:cNvPr id="65554" name="Group 37"/>
            <p:cNvGrpSpPr>
              <a:grpSpLocks/>
            </p:cNvGrpSpPr>
            <p:nvPr/>
          </p:nvGrpSpPr>
          <p:grpSpPr bwMode="auto">
            <a:xfrm>
              <a:off x="6866" y="3934"/>
              <a:ext cx="1097" cy="1062"/>
              <a:chOff x="0" y="0"/>
              <a:chExt cx="1097" cy="1061"/>
            </a:xfrm>
          </p:grpSpPr>
          <p:sp>
            <p:nvSpPr>
              <p:cNvPr id="65580" name="Rectangle 38"/>
              <p:cNvSpPr>
                <a:spLocks/>
              </p:cNvSpPr>
              <p:nvPr/>
            </p:nvSpPr>
            <p:spPr bwMode="auto">
              <a:xfrm>
                <a:off x="0" y="806"/>
                <a:ext cx="1097" cy="255"/>
              </a:xfrm>
              <a:prstGeom prst="rect">
                <a:avLst/>
              </a:prstGeom>
              <a:noFill/>
              <a:ln w="12700">
                <a:noFill/>
                <a:miter lim="800000"/>
                <a:headEnd/>
                <a:tailEnd/>
              </a:ln>
            </p:spPr>
            <p:txBody>
              <a:bodyPr lIns="0" tIns="0" rIns="0" bIns="0" anchor="ctr"/>
              <a:lstStyle/>
              <a:p>
                <a:r>
                  <a:rPr lang="ru-RU" sz="1000" b="1" dirty="0" smtClean="0"/>
                  <a:t>Биоразнообразие</a:t>
                </a:r>
                <a:endParaRPr lang="ru-RU" sz="1000" b="1" dirty="0">
                  <a:latin typeface="Eurostile"/>
                  <a:ea typeface="Eurostile"/>
                  <a:cs typeface="Eurostile"/>
                  <a:sym typeface="Eurostile"/>
                </a:endParaRPr>
              </a:p>
            </p:txBody>
          </p:sp>
          <p:pic>
            <p:nvPicPr>
              <p:cNvPr id="65581" name="Picture 39"/>
              <p:cNvPicPr>
                <a:picLocks noChangeAspect="1" noChangeArrowheads="1"/>
              </p:cNvPicPr>
              <p:nvPr/>
            </p:nvPicPr>
            <p:blipFill>
              <a:blip r:embed="rId15"/>
              <a:srcRect l="7214" r="21411"/>
              <a:stretch>
                <a:fillRect/>
              </a:stretch>
            </p:blipFill>
            <p:spPr bwMode="auto">
              <a:xfrm>
                <a:off x="14" y="0"/>
                <a:ext cx="832" cy="832"/>
              </a:xfrm>
              <a:prstGeom prst="rect">
                <a:avLst/>
              </a:prstGeom>
              <a:noFill/>
              <a:ln w="12700">
                <a:noFill/>
                <a:miter lim="800000"/>
                <a:headEnd/>
                <a:tailEnd/>
              </a:ln>
            </p:spPr>
          </p:pic>
        </p:grpSp>
        <p:pic>
          <p:nvPicPr>
            <p:cNvPr id="65555" name="Picture 40"/>
            <p:cNvPicPr>
              <a:picLocks noChangeArrowheads="1"/>
            </p:cNvPicPr>
            <p:nvPr/>
          </p:nvPicPr>
          <p:blipFill>
            <a:blip r:embed="rId16"/>
            <a:srcRect/>
            <a:stretch>
              <a:fillRect/>
            </a:stretch>
          </p:blipFill>
          <p:spPr bwMode="auto">
            <a:xfrm>
              <a:off x="833" y="2254"/>
              <a:ext cx="1416" cy="752"/>
            </a:xfrm>
            <a:prstGeom prst="rect">
              <a:avLst/>
            </a:prstGeom>
            <a:noFill/>
            <a:ln w="12700">
              <a:noFill/>
              <a:miter lim="800000"/>
              <a:headEnd/>
              <a:tailEnd/>
            </a:ln>
          </p:spPr>
        </p:pic>
        <p:grpSp>
          <p:nvGrpSpPr>
            <p:cNvPr id="65556" name="Group 41"/>
            <p:cNvGrpSpPr>
              <a:grpSpLocks/>
            </p:cNvGrpSpPr>
            <p:nvPr/>
          </p:nvGrpSpPr>
          <p:grpSpPr bwMode="auto">
            <a:xfrm>
              <a:off x="4" y="942"/>
              <a:ext cx="988" cy="1443"/>
              <a:chOff x="0" y="0"/>
              <a:chExt cx="988" cy="1442"/>
            </a:xfrm>
          </p:grpSpPr>
          <p:pic>
            <p:nvPicPr>
              <p:cNvPr id="65578" name="Picture 42"/>
              <p:cNvPicPr>
                <a:picLocks noChangeAspect="1" noChangeArrowheads="1"/>
              </p:cNvPicPr>
              <p:nvPr/>
            </p:nvPicPr>
            <p:blipFill>
              <a:blip r:embed="rId17"/>
              <a:srcRect/>
              <a:stretch>
                <a:fillRect/>
              </a:stretch>
            </p:blipFill>
            <p:spPr bwMode="auto">
              <a:xfrm>
                <a:off x="0" y="454"/>
                <a:ext cx="988" cy="988"/>
              </a:xfrm>
              <a:prstGeom prst="rect">
                <a:avLst/>
              </a:prstGeom>
              <a:noFill/>
              <a:ln w="12700">
                <a:noFill/>
                <a:miter lim="800000"/>
                <a:headEnd/>
                <a:tailEnd/>
              </a:ln>
            </p:spPr>
          </p:pic>
          <p:sp>
            <p:nvSpPr>
              <p:cNvPr id="65579" name="Rectangle 43"/>
              <p:cNvSpPr>
                <a:spLocks/>
              </p:cNvSpPr>
              <p:nvPr/>
            </p:nvSpPr>
            <p:spPr bwMode="auto">
              <a:xfrm>
                <a:off x="50" y="0"/>
                <a:ext cx="886" cy="444"/>
              </a:xfrm>
              <a:prstGeom prst="rect">
                <a:avLst/>
              </a:prstGeom>
              <a:noFill/>
              <a:ln w="12700">
                <a:noFill/>
                <a:miter lim="800000"/>
                <a:headEnd/>
                <a:tailEnd/>
              </a:ln>
            </p:spPr>
            <p:txBody>
              <a:bodyPr lIns="0" tIns="0" rIns="0" bIns="0" anchor="ctr"/>
              <a:lstStyle/>
              <a:p>
                <a:r>
                  <a:rPr lang="ru-RU" sz="1000" b="1" dirty="0">
                    <a:latin typeface="Eurostile"/>
                    <a:ea typeface="Eurostile"/>
                    <a:cs typeface="Eurostile"/>
                    <a:sym typeface="Eurostile"/>
                  </a:rPr>
                  <a:t>Система  космического </a:t>
                </a:r>
                <a:r>
                  <a:rPr lang="ru-RU" sz="1000" b="1" dirty="0" smtClean="0">
                    <a:latin typeface="Eurostile"/>
                    <a:ea typeface="Eurostile"/>
                    <a:cs typeface="Eurostile"/>
                    <a:sym typeface="Eurostile"/>
                  </a:rPr>
                  <a:t>базирования</a:t>
                </a:r>
                <a:endParaRPr lang="ru-RU" sz="1000" b="1" dirty="0">
                  <a:latin typeface="Eurostile"/>
                  <a:ea typeface="Eurostile"/>
                  <a:cs typeface="Eurostile"/>
                  <a:sym typeface="Eurostile"/>
                </a:endParaRPr>
              </a:p>
            </p:txBody>
          </p:sp>
        </p:grpSp>
        <p:pic>
          <p:nvPicPr>
            <p:cNvPr id="65557" name="Picture 44"/>
            <p:cNvPicPr>
              <a:picLocks noChangeArrowheads="1"/>
            </p:cNvPicPr>
            <p:nvPr/>
          </p:nvPicPr>
          <p:blipFill>
            <a:blip r:embed="rId18"/>
            <a:srcRect/>
            <a:stretch>
              <a:fillRect/>
            </a:stretch>
          </p:blipFill>
          <p:spPr bwMode="auto">
            <a:xfrm>
              <a:off x="2349" y="1974"/>
              <a:ext cx="696" cy="760"/>
            </a:xfrm>
            <a:prstGeom prst="rect">
              <a:avLst/>
            </a:prstGeom>
            <a:noFill/>
            <a:ln w="12700">
              <a:noFill/>
              <a:miter lim="800000"/>
              <a:headEnd/>
              <a:tailEnd/>
            </a:ln>
          </p:spPr>
        </p:pic>
        <p:pic>
          <p:nvPicPr>
            <p:cNvPr id="65558" name="Picture 46"/>
            <p:cNvPicPr>
              <a:picLocks noChangeAspect="1" noChangeArrowheads="1"/>
            </p:cNvPicPr>
            <p:nvPr/>
          </p:nvPicPr>
          <p:blipFill>
            <a:blip r:embed="rId19"/>
            <a:srcRect l="11574" t="1810" r="12036" b="2396"/>
            <a:stretch>
              <a:fillRect/>
            </a:stretch>
          </p:blipFill>
          <p:spPr bwMode="auto">
            <a:xfrm>
              <a:off x="1598" y="1124"/>
              <a:ext cx="989" cy="989"/>
            </a:xfrm>
            <a:prstGeom prst="rect">
              <a:avLst/>
            </a:prstGeom>
            <a:noFill/>
            <a:ln w="12700">
              <a:noFill/>
              <a:miter lim="800000"/>
              <a:headEnd/>
              <a:tailEnd/>
            </a:ln>
          </p:spPr>
        </p:pic>
        <p:pic>
          <p:nvPicPr>
            <p:cNvPr id="65559" name="Picture 48"/>
            <p:cNvPicPr>
              <a:picLocks noChangeArrowheads="1"/>
            </p:cNvPicPr>
            <p:nvPr/>
          </p:nvPicPr>
          <p:blipFill>
            <a:blip r:embed="rId20"/>
            <a:srcRect/>
            <a:stretch>
              <a:fillRect/>
            </a:stretch>
          </p:blipFill>
          <p:spPr bwMode="auto">
            <a:xfrm>
              <a:off x="3655" y="1826"/>
              <a:ext cx="304" cy="848"/>
            </a:xfrm>
            <a:prstGeom prst="rect">
              <a:avLst/>
            </a:prstGeom>
            <a:noFill/>
            <a:ln w="12700">
              <a:noFill/>
              <a:miter lim="800000"/>
              <a:headEnd/>
              <a:tailEnd/>
            </a:ln>
          </p:spPr>
        </p:pic>
        <p:grpSp>
          <p:nvGrpSpPr>
            <p:cNvPr id="65560" name="Group 49"/>
            <p:cNvGrpSpPr>
              <a:grpSpLocks/>
            </p:cNvGrpSpPr>
            <p:nvPr/>
          </p:nvGrpSpPr>
          <p:grpSpPr bwMode="auto">
            <a:xfrm>
              <a:off x="3163" y="412"/>
              <a:ext cx="1302" cy="1446"/>
              <a:chOff x="0" y="0"/>
              <a:chExt cx="1301" cy="1446"/>
            </a:xfrm>
          </p:grpSpPr>
          <p:pic>
            <p:nvPicPr>
              <p:cNvPr id="65576" name="Picture 50"/>
              <p:cNvPicPr>
                <a:picLocks noChangeAspect="1" noChangeArrowheads="1"/>
              </p:cNvPicPr>
              <p:nvPr/>
            </p:nvPicPr>
            <p:blipFill>
              <a:blip r:embed="rId21"/>
              <a:srcRect l="31404" r="412"/>
              <a:stretch>
                <a:fillRect/>
              </a:stretch>
            </p:blipFill>
            <p:spPr bwMode="auto">
              <a:xfrm>
                <a:off x="156" y="459"/>
                <a:ext cx="989" cy="987"/>
              </a:xfrm>
              <a:prstGeom prst="rect">
                <a:avLst/>
              </a:prstGeom>
              <a:noFill/>
              <a:ln w="12700">
                <a:noFill/>
                <a:miter lim="800000"/>
                <a:headEnd/>
                <a:tailEnd/>
              </a:ln>
            </p:spPr>
          </p:pic>
          <p:sp>
            <p:nvSpPr>
              <p:cNvPr id="65577" name="Rectangle 51"/>
              <p:cNvSpPr>
                <a:spLocks/>
              </p:cNvSpPr>
              <p:nvPr/>
            </p:nvSpPr>
            <p:spPr bwMode="auto">
              <a:xfrm>
                <a:off x="0" y="0"/>
                <a:ext cx="1301" cy="444"/>
              </a:xfrm>
              <a:prstGeom prst="rect">
                <a:avLst/>
              </a:prstGeom>
              <a:noFill/>
              <a:ln w="12700">
                <a:noFill/>
                <a:miter lim="800000"/>
                <a:headEnd/>
                <a:tailEnd/>
              </a:ln>
            </p:spPr>
            <p:txBody>
              <a:bodyPr lIns="0" tIns="0" rIns="0" bIns="0" anchor="ctr"/>
              <a:lstStyle/>
              <a:p>
                <a:r>
                  <a:rPr lang="ru-RU" sz="1000" b="1" dirty="0">
                    <a:latin typeface="Eurostile"/>
                    <a:ea typeface="Eurostile"/>
                    <a:cs typeface="Eurostile"/>
                    <a:sym typeface="Eurostile"/>
                  </a:rPr>
                  <a:t>Система криосферного </a:t>
                </a:r>
                <a:r>
                  <a:rPr lang="ru-RU" sz="1000" b="1" dirty="0" smtClean="0">
                    <a:latin typeface="Eurostile"/>
                    <a:ea typeface="Eurostile"/>
                    <a:cs typeface="Eurostile"/>
                    <a:sym typeface="Eurostile"/>
                  </a:rPr>
                  <a:t>базирования</a:t>
                </a:r>
                <a:endParaRPr lang="ru-RU" sz="1000" b="1" dirty="0">
                  <a:latin typeface="Eurostile"/>
                  <a:ea typeface="Eurostile"/>
                  <a:cs typeface="Eurostile"/>
                  <a:sym typeface="Eurostile"/>
                </a:endParaRPr>
              </a:p>
            </p:txBody>
          </p:sp>
        </p:grpSp>
        <p:pic>
          <p:nvPicPr>
            <p:cNvPr id="65561" name="Picture 52"/>
            <p:cNvPicPr>
              <a:picLocks noChangeArrowheads="1"/>
            </p:cNvPicPr>
            <p:nvPr/>
          </p:nvPicPr>
          <p:blipFill>
            <a:blip r:embed="rId22"/>
            <a:srcRect/>
            <a:stretch>
              <a:fillRect/>
            </a:stretch>
          </p:blipFill>
          <p:spPr bwMode="auto">
            <a:xfrm>
              <a:off x="4755" y="2040"/>
              <a:ext cx="568" cy="736"/>
            </a:xfrm>
            <a:prstGeom prst="rect">
              <a:avLst/>
            </a:prstGeom>
            <a:noFill/>
            <a:ln w="12700">
              <a:noFill/>
              <a:miter lim="800000"/>
              <a:headEnd/>
              <a:tailEnd/>
            </a:ln>
          </p:spPr>
        </p:pic>
        <p:grpSp>
          <p:nvGrpSpPr>
            <p:cNvPr id="65562" name="Group 53"/>
            <p:cNvGrpSpPr>
              <a:grpSpLocks/>
            </p:cNvGrpSpPr>
            <p:nvPr/>
          </p:nvGrpSpPr>
          <p:grpSpPr bwMode="auto">
            <a:xfrm>
              <a:off x="4968" y="667"/>
              <a:ext cx="989" cy="1446"/>
              <a:chOff x="0" y="0"/>
              <a:chExt cx="988" cy="1446"/>
            </a:xfrm>
          </p:grpSpPr>
          <p:pic>
            <p:nvPicPr>
              <p:cNvPr id="65574" name="Picture 54"/>
              <p:cNvPicPr>
                <a:picLocks noChangeAspect="1" noChangeArrowheads="1"/>
              </p:cNvPicPr>
              <p:nvPr/>
            </p:nvPicPr>
            <p:blipFill>
              <a:blip r:embed="rId23"/>
              <a:srcRect l="16637" r="16637" b="252"/>
              <a:stretch>
                <a:fillRect/>
              </a:stretch>
            </p:blipFill>
            <p:spPr bwMode="auto">
              <a:xfrm>
                <a:off x="0" y="459"/>
                <a:ext cx="988" cy="987"/>
              </a:xfrm>
              <a:prstGeom prst="rect">
                <a:avLst/>
              </a:prstGeom>
              <a:noFill/>
              <a:ln w="12700">
                <a:noFill/>
                <a:miter lim="800000"/>
                <a:headEnd/>
                <a:tailEnd/>
              </a:ln>
            </p:spPr>
          </p:pic>
          <p:sp>
            <p:nvSpPr>
              <p:cNvPr id="65575" name="Rectangle 55"/>
              <p:cNvSpPr>
                <a:spLocks/>
              </p:cNvSpPr>
              <p:nvPr/>
            </p:nvSpPr>
            <p:spPr bwMode="auto">
              <a:xfrm>
                <a:off x="79" y="0"/>
                <a:ext cx="824" cy="444"/>
              </a:xfrm>
              <a:prstGeom prst="rect">
                <a:avLst/>
              </a:prstGeom>
              <a:noFill/>
              <a:ln w="12700">
                <a:noFill/>
                <a:miter lim="800000"/>
                <a:headEnd/>
                <a:tailEnd/>
              </a:ln>
            </p:spPr>
            <p:txBody>
              <a:bodyPr lIns="0" tIns="0" rIns="0" bIns="0" anchor="ctr"/>
              <a:lstStyle/>
              <a:p>
                <a:r>
                  <a:rPr lang="ru-RU" sz="1000" b="1" dirty="0">
                    <a:latin typeface="Eurostile"/>
                    <a:ea typeface="Eurostile"/>
                    <a:cs typeface="Eurostile"/>
                    <a:sym typeface="Eurostile"/>
                  </a:rPr>
                  <a:t>Система  наземного </a:t>
                </a:r>
                <a:r>
                  <a:rPr lang="ru-RU" sz="1000" b="1" dirty="0" smtClean="0">
                    <a:latin typeface="Eurostile"/>
                    <a:ea typeface="Eurostile"/>
                    <a:cs typeface="Eurostile"/>
                    <a:sym typeface="Eurostile"/>
                  </a:rPr>
                  <a:t>базирования</a:t>
                </a:r>
                <a:endParaRPr lang="ru-RU" sz="1000" b="1" dirty="0">
                  <a:latin typeface="Eurostile"/>
                  <a:ea typeface="Eurostile"/>
                  <a:cs typeface="Eurostile"/>
                  <a:sym typeface="Eurostile"/>
                </a:endParaRPr>
              </a:p>
            </p:txBody>
          </p:sp>
        </p:grpSp>
        <p:pic>
          <p:nvPicPr>
            <p:cNvPr id="65563" name="Picture 56"/>
            <p:cNvPicPr>
              <a:picLocks noChangeArrowheads="1"/>
            </p:cNvPicPr>
            <p:nvPr/>
          </p:nvPicPr>
          <p:blipFill>
            <a:blip r:embed="rId24"/>
            <a:srcRect/>
            <a:stretch>
              <a:fillRect/>
            </a:stretch>
          </p:blipFill>
          <p:spPr bwMode="auto">
            <a:xfrm>
              <a:off x="5390" y="2271"/>
              <a:ext cx="1456" cy="688"/>
            </a:xfrm>
            <a:prstGeom prst="rect">
              <a:avLst/>
            </a:prstGeom>
            <a:noFill/>
            <a:ln w="12700">
              <a:noFill/>
              <a:miter lim="800000"/>
              <a:headEnd/>
              <a:tailEnd/>
            </a:ln>
          </p:spPr>
        </p:pic>
        <p:grpSp>
          <p:nvGrpSpPr>
            <p:cNvPr id="65564" name="Group 57"/>
            <p:cNvGrpSpPr>
              <a:grpSpLocks/>
            </p:cNvGrpSpPr>
            <p:nvPr/>
          </p:nvGrpSpPr>
          <p:grpSpPr bwMode="auto">
            <a:xfrm>
              <a:off x="6723" y="1038"/>
              <a:ext cx="989" cy="1446"/>
              <a:chOff x="0" y="0"/>
              <a:chExt cx="988" cy="1446"/>
            </a:xfrm>
          </p:grpSpPr>
          <p:pic>
            <p:nvPicPr>
              <p:cNvPr id="65572" name="Picture 58"/>
              <p:cNvPicPr>
                <a:picLocks noChangeAspect="1" noChangeArrowheads="1"/>
              </p:cNvPicPr>
              <p:nvPr/>
            </p:nvPicPr>
            <p:blipFill>
              <a:blip r:embed="rId25"/>
              <a:srcRect t="8228" b="7187"/>
              <a:stretch>
                <a:fillRect/>
              </a:stretch>
            </p:blipFill>
            <p:spPr bwMode="auto">
              <a:xfrm>
                <a:off x="0" y="457"/>
                <a:ext cx="988" cy="989"/>
              </a:xfrm>
              <a:prstGeom prst="rect">
                <a:avLst/>
              </a:prstGeom>
              <a:noFill/>
              <a:ln w="12700">
                <a:noFill/>
                <a:miter lim="800000"/>
                <a:headEnd/>
                <a:tailEnd/>
              </a:ln>
            </p:spPr>
          </p:pic>
          <p:sp>
            <p:nvSpPr>
              <p:cNvPr id="65573" name="Rectangle 59"/>
              <p:cNvSpPr>
                <a:spLocks/>
              </p:cNvSpPr>
              <p:nvPr/>
            </p:nvSpPr>
            <p:spPr bwMode="auto">
              <a:xfrm>
                <a:off x="21" y="0"/>
                <a:ext cx="946" cy="444"/>
              </a:xfrm>
              <a:prstGeom prst="rect">
                <a:avLst/>
              </a:prstGeom>
              <a:noFill/>
              <a:ln w="12700">
                <a:noFill/>
                <a:miter lim="800000"/>
                <a:headEnd/>
                <a:tailEnd/>
              </a:ln>
            </p:spPr>
            <p:txBody>
              <a:bodyPr lIns="0" tIns="0" rIns="0" bIns="0" anchor="ctr"/>
              <a:lstStyle/>
              <a:p>
                <a:r>
                  <a:rPr lang="ru-RU" sz="1000" b="1" dirty="0">
                    <a:latin typeface="Eurostile"/>
                    <a:ea typeface="Eurostile"/>
                    <a:cs typeface="Eurostile"/>
                    <a:sym typeface="Eurostile"/>
                  </a:rPr>
                  <a:t>Система  морского </a:t>
                </a:r>
                <a:r>
                  <a:rPr lang="ru-RU" sz="1000" b="1" dirty="0" smtClean="0">
                    <a:latin typeface="Eurostile"/>
                    <a:ea typeface="Eurostile"/>
                    <a:cs typeface="Eurostile"/>
                    <a:sym typeface="Eurostile"/>
                  </a:rPr>
                  <a:t>базирования</a:t>
                </a:r>
                <a:endParaRPr lang="ru-RU" sz="1000" b="1" dirty="0">
                  <a:latin typeface="Eurostile"/>
                  <a:ea typeface="Eurostile"/>
                  <a:cs typeface="Eurostile"/>
                  <a:sym typeface="Eurostile"/>
                </a:endParaRPr>
              </a:p>
            </p:txBody>
          </p:sp>
        </p:grpSp>
        <p:pic>
          <p:nvPicPr>
            <p:cNvPr id="65565" name="Picture 60"/>
            <p:cNvPicPr>
              <a:picLocks noChangeArrowheads="1"/>
            </p:cNvPicPr>
            <p:nvPr/>
          </p:nvPicPr>
          <p:blipFill>
            <a:blip r:embed="rId26"/>
            <a:srcRect/>
            <a:stretch>
              <a:fillRect/>
            </a:stretch>
          </p:blipFill>
          <p:spPr bwMode="auto">
            <a:xfrm>
              <a:off x="1434" y="3301"/>
              <a:ext cx="1048" cy="696"/>
            </a:xfrm>
            <a:prstGeom prst="rect">
              <a:avLst/>
            </a:prstGeom>
            <a:noFill/>
            <a:ln w="12700">
              <a:noFill/>
              <a:miter lim="800000"/>
              <a:headEnd/>
              <a:tailEnd/>
            </a:ln>
          </p:spPr>
        </p:pic>
        <p:pic>
          <p:nvPicPr>
            <p:cNvPr id="65566" name="Picture 61"/>
            <p:cNvPicPr>
              <a:picLocks noChangeArrowheads="1"/>
            </p:cNvPicPr>
            <p:nvPr/>
          </p:nvPicPr>
          <p:blipFill>
            <a:blip r:embed="rId27"/>
            <a:srcRect/>
            <a:stretch>
              <a:fillRect/>
            </a:stretch>
          </p:blipFill>
          <p:spPr bwMode="auto">
            <a:xfrm>
              <a:off x="2143" y="3358"/>
              <a:ext cx="536" cy="760"/>
            </a:xfrm>
            <a:prstGeom prst="rect">
              <a:avLst/>
            </a:prstGeom>
            <a:noFill/>
            <a:ln w="12700">
              <a:noFill/>
              <a:miter lim="800000"/>
              <a:headEnd/>
              <a:tailEnd/>
            </a:ln>
          </p:spPr>
        </p:pic>
        <p:pic>
          <p:nvPicPr>
            <p:cNvPr id="65567" name="Picture 62"/>
            <p:cNvPicPr>
              <a:picLocks noChangeArrowheads="1"/>
            </p:cNvPicPr>
            <p:nvPr/>
          </p:nvPicPr>
          <p:blipFill>
            <a:blip r:embed="rId28"/>
            <a:srcRect/>
            <a:stretch>
              <a:fillRect/>
            </a:stretch>
          </p:blipFill>
          <p:spPr bwMode="auto">
            <a:xfrm>
              <a:off x="4870" y="3400"/>
              <a:ext cx="728" cy="752"/>
            </a:xfrm>
            <a:prstGeom prst="rect">
              <a:avLst/>
            </a:prstGeom>
            <a:noFill/>
            <a:ln w="12700">
              <a:noFill/>
              <a:miter lim="800000"/>
              <a:headEnd/>
              <a:tailEnd/>
            </a:ln>
          </p:spPr>
        </p:pic>
        <p:pic>
          <p:nvPicPr>
            <p:cNvPr id="65568" name="Picture 63"/>
            <p:cNvPicPr>
              <a:picLocks noChangeArrowheads="1"/>
            </p:cNvPicPr>
            <p:nvPr/>
          </p:nvPicPr>
          <p:blipFill>
            <a:blip r:embed="rId29"/>
            <a:srcRect/>
            <a:stretch>
              <a:fillRect/>
            </a:stretch>
          </p:blipFill>
          <p:spPr bwMode="auto">
            <a:xfrm>
              <a:off x="5266" y="3284"/>
              <a:ext cx="1240" cy="744"/>
            </a:xfrm>
            <a:prstGeom prst="rect">
              <a:avLst/>
            </a:prstGeom>
            <a:noFill/>
            <a:ln w="12700">
              <a:noFill/>
              <a:miter lim="800000"/>
              <a:headEnd/>
              <a:tailEnd/>
            </a:ln>
          </p:spPr>
        </p:pic>
        <p:pic>
          <p:nvPicPr>
            <p:cNvPr id="65569" name="Picture 64"/>
            <p:cNvPicPr>
              <a:picLocks noChangeArrowheads="1"/>
            </p:cNvPicPr>
            <p:nvPr/>
          </p:nvPicPr>
          <p:blipFill>
            <a:blip r:embed="rId30"/>
            <a:srcRect/>
            <a:stretch>
              <a:fillRect/>
            </a:stretch>
          </p:blipFill>
          <p:spPr bwMode="auto">
            <a:xfrm>
              <a:off x="2845" y="3449"/>
              <a:ext cx="304" cy="776"/>
            </a:xfrm>
            <a:prstGeom prst="rect">
              <a:avLst/>
            </a:prstGeom>
            <a:noFill/>
            <a:ln w="12700">
              <a:noFill/>
              <a:miter lim="800000"/>
              <a:headEnd/>
              <a:tailEnd/>
            </a:ln>
          </p:spPr>
        </p:pic>
        <p:pic>
          <p:nvPicPr>
            <p:cNvPr id="65570" name="Picture 65"/>
            <p:cNvPicPr>
              <a:picLocks noChangeArrowheads="1"/>
            </p:cNvPicPr>
            <p:nvPr/>
          </p:nvPicPr>
          <p:blipFill>
            <a:blip r:embed="rId31"/>
            <a:srcRect/>
            <a:stretch>
              <a:fillRect/>
            </a:stretch>
          </p:blipFill>
          <p:spPr bwMode="auto">
            <a:xfrm>
              <a:off x="3655" y="3449"/>
              <a:ext cx="312" cy="912"/>
            </a:xfrm>
            <a:prstGeom prst="rect">
              <a:avLst/>
            </a:prstGeom>
            <a:noFill/>
            <a:ln w="12700">
              <a:noFill/>
              <a:miter lim="800000"/>
              <a:headEnd/>
              <a:tailEnd/>
            </a:ln>
          </p:spPr>
        </p:pic>
        <p:pic>
          <p:nvPicPr>
            <p:cNvPr id="65571" name="Picture 66"/>
            <p:cNvPicPr>
              <a:picLocks noChangeArrowheads="1"/>
            </p:cNvPicPr>
            <p:nvPr/>
          </p:nvPicPr>
          <p:blipFill>
            <a:blip r:embed="rId32"/>
            <a:srcRect/>
            <a:stretch>
              <a:fillRect/>
            </a:stretch>
          </p:blipFill>
          <p:spPr bwMode="auto">
            <a:xfrm>
              <a:off x="4434" y="3449"/>
              <a:ext cx="312" cy="784"/>
            </a:xfrm>
            <a:prstGeom prst="rect">
              <a:avLst/>
            </a:prstGeom>
            <a:noFill/>
            <a:ln w="12700">
              <a:noFill/>
              <a:miter lim="800000"/>
              <a:headEnd/>
              <a:tailEnd/>
            </a:ln>
          </p:spPr>
        </p:pic>
      </p:grpSp>
      <p:pic>
        <p:nvPicPr>
          <p:cNvPr id="65539" name="Picture 67"/>
          <p:cNvPicPr>
            <a:picLocks noChangeAspect="1" noChangeArrowheads="1"/>
          </p:cNvPicPr>
          <p:nvPr/>
        </p:nvPicPr>
        <p:blipFill>
          <a:blip r:embed="rId33"/>
          <a:srcRect/>
          <a:stretch>
            <a:fillRect/>
          </a:stretch>
        </p:blipFill>
        <p:spPr bwMode="auto">
          <a:xfrm>
            <a:off x="795338" y="0"/>
            <a:ext cx="1874837" cy="1200150"/>
          </a:xfrm>
          <a:prstGeom prst="rect">
            <a:avLst/>
          </a:prstGeom>
          <a:noFill/>
          <a:ln w="12700">
            <a:noFill/>
            <a:miter lim="800000"/>
            <a:headEnd/>
            <a:tailEnd/>
          </a:ln>
        </p:spPr>
      </p:pic>
      <p:sp>
        <p:nvSpPr>
          <p:cNvPr id="65540" name="Rectangle 47"/>
          <p:cNvSpPr>
            <a:spLocks/>
          </p:cNvSpPr>
          <p:nvPr/>
        </p:nvSpPr>
        <p:spPr bwMode="auto">
          <a:xfrm>
            <a:off x="2349500" y="1073150"/>
            <a:ext cx="1027113" cy="484188"/>
          </a:xfrm>
          <a:prstGeom prst="rect">
            <a:avLst/>
          </a:prstGeom>
          <a:noFill/>
          <a:ln w="12700">
            <a:noFill/>
            <a:miter lim="800000"/>
            <a:headEnd/>
            <a:tailEnd/>
          </a:ln>
        </p:spPr>
        <p:txBody>
          <a:bodyPr lIns="0" tIns="0" rIns="0" bIns="0" anchor="ctr"/>
          <a:lstStyle/>
          <a:p>
            <a:r>
              <a:rPr lang="ru-RU" sz="1000" b="1" dirty="0">
                <a:latin typeface="Eurostile"/>
                <a:ea typeface="Eurostile"/>
                <a:cs typeface="Eurostile"/>
                <a:sym typeface="Eurostile"/>
              </a:rPr>
              <a:t>Система  воздушного </a:t>
            </a:r>
            <a:r>
              <a:rPr lang="ru-RU" sz="1000" b="1" dirty="0" smtClean="0">
                <a:latin typeface="Eurostile"/>
                <a:ea typeface="Eurostile"/>
                <a:cs typeface="Eurostile"/>
                <a:sym typeface="Eurostile"/>
              </a:rPr>
              <a:t>базирования</a:t>
            </a:r>
            <a:endParaRPr lang="ru-RU" sz="1000" b="1" dirty="0">
              <a:latin typeface="Eurostile"/>
              <a:ea typeface="Eurostile"/>
              <a:cs typeface="Eurostile"/>
              <a:sym typeface="Eurostile"/>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a:srcRect/>
          <a:stretch>
            <a:fillRect/>
          </a:stretch>
        </p:blipFill>
        <p:spPr bwMode="auto">
          <a:xfrm>
            <a:off x="776288" y="30163"/>
            <a:ext cx="1660525" cy="1063625"/>
          </a:xfrm>
          <a:prstGeom prst="rect">
            <a:avLst/>
          </a:prstGeom>
          <a:noFill/>
          <a:ln w="12700">
            <a:noFill/>
            <a:miter lim="800000"/>
            <a:headEnd/>
            <a:tailEnd/>
          </a:ln>
        </p:spPr>
      </p:pic>
      <p:pic>
        <p:nvPicPr>
          <p:cNvPr id="66563" name="Picture 2"/>
          <p:cNvPicPr>
            <a:picLocks noChangeAspect="1" noChangeArrowheads="1"/>
          </p:cNvPicPr>
          <p:nvPr/>
        </p:nvPicPr>
        <p:blipFill>
          <a:blip r:embed="rId4"/>
          <a:srcRect/>
          <a:stretch>
            <a:fillRect/>
          </a:stretch>
        </p:blipFill>
        <p:spPr bwMode="auto">
          <a:xfrm>
            <a:off x="1333500" y="1093788"/>
            <a:ext cx="7118350" cy="518795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a:srcRect/>
          <a:stretch>
            <a:fillRect/>
          </a:stretch>
        </p:blipFill>
        <p:spPr bwMode="auto">
          <a:xfrm>
            <a:off x="804863" y="0"/>
            <a:ext cx="1658937" cy="1062038"/>
          </a:xfrm>
          <a:prstGeom prst="rect">
            <a:avLst/>
          </a:prstGeom>
          <a:noFill/>
          <a:ln w="12700">
            <a:noFill/>
            <a:miter lim="800000"/>
            <a:headEnd/>
            <a:tailEnd/>
          </a:ln>
        </p:spPr>
      </p:pic>
      <p:pic>
        <p:nvPicPr>
          <p:cNvPr id="67587" name="Picture 2"/>
          <p:cNvPicPr>
            <a:picLocks noChangeAspect="1" noChangeArrowheads="1"/>
          </p:cNvPicPr>
          <p:nvPr/>
        </p:nvPicPr>
        <p:blipFill>
          <a:blip r:embed="rId4"/>
          <a:srcRect/>
          <a:stretch>
            <a:fillRect/>
          </a:stretch>
        </p:blipFill>
        <p:spPr bwMode="auto">
          <a:xfrm>
            <a:off x="1408113" y="1074738"/>
            <a:ext cx="7485062" cy="5295900"/>
          </a:xfrm>
          <a:prstGeom prst="rect">
            <a:avLst/>
          </a:prstGeom>
          <a:noFill/>
          <a:ln w="12700">
            <a:noFill/>
            <a:miter lim="800000"/>
            <a:headEnd/>
            <a:tailEnd/>
          </a:ln>
        </p:spPr>
      </p:pic>
      <p:sp>
        <p:nvSpPr>
          <p:cNvPr id="67588" name="Rectangle 3"/>
          <p:cNvSpPr>
            <a:spLocks/>
          </p:cNvSpPr>
          <p:nvPr/>
        </p:nvSpPr>
        <p:spPr bwMode="auto">
          <a:xfrm>
            <a:off x="3938588" y="428625"/>
            <a:ext cx="1878012" cy="368300"/>
          </a:xfrm>
          <a:prstGeom prst="rect">
            <a:avLst/>
          </a:prstGeom>
          <a:noFill/>
          <a:ln w="12700">
            <a:noFill/>
            <a:miter lim="800000"/>
            <a:headEnd/>
            <a:tailEnd/>
          </a:ln>
        </p:spPr>
        <p:txBody>
          <a:bodyPr wrap="none" lIns="0" tIns="0" rIns="0" bIns="0" anchor="ctr">
            <a:spAutoFit/>
          </a:bodyPr>
          <a:lstStyle/>
          <a:p>
            <a:r>
              <a:rPr lang="ru-RU" sz="2400" b="1" dirty="0"/>
              <a:t>Портал </a:t>
            </a:r>
            <a:r>
              <a:rPr lang="ru-RU" sz="2400" b="1" dirty="0" smtClean="0"/>
              <a:t>GEO</a:t>
            </a:r>
            <a:endParaRPr lang="ru-RU" sz="2600" b="1" dirty="0">
              <a:latin typeface="Calibri" pitchFamily="34" charset="0"/>
              <a:ea typeface="Gill Sans"/>
              <a:cs typeface="Gill Sans"/>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p:cNvSpPr>
            <a:spLocks/>
          </p:cNvSpPr>
          <p:nvPr/>
        </p:nvSpPr>
        <p:spPr bwMode="auto">
          <a:xfrm>
            <a:off x="231775" y="1884363"/>
            <a:ext cx="8680450" cy="3221037"/>
          </a:xfrm>
          <a:prstGeom prst="rect">
            <a:avLst/>
          </a:prstGeom>
          <a:noFill/>
          <a:ln w="12700">
            <a:noFill/>
            <a:miter lim="800000"/>
            <a:headEnd/>
            <a:tailEnd/>
          </a:ln>
        </p:spPr>
        <p:txBody>
          <a:bodyPr lIns="0" tIns="0" rIns="0" bIns="0" anchor="ctr"/>
          <a:lstStyle/>
          <a:p>
            <a:pPr algn="just"/>
            <a:r>
              <a:rPr lang="ru-RU" sz="2400" i="1" dirty="0"/>
              <a:t>«Директива INSPIRE направлена ​​на создание инфраструктуры пространственных данных Европейского союза (ЕС).</a:t>
            </a:r>
            <a:r>
              <a:rPr lang="ru-RU" sz="2400" dirty="0"/>
              <a:t> </a:t>
            </a:r>
            <a:r>
              <a:rPr lang="ru-RU" sz="2400" i="1" dirty="0"/>
              <a:t>Она содействует обмену экологической пространственной информацией между организациями государственного сектора и улучшению обеспечения общественного доступа к пространственной информации в Европе.</a:t>
            </a:r>
            <a:r>
              <a:rPr lang="ru-RU" sz="2400" dirty="0"/>
              <a:t> </a:t>
            </a:r>
            <a:r>
              <a:rPr lang="ru-RU" sz="2400" i="1" dirty="0"/>
              <a:t> Европейская инфраструктура пространственных данных поможет в процессе принятия решений сквозь национальные границы»</a:t>
            </a:r>
          </a:p>
        </p:txBody>
      </p:sp>
      <p:sp>
        <p:nvSpPr>
          <p:cNvPr id="68612" name="Rectangle 3"/>
          <p:cNvSpPr>
            <a:spLocks/>
          </p:cNvSpPr>
          <p:nvPr/>
        </p:nvSpPr>
        <p:spPr bwMode="auto">
          <a:xfrm>
            <a:off x="2911475" y="424205"/>
            <a:ext cx="3542636" cy="323165"/>
          </a:xfrm>
          <a:prstGeom prst="rect">
            <a:avLst/>
          </a:prstGeom>
          <a:noFill/>
          <a:ln w="12700">
            <a:noFill/>
            <a:miter lim="800000"/>
            <a:headEnd/>
            <a:tailEnd/>
          </a:ln>
        </p:spPr>
        <p:txBody>
          <a:bodyPr wrap="none" lIns="0" tIns="0" rIns="0" bIns="0" anchor="ctr">
            <a:spAutoFit/>
          </a:bodyPr>
          <a:lstStyle/>
          <a:p>
            <a:r>
              <a:rPr lang="ru-RU" sz="2100" u="sng" dirty="0" smtClean="0">
                <a:latin typeface="Gill Sans"/>
                <a:ea typeface="Gill Sans"/>
                <a:cs typeface="Gill Sans"/>
                <a:hlinkClick r:id="rId3"/>
              </a:rPr>
              <a:t>http://inspire.jrc.ec.europa.eu</a:t>
            </a:r>
            <a:r>
              <a:rPr lang="ru-RU" sz="2100" dirty="0" smtClean="0">
                <a:latin typeface="Gill Sans"/>
                <a:ea typeface="Gill Sans"/>
                <a:cs typeface="Gill Sans"/>
              </a:rPr>
              <a:t>/</a:t>
            </a:r>
            <a:endParaRPr lang="ru-RU" sz="2100" dirty="0">
              <a:latin typeface="Gill Sans"/>
              <a:ea typeface="Gill Sans"/>
              <a:cs typeface="Gill Sans"/>
            </a:endParaRPr>
          </a:p>
        </p:txBody>
      </p:sp>
      <p:pic>
        <p:nvPicPr>
          <p:cNvPr id="5" name="Picture 2"/>
          <p:cNvPicPr>
            <a:picLocks noChangeAspect="1" noChangeArrowheads="1"/>
          </p:cNvPicPr>
          <p:nvPr/>
        </p:nvPicPr>
        <p:blipFill>
          <a:blip r:embed="rId4"/>
          <a:srcRect/>
          <a:stretch>
            <a:fillRect/>
          </a:stretch>
        </p:blipFill>
        <p:spPr bwMode="auto">
          <a:xfrm>
            <a:off x="1244829" y="36165"/>
            <a:ext cx="975857" cy="980058"/>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
          <p:cNvSpPr>
            <a:spLocks/>
          </p:cNvSpPr>
          <p:nvPr/>
        </p:nvSpPr>
        <p:spPr bwMode="auto">
          <a:xfrm>
            <a:off x="351066" y="962248"/>
            <a:ext cx="8680450" cy="5384800"/>
          </a:xfrm>
          <a:prstGeom prst="rect">
            <a:avLst/>
          </a:prstGeom>
          <a:noFill/>
          <a:ln w="12700">
            <a:noFill/>
            <a:miter lim="800000"/>
            <a:headEnd/>
            <a:tailEnd/>
          </a:ln>
        </p:spPr>
        <p:txBody>
          <a:bodyPr lIns="0" tIns="0" rIns="0" bIns="0" anchor="ctr"/>
          <a:lstStyle/>
          <a:p>
            <a:pPr algn="just">
              <a:buSzPct val="125000"/>
              <a:buFont typeface="Lucida Grande"/>
              <a:buChar char="‣"/>
            </a:pPr>
            <a:r>
              <a:rPr lang="ru-RU" sz="2100" dirty="0" smtClean="0">
                <a:latin typeface="Gill Sans"/>
                <a:ea typeface="Gill Sans"/>
                <a:cs typeface="Gill Sans"/>
              </a:rPr>
              <a:t> </a:t>
            </a:r>
            <a:r>
              <a:rPr lang="ru-RU" sz="2100" dirty="0" smtClean="0"/>
              <a:t>Данные </a:t>
            </a:r>
            <a:r>
              <a:rPr lang="ru-RU" sz="2100" dirty="0"/>
              <a:t>должны быть собраны </a:t>
            </a:r>
            <a:r>
              <a:rPr lang="ru-RU" sz="2100" dirty="0">
                <a:solidFill>
                  <a:srgbClr val="FF0000"/>
                </a:solidFill>
              </a:rPr>
              <a:t>только один раз</a:t>
            </a:r>
            <a:r>
              <a:rPr lang="ru-RU" sz="2100" dirty="0"/>
              <a:t>, и храниться там, где они могут быть наиболее эффективно </a:t>
            </a:r>
            <a:r>
              <a:rPr lang="ru-RU" sz="2100" dirty="0" smtClean="0"/>
              <a:t>поддерживаться</a:t>
            </a:r>
            <a:r>
              <a:rPr lang="ru-RU" sz="2100" dirty="0" smtClean="0">
                <a:latin typeface="Gill Sans"/>
                <a:ea typeface="Gill Sans"/>
                <a:cs typeface="Gill Sans"/>
              </a:rPr>
              <a:t>.</a:t>
            </a:r>
          </a:p>
          <a:p>
            <a:pPr algn="just">
              <a:spcBef>
                <a:spcPts val="1400"/>
              </a:spcBef>
              <a:buSzPct val="125000"/>
              <a:buFont typeface="Lucida Grande"/>
              <a:buChar char="‣"/>
            </a:pPr>
            <a:r>
              <a:rPr lang="ru-RU" sz="2100" dirty="0" smtClean="0"/>
              <a:t> </a:t>
            </a:r>
            <a:r>
              <a:rPr lang="ru-RU" sz="2100" dirty="0"/>
              <a:t>Должно быть возможно </a:t>
            </a:r>
            <a:r>
              <a:rPr lang="ru-RU" sz="2100" dirty="0">
                <a:solidFill>
                  <a:srgbClr val="FF0000"/>
                </a:solidFill>
              </a:rPr>
              <a:t>объединить гармонично</a:t>
            </a:r>
            <a:r>
              <a:rPr lang="ru-RU" sz="2100" dirty="0"/>
              <a:t> пространственную информацию из различных источников по всей Европе и поделиться ею с большим количеством пользователей и </a:t>
            </a:r>
            <a:r>
              <a:rPr lang="ru-RU" sz="2100" dirty="0" smtClean="0"/>
              <a:t>приложений</a:t>
            </a:r>
            <a:r>
              <a:rPr lang="ru-RU" sz="2100" dirty="0" smtClean="0">
                <a:latin typeface="Gill Sans"/>
                <a:ea typeface="Gill Sans"/>
                <a:cs typeface="Gill Sans"/>
              </a:rPr>
              <a:t>.</a:t>
            </a:r>
          </a:p>
          <a:p>
            <a:pPr algn="just">
              <a:spcBef>
                <a:spcPts val="1400"/>
              </a:spcBef>
              <a:buSzPct val="125000"/>
              <a:buFont typeface="Lucida Grande"/>
              <a:buChar char="‣"/>
            </a:pPr>
            <a:r>
              <a:rPr lang="ru-RU" sz="2100" dirty="0" smtClean="0">
                <a:latin typeface="Gill Sans"/>
                <a:ea typeface="Gill Sans"/>
                <a:cs typeface="Gill Sans"/>
              </a:rPr>
              <a:t> </a:t>
            </a:r>
            <a:r>
              <a:rPr lang="ru-RU" sz="2100" dirty="0" smtClean="0"/>
              <a:t>Должно </a:t>
            </a:r>
            <a:r>
              <a:rPr lang="ru-RU" sz="2100" dirty="0"/>
              <a:t>быть возможным, чтобы информация, собранная на одном уровне / масштабе </a:t>
            </a:r>
            <a:r>
              <a:rPr lang="ru-RU" sz="2100" dirty="0">
                <a:solidFill>
                  <a:srgbClr val="FF0000"/>
                </a:solidFill>
              </a:rPr>
              <a:t>доведена</a:t>
            </a:r>
            <a:r>
              <a:rPr lang="ru-RU" sz="2100" dirty="0"/>
              <a:t> до всех уровней / масштабов; для </a:t>
            </a:r>
            <a:r>
              <a:rPr lang="ru-RU" sz="2100" dirty="0" smtClean="0"/>
              <a:t>дальнейших исследований, </a:t>
            </a:r>
            <a:r>
              <a:rPr lang="ru-RU" sz="2100" dirty="0"/>
              <a:t>и для общих стратегических целей </a:t>
            </a:r>
          </a:p>
          <a:p>
            <a:pPr algn="just">
              <a:spcBef>
                <a:spcPts val="1400"/>
              </a:spcBef>
              <a:buSzPct val="125000"/>
              <a:buFont typeface="Lucida Grande"/>
              <a:buChar char="‣"/>
            </a:pPr>
            <a:r>
              <a:rPr lang="ru-RU" sz="2100" dirty="0"/>
              <a:t>Географическая информация, необходимая для </a:t>
            </a:r>
            <a:r>
              <a:rPr lang="ru-RU" sz="2100" dirty="0">
                <a:solidFill>
                  <a:srgbClr val="FF0000"/>
                </a:solidFill>
              </a:rPr>
              <a:t>улучшения управления</a:t>
            </a:r>
            <a:r>
              <a:rPr lang="ru-RU" sz="2100" dirty="0"/>
              <a:t> на всех уровнях должна быть </a:t>
            </a:r>
            <a:r>
              <a:rPr lang="ru-RU" sz="2100" dirty="0">
                <a:solidFill>
                  <a:srgbClr val="FF0000"/>
                </a:solidFill>
              </a:rPr>
              <a:t>легко и прозрачно </a:t>
            </a:r>
            <a:r>
              <a:rPr lang="ru-RU" sz="2100" dirty="0" smtClean="0">
                <a:solidFill>
                  <a:srgbClr val="FF0000"/>
                </a:solidFill>
              </a:rPr>
              <a:t>доступна</a:t>
            </a:r>
            <a:r>
              <a:rPr lang="ru-RU" sz="2100" dirty="0" smtClean="0">
                <a:latin typeface="Gill Sans"/>
                <a:ea typeface="Gill Sans"/>
                <a:cs typeface="Gill Sans"/>
              </a:rPr>
              <a:t>.</a:t>
            </a:r>
          </a:p>
          <a:p>
            <a:pPr algn="just">
              <a:spcBef>
                <a:spcPts val="1400"/>
              </a:spcBef>
              <a:buSzPct val="125000"/>
              <a:buFont typeface="Lucida Grande"/>
              <a:buChar char="‣"/>
            </a:pPr>
            <a:r>
              <a:rPr lang="ru-RU" sz="2100" dirty="0" smtClean="0"/>
              <a:t>Географическая </a:t>
            </a:r>
            <a:r>
              <a:rPr lang="ru-RU" sz="2100" dirty="0"/>
              <a:t>информация должна быть </a:t>
            </a:r>
            <a:r>
              <a:rPr lang="ru-RU" sz="2100" dirty="0">
                <a:solidFill>
                  <a:srgbClr val="FF0000"/>
                </a:solidFill>
              </a:rPr>
              <a:t>легко доступна</a:t>
            </a:r>
            <a:r>
              <a:rPr lang="ru-RU" sz="2100" dirty="0"/>
              <a:t>, установлена, как она может быть использована для удовлетворения специфических потребностей, и при каких условиях она может быть получена и применена</a:t>
            </a:r>
            <a:r>
              <a:rPr lang="ru-RU" sz="2100" dirty="0" smtClean="0"/>
              <a:t>.</a:t>
            </a:r>
            <a:endParaRPr lang="ru-RU" sz="2100" dirty="0">
              <a:latin typeface="Gill Sans"/>
              <a:ea typeface="Gill Sans"/>
              <a:cs typeface="Gill Sans"/>
            </a:endParaRPr>
          </a:p>
        </p:txBody>
      </p:sp>
      <p:pic>
        <p:nvPicPr>
          <p:cNvPr id="69635" name="Picture 2"/>
          <p:cNvPicPr>
            <a:picLocks noChangeAspect="1" noChangeArrowheads="1"/>
          </p:cNvPicPr>
          <p:nvPr/>
        </p:nvPicPr>
        <p:blipFill>
          <a:blip r:embed="rId3"/>
          <a:srcRect/>
          <a:stretch>
            <a:fillRect/>
          </a:stretch>
        </p:blipFill>
        <p:spPr bwMode="auto">
          <a:xfrm>
            <a:off x="1244829" y="36165"/>
            <a:ext cx="975857" cy="980058"/>
          </a:xfrm>
          <a:prstGeom prst="rect">
            <a:avLst/>
          </a:prstGeom>
          <a:noFill/>
          <a:ln w="12700">
            <a:noFill/>
            <a:miter lim="800000"/>
            <a:headEnd/>
            <a:tailEnd/>
          </a:ln>
        </p:spPr>
      </p:pic>
      <p:sp>
        <p:nvSpPr>
          <p:cNvPr id="69636" name="Rectangle 3"/>
          <p:cNvSpPr>
            <a:spLocks/>
          </p:cNvSpPr>
          <p:nvPr/>
        </p:nvSpPr>
        <p:spPr bwMode="auto">
          <a:xfrm>
            <a:off x="3125788" y="280958"/>
            <a:ext cx="2701060" cy="400110"/>
          </a:xfrm>
          <a:prstGeom prst="rect">
            <a:avLst/>
          </a:prstGeom>
          <a:noFill/>
          <a:ln w="12700">
            <a:noFill/>
            <a:miter lim="800000"/>
            <a:headEnd/>
            <a:tailEnd/>
          </a:ln>
        </p:spPr>
        <p:txBody>
          <a:bodyPr wrap="none" lIns="0" tIns="0" rIns="0" bIns="0" anchor="ctr">
            <a:spAutoFit/>
          </a:bodyPr>
          <a:lstStyle/>
          <a:p>
            <a:r>
              <a:rPr lang="ru-RU" sz="2600" b="1" dirty="0" smtClean="0">
                <a:latin typeface="Calibri" pitchFamily="34" charset="0"/>
                <a:ea typeface="Gill Sans"/>
                <a:cs typeface="Gill Sans"/>
              </a:rPr>
              <a:t>Принципы INSPIRE</a:t>
            </a:r>
            <a:endParaRPr lang="ru-RU" sz="2600" b="1" dirty="0">
              <a:latin typeface="Calibri" pitchFamily="34" charset="0"/>
              <a:ea typeface="Gill Sans"/>
              <a:cs typeface="Gill Sans"/>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p:cNvSpPr>
          <p:nvPr/>
        </p:nvSpPr>
        <p:spPr bwMode="auto">
          <a:xfrm>
            <a:off x="391886" y="1099683"/>
            <a:ext cx="8680450" cy="5197475"/>
          </a:xfrm>
          <a:prstGeom prst="rect">
            <a:avLst/>
          </a:prstGeom>
          <a:noFill/>
          <a:ln w="12700">
            <a:noFill/>
            <a:miter lim="800000"/>
            <a:headEnd/>
            <a:tailEnd/>
          </a:ln>
        </p:spPr>
        <p:txBody>
          <a:bodyPr lIns="0" tIns="0" rIns="0" bIns="0" anchor="ctr"/>
          <a:lstStyle/>
          <a:p>
            <a:pPr algn="just">
              <a:buSzPct val="125000"/>
              <a:buFont typeface="Lucida Grande"/>
              <a:buChar char="‣"/>
            </a:pPr>
            <a:r>
              <a:rPr lang="ru-RU" sz="2400" dirty="0">
                <a:solidFill>
                  <a:srgbClr val="FF0000"/>
                </a:solidFill>
              </a:rPr>
              <a:t>Обнаружение сервисов</a:t>
            </a:r>
            <a:r>
              <a:rPr lang="ru-RU" sz="2400" dirty="0"/>
              <a:t>: поддержка обнаружения, оценки и использования пространственных данных и сервисов с помощью свойств их </a:t>
            </a:r>
            <a:r>
              <a:rPr lang="ru-RU" sz="2400" dirty="0" smtClean="0"/>
              <a:t>метаданных</a:t>
            </a:r>
            <a:endParaRPr lang="ru-RU" sz="2400" dirty="0" smtClean="0">
              <a:latin typeface="Gill Sans"/>
            </a:endParaRPr>
          </a:p>
          <a:p>
            <a:pPr algn="just">
              <a:buSzPct val="125000"/>
              <a:buFont typeface="Lucida Grande"/>
              <a:buChar char="‣"/>
            </a:pPr>
            <a:r>
              <a:rPr lang="ru-RU" sz="2400" dirty="0" smtClean="0">
                <a:solidFill>
                  <a:srgbClr val="FF0000"/>
                </a:solidFill>
              </a:rPr>
              <a:t>Просмотр</a:t>
            </a:r>
            <a:r>
              <a:rPr lang="ru-RU" sz="2400" dirty="0">
                <a:solidFill>
                  <a:srgbClr val="FF0000"/>
                </a:solidFill>
              </a:rPr>
              <a:t>  сервисов</a:t>
            </a:r>
            <a:r>
              <a:rPr lang="ru-RU" sz="2400" dirty="0"/>
              <a:t>: как минимум, </a:t>
            </a:r>
            <a:r>
              <a:rPr lang="ru-RU" sz="2400" dirty="0" smtClean="0"/>
              <a:t>отображение, </a:t>
            </a:r>
            <a:r>
              <a:rPr lang="ru-RU" sz="2400" dirty="0"/>
              <a:t>навигация, масштабирование, смещение, наложение пространственных данных, изображения информации легенды, и </a:t>
            </a:r>
            <a:r>
              <a:rPr lang="ru-RU" sz="2400" dirty="0" smtClean="0"/>
              <a:t>отображение </a:t>
            </a:r>
            <a:r>
              <a:rPr lang="ru-RU" sz="2400" dirty="0"/>
              <a:t>соответствующего содержание метаданных.</a:t>
            </a:r>
          </a:p>
          <a:p>
            <a:pPr algn="just">
              <a:buSzPct val="125000"/>
              <a:buFont typeface="Lucida Grande"/>
              <a:buChar char="‣"/>
            </a:pPr>
            <a:r>
              <a:rPr lang="ru-RU" sz="2400" dirty="0">
                <a:solidFill>
                  <a:srgbClr val="FF0000"/>
                </a:solidFill>
              </a:rPr>
              <a:t>Скачать сервисы</a:t>
            </a:r>
            <a:r>
              <a:rPr lang="ru-RU" sz="2400" dirty="0"/>
              <a:t>: Включение копии полных наборов пространственных данных, или частей таких наборов, должны предоставлять возможность </a:t>
            </a:r>
            <a:r>
              <a:rPr lang="ru-RU" sz="2400" dirty="0" smtClean="0"/>
              <a:t>загрузки</a:t>
            </a:r>
            <a:endParaRPr lang="ru-RU" sz="2400" dirty="0" smtClean="0">
              <a:latin typeface="Gill Sans"/>
            </a:endParaRPr>
          </a:p>
          <a:p>
            <a:pPr algn="just">
              <a:buSzPct val="125000"/>
              <a:buFont typeface="Lucida Grande"/>
              <a:buChar char="‣"/>
            </a:pPr>
            <a:r>
              <a:rPr lang="ru-RU" sz="2400" dirty="0" smtClean="0">
                <a:solidFill>
                  <a:srgbClr val="FF0000"/>
                </a:solidFill>
              </a:rPr>
              <a:t>Сервисы</a:t>
            </a:r>
            <a:r>
              <a:rPr lang="ru-RU" sz="2400" dirty="0">
                <a:solidFill>
                  <a:srgbClr val="FF0000"/>
                </a:solidFill>
              </a:rPr>
              <a:t> преобразований</a:t>
            </a:r>
            <a:r>
              <a:rPr lang="ru-RU" sz="2400" dirty="0"/>
              <a:t>: возможность преобразования данных (проекции и гармонизация)</a:t>
            </a:r>
          </a:p>
          <a:p>
            <a:pPr algn="just">
              <a:buSzPct val="125000"/>
              <a:buFont typeface="Lucida Grande"/>
              <a:buChar char="‣"/>
            </a:pPr>
            <a:r>
              <a:rPr lang="ru-RU" sz="2400" dirty="0">
                <a:solidFill>
                  <a:srgbClr val="FF0000"/>
                </a:solidFill>
              </a:rPr>
              <a:t>Вызов сервисов пространственных данных</a:t>
            </a:r>
            <a:r>
              <a:rPr lang="ru-RU" sz="2400" dirty="0"/>
              <a:t>: возможность вызова сервисов пространственных </a:t>
            </a:r>
            <a:r>
              <a:rPr lang="ru-RU" sz="2400" dirty="0" smtClean="0"/>
              <a:t>данных</a:t>
            </a:r>
            <a:endParaRPr lang="ru-RU" sz="2400" dirty="0">
              <a:latin typeface="Gill Sans"/>
            </a:endParaRPr>
          </a:p>
        </p:txBody>
      </p:sp>
      <p:sp>
        <p:nvSpPr>
          <p:cNvPr id="70660" name="Rectangle 3"/>
          <p:cNvSpPr>
            <a:spLocks/>
          </p:cNvSpPr>
          <p:nvPr/>
        </p:nvSpPr>
        <p:spPr bwMode="auto">
          <a:xfrm>
            <a:off x="3125788" y="280958"/>
            <a:ext cx="2407710" cy="400110"/>
          </a:xfrm>
          <a:prstGeom prst="rect">
            <a:avLst/>
          </a:prstGeom>
          <a:noFill/>
          <a:ln w="12700">
            <a:noFill/>
            <a:miter lim="800000"/>
            <a:headEnd/>
            <a:tailEnd/>
          </a:ln>
        </p:spPr>
        <p:txBody>
          <a:bodyPr wrap="none" lIns="0" tIns="0" rIns="0" bIns="0" anchor="ctr">
            <a:spAutoFit/>
          </a:bodyPr>
          <a:lstStyle/>
          <a:p>
            <a:r>
              <a:rPr lang="ru-RU" sz="2600" b="1" dirty="0" smtClean="0">
                <a:latin typeface="Calibri" pitchFamily="34" charset="0"/>
                <a:ea typeface="Gill Sans"/>
                <a:cs typeface="Gill Sans"/>
              </a:rPr>
              <a:t>Сервисы INSPIRE</a:t>
            </a:r>
            <a:endParaRPr lang="ru-RU" sz="2600" b="1" dirty="0">
              <a:latin typeface="Calibri" pitchFamily="34" charset="0"/>
              <a:ea typeface="Gill Sans"/>
              <a:cs typeface="Gill Sans"/>
            </a:endParaRPr>
          </a:p>
        </p:txBody>
      </p:sp>
      <p:pic>
        <p:nvPicPr>
          <p:cNvPr id="5" name="Picture 2"/>
          <p:cNvPicPr>
            <a:picLocks noChangeAspect="1" noChangeArrowheads="1"/>
          </p:cNvPicPr>
          <p:nvPr/>
        </p:nvPicPr>
        <p:blipFill>
          <a:blip r:embed="rId3"/>
          <a:srcRect/>
          <a:stretch>
            <a:fillRect/>
          </a:stretch>
        </p:blipFill>
        <p:spPr bwMode="auto">
          <a:xfrm>
            <a:off x="1244829" y="36165"/>
            <a:ext cx="975857" cy="980058"/>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srcRect/>
          <a:stretch>
            <a:fillRect/>
          </a:stretch>
        </p:blipFill>
        <p:spPr bwMode="auto">
          <a:xfrm>
            <a:off x="1179513" y="1241425"/>
            <a:ext cx="7064375" cy="4999038"/>
          </a:xfrm>
          <a:prstGeom prst="rect">
            <a:avLst/>
          </a:prstGeom>
          <a:noFill/>
          <a:ln w="12700">
            <a:noFill/>
            <a:miter lim="800000"/>
            <a:headEnd/>
            <a:tailEnd/>
          </a:ln>
        </p:spPr>
      </p:pic>
      <p:sp>
        <p:nvSpPr>
          <p:cNvPr id="71684" name="Rectangle 3"/>
          <p:cNvSpPr>
            <a:spLocks/>
          </p:cNvSpPr>
          <p:nvPr/>
        </p:nvSpPr>
        <p:spPr bwMode="auto">
          <a:xfrm>
            <a:off x="2770188" y="296863"/>
            <a:ext cx="4422775" cy="368300"/>
          </a:xfrm>
          <a:prstGeom prst="rect">
            <a:avLst/>
          </a:prstGeom>
          <a:noFill/>
          <a:ln w="12700">
            <a:noFill/>
            <a:miter lim="800000"/>
            <a:headEnd/>
            <a:tailEnd/>
          </a:ln>
        </p:spPr>
        <p:txBody>
          <a:bodyPr wrap="none" lIns="0" tIns="0" rIns="0" bIns="0" anchor="ctr">
            <a:spAutoFit/>
          </a:bodyPr>
          <a:lstStyle/>
          <a:p>
            <a:r>
              <a:rPr lang="ru-RU" sz="2400" b="1" dirty="0"/>
              <a:t>Веб-сайт директивы </a:t>
            </a:r>
            <a:r>
              <a:rPr lang="ru-RU" sz="2400" b="1" dirty="0" smtClean="0"/>
              <a:t>INSPIRE</a:t>
            </a:r>
            <a:endParaRPr lang="ru-RU" sz="2400" b="1" dirty="0"/>
          </a:p>
        </p:txBody>
      </p:sp>
      <p:pic>
        <p:nvPicPr>
          <p:cNvPr id="5" name="Picture 2"/>
          <p:cNvPicPr>
            <a:picLocks noChangeAspect="1" noChangeArrowheads="1"/>
          </p:cNvPicPr>
          <p:nvPr/>
        </p:nvPicPr>
        <p:blipFill>
          <a:blip r:embed="rId4"/>
          <a:srcRect/>
          <a:stretch>
            <a:fillRect/>
          </a:stretch>
        </p:blipFill>
        <p:spPr bwMode="auto">
          <a:xfrm>
            <a:off x="1244829" y="36165"/>
            <a:ext cx="975857" cy="980058"/>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2"/>
          <p:cNvPicPr>
            <a:picLocks noChangeAspect="1" noChangeArrowheads="1"/>
          </p:cNvPicPr>
          <p:nvPr/>
        </p:nvPicPr>
        <p:blipFill>
          <a:blip r:embed="rId3"/>
          <a:srcRect/>
          <a:stretch>
            <a:fillRect/>
          </a:stretch>
        </p:blipFill>
        <p:spPr bwMode="auto">
          <a:xfrm>
            <a:off x="1677988" y="1443038"/>
            <a:ext cx="5932487" cy="4779962"/>
          </a:xfrm>
          <a:prstGeom prst="rect">
            <a:avLst/>
          </a:prstGeom>
          <a:noFill/>
          <a:ln w="12700">
            <a:noFill/>
            <a:miter lim="800000"/>
            <a:headEnd/>
            <a:tailEnd/>
          </a:ln>
        </p:spPr>
      </p:pic>
      <p:sp>
        <p:nvSpPr>
          <p:cNvPr id="72708" name="Rectangle 3"/>
          <p:cNvSpPr>
            <a:spLocks/>
          </p:cNvSpPr>
          <p:nvPr/>
        </p:nvSpPr>
        <p:spPr bwMode="auto">
          <a:xfrm>
            <a:off x="3125788" y="280988"/>
            <a:ext cx="2625725" cy="400050"/>
          </a:xfrm>
          <a:prstGeom prst="rect">
            <a:avLst/>
          </a:prstGeom>
          <a:noFill/>
          <a:ln w="12700">
            <a:noFill/>
            <a:miter lim="800000"/>
            <a:headEnd/>
            <a:tailEnd/>
          </a:ln>
        </p:spPr>
        <p:txBody>
          <a:bodyPr wrap="none" lIns="0" tIns="0" rIns="0" bIns="0" anchor="ctr">
            <a:spAutoFit/>
          </a:bodyPr>
          <a:lstStyle/>
          <a:p>
            <a:r>
              <a:rPr lang="ru-RU" sz="2600" b="1" dirty="0" smtClean="0">
                <a:latin typeface="Calibri" pitchFamily="34" charset="0"/>
                <a:ea typeface="Gill Sans"/>
                <a:cs typeface="Gill Sans"/>
              </a:rPr>
              <a:t>INSPIRE геопортал</a:t>
            </a:r>
            <a:endParaRPr lang="ru-RU" sz="2600" b="1" dirty="0">
              <a:latin typeface="Calibri" pitchFamily="34" charset="0"/>
              <a:ea typeface="Gill Sans"/>
              <a:cs typeface="Gill Sans"/>
            </a:endParaRPr>
          </a:p>
        </p:txBody>
      </p:sp>
      <p:pic>
        <p:nvPicPr>
          <p:cNvPr id="5" name="Picture 2"/>
          <p:cNvPicPr>
            <a:picLocks noChangeAspect="1" noChangeArrowheads="1"/>
          </p:cNvPicPr>
          <p:nvPr/>
        </p:nvPicPr>
        <p:blipFill>
          <a:blip r:embed="rId4"/>
          <a:srcRect/>
          <a:stretch>
            <a:fillRect/>
          </a:stretch>
        </p:blipFill>
        <p:spPr bwMode="auto">
          <a:xfrm>
            <a:off x="1244829" y="36165"/>
            <a:ext cx="975857" cy="980058"/>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57238" y="622300"/>
            <a:ext cx="3316287" cy="3125788"/>
            <a:chOff x="0" y="0"/>
            <a:chExt cx="3275" cy="3085"/>
          </a:xfrm>
        </p:grpSpPr>
        <p:sp>
          <p:nvSpPr>
            <p:cNvPr id="19465" name="Rectangle 2"/>
            <p:cNvSpPr>
              <a:spLocks/>
            </p:cNvSpPr>
            <p:nvPr/>
          </p:nvSpPr>
          <p:spPr bwMode="auto">
            <a:xfrm>
              <a:off x="123" y="2629"/>
              <a:ext cx="3040" cy="456"/>
            </a:xfrm>
            <a:prstGeom prst="rect">
              <a:avLst/>
            </a:prstGeom>
            <a:noFill/>
            <a:ln w="12700">
              <a:noFill/>
              <a:miter lim="800000"/>
              <a:headEnd/>
              <a:tailEnd/>
            </a:ln>
          </p:spPr>
          <p:txBody>
            <a:bodyPr lIns="0" tIns="0" rIns="0" bIns="0" anchor="ctr"/>
            <a:lstStyle/>
            <a:p>
              <a:r>
                <a:rPr lang="ru-RU" dirty="0" smtClean="0"/>
                <a:t>НАБЛЮДАТЬ</a:t>
              </a:r>
              <a:endParaRPr lang="ru-RU" dirty="0"/>
            </a:p>
          </p:txBody>
        </p:sp>
        <p:pic>
          <p:nvPicPr>
            <p:cNvPr id="19466" name="Picture 3"/>
            <p:cNvPicPr>
              <a:picLocks noChangeAspect="1" noChangeArrowheads="1"/>
            </p:cNvPicPr>
            <p:nvPr/>
          </p:nvPicPr>
          <p:blipFill>
            <a:blip r:embed="rId3"/>
            <a:srcRect/>
            <a:stretch>
              <a:fillRect/>
            </a:stretch>
          </p:blipFill>
          <p:spPr bwMode="auto">
            <a:xfrm>
              <a:off x="0" y="0"/>
              <a:ext cx="3275" cy="2624"/>
            </a:xfrm>
            <a:prstGeom prst="rect">
              <a:avLst/>
            </a:prstGeom>
            <a:noFill/>
            <a:ln w="12700">
              <a:noFill/>
              <a:miter lim="800000"/>
              <a:headEnd/>
              <a:tailEnd/>
            </a:ln>
          </p:spPr>
        </p:pic>
      </p:grpSp>
      <p:grpSp>
        <p:nvGrpSpPr>
          <p:cNvPr id="3" name="Group 4"/>
          <p:cNvGrpSpPr>
            <a:grpSpLocks/>
          </p:cNvGrpSpPr>
          <p:nvPr/>
        </p:nvGrpSpPr>
        <p:grpSpPr bwMode="auto">
          <a:xfrm>
            <a:off x="5476875" y="742950"/>
            <a:ext cx="3373438" cy="2978150"/>
            <a:chOff x="0" y="0"/>
            <a:chExt cx="3498" cy="3088"/>
          </a:xfrm>
        </p:grpSpPr>
        <p:sp>
          <p:nvSpPr>
            <p:cNvPr id="19463" name="Rectangle 5"/>
            <p:cNvSpPr>
              <a:spLocks/>
            </p:cNvSpPr>
            <p:nvPr/>
          </p:nvSpPr>
          <p:spPr bwMode="auto">
            <a:xfrm>
              <a:off x="234" y="2632"/>
              <a:ext cx="3040" cy="456"/>
            </a:xfrm>
            <a:prstGeom prst="rect">
              <a:avLst/>
            </a:prstGeom>
            <a:noFill/>
            <a:ln w="12700">
              <a:noFill/>
              <a:miter lim="800000"/>
              <a:headEnd/>
              <a:tailEnd/>
            </a:ln>
          </p:spPr>
          <p:txBody>
            <a:bodyPr lIns="0" tIns="0" rIns="0" bIns="0" anchor="ctr"/>
            <a:lstStyle/>
            <a:p>
              <a:r>
                <a:rPr lang="ru-RU" dirty="0" smtClean="0"/>
                <a:t>ОБМЕНИВАТЬСЯ</a:t>
              </a:r>
              <a:endParaRPr lang="ru-RU" dirty="0"/>
            </a:p>
          </p:txBody>
        </p:sp>
        <p:pic>
          <p:nvPicPr>
            <p:cNvPr id="19464" name="Picture 6"/>
            <p:cNvPicPr>
              <a:picLocks noChangeAspect="1" noChangeArrowheads="1"/>
            </p:cNvPicPr>
            <p:nvPr/>
          </p:nvPicPr>
          <p:blipFill>
            <a:blip r:embed="rId4"/>
            <a:srcRect/>
            <a:stretch>
              <a:fillRect/>
            </a:stretch>
          </p:blipFill>
          <p:spPr bwMode="auto">
            <a:xfrm>
              <a:off x="0" y="0"/>
              <a:ext cx="3498" cy="2624"/>
            </a:xfrm>
            <a:prstGeom prst="rect">
              <a:avLst/>
            </a:prstGeom>
            <a:noFill/>
            <a:ln w="12700">
              <a:noFill/>
              <a:miter lim="800000"/>
              <a:headEnd/>
              <a:tailEnd/>
            </a:ln>
          </p:spPr>
        </p:pic>
      </p:grpSp>
      <p:grpSp>
        <p:nvGrpSpPr>
          <p:cNvPr id="4" name="Group 7"/>
          <p:cNvGrpSpPr>
            <a:grpSpLocks/>
          </p:cNvGrpSpPr>
          <p:nvPr/>
        </p:nvGrpSpPr>
        <p:grpSpPr bwMode="auto">
          <a:xfrm>
            <a:off x="2928938" y="3671888"/>
            <a:ext cx="3208337" cy="2830512"/>
            <a:chOff x="0" y="0"/>
            <a:chExt cx="3496" cy="3084"/>
          </a:xfrm>
        </p:grpSpPr>
        <p:sp>
          <p:nvSpPr>
            <p:cNvPr id="19461" name="Rectangle 8"/>
            <p:cNvSpPr>
              <a:spLocks/>
            </p:cNvSpPr>
            <p:nvPr/>
          </p:nvSpPr>
          <p:spPr bwMode="auto">
            <a:xfrm>
              <a:off x="233" y="2628"/>
              <a:ext cx="3040" cy="456"/>
            </a:xfrm>
            <a:prstGeom prst="rect">
              <a:avLst/>
            </a:prstGeom>
            <a:noFill/>
            <a:ln w="12700">
              <a:noFill/>
              <a:miter lim="800000"/>
              <a:headEnd/>
              <a:tailEnd/>
            </a:ln>
          </p:spPr>
          <p:txBody>
            <a:bodyPr lIns="0" tIns="0" rIns="0" bIns="0" anchor="ctr"/>
            <a:lstStyle/>
            <a:p>
              <a:r>
                <a:rPr lang="ru-RU" dirty="0" smtClean="0"/>
                <a:t>ИНФОРМИРОВАТЬ</a:t>
              </a:r>
              <a:endParaRPr lang="ru-RU" dirty="0"/>
            </a:p>
          </p:txBody>
        </p:sp>
        <p:pic>
          <p:nvPicPr>
            <p:cNvPr id="19462" name="Picture 9"/>
            <p:cNvPicPr>
              <a:picLocks noChangeAspect="1" noChangeArrowheads="1"/>
            </p:cNvPicPr>
            <p:nvPr/>
          </p:nvPicPr>
          <p:blipFill>
            <a:blip r:embed="rId5"/>
            <a:srcRect/>
            <a:stretch>
              <a:fillRect/>
            </a:stretch>
          </p:blipFill>
          <p:spPr bwMode="auto">
            <a:xfrm>
              <a:off x="0" y="0"/>
              <a:ext cx="3496" cy="2620"/>
            </a:xfrm>
            <a:prstGeom prst="rect">
              <a:avLst/>
            </a:prstGeom>
            <a:noFill/>
            <a:ln w="12700">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3"/>
          <a:srcRect/>
          <a:stretch>
            <a:fillRect/>
          </a:stretch>
        </p:blipFill>
        <p:spPr bwMode="auto">
          <a:xfrm>
            <a:off x="1381125" y="947738"/>
            <a:ext cx="6026150" cy="4262437"/>
          </a:xfrm>
          <a:prstGeom prst="rect">
            <a:avLst/>
          </a:prstGeom>
          <a:noFill/>
          <a:ln w="12700">
            <a:noFill/>
            <a:miter lim="800000"/>
            <a:headEnd/>
            <a:tailEnd/>
          </a:ln>
        </p:spPr>
      </p:pic>
      <p:sp>
        <p:nvSpPr>
          <p:cNvPr id="73731" name="Rectangle 2"/>
          <p:cNvSpPr>
            <a:spLocks/>
          </p:cNvSpPr>
          <p:nvPr/>
        </p:nvSpPr>
        <p:spPr bwMode="auto">
          <a:xfrm>
            <a:off x="2479675" y="276225"/>
            <a:ext cx="3482975" cy="369888"/>
          </a:xfrm>
          <a:prstGeom prst="rect">
            <a:avLst/>
          </a:prstGeom>
          <a:noFill/>
          <a:ln w="12700">
            <a:noFill/>
            <a:miter lim="800000"/>
            <a:headEnd/>
            <a:tailEnd/>
          </a:ln>
        </p:spPr>
        <p:txBody>
          <a:bodyPr wrap="none" lIns="0" tIns="0" rIns="0" bIns="0" anchor="ctr">
            <a:spAutoFit/>
          </a:bodyPr>
          <a:lstStyle/>
          <a:p>
            <a:r>
              <a:rPr lang="ru-RU" sz="2400" u="sng" dirty="0" smtClean="0">
                <a:latin typeface="Calibri" pitchFamily="34" charset="0"/>
                <a:ea typeface="Gill Sans"/>
                <a:cs typeface="Gill Sans"/>
                <a:hlinkClick r:id="rId4"/>
              </a:rPr>
              <a:t>http://www.eyeonearth.org</a:t>
            </a:r>
            <a:endParaRPr lang="ru-RU" sz="2400" u="sng" dirty="0">
              <a:latin typeface="Calibri" pitchFamily="34" charset="0"/>
              <a:ea typeface="Gill Sans"/>
              <a:cs typeface="Gill Sans"/>
            </a:endParaRPr>
          </a:p>
        </p:txBody>
      </p:sp>
      <p:sp>
        <p:nvSpPr>
          <p:cNvPr id="73732" name="TextBox 1"/>
          <p:cNvSpPr txBox="1">
            <a:spLocks noChangeArrowheads="1"/>
          </p:cNvSpPr>
          <p:nvPr/>
        </p:nvSpPr>
        <p:spPr bwMode="auto">
          <a:xfrm>
            <a:off x="15875" y="5413375"/>
            <a:ext cx="9144000" cy="1035050"/>
          </a:xfrm>
          <a:prstGeom prst="rect">
            <a:avLst/>
          </a:prstGeom>
          <a:noFill/>
          <a:ln w="9525">
            <a:noFill/>
            <a:miter lim="800000"/>
            <a:headEnd/>
            <a:tailEnd/>
          </a:ln>
        </p:spPr>
        <p:txBody>
          <a:bodyPr lIns="64291" tIns="32146" rIns="64291" bIns="32146">
            <a:spAutoFit/>
          </a:bodyPr>
          <a:lstStyle/>
          <a:p>
            <a:pPr algn="ctr"/>
            <a:r>
              <a:rPr lang="ru-RU" altLang="ja-JP" sz="2100" dirty="0">
                <a:latin typeface="Gill Sans"/>
              </a:rPr>
              <a:t>«Глобальная общественная информационная сеть для создания и совместного использования экологических данных и информации в Интернете с помощью интерактивных карт на основе визуализации</a:t>
            </a:r>
            <a:r>
              <a:rPr lang="ru-RU" altLang="ja-JP" sz="2100" dirty="0" smtClean="0">
                <a:latin typeface="Gill Sans"/>
              </a:rPr>
              <a:t>»</a:t>
            </a:r>
            <a:endParaRPr lang="ru-RU" altLang="ja-JP" sz="2100" dirty="0">
              <a:latin typeface="Gill Sans"/>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p:cNvSpPr>
          <p:nvPr/>
        </p:nvSpPr>
        <p:spPr bwMode="auto">
          <a:xfrm>
            <a:off x="2593975" y="223322"/>
            <a:ext cx="4674357" cy="369332"/>
          </a:xfrm>
          <a:prstGeom prst="rect">
            <a:avLst/>
          </a:prstGeom>
          <a:noFill/>
          <a:ln w="12700">
            <a:noFill/>
            <a:miter lim="800000"/>
            <a:headEnd/>
            <a:tailEnd/>
          </a:ln>
        </p:spPr>
        <p:txBody>
          <a:bodyPr wrap="none" lIns="0" tIns="0" rIns="0" bIns="0" anchor="ctr">
            <a:spAutoFit/>
          </a:bodyPr>
          <a:lstStyle/>
          <a:p>
            <a:r>
              <a:rPr lang="ru-RU" sz="2400" u="sng" dirty="0" smtClean="0">
                <a:latin typeface="Gill Sans"/>
                <a:ea typeface="Gill Sans"/>
                <a:cs typeface="Gill Sans"/>
                <a:hlinkClick r:id="rId3"/>
              </a:rPr>
              <a:t>http://ec.europa.eu/digital-agenda/</a:t>
            </a:r>
            <a:endParaRPr lang="ru-RU" sz="2400" u="sng" dirty="0">
              <a:latin typeface="Gill Sans"/>
              <a:ea typeface="Gill Sans"/>
              <a:cs typeface="Gill Sans"/>
            </a:endParaRPr>
          </a:p>
        </p:txBody>
      </p:sp>
      <p:pic>
        <p:nvPicPr>
          <p:cNvPr id="74755" name="Picture 2"/>
          <p:cNvPicPr>
            <a:picLocks noChangeAspect="1" noChangeArrowheads="1"/>
          </p:cNvPicPr>
          <p:nvPr/>
        </p:nvPicPr>
        <p:blipFill>
          <a:blip r:embed="rId4"/>
          <a:srcRect/>
          <a:stretch>
            <a:fillRect/>
          </a:stretch>
        </p:blipFill>
        <p:spPr bwMode="auto">
          <a:xfrm>
            <a:off x="2246313" y="704850"/>
            <a:ext cx="4552950" cy="4862513"/>
          </a:xfrm>
          <a:prstGeom prst="rect">
            <a:avLst/>
          </a:prstGeom>
          <a:noFill/>
          <a:ln w="12700">
            <a:noFill/>
            <a:miter lim="800000"/>
            <a:headEnd/>
            <a:tailEnd/>
          </a:ln>
        </p:spPr>
      </p:pic>
      <p:sp>
        <p:nvSpPr>
          <p:cNvPr id="74756" name="TextBox 1"/>
          <p:cNvSpPr txBox="1">
            <a:spLocks noChangeArrowheads="1"/>
          </p:cNvSpPr>
          <p:nvPr/>
        </p:nvSpPr>
        <p:spPr bwMode="auto">
          <a:xfrm>
            <a:off x="0" y="5656263"/>
            <a:ext cx="9144000" cy="681037"/>
          </a:xfrm>
          <a:prstGeom prst="rect">
            <a:avLst/>
          </a:prstGeom>
          <a:noFill/>
          <a:ln w="9525">
            <a:noFill/>
            <a:miter lim="800000"/>
            <a:headEnd/>
            <a:tailEnd/>
          </a:ln>
        </p:spPr>
        <p:txBody>
          <a:bodyPr lIns="64291" tIns="32146" rIns="64291" bIns="32146">
            <a:spAutoFit/>
          </a:bodyPr>
          <a:lstStyle/>
          <a:p>
            <a:pPr algn="ctr"/>
            <a:r>
              <a:rPr lang="ru-RU" sz="2000" dirty="0">
                <a:latin typeface="Gill Sans"/>
              </a:rPr>
              <a:t>«Перезагрузить экономику Европы и помочь гражданам и предприятиям Европы получить максимальную отдачу от цифровых технологий</a:t>
            </a:r>
            <a:r>
              <a:rPr lang="ru-RU" sz="2000" dirty="0" smtClean="0">
                <a:latin typeface="Gill Sans"/>
              </a:rPr>
              <a:t>»</a:t>
            </a:r>
            <a:endParaRPr lang="ru-RU" sz="2000" dirty="0">
              <a:latin typeface="Gill Sans"/>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Group 1"/>
          <p:cNvGrpSpPr>
            <a:grpSpLocks/>
          </p:cNvGrpSpPr>
          <p:nvPr/>
        </p:nvGrpSpPr>
        <p:grpSpPr bwMode="auto">
          <a:xfrm>
            <a:off x="7262813" y="-119063"/>
            <a:ext cx="1831975" cy="2008188"/>
            <a:chOff x="0" y="0"/>
            <a:chExt cx="1642" cy="1800"/>
          </a:xfrm>
        </p:grpSpPr>
        <p:pic>
          <p:nvPicPr>
            <p:cNvPr id="75780" name="Picture 2"/>
            <p:cNvPicPr>
              <a:picLocks noChangeAspect="1" noChangeArrowheads="1"/>
            </p:cNvPicPr>
            <p:nvPr/>
          </p:nvPicPr>
          <p:blipFill>
            <a:blip r:embed="rId3"/>
            <a:srcRect/>
            <a:stretch>
              <a:fillRect/>
            </a:stretch>
          </p:blipFill>
          <p:spPr bwMode="auto">
            <a:xfrm rot="1328307">
              <a:off x="161" y="207"/>
              <a:ext cx="1319" cy="1115"/>
            </a:xfrm>
            <a:prstGeom prst="rect">
              <a:avLst/>
            </a:prstGeom>
            <a:noFill/>
            <a:ln w="12700">
              <a:noFill/>
              <a:miter lim="800000"/>
              <a:headEnd/>
              <a:tailEnd/>
            </a:ln>
          </p:spPr>
        </p:pic>
        <p:pic>
          <p:nvPicPr>
            <p:cNvPr id="75781" name="Picture 3"/>
            <p:cNvPicPr>
              <a:picLocks noChangeAspect="1" noChangeArrowheads="1"/>
            </p:cNvPicPr>
            <p:nvPr/>
          </p:nvPicPr>
          <p:blipFill>
            <a:blip r:embed="rId3"/>
            <a:srcRect/>
            <a:stretch>
              <a:fillRect/>
            </a:stretch>
          </p:blipFill>
          <p:spPr bwMode="auto">
            <a:xfrm rot="668944">
              <a:off x="159" y="476"/>
              <a:ext cx="1319" cy="1115"/>
            </a:xfrm>
            <a:prstGeom prst="rect">
              <a:avLst/>
            </a:prstGeom>
            <a:noFill/>
            <a:ln w="12700">
              <a:noFill/>
              <a:miter lim="800000"/>
              <a:headEnd/>
              <a:tailEnd/>
            </a:ln>
          </p:spPr>
        </p:pic>
        <p:pic>
          <p:nvPicPr>
            <p:cNvPr id="75782" name="Picture 4"/>
            <p:cNvPicPr>
              <a:picLocks noChangeAspect="1" noChangeArrowheads="1"/>
            </p:cNvPicPr>
            <p:nvPr/>
          </p:nvPicPr>
          <p:blipFill>
            <a:blip r:embed="rId3"/>
            <a:srcRect/>
            <a:stretch>
              <a:fillRect/>
            </a:stretch>
          </p:blipFill>
          <p:spPr bwMode="auto">
            <a:xfrm>
              <a:off x="300" y="684"/>
              <a:ext cx="1319" cy="1116"/>
            </a:xfrm>
            <a:prstGeom prst="rect">
              <a:avLst/>
            </a:prstGeom>
            <a:noFill/>
            <a:ln w="12700">
              <a:noFill/>
              <a:miter lim="800000"/>
              <a:headEnd/>
              <a:tailEnd/>
            </a:ln>
          </p:spPr>
        </p:pic>
      </p:grpSp>
      <p:sp>
        <p:nvSpPr>
          <p:cNvPr id="139269" name="Rectangle 5"/>
          <p:cNvSpPr>
            <a:spLocks/>
          </p:cNvSpPr>
          <p:nvPr/>
        </p:nvSpPr>
        <p:spPr bwMode="auto">
          <a:xfrm>
            <a:off x="268288" y="1001713"/>
            <a:ext cx="8801100" cy="5181600"/>
          </a:xfrm>
          <a:prstGeom prst="rect">
            <a:avLst/>
          </a:prstGeom>
          <a:noFill/>
          <a:ln w="12700">
            <a:noFill/>
            <a:miter lim="800000"/>
            <a:headEnd/>
            <a:tailEnd/>
          </a:ln>
        </p:spPr>
        <p:txBody>
          <a:bodyPr lIns="0" tIns="0" rIns="0" bIns="0" anchor="ctr"/>
          <a:lstStyle/>
          <a:p>
            <a:r>
              <a:rPr lang="ru-RU" sz="3400" dirty="0"/>
              <a:t>Без обмена данных об окружающей </a:t>
            </a:r>
            <a:r>
              <a:rPr lang="ru-RU" sz="3400" dirty="0" smtClean="0"/>
              <a:t>среде</a:t>
            </a:r>
            <a:r>
              <a:rPr lang="ru-RU" sz="3400" dirty="0" smtClean="0">
                <a:latin typeface="Gill Sans"/>
                <a:ea typeface="Gill Sans"/>
                <a:cs typeface="Gill Sans"/>
              </a:rPr>
              <a:t>:</a:t>
            </a:r>
          </a:p>
          <a:p>
            <a:pPr>
              <a:buSzPct val="100000"/>
              <a:buFont typeface="Lucida Grande"/>
              <a:buChar char="‣"/>
            </a:pPr>
            <a:r>
              <a:rPr lang="ru-RU" sz="3400" dirty="0" smtClean="0">
                <a:latin typeface="Gill Sans"/>
                <a:ea typeface="Gill Sans"/>
                <a:cs typeface="Gill Sans"/>
              </a:rPr>
              <a:t> </a:t>
            </a:r>
            <a:r>
              <a:rPr lang="ru-RU" sz="3400" dirty="0" smtClean="0"/>
              <a:t>заниматься </a:t>
            </a:r>
            <a:r>
              <a:rPr lang="ru-RU" sz="3400" dirty="0"/>
              <a:t>наукой будет </a:t>
            </a:r>
            <a:r>
              <a:rPr lang="ru-RU" sz="3400" dirty="0" smtClean="0"/>
              <a:t>труднее</a:t>
            </a:r>
            <a:r>
              <a:rPr lang="ru-RU" sz="3400" dirty="0" smtClean="0">
                <a:latin typeface="Gill Sans"/>
                <a:ea typeface="Gill Sans"/>
                <a:cs typeface="Gill Sans"/>
              </a:rPr>
              <a:t>, </a:t>
            </a:r>
          </a:p>
          <a:p>
            <a:pPr>
              <a:buSzPct val="100000"/>
              <a:buFont typeface="Lucida Grande"/>
              <a:buChar char="‣"/>
            </a:pPr>
            <a:r>
              <a:rPr lang="ru-RU" sz="3400" dirty="0" smtClean="0">
                <a:latin typeface="Gill Sans"/>
                <a:ea typeface="Gill Sans"/>
                <a:cs typeface="Gill Sans"/>
              </a:rPr>
              <a:t> </a:t>
            </a:r>
            <a:r>
              <a:rPr lang="ru-RU" sz="3400" dirty="0" smtClean="0"/>
              <a:t>принимать </a:t>
            </a:r>
            <a:r>
              <a:rPr lang="ru-RU" sz="3400" dirty="0"/>
              <a:t>правильные решения будет </a:t>
            </a:r>
            <a:r>
              <a:rPr lang="ru-RU" sz="3400" dirty="0" smtClean="0"/>
              <a:t>проблематично</a:t>
            </a:r>
            <a:r>
              <a:rPr lang="ru-RU" sz="3400" dirty="0" smtClean="0">
                <a:latin typeface="Gill Sans"/>
                <a:ea typeface="Gill Sans"/>
                <a:cs typeface="Gill Sans"/>
              </a:rPr>
              <a:t>,</a:t>
            </a:r>
          </a:p>
          <a:p>
            <a:pPr>
              <a:buSzPct val="100000"/>
              <a:buFont typeface="Lucida Grande"/>
              <a:buChar char="‣"/>
            </a:pPr>
            <a:r>
              <a:rPr lang="ru-RU" sz="3400" dirty="0" smtClean="0">
                <a:latin typeface="Gill Sans"/>
                <a:ea typeface="Gill Sans"/>
                <a:cs typeface="Gill Sans"/>
              </a:rPr>
              <a:t> </a:t>
            </a:r>
            <a:r>
              <a:rPr lang="ru-RU" sz="3400" dirty="0" smtClean="0"/>
              <a:t>и </a:t>
            </a:r>
            <a:r>
              <a:rPr lang="ru-RU" sz="3400" dirty="0"/>
              <a:t>видение концепции устойчивого развития может быть более </a:t>
            </a:r>
            <a:r>
              <a:rPr lang="ru-RU" sz="3400" dirty="0" smtClean="0"/>
              <a:t>сложным</a:t>
            </a:r>
            <a:r>
              <a:rPr lang="ru-RU" sz="3400" dirty="0" smtClean="0">
                <a:latin typeface="Gill Sans"/>
                <a:ea typeface="Gill Sans"/>
                <a:cs typeface="Gill Sans"/>
              </a:rPr>
              <a:t>.</a:t>
            </a:r>
            <a:endParaRPr lang="ru-RU" sz="3400" dirty="0">
              <a:latin typeface="Gill Sans"/>
              <a:ea typeface="Gill Sans"/>
              <a:cs typeface="Gill San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926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926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926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926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9"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p:cNvSpPr>
          <p:nvPr/>
        </p:nvSpPr>
        <p:spPr bwMode="auto">
          <a:xfrm>
            <a:off x="203200" y="1905000"/>
            <a:ext cx="8815388" cy="3276600"/>
          </a:xfrm>
          <a:prstGeom prst="rect">
            <a:avLst/>
          </a:prstGeom>
          <a:noFill/>
          <a:ln w="12700">
            <a:noFill/>
            <a:miter lim="800000"/>
            <a:headEnd/>
            <a:tailEnd/>
          </a:ln>
        </p:spPr>
        <p:txBody>
          <a:bodyPr lIns="0" tIns="0" rIns="0" bIns="0" anchor="ctr"/>
          <a:lstStyle/>
          <a:p>
            <a:r>
              <a:rPr lang="ru-RU" sz="3600" dirty="0"/>
              <a:t>Публично финансируемые данные являются общественным благом, производимым в интересах общества и, следовательно, должны быть свободно доступны в максимальной возможной степени</a:t>
            </a:r>
          </a:p>
        </p:txBody>
      </p:sp>
      <p:grpSp>
        <p:nvGrpSpPr>
          <p:cNvPr id="76803" name="Group 2"/>
          <p:cNvGrpSpPr>
            <a:grpSpLocks/>
          </p:cNvGrpSpPr>
          <p:nvPr/>
        </p:nvGrpSpPr>
        <p:grpSpPr bwMode="auto">
          <a:xfrm>
            <a:off x="7262813" y="-119063"/>
            <a:ext cx="1831975" cy="2008188"/>
            <a:chOff x="0" y="0"/>
            <a:chExt cx="1642" cy="1800"/>
          </a:xfrm>
        </p:grpSpPr>
        <p:pic>
          <p:nvPicPr>
            <p:cNvPr id="76804" name="Picture 3"/>
            <p:cNvPicPr>
              <a:picLocks noChangeAspect="1" noChangeArrowheads="1"/>
            </p:cNvPicPr>
            <p:nvPr/>
          </p:nvPicPr>
          <p:blipFill>
            <a:blip r:embed="rId3"/>
            <a:srcRect/>
            <a:stretch>
              <a:fillRect/>
            </a:stretch>
          </p:blipFill>
          <p:spPr bwMode="auto">
            <a:xfrm rot="1328307">
              <a:off x="161" y="207"/>
              <a:ext cx="1319" cy="1115"/>
            </a:xfrm>
            <a:prstGeom prst="rect">
              <a:avLst/>
            </a:prstGeom>
            <a:noFill/>
            <a:ln w="12700">
              <a:noFill/>
              <a:miter lim="800000"/>
              <a:headEnd/>
              <a:tailEnd/>
            </a:ln>
          </p:spPr>
        </p:pic>
        <p:pic>
          <p:nvPicPr>
            <p:cNvPr id="76805" name="Picture 4"/>
            <p:cNvPicPr>
              <a:picLocks noChangeAspect="1" noChangeArrowheads="1"/>
            </p:cNvPicPr>
            <p:nvPr/>
          </p:nvPicPr>
          <p:blipFill>
            <a:blip r:embed="rId3"/>
            <a:srcRect/>
            <a:stretch>
              <a:fillRect/>
            </a:stretch>
          </p:blipFill>
          <p:spPr bwMode="auto">
            <a:xfrm rot="668944">
              <a:off x="159" y="476"/>
              <a:ext cx="1319" cy="1115"/>
            </a:xfrm>
            <a:prstGeom prst="rect">
              <a:avLst/>
            </a:prstGeom>
            <a:noFill/>
            <a:ln w="12700">
              <a:noFill/>
              <a:miter lim="800000"/>
              <a:headEnd/>
              <a:tailEnd/>
            </a:ln>
          </p:spPr>
        </p:pic>
        <p:pic>
          <p:nvPicPr>
            <p:cNvPr id="76806" name="Picture 5"/>
            <p:cNvPicPr>
              <a:picLocks noChangeAspect="1" noChangeArrowheads="1"/>
            </p:cNvPicPr>
            <p:nvPr/>
          </p:nvPicPr>
          <p:blipFill>
            <a:blip r:embed="rId4"/>
            <a:srcRect/>
            <a:stretch>
              <a:fillRect/>
            </a:stretch>
          </p:blipFill>
          <p:spPr bwMode="auto">
            <a:xfrm>
              <a:off x="300" y="684"/>
              <a:ext cx="1319" cy="1116"/>
            </a:xfrm>
            <a:prstGeom prst="rect">
              <a:avLst/>
            </a:prstGeom>
            <a:noFill/>
            <a:ln w="12700">
              <a:noFill/>
              <a:miter lim="800000"/>
              <a:headEnd/>
              <a:tailEnd/>
            </a:ln>
          </p:spPr>
        </p:pic>
      </p:gr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p:cNvSpPr>
          <p:nvPr/>
        </p:nvSpPr>
        <p:spPr bwMode="auto">
          <a:xfrm>
            <a:off x="223838" y="1404938"/>
            <a:ext cx="8794750" cy="3929062"/>
          </a:xfrm>
          <a:prstGeom prst="rect">
            <a:avLst/>
          </a:prstGeom>
          <a:noFill/>
          <a:ln w="12700">
            <a:noFill/>
            <a:miter lim="800000"/>
            <a:headEnd/>
            <a:tailEnd/>
          </a:ln>
        </p:spPr>
        <p:txBody>
          <a:bodyPr lIns="0" tIns="0" rIns="0" bIns="0" anchor="ctr"/>
          <a:lstStyle/>
          <a:p>
            <a:r>
              <a:rPr lang="ru-RU" sz="3600" dirty="0"/>
              <a:t>Совместное использование и документирование данных является частью элементарного научного </a:t>
            </a:r>
            <a:r>
              <a:rPr lang="ru-RU" sz="3600" dirty="0" smtClean="0"/>
              <a:t>подхода</a:t>
            </a:r>
            <a:r>
              <a:rPr lang="ru-RU" sz="3600" dirty="0" smtClean="0">
                <a:latin typeface="Gill Sans"/>
                <a:ea typeface="Gill Sans"/>
                <a:cs typeface="Gill Sans"/>
              </a:rPr>
              <a:t>.</a:t>
            </a:r>
          </a:p>
          <a:p>
            <a:r>
              <a:rPr lang="ru-RU" sz="3600" dirty="0" smtClean="0">
                <a:latin typeface="Gill Sans"/>
                <a:ea typeface="Gill Sans"/>
                <a:cs typeface="Gill Sans"/>
              </a:rPr>
              <a:t> </a:t>
            </a:r>
          </a:p>
          <a:p>
            <a:r>
              <a:rPr lang="ru-RU" sz="3600" dirty="0" smtClean="0"/>
              <a:t>Расширяет </a:t>
            </a:r>
            <a:r>
              <a:rPr lang="ru-RU" sz="3600" dirty="0"/>
              <a:t>научную подотчетность и </a:t>
            </a:r>
            <a:r>
              <a:rPr lang="ru-RU" sz="3600" dirty="0" smtClean="0"/>
              <a:t>авторитет</a:t>
            </a:r>
            <a:r>
              <a:rPr lang="ru-RU" sz="3600" dirty="0" smtClean="0">
                <a:latin typeface="Gill Sans"/>
                <a:ea typeface="Gill Sans"/>
                <a:cs typeface="Gill Sans"/>
              </a:rPr>
              <a:t>.</a:t>
            </a:r>
            <a:endParaRPr lang="ru-RU" sz="3600" dirty="0">
              <a:latin typeface="Gill Sans"/>
              <a:ea typeface="Gill Sans"/>
              <a:cs typeface="Gill Sans"/>
            </a:endParaRPr>
          </a:p>
        </p:txBody>
      </p:sp>
      <p:grpSp>
        <p:nvGrpSpPr>
          <p:cNvPr id="77827" name="Group 2"/>
          <p:cNvGrpSpPr>
            <a:grpSpLocks/>
          </p:cNvGrpSpPr>
          <p:nvPr/>
        </p:nvGrpSpPr>
        <p:grpSpPr bwMode="auto">
          <a:xfrm>
            <a:off x="7262813" y="-119063"/>
            <a:ext cx="1831975" cy="2008188"/>
            <a:chOff x="0" y="0"/>
            <a:chExt cx="1642" cy="1800"/>
          </a:xfrm>
        </p:grpSpPr>
        <p:pic>
          <p:nvPicPr>
            <p:cNvPr id="77828" name="Picture 3"/>
            <p:cNvPicPr>
              <a:picLocks noChangeAspect="1" noChangeArrowheads="1"/>
            </p:cNvPicPr>
            <p:nvPr/>
          </p:nvPicPr>
          <p:blipFill>
            <a:blip r:embed="rId3"/>
            <a:srcRect/>
            <a:stretch>
              <a:fillRect/>
            </a:stretch>
          </p:blipFill>
          <p:spPr bwMode="auto">
            <a:xfrm rot="1328307">
              <a:off x="161" y="207"/>
              <a:ext cx="1319" cy="1115"/>
            </a:xfrm>
            <a:prstGeom prst="rect">
              <a:avLst/>
            </a:prstGeom>
            <a:noFill/>
            <a:ln w="12700">
              <a:noFill/>
              <a:miter lim="800000"/>
              <a:headEnd/>
              <a:tailEnd/>
            </a:ln>
          </p:spPr>
        </p:pic>
        <p:pic>
          <p:nvPicPr>
            <p:cNvPr id="77829" name="Picture 4"/>
            <p:cNvPicPr>
              <a:picLocks noChangeAspect="1" noChangeArrowheads="1"/>
            </p:cNvPicPr>
            <p:nvPr/>
          </p:nvPicPr>
          <p:blipFill>
            <a:blip r:embed="rId3"/>
            <a:srcRect/>
            <a:stretch>
              <a:fillRect/>
            </a:stretch>
          </p:blipFill>
          <p:spPr bwMode="auto">
            <a:xfrm rot="668944">
              <a:off x="159" y="476"/>
              <a:ext cx="1319" cy="1115"/>
            </a:xfrm>
            <a:prstGeom prst="rect">
              <a:avLst/>
            </a:prstGeom>
            <a:noFill/>
            <a:ln w="12700">
              <a:noFill/>
              <a:miter lim="800000"/>
              <a:headEnd/>
              <a:tailEnd/>
            </a:ln>
          </p:spPr>
        </p:pic>
        <p:pic>
          <p:nvPicPr>
            <p:cNvPr id="77830" name="Picture 5"/>
            <p:cNvPicPr>
              <a:picLocks noChangeAspect="1" noChangeArrowheads="1"/>
            </p:cNvPicPr>
            <p:nvPr/>
          </p:nvPicPr>
          <p:blipFill>
            <a:blip r:embed="rId3"/>
            <a:srcRect/>
            <a:stretch>
              <a:fillRect/>
            </a:stretch>
          </p:blipFill>
          <p:spPr bwMode="auto">
            <a:xfrm>
              <a:off x="300" y="684"/>
              <a:ext cx="1319" cy="1116"/>
            </a:xfrm>
            <a:prstGeom prst="rect">
              <a:avLst/>
            </a:prstGeom>
            <a:noFill/>
            <a:ln w="12700">
              <a:noFill/>
              <a:miter lim="800000"/>
              <a:headEnd/>
              <a:tailEnd/>
            </a:ln>
          </p:spPr>
        </p:pic>
      </p:gr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p:cNvSpPr>
          <p:nvPr/>
        </p:nvSpPr>
        <p:spPr bwMode="auto">
          <a:xfrm>
            <a:off x="0" y="2276475"/>
            <a:ext cx="9134475" cy="2295525"/>
          </a:xfrm>
          <a:prstGeom prst="rect">
            <a:avLst/>
          </a:prstGeom>
          <a:noFill/>
          <a:ln w="12700">
            <a:noFill/>
            <a:miter lim="800000"/>
            <a:headEnd/>
            <a:tailEnd/>
          </a:ln>
        </p:spPr>
        <p:txBody>
          <a:bodyPr lIns="0" tIns="0" rIns="0" bIns="0" anchor="ctr"/>
          <a:lstStyle/>
          <a:p>
            <a:pPr algn="ctr"/>
            <a:r>
              <a:rPr lang="ru-RU" sz="3600" dirty="0">
                <a:latin typeface="Gill Sans"/>
                <a:ea typeface="Gill Sans"/>
                <a:cs typeface="Gill Sans"/>
              </a:rPr>
              <a:t>Успех состоит в простоте, и </a:t>
            </a:r>
            <a:r>
              <a:rPr lang="ru-RU" sz="3600" dirty="0"/>
              <a:t>позволяет пользователям ощутить преимущества </a:t>
            </a:r>
            <a:r>
              <a:rPr lang="ru-RU" sz="3600" dirty="0" smtClean="0"/>
              <a:t>интероперабельности</a:t>
            </a:r>
            <a:endParaRPr lang="ru-RU" sz="3600" dirty="0">
              <a:latin typeface="Gill Sans"/>
              <a:ea typeface="Gill Sans"/>
              <a:cs typeface="Gill Sans"/>
            </a:endParaRPr>
          </a:p>
        </p:txBody>
      </p:sp>
      <p:grpSp>
        <p:nvGrpSpPr>
          <p:cNvPr id="78851" name="Group 2"/>
          <p:cNvGrpSpPr>
            <a:grpSpLocks/>
          </p:cNvGrpSpPr>
          <p:nvPr/>
        </p:nvGrpSpPr>
        <p:grpSpPr bwMode="auto">
          <a:xfrm>
            <a:off x="7262813" y="-119063"/>
            <a:ext cx="1831975" cy="2008188"/>
            <a:chOff x="0" y="0"/>
            <a:chExt cx="1642" cy="1800"/>
          </a:xfrm>
        </p:grpSpPr>
        <p:pic>
          <p:nvPicPr>
            <p:cNvPr id="78852" name="Picture 3"/>
            <p:cNvPicPr>
              <a:picLocks noChangeAspect="1" noChangeArrowheads="1"/>
            </p:cNvPicPr>
            <p:nvPr/>
          </p:nvPicPr>
          <p:blipFill>
            <a:blip r:embed="rId3"/>
            <a:srcRect/>
            <a:stretch>
              <a:fillRect/>
            </a:stretch>
          </p:blipFill>
          <p:spPr bwMode="auto">
            <a:xfrm rot="1328307">
              <a:off x="161" y="207"/>
              <a:ext cx="1319" cy="1115"/>
            </a:xfrm>
            <a:prstGeom prst="rect">
              <a:avLst/>
            </a:prstGeom>
            <a:noFill/>
            <a:ln w="12700">
              <a:noFill/>
              <a:miter lim="800000"/>
              <a:headEnd/>
              <a:tailEnd/>
            </a:ln>
          </p:spPr>
        </p:pic>
        <p:pic>
          <p:nvPicPr>
            <p:cNvPr id="78853" name="Picture 4"/>
            <p:cNvPicPr>
              <a:picLocks noChangeAspect="1" noChangeArrowheads="1"/>
            </p:cNvPicPr>
            <p:nvPr/>
          </p:nvPicPr>
          <p:blipFill>
            <a:blip r:embed="rId3"/>
            <a:srcRect/>
            <a:stretch>
              <a:fillRect/>
            </a:stretch>
          </p:blipFill>
          <p:spPr bwMode="auto">
            <a:xfrm rot="668944">
              <a:off x="159" y="476"/>
              <a:ext cx="1319" cy="1115"/>
            </a:xfrm>
            <a:prstGeom prst="rect">
              <a:avLst/>
            </a:prstGeom>
            <a:noFill/>
            <a:ln w="12700">
              <a:noFill/>
              <a:miter lim="800000"/>
              <a:headEnd/>
              <a:tailEnd/>
            </a:ln>
          </p:spPr>
        </p:pic>
        <p:pic>
          <p:nvPicPr>
            <p:cNvPr id="78854" name="Picture 5"/>
            <p:cNvPicPr>
              <a:picLocks noChangeAspect="1" noChangeArrowheads="1"/>
            </p:cNvPicPr>
            <p:nvPr/>
          </p:nvPicPr>
          <p:blipFill>
            <a:blip r:embed="rId3"/>
            <a:srcRect/>
            <a:stretch>
              <a:fillRect/>
            </a:stretch>
          </p:blipFill>
          <p:spPr bwMode="auto">
            <a:xfrm>
              <a:off x="300" y="684"/>
              <a:ext cx="1319" cy="1116"/>
            </a:xfrm>
            <a:prstGeom prst="rect">
              <a:avLst/>
            </a:prstGeom>
            <a:noFill/>
            <a:ln w="12700">
              <a:noFill/>
              <a:miter lim="800000"/>
              <a:headEnd/>
              <a:tailEnd/>
            </a:ln>
          </p:spPr>
        </p:pic>
      </p:gr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p:cNvSpPr>
            <a:spLocks/>
          </p:cNvSpPr>
          <p:nvPr/>
        </p:nvSpPr>
        <p:spPr bwMode="auto">
          <a:xfrm>
            <a:off x="0" y="2276475"/>
            <a:ext cx="9134475" cy="2295525"/>
          </a:xfrm>
          <a:prstGeom prst="rect">
            <a:avLst/>
          </a:prstGeom>
          <a:noFill/>
          <a:ln w="12700">
            <a:noFill/>
            <a:miter lim="800000"/>
            <a:headEnd/>
            <a:tailEnd/>
          </a:ln>
        </p:spPr>
        <p:txBody>
          <a:bodyPr lIns="0" tIns="0" rIns="0" bIns="0" anchor="ctr"/>
          <a:lstStyle/>
          <a:p>
            <a:pPr algn="ctr"/>
            <a:r>
              <a:rPr lang="ru-RU" sz="3600" dirty="0"/>
              <a:t>Сделайте ваши данные обнаруживаемыми</a:t>
            </a:r>
          </a:p>
          <a:p>
            <a:pPr algn="ctr"/>
            <a:endParaRPr lang="en-US" sz="3600" dirty="0">
              <a:latin typeface="Gill Sans"/>
              <a:ea typeface="Gill Sans"/>
              <a:cs typeface="Gill Sans"/>
            </a:endParaRPr>
          </a:p>
          <a:p>
            <a:pPr algn="ctr"/>
            <a:r>
              <a:rPr lang="ru-RU" sz="3600" dirty="0"/>
              <a:t>Популяризуете </a:t>
            </a:r>
            <a:r>
              <a:rPr lang="en-US" sz="3600" dirty="0">
                <a:latin typeface="Gill Sans"/>
                <a:ea typeface="Gill Sans"/>
                <a:cs typeface="Gill Sans"/>
              </a:rPr>
              <a:t>GEOSS </a:t>
            </a:r>
            <a:r>
              <a:rPr lang="ru-RU" sz="3600" dirty="0">
                <a:latin typeface="Gill Sans"/>
                <a:ea typeface="Gill Sans"/>
                <a:cs typeface="Gill Sans"/>
              </a:rPr>
              <a:t>и</a:t>
            </a:r>
            <a:r>
              <a:rPr lang="en-US" sz="3600" dirty="0">
                <a:latin typeface="Gill Sans"/>
                <a:ea typeface="Gill Sans"/>
                <a:cs typeface="Gill Sans"/>
              </a:rPr>
              <a:t> OGC</a:t>
            </a:r>
          </a:p>
        </p:txBody>
      </p:sp>
      <p:grpSp>
        <p:nvGrpSpPr>
          <p:cNvPr id="79875" name="Group 2"/>
          <p:cNvGrpSpPr>
            <a:grpSpLocks/>
          </p:cNvGrpSpPr>
          <p:nvPr/>
        </p:nvGrpSpPr>
        <p:grpSpPr bwMode="auto">
          <a:xfrm>
            <a:off x="7262813" y="-119063"/>
            <a:ext cx="1831975" cy="2008188"/>
            <a:chOff x="0" y="0"/>
            <a:chExt cx="1642" cy="1800"/>
          </a:xfrm>
        </p:grpSpPr>
        <p:pic>
          <p:nvPicPr>
            <p:cNvPr id="79876" name="Picture 3"/>
            <p:cNvPicPr>
              <a:picLocks noChangeAspect="1" noChangeArrowheads="1"/>
            </p:cNvPicPr>
            <p:nvPr/>
          </p:nvPicPr>
          <p:blipFill>
            <a:blip r:embed="rId3"/>
            <a:srcRect/>
            <a:stretch>
              <a:fillRect/>
            </a:stretch>
          </p:blipFill>
          <p:spPr bwMode="auto">
            <a:xfrm rot="1328307">
              <a:off x="161" y="207"/>
              <a:ext cx="1319" cy="1115"/>
            </a:xfrm>
            <a:prstGeom prst="rect">
              <a:avLst/>
            </a:prstGeom>
            <a:noFill/>
            <a:ln w="12700">
              <a:noFill/>
              <a:miter lim="800000"/>
              <a:headEnd/>
              <a:tailEnd/>
            </a:ln>
          </p:spPr>
        </p:pic>
        <p:pic>
          <p:nvPicPr>
            <p:cNvPr id="79877" name="Picture 4"/>
            <p:cNvPicPr>
              <a:picLocks noChangeAspect="1" noChangeArrowheads="1"/>
            </p:cNvPicPr>
            <p:nvPr/>
          </p:nvPicPr>
          <p:blipFill>
            <a:blip r:embed="rId3"/>
            <a:srcRect/>
            <a:stretch>
              <a:fillRect/>
            </a:stretch>
          </p:blipFill>
          <p:spPr bwMode="auto">
            <a:xfrm rot="668944">
              <a:off x="159" y="476"/>
              <a:ext cx="1319" cy="1115"/>
            </a:xfrm>
            <a:prstGeom prst="rect">
              <a:avLst/>
            </a:prstGeom>
            <a:noFill/>
            <a:ln w="12700">
              <a:noFill/>
              <a:miter lim="800000"/>
              <a:headEnd/>
              <a:tailEnd/>
            </a:ln>
          </p:spPr>
        </p:pic>
        <p:pic>
          <p:nvPicPr>
            <p:cNvPr id="79878" name="Picture 5"/>
            <p:cNvPicPr>
              <a:picLocks noChangeAspect="1" noChangeArrowheads="1"/>
            </p:cNvPicPr>
            <p:nvPr/>
          </p:nvPicPr>
          <p:blipFill>
            <a:blip r:embed="rId3"/>
            <a:srcRect/>
            <a:stretch>
              <a:fillRect/>
            </a:stretch>
          </p:blipFill>
          <p:spPr bwMode="auto">
            <a:xfrm>
              <a:off x="300" y="684"/>
              <a:ext cx="1319" cy="1116"/>
            </a:xfrm>
            <a:prstGeom prst="rect">
              <a:avLst/>
            </a:prstGeom>
            <a:noFill/>
            <a:ln w="12700">
              <a:noFill/>
              <a:miter lim="800000"/>
              <a:headEnd/>
              <a:tailEnd/>
            </a:ln>
          </p:spPr>
        </p:pic>
      </p:gr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
          <p:cNvSpPr>
            <a:spLocks/>
          </p:cNvSpPr>
          <p:nvPr/>
        </p:nvSpPr>
        <p:spPr bwMode="auto">
          <a:xfrm>
            <a:off x="0" y="2566988"/>
            <a:ext cx="9134475" cy="1714500"/>
          </a:xfrm>
          <a:prstGeom prst="rect">
            <a:avLst/>
          </a:prstGeom>
          <a:noFill/>
          <a:ln w="12700">
            <a:noFill/>
            <a:miter lim="800000"/>
            <a:headEnd/>
            <a:tailEnd/>
          </a:ln>
        </p:spPr>
        <p:txBody>
          <a:bodyPr lIns="0" tIns="0" rIns="0" bIns="0" anchor="ctr"/>
          <a:lstStyle/>
          <a:p>
            <a:pPr algn="ctr"/>
            <a:endParaRPr lang="ru-RU" sz="3600" dirty="0" smtClean="0">
              <a:latin typeface="Gill Sans"/>
              <a:ea typeface="Gill Sans"/>
              <a:cs typeface="Gill Sans"/>
            </a:endParaRPr>
          </a:p>
          <a:p>
            <a:pPr algn="ctr"/>
            <a:r>
              <a:rPr lang="ru-RU" sz="3600" dirty="0" smtClean="0"/>
              <a:t>ДЕЛИТЕСЬ</a:t>
            </a:r>
            <a:r>
              <a:rPr lang="ru-RU" sz="3600" dirty="0" smtClean="0">
                <a:latin typeface="Gill Sans"/>
                <a:ea typeface="Gill Sans"/>
                <a:cs typeface="Gill Sans"/>
              </a:rPr>
              <a:t>, </a:t>
            </a:r>
            <a:r>
              <a:rPr lang="ru-RU" sz="3600" dirty="0" smtClean="0"/>
              <a:t>ДЕЛИТЕСЬ</a:t>
            </a:r>
            <a:r>
              <a:rPr lang="ru-RU" sz="3600" dirty="0" smtClean="0">
                <a:latin typeface="Gill Sans"/>
                <a:ea typeface="Gill Sans"/>
                <a:cs typeface="Gill Sans"/>
              </a:rPr>
              <a:t> И </a:t>
            </a:r>
            <a:r>
              <a:rPr lang="ru-RU" sz="3600" dirty="0" smtClean="0"/>
              <a:t>ДЕЛИТЕСЬ</a:t>
            </a:r>
            <a:r>
              <a:rPr lang="ru-RU" sz="3600" dirty="0" smtClean="0">
                <a:latin typeface="Gill Sans"/>
                <a:ea typeface="Gill Sans"/>
                <a:cs typeface="Gill Sans"/>
              </a:rPr>
              <a:t>!</a:t>
            </a:r>
            <a:endParaRPr lang="ru-RU" sz="3600" dirty="0">
              <a:latin typeface="Gill Sans"/>
              <a:ea typeface="Gill Sans"/>
              <a:cs typeface="Gill Sans"/>
            </a:endParaRPr>
          </a:p>
        </p:txBody>
      </p:sp>
      <p:grpSp>
        <p:nvGrpSpPr>
          <p:cNvPr id="80899" name="Group 2"/>
          <p:cNvGrpSpPr>
            <a:grpSpLocks/>
          </p:cNvGrpSpPr>
          <p:nvPr/>
        </p:nvGrpSpPr>
        <p:grpSpPr bwMode="auto">
          <a:xfrm>
            <a:off x="7237413" y="-119063"/>
            <a:ext cx="1831975" cy="2008188"/>
            <a:chOff x="0" y="0"/>
            <a:chExt cx="1642" cy="1800"/>
          </a:xfrm>
        </p:grpSpPr>
        <p:pic>
          <p:nvPicPr>
            <p:cNvPr id="80900" name="Picture 3"/>
            <p:cNvPicPr>
              <a:picLocks noChangeAspect="1" noChangeArrowheads="1"/>
            </p:cNvPicPr>
            <p:nvPr/>
          </p:nvPicPr>
          <p:blipFill>
            <a:blip r:embed="rId3"/>
            <a:srcRect/>
            <a:stretch>
              <a:fillRect/>
            </a:stretch>
          </p:blipFill>
          <p:spPr bwMode="auto">
            <a:xfrm rot="1328307">
              <a:off x="161" y="207"/>
              <a:ext cx="1319" cy="1115"/>
            </a:xfrm>
            <a:prstGeom prst="rect">
              <a:avLst/>
            </a:prstGeom>
            <a:noFill/>
            <a:ln w="12700">
              <a:noFill/>
              <a:miter lim="800000"/>
              <a:headEnd/>
              <a:tailEnd/>
            </a:ln>
          </p:spPr>
        </p:pic>
        <p:pic>
          <p:nvPicPr>
            <p:cNvPr id="80901" name="Picture 4"/>
            <p:cNvPicPr>
              <a:picLocks noChangeAspect="1" noChangeArrowheads="1"/>
            </p:cNvPicPr>
            <p:nvPr/>
          </p:nvPicPr>
          <p:blipFill>
            <a:blip r:embed="rId3"/>
            <a:srcRect/>
            <a:stretch>
              <a:fillRect/>
            </a:stretch>
          </p:blipFill>
          <p:spPr bwMode="auto">
            <a:xfrm rot="668944">
              <a:off x="159" y="476"/>
              <a:ext cx="1319" cy="1115"/>
            </a:xfrm>
            <a:prstGeom prst="rect">
              <a:avLst/>
            </a:prstGeom>
            <a:noFill/>
            <a:ln w="12700">
              <a:noFill/>
              <a:miter lim="800000"/>
              <a:headEnd/>
              <a:tailEnd/>
            </a:ln>
          </p:spPr>
        </p:pic>
        <p:pic>
          <p:nvPicPr>
            <p:cNvPr id="80902" name="Picture 5"/>
            <p:cNvPicPr>
              <a:picLocks noChangeAspect="1" noChangeArrowheads="1"/>
            </p:cNvPicPr>
            <p:nvPr/>
          </p:nvPicPr>
          <p:blipFill>
            <a:blip r:embed="rId3"/>
            <a:srcRect/>
            <a:stretch>
              <a:fillRect/>
            </a:stretch>
          </p:blipFill>
          <p:spPr bwMode="auto">
            <a:xfrm>
              <a:off x="300" y="684"/>
              <a:ext cx="1319" cy="1116"/>
            </a:xfrm>
            <a:prstGeom prst="rect">
              <a:avLst/>
            </a:prstGeom>
            <a:noFill/>
            <a:ln w="12700">
              <a:noFill/>
              <a:miter lim="800000"/>
              <a:headEnd/>
              <a:tailEnd/>
            </a:ln>
          </p:spPr>
        </p:pic>
      </p:gr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1BDFB68-B6A3-4435-B37F-4FBBA6AC5F75}" type="slidenum">
              <a:rPr lang="ru-RU" smtClean="0"/>
              <a:pPr>
                <a:defRPr/>
              </a:pPr>
              <a:t>68</a:t>
            </a:fld>
            <a:endParaRPr lang="ru-RU" dirty="0"/>
          </a:p>
        </p:txBody>
      </p:sp>
      <p:sp>
        <p:nvSpPr>
          <p:cNvPr id="81923" name="TextBox 6"/>
          <p:cNvSpPr txBox="1">
            <a:spLocks noChangeArrowheads="1"/>
          </p:cNvSpPr>
          <p:nvPr/>
        </p:nvSpPr>
        <p:spPr bwMode="auto">
          <a:xfrm>
            <a:off x="457200" y="415925"/>
            <a:ext cx="8229600" cy="523220"/>
          </a:xfrm>
          <a:prstGeom prst="rect">
            <a:avLst/>
          </a:prstGeom>
          <a:noFill/>
          <a:ln w="9525">
            <a:noFill/>
            <a:miter lim="800000"/>
            <a:headEnd/>
            <a:tailEnd/>
          </a:ln>
        </p:spPr>
        <p:txBody>
          <a:bodyPr>
            <a:spAutoFit/>
          </a:bodyPr>
          <a:lstStyle/>
          <a:p>
            <a:r>
              <a:rPr lang="ru-RU" sz="2800" b="1" dirty="0"/>
              <a:t>Чт</a:t>
            </a:r>
            <a:r>
              <a:rPr lang="ru-RU" sz="2600" b="1" dirty="0">
                <a:latin typeface="Calibri" pitchFamily="34" charset="0"/>
              </a:rPr>
              <a:t>о представляет собой </a:t>
            </a:r>
            <a:r>
              <a:rPr lang="ru-RU" sz="2600" b="1" dirty="0" smtClean="0">
                <a:latin typeface="Calibri" pitchFamily="34" charset="0"/>
              </a:rPr>
              <a:t>“Сервисы GEOSS в практику”?</a:t>
            </a:r>
            <a:endParaRPr lang="ru-RU" sz="2600" b="1" dirty="0">
              <a:latin typeface="Calibri" pitchFamily="34" charset="0"/>
            </a:endParaRPr>
          </a:p>
        </p:txBody>
      </p:sp>
      <p:sp>
        <p:nvSpPr>
          <p:cNvPr id="10" name="Content Placeholder 2"/>
          <p:cNvSpPr>
            <a:spLocks noGrp="1"/>
          </p:cNvSpPr>
          <p:nvPr>
            <p:ph sz="quarter" idx="4294967295"/>
          </p:nvPr>
        </p:nvSpPr>
        <p:spPr>
          <a:xfrm>
            <a:off x="300038" y="1225550"/>
            <a:ext cx="3990975" cy="4703763"/>
          </a:xfrm>
        </p:spPr>
        <p:txBody>
          <a:bodyPr/>
          <a:lstStyle/>
          <a:p>
            <a:pPr marL="0" indent="0" eaLnBrk="1" hangingPunct="1"/>
            <a:r>
              <a:rPr lang="ru-RU" sz="1800" dirty="0" smtClean="0"/>
              <a:t>Курс для тренеров, разработанные в UNIGE рамках проекта FP7 EnviroGRIDS</a:t>
            </a:r>
          </a:p>
          <a:p>
            <a:pPr marL="0" indent="0" eaLnBrk="1" hangingPunct="1"/>
            <a:endParaRPr lang="ru-RU" sz="1800" dirty="0" smtClean="0"/>
          </a:p>
          <a:p>
            <a:pPr marL="0" indent="0" eaLnBrk="1" hangingPunct="1"/>
            <a:endParaRPr lang="ru-RU" sz="1800" dirty="0" smtClean="0"/>
          </a:p>
          <a:p>
            <a:pPr marL="0" indent="0" eaLnBrk="1" hangingPunct="1"/>
            <a:r>
              <a:rPr lang="ru-RU" sz="1800" dirty="0" smtClean="0"/>
              <a:t> Цель:  Популяризация принципов распространения данных GEO/GEOSS на основе использования продуктов программирования открытого доступа и интероперабельных решений</a:t>
            </a:r>
          </a:p>
          <a:p>
            <a:pPr marL="0" indent="0" eaLnBrk="1" hangingPunct="1"/>
            <a:endParaRPr lang="ru-RU" sz="1800" dirty="0" smtClean="0"/>
          </a:p>
          <a:p>
            <a:pPr marL="0" indent="0" eaLnBrk="1" hangingPunct="1"/>
            <a:endParaRPr lang="ru-RU" sz="1800" dirty="0" smtClean="0"/>
          </a:p>
          <a:p>
            <a:pPr marL="0" indent="0" eaLnBrk="1" hangingPunct="1"/>
            <a:r>
              <a:rPr lang="ru-RU" sz="1800" dirty="0" smtClean="0"/>
              <a:t> Уже 450 участников</a:t>
            </a:r>
          </a:p>
          <a:p>
            <a:pPr marL="0" indent="0" eaLnBrk="1" hangingPunct="1"/>
            <a:endParaRPr lang="ru-RU" sz="1800" dirty="0" smtClean="0"/>
          </a:p>
          <a:p>
            <a:pPr marL="0" indent="0" eaLnBrk="1" hangingPunct="1"/>
            <a:r>
              <a:rPr lang="ru-RU" sz="1800" dirty="0" smtClean="0"/>
              <a:t> Детали смотрите на сайте </a:t>
            </a:r>
            <a:r>
              <a:rPr lang="ru-RU" sz="1800" dirty="0" smtClean="0">
                <a:hlinkClick r:id="rId3"/>
              </a:rPr>
              <a:t>www.geossintopractice.org</a:t>
            </a:r>
            <a:r>
              <a:rPr lang="ru-RU" sz="1800" dirty="0" smtClean="0"/>
              <a:t> </a:t>
            </a:r>
          </a:p>
        </p:txBody>
      </p:sp>
      <p:pic>
        <p:nvPicPr>
          <p:cNvPr id="81925" name="Image 8" descr="Screen Shot 2013-09-06 at 16.11.27.png"/>
          <p:cNvPicPr>
            <a:picLocks noChangeAspect="1"/>
          </p:cNvPicPr>
          <p:nvPr/>
        </p:nvPicPr>
        <p:blipFill>
          <a:blip r:embed="rId4"/>
          <a:srcRect/>
          <a:stretch>
            <a:fillRect/>
          </a:stretch>
        </p:blipFill>
        <p:spPr bwMode="auto">
          <a:xfrm>
            <a:off x="4557713" y="1174750"/>
            <a:ext cx="4143375" cy="51260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Box 7"/>
          <p:cNvSpPr txBox="1">
            <a:spLocks noChangeArrowheads="1"/>
          </p:cNvSpPr>
          <p:nvPr/>
        </p:nvSpPr>
        <p:spPr bwMode="auto">
          <a:xfrm>
            <a:off x="914400" y="415925"/>
            <a:ext cx="8229600" cy="492125"/>
          </a:xfrm>
          <a:prstGeom prst="rect">
            <a:avLst/>
          </a:prstGeom>
          <a:noFill/>
          <a:ln w="9525">
            <a:noFill/>
            <a:miter lim="800000"/>
            <a:headEnd/>
            <a:tailEnd/>
          </a:ln>
        </p:spPr>
        <p:txBody>
          <a:bodyPr>
            <a:spAutoFit/>
          </a:bodyPr>
          <a:lstStyle/>
          <a:p>
            <a:r>
              <a:rPr lang="ru-RU" sz="2600" b="1" dirty="0" smtClean="0">
                <a:latin typeface="Calibri" pitchFamily="34" charset="0"/>
              </a:rPr>
              <a:t>Обновления в </a:t>
            </a:r>
            <a:r>
              <a:rPr lang="ru-RU" sz="2600" b="1" dirty="0">
                <a:latin typeface="Calibri" pitchFamily="34" charset="0"/>
              </a:rPr>
              <a:t>рамках </a:t>
            </a:r>
            <a:r>
              <a:rPr lang="ru-RU" sz="2600" b="1" dirty="0" smtClean="0">
                <a:latin typeface="Calibri" pitchFamily="34" charset="0"/>
              </a:rPr>
              <a:t>FP7 EOPOWER и IASON</a:t>
            </a:r>
            <a:endParaRPr lang="ru-RU" sz="2600" b="1" dirty="0">
              <a:latin typeface="Calibri" pitchFamily="34" charset="0"/>
            </a:endParaRPr>
          </a:p>
        </p:txBody>
      </p:sp>
      <p:sp>
        <p:nvSpPr>
          <p:cNvPr id="9" name="Content Placeholder 2"/>
          <p:cNvSpPr>
            <a:spLocks noGrp="1"/>
          </p:cNvSpPr>
          <p:nvPr>
            <p:ph sz="quarter" idx="4294967295"/>
          </p:nvPr>
        </p:nvSpPr>
        <p:spPr>
          <a:xfrm>
            <a:off x="300038" y="1225550"/>
            <a:ext cx="3783012" cy="4703763"/>
          </a:xfrm>
        </p:spPr>
        <p:txBody>
          <a:bodyPr/>
          <a:lstStyle/>
          <a:p>
            <a:pPr marL="0" indent="0" eaLnBrk="1" hangingPunct="1"/>
            <a:r>
              <a:rPr lang="ru-RU" sz="1800" dirty="0" smtClean="0"/>
              <a:t>Общее Обновления в рамках FP7 EOPOWER + IASON произведены UNIGE, UNEP и CNR-IIA </a:t>
            </a:r>
          </a:p>
          <a:p>
            <a:pPr marL="0" indent="0" eaLnBrk="1" hangingPunct="1"/>
            <a:endParaRPr lang="ru-RU" sz="1800" dirty="0" smtClean="0"/>
          </a:p>
          <a:p>
            <a:pPr marL="0" indent="0" eaLnBrk="1" hangingPunct="1"/>
            <a:endParaRPr lang="ru-RU" sz="1800" dirty="0" smtClean="0"/>
          </a:p>
          <a:p>
            <a:pPr marL="0" indent="0" eaLnBrk="1" hangingPunct="1"/>
            <a:r>
              <a:rPr lang="ru-RU" sz="1800" dirty="0" smtClean="0"/>
              <a:t> Обновления включает в себя:</a:t>
            </a:r>
          </a:p>
          <a:p>
            <a:pPr marL="400050" lvl="1" indent="0" eaLnBrk="1" hangingPunct="1"/>
            <a:r>
              <a:rPr lang="ru-RU" sz="1600" dirty="0" smtClean="0"/>
              <a:t> новые главы (PyWPS, Обнаружение и Брокер Доступа)</a:t>
            </a:r>
          </a:p>
          <a:p>
            <a:pPr marL="400050" lvl="1" indent="0" eaLnBrk="1" hangingPunct="1"/>
            <a:r>
              <a:rPr lang="ru-RU" sz="1600" dirty="0" smtClean="0"/>
              <a:t> Последние версии программного обеспечения</a:t>
            </a:r>
          </a:p>
          <a:p>
            <a:pPr marL="400050" lvl="1" indent="0" eaLnBrk="1" hangingPunct="1"/>
            <a:r>
              <a:rPr lang="ru-RU" sz="1600" dirty="0" smtClean="0"/>
              <a:t> Более детальные инструкции</a:t>
            </a:r>
          </a:p>
          <a:p>
            <a:pPr marL="400050" lvl="1" indent="0" eaLnBrk="1" hangingPunct="1"/>
            <a:r>
              <a:rPr lang="ru-RU" sz="1600" dirty="0" smtClean="0"/>
              <a:t> некоторые разделы переведены на 6 языков (ноябрь 2014-го)</a:t>
            </a:r>
          </a:p>
        </p:txBody>
      </p:sp>
      <p:grpSp>
        <p:nvGrpSpPr>
          <p:cNvPr id="82948" name="Group 11"/>
          <p:cNvGrpSpPr>
            <a:grpSpLocks/>
          </p:cNvGrpSpPr>
          <p:nvPr/>
        </p:nvGrpSpPr>
        <p:grpSpPr bwMode="auto">
          <a:xfrm>
            <a:off x="4683125" y="2397125"/>
            <a:ext cx="4157663" cy="1360739"/>
            <a:chOff x="532573" y="2206044"/>
            <a:chExt cx="4157818" cy="1361746"/>
          </a:xfrm>
        </p:grpSpPr>
        <p:pic>
          <p:nvPicPr>
            <p:cNvPr id="82949" name="Picture 12" descr="eopower_logo_web_transparent_background_highres.png"/>
            <p:cNvPicPr>
              <a:picLocks noChangeAspect="1"/>
            </p:cNvPicPr>
            <p:nvPr/>
          </p:nvPicPr>
          <p:blipFill>
            <a:blip r:embed="rId2"/>
            <a:srcRect/>
            <a:stretch>
              <a:fillRect/>
            </a:stretch>
          </p:blipFill>
          <p:spPr bwMode="auto">
            <a:xfrm>
              <a:off x="2761248" y="2206044"/>
              <a:ext cx="1929143" cy="975472"/>
            </a:xfrm>
            <a:prstGeom prst="rect">
              <a:avLst/>
            </a:prstGeom>
            <a:noFill/>
            <a:ln w="9525">
              <a:noFill/>
              <a:miter lim="800000"/>
              <a:headEnd/>
              <a:tailEnd/>
            </a:ln>
          </p:spPr>
        </p:pic>
        <p:pic>
          <p:nvPicPr>
            <p:cNvPr id="82950" name="Picture 13" descr="iason_log_small.png"/>
            <p:cNvPicPr>
              <a:picLocks noChangeAspect="1"/>
            </p:cNvPicPr>
            <p:nvPr/>
          </p:nvPicPr>
          <p:blipFill>
            <a:blip r:embed="rId3"/>
            <a:srcRect/>
            <a:stretch>
              <a:fillRect/>
            </a:stretch>
          </p:blipFill>
          <p:spPr bwMode="auto">
            <a:xfrm>
              <a:off x="658313" y="2403212"/>
              <a:ext cx="1308100" cy="660400"/>
            </a:xfrm>
            <a:prstGeom prst="rect">
              <a:avLst/>
            </a:prstGeom>
            <a:noFill/>
            <a:ln w="9525">
              <a:noFill/>
              <a:miter lim="800000"/>
              <a:headEnd/>
              <a:tailEnd/>
            </a:ln>
          </p:spPr>
        </p:pic>
        <p:sp>
          <p:nvSpPr>
            <p:cNvPr id="82951" name="TextBox 14"/>
            <p:cNvSpPr txBox="1">
              <a:spLocks noChangeArrowheads="1"/>
            </p:cNvSpPr>
            <p:nvPr/>
          </p:nvSpPr>
          <p:spPr bwMode="auto">
            <a:xfrm>
              <a:off x="532573" y="3227472"/>
              <a:ext cx="1758702" cy="338554"/>
            </a:xfrm>
            <a:prstGeom prst="rect">
              <a:avLst/>
            </a:prstGeom>
            <a:noFill/>
            <a:ln w="9525">
              <a:noFill/>
              <a:miter lim="800000"/>
              <a:headEnd/>
              <a:tailEnd/>
            </a:ln>
          </p:spPr>
          <p:txBody>
            <a:bodyPr wrap="none">
              <a:spAutoFit/>
            </a:bodyPr>
            <a:lstStyle/>
            <a:p>
              <a:r>
                <a:rPr lang="ru-RU" sz="1600" i="1" dirty="0" smtClean="0">
                  <a:latin typeface="Calibri" pitchFamily="34" charset="0"/>
                </a:rPr>
                <a:t>www.iason-fp7.eu</a:t>
              </a:r>
              <a:endParaRPr lang="ru-RU" sz="1600" i="1" dirty="0">
                <a:latin typeface="Calibri" pitchFamily="34" charset="0"/>
              </a:endParaRPr>
            </a:p>
          </p:txBody>
        </p:sp>
        <p:sp>
          <p:nvSpPr>
            <p:cNvPr id="82952" name="TextBox 15"/>
            <p:cNvSpPr txBox="1">
              <a:spLocks noChangeArrowheads="1"/>
            </p:cNvSpPr>
            <p:nvPr/>
          </p:nvSpPr>
          <p:spPr bwMode="auto">
            <a:xfrm>
              <a:off x="2952418" y="3228985"/>
              <a:ext cx="1637625" cy="338805"/>
            </a:xfrm>
            <a:prstGeom prst="rect">
              <a:avLst/>
            </a:prstGeom>
            <a:noFill/>
            <a:ln w="9525">
              <a:noFill/>
              <a:miter lim="800000"/>
              <a:headEnd/>
              <a:tailEnd/>
            </a:ln>
          </p:spPr>
          <p:txBody>
            <a:bodyPr wrap="none">
              <a:spAutoFit/>
            </a:bodyPr>
            <a:lstStyle/>
            <a:p>
              <a:r>
                <a:rPr lang="ru-RU" sz="1600" i="1" dirty="0" smtClean="0">
                  <a:latin typeface="Calibri" pitchFamily="34" charset="0"/>
                </a:rPr>
                <a:t>www.eopower.eu</a:t>
              </a:r>
              <a:endParaRPr lang="ru-RU" sz="1600" i="1" dirty="0">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a:srcRect/>
          <a:stretch>
            <a:fillRect/>
          </a:stretch>
        </p:blipFill>
        <p:spPr bwMode="auto">
          <a:xfrm>
            <a:off x="2384425" y="1152525"/>
            <a:ext cx="4376738" cy="3214688"/>
          </a:xfrm>
          <a:prstGeom prst="rect">
            <a:avLst/>
          </a:prstGeom>
          <a:noFill/>
          <a:ln w="12700">
            <a:noFill/>
            <a:miter lim="800000"/>
            <a:headEnd/>
            <a:tailEnd/>
          </a:ln>
        </p:spPr>
      </p:pic>
      <p:sp>
        <p:nvSpPr>
          <p:cNvPr id="20483" name="Rectangle 2"/>
          <p:cNvSpPr>
            <a:spLocks/>
          </p:cNvSpPr>
          <p:nvPr/>
        </p:nvSpPr>
        <p:spPr bwMode="auto">
          <a:xfrm>
            <a:off x="587375" y="4540250"/>
            <a:ext cx="7815263" cy="1393825"/>
          </a:xfrm>
          <a:prstGeom prst="rect">
            <a:avLst/>
          </a:prstGeom>
          <a:noFill/>
          <a:ln w="12700">
            <a:noFill/>
            <a:miter lim="800000"/>
            <a:headEnd/>
            <a:tailEnd/>
          </a:ln>
        </p:spPr>
        <p:txBody>
          <a:bodyPr lIns="0" tIns="0" rIns="0" bIns="0" anchor="ctr"/>
          <a:lstStyle/>
          <a:p>
            <a:pPr algn="ctr"/>
            <a:r>
              <a:rPr lang="ru-RU" sz="2400" dirty="0" smtClean="0"/>
              <a:t>Один набор данных для многих пользователей</a:t>
            </a:r>
            <a:endParaRPr lang="ru-RU" sz="2400" dirty="0" smtClean="0">
              <a:latin typeface="Calibri" pitchFamily="34" charset="0"/>
              <a:ea typeface="Gill Sans"/>
              <a:cs typeface="Gill Sans"/>
            </a:endParaRPr>
          </a:p>
          <a:p>
            <a:pPr algn="ctr"/>
            <a:r>
              <a:rPr lang="ru-RU" sz="2400" dirty="0" smtClean="0"/>
              <a:t>Многочисленные наборы данных для одного пользователя </a:t>
            </a:r>
            <a:endParaRPr lang="ru-RU" sz="2400"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9"/>
          <p:cNvPicPr>
            <a:picLocks noChangeAspect="1"/>
          </p:cNvPicPr>
          <p:nvPr/>
        </p:nvPicPr>
        <p:blipFill>
          <a:blip r:embed="rId2"/>
          <a:srcRect/>
          <a:stretch>
            <a:fillRect/>
          </a:stretch>
        </p:blipFill>
        <p:spPr bwMode="auto">
          <a:xfrm>
            <a:off x="2103438" y="1244600"/>
            <a:ext cx="5364162" cy="4989513"/>
          </a:xfrm>
          <a:prstGeom prst="rect">
            <a:avLst/>
          </a:prstGeom>
          <a:noFill/>
          <a:ln w="9525">
            <a:noFill/>
            <a:miter lim="800000"/>
            <a:headEnd/>
            <a:tailEnd/>
          </a:ln>
        </p:spPr>
      </p:pic>
      <p:pic>
        <p:nvPicPr>
          <p:cNvPr id="83971" name="Picture 10"/>
          <p:cNvPicPr>
            <a:picLocks noChangeAspect="1"/>
          </p:cNvPicPr>
          <p:nvPr/>
        </p:nvPicPr>
        <p:blipFill>
          <a:blip r:embed="rId3"/>
          <a:srcRect/>
          <a:stretch>
            <a:fillRect/>
          </a:stretch>
        </p:blipFill>
        <p:spPr bwMode="auto">
          <a:xfrm>
            <a:off x="1260475" y="396875"/>
            <a:ext cx="6937375" cy="1011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8"/>
          <p:cNvSpPr txBox="1">
            <a:spLocks noChangeArrowheads="1"/>
          </p:cNvSpPr>
          <p:nvPr/>
        </p:nvSpPr>
        <p:spPr bwMode="auto">
          <a:xfrm>
            <a:off x="904875" y="339725"/>
            <a:ext cx="3833813" cy="493713"/>
          </a:xfrm>
          <a:prstGeom prst="rect">
            <a:avLst/>
          </a:prstGeom>
          <a:noFill/>
          <a:ln w="9525">
            <a:noFill/>
            <a:miter lim="800000"/>
            <a:headEnd/>
            <a:tailEnd/>
          </a:ln>
        </p:spPr>
        <p:txBody>
          <a:bodyPr>
            <a:spAutoFit/>
          </a:bodyPr>
          <a:lstStyle/>
          <a:p>
            <a:r>
              <a:rPr lang="ru-RU" sz="2600" b="1" dirty="0" smtClean="0">
                <a:latin typeface="Calibri" pitchFamily="34" charset="0"/>
              </a:rPr>
              <a:t>Материал</a:t>
            </a:r>
            <a:endParaRPr lang="ru-RU" sz="2600" b="1" dirty="0">
              <a:latin typeface="Calibri" pitchFamily="34" charset="0"/>
            </a:endParaRPr>
          </a:p>
        </p:txBody>
      </p:sp>
      <p:sp>
        <p:nvSpPr>
          <p:cNvPr id="12" name="Content Placeholder 2"/>
          <p:cNvSpPr>
            <a:spLocks noGrp="1"/>
          </p:cNvSpPr>
          <p:nvPr>
            <p:ph sz="quarter" idx="4294967295"/>
          </p:nvPr>
        </p:nvSpPr>
        <p:spPr>
          <a:xfrm>
            <a:off x="300038" y="1066800"/>
            <a:ext cx="3990975" cy="4703763"/>
          </a:xfrm>
        </p:spPr>
        <p:txBody>
          <a:bodyPr/>
          <a:lstStyle/>
          <a:p>
            <a:pPr marL="0" indent="0" eaLnBrk="1" hangingPunct="1"/>
            <a:r>
              <a:rPr lang="ru-RU" sz="1800" dirty="0" smtClean="0"/>
              <a:t> PDF</a:t>
            </a:r>
          </a:p>
          <a:p>
            <a:pPr marL="0" indent="0" eaLnBrk="1" hangingPunct="1"/>
            <a:endParaRPr lang="ru-RU" sz="1800" dirty="0" smtClean="0"/>
          </a:p>
          <a:p>
            <a:pPr marL="0" indent="0" eaLnBrk="1" hangingPunct="1"/>
            <a:r>
              <a:rPr lang="ru-RU" sz="1800" dirty="0" smtClean="0"/>
              <a:t> eBook (iTunesStore и Google Play)</a:t>
            </a:r>
          </a:p>
          <a:p>
            <a:pPr marL="0" indent="0" eaLnBrk="1" hangingPunct="1"/>
            <a:endParaRPr lang="ru-RU" sz="1800" dirty="0" smtClean="0"/>
          </a:p>
          <a:p>
            <a:pPr marL="0" indent="0" eaLnBrk="1" hangingPunct="1"/>
            <a:r>
              <a:rPr lang="ru-RU" sz="1800" dirty="0" smtClean="0"/>
              <a:t> Виртуальная машина</a:t>
            </a:r>
          </a:p>
          <a:p>
            <a:pPr marL="0" indent="0" eaLnBrk="1" hangingPunct="1"/>
            <a:endParaRPr lang="ru-RU" sz="1800" dirty="0" smtClean="0"/>
          </a:p>
          <a:p>
            <a:pPr marL="0" indent="0" eaLnBrk="1" hangingPunct="1"/>
            <a:r>
              <a:rPr lang="ru-RU" sz="1800" dirty="0" smtClean="0"/>
              <a:t> Все программные обеспечения / учебники / тестовые данные уже установлены</a:t>
            </a:r>
          </a:p>
          <a:p>
            <a:pPr marL="0" indent="0" eaLnBrk="1" hangingPunct="1"/>
            <a:endParaRPr lang="ru-RU" sz="1800" dirty="0" smtClean="0"/>
          </a:p>
          <a:p>
            <a:pPr marL="0" indent="0" eaLnBrk="1" hangingPunct="1"/>
            <a:r>
              <a:rPr lang="ru-RU" sz="1800" dirty="0" smtClean="0"/>
              <a:t> Полностью бесплатный (под лицензией CC)</a:t>
            </a:r>
          </a:p>
        </p:txBody>
      </p:sp>
      <p:pic>
        <p:nvPicPr>
          <p:cNvPr id="84996" name="Image 9" descr="Screen Shot 2013-09-06 at 16.36.42.png"/>
          <p:cNvPicPr>
            <a:picLocks noChangeAspect="1"/>
          </p:cNvPicPr>
          <p:nvPr/>
        </p:nvPicPr>
        <p:blipFill>
          <a:blip r:embed="rId2"/>
          <a:srcRect/>
          <a:stretch>
            <a:fillRect/>
          </a:stretch>
        </p:blipFill>
        <p:spPr bwMode="auto">
          <a:xfrm>
            <a:off x="4570413" y="833438"/>
            <a:ext cx="3984625" cy="5214937"/>
          </a:xfrm>
          <a:prstGeom prst="rect">
            <a:avLst/>
          </a:prstGeom>
          <a:noFill/>
          <a:ln w="9525">
            <a:noFill/>
            <a:miter lim="800000"/>
            <a:headEnd/>
            <a:tailEnd/>
          </a:ln>
        </p:spPr>
      </p:pic>
      <p:grpSp>
        <p:nvGrpSpPr>
          <p:cNvPr id="84997" name="Group 15"/>
          <p:cNvGrpSpPr>
            <a:grpSpLocks/>
          </p:cNvGrpSpPr>
          <p:nvPr/>
        </p:nvGrpSpPr>
        <p:grpSpPr bwMode="auto">
          <a:xfrm>
            <a:off x="457200" y="5000625"/>
            <a:ext cx="3929063" cy="707886"/>
            <a:chOff x="457200" y="5001068"/>
            <a:chExt cx="3928907" cy="706663"/>
          </a:xfrm>
        </p:grpSpPr>
        <p:pic>
          <p:nvPicPr>
            <p:cNvPr id="84998" name="Picture 13"/>
            <p:cNvPicPr>
              <a:picLocks noChangeAspect="1"/>
            </p:cNvPicPr>
            <p:nvPr/>
          </p:nvPicPr>
          <p:blipFill>
            <a:blip r:embed="rId3"/>
            <a:srcRect/>
            <a:stretch>
              <a:fillRect/>
            </a:stretch>
          </p:blipFill>
          <p:spPr bwMode="auto">
            <a:xfrm>
              <a:off x="457200" y="5056421"/>
              <a:ext cx="1308965" cy="448143"/>
            </a:xfrm>
            <a:prstGeom prst="rect">
              <a:avLst/>
            </a:prstGeom>
            <a:noFill/>
            <a:ln w="9525">
              <a:noFill/>
              <a:miter lim="800000"/>
              <a:headEnd/>
              <a:tailEnd/>
            </a:ln>
          </p:spPr>
        </p:pic>
        <p:sp>
          <p:nvSpPr>
            <p:cNvPr id="84999" name="TextBox 14"/>
            <p:cNvSpPr txBox="1">
              <a:spLocks noChangeArrowheads="1"/>
            </p:cNvSpPr>
            <p:nvPr/>
          </p:nvSpPr>
          <p:spPr bwMode="auto">
            <a:xfrm>
              <a:off x="1766165" y="5001068"/>
              <a:ext cx="2619942" cy="706663"/>
            </a:xfrm>
            <a:prstGeom prst="rect">
              <a:avLst/>
            </a:prstGeom>
            <a:noFill/>
            <a:ln w="9525">
              <a:noFill/>
              <a:miter lim="800000"/>
              <a:headEnd/>
              <a:tailEnd/>
            </a:ln>
          </p:spPr>
          <p:txBody>
            <a:bodyPr>
              <a:spAutoFit/>
            </a:bodyPr>
            <a:lstStyle/>
            <a:p>
              <a:r>
                <a:rPr lang="ru-RU" sz="800" dirty="0" smtClean="0">
                  <a:latin typeface="Calibri" pitchFamily="34" charset="0"/>
                </a:rPr>
                <a:t>This work is licensed under the Creative Commons Attribution- NonCommercial-ShareAlike 3.0 Unported License. To view a copy of this license, visit: http://creativecommons.org/licenses/by-nc-sa/3.0/. </a:t>
              </a:r>
            </a:p>
            <a:p>
              <a:endParaRPr lang="ru-RU" sz="800" dirty="0">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4"/>
          <p:cNvSpPr txBox="1">
            <a:spLocks noChangeArrowheads="1"/>
          </p:cNvSpPr>
          <p:nvPr/>
        </p:nvSpPr>
        <p:spPr bwMode="auto">
          <a:xfrm>
            <a:off x="736600" y="415925"/>
            <a:ext cx="4683125" cy="523875"/>
          </a:xfrm>
          <a:prstGeom prst="rect">
            <a:avLst/>
          </a:prstGeom>
          <a:noFill/>
          <a:ln w="9525">
            <a:noFill/>
            <a:miter lim="800000"/>
            <a:headEnd/>
            <a:tailEnd/>
          </a:ln>
        </p:spPr>
        <p:txBody>
          <a:bodyPr>
            <a:spAutoFit/>
          </a:bodyPr>
          <a:lstStyle/>
          <a:p>
            <a:r>
              <a:rPr lang="ru-RU" sz="2800" b="1" dirty="0"/>
              <a:t>Каковы </a:t>
            </a:r>
            <a:r>
              <a:rPr lang="ru-RU" sz="2800" b="1" dirty="0" smtClean="0"/>
              <a:t>подходы</a:t>
            </a:r>
            <a:r>
              <a:rPr lang="ru-RU" sz="2600" b="1" dirty="0" smtClean="0">
                <a:latin typeface="Calibri" pitchFamily="34" charset="0"/>
              </a:rPr>
              <a:t>?</a:t>
            </a:r>
            <a:endParaRPr lang="ru-RU" sz="2600" b="1" dirty="0">
              <a:latin typeface="Calibri" pitchFamily="34" charset="0"/>
            </a:endParaRPr>
          </a:p>
        </p:txBody>
      </p:sp>
      <p:sp>
        <p:nvSpPr>
          <p:cNvPr id="6" name="Content Placeholder 2"/>
          <p:cNvSpPr>
            <a:spLocks noGrp="1"/>
          </p:cNvSpPr>
          <p:nvPr>
            <p:ph sz="quarter" idx="4294967295"/>
          </p:nvPr>
        </p:nvSpPr>
        <p:spPr>
          <a:xfrm>
            <a:off x="300038" y="1419225"/>
            <a:ext cx="4594225" cy="4703763"/>
          </a:xfrm>
        </p:spPr>
        <p:txBody>
          <a:bodyPr/>
          <a:lstStyle/>
          <a:p>
            <a:pPr marL="0" indent="0" eaLnBrk="1" hangingPunct="1">
              <a:lnSpc>
                <a:spcPct val="80000"/>
              </a:lnSpc>
            </a:pPr>
            <a:r>
              <a:rPr lang="ru-RU" sz="1700" dirty="0" smtClean="0"/>
              <a:t> Вопросы и ответы на них, например</a:t>
            </a:r>
          </a:p>
          <a:p>
            <a:pPr marL="400050" lvl="1" indent="0" eaLnBrk="1" hangingPunct="1">
              <a:lnSpc>
                <a:spcPct val="80000"/>
              </a:lnSpc>
            </a:pPr>
            <a:r>
              <a:rPr lang="ru-RU" sz="1500" dirty="0" smtClean="0"/>
              <a:t> Как хранить данные?</a:t>
            </a:r>
          </a:p>
          <a:p>
            <a:pPr marL="400050" lvl="1" indent="0" eaLnBrk="1" hangingPunct="1">
              <a:lnSpc>
                <a:spcPct val="80000"/>
              </a:lnSpc>
            </a:pPr>
            <a:r>
              <a:rPr lang="ru-RU" sz="1500" dirty="0" smtClean="0"/>
              <a:t> Как публиковать данные?</a:t>
            </a:r>
          </a:p>
          <a:p>
            <a:pPr marL="0" indent="0" eaLnBrk="1" hangingPunct="1">
              <a:lnSpc>
                <a:spcPct val="80000"/>
              </a:lnSpc>
            </a:pPr>
            <a:r>
              <a:rPr lang="ru-RU" sz="1900" dirty="0" smtClean="0"/>
              <a:t> </a:t>
            </a:r>
            <a:r>
              <a:rPr lang="ru-RU" sz="1900" b="1" dirty="0" smtClean="0"/>
              <a:t>Учебник</a:t>
            </a:r>
            <a:r>
              <a:rPr lang="ru-RU" sz="1900" dirty="0" smtClean="0"/>
              <a:t> чередует теорию / практикум</a:t>
            </a:r>
          </a:p>
          <a:p>
            <a:pPr marL="0" indent="0" eaLnBrk="1" hangingPunct="1">
              <a:lnSpc>
                <a:spcPct val="80000"/>
              </a:lnSpc>
            </a:pPr>
            <a:r>
              <a:rPr lang="ru-RU" sz="1700" dirty="0" smtClean="0"/>
              <a:t> Простой начальный курс</a:t>
            </a:r>
          </a:p>
          <a:p>
            <a:pPr marL="400050" lvl="1" indent="0" eaLnBrk="1" hangingPunct="1">
              <a:lnSpc>
                <a:spcPct val="80000"/>
              </a:lnSpc>
            </a:pPr>
            <a:r>
              <a:rPr lang="ru-RU" sz="1500" dirty="0" smtClean="0"/>
              <a:t> Для прохождения курса, пользователям нужно только скопировать виртуальную машину на своем компьютере</a:t>
            </a:r>
          </a:p>
          <a:p>
            <a:pPr marL="400050" lvl="1" indent="0" eaLnBrk="1" hangingPunct="1">
              <a:lnSpc>
                <a:spcPct val="80000"/>
              </a:lnSpc>
            </a:pPr>
            <a:r>
              <a:rPr lang="ru-RU" sz="1500" dirty="0" smtClean="0"/>
              <a:t> "Стартовая" HTML страница</a:t>
            </a:r>
          </a:p>
          <a:p>
            <a:pPr marL="400050" lvl="1" indent="0" eaLnBrk="1" hangingPunct="1">
              <a:lnSpc>
                <a:spcPct val="80000"/>
              </a:lnSpc>
            </a:pPr>
            <a:r>
              <a:rPr lang="ru-RU" sz="1500" dirty="0" smtClean="0"/>
              <a:t> Возможность быстро пройти упражнения (инструкции: крупный шрифтом/ буллитами)</a:t>
            </a:r>
          </a:p>
          <a:p>
            <a:pPr marL="400050" lvl="1" indent="0" eaLnBrk="1" hangingPunct="1">
              <a:lnSpc>
                <a:spcPct val="80000"/>
              </a:lnSpc>
            </a:pPr>
            <a:r>
              <a:rPr lang="ru-RU" sz="1500" dirty="0" smtClean="0"/>
              <a:t>Простой пользовательский интерфейс</a:t>
            </a:r>
          </a:p>
          <a:p>
            <a:pPr marL="0" indent="0" eaLnBrk="1" hangingPunct="1">
              <a:lnSpc>
                <a:spcPct val="80000"/>
              </a:lnSpc>
            </a:pPr>
            <a:r>
              <a:rPr lang="ru-RU" sz="1700" dirty="0" smtClean="0"/>
              <a:t> Интероперабельность</a:t>
            </a:r>
          </a:p>
          <a:p>
            <a:pPr marL="400050" lvl="1" indent="0" eaLnBrk="1" hangingPunct="1">
              <a:lnSpc>
                <a:spcPct val="80000"/>
              </a:lnSpc>
            </a:pPr>
            <a:r>
              <a:rPr lang="ru-RU" sz="1500" dirty="0" smtClean="0"/>
              <a:t>Виртуальная машина может быть использована на Mac OS, Windows, Linux</a:t>
            </a:r>
          </a:p>
          <a:p>
            <a:pPr marL="400050" lvl="1" indent="0" eaLnBrk="1" hangingPunct="1">
              <a:lnSpc>
                <a:spcPct val="80000"/>
              </a:lnSpc>
            </a:pPr>
            <a:r>
              <a:rPr lang="ru-RU" sz="1500" dirty="0" smtClean="0"/>
              <a:t>OGC-совместимые технологии</a:t>
            </a:r>
          </a:p>
          <a:p>
            <a:pPr marL="0" indent="0" eaLnBrk="1" hangingPunct="1">
              <a:lnSpc>
                <a:spcPct val="80000"/>
              </a:lnSpc>
            </a:pPr>
            <a:r>
              <a:rPr lang="ru-RU" sz="1700" dirty="0" smtClean="0"/>
              <a:t> Из тестирования к производству</a:t>
            </a:r>
          </a:p>
          <a:p>
            <a:pPr marL="400050" lvl="1" indent="0" eaLnBrk="1" hangingPunct="1">
              <a:lnSpc>
                <a:spcPct val="80000"/>
              </a:lnSpc>
            </a:pPr>
            <a:r>
              <a:rPr lang="ru-RU" sz="1500" dirty="0" smtClean="0"/>
              <a:t> Развертывание Виртуальной Машины  в производственной среде</a:t>
            </a:r>
          </a:p>
        </p:txBody>
      </p:sp>
      <p:pic>
        <p:nvPicPr>
          <p:cNvPr id="86020" name="Image 9" descr="Screen Shot 2013-09-06 at 16.31.29.png"/>
          <p:cNvPicPr>
            <a:picLocks noChangeAspect="1"/>
          </p:cNvPicPr>
          <p:nvPr/>
        </p:nvPicPr>
        <p:blipFill>
          <a:blip r:embed="rId2"/>
          <a:srcRect/>
          <a:stretch>
            <a:fillRect/>
          </a:stretch>
        </p:blipFill>
        <p:spPr bwMode="auto">
          <a:xfrm>
            <a:off x="4894263" y="1727200"/>
            <a:ext cx="3927475" cy="2709863"/>
          </a:xfrm>
          <a:prstGeom prst="rect">
            <a:avLst/>
          </a:prstGeom>
          <a:noFill/>
          <a:ln w="9525">
            <a:solidFill>
              <a:schemeClr val="accent1"/>
            </a:solidFill>
            <a:miter lim="800000"/>
            <a:headEnd/>
            <a:tailEnd/>
          </a:ln>
        </p:spPr>
      </p:pic>
      <p:sp>
        <p:nvSpPr>
          <p:cNvPr id="8" name="Content Placeholder 2"/>
          <p:cNvSpPr>
            <a:spLocks noGrp="1"/>
          </p:cNvSpPr>
          <p:nvPr>
            <p:ph sz="quarter" idx="4294967295"/>
          </p:nvPr>
        </p:nvSpPr>
        <p:spPr>
          <a:xfrm>
            <a:off x="5419725" y="4481513"/>
            <a:ext cx="2751138" cy="307975"/>
          </a:xfrm>
        </p:spPr>
        <p:txBody>
          <a:bodyPr rtlCol="0">
            <a:normAutofit fontScale="70000" lnSpcReduction="20000"/>
          </a:bodyPr>
          <a:lstStyle/>
          <a:p>
            <a:pPr marL="0" indent="0" eaLnBrk="1" fontAlgn="auto" hangingPunct="1">
              <a:spcAft>
                <a:spcPts val="0"/>
              </a:spcAft>
              <a:buFont typeface="Arial"/>
              <a:buNone/>
              <a:defRPr/>
            </a:pPr>
            <a:r>
              <a:rPr lang="ru-RU" sz="1300" i="1" dirty="0" smtClean="0">
                <a:latin typeface="+mj-lt"/>
                <a:cs typeface="Corbel"/>
              </a:rPr>
              <a:t>Инструкции даны жирным шрифтом </a:t>
            </a:r>
            <a:r>
              <a:rPr lang="ru-RU" sz="1300" i="1" dirty="0" smtClean="0">
                <a:latin typeface="+mj-lt"/>
                <a:cs typeface="Corbel"/>
              </a:rPr>
              <a:t>+ </a:t>
            </a:r>
            <a:r>
              <a:rPr lang="ru-RU" sz="1300" i="1" dirty="0" smtClean="0">
                <a:latin typeface="+mj-lt"/>
                <a:cs typeface="Corbel"/>
              </a:rPr>
              <a:t>буллитами</a:t>
            </a:r>
            <a:endParaRPr lang="ru-RU" sz="1300" i="1" dirty="0" smtClean="0">
              <a:latin typeface="+mj-lt"/>
              <a:cs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Box 4"/>
          <p:cNvSpPr txBox="1">
            <a:spLocks noChangeArrowheads="1"/>
          </p:cNvSpPr>
          <p:nvPr/>
        </p:nvSpPr>
        <p:spPr bwMode="auto">
          <a:xfrm>
            <a:off x="457200" y="415925"/>
            <a:ext cx="1930400" cy="492125"/>
          </a:xfrm>
          <a:prstGeom prst="rect">
            <a:avLst/>
          </a:prstGeom>
          <a:noFill/>
          <a:ln w="9525">
            <a:noFill/>
            <a:miter lim="800000"/>
            <a:headEnd/>
            <a:tailEnd/>
          </a:ln>
        </p:spPr>
        <p:txBody>
          <a:bodyPr>
            <a:spAutoFit/>
          </a:bodyPr>
          <a:lstStyle/>
          <a:p>
            <a:pPr algn="ctr"/>
            <a:r>
              <a:rPr lang="ru-RU" sz="2600" b="1" dirty="0" smtClean="0">
                <a:latin typeface="Calibri" pitchFamily="34" charset="0"/>
              </a:rPr>
              <a:t>Обозрение</a:t>
            </a:r>
            <a:endParaRPr lang="ru-RU" sz="2600" b="1" dirty="0">
              <a:latin typeface="Calibri" pitchFamily="34" charset="0"/>
            </a:endParaRPr>
          </a:p>
        </p:txBody>
      </p:sp>
      <p:pic>
        <p:nvPicPr>
          <p:cNvPr id="87043" name="Picture 5" descr="Overview.jpg"/>
          <p:cNvPicPr>
            <a:picLocks noChangeAspect="1"/>
          </p:cNvPicPr>
          <p:nvPr/>
        </p:nvPicPr>
        <p:blipFill>
          <a:blip r:embed="rId2"/>
          <a:srcRect/>
          <a:stretch>
            <a:fillRect/>
          </a:stretch>
        </p:blipFill>
        <p:spPr bwMode="auto">
          <a:xfrm>
            <a:off x="2436813" y="39688"/>
            <a:ext cx="6661150" cy="6356350"/>
          </a:xfrm>
          <a:prstGeom prst="rect">
            <a:avLst/>
          </a:prstGeom>
          <a:noFill/>
          <a:ln w="9525">
            <a:noFill/>
            <a:miter lim="800000"/>
            <a:headEnd/>
            <a:tailEnd/>
          </a:ln>
        </p:spPr>
      </p:pic>
      <p:pic>
        <p:nvPicPr>
          <p:cNvPr id="87044" name="Picture 6"/>
          <p:cNvPicPr>
            <a:picLocks noChangeAspect="1"/>
          </p:cNvPicPr>
          <p:nvPr/>
        </p:nvPicPr>
        <p:blipFill>
          <a:blip r:embed="rId3"/>
          <a:srcRect/>
          <a:stretch>
            <a:fillRect/>
          </a:stretch>
        </p:blipFill>
        <p:spPr bwMode="auto">
          <a:xfrm>
            <a:off x="328613" y="1862138"/>
            <a:ext cx="1644650" cy="712787"/>
          </a:xfrm>
          <a:prstGeom prst="rect">
            <a:avLst/>
          </a:prstGeom>
          <a:noFill/>
          <a:ln w="9525">
            <a:noFill/>
            <a:miter lim="800000"/>
            <a:headEnd/>
            <a:tailEnd/>
          </a:ln>
        </p:spPr>
      </p:pic>
      <p:pic>
        <p:nvPicPr>
          <p:cNvPr id="87045" name="Picture 7"/>
          <p:cNvPicPr>
            <a:picLocks noChangeAspect="1"/>
          </p:cNvPicPr>
          <p:nvPr/>
        </p:nvPicPr>
        <p:blipFill>
          <a:blip r:embed="rId4"/>
          <a:srcRect/>
          <a:stretch>
            <a:fillRect/>
          </a:stretch>
        </p:blipFill>
        <p:spPr bwMode="auto">
          <a:xfrm>
            <a:off x="328613" y="2946400"/>
            <a:ext cx="1863725" cy="431800"/>
          </a:xfrm>
          <a:prstGeom prst="rect">
            <a:avLst/>
          </a:prstGeom>
          <a:noFill/>
          <a:ln w="9525">
            <a:noFill/>
            <a:miter lim="800000"/>
            <a:headEnd/>
            <a:tailEnd/>
          </a:ln>
        </p:spPr>
      </p:pic>
      <p:pic>
        <p:nvPicPr>
          <p:cNvPr id="87046" name="Picture 9"/>
          <p:cNvPicPr>
            <a:picLocks noChangeAspect="1"/>
          </p:cNvPicPr>
          <p:nvPr/>
        </p:nvPicPr>
        <p:blipFill>
          <a:blip r:embed="rId5"/>
          <a:srcRect/>
          <a:stretch>
            <a:fillRect/>
          </a:stretch>
        </p:blipFill>
        <p:spPr bwMode="auto">
          <a:xfrm>
            <a:off x="871538" y="4451350"/>
            <a:ext cx="538162" cy="606425"/>
          </a:xfrm>
          <a:prstGeom prst="rect">
            <a:avLst/>
          </a:prstGeom>
          <a:noFill/>
          <a:ln w="9525">
            <a:noFill/>
            <a:miter lim="800000"/>
            <a:headEnd/>
            <a:tailEnd/>
          </a:ln>
        </p:spPr>
      </p:pic>
      <p:pic>
        <p:nvPicPr>
          <p:cNvPr id="87047" name="Picture 10"/>
          <p:cNvPicPr>
            <a:picLocks noChangeAspect="1"/>
          </p:cNvPicPr>
          <p:nvPr/>
        </p:nvPicPr>
        <p:blipFill>
          <a:blip r:embed="rId6"/>
          <a:srcRect/>
          <a:stretch>
            <a:fillRect/>
          </a:stretch>
        </p:blipFill>
        <p:spPr bwMode="auto">
          <a:xfrm>
            <a:off x="457200" y="3557588"/>
            <a:ext cx="1331913" cy="665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Footer Placeholder 4"/>
          <p:cNvSpPr>
            <a:spLocks noGrp="1"/>
          </p:cNvSpPr>
          <p:nvPr>
            <p:ph type="ftr"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r>
              <a:rPr lang="ru-RU" dirty="0" smtClean="0"/>
              <a:t>EOPOWER - http://www.eopower.eu</a:t>
            </a:r>
          </a:p>
        </p:txBody>
      </p:sp>
      <p:sp>
        <p:nvSpPr>
          <p:cNvPr id="6" name="Slide Number Placeholder 5"/>
          <p:cNvSpPr>
            <a:spLocks noGrp="1"/>
          </p:cNvSpPr>
          <p:nvPr>
            <p:ph type="sldNum" sz="quarter" idx="12"/>
          </p:nvPr>
        </p:nvSpPr>
        <p:spPr/>
        <p:txBody>
          <a:bodyPr/>
          <a:lstStyle/>
          <a:p>
            <a:pPr>
              <a:defRPr/>
            </a:pPr>
            <a:fld id="{12C5FF93-B060-467E-8418-BD4BCE2D4ED9}" type="slidenum">
              <a:rPr lang="ru-RU" smtClean="0"/>
              <a:pPr>
                <a:defRPr/>
              </a:pPr>
              <a:t>74</a:t>
            </a:fld>
            <a:endParaRPr lang="ru-RU" dirty="0"/>
          </a:p>
        </p:txBody>
      </p:sp>
      <p:sp>
        <p:nvSpPr>
          <p:cNvPr id="88068" name="TextBox 6"/>
          <p:cNvSpPr txBox="1">
            <a:spLocks noChangeArrowheads="1"/>
          </p:cNvSpPr>
          <p:nvPr/>
        </p:nvSpPr>
        <p:spPr bwMode="auto">
          <a:xfrm>
            <a:off x="838200" y="415925"/>
            <a:ext cx="7653338" cy="488950"/>
          </a:xfrm>
          <a:prstGeom prst="rect">
            <a:avLst/>
          </a:prstGeom>
          <a:noFill/>
          <a:ln w="9525">
            <a:noFill/>
            <a:miter lim="800000"/>
            <a:headEnd/>
            <a:tailEnd/>
          </a:ln>
        </p:spPr>
        <p:txBody>
          <a:bodyPr>
            <a:spAutoFit/>
          </a:bodyPr>
          <a:lstStyle/>
          <a:p>
            <a:r>
              <a:rPr lang="ru-RU" sz="2600" b="1" dirty="0">
                <a:latin typeface="Calibri" pitchFamily="34" charset="0"/>
              </a:rPr>
              <a:t>Главы и соответствующие ключевые </a:t>
            </a:r>
            <a:r>
              <a:rPr lang="ru-RU" sz="2600" b="1" dirty="0" smtClean="0">
                <a:latin typeface="Calibri" pitchFamily="34" charset="0"/>
              </a:rPr>
              <a:t>слова</a:t>
            </a:r>
            <a:endParaRPr lang="ru-RU" sz="2600" b="1" dirty="0">
              <a:latin typeface="Calibri" pitchFamily="34" charset="0"/>
            </a:endParaRPr>
          </a:p>
        </p:txBody>
      </p:sp>
      <p:graphicFrame>
        <p:nvGraphicFramePr>
          <p:cNvPr id="88115" name="Group 51"/>
          <p:cNvGraphicFramePr>
            <a:graphicFrameLocks noGrp="1"/>
          </p:cNvGraphicFramePr>
          <p:nvPr/>
        </p:nvGraphicFramePr>
        <p:xfrm>
          <a:off x="0" y="1219200"/>
          <a:ext cx="9144000" cy="5019358"/>
        </p:xfrm>
        <a:graphic>
          <a:graphicData uri="http://schemas.openxmlformats.org/drawingml/2006/table">
            <a:tbl>
              <a:tblPr/>
              <a:tblGrid>
                <a:gridCol w="3440113"/>
                <a:gridCol w="5703887"/>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sz="1900" b="1" i="0" u="none" strike="noStrike" cap="none" normalizeH="0" baseline="0" dirty="0" smtClean="0">
                          <a:ln>
                            <a:noFill/>
                          </a:ln>
                          <a:solidFill>
                            <a:srgbClr val="FFFFFF"/>
                          </a:solidFill>
                          <a:effectLst/>
                          <a:latin typeface="Calibri" pitchFamily="34" charset="0"/>
                          <a:cs typeface="Arial" pitchFamily="34" charset="0"/>
                        </a:rPr>
                        <a:t>Глава</a:t>
                      </a:r>
                      <a:endParaRPr kumimoji="0" lang="en-US" sz="1900" b="1" i="0" u="none" strike="noStrike" cap="none" normalizeH="0" baseline="0" dirty="0" smtClean="0">
                        <a:ln>
                          <a:noFill/>
                        </a:ln>
                        <a:solidFill>
                          <a:srgbClr val="FFFFFF"/>
                        </a:solidFill>
                        <a:effectLst/>
                        <a:latin typeface="Calibri"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sz="1900" b="1" i="0" u="none" strike="noStrike" cap="none" normalizeH="0" baseline="0" dirty="0" smtClean="0">
                          <a:ln>
                            <a:noFill/>
                          </a:ln>
                          <a:solidFill>
                            <a:srgbClr val="FFFFFF"/>
                          </a:solidFill>
                          <a:effectLst/>
                          <a:latin typeface="Calibri" pitchFamily="34" charset="0"/>
                          <a:cs typeface="Arial" pitchFamily="34" charset="0"/>
                        </a:rPr>
                        <a:t>Ключевые слова</a:t>
                      </a:r>
                      <a:endParaRPr kumimoji="0" lang="en-US" sz="1900" b="1" i="0" u="none" strike="noStrike" cap="none" normalizeH="0" baseline="0" dirty="0" smtClean="0">
                        <a:ln>
                          <a:noFill/>
                        </a:ln>
                        <a:solidFill>
                          <a:srgbClr val="FFFFFF"/>
                        </a:solidFill>
                        <a:effectLst/>
                        <a:latin typeface="Calibri"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Calibri" pitchFamily="34" charset="0"/>
                          <a:cs typeface="Arial" pitchFamily="34" charset="0"/>
                        </a:rPr>
                        <a:t>Резюме и </a:t>
                      </a:r>
                      <a:r>
                        <a:rPr kumimoji="0" lang="fr-CH" sz="1600" b="0" i="0" u="none" strike="noStrike" cap="none" normalizeH="0" baseline="0" dirty="0" smtClean="0">
                          <a:ln>
                            <a:noFill/>
                          </a:ln>
                          <a:solidFill>
                            <a:srgbClr val="000000"/>
                          </a:solidFill>
                          <a:effectLst/>
                          <a:latin typeface="Calibri" pitchFamily="34" charset="0"/>
                          <a:cs typeface="Arial" pitchFamily="34" charset="0"/>
                        </a:rPr>
                        <a:t>SDIs </a:t>
                      </a:r>
                      <a:r>
                        <a:rPr kumimoji="0" lang="ru-RU" sz="1600" b="0" i="0" u="none" strike="noStrike" cap="none" normalizeH="0" baseline="0" dirty="0" smtClean="0">
                          <a:ln>
                            <a:noFill/>
                          </a:ln>
                          <a:solidFill>
                            <a:srgbClr val="000000"/>
                          </a:solidFill>
                          <a:effectLst/>
                          <a:latin typeface="Calibri" pitchFamily="34" charset="0"/>
                          <a:cs typeface="Arial" pitchFamily="34" charset="0"/>
                        </a:rPr>
                        <a:t>концепции</a:t>
                      </a:r>
                      <a:endParaRPr kumimoji="0" lang="en-US" sz="1600" b="0" i="0" u="none" strike="noStrike" cap="none" normalizeH="0" baseline="0" dirty="0" smtClean="0">
                        <a:ln>
                          <a:noFill/>
                        </a:ln>
                        <a:solidFill>
                          <a:srgbClr val="000000"/>
                        </a:solidFill>
                        <a:effectLst/>
                        <a:latin typeface="Calibri"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Calibri" pitchFamily="34" charset="0"/>
                          <a:cs typeface="Arial" pitchFamily="34" charset="0"/>
                        </a:rPr>
                        <a:t>обмен данными; Интернет; совместимость; </a:t>
                      </a:r>
                      <a:r>
                        <a:rPr kumimoji="0" lang="en-US" sz="1600" b="0" i="0" u="none" strike="noStrike" cap="none" normalizeH="0" baseline="0" dirty="0" smtClean="0">
                          <a:ln>
                            <a:noFill/>
                          </a:ln>
                          <a:solidFill>
                            <a:srgbClr val="000000"/>
                          </a:solidFill>
                          <a:effectLst/>
                          <a:latin typeface="Calibri" pitchFamily="34" charset="0"/>
                          <a:cs typeface="Arial" pitchFamily="34" charset="0"/>
                        </a:rPr>
                        <a:t>OGC</a:t>
                      </a:r>
                      <a:r>
                        <a:rPr kumimoji="0" lang="ru-RU" sz="1600" b="0" i="0" u="none" strike="noStrike" cap="none" normalizeH="0" baseline="0" dirty="0" smtClean="0">
                          <a:ln>
                            <a:noFill/>
                          </a:ln>
                          <a:solidFill>
                            <a:srgbClr val="000000"/>
                          </a:solidFill>
                          <a:effectLst/>
                          <a:latin typeface="Calibri" pitchFamily="34" charset="0"/>
                          <a:cs typeface="Arial" pitchFamily="34" charset="0"/>
                        </a:rPr>
                        <a:t>; SDI; веб-сервисы</a:t>
                      </a:r>
                      <a:endParaRPr kumimoji="0" lang="en-US" sz="1600" b="0" i="0" u="none" strike="noStrike" cap="none" normalizeH="0" baseline="0" dirty="0" smtClean="0">
                        <a:ln>
                          <a:noFill/>
                        </a:ln>
                        <a:solidFill>
                          <a:srgbClr val="000000"/>
                        </a:solidFill>
                        <a:effectLst/>
                        <a:latin typeface="Calibri"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Calibri" pitchFamily="34" charset="0"/>
                          <a:cs typeface="Arial" pitchFamily="34" charset="0"/>
                        </a:rPr>
                        <a:t>Как хранить данные?</a:t>
                      </a:r>
                      <a:endParaRPr kumimoji="0" lang="en-US" sz="1600" b="0" i="0" u="none" strike="noStrike" cap="none" normalizeH="0" baseline="0" dirty="0" smtClean="0">
                        <a:ln>
                          <a:noFill/>
                        </a:ln>
                        <a:solidFill>
                          <a:srgbClr val="000000"/>
                        </a:solidFill>
                        <a:effectLst/>
                        <a:latin typeface="Calibri"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cs typeface="Arial" pitchFamily="34" charset="0"/>
                        </a:rPr>
                        <a:t>DBMS; PostGIS; PostgreSQL; SQL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Calibri" pitchFamily="34" charset="0"/>
                          <a:cs typeface="Arial" pitchFamily="34" charset="0"/>
                        </a:rPr>
                        <a:t>Как публиковать данные?</a:t>
                      </a:r>
                      <a:endParaRPr kumimoji="0" lang="en-US" sz="1600" b="0" i="0" u="none" strike="noStrike" cap="none" normalizeH="0" baseline="0" dirty="0" smtClean="0">
                        <a:ln>
                          <a:noFill/>
                        </a:ln>
                        <a:solidFill>
                          <a:srgbClr val="000000"/>
                        </a:solidFill>
                        <a:effectLst/>
                        <a:latin typeface="Calibri"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cs typeface="Arial" pitchFamily="34" charset="0"/>
                        </a:rPr>
                        <a:t>GeoServer; KML; WCS, WFS; WMS; SLD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Calibri" pitchFamily="34" charset="0"/>
                          <a:cs typeface="Arial" pitchFamily="34" charset="0"/>
                        </a:rPr>
                        <a:t>Как документировать и искать данные?</a:t>
                      </a:r>
                      <a:endParaRPr kumimoji="0" lang="en-US" sz="1600" b="0" i="0" u="none" strike="noStrike" cap="none" normalizeH="0" baseline="0" dirty="0" smtClean="0">
                        <a:ln>
                          <a:noFill/>
                        </a:ln>
                        <a:solidFill>
                          <a:srgbClr val="000000"/>
                        </a:solidFill>
                        <a:effectLst/>
                        <a:latin typeface="Calibri"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rgbClr val="000000"/>
                          </a:solidFill>
                          <a:effectLst/>
                          <a:latin typeface="Calibri" pitchFamily="34" charset="0"/>
                          <a:cs typeface="Arial" pitchFamily="34" charset="0"/>
                        </a:rPr>
                        <a:t>CSW; GeoNetwork; ISO19115; ISO19139; </a:t>
                      </a:r>
                      <a:r>
                        <a:rPr kumimoji="0" lang="ru-RU" sz="1600" b="0" i="0" u="none" strike="noStrike" cap="none" normalizeH="0" baseline="0" dirty="0" smtClean="0">
                          <a:ln>
                            <a:noFill/>
                          </a:ln>
                          <a:solidFill>
                            <a:srgbClr val="000000"/>
                          </a:solidFill>
                          <a:effectLst/>
                          <a:latin typeface="Calibri" pitchFamily="34" charset="0"/>
                          <a:cs typeface="Arial" pitchFamily="34" charset="0"/>
                        </a:rPr>
                        <a:t>метаданные</a:t>
                      </a:r>
                      <a:r>
                        <a:rPr kumimoji="0" lang="pt-BR" sz="1600" b="0" i="0" u="none" strike="noStrike" cap="none" normalizeH="0" baseline="0" smtClean="0">
                          <a:ln>
                            <a:noFill/>
                          </a:ln>
                          <a:solidFill>
                            <a:srgbClr val="000000"/>
                          </a:solidFill>
                          <a:effectLst/>
                          <a:latin typeface="Calibri" pitchFamily="34" charset="0"/>
                          <a:cs typeface="Arial" pitchFamily="34" charset="0"/>
                        </a:rPr>
                        <a:t>; XML</a:t>
                      </a:r>
                      <a:endParaRPr kumimoji="0" lang="en-US" sz="1600" b="0" i="0" u="none" strike="noStrike" cap="none" normalizeH="0" baseline="0" dirty="0" smtClean="0">
                        <a:ln>
                          <a:noFill/>
                        </a:ln>
                        <a:solidFill>
                          <a:srgbClr val="000000"/>
                        </a:solidFill>
                        <a:effectLst/>
                        <a:latin typeface="Calibri"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Calibri" pitchFamily="34" charset="0"/>
                          <a:cs typeface="Arial" pitchFamily="34" charset="0"/>
                        </a:rPr>
                        <a:t>Как обрабатывать данные?</a:t>
                      </a:r>
                      <a:endParaRPr kumimoji="0" lang="en-US" sz="1600" b="0" i="0" u="none" strike="noStrike" cap="none" normalizeH="0" baseline="0" dirty="0" smtClean="0">
                        <a:ln>
                          <a:noFill/>
                        </a:ln>
                        <a:solidFill>
                          <a:srgbClr val="000000"/>
                        </a:solidFill>
                        <a:effectLst/>
                        <a:latin typeface="Calibri"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Calibri" pitchFamily="34" charset="0"/>
                          <a:cs typeface="Arial" pitchFamily="34" charset="0"/>
                        </a:rPr>
                        <a:t>Данные об окружающей среде; геообработка; скрипты </a:t>
                      </a:r>
                      <a:r>
                        <a:rPr kumimoji="0" lang="en-US" sz="1600" b="0" i="0" u="none" strike="noStrike" cap="none" normalizeH="0" baseline="0" dirty="0" smtClean="0">
                          <a:ln>
                            <a:noFill/>
                          </a:ln>
                          <a:solidFill>
                            <a:srgbClr val="000000"/>
                          </a:solidFill>
                          <a:effectLst/>
                          <a:latin typeface="Calibri" pitchFamily="34" charset="0"/>
                          <a:cs typeface="Arial" pitchFamily="34" charset="0"/>
                        </a:rPr>
                        <a:t>Python; PyWPS; </a:t>
                      </a:r>
                      <a:r>
                        <a:rPr kumimoji="0" lang="ru-RU" sz="1600" b="0" i="0" u="none" strike="noStrike" cap="none" normalizeH="0" baseline="0" dirty="0" smtClean="0">
                          <a:ln>
                            <a:noFill/>
                          </a:ln>
                          <a:solidFill>
                            <a:srgbClr val="000000"/>
                          </a:solidFill>
                          <a:effectLst/>
                          <a:latin typeface="Calibri" pitchFamily="34" charset="0"/>
                          <a:cs typeface="Arial" pitchFamily="34" charset="0"/>
                        </a:rPr>
                        <a:t>Веб-сервисы обработки </a:t>
                      </a:r>
                      <a:r>
                        <a:rPr kumimoji="0" lang="en-US" sz="1600" b="0" i="0" u="none" strike="noStrike" cap="none" normalizeH="0" baseline="0" dirty="0" smtClean="0">
                          <a:ln>
                            <a:noFill/>
                          </a:ln>
                          <a:solidFill>
                            <a:srgbClr val="000000"/>
                          </a:solidFill>
                          <a:effectLst/>
                          <a:latin typeface="Calibri" pitchFamily="34" charset="0"/>
                          <a:cs typeface="Arial" pitchFamily="34" charset="0"/>
                        </a:rPr>
                        <a:t>(WPS)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921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Calibri" pitchFamily="34" charset="0"/>
                          <a:cs typeface="Arial" pitchFamily="34" charset="0"/>
                        </a:rPr>
                        <a:t>Как визуализировать данные?</a:t>
                      </a:r>
                      <a:endParaRPr kumimoji="0" lang="en-US" sz="1600" b="0" i="0" u="none" strike="noStrike" cap="none" normalizeH="0" baseline="0" dirty="0" smtClean="0">
                        <a:ln>
                          <a:noFill/>
                        </a:ln>
                        <a:solidFill>
                          <a:srgbClr val="000000"/>
                        </a:solidFill>
                        <a:effectLst/>
                        <a:latin typeface="Calibri"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cs typeface="Arial" pitchFamily="34" charset="0"/>
                        </a:rPr>
                        <a:t>Google Earth; OpenLayers; QGIS; WMS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Calibri" pitchFamily="34" charset="0"/>
                          <a:cs typeface="Arial" pitchFamily="34" charset="0"/>
                        </a:rPr>
                        <a:t>Как скачать данные?</a:t>
                      </a:r>
                      <a:endParaRPr kumimoji="0" lang="en-US" sz="1600" b="0" i="0" u="none" strike="noStrike" cap="none" normalizeH="0" baseline="0" dirty="0" smtClean="0">
                        <a:ln>
                          <a:noFill/>
                        </a:ln>
                        <a:solidFill>
                          <a:srgbClr val="000000"/>
                        </a:solidFill>
                        <a:effectLst/>
                        <a:latin typeface="Calibri"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Calibri" pitchFamily="34" charset="0"/>
                          <a:cs typeface="Arial" pitchFamily="34" charset="0"/>
                        </a:rPr>
                        <a:t>скачать</a:t>
                      </a:r>
                      <a:r>
                        <a:rPr kumimoji="0" lang="en-US" sz="1600" b="0" i="0" u="none" strike="noStrike" cap="none" normalizeH="0" baseline="0" dirty="0" smtClean="0">
                          <a:ln>
                            <a:noFill/>
                          </a:ln>
                          <a:solidFill>
                            <a:srgbClr val="000000"/>
                          </a:solidFill>
                          <a:effectLst/>
                          <a:latin typeface="Calibri" pitchFamily="34" charset="0"/>
                          <a:cs typeface="Arial" pitchFamily="34" charset="0"/>
                        </a:rPr>
                        <a:t>; </a:t>
                      </a:r>
                      <a:r>
                        <a:rPr kumimoji="0" lang="ru-RU" sz="1600" b="0" i="0" u="none" strike="noStrike" cap="none" normalizeH="0" baseline="0" dirty="0" smtClean="0">
                          <a:ln>
                            <a:noFill/>
                          </a:ln>
                          <a:solidFill>
                            <a:srgbClr val="000000"/>
                          </a:solidFill>
                          <a:effectLst/>
                          <a:latin typeface="Calibri" pitchFamily="34" charset="0"/>
                          <a:cs typeface="Arial" pitchFamily="34" charset="0"/>
                        </a:rPr>
                        <a:t>плагины</a:t>
                      </a:r>
                      <a:r>
                        <a:rPr kumimoji="0" lang="en-US" sz="1600" b="0" i="0" u="none" strike="noStrike" cap="none" normalizeH="0" baseline="0" dirty="0" smtClean="0">
                          <a:ln>
                            <a:noFill/>
                          </a:ln>
                          <a:solidFill>
                            <a:srgbClr val="000000"/>
                          </a:solidFill>
                          <a:effectLst/>
                          <a:latin typeface="Calibri" pitchFamily="34" charset="0"/>
                          <a:cs typeface="Arial" pitchFamily="34" charset="0"/>
                        </a:rPr>
                        <a:t>; WCS, WFS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Calibri" pitchFamily="34" charset="0"/>
                          <a:cs typeface="Arial" pitchFamily="34" charset="0"/>
                        </a:rPr>
                        <a:t>Как анализировать данные?</a:t>
                      </a:r>
                      <a:endParaRPr kumimoji="0" lang="en-US" sz="1600" b="0" i="0" u="none" strike="noStrike" cap="none" normalizeH="0" baseline="0" dirty="0" smtClean="0">
                        <a:ln>
                          <a:noFill/>
                        </a:ln>
                        <a:solidFill>
                          <a:srgbClr val="000000"/>
                        </a:solidFill>
                        <a:effectLst/>
                        <a:latin typeface="Calibri"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Calibri" pitchFamily="34" charset="0"/>
                          <a:cs typeface="Arial" pitchFamily="34" charset="0"/>
                        </a:rPr>
                        <a:t>данные об окружающей среде;  геообработка; локальный сервер; PyWPS; удаленный сервер; Веб-сервисы обработки (WPS)</a:t>
                      </a:r>
                      <a:endParaRPr kumimoji="0" lang="en-US" sz="1600" b="0" i="0" u="none" strike="noStrike" cap="none" normalizeH="0" baseline="0" dirty="0" smtClean="0">
                        <a:ln>
                          <a:noFill/>
                        </a:ln>
                        <a:solidFill>
                          <a:srgbClr val="000000"/>
                        </a:solidFill>
                        <a:effectLst/>
                        <a:latin typeface="Calibri"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Calibri" pitchFamily="34" charset="0"/>
                          <a:cs typeface="Arial" pitchFamily="34" charset="0"/>
                        </a:rPr>
                        <a:t>Как разделять сервисы с другими?</a:t>
                      </a:r>
                      <a:endParaRPr kumimoji="0" lang="en-US" sz="1600" b="0" i="0" u="none" strike="noStrike" cap="none" normalizeH="0" baseline="0" dirty="0" smtClean="0">
                        <a:ln>
                          <a:noFill/>
                        </a:ln>
                        <a:solidFill>
                          <a:srgbClr val="000000"/>
                        </a:solidFill>
                        <a:effectLst/>
                        <a:latin typeface="Calibri"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CH" sz="1600" b="0" i="0" u="none" strike="noStrike" cap="none" normalizeH="0" baseline="0" dirty="0" smtClean="0">
                          <a:ln>
                            <a:noFill/>
                          </a:ln>
                          <a:solidFill>
                            <a:srgbClr val="000000"/>
                          </a:solidFill>
                          <a:effectLst/>
                          <a:latin typeface="Calibri" pitchFamily="34" charset="0"/>
                          <a:cs typeface="Arial" pitchFamily="34" charset="0"/>
                        </a:rPr>
                        <a:t>GEO </a:t>
                      </a:r>
                      <a:r>
                        <a:rPr kumimoji="0" lang="ru-RU" sz="1600" b="0" i="0" u="none" strike="noStrike" cap="none" normalizeH="0" baseline="0" dirty="0" smtClean="0">
                          <a:ln>
                            <a:noFill/>
                          </a:ln>
                          <a:solidFill>
                            <a:srgbClr val="000000"/>
                          </a:solidFill>
                          <a:effectLst/>
                          <a:latin typeface="Calibri" pitchFamily="34" charset="0"/>
                          <a:cs typeface="Arial" pitchFamily="34" charset="0"/>
                        </a:rPr>
                        <a:t>обнаружение и брокер доступа</a:t>
                      </a:r>
                      <a:r>
                        <a:rPr kumimoji="0" lang="fr-CH" sz="1600" b="0" i="0" u="none" strike="noStrike" cap="none" normalizeH="0" baseline="0" dirty="0" smtClean="0">
                          <a:ln>
                            <a:noFill/>
                          </a:ln>
                          <a:solidFill>
                            <a:srgbClr val="000000"/>
                          </a:solidFill>
                          <a:effectLst/>
                          <a:latin typeface="Calibri" pitchFamily="34" charset="0"/>
                          <a:cs typeface="Arial" pitchFamily="34" charset="0"/>
                        </a:rPr>
                        <a:t>; </a:t>
                      </a:r>
                      <a:r>
                        <a:rPr kumimoji="0" lang="ru-RU" sz="1600" b="0" i="0" u="none" strike="noStrike" cap="none" normalizeH="0" baseline="0" dirty="0" smtClean="0">
                          <a:ln>
                            <a:noFill/>
                          </a:ln>
                          <a:solidFill>
                            <a:srgbClr val="000000"/>
                          </a:solidFill>
                          <a:effectLst/>
                          <a:latin typeface="Calibri" pitchFamily="34" charset="0"/>
                          <a:cs typeface="Arial" pitchFamily="34" charset="0"/>
                        </a:rPr>
                        <a:t>регистрация </a:t>
                      </a:r>
                      <a:r>
                        <a:rPr kumimoji="0" lang="fr-CH" sz="1600" b="0" i="0" u="none" strike="noStrike" cap="none" normalizeH="0" baseline="0" dirty="0" smtClean="0">
                          <a:ln>
                            <a:noFill/>
                          </a:ln>
                          <a:solidFill>
                            <a:srgbClr val="000000"/>
                          </a:solidFill>
                          <a:effectLst/>
                          <a:latin typeface="Calibri" pitchFamily="34" charset="0"/>
                          <a:cs typeface="Arial" pitchFamily="34" charset="0"/>
                        </a:rPr>
                        <a:t>GEOSS </a:t>
                      </a:r>
                      <a:r>
                        <a:rPr kumimoji="0" lang="ru-RU" sz="1600" b="0" i="0" u="none" strike="noStrike" cap="none" normalizeH="0" baseline="0" dirty="0" smtClean="0">
                          <a:ln>
                            <a:noFill/>
                          </a:ln>
                          <a:solidFill>
                            <a:srgbClr val="000000"/>
                          </a:solidFill>
                          <a:effectLst/>
                          <a:latin typeface="Calibri" pitchFamily="34" charset="0"/>
                          <a:cs typeface="Arial" pitchFamily="34" charset="0"/>
                        </a:rPr>
                        <a:t> </a:t>
                      </a:r>
                      <a:endParaRPr kumimoji="0" lang="en-US" sz="1600" b="0" i="0" u="none" strike="noStrike" cap="none" normalizeH="0" baseline="0" dirty="0" smtClean="0">
                        <a:ln>
                          <a:noFill/>
                        </a:ln>
                        <a:solidFill>
                          <a:srgbClr val="000000"/>
                        </a:solidFill>
                        <a:effectLst/>
                        <a:latin typeface="Calibri"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932197B-1C28-4573-BEE4-41C5650D9944}" type="slidenum">
              <a:rPr lang="ru-RU" smtClean="0"/>
              <a:pPr>
                <a:defRPr/>
              </a:pPr>
              <a:t>75</a:t>
            </a:fld>
            <a:endParaRPr lang="ru-RU" dirty="0"/>
          </a:p>
        </p:txBody>
      </p:sp>
      <p:sp>
        <p:nvSpPr>
          <p:cNvPr id="89091" name="TextBox 6"/>
          <p:cNvSpPr txBox="1">
            <a:spLocks noChangeArrowheads="1"/>
          </p:cNvSpPr>
          <p:nvPr/>
        </p:nvSpPr>
        <p:spPr bwMode="auto">
          <a:xfrm>
            <a:off x="466725" y="404813"/>
            <a:ext cx="4033838" cy="492125"/>
          </a:xfrm>
          <a:prstGeom prst="rect">
            <a:avLst/>
          </a:prstGeom>
          <a:noFill/>
          <a:ln w="9525">
            <a:noFill/>
            <a:miter lim="800000"/>
            <a:headEnd/>
            <a:tailEnd/>
          </a:ln>
        </p:spPr>
        <p:txBody>
          <a:bodyPr>
            <a:spAutoFit/>
          </a:bodyPr>
          <a:lstStyle/>
          <a:p>
            <a:r>
              <a:rPr lang="ru-RU" sz="2600" b="1" dirty="0">
                <a:latin typeface="Calibri" pitchFamily="34" charset="0"/>
              </a:rPr>
              <a:t>Как хранить данные</a:t>
            </a:r>
            <a:r>
              <a:rPr lang="ru-RU" sz="2600" b="1" dirty="0" smtClean="0">
                <a:latin typeface="Calibri" pitchFamily="34" charset="0"/>
              </a:rPr>
              <a:t>?</a:t>
            </a:r>
            <a:endParaRPr lang="ru-RU" sz="2600" b="1" dirty="0">
              <a:latin typeface="Calibri" pitchFamily="34" charset="0"/>
            </a:endParaRPr>
          </a:p>
        </p:txBody>
      </p:sp>
      <p:pic>
        <p:nvPicPr>
          <p:cNvPr id="89092" name="Picture 7"/>
          <p:cNvPicPr>
            <a:picLocks noChangeAspect="1"/>
          </p:cNvPicPr>
          <p:nvPr/>
        </p:nvPicPr>
        <p:blipFill>
          <a:blip r:embed="rId2"/>
          <a:srcRect/>
          <a:stretch>
            <a:fillRect/>
          </a:stretch>
        </p:blipFill>
        <p:spPr bwMode="auto">
          <a:xfrm>
            <a:off x="325438" y="1970088"/>
            <a:ext cx="4757737" cy="3505200"/>
          </a:xfrm>
          <a:prstGeom prst="rect">
            <a:avLst/>
          </a:prstGeom>
          <a:noFill/>
          <a:ln w="9525">
            <a:noFill/>
            <a:miter lim="800000"/>
            <a:headEnd/>
            <a:tailEnd/>
          </a:ln>
        </p:spPr>
      </p:pic>
      <p:sp>
        <p:nvSpPr>
          <p:cNvPr id="89093" name="TextBox 8"/>
          <p:cNvSpPr txBox="1">
            <a:spLocks noChangeArrowheads="1"/>
          </p:cNvSpPr>
          <p:nvPr/>
        </p:nvSpPr>
        <p:spPr bwMode="auto">
          <a:xfrm>
            <a:off x="6553200" y="1970088"/>
            <a:ext cx="2346325" cy="2586037"/>
          </a:xfrm>
          <a:prstGeom prst="rect">
            <a:avLst/>
          </a:prstGeom>
          <a:noFill/>
          <a:ln w="9525">
            <a:noFill/>
            <a:miter lim="800000"/>
            <a:headEnd/>
            <a:tailEnd/>
          </a:ln>
        </p:spPr>
        <p:txBody>
          <a:bodyPr>
            <a:spAutoFit/>
          </a:bodyPr>
          <a:lstStyle/>
          <a:p>
            <a:r>
              <a:rPr lang="ru-RU" b="1" u="sng" dirty="0">
                <a:latin typeface="Calibri" pitchFamily="34" charset="0"/>
              </a:rPr>
              <a:t>Ключевые </a:t>
            </a:r>
            <a:r>
              <a:rPr lang="ru-RU" b="1" u="sng" dirty="0" smtClean="0">
                <a:latin typeface="Calibri" pitchFamily="34" charset="0"/>
              </a:rPr>
              <a:t>слова:</a:t>
            </a:r>
          </a:p>
          <a:p>
            <a:r>
              <a:rPr lang="ru-RU" dirty="0" smtClean="0">
                <a:latin typeface="Calibri" pitchFamily="34" charset="0"/>
              </a:rPr>
              <a:t> </a:t>
            </a:r>
          </a:p>
          <a:p>
            <a:pPr>
              <a:buFont typeface="Arial" pitchFamily="34" charset="0"/>
              <a:buChar char="•"/>
            </a:pPr>
            <a:r>
              <a:rPr lang="ru-RU" dirty="0" smtClean="0">
                <a:latin typeface="Calibri" pitchFamily="34" charset="0"/>
              </a:rPr>
              <a:t> DBMS</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PostGIS</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PostgreSQL</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SQL</a:t>
            </a:r>
            <a:endParaRPr lang="ru-RU" dirty="0">
              <a:latin typeface="Calibri"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F94CBD6-718D-4F3B-AE8B-72CACDB73CDD}" type="slidenum">
              <a:rPr lang="ru-RU" smtClean="0"/>
              <a:pPr>
                <a:defRPr/>
              </a:pPr>
              <a:t>76</a:t>
            </a:fld>
            <a:endParaRPr lang="ru-RU" dirty="0"/>
          </a:p>
        </p:txBody>
      </p:sp>
      <p:sp>
        <p:nvSpPr>
          <p:cNvPr id="7" name="TextBox 6"/>
          <p:cNvSpPr txBox="1"/>
          <p:nvPr/>
        </p:nvSpPr>
        <p:spPr>
          <a:xfrm>
            <a:off x="457200" y="415925"/>
            <a:ext cx="8229600" cy="492125"/>
          </a:xfrm>
          <a:prstGeom prst="rect">
            <a:avLst/>
          </a:prstGeom>
          <a:noFill/>
        </p:spPr>
        <p:txBody>
          <a:bodyPr>
            <a:spAutoFit/>
          </a:bodyPr>
          <a:lstStyle/>
          <a:p>
            <a:pPr fontAlgn="auto">
              <a:spcBef>
                <a:spcPts val="0"/>
              </a:spcBef>
              <a:spcAft>
                <a:spcPts val="0"/>
              </a:spcAft>
              <a:defRPr/>
            </a:pPr>
            <a:r>
              <a:rPr lang="ru-RU" sz="2600" b="1" dirty="0">
                <a:solidFill>
                  <a:schemeClr val="bg1">
                    <a:lumMod val="75000"/>
                  </a:schemeClr>
                </a:solidFill>
                <a:latin typeface="+mn-lt"/>
                <a:cs typeface="+mn-cs"/>
              </a:rPr>
              <a:t>Как хранить данные</a:t>
            </a:r>
            <a:r>
              <a:rPr lang="ru-RU" sz="2600" b="1" dirty="0" smtClean="0">
                <a:solidFill>
                  <a:schemeClr val="bg1">
                    <a:lumMod val="75000"/>
                  </a:schemeClr>
                </a:solidFill>
                <a:latin typeface="+mn-lt"/>
                <a:cs typeface="+mn-cs"/>
              </a:rPr>
              <a:t>?</a:t>
            </a:r>
            <a:endParaRPr lang="ru-RU" sz="2600" b="1" dirty="0">
              <a:solidFill>
                <a:schemeClr val="bg1">
                  <a:lumMod val="75000"/>
                </a:schemeClr>
              </a:solidFill>
              <a:latin typeface="+mn-lt"/>
              <a:cs typeface="+mn-cs"/>
            </a:endParaRPr>
          </a:p>
        </p:txBody>
      </p:sp>
      <p:sp>
        <p:nvSpPr>
          <p:cNvPr id="90116" name="Rectangle 7"/>
          <p:cNvSpPr>
            <a:spLocks noChangeArrowheads="1"/>
          </p:cNvSpPr>
          <p:nvPr/>
        </p:nvSpPr>
        <p:spPr bwMode="auto">
          <a:xfrm>
            <a:off x="457200" y="908050"/>
            <a:ext cx="4838700" cy="369888"/>
          </a:xfrm>
          <a:prstGeom prst="rect">
            <a:avLst/>
          </a:prstGeom>
          <a:noFill/>
          <a:ln w="9525">
            <a:noFill/>
            <a:miter lim="800000"/>
            <a:headEnd/>
            <a:tailEnd/>
          </a:ln>
        </p:spPr>
        <p:txBody>
          <a:bodyPr wrap="none">
            <a:spAutoFit/>
          </a:bodyPr>
          <a:lstStyle/>
          <a:p>
            <a:r>
              <a:rPr lang="ru-RU" b="1" i="1" dirty="0">
                <a:latin typeface="Calibri" pitchFamily="34" charset="0"/>
              </a:rPr>
              <a:t>Что такое пространственная база данных</a:t>
            </a:r>
            <a:r>
              <a:rPr lang="ru-RU" b="1" i="1" dirty="0" smtClean="0">
                <a:latin typeface="Calibri" pitchFamily="34" charset="0"/>
              </a:rPr>
              <a:t>?</a:t>
            </a:r>
            <a:endParaRPr lang="ru-RU" b="1" i="1" dirty="0">
              <a:latin typeface="Calibri" pitchFamily="34" charset="0"/>
            </a:endParaRPr>
          </a:p>
        </p:txBody>
      </p:sp>
      <p:sp>
        <p:nvSpPr>
          <p:cNvPr id="90117" name="TextBox 8"/>
          <p:cNvSpPr txBox="1">
            <a:spLocks noChangeArrowheads="1"/>
          </p:cNvSpPr>
          <p:nvPr/>
        </p:nvSpPr>
        <p:spPr bwMode="auto">
          <a:xfrm>
            <a:off x="457200" y="1401763"/>
            <a:ext cx="8347075" cy="4248150"/>
          </a:xfrm>
          <a:prstGeom prst="rect">
            <a:avLst/>
          </a:prstGeom>
          <a:noFill/>
          <a:ln w="9525">
            <a:noFill/>
            <a:miter lim="800000"/>
            <a:headEnd/>
            <a:tailEnd/>
          </a:ln>
        </p:spPr>
        <p:txBody>
          <a:bodyPr>
            <a:spAutoFit/>
          </a:bodyPr>
          <a:lstStyle/>
          <a:p>
            <a:pPr>
              <a:buFont typeface="Arial" pitchFamily="34" charset="0"/>
              <a:buChar char="•"/>
            </a:pPr>
            <a:r>
              <a:rPr lang="ru-RU" dirty="0" smtClean="0">
                <a:latin typeface="Calibri" pitchFamily="34" charset="0"/>
              </a:rPr>
              <a:t> Базы </a:t>
            </a:r>
            <a:r>
              <a:rPr lang="ru-RU" dirty="0">
                <a:latin typeface="Calibri" pitchFamily="34" charset="0"/>
              </a:rPr>
              <a:t>пространственных данных является лучшим  способом хранения геопространственных данных</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Пространственные </a:t>
            </a:r>
            <a:r>
              <a:rPr lang="ru-RU" dirty="0">
                <a:latin typeface="Calibri" pitchFamily="34" charset="0"/>
              </a:rPr>
              <a:t>базы данных хранят и обрабатывают пространственные объекты также, как и любые другие объекты в базе данных.</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Примеры : PostGIS, Oracle Spatial, SQL сервер 2008, …</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Обычная </a:t>
            </a:r>
            <a:r>
              <a:rPr lang="ru-RU" dirty="0">
                <a:latin typeface="Calibri" pitchFamily="34" charset="0"/>
              </a:rPr>
              <a:t>база данных имеет строки, числа и даты. Пространственная база данных добавляет дополнительные (пространственные) типы для представления географических особенностей.</a:t>
            </a:r>
          </a:p>
          <a:p>
            <a:pPr>
              <a:buFont typeface="Arial" pitchFamily="34" charset="0"/>
              <a:buChar char="•"/>
            </a:pPr>
            <a:endParaRPr lang="ru-RU" dirty="0">
              <a:latin typeface="Calibri" pitchFamily="34" charset="0"/>
            </a:endParaRPr>
          </a:p>
          <a:p>
            <a:pPr>
              <a:buFont typeface="Arial" pitchFamily="34" charset="0"/>
              <a:buChar char="•"/>
            </a:pPr>
            <a:r>
              <a:rPr lang="ru-RU" dirty="0" smtClean="0">
                <a:latin typeface="Calibri" pitchFamily="34" charset="0"/>
              </a:rPr>
              <a:t> Пространственные </a:t>
            </a:r>
            <a:r>
              <a:rPr lang="ru-RU" dirty="0">
                <a:latin typeface="Calibri" pitchFamily="34" charset="0"/>
              </a:rPr>
              <a:t>базы данных обеспечивают "пространственный индекс", который отвечает на вопрос "какие объекты находятся в пределах этой конкретной ограничительной рамки?".</a:t>
            </a:r>
          </a:p>
        </p:txBody>
      </p:sp>
      <p:pic>
        <p:nvPicPr>
          <p:cNvPr id="90118" name="Picture 9"/>
          <p:cNvPicPr>
            <a:picLocks noChangeAspect="1"/>
          </p:cNvPicPr>
          <p:nvPr/>
        </p:nvPicPr>
        <p:blipFill>
          <a:blip r:embed="rId2"/>
          <a:srcRect/>
          <a:stretch>
            <a:fillRect/>
          </a:stretch>
        </p:blipFill>
        <p:spPr bwMode="auto">
          <a:xfrm>
            <a:off x="6804025" y="5299075"/>
            <a:ext cx="1539875" cy="1090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0C459592-8D71-4FE1-8AEF-20E3C77D7D88}" type="slidenum">
              <a:rPr lang="ru-RU" smtClean="0"/>
              <a:pPr>
                <a:defRPr/>
              </a:pPr>
              <a:t>77</a:t>
            </a:fld>
            <a:endParaRPr lang="ru-RU" dirty="0"/>
          </a:p>
        </p:txBody>
      </p:sp>
      <p:sp>
        <p:nvSpPr>
          <p:cNvPr id="91139" name="Rectangle 7"/>
          <p:cNvSpPr>
            <a:spLocks noChangeArrowheads="1"/>
          </p:cNvSpPr>
          <p:nvPr/>
        </p:nvSpPr>
        <p:spPr bwMode="auto">
          <a:xfrm>
            <a:off x="457200" y="908050"/>
            <a:ext cx="2108200" cy="369888"/>
          </a:xfrm>
          <a:prstGeom prst="rect">
            <a:avLst/>
          </a:prstGeom>
          <a:noFill/>
          <a:ln w="9525">
            <a:noFill/>
            <a:miter lim="800000"/>
            <a:headEnd/>
            <a:tailEnd/>
          </a:ln>
        </p:spPr>
        <p:txBody>
          <a:bodyPr wrap="none">
            <a:spAutoFit/>
          </a:bodyPr>
          <a:lstStyle/>
          <a:p>
            <a:r>
              <a:rPr lang="ru-RU" b="1" i="1" dirty="0" smtClean="0">
                <a:latin typeface="Calibri" pitchFamily="34" charset="0"/>
              </a:rPr>
              <a:t>PostgreSQL/PostGIS</a:t>
            </a:r>
            <a:endParaRPr lang="ru-RU" dirty="0">
              <a:latin typeface="Calibri" pitchFamily="34" charset="0"/>
            </a:endParaRPr>
          </a:p>
        </p:txBody>
      </p:sp>
      <p:sp>
        <p:nvSpPr>
          <p:cNvPr id="91140" name="TextBox 8"/>
          <p:cNvSpPr txBox="1">
            <a:spLocks noChangeArrowheads="1"/>
          </p:cNvSpPr>
          <p:nvPr/>
        </p:nvSpPr>
        <p:spPr bwMode="auto">
          <a:xfrm>
            <a:off x="457200" y="1511300"/>
            <a:ext cx="8347075" cy="2032000"/>
          </a:xfrm>
          <a:prstGeom prst="rect">
            <a:avLst/>
          </a:prstGeom>
          <a:noFill/>
          <a:ln w="9525">
            <a:noFill/>
            <a:miter lim="800000"/>
            <a:headEnd/>
            <a:tailEnd/>
          </a:ln>
        </p:spPr>
        <p:txBody>
          <a:bodyPr>
            <a:spAutoFit/>
          </a:bodyPr>
          <a:lstStyle/>
          <a:p>
            <a:pPr>
              <a:buFont typeface="Arial" pitchFamily="34" charset="0"/>
              <a:buChar char="•"/>
            </a:pPr>
            <a:r>
              <a:rPr lang="ru-RU" dirty="0" smtClean="0">
                <a:latin typeface="Calibri" pitchFamily="34" charset="0"/>
              </a:rPr>
              <a:t> </a:t>
            </a:r>
            <a:r>
              <a:rPr lang="ru-RU" b="1" dirty="0" smtClean="0">
                <a:latin typeface="Calibri" pitchFamily="34" charset="0"/>
              </a:rPr>
              <a:t>PostgreSQL </a:t>
            </a:r>
            <a:r>
              <a:rPr lang="ru-RU" dirty="0" smtClean="0">
                <a:latin typeface="Calibri" pitchFamily="34" charset="0"/>
              </a:rPr>
              <a:t>является </a:t>
            </a:r>
            <a:r>
              <a:rPr lang="ru-RU" dirty="0">
                <a:latin typeface="Calibri" pitchFamily="34" charset="0"/>
              </a:rPr>
              <a:t>мощной объектно-реляционной системой управления базами данных, программное обеспечение бесплатно и с открытым исходным </a:t>
            </a:r>
            <a:r>
              <a:rPr lang="ru-RU" dirty="0" smtClean="0">
                <a:latin typeface="Calibri" pitchFamily="34" charset="0"/>
              </a:rPr>
              <a:t>кодом</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a:t>
            </a:r>
            <a:r>
              <a:rPr lang="ru-RU" b="1" dirty="0" smtClean="0">
                <a:latin typeface="Calibri" pitchFamily="34" charset="0"/>
              </a:rPr>
              <a:t>PostGIS </a:t>
            </a:r>
            <a:r>
              <a:rPr lang="ru-RU" dirty="0" smtClean="0">
                <a:latin typeface="Calibri" pitchFamily="34" charset="0"/>
              </a:rPr>
              <a:t>превращает </a:t>
            </a:r>
            <a:r>
              <a:rPr lang="ru-RU" dirty="0">
                <a:latin typeface="Calibri" pitchFamily="34" charset="0"/>
              </a:rPr>
              <a:t>систему управления базами данных PostgreSQL в пространственную базу данных, путем добавления поддержки для трех функций: пространственные типы, индексы и </a:t>
            </a:r>
            <a:r>
              <a:rPr lang="ru-RU" dirty="0" smtClean="0">
                <a:latin typeface="Calibri" pitchFamily="34" charset="0"/>
              </a:rPr>
              <a:t>функции</a:t>
            </a:r>
            <a:endParaRPr lang="ru-RU" dirty="0">
              <a:latin typeface="Calibri" pitchFamily="34" charset="0"/>
            </a:endParaRPr>
          </a:p>
        </p:txBody>
      </p:sp>
      <p:sp>
        <p:nvSpPr>
          <p:cNvPr id="8" name="TextBox 7"/>
          <p:cNvSpPr txBox="1"/>
          <p:nvPr/>
        </p:nvSpPr>
        <p:spPr>
          <a:xfrm>
            <a:off x="457200" y="415925"/>
            <a:ext cx="8229600" cy="492125"/>
          </a:xfrm>
          <a:prstGeom prst="rect">
            <a:avLst/>
          </a:prstGeom>
          <a:noFill/>
        </p:spPr>
        <p:txBody>
          <a:bodyPr>
            <a:spAutoFit/>
          </a:bodyPr>
          <a:lstStyle/>
          <a:p>
            <a:pPr fontAlgn="auto">
              <a:spcBef>
                <a:spcPts val="0"/>
              </a:spcBef>
              <a:spcAft>
                <a:spcPts val="0"/>
              </a:spcAft>
              <a:defRPr/>
            </a:pPr>
            <a:r>
              <a:rPr lang="ru-RU" sz="2600" b="1" dirty="0">
                <a:solidFill>
                  <a:schemeClr val="bg1">
                    <a:lumMod val="75000"/>
                  </a:schemeClr>
                </a:solidFill>
                <a:latin typeface="+mn-lt"/>
                <a:cs typeface="+mn-cs"/>
              </a:rPr>
              <a:t>Как хранить данные</a:t>
            </a:r>
            <a:r>
              <a:rPr lang="ru-RU" sz="2600" b="1" dirty="0" smtClean="0">
                <a:solidFill>
                  <a:schemeClr val="bg1">
                    <a:lumMod val="75000"/>
                  </a:schemeClr>
                </a:solidFill>
                <a:latin typeface="+mn-lt"/>
                <a:cs typeface="+mn-cs"/>
              </a:rPr>
              <a:t>?</a:t>
            </a:r>
            <a:endParaRPr lang="ru-RU" sz="2600" b="1" dirty="0">
              <a:solidFill>
                <a:schemeClr val="bg1">
                  <a:lumMod val="75000"/>
                </a:schemeClr>
              </a:solidFill>
              <a:latin typeface="+mn-lt"/>
              <a:cs typeface="+mn-cs"/>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79425" y="3228975"/>
            <a:ext cx="6275388" cy="3138488"/>
          </a:xfrm>
          <a:prstGeom prst="rect">
            <a:avLst/>
          </a:prstGeom>
          <a:noFill/>
        </p:spPr>
        <p:txBody>
          <a:bodyPr>
            <a:spAutoFit/>
          </a:bodyPr>
          <a:lstStyle/>
          <a:p>
            <a:pPr fontAlgn="auto">
              <a:spcBef>
                <a:spcPts val="0"/>
              </a:spcBef>
              <a:spcAft>
                <a:spcPts val="0"/>
              </a:spcAft>
              <a:defRPr/>
            </a:pPr>
            <a:r>
              <a:rPr lang="ru-RU" dirty="0" smtClean="0">
                <a:latin typeface="+mn-lt"/>
                <a:cs typeface="+mn-cs"/>
              </a:rPr>
              <a:t>3) Создать </a:t>
            </a:r>
            <a:r>
              <a:rPr lang="ru-RU" dirty="0">
                <a:latin typeface="+mn-lt"/>
                <a:cs typeface="+mn-cs"/>
              </a:rPr>
              <a:t>базу данных</a:t>
            </a:r>
            <a:r>
              <a:rPr lang="ru-RU" dirty="0" smtClean="0">
                <a:latin typeface="+mn-lt"/>
                <a:cs typeface="+mn-cs"/>
              </a:rPr>
              <a:t>:</a:t>
            </a:r>
          </a:p>
          <a:p>
            <a:pPr fontAlgn="auto">
              <a:spcBef>
                <a:spcPts val="0"/>
              </a:spcBef>
              <a:spcAft>
                <a:spcPts val="0"/>
              </a:spcAft>
              <a:defRPr/>
            </a:pPr>
            <a:r>
              <a:rPr lang="ru-RU" dirty="0" smtClean="0">
                <a:latin typeface="+mn-lt"/>
                <a:cs typeface="+mn-cs"/>
              </a:rPr>
              <a:t>	a) Щелкните </a:t>
            </a:r>
            <a:r>
              <a:rPr lang="ru-RU" dirty="0">
                <a:latin typeface="+mn-lt"/>
                <a:cs typeface="+mn-cs"/>
              </a:rPr>
              <a:t>правой кнопкой мыши на элементе </a:t>
            </a:r>
            <a:r>
              <a:rPr lang="ru-RU" dirty="0" smtClean="0">
                <a:latin typeface="+mn-lt"/>
                <a:cs typeface="+mn-cs"/>
              </a:rPr>
              <a:t>Databases </a:t>
            </a:r>
            <a:r>
              <a:rPr lang="ru-RU" dirty="0">
                <a:latin typeface="+mn-lt"/>
                <a:cs typeface="+mn-cs"/>
              </a:rPr>
              <a:t>и выберите </a:t>
            </a:r>
            <a:r>
              <a:rPr lang="ru-RU" dirty="0" smtClean="0">
                <a:latin typeface="+mn-lt"/>
                <a:cs typeface="+mn-cs"/>
              </a:rPr>
              <a:t>New Database</a:t>
            </a:r>
          </a:p>
          <a:p>
            <a:pPr fontAlgn="auto">
              <a:spcBef>
                <a:spcPts val="0"/>
              </a:spcBef>
              <a:spcAft>
                <a:spcPts val="0"/>
              </a:spcAft>
              <a:defRPr/>
            </a:pPr>
            <a:r>
              <a:rPr lang="ru-RU" dirty="0" smtClean="0">
                <a:latin typeface="+mn-lt"/>
                <a:cs typeface="+mn-cs"/>
              </a:rPr>
              <a:t>	b) Заполните </a:t>
            </a:r>
            <a:r>
              <a:rPr lang="ru-RU" dirty="0">
                <a:latin typeface="+mn-lt"/>
                <a:cs typeface="+mn-cs"/>
              </a:rPr>
              <a:t>форму</a:t>
            </a:r>
            <a:r>
              <a:rPr lang="ru-RU" dirty="0" smtClean="0">
                <a:latin typeface="+mn-lt"/>
                <a:cs typeface="+mn-cs"/>
              </a:rPr>
              <a:t>:</a:t>
            </a:r>
          </a:p>
          <a:p>
            <a:pPr lvl="1" fontAlgn="auto">
              <a:spcBef>
                <a:spcPts val="0"/>
              </a:spcBef>
              <a:spcAft>
                <a:spcPts val="0"/>
              </a:spcAft>
              <a:buFont typeface="Arial"/>
              <a:buChar char="•"/>
              <a:defRPr/>
            </a:pPr>
            <a:r>
              <a:rPr lang="ru-RU" dirty="0" smtClean="0">
                <a:latin typeface="+mn-lt"/>
                <a:cs typeface="+mn-cs"/>
              </a:rPr>
              <a:t> Name: Cyclones </a:t>
            </a:r>
          </a:p>
          <a:p>
            <a:pPr lvl="1" fontAlgn="auto">
              <a:spcBef>
                <a:spcPts val="0"/>
              </a:spcBef>
              <a:spcAft>
                <a:spcPts val="0"/>
              </a:spcAft>
              <a:buFont typeface="Arial"/>
              <a:buChar char="•"/>
              <a:defRPr/>
            </a:pPr>
            <a:r>
              <a:rPr lang="ru-RU" dirty="0" smtClean="0">
                <a:latin typeface="+mn-lt"/>
                <a:cs typeface="+mn-cs"/>
              </a:rPr>
              <a:t> Owner: Postgres</a:t>
            </a:r>
          </a:p>
          <a:p>
            <a:pPr lvl="1" fontAlgn="auto">
              <a:spcBef>
                <a:spcPts val="0"/>
              </a:spcBef>
              <a:spcAft>
                <a:spcPts val="0"/>
              </a:spcAft>
              <a:buFont typeface="Arial"/>
              <a:buChar char="•"/>
              <a:defRPr/>
            </a:pPr>
            <a:r>
              <a:rPr lang="ru-RU" dirty="0" smtClean="0">
                <a:latin typeface="+mn-lt"/>
                <a:cs typeface="+mn-cs"/>
              </a:rPr>
              <a:t> Template: template_postgis</a:t>
            </a:r>
          </a:p>
          <a:p>
            <a:pPr lvl="1" fontAlgn="auto">
              <a:spcBef>
                <a:spcPts val="0"/>
              </a:spcBef>
              <a:spcAft>
                <a:spcPts val="0"/>
              </a:spcAft>
              <a:defRPr/>
            </a:pPr>
            <a:r>
              <a:rPr lang="ru-RU" dirty="0" smtClean="0">
                <a:latin typeface="+mn-lt"/>
                <a:cs typeface="+mn-cs"/>
              </a:rPr>
              <a:t>c) Нажмите </a:t>
            </a:r>
            <a:r>
              <a:rPr lang="ru-RU" dirty="0">
                <a:latin typeface="+mn-lt"/>
                <a:cs typeface="+mn-cs"/>
              </a:rPr>
              <a:t>кнопку </a:t>
            </a:r>
            <a:r>
              <a:rPr lang="ru-RU" dirty="0" smtClean="0">
                <a:latin typeface="+mn-lt"/>
                <a:cs typeface="+mn-cs"/>
              </a:rPr>
              <a:t>OK</a:t>
            </a:r>
          </a:p>
          <a:p>
            <a:pPr lvl="1" fontAlgn="auto">
              <a:spcBef>
                <a:spcPts val="0"/>
              </a:spcBef>
              <a:spcAft>
                <a:spcPts val="0"/>
              </a:spcAft>
              <a:defRPr/>
            </a:pPr>
            <a:endParaRPr lang="ru-RU" dirty="0" smtClean="0">
              <a:latin typeface="+mn-lt"/>
              <a:cs typeface="+mn-cs"/>
            </a:endParaRPr>
          </a:p>
          <a:p>
            <a:pPr marL="0" lvl="1" fontAlgn="auto">
              <a:spcBef>
                <a:spcPts val="0"/>
              </a:spcBef>
              <a:spcAft>
                <a:spcPts val="0"/>
              </a:spcAft>
              <a:defRPr/>
            </a:pPr>
            <a:r>
              <a:rPr lang="ru-RU" dirty="0" smtClean="0">
                <a:latin typeface="+mn-lt"/>
                <a:cs typeface="+mn-cs"/>
              </a:rPr>
              <a:t>База </a:t>
            </a:r>
            <a:r>
              <a:rPr lang="ru-RU" dirty="0">
                <a:latin typeface="+mn-lt"/>
                <a:cs typeface="+mn-cs"/>
              </a:rPr>
              <a:t>данных создается! Вы можете проверить это, выполнив следующую </a:t>
            </a:r>
            <a:r>
              <a:rPr lang="ru-RU" dirty="0" smtClean="0">
                <a:latin typeface="+mn-lt"/>
                <a:cs typeface="+mn-cs"/>
              </a:rPr>
              <a:t>SQL запрос            : </a:t>
            </a:r>
            <a:r>
              <a:rPr lang="ru-RU" b="1" dirty="0" smtClean="0">
                <a:latin typeface="+mn-lt"/>
                <a:cs typeface="+mn-cs"/>
              </a:rPr>
              <a:t>SELECT postgis_full_version();</a:t>
            </a:r>
            <a:r>
              <a:rPr lang="ru-RU" dirty="0" smtClean="0">
                <a:latin typeface="+mn-lt"/>
                <a:cs typeface="+mn-cs"/>
              </a:rPr>
              <a:t> </a:t>
            </a:r>
            <a:endParaRPr lang="ru-RU" dirty="0">
              <a:latin typeface="+mn-lt"/>
              <a:cs typeface="+mn-cs"/>
            </a:endParaRPr>
          </a:p>
        </p:txBody>
      </p:sp>
      <p:sp>
        <p:nvSpPr>
          <p:cNvPr id="6" name="Slide Number Placeholder 5"/>
          <p:cNvSpPr>
            <a:spLocks noGrp="1"/>
          </p:cNvSpPr>
          <p:nvPr>
            <p:ph type="sldNum" sz="quarter" idx="12"/>
          </p:nvPr>
        </p:nvSpPr>
        <p:spPr/>
        <p:txBody>
          <a:bodyPr/>
          <a:lstStyle/>
          <a:p>
            <a:pPr>
              <a:defRPr/>
            </a:pPr>
            <a:fld id="{4B20CD42-DF0F-4697-94A7-73902E8FA458}" type="slidenum">
              <a:rPr lang="ru-RU" smtClean="0"/>
              <a:pPr>
                <a:defRPr/>
              </a:pPr>
              <a:t>78</a:t>
            </a:fld>
            <a:endParaRPr lang="ru-RU" dirty="0"/>
          </a:p>
        </p:txBody>
      </p:sp>
      <p:sp>
        <p:nvSpPr>
          <p:cNvPr id="92164" name="Rectangle 7"/>
          <p:cNvSpPr>
            <a:spLocks noChangeArrowheads="1"/>
          </p:cNvSpPr>
          <p:nvPr/>
        </p:nvSpPr>
        <p:spPr bwMode="auto">
          <a:xfrm>
            <a:off x="457200" y="908050"/>
            <a:ext cx="3665538" cy="369888"/>
          </a:xfrm>
          <a:prstGeom prst="rect">
            <a:avLst/>
          </a:prstGeom>
          <a:noFill/>
          <a:ln w="9525">
            <a:noFill/>
            <a:miter lim="800000"/>
            <a:headEnd/>
            <a:tailEnd/>
          </a:ln>
        </p:spPr>
        <p:txBody>
          <a:bodyPr wrap="none">
            <a:spAutoFit/>
          </a:bodyPr>
          <a:lstStyle/>
          <a:p>
            <a:r>
              <a:rPr lang="ru-RU" b="1" i="1" dirty="0">
                <a:latin typeface="Calibri" pitchFamily="34" charset="0"/>
              </a:rPr>
              <a:t>Создание базы </a:t>
            </a:r>
            <a:r>
              <a:rPr lang="ru-RU" b="1" i="1" dirty="0" smtClean="0">
                <a:latin typeface="Calibri" pitchFamily="34" charset="0"/>
              </a:rPr>
              <a:t>данных (в PostGIS)</a:t>
            </a:r>
            <a:endParaRPr lang="ru-RU" dirty="0">
              <a:latin typeface="Calibri" pitchFamily="34" charset="0"/>
            </a:endParaRPr>
          </a:p>
        </p:txBody>
      </p:sp>
      <p:sp>
        <p:nvSpPr>
          <p:cNvPr id="92165" name="TextBox 8"/>
          <p:cNvSpPr txBox="1">
            <a:spLocks noChangeArrowheads="1"/>
          </p:cNvSpPr>
          <p:nvPr/>
        </p:nvSpPr>
        <p:spPr bwMode="auto">
          <a:xfrm>
            <a:off x="457200" y="1511300"/>
            <a:ext cx="8347075" cy="646113"/>
          </a:xfrm>
          <a:prstGeom prst="rect">
            <a:avLst/>
          </a:prstGeom>
          <a:noFill/>
          <a:ln w="9525">
            <a:noFill/>
            <a:miter lim="800000"/>
            <a:headEnd/>
            <a:tailEnd/>
          </a:ln>
        </p:spPr>
        <p:txBody>
          <a:bodyPr>
            <a:spAutoFit/>
          </a:bodyPr>
          <a:lstStyle/>
          <a:p>
            <a:r>
              <a:rPr lang="ru-RU" dirty="0" smtClean="0">
                <a:latin typeface="Calibri" pitchFamily="34" charset="0"/>
              </a:rPr>
              <a:t>1) Запустите pgAdmin III (интерфейс </a:t>
            </a:r>
            <a:r>
              <a:rPr lang="ru-RU" dirty="0">
                <a:latin typeface="Calibri" pitchFamily="34" charset="0"/>
              </a:rPr>
              <a:t>управления </a:t>
            </a:r>
            <a:r>
              <a:rPr lang="ru-RU" dirty="0" smtClean="0">
                <a:latin typeface="Calibri" pitchFamily="34" charset="0"/>
              </a:rPr>
              <a:t>PostgreSQL)</a:t>
            </a:r>
          </a:p>
          <a:p>
            <a:r>
              <a:rPr lang="ru-RU" dirty="0" smtClean="0">
                <a:latin typeface="Calibri" pitchFamily="34" charset="0"/>
              </a:rPr>
              <a:t>     с панели OpenGEO</a:t>
            </a:r>
            <a:endParaRPr lang="ru-RU" dirty="0">
              <a:latin typeface="Calibri" pitchFamily="34" charset="0"/>
            </a:endParaRPr>
          </a:p>
        </p:txBody>
      </p:sp>
      <p:pic>
        <p:nvPicPr>
          <p:cNvPr id="92166" name="Picture 9"/>
          <p:cNvPicPr>
            <a:picLocks noChangeAspect="1"/>
          </p:cNvPicPr>
          <p:nvPr/>
        </p:nvPicPr>
        <p:blipFill>
          <a:blip r:embed="rId2"/>
          <a:srcRect/>
          <a:stretch>
            <a:fillRect/>
          </a:stretch>
        </p:blipFill>
        <p:spPr bwMode="auto">
          <a:xfrm>
            <a:off x="6553200" y="1058863"/>
            <a:ext cx="1725613" cy="1138237"/>
          </a:xfrm>
          <a:prstGeom prst="rect">
            <a:avLst/>
          </a:prstGeom>
          <a:noFill/>
          <a:ln w="9525">
            <a:noFill/>
            <a:miter lim="800000"/>
            <a:headEnd/>
            <a:tailEnd/>
          </a:ln>
        </p:spPr>
      </p:pic>
      <p:sp>
        <p:nvSpPr>
          <p:cNvPr id="92167" name="TextBox 10"/>
          <p:cNvSpPr txBox="1">
            <a:spLocks noChangeArrowheads="1"/>
          </p:cNvSpPr>
          <p:nvPr/>
        </p:nvSpPr>
        <p:spPr bwMode="auto">
          <a:xfrm>
            <a:off x="479425" y="2382838"/>
            <a:ext cx="8347075" cy="646112"/>
          </a:xfrm>
          <a:prstGeom prst="rect">
            <a:avLst/>
          </a:prstGeom>
          <a:noFill/>
          <a:ln w="9525">
            <a:noFill/>
            <a:miter lim="800000"/>
            <a:headEnd/>
            <a:tailEnd/>
          </a:ln>
        </p:spPr>
        <p:txBody>
          <a:bodyPr>
            <a:spAutoFit/>
          </a:bodyPr>
          <a:lstStyle/>
          <a:p>
            <a:r>
              <a:rPr lang="ru-RU" dirty="0" smtClean="0">
                <a:latin typeface="Calibri" pitchFamily="34" charset="0"/>
              </a:rPr>
              <a:t>2) Дважды </a:t>
            </a:r>
            <a:r>
              <a:rPr lang="ru-RU" dirty="0">
                <a:latin typeface="Calibri" pitchFamily="34" charset="0"/>
              </a:rPr>
              <a:t>щелкните PostGIS </a:t>
            </a:r>
            <a:r>
              <a:rPr lang="ru-RU" dirty="0" smtClean="0">
                <a:latin typeface="Calibri" pitchFamily="34" charset="0"/>
              </a:rPr>
              <a:t>(localhost:5342) </a:t>
            </a:r>
            <a:r>
              <a:rPr lang="ru-RU" dirty="0">
                <a:latin typeface="Calibri" pitchFamily="34" charset="0"/>
              </a:rPr>
              <a:t>и используйте </a:t>
            </a:r>
            <a:r>
              <a:rPr lang="ru-RU" dirty="0" smtClean="0">
                <a:latin typeface="Calibri" pitchFamily="34" charset="0"/>
              </a:rPr>
              <a:t>" opengeo "</a:t>
            </a:r>
            <a:endParaRPr lang="ru-RU" dirty="0">
              <a:latin typeface="Calibri" pitchFamily="34" charset="0"/>
            </a:endParaRPr>
          </a:p>
          <a:p>
            <a:r>
              <a:rPr lang="ru-RU" dirty="0">
                <a:latin typeface="Calibri" pitchFamily="34" charset="0"/>
              </a:rPr>
              <a:t>в качестве пароля</a:t>
            </a:r>
          </a:p>
        </p:txBody>
      </p:sp>
      <p:pic>
        <p:nvPicPr>
          <p:cNvPr id="92168" name="Picture 11"/>
          <p:cNvPicPr>
            <a:picLocks noChangeAspect="1"/>
          </p:cNvPicPr>
          <p:nvPr/>
        </p:nvPicPr>
        <p:blipFill>
          <a:blip r:embed="rId3"/>
          <a:srcRect/>
          <a:stretch>
            <a:fillRect/>
          </a:stretch>
        </p:blipFill>
        <p:spPr bwMode="auto">
          <a:xfrm>
            <a:off x="6553200" y="2763838"/>
            <a:ext cx="1725613" cy="1270000"/>
          </a:xfrm>
          <a:prstGeom prst="rect">
            <a:avLst/>
          </a:prstGeom>
          <a:noFill/>
          <a:ln w="9525">
            <a:noFill/>
            <a:miter lim="800000"/>
            <a:headEnd/>
            <a:tailEnd/>
          </a:ln>
        </p:spPr>
      </p:pic>
      <p:pic>
        <p:nvPicPr>
          <p:cNvPr id="92169" name="Picture 14"/>
          <p:cNvPicPr>
            <a:picLocks noChangeAspect="1"/>
          </p:cNvPicPr>
          <p:nvPr/>
        </p:nvPicPr>
        <p:blipFill>
          <a:blip r:embed="rId4"/>
          <a:srcRect/>
          <a:stretch>
            <a:fillRect/>
          </a:stretch>
        </p:blipFill>
        <p:spPr bwMode="auto">
          <a:xfrm>
            <a:off x="4213225" y="4103688"/>
            <a:ext cx="1828800" cy="1339850"/>
          </a:xfrm>
          <a:prstGeom prst="rect">
            <a:avLst/>
          </a:prstGeom>
          <a:noFill/>
          <a:ln w="9525">
            <a:noFill/>
            <a:miter lim="800000"/>
            <a:headEnd/>
            <a:tailEnd/>
          </a:ln>
        </p:spPr>
      </p:pic>
      <p:pic>
        <p:nvPicPr>
          <p:cNvPr id="92170" name="Picture 15"/>
          <p:cNvPicPr>
            <a:picLocks noChangeAspect="1"/>
          </p:cNvPicPr>
          <p:nvPr/>
        </p:nvPicPr>
        <p:blipFill>
          <a:blip r:embed="rId5"/>
          <a:srcRect/>
          <a:stretch>
            <a:fillRect/>
          </a:stretch>
        </p:blipFill>
        <p:spPr bwMode="auto">
          <a:xfrm>
            <a:off x="6135688" y="4389438"/>
            <a:ext cx="1411287" cy="749300"/>
          </a:xfrm>
          <a:prstGeom prst="rect">
            <a:avLst/>
          </a:prstGeom>
          <a:noFill/>
          <a:ln w="9525">
            <a:noFill/>
            <a:miter lim="800000"/>
            <a:headEnd/>
            <a:tailEnd/>
          </a:ln>
        </p:spPr>
      </p:pic>
      <p:pic>
        <p:nvPicPr>
          <p:cNvPr id="92171" name="Picture 16"/>
          <p:cNvPicPr>
            <a:picLocks noChangeAspect="1"/>
          </p:cNvPicPr>
          <p:nvPr/>
        </p:nvPicPr>
        <p:blipFill>
          <a:blip r:embed="rId6"/>
          <a:srcRect/>
          <a:stretch>
            <a:fillRect/>
          </a:stretch>
        </p:blipFill>
        <p:spPr bwMode="auto">
          <a:xfrm>
            <a:off x="7666038" y="4389438"/>
            <a:ext cx="1350962" cy="749300"/>
          </a:xfrm>
          <a:prstGeom prst="rect">
            <a:avLst/>
          </a:prstGeom>
          <a:noFill/>
          <a:ln w="9525">
            <a:noFill/>
            <a:miter lim="800000"/>
            <a:headEnd/>
            <a:tailEnd/>
          </a:ln>
        </p:spPr>
      </p:pic>
      <p:pic>
        <p:nvPicPr>
          <p:cNvPr id="92172" name="Picture 17"/>
          <p:cNvPicPr>
            <a:picLocks noChangeAspect="1"/>
          </p:cNvPicPr>
          <p:nvPr/>
        </p:nvPicPr>
        <p:blipFill>
          <a:blip r:embed="rId7"/>
          <a:srcRect/>
          <a:stretch>
            <a:fillRect/>
          </a:stretch>
        </p:blipFill>
        <p:spPr bwMode="auto">
          <a:xfrm>
            <a:off x="2886075" y="5965825"/>
            <a:ext cx="503238" cy="431800"/>
          </a:xfrm>
          <a:prstGeom prst="rect">
            <a:avLst/>
          </a:prstGeom>
          <a:noFill/>
          <a:ln w="9525">
            <a:noFill/>
            <a:miter lim="800000"/>
            <a:headEnd/>
            <a:tailEnd/>
          </a:ln>
        </p:spPr>
      </p:pic>
      <p:sp>
        <p:nvSpPr>
          <p:cNvPr id="15" name="TextBox 14"/>
          <p:cNvSpPr txBox="1"/>
          <p:nvPr/>
        </p:nvSpPr>
        <p:spPr>
          <a:xfrm>
            <a:off x="457200" y="415925"/>
            <a:ext cx="8229600" cy="492125"/>
          </a:xfrm>
          <a:prstGeom prst="rect">
            <a:avLst/>
          </a:prstGeom>
          <a:noFill/>
        </p:spPr>
        <p:txBody>
          <a:bodyPr>
            <a:spAutoFit/>
          </a:bodyPr>
          <a:lstStyle/>
          <a:p>
            <a:pPr fontAlgn="auto">
              <a:spcBef>
                <a:spcPts val="0"/>
              </a:spcBef>
              <a:spcAft>
                <a:spcPts val="0"/>
              </a:spcAft>
              <a:defRPr/>
            </a:pPr>
            <a:r>
              <a:rPr lang="ru-RU" sz="2600" b="1" dirty="0">
                <a:solidFill>
                  <a:schemeClr val="bg1">
                    <a:lumMod val="75000"/>
                  </a:schemeClr>
                </a:solidFill>
                <a:latin typeface="+mn-lt"/>
                <a:cs typeface="+mn-cs"/>
              </a:rPr>
              <a:t>Как хранить данные</a:t>
            </a:r>
            <a:r>
              <a:rPr lang="ru-RU" sz="2600" b="1" dirty="0" smtClean="0">
                <a:solidFill>
                  <a:schemeClr val="bg1">
                    <a:lumMod val="75000"/>
                  </a:schemeClr>
                </a:solidFill>
                <a:latin typeface="+mn-lt"/>
                <a:cs typeface="+mn-cs"/>
              </a:rPr>
              <a:t>?</a:t>
            </a:r>
            <a:endParaRPr lang="ru-RU" sz="2600" b="1" dirty="0">
              <a:solidFill>
                <a:schemeClr val="bg1">
                  <a:lumMod val="75000"/>
                </a:schemeClr>
              </a:solidFill>
              <a:latin typeface="+mn-lt"/>
              <a:cs typeface="+mn-cs"/>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79425" y="3106738"/>
            <a:ext cx="8207375" cy="3694112"/>
          </a:xfrm>
          <a:prstGeom prst="rect">
            <a:avLst/>
          </a:prstGeom>
          <a:noFill/>
        </p:spPr>
        <p:txBody>
          <a:bodyPr>
            <a:spAutoFit/>
          </a:bodyPr>
          <a:lstStyle/>
          <a:p>
            <a:pPr fontAlgn="auto">
              <a:spcBef>
                <a:spcPts val="0"/>
              </a:spcBef>
              <a:spcAft>
                <a:spcPts val="0"/>
              </a:spcAft>
              <a:defRPr/>
            </a:pPr>
            <a:r>
              <a:rPr lang="ru-RU" dirty="0" smtClean="0">
                <a:latin typeface="+mn-lt"/>
                <a:cs typeface="+mn-cs"/>
              </a:rPr>
              <a:t>3) Установите </a:t>
            </a:r>
            <a:r>
              <a:rPr lang="ru-RU" dirty="0">
                <a:latin typeface="+mn-lt"/>
                <a:cs typeface="+mn-cs"/>
              </a:rPr>
              <a:t>детали </a:t>
            </a:r>
            <a:r>
              <a:rPr lang="ru-RU" dirty="0" smtClean="0">
                <a:latin typeface="+mn-lt"/>
                <a:cs typeface="+mn-cs"/>
              </a:rPr>
              <a:t>связи:</a:t>
            </a:r>
          </a:p>
          <a:p>
            <a:pPr lvl="1" fontAlgn="auto">
              <a:spcBef>
                <a:spcPts val="0"/>
              </a:spcBef>
              <a:spcAft>
                <a:spcPts val="0"/>
              </a:spcAft>
              <a:buFont typeface="Arial"/>
              <a:buChar char="•"/>
              <a:defRPr/>
            </a:pPr>
            <a:r>
              <a:rPr lang="ru-RU" dirty="0" smtClean="0">
                <a:latin typeface="+mn-lt"/>
                <a:cs typeface="+mn-cs"/>
              </a:rPr>
              <a:t> Username: opengeo</a:t>
            </a:r>
          </a:p>
          <a:p>
            <a:pPr lvl="1" fontAlgn="auto">
              <a:spcBef>
                <a:spcPts val="0"/>
              </a:spcBef>
              <a:spcAft>
                <a:spcPts val="0"/>
              </a:spcAft>
              <a:buFont typeface="Arial"/>
              <a:buChar char="•"/>
              <a:defRPr/>
            </a:pPr>
            <a:r>
              <a:rPr lang="ru-RU" dirty="0" smtClean="0">
                <a:latin typeface="+mn-lt"/>
                <a:cs typeface="+mn-cs"/>
              </a:rPr>
              <a:t> Password: opengeo</a:t>
            </a:r>
          </a:p>
          <a:p>
            <a:pPr lvl="1" fontAlgn="auto">
              <a:spcBef>
                <a:spcPts val="0"/>
              </a:spcBef>
              <a:spcAft>
                <a:spcPts val="0"/>
              </a:spcAft>
              <a:buFont typeface="Arial"/>
              <a:buChar char="•"/>
              <a:defRPr/>
            </a:pPr>
            <a:r>
              <a:rPr lang="ru-RU" dirty="0" smtClean="0">
                <a:latin typeface="+mn-lt"/>
                <a:cs typeface="+mn-cs"/>
              </a:rPr>
              <a:t> Serverhost: localhost</a:t>
            </a:r>
          </a:p>
          <a:p>
            <a:pPr lvl="1" fontAlgn="auto">
              <a:spcBef>
                <a:spcPts val="0"/>
              </a:spcBef>
              <a:spcAft>
                <a:spcPts val="0"/>
              </a:spcAft>
              <a:buFont typeface="Arial"/>
              <a:buChar char="•"/>
              <a:defRPr/>
            </a:pPr>
            <a:r>
              <a:rPr lang="ru-RU" dirty="0" smtClean="0">
                <a:latin typeface="+mn-lt"/>
                <a:cs typeface="+mn-cs"/>
              </a:rPr>
              <a:t> Port: 5432</a:t>
            </a:r>
          </a:p>
          <a:p>
            <a:pPr lvl="1" fontAlgn="auto">
              <a:spcBef>
                <a:spcPts val="0"/>
              </a:spcBef>
              <a:spcAft>
                <a:spcPts val="0"/>
              </a:spcAft>
              <a:buFont typeface="Arial"/>
              <a:buChar char="•"/>
              <a:defRPr/>
            </a:pPr>
            <a:r>
              <a:rPr lang="ru-RU" dirty="0" smtClean="0">
                <a:latin typeface="+mn-lt"/>
                <a:cs typeface="+mn-cs"/>
              </a:rPr>
              <a:t> Database: Cyclones</a:t>
            </a:r>
          </a:p>
          <a:p>
            <a:pPr lvl="1" fontAlgn="auto">
              <a:spcBef>
                <a:spcPts val="0"/>
              </a:spcBef>
              <a:spcAft>
                <a:spcPts val="0"/>
              </a:spcAft>
              <a:buFont typeface="Arial"/>
              <a:buChar char="•"/>
              <a:defRPr/>
            </a:pPr>
            <a:endParaRPr lang="ru-RU" dirty="0" smtClean="0">
              <a:latin typeface="+mn-lt"/>
              <a:cs typeface="+mn-cs"/>
            </a:endParaRPr>
          </a:p>
          <a:p>
            <a:pPr marL="0" lvl="1" fontAlgn="auto">
              <a:spcBef>
                <a:spcPts val="0"/>
              </a:spcBef>
              <a:spcAft>
                <a:spcPts val="0"/>
              </a:spcAft>
              <a:defRPr/>
            </a:pPr>
            <a:r>
              <a:rPr lang="ru-RU" dirty="0" smtClean="0">
                <a:latin typeface="+mn-lt"/>
                <a:cs typeface="+mn-cs"/>
              </a:rPr>
              <a:t>4) </a:t>
            </a:r>
            <a:r>
              <a:rPr lang="ru-RU" i="1" dirty="0" smtClean="0">
                <a:latin typeface="+mn-lt"/>
                <a:cs typeface="+mn-cs"/>
              </a:rPr>
              <a:t>Нажмите</a:t>
            </a:r>
            <a:r>
              <a:rPr lang="ru-RU" i="1" dirty="0">
                <a:latin typeface="+mn-lt"/>
                <a:cs typeface="+mn-cs"/>
              </a:rPr>
              <a:t> </a:t>
            </a:r>
            <a:r>
              <a:rPr lang="ru-RU" i="1" dirty="0" smtClean="0">
                <a:latin typeface="+mn-lt"/>
                <a:cs typeface="+mn-cs"/>
              </a:rPr>
              <a:t>OK и</a:t>
            </a:r>
            <a:r>
              <a:rPr lang="ru-RU" i="1" dirty="0">
                <a:latin typeface="+mn-lt"/>
                <a:cs typeface="+mn-cs"/>
              </a:rPr>
              <a:t> </a:t>
            </a:r>
            <a:r>
              <a:rPr lang="ru-RU" i="1" dirty="0" smtClean="0">
                <a:latin typeface="+mn-lt"/>
                <a:cs typeface="+mn-cs"/>
              </a:rPr>
              <a:t>Import</a:t>
            </a:r>
          </a:p>
          <a:p>
            <a:pPr lvl="1" fontAlgn="auto">
              <a:spcBef>
                <a:spcPts val="0"/>
              </a:spcBef>
              <a:spcAft>
                <a:spcPts val="0"/>
              </a:spcAft>
              <a:defRPr/>
            </a:pPr>
            <a:endParaRPr lang="ru-RU" dirty="0" smtClean="0">
              <a:latin typeface="+mn-lt"/>
              <a:cs typeface="+mn-cs"/>
            </a:endParaRPr>
          </a:p>
          <a:p>
            <a:pPr marL="0" lvl="1" fontAlgn="auto">
              <a:spcBef>
                <a:spcPts val="0"/>
              </a:spcBef>
              <a:spcAft>
                <a:spcPts val="0"/>
              </a:spcAft>
              <a:defRPr/>
            </a:pPr>
            <a:r>
              <a:rPr lang="ru-RU" dirty="0" smtClean="0">
                <a:latin typeface="+mn-lt"/>
                <a:cs typeface="+mn-cs"/>
              </a:rPr>
              <a:t>shapefile импортируется </a:t>
            </a:r>
            <a:r>
              <a:rPr lang="ru-RU" dirty="0">
                <a:latin typeface="+mn-lt"/>
                <a:cs typeface="+mn-cs"/>
              </a:rPr>
              <a:t>в базу данных </a:t>
            </a:r>
            <a:r>
              <a:rPr lang="ru-RU" dirty="0" smtClean="0">
                <a:latin typeface="+mn-lt"/>
                <a:cs typeface="+mn-cs"/>
              </a:rPr>
              <a:t>PostGIS! Новая </a:t>
            </a:r>
            <a:r>
              <a:rPr lang="ru-RU" dirty="0">
                <a:latin typeface="+mn-lt"/>
                <a:cs typeface="+mn-cs"/>
              </a:rPr>
              <a:t>таблица </a:t>
            </a:r>
            <a:r>
              <a:rPr lang="ru-RU" dirty="0" smtClean="0">
                <a:latin typeface="+mn-lt"/>
                <a:cs typeface="+mn-cs"/>
              </a:rPr>
              <a:t>“cy_buffers” s </a:t>
            </a:r>
            <a:r>
              <a:rPr lang="ru-RU" dirty="0">
                <a:latin typeface="+mn-lt"/>
                <a:cs typeface="+mn-cs"/>
              </a:rPr>
              <a:t>должен существовать при открытии </a:t>
            </a:r>
            <a:r>
              <a:rPr lang="ru-RU" dirty="0" smtClean="0">
                <a:latin typeface="+mn-lt"/>
                <a:cs typeface="+mn-cs"/>
              </a:rPr>
              <a:t>“Cyclones” в </a:t>
            </a:r>
            <a:r>
              <a:rPr lang="ru-RU" dirty="0">
                <a:latin typeface="+mn-lt"/>
                <a:cs typeface="+mn-cs"/>
              </a:rPr>
              <a:t>базе </a:t>
            </a:r>
            <a:r>
              <a:rPr lang="ru-RU" dirty="0" smtClean="0">
                <a:latin typeface="+mn-lt"/>
                <a:cs typeface="+mn-cs"/>
              </a:rPr>
              <a:t>данных pgadmin </a:t>
            </a:r>
          </a:p>
          <a:p>
            <a:pPr lvl="1" fontAlgn="auto">
              <a:spcBef>
                <a:spcPts val="0"/>
              </a:spcBef>
              <a:spcAft>
                <a:spcPts val="0"/>
              </a:spcAft>
              <a:defRPr/>
            </a:pPr>
            <a:endParaRPr lang="ru-RU" dirty="0" smtClean="0">
              <a:latin typeface="+mn-lt"/>
              <a:cs typeface="+mn-cs"/>
            </a:endParaRPr>
          </a:p>
          <a:p>
            <a:pPr lvl="1" fontAlgn="auto">
              <a:spcBef>
                <a:spcPts val="0"/>
              </a:spcBef>
              <a:spcAft>
                <a:spcPts val="0"/>
              </a:spcAft>
              <a:defRPr/>
            </a:pPr>
            <a:r>
              <a:rPr lang="ru-RU" dirty="0" smtClean="0">
                <a:latin typeface="+mn-lt"/>
                <a:cs typeface="+mn-cs"/>
              </a:rPr>
              <a:t> </a:t>
            </a:r>
            <a:endParaRPr lang="ru-RU" dirty="0">
              <a:latin typeface="+mn-lt"/>
              <a:cs typeface="+mn-cs"/>
            </a:endParaRPr>
          </a:p>
        </p:txBody>
      </p:sp>
      <p:sp>
        <p:nvSpPr>
          <p:cNvPr id="6" name="Slide Number Placeholder 5"/>
          <p:cNvSpPr>
            <a:spLocks noGrp="1"/>
          </p:cNvSpPr>
          <p:nvPr>
            <p:ph type="sldNum" sz="quarter" idx="12"/>
          </p:nvPr>
        </p:nvSpPr>
        <p:spPr/>
        <p:txBody>
          <a:bodyPr/>
          <a:lstStyle/>
          <a:p>
            <a:pPr>
              <a:defRPr/>
            </a:pPr>
            <a:fld id="{7297667B-BBCD-4820-B39C-4AC44BE48D80}" type="slidenum">
              <a:rPr lang="ru-RU" smtClean="0"/>
              <a:pPr>
                <a:defRPr/>
              </a:pPr>
              <a:t>79</a:t>
            </a:fld>
            <a:endParaRPr lang="ru-RU" dirty="0"/>
          </a:p>
        </p:txBody>
      </p:sp>
      <p:sp>
        <p:nvSpPr>
          <p:cNvPr id="93188" name="Rectangle 7"/>
          <p:cNvSpPr>
            <a:spLocks noChangeArrowheads="1"/>
          </p:cNvSpPr>
          <p:nvPr/>
        </p:nvSpPr>
        <p:spPr bwMode="auto">
          <a:xfrm>
            <a:off x="457200" y="908050"/>
            <a:ext cx="6283325" cy="369888"/>
          </a:xfrm>
          <a:prstGeom prst="rect">
            <a:avLst/>
          </a:prstGeom>
          <a:noFill/>
          <a:ln w="9525">
            <a:noFill/>
            <a:miter lim="800000"/>
            <a:headEnd/>
            <a:tailEnd/>
          </a:ln>
        </p:spPr>
        <p:txBody>
          <a:bodyPr wrap="none">
            <a:spAutoFit/>
          </a:bodyPr>
          <a:lstStyle/>
          <a:p>
            <a:r>
              <a:rPr lang="ru-RU" b="1" i="1" dirty="0">
                <a:latin typeface="Calibri" pitchFamily="34" charset="0"/>
              </a:rPr>
              <a:t>Загрузка пространственных данных (шейп-файл) в </a:t>
            </a:r>
            <a:r>
              <a:rPr lang="ru-RU" b="1" i="1" dirty="0" smtClean="0">
                <a:latin typeface="Calibri" pitchFamily="34" charset="0"/>
              </a:rPr>
              <a:t>PostGIS</a:t>
            </a:r>
            <a:endParaRPr lang="ru-RU" dirty="0">
              <a:latin typeface="Calibri" pitchFamily="34" charset="0"/>
            </a:endParaRPr>
          </a:p>
        </p:txBody>
      </p:sp>
      <p:sp>
        <p:nvSpPr>
          <p:cNvPr id="93189" name="TextBox 8"/>
          <p:cNvSpPr txBox="1">
            <a:spLocks noChangeArrowheads="1"/>
          </p:cNvSpPr>
          <p:nvPr/>
        </p:nvSpPr>
        <p:spPr bwMode="auto">
          <a:xfrm>
            <a:off x="457200" y="1511300"/>
            <a:ext cx="8347075" cy="646113"/>
          </a:xfrm>
          <a:prstGeom prst="rect">
            <a:avLst/>
          </a:prstGeom>
          <a:noFill/>
          <a:ln w="9525">
            <a:noFill/>
            <a:miter lim="800000"/>
            <a:headEnd/>
            <a:tailEnd/>
          </a:ln>
        </p:spPr>
        <p:txBody>
          <a:bodyPr>
            <a:spAutoFit/>
          </a:bodyPr>
          <a:lstStyle/>
          <a:p>
            <a:r>
              <a:rPr lang="ru-RU" dirty="0" smtClean="0">
                <a:latin typeface="Calibri" pitchFamily="34" charset="0"/>
              </a:rPr>
              <a:t>1) Запустите pgShapeLoader </a:t>
            </a:r>
          </a:p>
          <a:p>
            <a:r>
              <a:rPr lang="ru-RU" dirty="0" smtClean="0">
                <a:latin typeface="Calibri" pitchFamily="34" charset="0"/>
              </a:rPr>
              <a:t>     </a:t>
            </a:r>
            <a:endParaRPr lang="ru-RU" dirty="0">
              <a:latin typeface="Calibri" pitchFamily="34" charset="0"/>
            </a:endParaRPr>
          </a:p>
        </p:txBody>
      </p:sp>
      <p:sp>
        <p:nvSpPr>
          <p:cNvPr id="93190" name="TextBox 10"/>
          <p:cNvSpPr txBox="1">
            <a:spLocks noChangeArrowheads="1"/>
          </p:cNvSpPr>
          <p:nvPr/>
        </p:nvSpPr>
        <p:spPr bwMode="auto">
          <a:xfrm>
            <a:off x="479425" y="2382838"/>
            <a:ext cx="6524625" cy="646112"/>
          </a:xfrm>
          <a:prstGeom prst="rect">
            <a:avLst/>
          </a:prstGeom>
          <a:noFill/>
          <a:ln w="9525">
            <a:noFill/>
            <a:miter lim="800000"/>
            <a:headEnd/>
            <a:tailEnd/>
          </a:ln>
        </p:spPr>
        <p:txBody>
          <a:bodyPr>
            <a:spAutoFit/>
          </a:bodyPr>
          <a:lstStyle/>
          <a:p>
            <a:r>
              <a:rPr lang="ru-RU" dirty="0" smtClean="0">
                <a:latin typeface="Calibri" pitchFamily="34" charset="0"/>
              </a:rPr>
              <a:t>2) </a:t>
            </a:r>
            <a:r>
              <a:rPr lang="ru-RU" i="1" dirty="0" smtClean="0">
                <a:latin typeface="Calibri" pitchFamily="34" charset="0"/>
              </a:rPr>
              <a:t>Нажмите Add File и </a:t>
            </a:r>
            <a:r>
              <a:rPr lang="ru-RU" i="1" dirty="0">
                <a:latin typeface="Calibri" pitchFamily="34" charset="0"/>
              </a:rPr>
              <a:t>выберите </a:t>
            </a:r>
            <a:r>
              <a:rPr lang="ru-RU" i="1" dirty="0" smtClean="0">
                <a:latin typeface="Calibri" pitchFamily="34" charset="0"/>
              </a:rPr>
              <a:t>shapefile для загрузки (например</a:t>
            </a:r>
            <a:r>
              <a:rPr lang="ru-RU" i="1" dirty="0">
                <a:latin typeface="Calibri" pitchFamily="34" charset="0"/>
              </a:rPr>
              <a:t>: </a:t>
            </a:r>
            <a:r>
              <a:rPr lang="ru-RU" i="1" dirty="0" smtClean="0">
                <a:latin typeface="Calibri" pitchFamily="34" charset="0"/>
              </a:rPr>
              <a:t>cy_buffers.shp)</a:t>
            </a:r>
            <a:r>
              <a:rPr lang="ru-RU" dirty="0" smtClean="0">
                <a:latin typeface="Calibri" pitchFamily="34" charset="0"/>
              </a:rPr>
              <a:t> </a:t>
            </a:r>
            <a:endParaRPr lang="ru-RU" dirty="0">
              <a:latin typeface="Calibri" pitchFamily="34" charset="0"/>
            </a:endParaRPr>
          </a:p>
        </p:txBody>
      </p:sp>
      <p:pic>
        <p:nvPicPr>
          <p:cNvPr id="93191" name="Picture 18"/>
          <p:cNvPicPr>
            <a:picLocks noChangeAspect="1"/>
          </p:cNvPicPr>
          <p:nvPr/>
        </p:nvPicPr>
        <p:blipFill>
          <a:blip r:embed="rId3"/>
          <a:srcRect/>
          <a:stretch>
            <a:fillRect/>
          </a:stretch>
        </p:blipFill>
        <p:spPr bwMode="auto">
          <a:xfrm>
            <a:off x="3462338" y="1511300"/>
            <a:ext cx="939800" cy="608013"/>
          </a:xfrm>
          <a:prstGeom prst="rect">
            <a:avLst/>
          </a:prstGeom>
          <a:noFill/>
          <a:ln w="9525">
            <a:noFill/>
            <a:miter lim="800000"/>
            <a:headEnd/>
            <a:tailEnd/>
          </a:ln>
        </p:spPr>
      </p:pic>
      <p:pic>
        <p:nvPicPr>
          <p:cNvPr id="93192" name="Picture 19"/>
          <p:cNvPicPr>
            <a:picLocks noChangeAspect="1"/>
          </p:cNvPicPr>
          <p:nvPr/>
        </p:nvPicPr>
        <p:blipFill>
          <a:blip r:embed="rId4"/>
          <a:srcRect/>
          <a:stretch>
            <a:fillRect/>
          </a:stretch>
        </p:blipFill>
        <p:spPr bwMode="auto">
          <a:xfrm>
            <a:off x="7277100" y="1511300"/>
            <a:ext cx="1409700" cy="1371600"/>
          </a:xfrm>
          <a:prstGeom prst="rect">
            <a:avLst/>
          </a:prstGeom>
          <a:noFill/>
          <a:ln w="9525">
            <a:noFill/>
            <a:miter lim="800000"/>
            <a:headEnd/>
            <a:tailEnd/>
          </a:ln>
        </p:spPr>
      </p:pic>
      <p:pic>
        <p:nvPicPr>
          <p:cNvPr id="93193" name="Picture 20"/>
          <p:cNvPicPr>
            <a:picLocks noChangeAspect="1"/>
          </p:cNvPicPr>
          <p:nvPr/>
        </p:nvPicPr>
        <p:blipFill>
          <a:blip r:embed="rId5"/>
          <a:srcRect/>
          <a:stretch>
            <a:fillRect/>
          </a:stretch>
        </p:blipFill>
        <p:spPr bwMode="auto">
          <a:xfrm>
            <a:off x="3943350" y="3222625"/>
            <a:ext cx="1625600" cy="1292225"/>
          </a:xfrm>
          <a:prstGeom prst="rect">
            <a:avLst/>
          </a:prstGeom>
          <a:noFill/>
          <a:ln w="9525">
            <a:noFill/>
            <a:miter lim="800000"/>
            <a:headEnd/>
            <a:tailEnd/>
          </a:ln>
        </p:spPr>
      </p:pic>
      <p:pic>
        <p:nvPicPr>
          <p:cNvPr id="93194" name="Picture 21"/>
          <p:cNvPicPr>
            <a:picLocks noChangeAspect="1"/>
          </p:cNvPicPr>
          <p:nvPr/>
        </p:nvPicPr>
        <p:blipFill>
          <a:blip r:embed="rId6"/>
          <a:srcRect/>
          <a:stretch>
            <a:fillRect/>
          </a:stretch>
        </p:blipFill>
        <p:spPr bwMode="auto">
          <a:xfrm>
            <a:off x="7546975" y="5872163"/>
            <a:ext cx="1335088" cy="611187"/>
          </a:xfrm>
          <a:prstGeom prst="rect">
            <a:avLst/>
          </a:prstGeom>
          <a:noFill/>
          <a:ln w="9525">
            <a:noFill/>
            <a:miter lim="800000"/>
            <a:headEnd/>
            <a:tailEnd/>
          </a:ln>
        </p:spPr>
      </p:pic>
      <p:sp>
        <p:nvSpPr>
          <p:cNvPr id="12" name="TextBox 11"/>
          <p:cNvSpPr txBox="1"/>
          <p:nvPr/>
        </p:nvSpPr>
        <p:spPr>
          <a:xfrm>
            <a:off x="457200" y="415925"/>
            <a:ext cx="8229600" cy="492125"/>
          </a:xfrm>
          <a:prstGeom prst="rect">
            <a:avLst/>
          </a:prstGeom>
          <a:noFill/>
        </p:spPr>
        <p:txBody>
          <a:bodyPr>
            <a:spAutoFit/>
          </a:bodyPr>
          <a:lstStyle/>
          <a:p>
            <a:pPr fontAlgn="auto">
              <a:spcBef>
                <a:spcPts val="0"/>
              </a:spcBef>
              <a:spcAft>
                <a:spcPts val="0"/>
              </a:spcAft>
              <a:defRPr/>
            </a:pPr>
            <a:r>
              <a:rPr lang="ru-RU" sz="2600" b="1" dirty="0">
                <a:solidFill>
                  <a:schemeClr val="bg1">
                    <a:lumMod val="75000"/>
                  </a:schemeClr>
                </a:solidFill>
                <a:latin typeface="+mn-lt"/>
                <a:cs typeface="+mn-cs"/>
              </a:rPr>
              <a:t>Как хранить данные</a:t>
            </a:r>
            <a:r>
              <a:rPr lang="ru-RU" sz="2600" b="1" dirty="0" smtClean="0">
                <a:solidFill>
                  <a:schemeClr val="bg1">
                    <a:lumMod val="75000"/>
                  </a:schemeClr>
                </a:solidFill>
                <a:latin typeface="+mn-lt"/>
                <a:cs typeface="+mn-cs"/>
              </a:rPr>
              <a:t>?</a:t>
            </a:r>
            <a:endParaRPr lang="ru-RU" sz="2600" b="1" dirty="0">
              <a:solidFill>
                <a:schemeClr val="bg1">
                  <a:lumMod val="75000"/>
                </a:schemeClr>
              </a:solidFill>
              <a:latin typeface="+mn-lt"/>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p:cNvSpPr>
          <p:nvPr/>
        </p:nvSpPr>
        <p:spPr bwMode="auto">
          <a:xfrm>
            <a:off x="782638" y="517525"/>
            <a:ext cx="7234237" cy="1697038"/>
          </a:xfrm>
          <a:prstGeom prst="rect">
            <a:avLst/>
          </a:prstGeom>
          <a:noFill/>
          <a:ln w="12700">
            <a:noFill/>
            <a:miter lim="800000"/>
            <a:headEnd/>
            <a:tailEnd/>
          </a:ln>
        </p:spPr>
        <p:txBody>
          <a:bodyPr lIns="0" tIns="0" rIns="0" bIns="0" anchor="ctr"/>
          <a:lstStyle/>
          <a:p>
            <a:pPr algn="ctr"/>
            <a:r>
              <a:rPr lang="rm-CH" sz="4000" dirty="0" smtClean="0">
                <a:latin typeface="Calibri" pitchFamily="34" charset="0"/>
              </a:rPr>
              <a:t>Данные </a:t>
            </a:r>
            <a:r>
              <a:rPr lang="ru-RU" sz="4000" dirty="0" smtClean="0">
                <a:latin typeface="Calibri" pitchFamily="34" charset="0"/>
              </a:rPr>
              <a:t>- </a:t>
            </a:r>
            <a:r>
              <a:rPr lang="rm-CH" sz="4000" dirty="0" smtClean="0">
                <a:latin typeface="Calibri" pitchFamily="34" charset="0"/>
              </a:rPr>
              <a:t>топливо </a:t>
            </a:r>
            <a:r>
              <a:rPr lang="rm-CH" sz="4000" dirty="0" smtClean="0">
                <a:latin typeface="Calibri" pitchFamily="34" charset="0"/>
              </a:rPr>
              <a:t>для научного анализа и принятия решений</a:t>
            </a:r>
            <a:endParaRPr lang="rm-CH" sz="4000" dirty="0">
              <a:latin typeface="Calibri" pitchFamily="34" charset="0"/>
              <a:ea typeface="Gill Sans"/>
              <a:cs typeface="Gill Sans"/>
            </a:endParaRPr>
          </a:p>
        </p:txBody>
      </p:sp>
      <p:pic>
        <p:nvPicPr>
          <p:cNvPr id="21507" name="Picture 2"/>
          <p:cNvPicPr>
            <a:picLocks noChangeAspect="1" noChangeArrowheads="1"/>
          </p:cNvPicPr>
          <p:nvPr/>
        </p:nvPicPr>
        <p:blipFill>
          <a:blip r:embed="rId3"/>
          <a:srcRect/>
          <a:stretch>
            <a:fillRect/>
          </a:stretch>
        </p:blipFill>
        <p:spPr bwMode="auto">
          <a:xfrm>
            <a:off x="2036763" y="2214563"/>
            <a:ext cx="5064125" cy="3544887"/>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35ADCA2-DE25-4722-A2B7-C1DC3764E9E9}" type="slidenum">
              <a:rPr lang="ru-RU" smtClean="0"/>
              <a:pPr>
                <a:defRPr/>
              </a:pPr>
              <a:t>80</a:t>
            </a:fld>
            <a:endParaRPr lang="ru-RU" dirty="0"/>
          </a:p>
        </p:txBody>
      </p:sp>
      <p:sp>
        <p:nvSpPr>
          <p:cNvPr id="94211" name="TextBox 6"/>
          <p:cNvSpPr txBox="1">
            <a:spLocks noChangeArrowheads="1"/>
          </p:cNvSpPr>
          <p:nvPr/>
        </p:nvSpPr>
        <p:spPr bwMode="auto">
          <a:xfrm>
            <a:off x="457200" y="415925"/>
            <a:ext cx="8229600" cy="492125"/>
          </a:xfrm>
          <a:prstGeom prst="rect">
            <a:avLst/>
          </a:prstGeom>
          <a:noFill/>
          <a:ln w="9525">
            <a:noFill/>
            <a:miter lim="800000"/>
            <a:headEnd/>
            <a:tailEnd/>
          </a:ln>
        </p:spPr>
        <p:txBody>
          <a:bodyPr>
            <a:spAutoFit/>
          </a:bodyPr>
          <a:lstStyle/>
          <a:p>
            <a:r>
              <a:rPr lang="ru-RU" sz="2600" b="1" dirty="0">
                <a:latin typeface="Calibri" pitchFamily="34" charset="0"/>
              </a:rPr>
              <a:t>Как публиковать данные</a:t>
            </a:r>
            <a:r>
              <a:rPr lang="ru-RU" sz="2600" b="1" dirty="0" smtClean="0">
                <a:latin typeface="Calibri" pitchFamily="34" charset="0"/>
              </a:rPr>
              <a:t>?</a:t>
            </a:r>
            <a:endParaRPr lang="ru-RU" sz="2600" b="1" dirty="0">
              <a:latin typeface="Calibri" pitchFamily="34" charset="0"/>
            </a:endParaRPr>
          </a:p>
        </p:txBody>
      </p:sp>
      <p:pic>
        <p:nvPicPr>
          <p:cNvPr id="94212" name="Picture 7"/>
          <p:cNvPicPr>
            <a:picLocks noChangeAspect="1"/>
          </p:cNvPicPr>
          <p:nvPr/>
        </p:nvPicPr>
        <p:blipFill>
          <a:blip r:embed="rId2"/>
          <a:srcRect/>
          <a:stretch>
            <a:fillRect/>
          </a:stretch>
        </p:blipFill>
        <p:spPr bwMode="auto">
          <a:xfrm>
            <a:off x="200025" y="1593850"/>
            <a:ext cx="4781550" cy="3413125"/>
          </a:xfrm>
          <a:prstGeom prst="rect">
            <a:avLst/>
          </a:prstGeom>
          <a:noFill/>
          <a:ln w="9525">
            <a:noFill/>
            <a:miter lim="800000"/>
            <a:headEnd/>
            <a:tailEnd/>
          </a:ln>
        </p:spPr>
      </p:pic>
      <p:sp>
        <p:nvSpPr>
          <p:cNvPr id="94213" name="TextBox 8"/>
          <p:cNvSpPr txBox="1">
            <a:spLocks noChangeArrowheads="1"/>
          </p:cNvSpPr>
          <p:nvPr/>
        </p:nvSpPr>
        <p:spPr bwMode="auto">
          <a:xfrm>
            <a:off x="6553200" y="1970088"/>
            <a:ext cx="2346325" cy="3694112"/>
          </a:xfrm>
          <a:prstGeom prst="rect">
            <a:avLst/>
          </a:prstGeom>
          <a:noFill/>
          <a:ln w="9525">
            <a:noFill/>
            <a:miter lim="800000"/>
            <a:headEnd/>
            <a:tailEnd/>
          </a:ln>
        </p:spPr>
        <p:txBody>
          <a:bodyPr>
            <a:spAutoFit/>
          </a:bodyPr>
          <a:lstStyle/>
          <a:p>
            <a:r>
              <a:rPr lang="ru-RU" b="1" u="sng" dirty="0">
                <a:latin typeface="Calibri" pitchFamily="34" charset="0"/>
              </a:rPr>
              <a:t>Ключевые </a:t>
            </a:r>
            <a:r>
              <a:rPr lang="ru-RU" b="1" u="sng" dirty="0" smtClean="0">
                <a:latin typeface="Calibri" pitchFamily="34" charset="0"/>
              </a:rPr>
              <a:t>слова:</a:t>
            </a:r>
          </a:p>
          <a:p>
            <a:r>
              <a:rPr lang="ru-RU" dirty="0" smtClean="0">
                <a:latin typeface="Calibri" pitchFamily="34" charset="0"/>
              </a:rPr>
              <a:t> </a:t>
            </a:r>
          </a:p>
          <a:p>
            <a:pPr>
              <a:buFont typeface="Arial" pitchFamily="34" charset="0"/>
              <a:buChar char="•"/>
            </a:pPr>
            <a:r>
              <a:rPr lang="ru-RU" dirty="0" smtClean="0">
                <a:latin typeface="Calibri" pitchFamily="34" charset="0"/>
              </a:rPr>
              <a:t> Geoserver</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KML</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WCS</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WFS</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WMS</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SLD</a:t>
            </a:r>
            <a:endParaRPr lang="ru-RU" dirty="0">
              <a:latin typeface="Calibri"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8"/>
          <p:cNvSpPr>
            <a:spLocks noChangeArrowheads="1"/>
          </p:cNvSpPr>
          <p:nvPr/>
        </p:nvSpPr>
        <p:spPr bwMode="auto">
          <a:xfrm>
            <a:off x="457200" y="1352550"/>
            <a:ext cx="8229600" cy="4760913"/>
          </a:xfrm>
          <a:prstGeom prst="rect">
            <a:avLst/>
          </a:prstGeom>
          <a:noFill/>
          <a:ln w="9525">
            <a:noFill/>
            <a:miter lim="800000"/>
            <a:headEnd/>
            <a:tailEnd/>
          </a:ln>
        </p:spPr>
        <p:txBody>
          <a:bodyPr>
            <a:spAutoFit/>
          </a:bodyPr>
          <a:lstStyle/>
          <a:p>
            <a:pPr>
              <a:buFont typeface="Arial" pitchFamily="34" charset="0"/>
              <a:buChar char="•"/>
            </a:pPr>
            <a:r>
              <a:rPr lang="ru-RU" dirty="0" smtClean="0">
                <a:latin typeface="Calibri" pitchFamily="34" charset="0"/>
              </a:rPr>
              <a:t> GeoServer </a:t>
            </a:r>
            <a:r>
              <a:rPr lang="ru-RU" dirty="0" smtClean="0"/>
              <a:t>сервер c </a:t>
            </a:r>
            <a:r>
              <a:rPr lang="ru-RU" dirty="0" smtClean="0">
                <a:latin typeface="Calibri" pitchFamily="34" charset="0"/>
              </a:rPr>
              <a:t>открытым исходным кодом, написанный на Java, который позволяет пользователям поделиться и редактировать геопространственные данные</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сервер для работы с картографическими данными использует протоколы, предназначенные специально для передачи географической информации</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t> </a:t>
            </a:r>
            <a:r>
              <a:rPr lang="ru-RU" dirty="0" smtClean="0">
                <a:latin typeface="Calibri" pitchFamily="34" charset="0"/>
              </a:rPr>
              <a:t>протоколы могут быть частные или открытые (например: WMS, WFS)</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примеры веб-серверов карт: geoserver, mapserver, mapnik, ArcGIS server, …</a:t>
            </a:r>
            <a:endParaRPr lang="ru-RU" dirty="0">
              <a:latin typeface="Calibri" pitchFamily="34" charset="0"/>
            </a:endParaRPr>
          </a:p>
          <a:p>
            <a:pPr>
              <a:buFont typeface="Arial" pitchFamily="34" charset="0"/>
              <a:buChar char="•"/>
            </a:pPr>
            <a:endParaRPr lang="ru-RU" dirty="0">
              <a:latin typeface="Calibri" pitchFamily="34" charset="0"/>
            </a:endParaRPr>
          </a:p>
          <a:p>
            <a:pPr>
              <a:buFont typeface="Arial" pitchFamily="34" charset="0"/>
              <a:buChar char="•"/>
            </a:pPr>
            <a:r>
              <a:rPr lang="ru-RU" dirty="0" smtClean="0">
                <a:latin typeface="Calibri" pitchFamily="34" charset="0"/>
              </a:rPr>
              <a:t> Geoserver может читать </a:t>
            </a:r>
            <a:r>
              <a:rPr lang="ru-RU" dirty="0" smtClean="0"/>
              <a:t>данные </a:t>
            </a:r>
            <a:r>
              <a:rPr lang="ru-RU" dirty="0" smtClean="0">
                <a:latin typeface="Calibri" pitchFamily="34" charset="0"/>
              </a:rPr>
              <a:t>из различных источников: </a:t>
            </a:r>
          </a:p>
          <a:p>
            <a:pPr lvl="1">
              <a:buFont typeface="Courier New" pitchFamily="49" charset="0"/>
              <a:buChar char="o"/>
            </a:pPr>
            <a:r>
              <a:rPr lang="ru-RU" dirty="0" smtClean="0">
                <a:latin typeface="Calibri" pitchFamily="34" charset="0"/>
              </a:rPr>
              <a:t> Файлы: Shapefile, GeoTIFF, ArcGrid, JPEG2000, GDAL форматов </a:t>
            </a:r>
          </a:p>
          <a:p>
            <a:pPr lvl="1">
              <a:buFont typeface="Courier New" pitchFamily="49" charset="0"/>
              <a:buChar char="o"/>
            </a:pPr>
            <a:r>
              <a:rPr lang="ru-RU" dirty="0" smtClean="0">
                <a:latin typeface="Calibri" pitchFamily="34" charset="0"/>
              </a:rPr>
              <a:t> Базы данных: PostGIS, ArcSDE, Oracle Spatial, DB2, SQL Server</a:t>
            </a:r>
          </a:p>
          <a:p>
            <a:pPr>
              <a:buFont typeface="Arial" pitchFamily="34" charset="0"/>
              <a:buChar char="•"/>
            </a:pPr>
            <a:endParaRPr lang="ru-RU" dirty="0">
              <a:latin typeface="Calibri" pitchFamily="34" charset="0"/>
            </a:endParaRPr>
          </a:p>
          <a:p>
            <a:pPr>
              <a:buFont typeface="Arial" pitchFamily="34" charset="0"/>
              <a:buChar char="•"/>
            </a:pPr>
            <a:r>
              <a:rPr lang="ru-RU" dirty="0" smtClean="0">
                <a:latin typeface="Calibri" pitchFamily="34" charset="0"/>
              </a:rPr>
              <a:t>GeoServer реализует стандартные открытые веб-протоколы, установленные Open Geospatial Consortium (OGC) : WMS, WFS, WCS </a:t>
            </a:r>
            <a:endParaRPr lang="ru-RU" dirty="0">
              <a:latin typeface="Calibri" pitchFamily="34" charset="0"/>
            </a:endParaRPr>
          </a:p>
        </p:txBody>
      </p:sp>
      <p:sp>
        <p:nvSpPr>
          <p:cNvPr id="6" name="Slide Number Placeholder 5"/>
          <p:cNvSpPr>
            <a:spLocks noGrp="1"/>
          </p:cNvSpPr>
          <p:nvPr>
            <p:ph type="sldNum" sz="quarter" idx="12"/>
          </p:nvPr>
        </p:nvSpPr>
        <p:spPr/>
        <p:txBody>
          <a:bodyPr/>
          <a:lstStyle/>
          <a:p>
            <a:pPr>
              <a:defRPr/>
            </a:pPr>
            <a:fld id="{0AA08AB7-07ED-442D-841F-CE41B076B653}" type="slidenum">
              <a:rPr lang="ru-RU" smtClean="0"/>
              <a:pPr>
                <a:defRPr/>
              </a:pPr>
              <a:t>81</a:t>
            </a:fld>
            <a:endParaRPr lang="ru-RU" dirty="0"/>
          </a:p>
        </p:txBody>
      </p:sp>
      <p:sp>
        <p:nvSpPr>
          <p:cNvPr id="7" name="TextBox 6"/>
          <p:cNvSpPr txBox="1"/>
          <p:nvPr/>
        </p:nvSpPr>
        <p:spPr>
          <a:xfrm>
            <a:off x="457200" y="415925"/>
            <a:ext cx="8229600" cy="492125"/>
          </a:xfrm>
          <a:prstGeom prst="rect">
            <a:avLst/>
          </a:prstGeom>
          <a:noFill/>
        </p:spPr>
        <p:txBody>
          <a:bodyPr>
            <a:spAutoFit/>
          </a:bodyPr>
          <a:lstStyle/>
          <a:p>
            <a:pPr fontAlgn="auto">
              <a:spcBef>
                <a:spcPts val="0"/>
              </a:spcBef>
              <a:spcAft>
                <a:spcPts val="0"/>
              </a:spcAft>
              <a:defRPr/>
            </a:pPr>
            <a:r>
              <a:rPr lang="ru-RU" sz="2600" b="1" dirty="0">
                <a:solidFill>
                  <a:schemeClr val="bg1">
                    <a:lumMod val="75000"/>
                  </a:schemeClr>
                </a:solidFill>
                <a:latin typeface="+mn-lt"/>
                <a:cs typeface="+mn-cs"/>
              </a:rPr>
              <a:t>Как публиковать данные</a:t>
            </a:r>
            <a:r>
              <a:rPr lang="ru-RU" sz="2600" b="1" dirty="0" smtClean="0">
                <a:solidFill>
                  <a:schemeClr val="bg1">
                    <a:lumMod val="75000"/>
                  </a:schemeClr>
                </a:solidFill>
                <a:latin typeface="+mn-lt"/>
                <a:cs typeface="+mn-cs"/>
              </a:rPr>
              <a:t>?</a:t>
            </a:r>
            <a:endParaRPr lang="ru-RU" sz="2600" b="1" dirty="0">
              <a:solidFill>
                <a:schemeClr val="bg1">
                  <a:lumMod val="75000"/>
                </a:schemeClr>
              </a:solidFill>
              <a:latin typeface="+mn-lt"/>
              <a:cs typeface="+mn-cs"/>
            </a:endParaRPr>
          </a:p>
        </p:txBody>
      </p:sp>
      <p:sp>
        <p:nvSpPr>
          <p:cNvPr id="95237" name="Rectangle 7"/>
          <p:cNvSpPr>
            <a:spLocks noChangeArrowheads="1"/>
          </p:cNvSpPr>
          <p:nvPr/>
        </p:nvSpPr>
        <p:spPr bwMode="auto">
          <a:xfrm>
            <a:off x="457200" y="908050"/>
            <a:ext cx="1988493" cy="369332"/>
          </a:xfrm>
          <a:prstGeom prst="rect">
            <a:avLst/>
          </a:prstGeom>
          <a:noFill/>
          <a:ln w="9525">
            <a:noFill/>
            <a:miter lim="800000"/>
            <a:headEnd/>
            <a:tailEnd/>
          </a:ln>
        </p:spPr>
        <p:txBody>
          <a:bodyPr wrap="none">
            <a:spAutoFit/>
          </a:bodyPr>
          <a:lstStyle/>
          <a:p>
            <a:r>
              <a:rPr lang="ru-RU" b="1" i="1" dirty="0" smtClean="0">
                <a:latin typeface="Calibri" pitchFamily="34" charset="0"/>
              </a:rPr>
              <a:t>Основы Geoserver</a:t>
            </a:r>
            <a:endParaRPr lang="ru-RU" b="1" i="1" dirty="0">
              <a:latin typeface="Calibri" pitchFamily="34" charset="0"/>
            </a:endParaRPr>
          </a:p>
        </p:txBody>
      </p:sp>
      <p:pic>
        <p:nvPicPr>
          <p:cNvPr id="95238" name="Picture 10" descr="OGC.png"/>
          <p:cNvPicPr>
            <a:picLocks noChangeAspect="1"/>
          </p:cNvPicPr>
          <p:nvPr/>
        </p:nvPicPr>
        <p:blipFill>
          <a:blip r:embed="rId2"/>
          <a:srcRect/>
          <a:stretch>
            <a:fillRect/>
          </a:stretch>
        </p:blipFill>
        <p:spPr bwMode="auto">
          <a:xfrm>
            <a:off x="5657850" y="5802313"/>
            <a:ext cx="1206500" cy="620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6524E5A-7104-4539-84D0-A41C95573282}" type="slidenum">
              <a:rPr lang="ru-RU" smtClean="0"/>
              <a:pPr>
                <a:defRPr/>
              </a:pPr>
              <a:t>82</a:t>
            </a:fld>
            <a:endParaRPr lang="ru-RU" dirty="0"/>
          </a:p>
        </p:txBody>
      </p:sp>
      <p:sp>
        <p:nvSpPr>
          <p:cNvPr id="96259" name="Rectangle 7"/>
          <p:cNvSpPr>
            <a:spLocks noChangeArrowheads="1"/>
          </p:cNvSpPr>
          <p:nvPr/>
        </p:nvSpPr>
        <p:spPr bwMode="auto">
          <a:xfrm>
            <a:off x="457200" y="908050"/>
            <a:ext cx="2786789" cy="369332"/>
          </a:xfrm>
          <a:prstGeom prst="rect">
            <a:avLst/>
          </a:prstGeom>
          <a:noFill/>
          <a:ln w="9525">
            <a:noFill/>
            <a:miter lim="800000"/>
            <a:headEnd/>
            <a:tailEnd/>
          </a:ln>
        </p:spPr>
        <p:txBody>
          <a:bodyPr wrap="none">
            <a:spAutoFit/>
          </a:bodyPr>
          <a:lstStyle/>
          <a:p>
            <a:r>
              <a:rPr lang="ru-RU" b="1" i="1" dirty="0" smtClean="0"/>
              <a:t>Основы</a:t>
            </a:r>
            <a:r>
              <a:rPr lang="ru-RU" dirty="0" smtClean="0"/>
              <a:t> </a:t>
            </a:r>
            <a:r>
              <a:rPr lang="ru-RU" b="1" i="1" dirty="0" smtClean="0">
                <a:latin typeface="Calibri" pitchFamily="34" charset="0"/>
              </a:rPr>
              <a:t>Geoserver: WMS</a:t>
            </a:r>
            <a:endParaRPr lang="ru-RU" b="1" i="1" dirty="0">
              <a:latin typeface="Calibri" pitchFamily="34" charset="0"/>
            </a:endParaRPr>
          </a:p>
        </p:txBody>
      </p:sp>
      <p:sp>
        <p:nvSpPr>
          <p:cNvPr id="96260" name="Rectangle 8"/>
          <p:cNvSpPr>
            <a:spLocks noChangeArrowheads="1"/>
          </p:cNvSpPr>
          <p:nvPr/>
        </p:nvSpPr>
        <p:spPr bwMode="auto">
          <a:xfrm>
            <a:off x="457200" y="1352550"/>
            <a:ext cx="8686800" cy="4211638"/>
          </a:xfrm>
          <a:prstGeom prst="rect">
            <a:avLst/>
          </a:prstGeom>
          <a:noFill/>
          <a:ln w="9525">
            <a:noFill/>
            <a:miter lim="800000"/>
            <a:headEnd/>
            <a:tailEnd/>
          </a:ln>
        </p:spPr>
        <p:txBody>
          <a:bodyPr>
            <a:spAutoFit/>
          </a:bodyPr>
          <a:lstStyle/>
          <a:p>
            <a:pPr marL="0" lvl="1">
              <a:buFont typeface="Arial" pitchFamily="34" charset="0"/>
              <a:buChar char="•"/>
            </a:pPr>
            <a:r>
              <a:rPr lang="ru-RU" dirty="0" smtClean="0">
                <a:latin typeface="Calibri" pitchFamily="34" charset="0"/>
              </a:rPr>
              <a:t> Web Map Service (WMS): </a:t>
            </a:r>
          </a:p>
          <a:p>
            <a:pPr marL="0" lvl="1">
              <a:buFont typeface="Wingdings" pitchFamily="2" charset="2"/>
              <a:buChar char="Ø"/>
            </a:pPr>
            <a:r>
              <a:rPr lang="ru-RU" dirty="0" smtClean="0">
                <a:latin typeface="Calibri" pitchFamily="34" charset="0"/>
              </a:rPr>
              <a:t> Стандартный сервисный протокол изображения геопривязанных карт, сгенерированных сервером карт</a:t>
            </a:r>
          </a:p>
          <a:p>
            <a:pPr marL="0" lvl="1"/>
            <a:r>
              <a:rPr lang="ru-RU" dirty="0" smtClean="0">
                <a:latin typeface="Calibri" pitchFamily="34" charset="0"/>
              </a:rPr>
              <a:t> </a:t>
            </a:r>
          </a:p>
          <a:p>
            <a:pPr marL="0" lvl="1">
              <a:buFont typeface="Wingdings" pitchFamily="2" charset="2"/>
              <a:buChar char="Ø"/>
            </a:pPr>
            <a:r>
              <a:rPr lang="ru-RU" dirty="0" smtClean="0">
                <a:latin typeface="Calibri" pitchFamily="34" charset="0"/>
              </a:rPr>
              <a:t>Пример WMS запроса:</a:t>
            </a:r>
          </a:p>
          <a:p>
            <a:pPr marL="0" lvl="1"/>
            <a:r>
              <a:rPr lang="ru-RU" dirty="0" smtClean="0">
                <a:latin typeface="Calibri" pitchFamily="34" charset="0"/>
              </a:rPr>
              <a:t>        http://suite.opengeo.org/geoserver/wms?  </a:t>
            </a:r>
            <a:br>
              <a:rPr lang="ru-RU" dirty="0" smtClean="0">
                <a:latin typeface="Calibri" pitchFamily="34" charset="0"/>
              </a:rPr>
            </a:br>
            <a:r>
              <a:rPr lang="ru-RU" dirty="0" smtClean="0">
                <a:latin typeface="Calibri" pitchFamily="34" charset="0"/>
              </a:rPr>
              <a:t>                    SERVICE=WMS&amp;  </a:t>
            </a:r>
            <a:br>
              <a:rPr lang="ru-RU" dirty="0" smtClean="0">
                <a:latin typeface="Calibri" pitchFamily="34" charset="0"/>
              </a:rPr>
            </a:br>
            <a:r>
              <a:rPr lang="ru-RU" dirty="0" smtClean="0">
                <a:latin typeface="Calibri" pitchFamily="34" charset="0"/>
              </a:rPr>
              <a:t>                    VERSION=1.3.0&amp;  </a:t>
            </a:r>
            <a:br>
              <a:rPr lang="ru-RU" dirty="0" smtClean="0">
                <a:latin typeface="Calibri" pitchFamily="34" charset="0"/>
              </a:rPr>
            </a:br>
            <a:r>
              <a:rPr lang="ru-RU" dirty="0" smtClean="0">
                <a:latin typeface="Calibri" pitchFamily="34" charset="0"/>
              </a:rPr>
              <a:t>                    REQUEST=GetMap&amp;  </a:t>
            </a:r>
          </a:p>
          <a:p>
            <a:pPr marL="0" lvl="1"/>
            <a:r>
              <a:rPr lang="ru-RU" dirty="0" smtClean="0">
                <a:latin typeface="Calibri" pitchFamily="34" charset="0"/>
              </a:rPr>
              <a:t>                    LAYERS=usa:states&amp;  </a:t>
            </a:r>
          </a:p>
          <a:p>
            <a:pPr marL="0" lvl="1"/>
            <a:r>
              <a:rPr lang="ru-RU" dirty="0" smtClean="0">
                <a:latin typeface="Calibri" pitchFamily="34" charset="0"/>
              </a:rPr>
              <a:t>                    SRS=EPSG:4326&amp;  </a:t>
            </a:r>
          </a:p>
          <a:p>
            <a:pPr marL="0" lvl="1"/>
            <a:r>
              <a:rPr lang="ru-RU" dirty="0" smtClean="0">
                <a:latin typeface="Calibri" pitchFamily="34" charset="0"/>
              </a:rPr>
              <a:t>                    BBOX=24.956,-124.731,49.372,-66.97&amp;  </a:t>
            </a:r>
          </a:p>
          <a:p>
            <a:pPr marL="0" lvl="1"/>
            <a:r>
              <a:rPr lang="ru-RU" dirty="0" smtClean="0">
                <a:latin typeface="Calibri" pitchFamily="34" charset="0"/>
              </a:rPr>
              <a:t>                    FORMAT=image/png&amp;  </a:t>
            </a:r>
          </a:p>
          <a:p>
            <a:pPr marL="0" lvl="1"/>
            <a:r>
              <a:rPr lang="ru-RU" dirty="0" smtClean="0">
                <a:latin typeface="Calibri" pitchFamily="34" charset="0"/>
              </a:rPr>
              <a:t>                    WIDTH=600&amp;  </a:t>
            </a:r>
          </a:p>
          <a:p>
            <a:pPr marL="0" lvl="1"/>
            <a:r>
              <a:rPr lang="ru-RU" dirty="0" smtClean="0">
                <a:latin typeface="Calibri" pitchFamily="34" charset="0"/>
              </a:rPr>
              <a:t>                    HEIGHT=255   </a:t>
            </a:r>
            <a:endParaRPr lang="ru-RU" dirty="0">
              <a:latin typeface="Calibri" pitchFamily="34" charset="0"/>
            </a:endParaRPr>
          </a:p>
        </p:txBody>
      </p:sp>
      <p:pic>
        <p:nvPicPr>
          <p:cNvPr id="96261" name="Picture 9" descr="OGC.png"/>
          <p:cNvPicPr>
            <a:picLocks noChangeAspect="1"/>
          </p:cNvPicPr>
          <p:nvPr/>
        </p:nvPicPr>
        <p:blipFill>
          <a:blip r:embed="rId2"/>
          <a:srcRect/>
          <a:stretch>
            <a:fillRect/>
          </a:stretch>
        </p:blipFill>
        <p:spPr bwMode="auto">
          <a:xfrm>
            <a:off x="6369050" y="731838"/>
            <a:ext cx="1206500" cy="620712"/>
          </a:xfrm>
          <a:prstGeom prst="rect">
            <a:avLst/>
          </a:prstGeom>
          <a:noFill/>
          <a:ln w="9525">
            <a:noFill/>
            <a:miter lim="800000"/>
            <a:headEnd/>
            <a:tailEnd/>
          </a:ln>
        </p:spPr>
      </p:pic>
      <p:pic>
        <p:nvPicPr>
          <p:cNvPr id="96262" name="Picture 10"/>
          <p:cNvPicPr>
            <a:picLocks noChangeAspect="1"/>
          </p:cNvPicPr>
          <p:nvPr/>
        </p:nvPicPr>
        <p:blipFill>
          <a:blip r:embed="rId3"/>
          <a:srcRect/>
          <a:stretch>
            <a:fillRect/>
          </a:stretch>
        </p:blipFill>
        <p:spPr bwMode="auto">
          <a:xfrm>
            <a:off x="5851525" y="2973388"/>
            <a:ext cx="3106738" cy="1320800"/>
          </a:xfrm>
          <a:prstGeom prst="rect">
            <a:avLst/>
          </a:prstGeom>
          <a:noFill/>
          <a:ln w="9525">
            <a:noFill/>
            <a:miter lim="800000"/>
            <a:headEnd/>
            <a:tailEnd/>
          </a:ln>
        </p:spPr>
      </p:pic>
      <p:sp>
        <p:nvSpPr>
          <p:cNvPr id="8" name="TextBox 7"/>
          <p:cNvSpPr txBox="1"/>
          <p:nvPr/>
        </p:nvSpPr>
        <p:spPr>
          <a:xfrm>
            <a:off x="457200" y="415925"/>
            <a:ext cx="8229600" cy="492125"/>
          </a:xfrm>
          <a:prstGeom prst="rect">
            <a:avLst/>
          </a:prstGeom>
          <a:noFill/>
        </p:spPr>
        <p:txBody>
          <a:bodyPr>
            <a:spAutoFit/>
          </a:bodyPr>
          <a:lstStyle/>
          <a:p>
            <a:pPr fontAlgn="auto">
              <a:spcBef>
                <a:spcPts val="0"/>
              </a:spcBef>
              <a:spcAft>
                <a:spcPts val="0"/>
              </a:spcAft>
              <a:defRPr/>
            </a:pPr>
            <a:r>
              <a:rPr lang="ru-RU" sz="2600" b="1" dirty="0">
                <a:solidFill>
                  <a:schemeClr val="bg1">
                    <a:lumMod val="75000"/>
                  </a:schemeClr>
                </a:solidFill>
                <a:latin typeface="+mn-lt"/>
                <a:cs typeface="+mn-cs"/>
              </a:rPr>
              <a:t>Как публиковать данные</a:t>
            </a:r>
            <a:r>
              <a:rPr lang="ru-RU" sz="2600" b="1" dirty="0" smtClean="0">
                <a:solidFill>
                  <a:schemeClr val="bg1">
                    <a:lumMod val="75000"/>
                  </a:schemeClr>
                </a:solidFill>
                <a:latin typeface="+mn-lt"/>
                <a:cs typeface="+mn-cs"/>
              </a:rPr>
              <a:t>?</a:t>
            </a:r>
            <a:endParaRPr lang="ru-RU" sz="2600" b="1" dirty="0">
              <a:solidFill>
                <a:schemeClr val="bg1">
                  <a:lumMod val="75000"/>
                </a:schemeClr>
              </a:solidFill>
              <a:latin typeface="+mn-lt"/>
              <a:cs typeface="+mn-cs"/>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BA52ED2-5581-4E60-B362-6CCEFE6811A7}" type="slidenum">
              <a:rPr lang="ru-RU" smtClean="0"/>
              <a:pPr>
                <a:defRPr/>
              </a:pPr>
              <a:t>83</a:t>
            </a:fld>
            <a:endParaRPr lang="ru-RU" dirty="0"/>
          </a:p>
        </p:txBody>
      </p:sp>
      <p:sp>
        <p:nvSpPr>
          <p:cNvPr id="97283" name="Rectangle 7"/>
          <p:cNvSpPr>
            <a:spLocks noChangeArrowheads="1"/>
          </p:cNvSpPr>
          <p:nvPr/>
        </p:nvSpPr>
        <p:spPr bwMode="auto">
          <a:xfrm>
            <a:off x="457200" y="908050"/>
            <a:ext cx="2663825" cy="366713"/>
          </a:xfrm>
          <a:prstGeom prst="rect">
            <a:avLst/>
          </a:prstGeom>
          <a:noFill/>
          <a:ln w="9525">
            <a:noFill/>
            <a:miter lim="800000"/>
            <a:headEnd/>
            <a:tailEnd/>
          </a:ln>
        </p:spPr>
        <p:txBody>
          <a:bodyPr wrap="none">
            <a:spAutoFit/>
          </a:bodyPr>
          <a:lstStyle/>
          <a:p>
            <a:r>
              <a:rPr lang="ru-RU" b="1" i="1" dirty="0" smtClean="0"/>
              <a:t>Основы</a:t>
            </a:r>
            <a:r>
              <a:rPr lang="ru-RU" dirty="0" smtClean="0"/>
              <a:t> </a:t>
            </a:r>
            <a:r>
              <a:rPr lang="ru-RU" b="1" i="1" dirty="0" smtClean="0">
                <a:latin typeface="Calibri" pitchFamily="34" charset="0"/>
              </a:rPr>
              <a:t>Geoserver: WFS</a:t>
            </a:r>
            <a:endParaRPr lang="ru-RU" b="1" i="1" dirty="0">
              <a:latin typeface="Calibri" pitchFamily="34" charset="0"/>
            </a:endParaRPr>
          </a:p>
        </p:txBody>
      </p:sp>
      <p:sp>
        <p:nvSpPr>
          <p:cNvPr id="97284" name="Rectangle 8"/>
          <p:cNvSpPr>
            <a:spLocks noChangeArrowheads="1"/>
          </p:cNvSpPr>
          <p:nvPr/>
        </p:nvSpPr>
        <p:spPr bwMode="auto">
          <a:xfrm>
            <a:off x="457200" y="1352550"/>
            <a:ext cx="8686800" cy="4246563"/>
          </a:xfrm>
          <a:prstGeom prst="rect">
            <a:avLst/>
          </a:prstGeom>
          <a:noFill/>
          <a:ln w="9525">
            <a:noFill/>
            <a:miter lim="800000"/>
            <a:headEnd/>
            <a:tailEnd/>
          </a:ln>
        </p:spPr>
        <p:txBody>
          <a:bodyPr>
            <a:spAutoFit/>
          </a:bodyPr>
          <a:lstStyle/>
          <a:p>
            <a:pPr marL="0" lvl="1">
              <a:buFont typeface="Arial" pitchFamily="34" charset="0"/>
              <a:buChar char="•"/>
            </a:pPr>
            <a:r>
              <a:rPr lang="ru-RU" dirty="0" smtClean="0">
                <a:latin typeface="Calibri" pitchFamily="34" charset="0"/>
              </a:rPr>
              <a:t> Web Feature Service (WFS): </a:t>
            </a:r>
          </a:p>
          <a:p>
            <a:pPr marL="0" lvl="1">
              <a:buFont typeface="Wingdings" pitchFamily="2" charset="2"/>
              <a:buChar char="Ø"/>
            </a:pPr>
            <a:r>
              <a:rPr lang="ru-RU" dirty="0" smtClean="0">
                <a:latin typeface="Calibri" pitchFamily="34" charset="0"/>
              </a:rPr>
              <a:t> Стандартный сервисный протокол для обслуживания фактических географических данных, которые содержат картографические изображения</a:t>
            </a:r>
          </a:p>
          <a:p>
            <a:pPr marL="0" lvl="1"/>
            <a:r>
              <a:rPr lang="ru-RU" dirty="0" smtClean="0">
                <a:latin typeface="Calibri" pitchFamily="34" charset="0"/>
              </a:rPr>
              <a:t> </a:t>
            </a:r>
          </a:p>
          <a:p>
            <a:pPr marL="0" lvl="1">
              <a:buFont typeface="Wingdings" pitchFamily="2" charset="2"/>
              <a:buChar char="Ø"/>
            </a:pPr>
            <a:r>
              <a:rPr lang="ru-RU" dirty="0" smtClean="0">
                <a:latin typeface="Calibri" pitchFamily="34" charset="0"/>
              </a:rPr>
              <a:t>Пример WFS запроса:</a:t>
            </a:r>
          </a:p>
          <a:p>
            <a:pPr marL="0" lvl="1"/>
            <a:r>
              <a:rPr lang="ru-RU" dirty="0" smtClean="0">
                <a:latin typeface="Calibri" pitchFamily="34" charset="0"/>
              </a:rPr>
              <a:t>        http://suite.opengeo.org/geoserver/wfs?  </a:t>
            </a:r>
            <a:br>
              <a:rPr lang="ru-RU" dirty="0" smtClean="0">
                <a:latin typeface="Calibri" pitchFamily="34" charset="0"/>
              </a:rPr>
            </a:br>
            <a:r>
              <a:rPr lang="ru-RU" dirty="0" smtClean="0">
                <a:latin typeface="Calibri" pitchFamily="34" charset="0"/>
              </a:rPr>
              <a:t>                    SERVICE=wfs&amp;</a:t>
            </a:r>
          </a:p>
          <a:p>
            <a:pPr marL="0" lvl="1"/>
            <a:r>
              <a:rPr lang="ru-RU" dirty="0" smtClean="0">
                <a:latin typeface="Calibri" pitchFamily="34" charset="0"/>
              </a:rPr>
              <a:t>                    VERSION=1.1.0&amp;</a:t>
            </a:r>
          </a:p>
          <a:p>
            <a:pPr marL="0" lvl="1"/>
            <a:r>
              <a:rPr lang="ru-RU" dirty="0" smtClean="0">
                <a:latin typeface="Calibri" pitchFamily="34" charset="0"/>
              </a:rPr>
              <a:t>                    REQUEST=GetFeature&amp;</a:t>
            </a:r>
          </a:p>
          <a:p>
            <a:pPr marL="0" lvl="1"/>
            <a:r>
              <a:rPr lang="ru-RU" dirty="0" smtClean="0">
                <a:latin typeface="Calibri" pitchFamily="34" charset="0"/>
              </a:rPr>
              <a:t>                    TYPENAME=usa:states&amp;</a:t>
            </a:r>
          </a:p>
          <a:p>
            <a:pPr marL="0" lvl="1"/>
            <a:r>
              <a:rPr lang="ru-RU" dirty="0" smtClean="0">
                <a:latin typeface="Calibri" pitchFamily="34" charset="0"/>
              </a:rPr>
              <a:t>                    FEATUREID=states.39</a:t>
            </a:r>
          </a:p>
          <a:p>
            <a:pPr marL="0" lvl="1"/>
            <a:endParaRPr lang="ru-RU" dirty="0" smtClean="0">
              <a:latin typeface="Calibri" pitchFamily="34" charset="0"/>
            </a:endParaRPr>
          </a:p>
          <a:p>
            <a:pPr marL="0" lvl="1">
              <a:buFont typeface="Wingdings" pitchFamily="2" charset="2"/>
              <a:buChar char="Ø"/>
            </a:pPr>
            <a:r>
              <a:rPr lang="ru-RU" dirty="0" smtClean="0">
                <a:latin typeface="Calibri" pitchFamily="34" charset="0"/>
              </a:rPr>
              <a:t> Feature= элемент географических данных, таких как полигон или точка</a:t>
            </a:r>
          </a:p>
          <a:p>
            <a:pPr marL="0" lvl="1">
              <a:buFont typeface="Wingdings" pitchFamily="2" charset="2"/>
              <a:buChar char="Ø"/>
            </a:pPr>
            <a:endParaRPr lang="ru-RU" dirty="0" smtClean="0">
              <a:latin typeface="Calibri" pitchFamily="34" charset="0"/>
            </a:endParaRPr>
          </a:p>
          <a:p>
            <a:pPr marL="0" lvl="1">
              <a:buFont typeface="Wingdings" pitchFamily="2" charset="2"/>
              <a:buChar char="Ø"/>
            </a:pPr>
            <a:r>
              <a:rPr lang="ru-RU" dirty="0" smtClean="0">
                <a:latin typeface="Calibri" pitchFamily="34" charset="0"/>
              </a:rPr>
              <a:t> Запрос возвращается в виде файла .xml, который легко распознается компьютером</a:t>
            </a:r>
            <a:endParaRPr lang="ru-RU" dirty="0">
              <a:latin typeface="Calibri" pitchFamily="34" charset="0"/>
            </a:endParaRPr>
          </a:p>
        </p:txBody>
      </p:sp>
      <p:pic>
        <p:nvPicPr>
          <p:cNvPr id="97285" name="Picture 9" descr="OGC.png"/>
          <p:cNvPicPr>
            <a:picLocks noChangeAspect="1"/>
          </p:cNvPicPr>
          <p:nvPr/>
        </p:nvPicPr>
        <p:blipFill>
          <a:blip r:embed="rId2"/>
          <a:srcRect/>
          <a:stretch>
            <a:fillRect/>
          </a:stretch>
        </p:blipFill>
        <p:spPr bwMode="auto">
          <a:xfrm>
            <a:off x="6369050" y="731838"/>
            <a:ext cx="1206500" cy="620712"/>
          </a:xfrm>
          <a:prstGeom prst="rect">
            <a:avLst/>
          </a:prstGeom>
          <a:noFill/>
          <a:ln w="9525">
            <a:noFill/>
            <a:miter lim="800000"/>
            <a:headEnd/>
            <a:tailEnd/>
          </a:ln>
        </p:spPr>
      </p:pic>
      <p:pic>
        <p:nvPicPr>
          <p:cNvPr id="97286" name="Picture 11"/>
          <p:cNvPicPr>
            <a:picLocks noChangeAspect="1"/>
          </p:cNvPicPr>
          <p:nvPr/>
        </p:nvPicPr>
        <p:blipFill>
          <a:blip r:embed="rId3"/>
          <a:srcRect/>
          <a:stretch>
            <a:fillRect/>
          </a:stretch>
        </p:blipFill>
        <p:spPr bwMode="auto">
          <a:xfrm>
            <a:off x="5218113" y="2417763"/>
            <a:ext cx="3660775" cy="1931987"/>
          </a:xfrm>
          <a:prstGeom prst="rect">
            <a:avLst/>
          </a:prstGeom>
          <a:noFill/>
          <a:ln w="9525">
            <a:noFill/>
            <a:miter lim="800000"/>
            <a:headEnd/>
            <a:tailEnd/>
          </a:ln>
        </p:spPr>
      </p:pic>
      <p:sp>
        <p:nvSpPr>
          <p:cNvPr id="8" name="TextBox 7"/>
          <p:cNvSpPr txBox="1"/>
          <p:nvPr/>
        </p:nvSpPr>
        <p:spPr>
          <a:xfrm>
            <a:off x="457200" y="415925"/>
            <a:ext cx="8229600" cy="492125"/>
          </a:xfrm>
          <a:prstGeom prst="rect">
            <a:avLst/>
          </a:prstGeom>
          <a:noFill/>
        </p:spPr>
        <p:txBody>
          <a:bodyPr>
            <a:spAutoFit/>
          </a:bodyPr>
          <a:lstStyle/>
          <a:p>
            <a:pPr fontAlgn="auto">
              <a:spcBef>
                <a:spcPts val="0"/>
              </a:spcBef>
              <a:spcAft>
                <a:spcPts val="0"/>
              </a:spcAft>
              <a:defRPr/>
            </a:pPr>
            <a:r>
              <a:rPr lang="ru-RU" sz="2600" b="1" dirty="0">
                <a:solidFill>
                  <a:schemeClr val="bg1">
                    <a:lumMod val="75000"/>
                  </a:schemeClr>
                </a:solidFill>
                <a:latin typeface="+mn-lt"/>
                <a:cs typeface="+mn-cs"/>
              </a:rPr>
              <a:t>Как публиковать данные</a:t>
            </a:r>
            <a:r>
              <a:rPr lang="ru-RU" sz="2600" b="1" dirty="0" smtClean="0">
                <a:solidFill>
                  <a:schemeClr val="bg1">
                    <a:lumMod val="75000"/>
                  </a:schemeClr>
                </a:solidFill>
                <a:latin typeface="+mn-lt"/>
                <a:cs typeface="+mn-cs"/>
              </a:rPr>
              <a:t>?</a:t>
            </a:r>
            <a:endParaRPr lang="ru-RU" sz="2600" b="1" dirty="0">
              <a:solidFill>
                <a:schemeClr val="bg1">
                  <a:lumMod val="75000"/>
                </a:schemeClr>
              </a:solidFill>
              <a:latin typeface="+mn-lt"/>
              <a:cs typeface="+mn-cs"/>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DEB82F8F-1421-406F-9B2B-9C6829754EB0}" type="slidenum">
              <a:rPr lang="ru-RU" smtClean="0"/>
              <a:pPr>
                <a:defRPr/>
              </a:pPr>
              <a:t>84</a:t>
            </a:fld>
            <a:endParaRPr lang="ru-RU" dirty="0"/>
          </a:p>
        </p:txBody>
      </p:sp>
      <p:sp>
        <p:nvSpPr>
          <p:cNvPr id="98307" name="Rectangle 7"/>
          <p:cNvSpPr>
            <a:spLocks noChangeArrowheads="1"/>
          </p:cNvSpPr>
          <p:nvPr/>
        </p:nvSpPr>
        <p:spPr bwMode="auto">
          <a:xfrm>
            <a:off x="457200" y="908050"/>
            <a:ext cx="2678113" cy="366713"/>
          </a:xfrm>
          <a:prstGeom prst="rect">
            <a:avLst/>
          </a:prstGeom>
          <a:noFill/>
          <a:ln w="9525">
            <a:noFill/>
            <a:miter lim="800000"/>
            <a:headEnd/>
            <a:tailEnd/>
          </a:ln>
        </p:spPr>
        <p:txBody>
          <a:bodyPr wrap="none">
            <a:spAutoFit/>
          </a:bodyPr>
          <a:lstStyle/>
          <a:p>
            <a:r>
              <a:rPr lang="ru-RU" b="1" i="1" dirty="0" smtClean="0"/>
              <a:t>Основы</a:t>
            </a:r>
            <a:r>
              <a:rPr lang="ru-RU" dirty="0" smtClean="0"/>
              <a:t> </a:t>
            </a:r>
            <a:r>
              <a:rPr lang="ru-RU" b="1" i="1" dirty="0" smtClean="0">
                <a:latin typeface="Calibri" pitchFamily="34" charset="0"/>
              </a:rPr>
              <a:t>Geoserver: WCS</a:t>
            </a:r>
            <a:endParaRPr lang="ru-RU" b="1" i="1" dirty="0">
              <a:latin typeface="Calibri" pitchFamily="34" charset="0"/>
            </a:endParaRPr>
          </a:p>
        </p:txBody>
      </p:sp>
      <p:sp>
        <p:nvSpPr>
          <p:cNvPr id="98308" name="Rectangle 8"/>
          <p:cNvSpPr>
            <a:spLocks noChangeArrowheads="1"/>
          </p:cNvSpPr>
          <p:nvPr/>
        </p:nvSpPr>
        <p:spPr bwMode="auto">
          <a:xfrm>
            <a:off x="457200" y="1352550"/>
            <a:ext cx="8686800" cy="1465263"/>
          </a:xfrm>
          <a:prstGeom prst="rect">
            <a:avLst/>
          </a:prstGeom>
          <a:noFill/>
          <a:ln w="9525">
            <a:noFill/>
            <a:miter lim="800000"/>
            <a:headEnd/>
            <a:tailEnd/>
          </a:ln>
        </p:spPr>
        <p:txBody>
          <a:bodyPr>
            <a:spAutoFit/>
          </a:bodyPr>
          <a:lstStyle/>
          <a:p>
            <a:pPr marL="0" lvl="1">
              <a:buFont typeface="Arial" pitchFamily="34" charset="0"/>
              <a:buChar char="•"/>
            </a:pPr>
            <a:r>
              <a:rPr lang="ru-RU" dirty="0" smtClean="0">
                <a:latin typeface="Calibri" pitchFamily="34" charset="0"/>
              </a:rPr>
              <a:t> Web Coverage Service (WCS): </a:t>
            </a:r>
          </a:p>
          <a:p>
            <a:pPr marL="0" lvl="1">
              <a:buFont typeface="Wingdings" pitchFamily="2" charset="2"/>
              <a:buChar char="Ø"/>
            </a:pPr>
            <a:r>
              <a:rPr lang="ru-RU" dirty="0" smtClean="0">
                <a:latin typeface="Calibri" pitchFamily="34" charset="0"/>
              </a:rPr>
              <a:t> Стандартный протокол, который позволяет доступ к растровым данным</a:t>
            </a:r>
          </a:p>
          <a:p>
            <a:pPr marL="0" lvl="1"/>
            <a:r>
              <a:rPr lang="ru-RU" dirty="0" smtClean="0">
                <a:latin typeface="Calibri" pitchFamily="34" charset="0"/>
              </a:rPr>
              <a:t> </a:t>
            </a:r>
          </a:p>
          <a:p>
            <a:pPr marL="0" lvl="1">
              <a:buFont typeface="Wingdings" pitchFamily="2" charset="2"/>
              <a:buChar char="Ø"/>
            </a:pPr>
            <a:r>
              <a:rPr lang="ru-RU" dirty="0" smtClean="0">
                <a:latin typeface="Calibri" pitchFamily="34" charset="0"/>
              </a:rPr>
              <a:t> </a:t>
            </a:r>
            <a:r>
              <a:rPr lang="ru-RU" dirty="0">
                <a:latin typeface="Calibri" pitchFamily="34" charset="0"/>
              </a:rPr>
              <a:t>Эквивалент WFS, но и для растровых </a:t>
            </a:r>
            <a:r>
              <a:rPr lang="ru-RU" dirty="0" smtClean="0">
                <a:latin typeface="Calibri" pitchFamily="34" charset="0"/>
              </a:rPr>
              <a:t>данных</a:t>
            </a:r>
          </a:p>
          <a:p>
            <a:pPr marL="0" lvl="1"/>
            <a:r>
              <a:rPr lang="ru-RU" dirty="0" smtClean="0">
                <a:latin typeface="Calibri" pitchFamily="34" charset="0"/>
              </a:rPr>
              <a:t>        </a:t>
            </a:r>
            <a:endParaRPr lang="ru-RU" dirty="0">
              <a:latin typeface="Calibri" pitchFamily="34" charset="0"/>
            </a:endParaRPr>
          </a:p>
        </p:txBody>
      </p:sp>
      <p:pic>
        <p:nvPicPr>
          <p:cNvPr id="98309" name="Picture 9" descr="OGC.png"/>
          <p:cNvPicPr>
            <a:picLocks noChangeAspect="1"/>
          </p:cNvPicPr>
          <p:nvPr/>
        </p:nvPicPr>
        <p:blipFill>
          <a:blip r:embed="rId2"/>
          <a:srcRect/>
          <a:stretch>
            <a:fillRect/>
          </a:stretch>
        </p:blipFill>
        <p:spPr bwMode="auto">
          <a:xfrm>
            <a:off x="6369050" y="731838"/>
            <a:ext cx="1206500" cy="620712"/>
          </a:xfrm>
          <a:prstGeom prst="rect">
            <a:avLst/>
          </a:prstGeom>
          <a:noFill/>
          <a:ln w="9525">
            <a:noFill/>
            <a:miter lim="800000"/>
            <a:headEnd/>
            <a:tailEnd/>
          </a:ln>
        </p:spPr>
      </p:pic>
      <p:sp>
        <p:nvSpPr>
          <p:cNvPr id="8" name="TextBox 7"/>
          <p:cNvSpPr txBox="1"/>
          <p:nvPr/>
        </p:nvSpPr>
        <p:spPr>
          <a:xfrm>
            <a:off x="457200" y="415925"/>
            <a:ext cx="8229600" cy="492125"/>
          </a:xfrm>
          <a:prstGeom prst="rect">
            <a:avLst/>
          </a:prstGeom>
          <a:noFill/>
        </p:spPr>
        <p:txBody>
          <a:bodyPr>
            <a:spAutoFit/>
          </a:bodyPr>
          <a:lstStyle/>
          <a:p>
            <a:pPr fontAlgn="auto">
              <a:spcBef>
                <a:spcPts val="0"/>
              </a:spcBef>
              <a:spcAft>
                <a:spcPts val="0"/>
              </a:spcAft>
              <a:defRPr/>
            </a:pPr>
            <a:r>
              <a:rPr lang="ru-RU" sz="2600" b="1" dirty="0">
                <a:solidFill>
                  <a:schemeClr val="bg1">
                    <a:lumMod val="75000"/>
                  </a:schemeClr>
                </a:solidFill>
                <a:latin typeface="+mn-lt"/>
                <a:cs typeface="+mn-cs"/>
              </a:rPr>
              <a:t>Как публиковать данные</a:t>
            </a:r>
            <a:r>
              <a:rPr lang="ru-RU" sz="2600" b="1" dirty="0" smtClean="0">
                <a:solidFill>
                  <a:schemeClr val="bg1">
                    <a:lumMod val="75000"/>
                  </a:schemeClr>
                </a:solidFill>
                <a:latin typeface="+mn-lt"/>
                <a:cs typeface="+mn-cs"/>
              </a:rPr>
              <a:t>?</a:t>
            </a:r>
            <a:endParaRPr lang="ru-RU" sz="2600" b="1" dirty="0">
              <a:solidFill>
                <a:schemeClr val="bg1">
                  <a:lumMod val="75000"/>
                </a:schemeClr>
              </a:solidFill>
              <a:latin typeface="+mn-lt"/>
              <a:cs typeface="+mn-cs"/>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F81DF42-B354-44C3-80F5-7287389FEAF4}" type="slidenum">
              <a:rPr lang="ru-RU" smtClean="0"/>
              <a:pPr>
                <a:defRPr/>
              </a:pPr>
              <a:t>85</a:t>
            </a:fld>
            <a:endParaRPr lang="ru-RU" dirty="0"/>
          </a:p>
        </p:txBody>
      </p:sp>
      <p:sp>
        <p:nvSpPr>
          <p:cNvPr id="99331" name="Rectangle 7"/>
          <p:cNvSpPr>
            <a:spLocks noChangeArrowheads="1"/>
          </p:cNvSpPr>
          <p:nvPr/>
        </p:nvSpPr>
        <p:spPr bwMode="auto">
          <a:xfrm>
            <a:off x="457200" y="908050"/>
            <a:ext cx="2708242" cy="369332"/>
          </a:xfrm>
          <a:prstGeom prst="rect">
            <a:avLst/>
          </a:prstGeom>
          <a:noFill/>
          <a:ln w="9525">
            <a:noFill/>
            <a:miter lim="800000"/>
            <a:headEnd/>
            <a:tailEnd/>
          </a:ln>
        </p:spPr>
        <p:txBody>
          <a:bodyPr wrap="none">
            <a:spAutoFit/>
          </a:bodyPr>
          <a:lstStyle/>
          <a:p>
            <a:r>
              <a:rPr lang="ru-RU" b="1" i="1" dirty="0" smtClean="0"/>
              <a:t>Основы</a:t>
            </a:r>
            <a:r>
              <a:rPr lang="ru-RU" dirty="0" smtClean="0"/>
              <a:t> </a:t>
            </a:r>
            <a:r>
              <a:rPr lang="ru-RU" b="1" i="1" dirty="0" smtClean="0">
                <a:latin typeface="Calibri" pitchFamily="34" charset="0"/>
              </a:rPr>
              <a:t>Geoserver: WPS</a:t>
            </a:r>
            <a:endParaRPr lang="ru-RU" b="1" i="1" dirty="0">
              <a:latin typeface="Calibri" pitchFamily="34" charset="0"/>
            </a:endParaRPr>
          </a:p>
        </p:txBody>
      </p:sp>
      <p:sp>
        <p:nvSpPr>
          <p:cNvPr id="99332" name="Rectangle 8"/>
          <p:cNvSpPr>
            <a:spLocks noChangeArrowheads="1"/>
          </p:cNvSpPr>
          <p:nvPr/>
        </p:nvSpPr>
        <p:spPr bwMode="auto">
          <a:xfrm>
            <a:off x="457200" y="1352550"/>
            <a:ext cx="8229600" cy="2014538"/>
          </a:xfrm>
          <a:prstGeom prst="rect">
            <a:avLst/>
          </a:prstGeom>
          <a:noFill/>
          <a:ln w="9525">
            <a:noFill/>
            <a:miter lim="800000"/>
            <a:headEnd/>
            <a:tailEnd/>
          </a:ln>
        </p:spPr>
        <p:txBody>
          <a:bodyPr>
            <a:spAutoFit/>
          </a:bodyPr>
          <a:lstStyle/>
          <a:p>
            <a:pPr marL="0" lvl="1">
              <a:buFont typeface="Arial" pitchFamily="34" charset="0"/>
              <a:buChar char="•"/>
            </a:pPr>
            <a:r>
              <a:rPr lang="ru-RU" dirty="0" smtClean="0">
                <a:latin typeface="Calibri" pitchFamily="34" charset="0"/>
              </a:rPr>
              <a:t> Web Processing Service (WPS): </a:t>
            </a:r>
          </a:p>
          <a:p>
            <a:pPr marL="0" lvl="1">
              <a:buFont typeface="Wingdings" pitchFamily="2" charset="2"/>
              <a:buChar char="Ø"/>
            </a:pPr>
            <a:r>
              <a:rPr lang="ru-RU" dirty="0" smtClean="0">
                <a:latin typeface="Calibri" pitchFamily="34" charset="0"/>
              </a:rPr>
              <a:t> Сервисы для публикации геопространственных процессов, алгоритмов и расчетов</a:t>
            </a:r>
          </a:p>
          <a:p>
            <a:pPr marL="0" lvl="1"/>
            <a:r>
              <a:rPr lang="ru-RU" dirty="0" smtClean="0">
                <a:latin typeface="Calibri" pitchFamily="34" charset="0"/>
              </a:rPr>
              <a:t> </a:t>
            </a:r>
          </a:p>
          <a:p>
            <a:pPr marL="0" lvl="1">
              <a:buFont typeface="Wingdings" pitchFamily="2" charset="2"/>
              <a:buChar char="Ø"/>
            </a:pPr>
            <a:r>
              <a:rPr lang="ru-RU" dirty="0" smtClean="0">
                <a:latin typeface="Calibri" pitchFamily="34" charset="0"/>
              </a:rPr>
              <a:t> Позволяет создавать процессы, основанные на данных, подаваемых в GeoServer, в том числе результаты процесса, который будет храниться в виде нового слоя</a:t>
            </a:r>
            <a:endParaRPr lang="ru-RU" dirty="0">
              <a:latin typeface="Calibri" pitchFamily="34" charset="0"/>
            </a:endParaRPr>
          </a:p>
        </p:txBody>
      </p:sp>
      <p:pic>
        <p:nvPicPr>
          <p:cNvPr id="99333" name="Picture 9" descr="OGC.png"/>
          <p:cNvPicPr>
            <a:picLocks noChangeAspect="1"/>
          </p:cNvPicPr>
          <p:nvPr/>
        </p:nvPicPr>
        <p:blipFill>
          <a:blip r:embed="rId2"/>
          <a:srcRect/>
          <a:stretch>
            <a:fillRect/>
          </a:stretch>
        </p:blipFill>
        <p:spPr bwMode="auto">
          <a:xfrm>
            <a:off x="6369050" y="731838"/>
            <a:ext cx="1206500" cy="620712"/>
          </a:xfrm>
          <a:prstGeom prst="rect">
            <a:avLst/>
          </a:prstGeom>
          <a:noFill/>
          <a:ln w="9525">
            <a:noFill/>
            <a:miter lim="800000"/>
            <a:headEnd/>
            <a:tailEnd/>
          </a:ln>
        </p:spPr>
      </p:pic>
      <p:sp>
        <p:nvSpPr>
          <p:cNvPr id="8" name="TextBox 7"/>
          <p:cNvSpPr txBox="1"/>
          <p:nvPr/>
        </p:nvSpPr>
        <p:spPr>
          <a:xfrm>
            <a:off x="457200" y="415925"/>
            <a:ext cx="8229600" cy="492125"/>
          </a:xfrm>
          <a:prstGeom prst="rect">
            <a:avLst/>
          </a:prstGeom>
          <a:noFill/>
        </p:spPr>
        <p:txBody>
          <a:bodyPr>
            <a:spAutoFit/>
          </a:bodyPr>
          <a:lstStyle/>
          <a:p>
            <a:pPr fontAlgn="auto">
              <a:spcBef>
                <a:spcPts val="0"/>
              </a:spcBef>
              <a:spcAft>
                <a:spcPts val="0"/>
              </a:spcAft>
              <a:defRPr/>
            </a:pPr>
            <a:r>
              <a:rPr lang="ru-RU" sz="2600" b="1" dirty="0">
                <a:solidFill>
                  <a:schemeClr val="bg1">
                    <a:lumMod val="75000"/>
                  </a:schemeClr>
                </a:solidFill>
                <a:latin typeface="+mn-lt"/>
                <a:cs typeface="+mn-cs"/>
              </a:rPr>
              <a:t>Как публиковать данные</a:t>
            </a:r>
            <a:r>
              <a:rPr lang="ru-RU" sz="2600" b="1" dirty="0" smtClean="0">
                <a:solidFill>
                  <a:schemeClr val="bg1">
                    <a:lumMod val="75000"/>
                  </a:schemeClr>
                </a:solidFill>
                <a:latin typeface="+mn-lt"/>
                <a:cs typeface="+mn-cs"/>
              </a:rPr>
              <a:t>?</a:t>
            </a:r>
            <a:endParaRPr lang="ru-RU" sz="2600" b="1" dirty="0">
              <a:solidFill>
                <a:schemeClr val="bg1">
                  <a:lumMod val="75000"/>
                </a:schemeClr>
              </a:solidFill>
              <a:latin typeface="+mn-lt"/>
              <a:cs typeface="+mn-cs"/>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B3CDB7D8-826A-4A51-8E30-E0357199D890}" type="slidenum">
              <a:rPr lang="ru-RU" smtClean="0"/>
              <a:pPr>
                <a:defRPr/>
              </a:pPr>
              <a:t>86</a:t>
            </a:fld>
            <a:endParaRPr lang="ru-RU" dirty="0"/>
          </a:p>
        </p:txBody>
      </p:sp>
      <p:sp>
        <p:nvSpPr>
          <p:cNvPr id="100355" name="Rectangle 7"/>
          <p:cNvSpPr>
            <a:spLocks noChangeArrowheads="1"/>
          </p:cNvSpPr>
          <p:nvPr/>
        </p:nvSpPr>
        <p:spPr bwMode="auto">
          <a:xfrm>
            <a:off x="457200" y="908050"/>
            <a:ext cx="2145587" cy="369332"/>
          </a:xfrm>
          <a:prstGeom prst="rect">
            <a:avLst/>
          </a:prstGeom>
          <a:noFill/>
          <a:ln w="9525">
            <a:noFill/>
            <a:miter lim="800000"/>
            <a:headEnd/>
            <a:tailEnd/>
          </a:ln>
        </p:spPr>
        <p:txBody>
          <a:bodyPr wrap="none">
            <a:spAutoFit/>
          </a:bodyPr>
          <a:lstStyle/>
          <a:p>
            <a:r>
              <a:rPr lang="ru-RU" b="1" i="1" dirty="0" smtClean="0">
                <a:latin typeface="Calibri" pitchFamily="34" charset="0"/>
              </a:rPr>
              <a:t>Понятия Geoserver</a:t>
            </a:r>
            <a:endParaRPr lang="ru-RU" b="1" i="1" dirty="0">
              <a:latin typeface="Calibri" pitchFamily="34" charset="0"/>
            </a:endParaRPr>
          </a:p>
        </p:txBody>
      </p:sp>
      <p:sp>
        <p:nvSpPr>
          <p:cNvPr id="100356" name="Rectangle 8"/>
          <p:cNvSpPr>
            <a:spLocks noChangeArrowheads="1"/>
          </p:cNvSpPr>
          <p:nvPr/>
        </p:nvSpPr>
        <p:spPr bwMode="auto">
          <a:xfrm>
            <a:off x="457200" y="1352550"/>
            <a:ext cx="8686800" cy="5035550"/>
          </a:xfrm>
          <a:prstGeom prst="rect">
            <a:avLst/>
          </a:prstGeom>
          <a:noFill/>
          <a:ln w="9525">
            <a:noFill/>
            <a:miter lim="800000"/>
            <a:headEnd/>
            <a:tailEnd/>
          </a:ln>
        </p:spPr>
        <p:txBody>
          <a:bodyPr>
            <a:spAutoFit/>
          </a:bodyPr>
          <a:lstStyle/>
          <a:p>
            <a:pPr marL="0" lvl="1">
              <a:buFont typeface="Arial" pitchFamily="34" charset="0"/>
              <a:buChar char="•"/>
            </a:pPr>
            <a:r>
              <a:rPr lang="ru-RU" dirty="0" smtClean="0">
                <a:latin typeface="Calibri" pitchFamily="34" charset="0"/>
              </a:rPr>
              <a:t> Workspace:</a:t>
            </a:r>
          </a:p>
          <a:p>
            <a:pPr marL="457200" lvl="2">
              <a:buFont typeface="Wingdings" pitchFamily="2" charset="2"/>
              <a:buChar char="Ø"/>
            </a:pPr>
            <a:r>
              <a:rPr lang="ru-RU" dirty="0" smtClean="0">
                <a:latin typeface="Calibri" pitchFamily="34" charset="0"/>
              </a:rPr>
              <a:t> Условное пространство для группирования подобных данных вместе</a:t>
            </a:r>
          </a:p>
          <a:p>
            <a:pPr marL="457200" lvl="2">
              <a:buFont typeface="Wingdings" pitchFamily="2" charset="2"/>
              <a:buChar char="Ø"/>
            </a:pPr>
            <a:r>
              <a:rPr lang="ru-RU" dirty="0" smtClean="0">
                <a:latin typeface="Calibri" pitchFamily="34" charset="0"/>
              </a:rPr>
              <a:t> Позволяет использовать слои с одинаковыми именами без конфликтов</a:t>
            </a:r>
          </a:p>
          <a:p>
            <a:pPr marL="457200" lvl="2">
              <a:buFont typeface="Wingdings" pitchFamily="2" charset="2"/>
              <a:buChar char="Ø"/>
            </a:pPr>
            <a:r>
              <a:rPr lang="ru-RU" dirty="0" smtClean="0">
                <a:latin typeface="Calibri" pitchFamily="34" charset="0"/>
              </a:rPr>
              <a:t> Пример: nyc:streets</a:t>
            </a:r>
          </a:p>
          <a:p>
            <a:pPr marL="0" lvl="1">
              <a:buFont typeface="Arial" pitchFamily="34" charset="0"/>
              <a:buChar char="•"/>
            </a:pPr>
            <a:endParaRPr lang="ru-RU" dirty="0" smtClean="0">
              <a:latin typeface="Calibri" pitchFamily="34" charset="0"/>
            </a:endParaRPr>
          </a:p>
          <a:p>
            <a:pPr marL="0" lvl="1">
              <a:buFont typeface="Arial" pitchFamily="34" charset="0"/>
              <a:buChar char="•"/>
            </a:pPr>
            <a:r>
              <a:rPr lang="ru-RU" dirty="0" smtClean="0">
                <a:latin typeface="Calibri" pitchFamily="34" charset="0"/>
              </a:rPr>
              <a:t> Store:</a:t>
            </a:r>
          </a:p>
          <a:p>
            <a:pPr marL="457200" lvl="2">
              <a:buFont typeface="Wingdings" pitchFamily="2" charset="2"/>
              <a:buChar char="Ø"/>
            </a:pPr>
            <a:r>
              <a:rPr lang="ru-RU" dirty="0" smtClean="0">
                <a:latin typeface="Calibri" pitchFamily="34" charset="0"/>
              </a:rPr>
              <a:t> Название для контейнера географических данных, относящихся к конкретному источнику данных. Источником данных может быть: shapefile, базы данных, или любой другой источник, поддерживаемый GeoServer </a:t>
            </a:r>
            <a:br>
              <a:rPr lang="ru-RU" dirty="0" smtClean="0">
                <a:latin typeface="Calibri" pitchFamily="34" charset="0"/>
              </a:rPr>
            </a:br>
            <a:endParaRPr lang="ru-RU" dirty="0" smtClean="0">
              <a:latin typeface="Calibri" pitchFamily="34" charset="0"/>
            </a:endParaRPr>
          </a:p>
          <a:p>
            <a:pPr marL="457200" lvl="2">
              <a:buFont typeface="Wingdings" pitchFamily="2" charset="2"/>
              <a:buChar char="Ø"/>
            </a:pPr>
            <a:r>
              <a:rPr lang="ru-RU" dirty="0" smtClean="0">
                <a:latin typeface="Calibri" pitchFamily="34" charset="0"/>
              </a:rPr>
              <a:t>Может содержать много слоев, как и в случае с базой данных, которая содержит множество таблиц. </a:t>
            </a:r>
            <a:br>
              <a:rPr lang="ru-RU" dirty="0" smtClean="0">
                <a:latin typeface="Calibri" pitchFamily="34" charset="0"/>
              </a:rPr>
            </a:br>
            <a:r>
              <a:rPr lang="ru-RU" dirty="0" smtClean="0">
                <a:latin typeface="Calibri" pitchFamily="34" charset="0"/>
              </a:rPr>
              <a:t>    Store может также иметь один слой, например, в случае shapefile или </a:t>
            </a:r>
          </a:p>
          <a:p>
            <a:pPr marL="457200" lvl="2">
              <a:buFont typeface="Wingdings" pitchFamily="2" charset="2"/>
              <a:buNone/>
            </a:pPr>
            <a:r>
              <a:rPr lang="ru-RU" dirty="0" smtClean="0">
                <a:latin typeface="Calibri" pitchFamily="34" charset="0"/>
              </a:rPr>
              <a:t>    GeoTIFF, которые могут содержать только один слой</a:t>
            </a:r>
          </a:p>
          <a:p>
            <a:pPr marL="457200" lvl="2">
              <a:buFont typeface="Wingdings" pitchFamily="2" charset="2"/>
              <a:buNone/>
            </a:pPr>
            <a:endParaRPr lang="ru-RU" dirty="0" smtClean="0">
              <a:latin typeface="Calibri" pitchFamily="34" charset="0"/>
            </a:endParaRPr>
          </a:p>
          <a:p>
            <a:pPr marL="457200" lvl="2">
              <a:buFont typeface="Wingdings" pitchFamily="2" charset="2"/>
              <a:buChar char="Ø"/>
            </a:pPr>
            <a:r>
              <a:rPr lang="ru-RU" dirty="0" smtClean="0">
                <a:latin typeface="Calibri" pitchFamily="34" charset="0"/>
              </a:rPr>
              <a:t> GeoServer хранит параметры соединения каждого store</a:t>
            </a:r>
          </a:p>
          <a:p>
            <a:pPr marL="457200" lvl="2">
              <a:buFont typeface="Wingdings" pitchFamily="2" charset="2"/>
              <a:buChar char="Ø"/>
            </a:pPr>
            <a:r>
              <a:rPr lang="ru-RU" dirty="0" smtClean="0">
                <a:latin typeface="Calibri" pitchFamily="34" charset="0"/>
              </a:rPr>
              <a:t> Каждый store должен быть связан с одним (и только одним) workspace</a:t>
            </a:r>
          </a:p>
          <a:p>
            <a:pPr marL="0" lvl="1"/>
            <a:endParaRPr lang="ru-RU" dirty="0">
              <a:latin typeface="Calibri" pitchFamily="34" charset="0"/>
            </a:endParaRPr>
          </a:p>
        </p:txBody>
      </p:sp>
      <p:sp>
        <p:nvSpPr>
          <p:cNvPr id="8" name="TextBox 7"/>
          <p:cNvSpPr txBox="1"/>
          <p:nvPr/>
        </p:nvSpPr>
        <p:spPr>
          <a:xfrm>
            <a:off x="457200" y="415925"/>
            <a:ext cx="8229600" cy="492125"/>
          </a:xfrm>
          <a:prstGeom prst="rect">
            <a:avLst/>
          </a:prstGeom>
          <a:noFill/>
        </p:spPr>
        <p:txBody>
          <a:bodyPr>
            <a:spAutoFit/>
          </a:bodyPr>
          <a:lstStyle/>
          <a:p>
            <a:pPr fontAlgn="auto">
              <a:spcBef>
                <a:spcPts val="0"/>
              </a:spcBef>
              <a:spcAft>
                <a:spcPts val="0"/>
              </a:spcAft>
              <a:defRPr/>
            </a:pPr>
            <a:r>
              <a:rPr lang="ru-RU" sz="2600" b="1" dirty="0" smtClean="0">
                <a:solidFill>
                  <a:schemeClr val="bg1">
                    <a:lumMod val="75000"/>
                  </a:schemeClr>
                </a:solidFill>
                <a:latin typeface="+mn-lt"/>
                <a:cs typeface="+mn-cs"/>
              </a:rPr>
              <a:t>Как публиковать данные?</a:t>
            </a:r>
            <a:endParaRPr lang="ru-RU" sz="2600" b="1" dirty="0">
              <a:solidFill>
                <a:schemeClr val="bg1">
                  <a:lumMod val="75000"/>
                </a:schemeClr>
              </a:solidFill>
              <a:latin typeface="+mn-lt"/>
              <a:cs typeface="+mn-cs"/>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8"/>
          <p:cNvSpPr>
            <a:spLocks noChangeArrowheads="1"/>
          </p:cNvSpPr>
          <p:nvPr/>
        </p:nvSpPr>
        <p:spPr bwMode="auto">
          <a:xfrm>
            <a:off x="457200" y="1352550"/>
            <a:ext cx="8686800" cy="5584825"/>
          </a:xfrm>
          <a:prstGeom prst="rect">
            <a:avLst/>
          </a:prstGeom>
          <a:noFill/>
          <a:ln w="9525">
            <a:noFill/>
            <a:miter lim="800000"/>
            <a:headEnd/>
            <a:tailEnd/>
          </a:ln>
        </p:spPr>
        <p:txBody>
          <a:bodyPr>
            <a:spAutoFit/>
          </a:bodyPr>
          <a:lstStyle/>
          <a:p>
            <a:pPr marL="0" lvl="1">
              <a:buFont typeface="Arial" pitchFamily="34" charset="0"/>
              <a:buChar char="•"/>
            </a:pPr>
            <a:r>
              <a:rPr lang="ru-RU" dirty="0" smtClean="0">
                <a:latin typeface="Calibri" pitchFamily="34" charset="0"/>
              </a:rPr>
              <a:t> Layer:   </a:t>
            </a:r>
          </a:p>
          <a:p>
            <a:pPr marL="0" lvl="1">
              <a:buFont typeface="Wingdings" pitchFamily="2" charset="2"/>
              <a:buChar char="Ø"/>
            </a:pPr>
            <a:r>
              <a:rPr lang="ru-RU" dirty="0" smtClean="0">
                <a:latin typeface="Calibri" pitchFamily="34" charset="0"/>
              </a:rPr>
              <a:t> Коллекция </a:t>
            </a:r>
            <a:r>
              <a:rPr lang="ru-RU" dirty="0">
                <a:latin typeface="Calibri" pitchFamily="34" charset="0"/>
              </a:rPr>
              <a:t>геопространственных элементов или покрытия </a:t>
            </a:r>
            <a:r>
              <a:rPr lang="ru-RU" dirty="0" smtClean="0">
                <a:latin typeface="Calibri" pitchFamily="34" charset="0"/>
              </a:rPr>
              <a:t>(coverage)</a:t>
            </a:r>
          </a:p>
          <a:p>
            <a:pPr marL="0" lvl="1">
              <a:buFont typeface="Wingdings" pitchFamily="2" charset="2"/>
              <a:buChar char="Ø"/>
            </a:pPr>
            <a:r>
              <a:rPr lang="ru-RU" dirty="0" smtClean="0">
                <a:latin typeface="Calibri" pitchFamily="34" charset="0"/>
              </a:rPr>
              <a:t> Содержит </a:t>
            </a:r>
            <a:r>
              <a:rPr lang="ru-RU" dirty="0">
                <a:latin typeface="Calibri" pitchFamily="34" charset="0"/>
              </a:rPr>
              <a:t>один тип данных (точки, линии, полигоны, растр</a:t>
            </a:r>
            <a:r>
              <a:rPr lang="ru-RU" dirty="0" smtClean="0">
                <a:latin typeface="Calibri" pitchFamily="34" charset="0"/>
              </a:rPr>
              <a:t>)</a:t>
            </a:r>
          </a:p>
          <a:p>
            <a:pPr marL="0" lvl="1">
              <a:buFont typeface="Wingdings" pitchFamily="2" charset="2"/>
              <a:buChar char="Ø"/>
            </a:pPr>
            <a:r>
              <a:rPr lang="ru-RU" dirty="0" smtClean="0">
                <a:latin typeface="Calibri" pitchFamily="34" charset="0"/>
              </a:rPr>
              <a:t>GeoServer хранит </a:t>
            </a:r>
            <a:r>
              <a:rPr lang="ru-RU" dirty="0">
                <a:latin typeface="Calibri" pitchFamily="34" charset="0"/>
              </a:rPr>
              <a:t>информацию о слоях, таких как сведения о проекции, ограничивающий прямоугольник, связанные стили </a:t>
            </a:r>
            <a:r>
              <a:rPr lang="ru-RU" dirty="0" smtClean="0">
                <a:latin typeface="Calibri" pitchFamily="34" charset="0"/>
              </a:rPr>
              <a:t>(style) </a:t>
            </a:r>
            <a:r>
              <a:rPr lang="ru-RU" dirty="0">
                <a:latin typeface="Calibri" pitchFamily="34" charset="0"/>
              </a:rPr>
              <a:t>и многое </a:t>
            </a:r>
            <a:r>
              <a:rPr lang="ru-RU" dirty="0" smtClean="0">
                <a:latin typeface="Calibri" pitchFamily="34" charset="0"/>
              </a:rPr>
              <a:t>другое</a:t>
            </a:r>
          </a:p>
          <a:p>
            <a:pPr marL="0" lvl="1"/>
            <a:endParaRPr lang="ru-RU" dirty="0" smtClean="0">
              <a:latin typeface="Calibri" pitchFamily="34" charset="0"/>
            </a:endParaRPr>
          </a:p>
          <a:p>
            <a:pPr marL="0" lvl="1">
              <a:buFont typeface="Arial" pitchFamily="34" charset="0"/>
              <a:buChar char="•"/>
            </a:pPr>
            <a:r>
              <a:rPr lang="ru-RU" dirty="0" smtClean="0">
                <a:latin typeface="Calibri" pitchFamily="34" charset="0"/>
              </a:rPr>
              <a:t> Layer group:</a:t>
            </a:r>
          </a:p>
          <a:p>
            <a:pPr marL="457200" lvl="2">
              <a:buFont typeface="Wingdings" pitchFamily="2" charset="2"/>
              <a:buChar char="Ø"/>
            </a:pPr>
            <a:r>
              <a:rPr lang="ru-RU" dirty="0" smtClean="0">
                <a:latin typeface="Calibri" pitchFamily="34" charset="0"/>
              </a:rPr>
              <a:t> Коллекция слоев</a:t>
            </a:r>
          </a:p>
          <a:p>
            <a:pPr marL="457200" lvl="2">
              <a:buFont typeface="Wingdings" pitchFamily="2" charset="2"/>
              <a:buChar char="Ø"/>
            </a:pPr>
            <a:r>
              <a:rPr lang="ru-RU" dirty="0" smtClean="0">
                <a:latin typeface="Calibri" pitchFamily="34" charset="0"/>
              </a:rPr>
              <a:t> Делает </a:t>
            </a:r>
            <a:r>
              <a:rPr lang="ru-RU" dirty="0">
                <a:latin typeface="Calibri" pitchFamily="34" charset="0"/>
              </a:rPr>
              <a:t>возможным запросить множество слоев с одного запроса </a:t>
            </a:r>
            <a:r>
              <a:rPr lang="ru-RU" dirty="0" smtClean="0">
                <a:latin typeface="Calibri" pitchFamily="34" charset="0"/>
              </a:rPr>
              <a:t>WMS</a:t>
            </a:r>
          </a:p>
          <a:p>
            <a:pPr marL="457200" lvl="2">
              <a:buFont typeface="Wingdings" pitchFamily="2" charset="2"/>
              <a:buChar char="Ø"/>
            </a:pPr>
            <a:r>
              <a:rPr lang="ru-RU" dirty="0" smtClean="0">
                <a:latin typeface="Calibri" pitchFamily="34" charset="0"/>
              </a:rPr>
              <a:t> Релевантная </a:t>
            </a:r>
            <a:r>
              <a:rPr lang="ru-RU" dirty="0">
                <a:latin typeface="Calibri" pitchFamily="34" charset="0"/>
              </a:rPr>
              <a:t>только по отношению к WMS </a:t>
            </a:r>
            <a:r>
              <a:rPr lang="ru-RU" dirty="0" smtClean="0">
                <a:latin typeface="Calibri" pitchFamily="34" charset="0"/>
              </a:rPr>
              <a:t>запросам</a:t>
            </a:r>
          </a:p>
          <a:p>
            <a:pPr marL="457200" lvl="2">
              <a:buFont typeface="Wingdings" pitchFamily="2" charset="2"/>
              <a:buChar char="Ø"/>
            </a:pPr>
            <a:endParaRPr lang="ru-RU" dirty="0" smtClean="0">
              <a:latin typeface="Calibri" pitchFamily="34" charset="0"/>
            </a:endParaRPr>
          </a:p>
          <a:p>
            <a:pPr marL="457200" lvl="2">
              <a:buFont typeface="Arial" pitchFamily="34" charset="0"/>
              <a:buChar char="•"/>
            </a:pPr>
            <a:r>
              <a:rPr lang="ru-RU" dirty="0" smtClean="0">
                <a:latin typeface="Calibri" pitchFamily="34" charset="0"/>
              </a:rPr>
              <a:t> Style:</a:t>
            </a:r>
          </a:p>
          <a:p>
            <a:pPr marL="457200" lvl="3">
              <a:buFont typeface="Wingdings" pitchFamily="2" charset="2"/>
              <a:buChar char="Ø"/>
            </a:pPr>
            <a:r>
              <a:rPr lang="ru-RU" dirty="0" smtClean="0">
                <a:latin typeface="Calibri" pitchFamily="34" charset="0"/>
              </a:rPr>
              <a:t> GeoServer распознает стили (styles) формата  Styled Layer Descriptor (SLD)</a:t>
            </a:r>
          </a:p>
          <a:p>
            <a:pPr marL="457200" lvl="3">
              <a:buFont typeface="Wingdings" pitchFamily="2" charset="2"/>
              <a:buChar char="Ø"/>
            </a:pPr>
            <a:r>
              <a:rPr lang="ru-RU" dirty="0" smtClean="0">
                <a:latin typeface="Calibri" pitchFamily="34" charset="0"/>
              </a:rPr>
              <a:t> Указывает </a:t>
            </a:r>
            <a:r>
              <a:rPr lang="ru-RU" dirty="0">
                <a:latin typeface="Calibri" pitchFamily="34" charset="0"/>
              </a:rPr>
              <a:t>стиль </a:t>
            </a:r>
            <a:r>
              <a:rPr lang="ru-RU" dirty="0" smtClean="0">
                <a:latin typeface="Calibri" pitchFamily="34" charset="0"/>
              </a:rPr>
              <a:t>визуализации (цвет, форма, размер, ...) географических данных</a:t>
            </a:r>
          </a:p>
          <a:p>
            <a:pPr marL="457200" lvl="3">
              <a:buFont typeface="Wingdings" pitchFamily="2" charset="2"/>
              <a:buChar char="Ø"/>
            </a:pPr>
            <a:r>
              <a:rPr lang="ru-RU" dirty="0" smtClean="0">
                <a:latin typeface="Calibri" pitchFamily="34" charset="0"/>
              </a:rPr>
              <a:t> </a:t>
            </a:r>
            <a:r>
              <a:rPr lang="ru-RU" dirty="0">
                <a:latin typeface="Calibri" pitchFamily="34" charset="0"/>
              </a:rPr>
              <a:t>Каждый слой </a:t>
            </a:r>
            <a:r>
              <a:rPr lang="ru-RU" dirty="0" smtClean="0">
                <a:latin typeface="Calibri" pitchFamily="34" charset="0"/>
              </a:rPr>
              <a:t>(layer) </a:t>
            </a:r>
            <a:r>
              <a:rPr lang="ru-RU" dirty="0">
                <a:latin typeface="Calibri" pitchFamily="34" charset="0"/>
              </a:rPr>
              <a:t>должен быть связан по меньшей мере с одним стилем </a:t>
            </a:r>
            <a:r>
              <a:rPr lang="ru-RU" dirty="0" smtClean="0">
                <a:latin typeface="Calibri" pitchFamily="34" charset="0"/>
              </a:rPr>
              <a:t>(style).</a:t>
            </a:r>
          </a:p>
          <a:p>
            <a:pPr marL="0" lvl="1">
              <a:buFont typeface="Wingdings" pitchFamily="2" charset="2"/>
              <a:buChar char="Ø"/>
            </a:pPr>
            <a:endParaRPr lang="ru-RU" dirty="0" smtClean="0">
              <a:latin typeface="Calibri" pitchFamily="34" charset="0"/>
            </a:endParaRPr>
          </a:p>
          <a:p>
            <a:pPr marL="0" lvl="1">
              <a:buFont typeface="Wingdings" pitchFamily="2" charset="2"/>
              <a:buChar char="Ø"/>
            </a:pPr>
            <a:endParaRPr lang="ru-RU" dirty="0" smtClean="0">
              <a:latin typeface="Calibri" pitchFamily="34" charset="0"/>
            </a:endParaRPr>
          </a:p>
          <a:p>
            <a:pPr marL="0" lvl="1">
              <a:buFont typeface="Wingdings" pitchFamily="2" charset="2"/>
              <a:buChar char="Ø"/>
            </a:pPr>
            <a:endParaRPr lang="ru-RU" dirty="0">
              <a:latin typeface="Calibri" pitchFamily="34" charset="0"/>
            </a:endParaRPr>
          </a:p>
        </p:txBody>
      </p:sp>
      <p:sp>
        <p:nvSpPr>
          <p:cNvPr id="6" name="Slide Number Placeholder 5"/>
          <p:cNvSpPr>
            <a:spLocks noGrp="1"/>
          </p:cNvSpPr>
          <p:nvPr>
            <p:ph type="sldNum" sz="quarter" idx="12"/>
          </p:nvPr>
        </p:nvSpPr>
        <p:spPr/>
        <p:txBody>
          <a:bodyPr/>
          <a:lstStyle/>
          <a:p>
            <a:pPr>
              <a:defRPr/>
            </a:pPr>
            <a:fld id="{FBD84881-9DC8-4DA8-B0F7-B18C29F09B90}" type="slidenum">
              <a:rPr lang="ru-RU" smtClean="0"/>
              <a:pPr>
                <a:defRPr/>
              </a:pPr>
              <a:t>87</a:t>
            </a:fld>
            <a:endParaRPr lang="ru-RU" dirty="0"/>
          </a:p>
        </p:txBody>
      </p:sp>
      <p:sp>
        <p:nvSpPr>
          <p:cNvPr id="8" name="TextBox 7"/>
          <p:cNvSpPr txBox="1"/>
          <p:nvPr/>
        </p:nvSpPr>
        <p:spPr>
          <a:xfrm>
            <a:off x="457200" y="415925"/>
            <a:ext cx="8229600" cy="492125"/>
          </a:xfrm>
          <a:prstGeom prst="rect">
            <a:avLst/>
          </a:prstGeom>
          <a:noFill/>
        </p:spPr>
        <p:txBody>
          <a:bodyPr>
            <a:spAutoFit/>
          </a:bodyPr>
          <a:lstStyle/>
          <a:p>
            <a:pPr fontAlgn="auto">
              <a:spcBef>
                <a:spcPts val="0"/>
              </a:spcBef>
              <a:spcAft>
                <a:spcPts val="0"/>
              </a:spcAft>
              <a:defRPr/>
            </a:pPr>
            <a:r>
              <a:rPr lang="ru-RU" sz="2600" b="1" dirty="0">
                <a:solidFill>
                  <a:schemeClr val="bg1">
                    <a:lumMod val="75000"/>
                  </a:schemeClr>
                </a:solidFill>
                <a:latin typeface="+mn-lt"/>
                <a:cs typeface="+mn-cs"/>
              </a:rPr>
              <a:t>Как публиковать данные</a:t>
            </a:r>
            <a:r>
              <a:rPr lang="ru-RU" sz="2600" b="1" dirty="0" smtClean="0">
                <a:solidFill>
                  <a:schemeClr val="bg1">
                    <a:lumMod val="75000"/>
                  </a:schemeClr>
                </a:solidFill>
                <a:latin typeface="+mn-lt"/>
                <a:cs typeface="+mn-cs"/>
              </a:rPr>
              <a:t>?</a:t>
            </a:r>
            <a:endParaRPr lang="ru-RU" sz="2600" b="1" dirty="0">
              <a:solidFill>
                <a:schemeClr val="bg1">
                  <a:lumMod val="75000"/>
                </a:schemeClr>
              </a:solidFill>
              <a:latin typeface="+mn-lt"/>
              <a:cs typeface="+mn-cs"/>
            </a:endParaRPr>
          </a:p>
        </p:txBody>
      </p:sp>
      <p:sp>
        <p:nvSpPr>
          <p:cNvPr id="101381" name="Rectangle 7"/>
          <p:cNvSpPr>
            <a:spLocks noChangeArrowheads="1"/>
          </p:cNvSpPr>
          <p:nvPr/>
        </p:nvSpPr>
        <p:spPr bwMode="auto">
          <a:xfrm>
            <a:off x="457200" y="908050"/>
            <a:ext cx="3737690" cy="369332"/>
          </a:xfrm>
          <a:prstGeom prst="rect">
            <a:avLst/>
          </a:prstGeom>
          <a:noFill/>
          <a:ln w="9525">
            <a:noFill/>
            <a:miter lim="800000"/>
            <a:headEnd/>
            <a:tailEnd/>
          </a:ln>
        </p:spPr>
        <p:txBody>
          <a:bodyPr wrap="none">
            <a:spAutoFit/>
          </a:bodyPr>
          <a:lstStyle/>
          <a:p>
            <a:r>
              <a:rPr lang="ru-RU" b="1" i="1" dirty="0" smtClean="0">
                <a:latin typeface="Calibri" pitchFamily="34" charset="0"/>
              </a:rPr>
              <a:t>Понятия Geoserver </a:t>
            </a:r>
            <a:r>
              <a:rPr lang="ru-RU" b="1" i="1" dirty="0">
                <a:latin typeface="Calibri" pitchFamily="34" charset="0"/>
              </a:rPr>
              <a:t>(продолжение</a:t>
            </a:r>
            <a:r>
              <a:rPr lang="ru-RU" b="1" i="1" dirty="0" smtClean="0">
                <a:latin typeface="Calibri" pitchFamily="34" charset="0"/>
              </a:rPr>
              <a:t>)</a:t>
            </a:r>
            <a:endParaRPr lang="ru-RU" b="1" i="1" dirty="0">
              <a:latin typeface="Calibri"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
          <p:cNvSpPr>
            <a:spLocks noChangeArrowheads="1"/>
          </p:cNvSpPr>
          <p:nvPr/>
        </p:nvSpPr>
        <p:spPr bwMode="auto">
          <a:xfrm>
            <a:off x="457200" y="1352550"/>
            <a:ext cx="8686800" cy="4211638"/>
          </a:xfrm>
          <a:prstGeom prst="rect">
            <a:avLst/>
          </a:prstGeom>
          <a:noFill/>
          <a:ln w="9525">
            <a:noFill/>
            <a:miter lim="800000"/>
            <a:headEnd/>
            <a:tailEnd/>
          </a:ln>
        </p:spPr>
        <p:txBody>
          <a:bodyPr>
            <a:spAutoFit/>
          </a:bodyPr>
          <a:lstStyle/>
          <a:p>
            <a:pPr marL="0" lvl="1">
              <a:buFont typeface="Arial" pitchFamily="34" charset="0"/>
              <a:buChar char="•"/>
            </a:pPr>
            <a:r>
              <a:rPr lang="ru-RU" dirty="0" smtClean="0">
                <a:latin typeface="Calibri" pitchFamily="34" charset="0"/>
              </a:rPr>
              <a:t> </a:t>
            </a:r>
            <a:r>
              <a:rPr lang="ru-RU" dirty="0" smtClean="0"/>
              <a:t>Веб-интерфейс </a:t>
            </a:r>
            <a:r>
              <a:rPr lang="ru-RU" dirty="0"/>
              <a:t>администрирования доступен по умолчанию </a:t>
            </a:r>
            <a:r>
              <a:rPr lang="ru-RU" dirty="0" smtClean="0"/>
              <a:t>при </a:t>
            </a:r>
            <a:br>
              <a:rPr lang="ru-RU" dirty="0" smtClean="0"/>
            </a:br>
            <a:r>
              <a:rPr lang="ru-RU" dirty="0" smtClean="0"/>
              <a:t>    </a:t>
            </a:r>
            <a:r>
              <a:rPr lang="ru-RU" dirty="0" smtClean="0">
                <a:hlinkClick r:id="rId2"/>
              </a:rPr>
              <a:t>http://localhost:8080/geoserver</a:t>
            </a:r>
            <a:endParaRPr lang="ru-RU" dirty="0" smtClean="0"/>
          </a:p>
          <a:p>
            <a:pPr marL="0" lvl="1"/>
            <a:endParaRPr lang="ru-RU" dirty="0" smtClean="0"/>
          </a:p>
          <a:p>
            <a:pPr marL="0" lvl="1">
              <a:buFont typeface="Arial" pitchFamily="34" charset="0"/>
              <a:buChar char="•"/>
            </a:pPr>
            <a:r>
              <a:rPr lang="ru-RU" dirty="0" smtClean="0"/>
              <a:t> Аутентификация необходима (по умолчанию admin:geoserver)</a:t>
            </a:r>
          </a:p>
          <a:p>
            <a:pPr marL="0" lvl="1">
              <a:buFont typeface="Arial" pitchFamily="34" charset="0"/>
              <a:buChar char="•"/>
            </a:pPr>
            <a:endParaRPr lang="ru-RU" dirty="0" smtClean="0"/>
          </a:p>
          <a:p>
            <a:pPr marL="0" lvl="1"/>
            <a:r>
              <a:rPr lang="ru-RU" dirty="0" smtClean="0"/>
              <a:t> </a:t>
            </a:r>
          </a:p>
          <a:p>
            <a:pPr marL="0" lvl="1">
              <a:buFont typeface="Arial" pitchFamily="34" charset="0"/>
              <a:buChar char="•"/>
            </a:pPr>
            <a:endParaRPr lang="ru-RU" dirty="0" smtClean="0"/>
          </a:p>
          <a:p>
            <a:pPr marL="0" lvl="1">
              <a:buFont typeface="Arial" pitchFamily="34" charset="0"/>
              <a:buChar char="•"/>
            </a:pPr>
            <a:endParaRPr lang="ru-RU" dirty="0" smtClean="0"/>
          </a:p>
          <a:p>
            <a:pPr marL="0" lvl="1">
              <a:buFont typeface="Arial" pitchFamily="34" charset="0"/>
              <a:buChar char="•"/>
            </a:pPr>
            <a:endParaRPr lang="ru-RU" dirty="0" smtClean="0"/>
          </a:p>
          <a:p>
            <a:pPr marL="0" lvl="1">
              <a:buFont typeface="Arial" pitchFamily="34" charset="0"/>
              <a:buChar char="•"/>
            </a:pPr>
            <a:endParaRPr lang="ru-RU" dirty="0" smtClean="0"/>
          </a:p>
          <a:p>
            <a:pPr marL="0" lvl="1">
              <a:buFont typeface="Arial" pitchFamily="34" charset="0"/>
              <a:buChar char="•"/>
            </a:pPr>
            <a:endParaRPr lang="ru-RU" dirty="0" smtClean="0"/>
          </a:p>
          <a:p>
            <a:pPr marL="0" lvl="1">
              <a:buFont typeface="Arial" pitchFamily="34" charset="0"/>
              <a:buChar char="•"/>
            </a:pPr>
            <a:r>
              <a:rPr lang="ru-RU" dirty="0" smtClean="0"/>
              <a:t> Линк Layer Preview позволяет </a:t>
            </a:r>
            <a:r>
              <a:rPr lang="ru-RU" dirty="0"/>
              <a:t>легко просматривать слои, которые в настоящее время обслуживаются сервисом </a:t>
            </a:r>
            <a:r>
              <a:rPr lang="ru-RU" dirty="0" smtClean="0"/>
              <a:t>GeoServer</a:t>
            </a:r>
          </a:p>
          <a:p>
            <a:pPr marL="0" lvl="1">
              <a:buFont typeface="Wingdings" pitchFamily="2" charset="2"/>
              <a:buChar char="Ø"/>
            </a:pPr>
            <a:endParaRPr lang="ru-RU" dirty="0" smtClean="0">
              <a:latin typeface="Calibri" pitchFamily="34" charset="0"/>
            </a:endParaRPr>
          </a:p>
          <a:p>
            <a:pPr marL="0" lvl="1">
              <a:buFont typeface="Wingdings" pitchFamily="2" charset="2"/>
              <a:buChar char="Ø"/>
            </a:pPr>
            <a:endParaRPr lang="ru-RU" dirty="0">
              <a:latin typeface="Calibri" pitchFamily="34" charset="0"/>
            </a:endParaRPr>
          </a:p>
        </p:txBody>
      </p:sp>
      <p:sp>
        <p:nvSpPr>
          <p:cNvPr id="6" name="Slide Number Placeholder 5"/>
          <p:cNvSpPr>
            <a:spLocks noGrp="1"/>
          </p:cNvSpPr>
          <p:nvPr>
            <p:ph type="sldNum" sz="quarter" idx="12"/>
          </p:nvPr>
        </p:nvSpPr>
        <p:spPr/>
        <p:txBody>
          <a:bodyPr/>
          <a:lstStyle/>
          <a:p>
            <a:pPr>
              <a:defRPr/>
            </a:pPr>
            <a:fld id="{718BBE25-9152-4C94-84C8-E1A7B80A124E}" type="slidenum">
              <a:rPr lang="ru-RU" smtClean="0"/>
              <a:pPr>
                <a:defRPr/>
              </a:pPr>
              <a:t>88</a:t>
            </a:fld>
            <a:endParaRPr lang="ru-RU" dirty="0"/>
          </a:p>
        </p:txBody>
      </p:sp>
      <p:sp>
        <p:nvSpPr>
          <p:cNvPr id="102404" name="Rectangle 7"/>
          <p:cNvSpPr>
            <a:spLocks noChangeArrowheads="1"/>
          </p:cNvSpPr>
          <p:nvPr/>
        </p:nvSpPr>
        <p:spPr bwMode="auto">
          <a:xfrm>
            <a:off x="457200" y="908050"/>
            <a:ext cx="5270500" cy="366713"/>
          </a:xfrm>
          <a:prstGeom prst="rect">
            <a:avLst/>
          </a:prstGeom>
          <a:noFill/>
          <a:ln w="9525">
            <a:noFill/>
            <a:miter lim="800000"/>
            <a:headEnd/>
            <a:tailEnd/>
          </a:ln>
        </p:spPr>
        <p:txBody>
          <a:bodyPr wrap="none">
            <a:spAutoFit/>
          </a:bodyPr>
          <a:lstStyle/>
          <a:p>
            <a:r>
              <a:rPr lang="ru-RU" b="1" i="1" dirty="0" smtClean="0">
                <a:latin typeface="Calibri" pitchFamily="34" charset="0"/>
              </a:rPr>
              <a:t>Понятия Geoserver: </a:t>
            </a:r>
            <a:r>
              <a:rPr lang="ru-RU" b="1" i="1" dirty="0" smtClean="0"/>
              <a:t>веб-администрирование</a:t>
            </a:r>
            <a:endParaRPr lang="ru-RU" b="1" i="1" dirty="0"/>
          </a:p>
        </p:txBody>
      </p:sp>
      <p:sp>
        <p:nvSpPr>
          <p:cNvPr id="9" name="Rectangle 8"/>
          <p:cNvSpPr/>
          <p:nvPr/>
        </p:nvSpPr>
        <p:spPr>
          <a:xfrm>
            <a:off x="457200" y="1352550"/>
            <a:ext cx="8686800" cy="923925"/>
          </a:xfrm>
          <a:prstGeom prst="rect">
            <a:avLst/>
          </a:prstGeom>
        </p:spPr>
        <p:txBody>
          <a:bodyPr>
            <a:spAutoFit/>
          </a:bodyPr>
          <a:lstStyle/>
          <a:p>
            <a:pPr marL="0" lvl="1" fontAlgn="auto">
              <a:spcBef>
                <a:spcPts val="0"/>
              </a:spcBef>
              <a:spcAft>
                <a:spcPts val="0"/>
              </a:spcAft>
              <a:defRPr/>
            </a:pPr>
            <a:endParaRPr lang="ru-RU" dirty="0" smtClean="0">
              <a:latin typeface="+mn-lt"/>
              <a:cs typeface="+mn-cs"/>
            </a:endParaRPr>
          </a:p>
          <a:p>
            <a:pPr marL="355600" lvl="1" fontAlgn="auto">
              <a:spcBef>
                <a:spcPts val="0"/>
              </a:spcBef>
              <a:spcAft>
                <a:spcPts val="0"/>
              </a:spcAft>
              <a:buFont typeface="Wingdings" charset="2"/>
              <a:buChar char="Ø"/>
              <a:defRPr/>
            </a:pPr>
            <a:endParaRPr lang="ru-RU" dirty="0" smtClean="0">
              <a:latin typeface="+mn-lt"/>
              <a:cs typeface="+mn-cs"/>
            </a:endParaRPr>
          </a:p>
          <a:p>
            <a:pPr marL="355600" lvl="1" fontAlgn="auto">
              <a:spcBef>
                <a:spcPts val="0"/>
              </a:spcBef>
              <a:spcAft>
                <a:spcPts val="0"/>
              </a:spcAft>
              <a:buFont typeface="Wingdings" charset="2"/>
              <a:buChar char="Ø"/>
              <a:defRPr/>
            </a:pPr>
            <a:endParaRPr lang="ru-RU" dirty="0">
              <a:latin typeface="+mn-lt"/>
              <a:cs typeface="+mn-cs"/>
            </a:endParaRPr>
          </a:p>
        </p:txBody>
      </p:sp>
      <p:pic>
        <p:nvPicPr>
          <p:cNvPr id="102406" name="Picture 11"/>
          <p:cNvPicPr>
            <a:picLocks noChangeAspect="1"/>
          </p:cNvPicPr>
          <p:nvPr/>
        </p:nvPicPr>
        <p:blipFill>
          <a:blip r:embed="rId3"/>
          <a:srcRect/>
          <a:stretch>
            <a:fillRect/>
          </a:stretch>
        </p:blipFill>
        <p:spPr bwMode="auto">
          <a:xfrm>
            <a:off x="509588" y="2843213"/>
            <a:ext cx="3143250" cy="935037"/>
          </a:xfrm>
          <a:prstGeom prst="rect">
            <a:avLst/>
          </a:prstGeom>
          <a:noFill/>
          <a:ln w="9525">
            <a:noFill/>
            <a:miter lim="800000"/>
            <a:headEnd/>
            <a:tailEnd/>
          </a:ln>
        </p:spPr>
      </p:pic>
      <p:pic>
        <p:nvPicPr>
          <p:cNvPr id="102407" name="Picture 12"/>
          <p:cNvPicPr>
            <a:picLocks noChangeAspect="1"/>
          </p:cNvPicPr>
          <p:nvPr/>
        </p:nvPicPr>
        <p:blipFill>
          <a:blip r:embed="rId4"/>
          <a:srcRect/>
          <a:stretch>
            <a:fillRect/>
          </a:stretch>
        </p:blipFill>
        <p:spPr bwMode="auto">
          <a:xfrm>
            <a:off x="4464050" y="2703513"/>
            <a:ext cx="2847975" cy="1489075"/>
          </a:xfrm>
          <a:prstGeom prst="rect">
            <a:avLst/>
          </a:prstGeom>
          <a:noFill/>
          <a:ln w="9525">
            <a:noFill/>
            <a:miter lim="800000"/>
            <a:headEnd/>
            <a:tailEnd/>
          </a:ln>
        </p:spPr>
      </p:pic>
      <p:pic>
        <p:nvPicPr>
          <p:cNvPr id="102408" name="Picture 14"/>
          <p:cNvPicPr>
            <a:picLocks noChangeAspect="1"/>
          </p:cNvPicPr>
          <p:nvPr/>
        </p:nvPicPr>
        <p:blipFill>
          <a:blip r:embed="rId5"/>
          <a:srcRect/>
          <a:stretch>
            <a:fillRect/>
          </a:stretch>
        </p:blipFill>
        <p:spPr bwMode="auto">
          <a:xfrm>
            <a:off x="612775" y="5178425"/>
            <a:ext cx="898525" cy="550863"/>
          </a:xfrm>
          <a:prstGeom prst="rect">
            <a:avLst/>
          </a:prstGeom>
          <a:noFill/>
          <a:ln w="9525">
            <a:noFill/>
            <a:miter lim="800000"/>
            <a:headEnd/>
            <a:tailEnd/>
          </a:ln>
        </p:spPr>
      </p:pic>
      <p:pic>
        <p:nvPicPr>
          <p:cNvPr id="102409" name="Picture 15"/>
          <p:cNvPicPr>
            <a:picLocks noChangeAspect="1"/>
          </p:cNvPicPr>
          <p:nvPr/>
        </p:nvPicPr>
        <p:blipFill>
          <a:blip r:embed="rId6"/>
          <a:srcRect/>
          <a:stretch>
            <a:fillRect/>
          </a:stretch>
        </p:blipFill>
        <p:spPr bwMode="auto">
          <a:xfrm>
            <a:off x="1787525" y="5016500"/>
            <a:ext cx="1914525" cy="1136650"/>
          </a:xfrm>
          <a:prstGeom prst="rect">
            <a:avLst/>
          </a:prstGeom>
          <a:noFill/>
          <a:ln w="9525">
            <a:noFill/>
            <a:miter lim="800000"/>
            <a:headEnd/>
            <a:tailEnd/>
          </a:ln>
        </p:spPr>
      </p:pic>
      <p:pic>
        <p:nvPicPr>
          <p:cNvPr id="102410" name="Picture 16"/>
          <p:cNvPicPr>
            <a:picLocks noChangeAspect="1"/>
          </p:cNvPicPr>
          <p:nvPr/>
        </p:nvPicPr>
        <p:blipFill>
          <a:blip r:embed="rId7"/>
          <a:srcRect/>
          <a:stretch>
            <a:fillRect/>
          </a:stretch>
        </p:blipFill>
        <p:spPr bwMode="auto">
          <a:xfrm>
            <a:off x="3954463" y="5302250"/>
            <a:ext cx="1306512" cy="611188"/>
          </a:xfrm>
          <a:prstGeom prst="rect">
            <a:avLst/>
          </a:prstGeom>
          <a:noFill/>
          <a:ln w="9525">
            <a:noFill/>
            <a:miter lim="800000"/>
            <a:headEnd/>
            <a:tailEnd/>
          </a:ln>
        </p:spPr>
      </p:pic>
      <p:sp>
        <p:nvSpPr>
          <p:cNvPr id="102411" name="Rectangle 17"/>
          <p:cNvSpPr>
            <a:spLocks noChangeArrowheads="1"/>
          </p:cNvSpPr>
          <p:nvPr/>
        </p:nvSpPr>
        <p:spPr bwMode="auto">
          <a:xfrm>
            <a:off x="1457325" y="5359400"/>
            <a:ext cx="431800" cy="369888"/>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02412" name="Rectangle 18"/>
          <p:cNvSpPr>
            <a:spLocks noChangeArrowheads="1"/>
          </p:cNvSpPr>
          <p:nvPr/>
        </p:nvSpPr>
        <p:spPr bwMode="auto">
          <a:xfrm>
            <a:off x="3652838" y="5359400"/>
            <a:ext cx="254000" cy="369888"/>
          </a:xfrm>
          <a:prstGeom prst="rect">
            <a:avLst/>
          </a:prstGeom>
          <a:noFill/>
          <a:ln w="9525">
            <a:noFill/>
            <a:miter lim="800000"/>
            <a:headEnd/>
            <a:tailEnd/>
          </a:ln>
        </p:spPr>
        <p:txBody>
          <a:bodyPr>
            <a:spAutoFit/>
          </a:bodyPr>
          <a:lstStyle/>
          <a:p>
            <a:r>
              <a:rPr lang="ru-RU" dirty="0" smtClean="0">
                <a:latin typeface="Wingdings" pitchFamily="2" charset="2"/>
              </a:rPr>
              <a:t></a:t>
            </a:r>
            <a:endParaRPr lang="ru-RU" dirty="0">
              <a:latin typeface="Calibri" pitchFamily="34" charset="0"/>
            </a:endParaRPr>
          </a:p>
        </p:txBody>
      </p:sp>
      <p:sp>
        <p:nvSpPr>
          <p:cNvPr id="102413" name="Rectangle 19"/>
          <p:cNvSpPr>
            <a:spLocks noChangeArrowheads="1"/>
          </p:cNvSpPr>
          <p:nvPr/>
        </p:nvSpPr>
        <p:spPr bwMode="auto">
          <a:xfrm>
            <a:off x="3906838" y="3078163"/>
            <a:ext cx="430212" cy="369887"/>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5" name="TextBox 14"/>
          <p:cNvSpPr txBox="1"/>
          <p:nvPr/>
        </p:nvSpPr>
        <p:spPr>
          <a:xfrm>
            <a:off x="457200" y="415925"/>
            <a:ext cx="8229600" cy="492125"/>
          </a:xfrm>
          <a:prstGeom prst="rect">
            <a:avLst/>
          </a:prstGeom>
          <a:noFill/>
        </p:spPr>
        <p:txBody>
          <a:bodyPr>
            <a:spAutoFit/>
          </a:bodyPr>
          <a:lstStyle/>
          <a:p>
            <a:pPr fontAlgn="auto">
              <a:spcBef>
                <a:spcPts val="0"/>
              </a:spcBef>
              <a:spcAft>
                <a:spcPts val="0"/>
              </a:spcAft>
              <a:defRPr/>
            </a:pPr>
            <a:r>
              <a:rPr lang="ru-RU" sz="2600" b="1" dirty="0">
                <a:solidFill>
                  <a:schemeClr val="bg1">
                    <a:lumMod val="75000"/>
                  </a:schemeClr>
                </a:solidFill>
                <a:latin typeface="+mn-lt"/>
                <a:cs typeface="+mn-cs"/>
              </a:rPr>
              <a:t>Как публиковать данные</a:t>
            </a:r>
            <a:r>
              <a:rPr lang="ru-RU" sz="2600" b="1" dirty="0" smtClean="0">
                <a:solidFill>
                  <a:schemeClr val="bg1">
                    <a:lumMod val="75000"/>
                  </a:schemeClr>
                </a:solidFill>
                <a:latin typeface="+mn-lt"/>
                <a:cs typeface="+mn-cs"/>
              </a:rPr>
              <a:t>?</a:t>
            </a:r>
            <a:endParaRPr lang="ru-RU" sz="2600" b="1" dirty="0">
              <a:solidFill>
                <a:schemeClr val="bg1">
                  <a:lumMod val="75000"/>
                </a:schemeClr>
              </a:solidFill>
              <a:latin typeface="+mn-lt"/>
              <a:cs typeface="+mn-cs"/>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88C451D-B1BC-43E4-8186-3CB1CDA6F076}" type="slidenum">
              <a:rPr lang="ru-RU" smtClean="0"/>
              <a:pPr>
                <a:defRPr/>
              </a:pPr>
              <a:t>89</a:t>
            </a:fld>
            <a:endParaRPr lang="ru-RU" dirty="0"/>
          </a:p>
        </p:txBody>
      </p:sp>
      <p:sp>
        <p:nvSpPr>
          <p:cNvPr id="103427" name="Rectangle 7"/>
          <p:cNvSpPr>
            <a:spLocks noChangeArrowheads="1"/>
          </p:cNvSpPr>
          <p:nvPr/>
        </p:nvSpPr>
        <p:spPr bwMode="auto">
          <a:xfrm>
            <a:off x="457200" y="908050"/>
            <a:ext cx="3441700" cy="366713"/>
          </a:xfrm>
          <a:prstGeom prst="rect">
            <a:avLst/>
          </a:prstGeom>
          <a:noFill/>
          <a:ln w="9525">
            <a:noFill/>
            <a:miter lim="800000"/>
            <a:headEnd/>
            <a:tailEnd/>
          </a:ln>
        </p:spPr>
        <p:txBody>
          <a:bodyPr wrap="none">
            <a:spAutoFit/>
          </a:bodyPr>
          <a:lstStyle/>
          <a:p>
            <a:r>
              <a:rPr lang="ru-RU" b="1" i="1" dirty="0" smtClean="0">
                <a:latin typeface="Calibri" pitchFamily="34" charset="0"/>
              </a:rPr>
              <a:t>Geoserver: </a:t>
            </a:r>
            <a:r>
              <a:rPr lang="ru-RU" b="1" i="1" dirty="0" smtClean="0"/>
              <a:t>Создание</a:t>
            </a:r>
            <a:r>
              <a:rPr lang="ru-RU" dirty="0" smtClean="0"/>
              <a:t> </a:t>
            </a:r>
            <a:r>
              <a:rPr lang="ru-RU" b="1" i="1" dirty="0" smtClean="0">
                <a:latin typeface="Calibri" pitchFamily="34" charset="0"/>
              </a:rPr>
              <a:t>workspace</a:t>
            </a:r>
            <a:endParaRPr lang="ru-RU" b="1" i="1" dirty="0">
              <a:latin typeface="Calibri" pitchFamily="34" charset="0"/>
            </a:endParaRPr>
          </a:p>
        </p:txBody>
      </p:sp>
      <p:sp>
        <p:nvSpPr>
          <p:cNvPr id="9" name="Rectangle 8"/>
          <p:cNvSpPr/>
          <p:nvPr/>
        </p:nvSpPr>
        <p:spPr>
          <a:xfrm>
            <a:off x="457200" y="1352550"/>
            <a:ext cx="8686800" cy="923925"/>
          </a:xfrm>
          <a:prstGeom prst="rect">
            <a:avLst/>
          </a:prstGeom>
        </p:spPr>
        <p:txBody>
          <a:bodyPr>
            <a:spAutoFit/>
          </a:bodyPr>
          <a:lstStyle/>
          <a:p>
            <a:pPr marL="0" lvl="1" fontAlgn="auto">
              <a:spcBef>
                <a:spcPts val="0"/>
              </a:spcBef>
              <a:spcAft>
                <a:spcPts val="0"/>
              </a:spcAft>
              <a:defRPr/>
            </a:pPr>
            <a:endParaRPr lang="ru-RU" dirty="0" smtClean="0">
              <a:latin typeface="+mn-lt"/>
              <a:cs typeface="+mn-cs"/>
            </a:endParaRPr>
          </a:p>
          <a:p>
            <a:pPr marL="355600" lvl="1" fontAlgn="auto">
              <a:spcBef>
                <a:spcPts val="0"/>
              </a:spcBef>
              <a:spcAft>
                <a:spcPts val="0"/>
              </a:spcAft>
              <a:buFont typeface="Wingdings" charset="2"/>
              <a:buChar char="Ø"/>
              <a:defRPr/>
            </a:pPr>
            <a:endParaRPr lang="ru-RU" dirty="0" smtClean="0">
              <a:latin typeface="+mn-lt"/>
              <a:cs typeface="+mn-cs"/>
            </a:endParaRPr>
          </a:p>
          <a:p>
            <a:pPr marL="355600" lvl="1" fontAlgn="auto">
              <a:spcBef>
                <a:spcPts val="0"/>
              </a:spcBef>
              <a:spcAft>
                <a:spcPts val="0"/>
              </a:spcAft>
              <a:buFont typeface="Wingdings" charset="2"/>
              <a:buChar char="Ø"/>
              <a:defRPr/>
            </a:pPr>
            <a:endParaRPr lang="ru-RU" dirty="0">
              <a:latin typeface="+mn-lt"/>
              <a:cs typeface="+mn-cs"/>
            </a:endParaRPr>
          </a:p>
        </p:txBody>
      </p:sp>
      <p:sp>
        <p:nvSpPr>
          <p:cNvPr id="103429" name="Rectangle 10"/>
          <p:cNvSpPr>
            <a:spLocks noChangeArrowheads="1"/>
          </p:cNvSpPr>
          <p:nvPr/>
        </p:nvSpPr>
        <p:spPr bwMode="auto">
          <a:xfrm>
            <a:off x="457200" y="1352550"/>
            <a:ext cx="5935663" cy="2563813"/>
          </a:xfrm>
          <a:prstGeom prst="rect">
            <a:avLst/>
          </a:prstGeom>
          <a:noFill/>
          <a:ln w="9525">
            <a:noFill/>
            <a:miter lim="800000"/>
            <a:headEnd/>
            <a:tailEnd/>
          </a:ln>
        </p:spPr>
        <p:txBody>
          <a:bodyPr>
            <a:spAutoFit/>
          </a:bodyPr>
          <a:lstStyle/>
          <a:p>
            <a:pPr marL="342900" lvl="1" indent="-342900">
              <a:buFont typeface="Calibri" pitchFamily="34" charset="0"/>
              <a:buAutoNum type="arabicParenR"/>
            </a:pPr>
            <a:r>
              <a:rPr lang="ru-RU" dirty="0" smtClean="0">
                <a:latin typeface="Calibri" pitchFamily="34" charset="0"/>
              </a:rPr>
              <a:t> на панели (</a:t>
            </a:r>
            <a:r>
              <a:rPr lang="ru-RU" dirty="0" smtClean="0">
                <a:latin typeface="Calibri" pitchFamily="34" charset="0"/>
                <a:hlinkClick r:id="rId2"/>
              </a:rPr>
              <a:t>http://localhost:8080/geoserver</a:t>
            </a:r>
            <a:r>
              <a:rPr lang="ru-RU" dirty="0" smtClean="0">
                <a:latin typeface="Calibri" pitchFamily="34" charset="0"/>
              </a:rPr>
              <a:t>), нажмите “Workspaces”</a:t>
            </a:r>
            <a:endParaRPr lang="ru-RU" dirty="0">
              <a:latin typeface="Calibri" pitchFamily="34" charset="0"/>
            </a:endParaRPr>
          </a:p>
          <a:p>
            <a:pPr marL="342900" lvl="1" indent="-342900">
              <a:buFont typeface="Calibri" pitchFamily="34" charset="0"/>
              <a:buAutoNum type="arabicParenR"/>
            </a:pPr>
            <a:endParaRPr lang="ru-RU" dirty="0">
              <a:latin typeface="Calibri" pitchFamily="34" charset="0"/>
            </a:endParaRPr>
          </a:p>
          <a:p>
            <a:pPr marL="342900" lvl="1" indent="-342900">
              <a:buFont typeface="Calibri" pitchFamily="34" charset="0"/>
              <a:buAutoNum type="arabicParenR"/>
            </a:pPr>
            <a:r>
              <a:rPr lang="ru-RU" dirty="0" smtClean="0">
                <a:latin typeface="Calibri" pitchFamily="34" charset="0"/>
              </a:rPr>
              <a:t>Нажмите на “Add new workspace”</a:t>
            </a:r>
            <a:endParaRPr lang="ru-RU" dirty="0">
              <a:latin typeface="Calibri" pitchFamily="34" charset="0"/>
            </a:endParaRPr>
          </a:p>
          <a:p>
            <a:pPr marL="342900" lvl="1" indent="-342900">
              <a:buFont typeface="Calibri" pitchFamily="34" charset="0"/>
              <a:buAutoNum type="arabicParenR"/>
            </a:pPr>
            <a:endParaRPr lang="ru-RU" dirty="0">
              <a:latin typeface="Calibri" pitchFamily="34" charset="0"/>
            </a:endParaRPr>
          </a:p>
          <a:p>
            <a:pPr marL="342900" lvl="1" indent="-342900">
              <a:buFont typeface="Calibri" pitchFamily="34" charset="0"/>
              <a:buAutoNum type="arabicParenR"/>
            </a:pPr>
            <a:r>
              <a:rPr lang="ru-RU" dirty="0" smtClean="0">
                <a:latin typeface="Calibri" pitchFamily="34" charset="0"/>
              </a:rPr>
              <a:t>Заполните имя нового workspace (пример: geoss), его URI (пример : </a:t>
            </a:r>
            <a:r>
              <a:rPr lang="ru-RU" dirty="0" smtClean="0">
                <a:latin typeface="Calibri" pitchFamily="34" charset="0"/>
                <a:hlinkClick r:id="rId3"/>
              </a:rPr>
              <a:t>http://localhost/geoss</a:t>
            </a:r>
            <a:r>
              <a:rPr lang="ru-RU" dirty="0" smtClean="0">
                <a:latin typeface="Calibri" pitchFamily="34" charset="0"/>
              </a:rPr>
              <a:t>) и </a:t>
            </a:r>
            <a:r>
              <a:rPr lang="ru-RU" dirty="0">
                <a:latin typeface="Calibri" pitchFamily="34" charset="0"/>
              </a:rPr>
              <a:t>исполните команду </a:t>
            </a:r>
            <a:r>
              <a:rPr lang="ru-RU" dirty="0" smtClean="0">
                <a:latin typeface="Calibri" pitchFamily="34" charset="0"/>
              </a:rPr>
              <a:t>submit</a:t>
            </a:r>
          </a:p>
          <a:p>
            <a:pPr marL="342900" lvl="1" indent="-342900">
              <a:buFont typeface="Wingdings" pitchFamily="2" charset="2"/>
              <a:buChar char="Ø"/>
            </a:pPr>
            <a:endParaRPr lang="ru-RU" dirty="0">
              <a:latin typeface="Calibri" pitchFamily="34" charset="0"/>
            </a:endParaRPr>
          </a:p>
        </p:txBody>
      </p:sp>
      <p:pic>
        <p:nvPicPr>
          <p:cNvPr id="103430" name="Picture 20"/>
          <p:cNvPicPr>
            <a:picLocks noChangeAspect="1"/>
          </p:cNvPicPr>
          <p:nvPr/>
        </p:nvPicPr>
        <p:blipFill>
          <a:blip r:embed="rId4"/>
          <a:srcRect/>
          <a:stretch>
            <a:fillRect/>
          </a:stretch>
        </p:blipFill>
        <p:spPr bwMode="auto">
          <a:xfrm>
            <a:off x="6237288" y="1068388"/>
            <a:ext cx="893762" cy="798512"/>
          </a:xfrm>
          <a:prstGeom prst="rect">
            <a:avLst/>
          </a:prstGeom>
          <a:noFill/>
          <a:ln w="9525">
            <a:noFill/>
            <a:miter lim="800000"/>
            <a:headEnd/>
            <a:tailEnd/>
          </a:ln>
        </p:spPr>
      </p:pic>
      <p:pic>
        <p:nvPicPr>
          <p:cNvPr id="103431" name="Picture 21"/>
          <p:cNvPicPr>
            <a:picLocks noChangeAspect="1"/>
          </p:cNvPicPr>
          <p:nvPr/>
        </p:nvPicPr>
        <p:blipFill>
          <a:blip r:embed="rId5"/>
          <a:srcRect/>
          <a:stretch>
            <a:fillRect/>
          </a:stretch>
        </p:blipFill>
        <p:spPr bwMode="auto">
          <a:xfrm>
            <a:off x="6392863" y="2085975"/>
            <a:ext cx="2293937" cy="919163"/>
          </a:xfrm>
          <a:prstGeom prst="rect">
            <a:avLst/>
          </a:prstGeom>
          <a:noFill/>
          <a:ln w="9525">
            <a:noFill/>
            <a:miter lim="800000"/>
            <a:headEnd/>
            <a:tailEnd/>
          </a:ln>
        </p:spPr>
      </p:pic>
      <p:pic>
        <p:nvPicPr>
          <p:cNvPr id="103432" name="Picture 22"/>
          <p:cNvPicPr>
            <a:picLocks noChangeAspect="1"/>
          </p:cNvPicPr>
          <p:nvPr/>
        </p:nvPicPr>
        <p:blipFill>
          <a:blip r:embed="rId6"/>
          <a:srcRect/>
          <a:stretch>
            <a:fillRect/>
          </a:stretch>
        </p:blipFill>
        <p:spPr bwMode="auto">
          <a:xfrm>
            <a:off x="4679950" y="3481388"/>
            <a:ext cx="4194175" cy="2357437"/>
          </a:xfrm>
          <a:prstGeom prst="rect">
            <a:avLst/>
          </a:prstGeom>
          <a:noFill/>
          <a:ln w="9525">
            <a:noFill/>
            <a:miter lim="800000"/>
            <a:headEnd/>
            <a:tailEnd/>
          </a:ln>
        </p:spPr>
      </p:pic>
      <p:sp>
        <p:nvSpPr>
          <p:cNvPr id="103433" name="TextBox 23"/>
          <p:cNvSpPr txBox="1">
            <a:spLocks noChangeArrowheads="1"/>
          </p:cNvSpPr>
          <p:nvPr/>
        </p:nvSpPr>
        <p:spPr bwMode="auto">
          <a:xfrm>
            <a:off x="457200" y="3857625"/>
            <a:ext cx="3665538" cy="366713"/>
          </a:xfrm>
          <a:prstGeom prst="rect">
            <a:avLst/>
          </a:prstGeom>
          <a:noFill/>
          <a:ln w="9525">
            <a:noFill/>
            <a:miter lim="800000"/>
            <a:headEnd/>
            <a:tailEnd/>
          </a:ln>
        </p:spPr>
        <p:txBody>
          <a:bodyPr>
            <a:spAutoFit/>
          </a:bodyPr>
          <a:lstStyle/>
          <a:p>
            <a:r>
              <a:rPr lang="ru-RU" dirty="0" smtClean="0">
                <a:latin typeface="Calibri" pitchFamily="34" charset="0"/>
              </a:rPr>
              <a:t>Ваш workspace создается!</a:t>
            </a:r>
            <a:endParaRPr lang="ru-RU" dirty="0">
              <a:latin typeface="Calibri" pitchFamily="34" charset="0"/>
            </a:endParaRPr>
          </a:p>
        </p:txBody>
      </p:sp>
      <p:sp>
        <p:nvSpPr>
          <p:cNvPr id="12" name="TextBox 11"/>
          <p:cNvSpPr txBox="1"/>
          <p:nvPr/>
        </p:nvSpPr>
        <p:spPr>
          <a:xfrm>
            <a:off x="457200" y="415925"/>
            <a:ext cx="8229600" cy="492125"/>
          </a:xfrm>
          <a:prstGeom prst="rect">
            <a:avLst/>
          </a:prstGeom>
          <a:noFill/>
        </p:spPr>
        <p:txBody>
          <a:bodyPr>
            <a:spAutoFit/>
          </a:bodyPr>
          <a:lstStyle/>
          <a:p>
            <a:pPr fontAlgn="auto">
              <a:spcBef>
                <a:spcPts val="0"/>
              </a:spcBef>
              <a:spcAft>
                <a:spcPts val="0"/>
              </a:spcAft>
              <a:defRPr/>
            </a:pPr>
            <a:r>
              <a:rPr lang="ru-RU" sz="2600" b="1" dirty="0">
                <a:solidFill>
                  <a:schemeClr val="bg1">
                    <a:lumMod val="75000"/>
                  </a:schemeClr>
                </a:solidFill>
                <a:latin typeface="+mn-lt"/>
                <a:cs typeface="+mn-cs"/>
              </a:rPr>
              <a:t>Как публиковать данные</a:t>
            </a:r>
            <a:r>
              <a:rPr lang="ru-RU" sz="2600" b="1" dirty="0" smtClean="0">
                <a:solidFill>
                  <a:schemeClr val="bg1">
                    <a:lumMod val="75000"/>
                  </a:schemeClr>
                </a:solidFill>
                <a:latin typeface="+mn-lt"/>
                <a:cs typeface="+mn-cs"/>
              </a:rPr>
              <a:t>?</a:t>
            </a:r>
            <a:endParaRPr lang="ru-RU" sz="2600" b="1" dirty="0">
              <a:solidFill>
                <a:schemeClr val="bg1">
                  <a:lumMod val="75000"/>
                </a:schemeClr>
              </a:solidFill>
              <a:latin typeface="+mn-lt"/>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p:cNvSpPr>
          <p:nvPr/>
        </p:nvSpPr>
        <p:spPr bwMode="auto">
          <a:xfrm>
            <a:off x="519113" y="4613275"/>
            <a:ext cx="8191500" cy="1554163"/>
          </a:xfrm>
          <a:prstGeom prst="rect">
            <a:avLst/>
          </a:prstGeom>
          <a:noFill/>
          <a:ln w="12700">
            <a:noFill/>
            <a:miter lim="800000"/>
            <a:headEnd/>
            <a:tailEnd/>
          </a:ln>
        </p:spPr>
        <p:txBody>
          <a:bodyPr lIns="0" tIns="0" rIns="0" bIns="0" anchor="ctr"/>
          <a:lstStyle/>
          <a:p>
            <a:pPr algn="ctr"/>
            <a:r>
              <a:rPr lang="ru-RU" sz="3500" dirty="0" smtClean="0">
                <a:latin typeface="Calibri" pitchFamily="34" charset="0"/>
              </a:rPr>
              <a:t>Пространственная информация влияет</a:t>
            </a:r>
          </a:p>
          <a:p>
            <a:pPr algn="ctr"/>
            <a:r>
              <a:rPr lang="ru-RU" sz="3500" dirty="0" smtClean="0">
                <a:latin typeface="Calibri" pitchFamily="34" charset="0"/>
              </a:rPr>
              <a:t>на 60 - 80% принятых решений</a:t>
            </a:r>
            <a:endParaRPr lang="ru-RU" sz="4000" dirty="0">
              <a:latin typeface="Calibri" pitchFamily="34" charset="0"/>
              <a:ea typeface="Gill Sans"/>
              <a:cs typeface="Gill Sans"/>
            </a:endParaRPr>
          </a:p>
        </p:txBody>
      </p:sp>
      <p:pic>
        <p:nvPicPr>
          <p:cNvPr id="22531" name="Picture 2"/>
          <p:cNvPicPr>
            <a:picLocks noChangeAspect="1" noChangeArrowheads="1"/>
          </p:cNvPicPr>
          <p:nvPr/>
        </p:nvPicPr>
        <p:blipFill>
          <a:blip r:embed="rId3"/>
          <a:srcRect/>
          <a:stretch>
            <a:fillRect/>
          </a:stretch>
        </p:blipFill>
        <p:spPr bwMode="auto">
          <a:xfrm>
            <a:off x="2584450" y="904875"/>
            <a:ext cx="4141788" cy="37084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0"/>
          <p:cNvSpPr>
            <a:spLocks noChangeArrowheads="1"/>
          </p:cNvSpPr>
          <p:nvPr/>
        </p:nvSpPr>
        <p:spPr bwMode="auto">
          <a:xfrm>
            <a:off x="457200" y="1352550"/>
            <a:ext cx="6096000" cy="4486275"/>
          </a:xfrm>
          <a:prstGeom prst="rect">
            <a:avLst/>
          </a:prstGeom>
          <a:noFill/>
          <a:ln w="9525">
            <a:noFill/>
            <a:miter lim="800000"/>
            <a:headEnd/>
            <a:tailEnd/>
          </a:ln>
        </p:spPr>
        <p:txBody>
          <a:bodyPr>
            <a:spAutoFit/>
          </a:bodyPr>
          <a:lstStyle/>
          <a:p>
            <a:pPr marL="342900" lvl="1" indent="-342900">
              <a:buFont typeface="Calibri" pitchFamily="34" charset="0"/>
              <a:buAutoNum type="arabicParenR"/>
            </a:pPr>
            <a:r>
              <a:rPr lang="ru-RU" dirty="0" smtClean="0">
                <a:latin typeface="Calibri" pitchFamily="34" charset="0"/>
              </a:rPr>
              <a:t> На панели  (</a:t>
            </a:r>
            <a:r>
              <a:rPr lang="ru-RU" dirty="0" smtClean="0">
                <a:latin typeface="Calibri" pitchFamily="34" charset="0"/>
                <a:hlinkClick r:id="rId2"/>
              </a:rPr>
              <a:t>http://localhost:8080/geoserver</a:t>
            </a:r>
            <a:r>
              <a:rPr lang="ru-RU" dirty="0" smtClean="0">
                <a:latin typeface="Calibri" pitchFamily="34" charset="0"/>
              </a:rPr>
              <a:t>), нажмите “Stores”</a:t>
            </a:r>
          </a:p>
          <a:p>
            <a:pPr marL="342900" lvl="1" indent="-342900"/>
            <a:endParaRPr lang="ru-RU" dirty="0" smtClean="0">
              <a:latin typeface="Calibri" pitchFamily="34" charset="0"/>
            </a:endParaRPr>
          </a:p>
          <a:p>
            <a:pPr marL="342900" lvl="1" indent="-342900">
              <a:buFont typeface="Calibri" pitchFamily="34" charset="0"/>
              <a:buAutoNum type="arabicParenR"/>
            </a:pPr>
            <a:r>
              <a:rPr lang="ru-RU" dirty="0" smtClean="0">
                <a:latin typeface="Calibri" pitchFamily="34" charset="0"/>
              </a:rPr>
              <a:t>Нажмите “Add new store”  и выберите “PostGIS” как тип store</a:t>
            </a:r>
          </a:p>
          <a:p>
            <a:pPr marL="342900" lvl="1" indent="-342900">
              <a:buFont typeface="Calibri" pitchFamily="34" charset="0"/>
              <a:buAutoNum type="arabicParenR"/>
            </a:pPr>
            <a:endParaRPr lang="ru-RU" dirty="0" smtClean="0">
              <a:latin typeface="Calibri" pitchFamily="34" charset="0"/>
            </a:endParaRPr>
          </a:p>
          <a:p>
            <a:pPr marL="342900" lvl="1" indent="-342900">
              <a:buFont typeface="Calibri" pitchFamily="34" charset="0"/>
              <a:buAutoNum type="arabicParenR"/>
            </a:pPr>
            <a:r>
              <a:rPr lang="ru-RU" dirty="0" smtClean="0">
                <a:latin typeface="Calibri" pitchFamily="34" charset="0"/>
              </a:rPr>
              <a:t>Выберите  PostGIS</a:t>
            </a:r>
          </a:p>
          <a:p>
            <a:pPr marL="342900" lvl="1" indent="-342900">
              <a:buFont typeface="Calibri" pitchFamily="34" charset="0"/>
              <a:buAutoNum type="arabicParenR"/>
            </a:pPr>
            <a:endParaRPr lang="ru-RU" dirty="0" smtClean="0">
              <a:latin typeface="Calibri" pitchFamily="34" charset="0"/>
            </a:endParaRPr>
          </a:p>
          <a:p>
            <a:pPr marL="342900" lvl="1" indent="-342900">
              <a:buFont typeface="Calibri" pitchFamily="34" charset="0"/>
              <a:buAutoNum type="arabicParenR"/>
            </a:pPr>
            <a:r>
              <a:rPr lang="ru-RU" dirty="0" smtClean="0">
                <a:latin typeface="Calibri" pitchFamily="34" charset="0"/>
              </a:rPr>
              <a:t>Заполните форму с именем источника данных (например: cy_buffers) и описание, а также параметры связи базы данных</a:t>
            </a:r>
          </a:p>
          <a:p>
            <a:pPr marL="342900" lvl="1" indent="-342900"/>
            <a:endParaRPr lang="ru-RU" dirty="0">
              <a:latin typeface="Calibri" pitchFamily="34" charset="0"/>
            </a:endParaRPr>
          </a:p>
          <a:p>
            <a:pPr marL="342900" lvl="1" indent="-342900"/>
            <a:r>
              <a:rPr lang="ru-RU" dirty="0">
                <a:latin typeface="Calibri" pitchFamily="34" charset="0"/>
              </a:rPr>
              <a:t>	</a:t>
            </a:r>
            <a:r>
              <a:rPr lang="ru-RU" dirty="0" smtClean="0">
                <a:latin typeface="Calibri" pitchFamily="34" charset="0"/>
              </a:rPr>
              <a:t>На этой стадии store создается но слой еще не опубликован</a:t>
            </a:r>
            <a:endParaRPr lang="ru-RU" dirty="0">
              <a:latin typeface="Calibri" pitchFamily="34" charset="0"/>
            </a:endParaRPr>
          </a:p>
          <a:p>
            <a:pPr marL="342900" lvl="1" indent="-342900"/>
            <a:endParaRPr lang="ru-RU" dirty="0" smtClean="0">
              <a:latin typeface="Calibri" pitchFamily="34" charset="0"/>
            </a:endParaRPr>
          </a:p>
          <a:p>
            <a:pPr marL="342900" lvl="1" indent="-342900"/>
            <a:r>
              <a:rPr lang="ru-RU" dirty="0" smtClean="0">
                <a:latin typeface="Calibri" pitchFamily="34" charset="0"/>
              </a:rPr>
              <a:t>5) Нажмите </a:t>
            </a:r>
            <a:r>
              <a:rPr lang="ru-RU" b="1" dirty="0" smtClean="0">
                <a:latin typeface="Calibri" pitchFamily="34" charset="0"/>
              </a:rPr>
              <a:t>Publish</a:t>
            </a:r>
            <a:r>
              <a:rPr lang="ru-RU" dirty="0" smtClean="0">
                <a:latin typeface="Calibri" pitchFamily="34" charset="0"/>
              </a:rPr>
              <a:t> </a:t>
            </a:r>
            <a:endParaRPr lang="ru-RU" dirty="0">
              <a:latin typeface="Calibri" pitchFamily="34" charset="0"/>
            </a:endParaRPr>
          </a:p>
        </p:txBody>
      </p:sp>
      <p:sp>
        <p:nvSpPr>
          <p:cNvPr id="6" name="Slide Number Placeholder 5"/>
          <p:cNvSpPr>
            <a:spLocks noGrp="1"/>
          </p:cNvSpPr>
          <p:nvPr>
            <p:ph type="sldNum" sz="quarter" idx="12"/>
          </p:nvPr>
        </p:nvSpPr>
        <p:spPr/>
        <p:txBody>
          <a:bodyPr/>
          <a:lstStyle/>
          <a:p>
            <a:pPr>
              <a:defRPr/>
            </a:pPr>
            <a:fld id="{41E78FC8-28E8-481D-A8C5-70B77D8A23DB}" type="slidenum">
              <a:rPr lang="ru-RU" smtClean="0"/>
              <a:pPr>
                <a:defRPr/>
              </a:pPr>
              <a:t>90</a:t>
            </a:fld>
            <a:endParaRPr lang="ru-RU" dirty="0"/>
          </a:p>
        </p:txBody>
      </p:sp>
      <p:sp>
        <p:nvSpPr>
          <p:cNvPr id="104452" name="Rectangle 7"/>
          <p:cNvSpPr>
            <a:spLocks noChangeArrowheads="1"/>
          </p:cNvSpPr>
          <p:nvPr/>
        </p:nvSpPr>
        <p:spPr bwMode="auto">
          <a:xfrm>
            <a:off x="457200" y="908050"/>
            <a:ext cx="4021138" cy="366713"/>
          </a:xfrm>
          <a:prstGeom prst="rect">
            <a:avLst/>
          </a:prstGeom>
          <a:noFill/>
          <a:ln w="9525">
            <a:noFill/>
            <a:miter lim="800000"/>
            <a:headEnd/>
            <a:tailEnd/>
          </a:ln>
        </p:spPr>
        <p:txBody>
          <a:bodyPr wrap="none">
            <a:spAutoFit/>
          </a:bodyPr>
          <a:lstStyle/>
          <a:p>
            <a:r>
              <a:rPr lang="ru-RU" b="1" i="1" dirty="0" smtClean="0">
                <a:latin typeface="Calibri" pitchFamily="34" charset="0"/>
              </a:rPr>
              <a:t>Geoserver: </a:t>
            </a:r>
            <a:r>
              <a:rPr lang="ru-RU" b="1" i="1" dirty="0" smtClean="0"/>
              <a:t>Публикация</a:t>
            </a:r>
            <a:r>
              <a:rPr lang="ru-RU" b="1" i="1" dirty="0" smtClean="0">
                <a:latin typeface="Calibri" pitchFamily="34" charset="0"/>
              </a:rPr>
              <a:t> PostGIS слоя</a:t>
            </a:r>
            <a:endParaRPr lang="ru-RU" b="1" i="1" dirty="0">
              <a:latin typeface="Calibri" pitchFamily="34" charset="0"/>
            </a:endParaRPr>
          </a:p>
        </p:txBody>
      </p:sp>
      <p:sp>
        <p:nvSpPr>
          <p:cNvPr id="9" name="Rectangle 8"/>
          <p:cNvSpPr/>
          <p:nvPr/>
        </p:nvSpPr>
        <p:spPr>
          <a:xfrm>
            <a:off x="457200" y="1352550"/>
            <a:ext cx="8686800" cy="923925"/>
          </a:xfrm>
          <a:prstGeom prst="rect">
            <a:avLst/>
          </a:prstGeom>
        </p:spPr>
        <p:txBody>
          <a:bodyPr>
            <a:spAutoFit/>
          </a:bodyPr>
          <a:lstStyle/>
          <a:p>
            <a:pPr marL="0" lvl="1" fontAlgn="auto">
              <a:spcBef>
                <a:spcPts val="0"/>
              </a:spcBef>
              <a:spcAft>
                <a:spcPts val="0"/>
              </a:spcAft>
              <a:defRPr/>
            </a:pPr>
            <a:endParaRPr lang="ru-RU" dirty="0" smtClean="0">
              <a:latin typeface="+mn-lt"/>
              <a:cs typeface="+mn-cs"/>
            </a:endParaRPr>
          </a:p>
          <a:p>
            <a:pPr marL="355600" lvl="1" fontAlgn="auto">
              <a:spcBef>
                <a:spcPts val="0"/>
              </a:spcBef>
              <a:spcAft>
                <a:spcPts val="0"/>
              </a:spcAft>
              <a:buFont typeface="Wingdings" charset="2"/>
              <a:buChar char="Ø"/>
              <a:defRPr/>
            </a:pPr>
            <a:endParaRPr lang="ru-RU" dirty="0" smtClean="0">
              <a:latin typeface="+mn-lt"/>
              <a:cs typeface="+mn-cs"/>
            </a:endParaRPr>
          </a:p>
          <a:p>
            <a:pPr marL="355600" lvl="1" fontAlgn="auto">
              <a:spcBef>
                <a:spcPts val="0"/>
              </a:spcBef>
              <a:spcAft>
                <a:spcPts val="0"/>
              </a:spcAft>
              <a:buFont typeface="Wingdings" charset="2"/>
              <a:buChar char="Ø"/>
              <a:defRPr/>
            </a:pPr>
            <a:endParaRPr lang="ru-RU" dirty="0">
              <a:latin typeface="+mn-lt"/>
              <a:cs typeface="+mn-cs"/>
            </a:endParaRPr>
          </a:p>
        </p:txBody>
      </p:sp>
      <p:pic>
        <p:nvPicPr>
          <p:cNvPr id="104454" name="Picture 12"/>
          <p:cNvPicPr>
            <a:picLocks noChangeAspect="1"/>
          </p:cNvPicPr>
          <p:nvPr/>
        </p:nvPicPr>
        <p:blipFill>
          <a:blip r:embed="rId3"/>
          <a:srcRect/>
          <a:stretch>
            <a:fillRect/>
          </a:stretch>
        </p:blipFill>
        <p:spPr bwMode="auto">
          <a:xfrm>
            <a:off x="7021513" y="977900"/>
            <a:ext cx="862012" cy="749300"/>
          </a:xfrm>
          <a:prstGeom prst="rect">
            <a:avLst/>
          </a:prstGeom>
          <a:noFill/>
          <a:ln w="9525">
            <a:noFill/>
            <a:miter lim="800000"/>
            <a:headEnd/>
            <a:tailEnd/>
          </a:ln>
        </p:spPr>
      </p:pic>
      <p:pic>
        <p:nvPicPr>
          <p:cNvPr id="104455" name="Picture 13"/>
          <p:cNvPicPr>
            <a:picLocks noChangeAspect="1"/>
          </p:cNvPicPr>
          <p:nvPr/>
        </p:nvPicPr>
        <p:blipFill>
          <a:blip r:embed="rId4"/>
          <a:srcRect/>
          <a:stretch>
            <a:fillRect/>
          </a:stretch>
        </p:blipFill>
        <p:spPr bwMode="auto">
          <a:xfrm>
            <a:off x="6553200" y="1824038"/>
            <a:ext cx="2576513" cy="1047750"/>
          </a:xfrm>
          <a:prstGeom prst="rect">
            <a:avLst/>
          </a:prstGeom>
          <a:noFill/>
          <a:ln w="9525">
            <a:noFill/>
            <a:miter lim="800000"/>
            <a:headEnd/>
            <a:tailEnd/>
          </a:ln>
        </p:spPr>
      </p:pic>
      <p:pic>
        <p:nvPicPr>
          <p:cNvPr id="104456" name="Picture 14"/>
          <p:cNvPicPr>
            <a:picLocks noChangeAspect="1"/>
          </p:cNvPicPr>
          <p:nvPr/>
        </p:nvPicPr>
        <p:blipFill>
          <a:blip r:embed="rId5"/>
          <a:srcRect/>
          <a:stretch>
            <a:fillRect/>
          </a:stretch>
        </p:blipFill>
        <p:spPr bwMode="auto">
          <a:xfrm>
            <a:off x="7021513" y="3133725"/>
            <a:ext cx="1516062" cy="1973263"/>
          </a:xfrm>
          <a:prstGeom prst="rect">
            <a:avLst/>
          </a:prstGeom>
          <a:noFill/>
          <a:ln w="9525">
            <a:noFill/>
            <a:miter lim="800000"/>
            <a:headEnd/>
            <a:tailEnd/>
          </a:ln>
        </p:spPr>
      </p:pic>
      <p:pic>
        <p:nvPicPr>
          <p:cNvPr id="104457" name="Picture 15"/>
          <p:cNvPicPr>
            <a:picLocks noChangeAspect="1"/>
          </p:cNvPicPr>
          <p:nvPr/>
        </p:nvPicPr>
        <p:blipFill>
          <a:blip r:embed="rId6"/>
          <a:srcRect/>
          <a:stretch>
            <a:fillRect/>
          </a:stretch>
        </p:blipFill>
        <p:spPr bwMode="auto">
          <a:xfrm>
            <a:off x="5440363" y="5756275"/>
            <a:ext cx="3582987" cy="600075"/>
          </a:xfrm>
          <a:prstGeom prst="rect">
            <a:avLst/>
          </a:prstGeom>
          <a:noFill/>
          <a:ln w="9525">
            <a:noFill/>
            <a:miter lim="800000"/>
            <a:headEnd/>
            <a:tailEnd/>
          </a:ln>
        </p:spPr>
      </p:pic>
      <p:sp>
        <p:nvSpPr>
          <p:cNvPr id="11" name="TextBox 10"/>
          <p:cNvSpPr txBox="1"/>
          <p:nvPr/>
        </p:nvSpPr>
        <p:spPr>
          <a:xfrm>
            <a:off x="457200" y="415925"/>
            <a:ext cx="8229600" cy="492125"/>
          </a:xfrm>
          <a:prstGeom prst="rect">
            <a:avLst/>
          </a:prstGeom>
          <a:noFill/>
        </p:spPr>
        <p:txBody>
          <a:bodyPr>
            <a:spAutoFit/>
          </a:bodyPr>
          <a:lstStyle/>
          <a:p>
            <a:pPr fontAlgn="auto">
              <a:spcBef>
                <a:spcPts val="0"/>
              </a:spcBef>
              <a:spcAft>
                <a:spcPts val="0"/>
              </a:spcAft>
              <a:defRPr/>
            </a:pPr>
            <a:r>
              <a:rPr lang="ru-RU" sz="2600" b="1" dirty="0">
                <a:solidFill>
                  <a:schemeClr val="bg1">
                    <a:lumMod val="75000"/>
                  </a:schemeClr>
                </a:solidFill>
                <a:latin typeface="+mn-lt"/>
                <a:cs typeface="+mn-cs"/>
              </a:rPr>
              <a:t>Как публиковать данные</a:t>
            </a:r>
            <a:r>
              <a:rPr lang="ru-RU" sz="2600" b="1" dirty="0" smtClean="0">
                <a:solidFill>
                  <a:schemeClr val="bg1">
                    <a:lumMod val="75000"/>
                  </a:schemeClr>
                </a:solidFill>
                <a:latin typeface="+mn-lt"/>
                <a:cs typeface="+mn-cs"/>
              </a:rPr>
              <a:t>?</a:t>
            </a:r>
            <a:endParaRPr lang="ru-RU" sz="2600" b="1" dirty="0">
              <a:solidFill>
                <a:schemeClr val="bg1">
                  <a:lumMod val="75000"/>
                </a:schemeClr>
              </a:solidFill>
              <a:latin typeface="+mn-lt"/>
              <a:cs typeface="+mn-cs"/>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B5C7FEB-97E7-447F-8D78-E71E0A5D86A2}" type="slidenum">
              <a:rPr lang="ru-RU" smtClean="0"/>
              <a:pPr>
                <a:defRPr/>
              </a:pPr>
              <a:t>91</a:t>
            </a:fld>
            <a:endParaRPr lang="ru-RU" dirty="0"/>
          </a:p>
        </p:txBody>
      </p:sp>
      <p:sp>
        <p:nvSpPr>
          <p:cNvPr id="9" name="Rectangle 8"/>
          <p:cNvSpPr/>
          <p:nvPr/>
        </p:nvSpPr>
        <p:spPr>
          <a:xfrm>
            <a:off x="457200" y="1352550"/>
            <a:ext cx="8686800" cy="923925"/>
          </a:xfrm>
          <a:prstGeom prst="rect">
            <a:avLst/>
          </a:prstGeom>
        </p:spPr>
        <p:txBody>
          <a:bodyPr>
            <a:spAutoFit/>
          </a:bodyPr>
          <a:lstStyle/>
          <a:p>
            <a:pPr marL="0" lvl="1" fontAlgn="auto">
              <a:spcBef>
                <a:spcPts val="0"/>
              </a:spcBef>
              <a:spcAft>
                <a:spcPts val="0"/>
              </a:spcAft>
              <a:defRPr/>
            </a:pPr>
            <a:endParaRPr lang="ru-RU" dirty="0" smtClean="0">
              <a:latin typeface="+mn-lt"/>
              <a:cs typeface="+mn-cs"/>
            </a:endParaRPr>
          </a:p>
          <a:p>
            <a:pPr marL="355600" lvl="1" fontAlgn="auto">
              <a:spcBef>
                <a:spcPts val="0"/>
              </a:spcBef>
              <a:spcAft>
                <a:spcPts val="0"/>
              </a:spcAft>
              <a:buFont typeface="Wingdings" charset="2"/>
              <a:buChar char="Ø"/>
              <a:defRPr/>
            </a:pPr>
            <a:endParaRPr lang="ru-RU" dirty="0" smtClean="0">
              <a:latin typeface="+mn-lt"/>
              <a:cs typeface="+mn-cs"/>
            </a:endParaRPr>
          </a:p>
          <a:p>
            <a:pPr marL="355600" lvl="1" fontAlgn="auto">
              <a:spcBef>
                <a:spcPts val="0"/>
              </a:spcBef>
              <a:spcAft>
                <a:spcPts val="0"/>
              </a:spcAft>
              <a:buFont typeface="Wingdings" charset="2"/>
              <a:buChar char="Ø"/>
              <a:defRPr/>
            </a:pPr>
            <a:endParaRPr lang="ru-RU" dirty="0">
              <a:latin typeface="+mn-lt"/>
              <a:cs typeface="+mn-cs"/>
            </a:endParaRPr>
          </a:p>
        </p:txBody>
      </p:sp>
      <p:sp>
        <p:nvSpPr>
          <p:cNvPr id="105476" name="Rectangle 10"/>
          <p:cNvSpPr>
            <a:spLocks noChangeArrowheads="1"/>
          </p:cNvSpPr>
          <p:nvPr/>
        </p:nvSpPr>
        <p:spPr bwMode="auto">
          <a:xfrm>
            <a:off x="457200" y="1352550"/>
            <a:ext cx="5191125" cy="915988"/>
          </a:xfrm>
          <a:prstGeom prst="rect">
            <a:avLst/>
          </a:prstGeom>
          <a:noFill/>
          <a:ln w="9525">
            <a:noFill/>
            <a:miter lim="800000"/>
            <a:headEnd/>
            <a:tailEnd/>
          </a:ln>
        </p:spPr>
        <p:txBody>
          <a:bodyPr>
            <a:spAutoFit/>
          </a:bodyPr>
          <a:lstStyle/>
          <a:p>
            <a:pPr marL="342900" lvl="1" indent="-342900"/>
            <a:r>
              <a:rPr lang="ru-RU" dirty="0" smtClean="0">
                <a:latin typeface="Calibri" pitchFamily="34" charset="0"/>
              </a:rPr>
              <a:t>6) Заполните </a:t>
            </a:r>
            <a:r>
              <a:rPr lang="ru-RU" dirty="0">
                <a:latin typeface="Calibri" pitchFamily="34" charset="0"/>
              </a:rPr>
              <a:t>вкладку </a:t>
            </a:r>
            <a:r>
              <a:rPr lang="ru-RU" dirty="0" smtClean="0">
                <a:latin typeface="Calibri" pitchFamily="34" charset="0"/>
              </a:rPr>
              <a:t>“Data”, </a:t>
            </a:r>
            <a:r>
              <a:rPr lang="ru-RU" dirty="0">
                <a:latin typeface="Calibri" pitchFamily="34" charset="0"/>
              </a:rPr>
              <a:t>в </a:t>
            </a:r>
            <a:r>
              <a:rPr lang="ru-RU" dirty="0" smtClean="0">
                <a:latin typeface="Calibri" pitchFamily="34" charset="0"/>
              </a:rPr>
              <a:t>частности: name, declared SRS, Bounding boxes</a:t>
            </a:r>
            <a:br>
              <a:rPr lang="ru-RU" dirty="0" smtClean="0">
                <a:latin typeface="Calibri" pitchFamily="34" charset="0"/>
              </a:rPr>
            </a:br>
            <a:endParaRPr lang="ru-RU" dirty="0">
              <a:latin typeface="Calibri" pitchFamily="34" charset="0"/>
            </a:endParaRPr>
          </a:p>
        </p:txBody>
      </p:sp>
      <p:pic>
        <p:nvPicPr>
          <p:cNvPr id="105477" name="Picture 16"/>
          <p:cNvPicPr>
            <a:picLocks noChangeAspect="1"/>
          </p:cNvPicPr>
          <p:nvPr/>
        </p:nvPicPr>
        <p:blipFill>
          <a:blip r:embed="rId2"/>
          <a:srcRect/>
          <a:stretch>
            <a:fillRect/>
          </a:stretch>
        </p:blipFill>
        <p:spPr bwMode="auto">
          <a:xfrm>
            <a:off x="5826125" y="765175"/>
            <a:ext cx="1543050" cy="1914525"/>
          </a:xfrm>
          <a:prstGeom prst="rect">
            <a:avLst/>
          </a:prstGeom>
          <a:noFill/>
          <a:ln w="9525">
            <a:noFill/>
            <a:miter lim="800000"/>
            <a:headEnd/>
            <a:tailEnd/>
          </a:ln>
        </p:spPr>
      </p:pic>
      <p:pic>
        <p:nvPicPr>
          <p:cNvPr id="105478" name="Picture 17"/>
          <p:cNvPicPr>
            <a:picLocks noChangeAspect="1"/>
          </p:cNvPicPr>
          <p:nvPr/>
        </p:nvPicPr>
        <p:blipFill>
          <a:blip r:embed="rId3"/>
          <a:srcRect/>
          <a:stretch>
            <a:fillRect/>
          </a:stretch>
        </p:blipFill>
        <p:spPr bwMode="auto">
          <a:xfrm>
            <a:off x="7369175" y="908050"/>
            <a:ext cx="1684338" cy="1539875"/>
          </a:xfrm>
          <a:prstGeom prst="rect">
            <a:avLst/>
          </a:prstGeom>
          <a:noFill/>
          <a:ln w="9525">
            <a:noFill/>
            <a:miter lim="800000"/>
            <a:headEnd/>
            <a:tailEnd/>
          </a:ln>
        </p:spPr>
      </p:pic>
      <p:sp>
        <p:nvSpPr>
          <p:cNvPr id="105479" name="TextBox 18"/>
          <p:cNvSpPr txBox="1">
            <a:spLocks noChangeArrowheads="1"/>
          </p:cNvSpPr>
          <p:nvPr/>
        </p:nvSpPr>
        <p:spPr bwMode="auto">
          <a:xfrm>
            <a:off x="457200" y="2276475"/>
            <a:ext cx="5191125" cy="3113088"/>
          </a:xfrm>
          <a:prstGeom prst="rect">
            <a:avLst/>
          </a:prstGeom>
          <a:noFill/>
          <a:ln w="9525">
            <a:noFill/>
            <a:miter lim="800000"/>
            <a:headEnd/>
            <a:tailEnd/>
          </a:ln>
        </p:spPr>
        <p:txBody>
          <a:bodyPr>
            <a:spAutoFit/>
          </a:bodyPr>
          <a:lstStyle/>
          <a:p>
            <a:pPr marL="1588" lvl="1" indent="17463"/>
            <a:r>
              <a:rPr lang="ru-RU" dirty="0" smtClean="0">
                <a:latin typeface="Calibri" pitchFamily="34" charset="0"/>
              </a:rPr>
              <a:t>Когда вы </a:t>
            </a:r>
            <a:r>
              <a:rPr lang="ru-RU" dirty="0">
                <a:latin typeface="Calibri" pitchFamily="34" charset="0"/>
              </a:rPr>
              <a:t>исполните команду </a:t>
            </a:r>
            <a:r>
              <a:rPr lang="ru-RU" dirty="0" smtClean="0">
                <a:latin typeface="Calibri" pitchFamily="34" charset="0"/>
              </a:rPr>
              <a:t>submit, ваш слой будет опубликован в Geoserver!</a:t>
            </a:r>
          </a:p>
          <a:p>
            <a:pPr marL="1588" lvl="1" indent="17463"/>
            <a:endParaRPr lang="ru-RU" dirty="0" smtClean="0">
              <a:latin typeface="Calibri" pitchFamily="34" charset="0"/>
            </a:endParaRPr>
          </a:p>
          <a:p>
            <a:pPr marL="1588" lvl="1" indent="17463"/>
            <a:r>
              <a:rPr lang="ru-RU" dirty="0" smtClean="0">
                <a:latin typeface="Calibri" pitchFamily="34" charset="0"/>
              </a:rPr>
              <a:t>Вы можете увидеть его, нажав на ссылку  “Layer Preview”</a:t>
            </a:r>
          </a:p>
          <a:p>
            <a:pPr marL="1588" lvl="1" indent="17463"/>
            <a:endParaRPr lang="ru-RU" dirty="0" smtClean="0">
              <a:latin typeface="Calibri" pitchFamily="34" charset="0"/>
            </a:endParaRPr>
          </a:p>
          <a:p>
            <a:pPr marL="1588" lvl="1" indent="17463"/>
            <a:r>
              <a:rPr lang="ru-RU" dirty="0" smtClean="0">
                <a:latin typeface="Calibri" pitchFamily="34" charset="0"/>
              </a:rPr>
              <a:t>Позже </a:t>
            </a:r>
            <a:r>
              <a:rPr lang="ru-RU" dirty="0">
                <a:latin typeface="Calibri" pitchFamily="34" charset="0"/>
              </a:rPr>
              <a:t>мы увидим, как изменить </a:t>
            </a:r>
            <a:r>
              <a:rPr lang="ru-RU" dirty="0" smtClean="0">
                <a:latin typeface="Calibri" pitchFamily="34" charset="0"/>
              </a:rPr>
              <a:t>стиль (style)</a:t>
            </a:r>
          </a:p>
          <a:p>
            <a:pPr marL="1588" lvl="1" indent="17463"/>
            <a:endParaRPr lang="ru-RU" dirty="0" smtClean="0">
              <a:latin typeface="Calibri" pitchFamily="34" charset="0"/>
            </a:endParaRPr>
          </a:p>
          <a:p>
            <a:pPr marL="1588" lvl="1" indent="17463"/>
            <a:r>
              <a:rPr lang="ru-RU" dirty="0" smtClean="0">
                <a:latin typeface="Calibri" pitchFamily="34" charset="0"/>
              </a:rPr>
              <a:t>Публикация данных shapefile, растров или других форматов следует той же процедуре </a:t>
            </a:r>
          </a:p>
          <a:p>
            <a:pPr marL="1588" lvl="1" indent="17463"/>
            <a:r>
              <a:rPr lang="ru-RU" dirty="0" smtClean="0">
                <a:latin typeface="Calibri" pitchFamily="34" charset="0"/>
              </a:rPr>
              <a:t>     </a:t>
            </a:r>
            <a:endParaRPr lang="ru-RU" dirty="0">
              <a:latin typeface="Calibri" pitchFamily="34" charset="0"/>
            </a:endParaRPr>
          </a:p>
        </p:txBody>
      </p:sp>
      <p:pic>
        <p:nvPicPr>
          <p:cNvPr id="105480" name="Picture 19"/>
          <p:cNvPicPr>
            <a:picLocks noChangeAspect="1"/>
          </p:cNvPicPr>
          <p:nvPr/>
        </p:nvPicPr>
        <p:blipFill>
          <a:blip r:embed="rId4"/>
          <a:srcRect/>
          <a:stretch>
            <a:fillRect/>
          </a:stretch>
        </p:blipFill>
        <p:spPr bwMode="auto">
          <a:xfrm>
            <a:off x="6553200" y="3016250"/>
            <a:ext cx="1306513" cy="800100"/>
          </a:xfrm>
          <a:prstGeom prst="rect">
            <a:avLst/>
          </a:prstGeom>
          <a:noFill/>
          <a:ln w="9525">
            <a:noFill/>
            <a:miter lim="800000"/>
            <a:headEnd/>
            <a:tailEnd/>
          </a:ln>
        </p:spPr>
      </p:pic>
      <p:pic>
        <p:nvPicPr>
          <p:cNvPr id="105481" name="Picture 20"/>
          <p:cNvPicPr>
            <a:picLocks noChangeAspect="1"/>
          </p:cNvPicPr>
          <p:nvPr/>
        </p:nvPicPr>
        <p:blipFill>
          <a:blip r:embed="rId5"/>
          <a:srcRect/>
          <a:stretch>
            <a:fillRect/>
          </a:stretch>
        </p:blipFill>
        <p:spPr bwMode="auto">
          <a:xfrm>
            <a:off x="5003800" y="4157663"/>
            <a:ext cx="4005263" cy="446087"/>
          </a:xfrm>
          <a:prstGeom prst="rect">
            <a:avLst/>
          </a:prstGeom>
          <a:noFill/>
          <a:ln w="9525">
            <a:noFill/>
            <a:miter lim="800000"/>
            <a:headEnd/>
            <a:tailEnd/>
          </a:ln>
        </p:spPr>
      </p:pic>
      <p:pic>
        <p:nvPicPr>
          <p:cNvPr id="105482" name="Picture 21"/>
          <p:cNvPicPr>
            <a:picLocks noChangeAspect="1"/>
          </p:cNvPicPr>
          <p:nvPr/>
        </p:nvPicPr>
        <p:blipFill>
          <a:blip r:embed="rId6"/>
          <a:srcRect/>
          <a:stretch>
            <a:fillRect/>
          </a:stretch>
        </p:blipFill>
        <p:spPr bwMode="auto">
          <a:xfrm>
            <a:off x="5576888" y="4924425"/>
            <a:ext cx="3495675" cy="1431925"/>
          </a:xfrm>
          <a:prstGeom prst="rect">
            <a:avLst/>
          </a:prstGeom>
          <a:noFill/>
          <a:ln w="9525">
            <a:noFill/>
            <a:miter lim="800000"/>
            <a:headEnd/>
            <a:tailEnd/>
          </a:ln>
        </p:spPr>
      </p:pic>
      <p:sp>
        <p:nvSpPr>
          <p:cNvPr id="105483" name="Rectangle 22"/>
          <p:cNvSpPr>
            <a:spLocks noChangeArrowheads="1"/>
          </p:cNvSpPr>
          <p:nvPr/>
        </p:nvSpPr>
        <p:spPr bwMode="auto">
          <a:xfrm>
            <a:off x="7059613" y="3908425"/>
            <a:ext cx="390525" cy="369888"/>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05484" name="Rectangle 23"/>
          <p:cNvSpPr>
            <a:spLocks noChangeArrowheads="1"/>
          </p:cNvSpPr>
          <p:nvPr/>
        </p:nvSpPr>
        <p:spPr bwMode="auto">
          <a:xfrm>
            <a:off x="7059613" y="2646363"/>
            <a:ext cx="390525" cy="369887"/>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5" name="TextBox 14"/>
          <p:cNvSpPr txBox="1"/>
          <p:nvPr/>
        </p:nvSpPr>
        <p:spPr>
          <a:xfrm>
            <a:off x="457200" y="415925"/>
            <a:ext cx="8229600" cy="492125"/>
          </a:xfrm>
          <a:prstGeom prst="rect">
            <a:avLst/>
          </a:prstGeom>
          <a:noFill/>
        </p:spPr>
        <p:txBody>
          <a:bodyPr>
            <a:spAutoFit/>
          </a:bodyPr>
          <a:lstStyle/>
          <a:p>
            <a:pPr fontAlgn="auto">
              <a:spcBef>
                <a:spcPts val="0"/>
              </a:spcBef>
              <a:spcAft>
                <a:spcPts val="0"/>
              </a:spcAft>
              <a:defRPr/>
            </a:pPr>
            <a:r>
              <a:rPr lang="ru-RU" sz="2600" b="1" dirty="0">
                <a:solidFill>
                  <a:schemeClr val="bg1">
                    <a:lumMod val="75000"/>
                  </a:schemeClr>
                </a:solidFill>
                <a:latin typeface="+mn-lt"/>
                <a:cs typeface="+mn-cs"/>
              </a:rPr>
              <a:t>Как публиковать данные</a:t>
            </a:r>
            <a:r>
              <a:rPr lang="ru-RU" sz="2600" b="1" dirty="0" smtClean="0">
                <a:solidFill>
                  <a:schemeClr val="bg1">
                    <a:lumMod val="75000"/>
                  </a:schemeClr>
                </a:solidFill>
                <a:latin typeface="+mn-lt"/>
                <a:cs typeface="+mn-cs"/>
              </a:rPr>
              <a:t>?</a:t>
            </a:r>
            <a:endParaRPr lang="ru-RU" sz="2600" b="1" dirty="0">
              <a:solidFill>
                <a:schemeClr val="bg1">
                  <a:lumMod val="75000"/>
                </a:schemeClr>
              </a:solidFill>
              <a:latin typeface="+mn-lt"/>
              <a:cs typeface="+mn-cs"/>
            </a:endParaRPr>
          </a:p>
        </p:txBody>
      </p:sp>
      <p:sp>
        <p:nvSpPr>
          <p:cNvPr id="105486" name="Rectangle 7"/>
          <p:cNvSpPr>
            <a:spLocks noChangeArrowheads="1"/>
          </p:cNvSpPr>
          <p:nvPr/>
        </p:nvSpPr>
        <p:spPr bwMode="auto">
          <a:xfrm>
            <a:off x="457200" y="908050"/>
            <a:ext cx="5422900" cy="350838"/>
          </a:xfrm>
          <a:prstGeom prst="rect">
            <a:avLst/>
          </a:prstGeom>
          <a:noFill/>
          <a:ln w="9525">
            <a:noFill/>
            <a:miter lim="800000"/>
            <a:headEnd/>
            <a:tailEnd/>
          </a:ln>
        </p:spPr>
        <p:txBody>
          <a:bodyPr wrap="none">
            <a:spAutoFit/>
          </a:bodyPr>
          <a:lstStyle/>
          <a:p>
            <a:r>
              <a:rPr lang="ru-RU" sz="1700" b="1" i="1" dirty="0" smtClean="0">
                <a:latin typeface="Calibri" pitchFamily="34" charset="0"/>
              </a:rPr>
              <a:t>Geoserver: </a:t>
            </a:r>
            <a:r>
              <a:rPr lang="ru-RU" sz="1700" b="1" i="1" dirty="0" smtClean="0"/>
              <a:t>публикация</a:t>
            </a:r>
            <a:r>
              <a:rPr lang="ru-RU" sz="1700" b="1" i="1" dirty="0" smtClean="0">
                <a:latin typeface="Calibri" pitchFamily="34" charset="0"/>
              </a:rPr>
              <a:t> PostGIS слоя </a:t>
            </a:r>
            <a:r>
              <a:rPr lang="ru-RU" sz="1700" b="1" i="1" dirty="0">
                <a:latin typeface="Calibri" pitchFamily="34" charset="0"/>
              </a:rPr>
              <a:t>(</a:t>
            </a:r>
            <a:r>
              <a:rPr lang="ru-RU" sz="1700" b="1" i="1" dirty="0"/>
              <a:t>продолжение</a:t>
            </a:r>
            <a:r>
              <a:rPr lang="ru-RU" sz="1700" b="1" i="1" dirty="0" smtClean="0">
                <a:latin typeface="Calibri" pitchFamily="34" charset="0"/>
              </a:rPr>
              <a:t>)</a:t>
            </a:r>
            <a:endParaRPr lang="ru-RU" sz="1700" b="1" i="1" dirty="0">
              <a:latin typeface="Calibri"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0"/>
          <p:cNvSpPr>
            <a:spLocks noChangeArrowheads="1"/>
          </p:cNvSpPr>
          <p:nvPr/>
        </p:nvSpPr>
        <p:spPr bwMode="auto">
          <a:xfrm>
            <a:off x="457200" y="1192213"/>
            <a:ext cx="5038725" cy="5310187"/>
          </a:xfrm>
          <a:prstGeom prst="rect">
            <a:avLst/>
          </a:prstGeom>
          <a:noFill/>
          <a:ln w="9525">
            <a:noFill/>
            <a:miter lim="800000"/>
            <a:headEnd/>
            <a:tailEnd/>
          </a:ln>
        </p:spPr>
        <p:txBody>
          <a:bodyPr>
            <a:spAutoFit/>
          </a:bodyPr>
          <a:lstStyle/>
          <a:p>
            <a:pPr marL="342900" lvl="1" indent="-342900">
              <a:buFont typeface="Arial" pitchFamily="34" charset="0"/>
              <a:buChar char="•"/>
            </a:pPr>
            <a:r>
              <a:rPr lang="ru-RU" dirty="0" smtClean="0">
                <a:latin typeface="Calibri" pitchFamily="34" charset="0"/>
              </a:rPr>
              <a:t>GeoServer использует  </a:t>
            </a:r>
            <a:r>
              <a:rPr lang="ru-RU" dirty="0" smtClean="0"/>
              <a:t>язык </a:t>
            </a:r>
            <a:r>
              <a:rPr lang="ru-RU" dirty="0" smtClean="0">
                <a:latin typeface="Calibri" pitchFamily="34" charset="0"/>
              </a:rPr>
              <a:t>Styled Layer Descriptor (SLD) для </a:t>
            </a:r>
            <a:r>
              <a:rPr lang="ru-RU" dirty="0" smtClean="0"/>
              <a:t>разметки </a:t>
            </a:r>
            <a:r>
              <a:rPr lang="ru-RU" dirty="0" smtClean="0">
                <a:latin typeface="Calibri" pitchFamily="34" charset="0"/>
              </a:rPr>
              <a:t>описания геопространственных данных</a:t>
            </a:r>
          </a:p>
          <a:p>
            <a:pPr marL="342900" lvl="1" indent="-342900">
              <a:buFont typeface="Arial" pitchFamily="34" charset="0"/>
              <a:buChar char="•"/>
            </a:pPr>
            <a:endParaRPr lang="ru-RU" dirty="0" smtClean="0">
              <a:latin typeface="Calibri" pitchFamily="34" charset="0"/>
            </a:endParaRPr>
          </a:p>
          <a:p>
            <a:pPr marL="342900" lvl="1" indent="-342900">
              <a:buFont typeface="Arial" pitchFamily="34" charset="0"/>
              <a:buChar char="•"/>
            </a:pPr>
            <a:r>
              <a:rPr lang="ru-RU" dirty="0" smtClean="0">
                <a:latin typeface="Calibri" pitchFamily="34" charset="0"/>
              </a:rPr>
              <a:t>Каждый опубликованный слой должен иметь соответствующий стиль (style)</a:t>
            </a:r>
          </a:p>
          <a:p>
            <a:pPr marL="342900" lvl="1" indent="-342900">
              <a:buFont typeface="Arial" pitchFamily="34" charset="0"/>
              <a:buChar char="•"/>
            </a:pPr>
            <a:endParaRPr lang="ru-RU" dirty="0" smtClean="0">
              <a:latin typeface="Calibri" pitchFamily="34" charset="0"/>
            </a:endParaRPr>
          </a:p>
          <a:p>
            <a:pPr marL="342900" lvl="1" indent="-342900">
              <a:buFont typeface="Arial" pitchFamily="34" charset="0"/>
              <a:buChar char="•"/>
            </a:pPr>
            <a:r>
              <a:rPr lang="ru-RU" dirty="0" smtClean="0">
                <a:latin typeface="Calibri" pitchFamily="34" charset="0"/>
              </a:rPr>
              <a:t>Типичная структура .sld файла:</a:t>
            </a:r>
          </a:p>
          <a:p>
            <a:pPr marL="342900" lvl="1" indent="-342900">
              <a:buFont typeface="Arial" pitchFamily="34" charset="0"/>
              <a:buChar char="•"/>
            </a:pPr>
            <a:r>
              <a:rPr lang="ru-RU" dirty="0" smtClean="0">
                <a:latin typeface="Calibri" pitchFamily="34" charset="0"/>
              </a:rPr>
              <a:t>Header: или заголовок, содержит метаданные о пространствах имен XML</a:t>
            </a:r>
          </a:p>
          <a:p>
            <a:pPr marL="800100" lvl="2" indent="-342900">
              <a:buFont typeface="Courier New" pitchFamily="49" charset="0"/>
              <a:buChar char="o"/>
            </a:pPr>
            <a:r>
              <a:rPr lang="ru-RU" dirty="0" smtClean="0">
                <a:latin typeface="Calibri" pitchFamily="34" charset="0"/>
              </a:rPr>
              <a:t>FeatureTypeStyle: </a:t>
            </a:r>
            <a:r>
              <a:rPr lang="ru-RU" dirty="0" smtClean="0"/>
              <a:t>группа правил стиля</a:t>
            </a:r>
            <a:endParaRPr lang="ru-RU" dirty="0" smtClean="0">
              <a:latin typeface="Calibri" pitchFamily="34" charset="0"/>
            </a:endParaRPr>
          </a:p>
          <a:p>
            <a:pPr marL="800100" lvl="2" indent="-342900">
              <a:buFont typeface="Courier New" pitchFamily="49" charset="0"/>
              <a:buChar char="o"/>
            </a:pPr>
            <a:r>
              <a:rPr lang="ru-RU" dirty="0" smtClean="0">
                <a:latin typeface="Calibri" pitchFamily="34" charset="0"/>
              </a:rPr>
              <a:t>Rules: </a:t>
            </a:r>
            <a:r>
              <a:rPr lang="ru-RU" dirty="0" smtClean="0"/>
              <a:t>директива для одого стиля</a:t>
            </a:r>
            <a:endParaRPr lang="ru-RU" dirty="0" smtClean="0">
              <a:latin typeface="Calibri" pitchFamily="34" charset="0"/>
            </a:endParaRPr>
          </a:p>
          <a:p>
            <a:pPr marL="800100" lvl="2" indent="-342900">
              <a:buFont typeface="Courier New" pitchFamily="49" charset="0"/>
              <a:buChar char="o"/>
            </a:pPr>
            <a:r>
              <a:rPr lang="ru-RU" dirty="0" smtClean="0">
                <a:latin typeface="Calibri" pitchFamily="34" charset="0"/>
              </a:rPr>
              <a:t>Symbolizers: фактические </a:t>
            </a:r>
            <a:r>
              <a:rPr lang="ru-RU" dirty="0" smtClean="0"/>
              <a:t>команды, 5 типов:</a:t>
            </a:r>
            <a:endParaRPr lang="ru-RU" dirty="0" smtClean="0">
              <a:latin typeface="Calibri" pitchFamily="34" charset="0"/>
            </a:endParaRPr>
          </a:p>
          <a:p>
            <a:pPr marL="1257300" lvl="3" indent="-342900">
              <a:buFont typeface="Wingdings" pitchFamily="2" charset="2"/>
              <a:buChar char="Ø"/>
            </a:pPr>
            <a:r>
              <a:rPr lang="ru-RU" dirty="0" smtClean="0">
                <a:latin typeface="Calibri" pitchFamily="34" charset="0"/>
              </a:rPr>
              <a:t>PointSymbolizer</a:t>
            </a:r>
          </a:p>
          <a:p>
            <a:pPr marL="1257300" lvl="3" indent="-342900">
              <a:buFont typeface="Wingdings" pitchFamily="2" charset="2"/>
              <a:buChar char="Ø"/>
            </a:pPr>
            <a:r>
              <a:rPr lang="ru-RU" dirty="0" smtClean="0">
                <a:latin typeface="Calibri" pitchFamily="34" charset="0"/>
              </a:rPr>
              <a:t>LineSymbolizer</a:t>
            </a:r>
          </a:p>
          <a:p>
            <a:pPr marL="1257300" lvl="3" indent="-342900">
              <a:buFont typeface="Wingdings" pitchFamily="2" charset="2"/>
              <a:buChar char="Ø"/>
            </a:pPr>
            <a:r>
              <a:rPr lang="ru-RU" dirty="0" smtClean="0">
                <a:latin typeface="Calibri" pitchFamily="34" charset="0"/>
              </a:rPr>
              <a:t>PolygonSymbolizer</a:t>
            </a:r>
          </a:p>
          <a:p>
            <a:pPr marL="1257300" lvl="3" indent="-342900">
              <a:buFont typeface="Wingdings" pitchFamily="2" charset="2"/>
              <a:buChar char="Ø"/>
            </a:pPr>
            <a:r>
              <a:rPr lang="ru-RU" dirty="0" smtClean="0">
                <a:latin typeface="Calibri" pitchFamily="34" charset="0"/>
              </a:rPr>
              <a:t>RasterSymbolizer</a:t>
            </a:r>
          </a:p>
          <a:p>
            <a:pPr marL="1257300" lvl="3" indent="-342900">
              <a:buFont typeface="Wingdings" pitchFamily="2" charset="2"/>
              <a:buChar char="Ø"/>
            </a:pPr>
            <a:r>
              <a:rPr lang="ru-RU" dirty="0" smtClean="0">
                <a:latin typeface="Calibri" pitchFamily="34" charset="0"/>
              </a:rPr>
              <a:t>TextSymbolizer</a:t>
            </a:r>
            <a:endParaRPr lang="ru-RU" dirty="0">
              <a:latin typeface="Calibri" pitchFamily="34" charset="0"/>
            </a:endParaRPr>
          </a:p>
        </p:txBody>
      </p:sp>
      <p:sp>
        <p:nvSpPr>
          <p:cNvPr id="6" name="Slide Number Placeholder 5"/>
          <p:cNvSpPr>
            <a:spLocks noGrp="1"/>
          </p:cNvSpPr>
          <p:nvPr>
            <p:ph type="sldNum" sz="quarter" idx="12"/>
          </p:nvPr>
        </p:nvSpPr>
        <p:spPr/>
        <p:txBody>
          <a:bodyPr/>
          <a:lstStyle/>
          <a:p>
            <a:pPr>
              <a:defRPr/>
            </a:pPr>
            <a:fld id="{47E1084E-6879-474A-8738-18B315B6BCC5}" type="slidenum">
              <a:rPr lang="ru-RU" smtClean="0"/>
              <a:pPr>
                <a:defRPr/>
              </a:pPr>
              <a:t>92</a:t>
            </a:fld>
            <a:endParaRPr lang="ru-RU" dirty="0"/>
          </a:p>
        </p:txBody>
      </p:sp>
      <p:sp>
        <p:nvSpPr>
          <p:cNvPr id="106500" name="Rectangle 7"/>
          <p:cNvSpPr>
            <a:spLocks noChangeArrowheads="1"/>
          </p:cNvSpPr>
          <p:nvPr/>
        </p:nvSpPr>
        <p:spPr bwMode="auto">
          <a:xfrm>
            <a:off x="457200" y="908050"/>
            <a:ext cx="3340338" cy="369332"/>
          </a:xfrm>
          <a:prstGeom prst="rect">
            <a:avLst/>
          </a:prstGeom>
          <a:noFill/>
          <a:ln w="9525">
            <a:noFill/>
            <a:miter lim="800000"/>
            <a:headEnd/>
            <a:tailEnd/>
          </a:ln>
        </p:spPr>
        <p:txBody>
          <a:bodyPr wrap="none">
            <a:spAutoFit/>
          </a:bodyPr>
          <a:lstStyle/>
          <a:p>
            <a:r>
              <a:rPr lang="ru-RU" b="1" i="1" dirty="0" smtClean="0">
                <a:latin typeface="Calibri" pitchFamily="34" charset="0"/>
              </a:rPr>
              <a:t>Geoserver: стилизация (styling)</a:t>
            </a:r>
            <a:endParaRPr lang="ru-RU" dirty="0">
              <a:latin typeface="Calibri" pitchFamily="34" charset="0"/>
            </a:endParaRPr>
          </a:p>
        </p:txBody>
      </p:sp>
      <p:sp>
        <p:nvSpPr>
          <p:cNvPr id="9" name="Rectangle 8"/>
          <p:cNvSpPr/>
          <p:nvPr/>
        </p:nvSpPr>
        <p:spPr>
          <a:xfrm>
            <a:off x="457200" y="1352550"/>
            <a:ext cx="8686800" cy="923925"/>
          </a:xfrm>
          <a:prstGeom prst="rect">
            <a:avLst/>
          </a:prstGeom>
        </p:spPr>
        <p:txBody>
          <a:bodyPr>
            <a:spAutoFit/>
          </a:bodyPr>
          <a:lstStyle/>
          <a:p>
            <a:pPr marL="0" lvl="1" fontAlgn="auto">
              <a:spcBef>
                <a:spcPts val="0"/>
              </a:spcBef>
              <a:spcAft>
                <a:spcPts val="0"/>
              </a:spcAft>
              <a:defRPr/>
            </a:pPr>
            <a:endParaRPr lang="ru-RU" dirty="0" smtClean="0">
              <a:latin typeface="+mn-lt"/>
              <a:cs typeface="+mn-cs"/>
            </a:endParaRPr>
          </a:p>
          <a:p>
            <a:pPr marL="355600" lvl="1" fontAlgn="auto">
              <a:spcBef>
                <a:spcPts val="0"/>
              </a:spcBef>
              <a:spcAft>
                <a:spcPts val="0"/>
              </a:spcAft>
              <a:buFont typeface="Wingdings" charset="2"/>
              <a:buChar char="Ø"/>
              <a:defRPr/>
            </a:pPr>
            <a:endParaRPr lang="ru-RU" dirty="0" smtClean="0">
              <a:latin typeface="+mn-lt"/>
              <a:cs typeface="+mn-cs"/>
            </a:endParaRPr>
          </a:p>
          <a:p>
            <a:pPr marL="355600" lvl="1" fontAlgn="auto">
              <a:spcBef>
                <a:spcPts val="0"/>
              </a:spcBef>
              <a:spcAft>
                <a:spcPts val="0"/>
              </a:spcAft>
              <a:buFont typeface="Wingdings" charset="2"/>
              <a:buChar char="Ø"/>
              <a:defRPr/>
            </a:pPr>
            <a:endParaRPr lang="ru-RU" dirty="0">
              <a:latin typeface="+mn-lt"/>
              <a:cs typeface="+mn-cs"/>
            </a:endParaRPr>
          </a:p>
        </p:txBody>
      </p:sp>
      <p:pic>
        <p:nvPicPr>
          <p:cNvPr id="106502" name="Picture 24"/>
          <p:cNvPicPr>
            <a:picLocks noChangeAspect="1"/>
          </p:cNvPicPr>
          <p:nvPr/>
        </p:nvPicPr>
        <p:blipFill>
          <a:blip r:embed="rId2"/>
          <a:srcRect/>
          <a:stretch>
            <a:fillRect/>
          </a:stretch>
        </p:blipFill>
        <p:spPr bwMode="auto">
          <a:xfrm>
            <a:off x="5495925" y="908050"/>
            <a:ext cx="3514725" cy="2765425"/>
          </a:xfrm>
          <a:prstGeom prst="rect">
            <a:avLst/>
          </a:prstGeom>
          <a:noFill/>
          <a:ln w="9525">
            <a:noFill/>
            <a:miter lim="800000"/>
            <a:headEnd/>
            <a:tailEnd/>
          </a:ln>
        </p:spPr>
      </p:pic>
      <p:pic>
        <p:nvPicPr>
          <p:cNvPr id="106503" name="Picture 25"/>
          <p:cNvPicPr>
            <a:picLocks noChangeAspect="1"/>
          </p:cNvPicPr>
          <p:nvPr/>
        </p:nvPicPr>
        <p:blipFill>
          <a:blip r:embed="rId3"/>
          <a:srcRect/>
          <a:stretch>
            <a:fillRect/>
          </a:stretch>
        </p:blipFill>
        <p:spPr bwMode="auto">
          <a:xfrm>
            <a:off x="6283325" y="4103688"/>
            <a:ext cx="2195513" cy="1647825"/>
          </a:xfrm>
          <a:prstGeom prst="rect">
            <a:avLst/>
          </a:prstGeom>
          <a:noFill/>
          <a:ln w="9525">
            <a:noFill/>
            <a:miter lim="800000"/>
            <a:headEnd/>
            <a:tailEnd/>
          </a:ln>
        </p:spPr>
      </p:pic>
      <p:sp>
        <p:nvSpPr>
          <p:cNvPr id="106504" name="Rectangle 26"/>
          <p:cNvSpPr>
            <a:spLocks noChangeArrowheads="1"/>
          </p:cNvSpPr>
          <p:nvPr/>
        </p:nvSpPr>
        <p:spPr bwMode="auto">
          <a:xfrm rot="5400000">
            <a:off x="7132637" y="3703638"/>
            <a:ext cx="430213" cy="369888"/>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0" name="TextBox 9"/>
          <p:cNvSpPr txBox="1"/>
          <p:nvPr/>
        </p:nvSpPr>
        <p:spPr>
          <a:xfrm>
            <a:off x="457200" y="415925"/>
            <a:ext cx="8229600" cy="492125"/>
          </a:xfrm>
          <a:prstGeom prst="rect">
            <a:avLst/>
          </a:prstGeom>
          <a:noFill/>
        </p:spPr>
        <p:txBody>
          <a:bodyPr>
            <a:spAutoFit/>
          </a:bodyPr>
          <a:lstStyle/>
          <a:p>
            <a:pPr fontAlgn="auto">
              <a:spcBef>
                <a:spcPts val="0"/>
              </a:spcBef>
              <a:spcAft>
                <a:spcPts val="0"/>
              </a:spcAft>
              <a:defRPr/>
            </a:pPr>
            <a:r>
              <a:rPr lang="ru-RU" sz="2600" b="1" dirty="0">
                <a:solidFill>
                  <a:schemeClr val="bg1">
                    <a:lumMod val="75000"/>
                  </a:schemeClr>
                </a:solidFill>
                <a:latin typeface="+mn-lt"/>
                <a:cs typeface="+mn-cs"/>
              </a:rPr>
              <a:t>Как публиковать данные</a:t>
            </a:r>
            <a:r>
              <a:rPr lang="ru-RU" sz="2600" b="1" dirty="0" smtClean="0">
                <a:solidFill>
                  <a:schemeClr val="bg1">
                    <a:lumMod val="75000"/>
                  </a:schemeClr>
                </a:solidFill>
                <a:latin typeface="+mn-lt"/>
                <a:cs typeface="+mn-cs"/>
              </a:rPr>
              <a:t>?</a:t>
            </a:r>
            <a:endParaRPr lang="ru-RU" sz="2600" b="1" dirty="0">
              <a:solidFill>
                <a:schemeClr val="bg1">
                  <a:lumMod val="75000"/>
                </a:schemeClr>
              </a:solidFill>
              <a:latin typeface="+mn-lt"/>
              <a:cs typeface="+mn-cs"/>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3F47C54-9EFA-46C2-9AA5-88486CA01E17}" type="slidenum">
              <a:rPr lang="ru-RU" smtClean="0"/>
              <a:pPr>
                <a:defRPr/>
              </a:pPr>
              <a:t>93</a:t>
            </a:fld>
            <a:endParaRPr lang="ru-RU" dirty="0"/>
          </a:p>
        </p:txBody>
      </p:sp>
      <p:sp>
        <p:nvSpPr>
          <p:cNvPr id="9" name="Rectangle 8"/>
          <p:cNvSpPr/>
          <p:nvPr/>
        </p:nvSpPr>
        <p:spPr>
          <a:xfrm>
            <a:off x="457200" y="1352550"/>
            <a:ext cx="8686800" cy="923925"/>
          </a:xfrm>
          <a:prstGeom prst="rect">
            <a:avLst/>
          </a:prstGeom>
        </p:spPr>
        <p:txBody>
          <a:bodyPr>
            <a:spAutoFit/>
          </a:bodyPr>
          <a:lstStyle/>
          <a:p>
            <a:pPr marL="0" lvl="1" fontAlgn="auto">
              <a:spcBef>
                <a:spcPts val="0"/>
              </a:spcBef>
              <a:spcAft>
                <a:spcPts val="0"/>
              </a:spcAft>
              <a:defRPr/>
            </a:pPr>
            <a:endParaRPr lang="ru-RU" dirty="0" smtClean="0">
              <a:latin typeface="+mn-lt"/>
              <a:cs typeface="+mn-cs"/>
            </a:endParaRPr>
          </a:p>
          <a:p>
            <a:pPr marL="355600" lvl="1" fontAlgn="auto">
              <a:spcBef>
                <a:spcPts val="0"/>
              </a:spcBef>
              <a:spcAft>
                <a:spcPts val="0"/>
              </a:spcAft>
              <a:buFont typeface="Wingdings" charset="2"/>
              <a:buChar char="Ø"/>
              <a:defRPr/>
            </a:pPr>
            <a:endParaRPr lang="ru-RU" dirty="0" smtClean="0">
              <a:latin typeface="+mn-lt"/>
              <a:cs typeface="+mn-cs"/>
            </a:endParaRPr>
          </a:p>
          <a:p>
            <a:pPr marL="355600" lvl="1" fontAlgn="auto">
              <a:spcBef>
                <a:spcPts val="0"/>
              </a:spcBef>
              <a:spcAft>
                <a:spcPts val="0"/>
              </a:spcAft>
              <a:buFont typeface="Wingdings" charset="2"/>
              <a:buChar char="Ø"/>
              <a:defRPr/>
            </a:pPr>
            <a:endParaRPr lang="ru-RU" dirty="0">
              <a:latin typeface="+mn-lt"/>
              <a:cs typeface="+mn-cs"/>
            </a:endParaRPr>
          </a:p>
        </p:txBody>
      </p:sp>
      <p:sp>
        <p:nvSpPr>
          <p:cNvPr id="107524" name="Rectangle 10"/>
          <p:cNvSpPr>
            <a:spLocks noChangeArrowheads="1"/>
          </p:cNvSpPr>
          <p:nvPr/>
        </p:nvSpPr>
        <p:spPr bwMode="auto">
          <a:xfrm>
            <a:off x="457200" y="1192213"/>
            <a:ext cx="5038725" cy="4486275"/>
          </a:xfrm>
          <a:prstGeom prst="rect">
            <a:avLst/>
          </a:prstGeom>
          <a:noFill/>
          <a:ln w="9525">
            <a:noFill/>
            <a:miter lim="800000"/>
            <a:headEnd/>
            <a:tailEnd/>
          </a:ln>
        </p:spPr>
        <p:txBody>
          <a:bodyPr>
            <a:spAutoFit/>
          </a:bodyPr>
          <a:lstStyle/>
          <a:p>
            <a:pPr marL="342900" lvl="1" indent="-342900"/>
            <a:r>
              <a:rPr lang="ru-RU" dirty="0" smtClean="0">
                <a:latin typeface="Calibri" pitchFamily="34" charset="0"/>
              </a:rPr>
              <a:t>Чтобы изменить стиль:</a:t>
            </a:r>
          </a:p>
          <a:p>
            <a:pPr marL="342900" lvl="1" indent="-342900"/>
            <a:endParaRPr lang="ru-RU" dirty="0" smtClean="0">
              <a:latin typeface="Calibri" pitchFamily="34" charset="0"/>
            </a:endParaRPr>
          </a:p>
          <a:p>
            <a:pPr marL="342900" lvl="1" indent="-342900">
              <a:buFontTx/>
              <a:buAutoNum type="arabicParenR"/>
            </a:pPr>
            <a:r>
              <a:rPr lang="ru-RU" dirty="0" smtClean="0">
                <a:latin typeface="Calibri" pitchFamily="34" charset="0"/>
              </a:rPr>
              <a:t>Выберите строку “Styles” </a:t>
            </a:r>
          </a:p>
          <a:p>
            <a:pPr marL="342900" lvl="1" indent="-342900">
              <a:buFontTx/>
              <a:buAutoNum type="arabicParenR"/>
            </a:pPr>
            <a:endParaRPr lang="ru-RU" dirty="0" smtClean="0">
              <a:latin typeface="Calibri" pitchFamily="34" charset="0"/>
            </a:endParaRPr>
          </a:p>
          <a:p>
            <a:pPr marL="342900" lvl="1" indent="-342900">
              <a:buFontTx/>
              <a:buAutoNum type="arabicParenR"/>
            </a:pPr>
            <a:r>
              <a:rPr lang="ru-RU" dirty="0" smtClean="0">
                <a:latin typeface="Calibri" pitchFamily="34" charset="0"/>
              </a:rPr>
              <a:t>Нажмите на название стиля, чтобы изменить (пример: polygon), который откроет редактор стилей</a:t>
            </a:r>
            <a:br>
              <a:rPr lang="ru-RU" dirty="0" smtClean="0">
                <a:latin typeface="Calibri" pitchFamily="34" charset="0"/>
              </a:rPr>
            </a:br>
            <a:r>
              <a:rPr lang="ru-RU" dirty="0" smtClean="0">
                <a:latin typeface="Calibri" pitchFamily="34" charset="0"/>
              </a:rPr>
              <a:t>Например, найдите строку, которая начинается с &lt;CssParameter name="fill"&gt; и изменить код RGB на </a:t>
            </a:r>
            <a:r>
              <a:rPr lang="ru-RU" b="1" dirty="0" smtClean="0">
                <a:latin typeface="Calibri" pitchFamily="34" charset="0"/>
              </a:rPr>
              <a:t>#0000ff (синий)</a:t>
            </a:r>
            <a:r>
              <a:rPr lang="ru-RU" dirty="0" smtClean="0">
                <a:latin typeface="Calibri" pitchFamily="34" charset="0"/>
              </a:rPr>
              <a:t>.</a:t>
            </a:r>
          </a:p>
          <a:p>
            <a:pPr marL="342900" lvl="1" indent="-342900"/>
            <a:endParaRPr lang="ru-RU" dirty="0" smtClean="0">
              <a:latin typeface="Calibri" pitchFamily="34" charset="0"/>
            </a:endParaRPr>
          </a:p>
          <a:p>
            <a:pPr marL="342900" lvl="1" indent="-342900"/>
            <a:r>
              <a:rPr lang="ru-RU" dirty="0" smtClean="0">
                <a:latin typeface="Calibri" pitchFamily="34" charset="0"/>
              </a:rPr>
              <a:t>3)  Внесите необходимые изменения, затем исполните команды validate и submit </a:t>
            </a:r>
          </a:p>
          <a:p>
            <a:pPr marL="342900" lvl="1" indent="-342900">
              <a:buFont typeface="Arial" pitchFamily="34" charset="0"/>
              <a:buChar char="•"/>
            </a:pPr>
            <a:endParaRPr lang="ru-RU" dirty="0" smtClean="0">
              <a:latin typeface="Calibri" pitchFamily="34" charset="0"/>
            </a:endParaRPr>
          </a:p>
          <a:p>
            <a:pPr marL="342900" lvl="1" indent="-342900"/>
            <a:r>
              <a:rPr lang="ru-RU" dirty="0" smtClean="0">
                <a:latin typeface="Calibri" pitchFamily="34" charset="0"/>
              </a:rPr>
              <a:t/>
            </a:r>
            <a:br>
              <a:rPr lang="ru-RU" dirty="0" smtClean="0">
                <a:latin typeface="Calibri" pitchFamily="34" charset="0"/>
              </a:rPr>
            </a:br>
            <a:endParaRPr lang="ru-RU" dirty="0">
              <a:latin typeface="Calibri" pitchFamily="34" charset="0"/>
            </a:endParaRPr>
          </a:p>
        </p:txBody>
      </p:sp>
      <p:pic>
        <p:nvPicPr>
          <p:cNvPr id="107525" name="Picture 14"/>
          <p:cNvPicPr>
            <a:picLocks noChangeAspect="1"/>
          </p:cNvPicPr>
          <p:nvPr/>
        </p:nvPicPr>
        <p:blipFill>
          <a:blip r:embed="rId2"/>
          <a:srcRect/>
          <a:stretch>
            <a:fillRect/>
          </a:stretch>
        </p:blipFill>
        <p:spPr bwMode="auto">
          <a:xfrm>
            <a:off x="7415213" y="415925"/>
            <a:ext cx="1103312" cy="1041400"/>
          </a:xfrm>
          <a:prstGeom prst="rect">
            <a:avLst/>
          </a:prstGeom>
          <a:noFill/>
          <a:ln w="9525">
            <a:noFill/>
            <a:miter lim="800000"/>
            <a:headEnd/>
            <a:tailEnd/>
          </a:ln>
        </p:spPr>
      </p:pic>
      <p:pic>
        <p:nvPicPr>
          <p:cNvPr id="107526" name="Picture 15"/>
          <p:cNvPicPr>
            <a:picLocks noChangeAspect="1"/>
          </p:cNvPicPr>
          <p:nvPr/>
        </p:nvPicPr>
        <p:blipFill>
          <a:blip r:embed="rId3"/>
          <a:srcRect/>
          <a:stretch>
            <a:fillRect/>
          </a:stretch>
        </p:blipFill>
        <p:spPr bwMode="auto">
          <a:xfrm>
            <a:off x="5676900" y="2028825"/>
            <a:ext cx="3244850" cy="3355975"/>
          </a:xfrm>
          <a:prstGeom prst="rect">
            <a:avLst/>
          </a:prstGeom>
          <a:noFill/>
          <a:ln w="9525">
            <a:noFill/>
            <a:miter lim="800000"/>
            <a:headEnd/>
            <a:tailEnd/>
          </a:ln>
        </p:spPr>
      </p:pic>
      <p:pic>
        <p:nvPicPr>
          <p:cNvPr id="107527" name="Picture 16"/>
          <p:cNvPicPr>
            <a:picLocks noChangeAspect="1"/>
          </p:cNvPicPr>
          <p:nvPr/>
        </p:nvPicPr>
        <p:blipFill>
          <a:blip r:embed="rId4"/>
          <a:srcRect/>
          <a:stretch>
            <a:fillRect/>
          </a:stretch>
        </p:blipFill>
        <p:spPr bwMode="auto">
          <a:xfrm>
            <a:off x="3330575" y="4883150"/>
            <a:ext cx="1987550" cy="363538"/>
          </a:xfrm>
          <a:prstGeom prst="rect">
            <a:avLst/>
          </a:prstGeom>
          <a:noFill/>
          <a:ln w="9525">
            <a:noFill/>
            <a:miter lim="800000"/>
            <a:headEnd/>
            <a:tailEnd/>
          </a:ln>
        </p:spPr>
      </p:pic>
      <p:pic>
        <p:nvPicPr>
          <p:cNvPr id="107528" name="Picture 17"/>
          <p:cNvPicPr>
            <a:picLocks noChangeAspect="1"/>
          </p:cNvPicPr>
          <p:nvPr/>
        </p:nvPicPr>
        <p:blipFill>
          <a:blip r:embed="rId5"/>
          <a:srcRect/>
          <a:stretch>
            <a:fillRect/>
          </a:stretch>
        </p:blipFill>
        <p:spPr bwMode="auto">
          <a:xfrm>
            <a:off x="1346200" y="5253038"/>
            <a:ext cx="1778000" cy="712787"/>
          </a:xfrm>
          <a:prstGeom prst="rect">
            <a:avLst/>
          </a:prstGeom>
          <a:noFill/>
          <a:ln w="9525">
            <a:noFill/>
            <a:miter lim="800000"/>
            <a:headEnd/>
            <a:tailEnd/>
          </a:ln>
        </p:spPr>
      </p:pic>
      <p:sp>
        <p:nvSpPr>
          <p:cNvPr id="107529" name="Rectangle 18"/>
          <p:cNvSpPr>
            <a:spLocks noChangeArrowheads="1"/>
          </p:cNvSpPr>
          <p:nvPr/>
        </p:nvSpPr>
        <p:spPr bwMode="auto">
          <a:xfrm>
            <a:off x="1960563" y="4883150"/>
            <a:ext cx="390525" cy="369888"/>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2" name="TextBox 11"/>
          <p:cNvSpPr txBox="1"/>
          <p:nvPr/>
        </p:nvSpPr>
        <p:spPr>
          <a:xfrm>
            <a:off x="457200" y="415925"/>
            <a:ext cx="8229600" cy="492125"/>
          </a:xfrm>
          <a:prstGeom prst="rect">
            <a:avLst/>
          </a:prstGeom>
          <a:noFill/>
        </p:spPr>
        <p:txBody>
          <a:bodyPr>
            <a:spAutoFit/>
          </a:bodyPr>
          <a:lstStyle/>
          <a:p>
            <a:pPr fontAlgn="auto">
              <a:spcBef>
                <a:spcPts val="0"/>
              </a:spcBef>
              <a:spcAft>
                <a:spcPts val="0"/>
              </a:spcAft>
              <a:defRPr/>
            </a:pPr>
            <a:r>
              <a:rPr lang="ru-RU" sz="2600" b="1" dirty="0">
                <a:solidFill>
                  <a:schemeClr val="bg1">
                    <a:lumMod val="75000"/>
                  </a:schemeClr>
                </a:solidFill>
                <a:latin typeface="+mn-lt"/>
                <a:cs typeface="+mn-cs"/>
              </a:rPr>
              <a:t>Как публиковать данные</a:t>
            </a:r>
            <a:r>
              <a:rPr lang="ru-RU" sz="2600" b="1" dirty="0" smtClean="0">
                <a:solidFill>
                  <a:schemeClr val="bg1">
                    <a:lumMod val="75000"/>
                  </a:schemeClr>
                </a:solidFill>
                <a:latin typeface="+mn-lt"/>
                <a:cs typeface="+mn-cs"/>
              </a:rPr>
              <a:t>?</a:t>
            </a:r>
            <a:endParaRPr lang="ru-RU" sz="2600" b="1" dirty="0">
              <a:solidFill>
                <a:schemeClr val="bg1">
                  <a:lumMod val="75000"/>
                </a:schemeClr>
              </a:solidFill>
              <a:latin typeface="+mn-lt"/>
              <a:cs typeface="+mn-cs"/>
            </a:endParaRPr>
          </a:p>
        </p:txBody>
      </p:sp>
      <p:sp>
        <p:nvSpPr>
          <p:cNvPr id="107531" name="Rectangle 7"/>
          <p:cNvSpPr>
            <a:spLocks noChangeArrowheads="1"/>
          </p:cNvSpPr>
          <p:nvPr/>
        </p:nvSpPr>
        <p:spPr bwMode="auto">
          <a:xfrm>
            <a:off x="457200" y="908050"/>
            <a:ext cx="5162550" cy="366713"/>
          </a:xfrm>
          <a:prstGeom prst="rect">
            <a:avLst/>
          </a:prstGeom>
          <a:noFill/>
          <a:ln w="9525">
            <a:noFill/>
            <a:miter lim="800000"/>
            <a:headEnd/>
            <a:tailEnd/>
          </a:ln>
        </p:spPr>
        <p:txBody>
          <a:bodyPr wrap="none">
            <a:spAutoFit/>
          </a:bodyPr>
          <a:lstStyle/>
          <a:p>
            <a:r>
              <a:rPr lang="ru-RU" b="1" i="1" dirty="0" smtClean="0">
                <a:latin typeface="Calibri" pitchFamily="34" charset="0"/>
              </a:rPr>
              <a:t>Geoserver: стилизация (styling), </a:t>
            </a:r>
            <a:r>
              <a:rPr lang="ru-RU" b="1" i="1" dirty="0" smtClean="0"/>
              <a:t>продолжение</a:t>
            </a:r>
            <a:endParaRPr lang="ru-RU" b="1" i="1"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0"/>
          <p:cNvSpPr>
            <a:spLocks noChangeArrowheads="1"/>
          </p:cNvSpPr>
          <p:nvPr/>
        </p:nvSpPr>
        <p:spPr bwMode="auto">
          <a:xfrm>
            <a:off x="457200" y="1344613"/>
            <a:ext cx="5038725" cy="4486275"/>
          </a:xfrm>
          <a:prstGeom prst="rect">
            <a:avLst/>
          </a:prstGeom>
          <a:noFill/>
          <a:ln w="9525">
            <a:noFill/>
            <a:miter lim="800000"/>
            <a:headEnd/>
            <a:tailEnd/>
          </a:ln>
        </p:spPr>
        <p:txBody>
          <a:bodyPr>
            <a:spAutoFit/>
          </a:bodyPr>
          <a:lstStyle/>
          <a:p>
            <a:pPr marL="342900" lvl="1" indent="-342900"/>
            <a:r>
              <a:rPr lang="ru-RU" dirty="0" smtClean="0">
                <a:latin typeface="Calibri" pitchFamily="34" charset="0"/>
              </a:rPr>
              <a:t>Чтобы связать стиль (style) со слоем (layer):</a:t>
            </a:r>
          </a:p>
          <a:p>
            <a:pPr marL="342900" lvl="1" indent="-342900"/>
            <a:endParaRPr lang="ru-RU" dirty="0" smtClean="0">
              <a:latin typeface="Calibri" pitchFamily="34" charset="0"/>
            </a:endParaRPr>
          </a:p>
          <a:p>
            <a:pPr marL="342900" lvl="1" indent="-342900">
              <a:buFontTx/>
              <a:buAutoNum type="arabicParenR"/>
            </a:pPr>
            <a:r>
              <a:rPr lang="ru-RU" dirty="0" smtClean="0">
                <a:latin typeface="Calibri" pitchFamily="34" charset="0"/>
              </a:rPr>
              <a:t>Выберите соответствующий слой (например: geoss:cy_buffers)</a:t>
            </a:r>
            <a:endParaRPr lang="ru-RU" dirty="0">
              <a:latin typeface="Calibri" pitchFamily="34" charset="0"/>
            </a:endParaRPr>
          </a:p>
          <a:p>
            <a:pPr marL="342900" lvl="1" indent="-342900">
              <a:buFontTx/>
              <a:buAutoNum type="arabicParenR"/>
            </a:pPr>
            <a:endParaRPr lang="ru-RU" dirty="0">
              <a:latin typeface="Calibri" pitchFamily="34" charset="0"/>
            </a:endParaRPr>
          </a:p>
          <a:p>
            <a:pPr marL="342900" lvl="1" indent="-342900">
              <a:buFontTx/>
              <a:buAutoNum type="arabicParenR"/>
            </a:pPr>
            <a:r>
              <a:rPr lang="ru-RU" dirty="0" smtClean="0"/>
              <a:t>Перейдите на вкладку </a:t>
            </a:r>
            <a:r>
              <a:rPr lang="ru-RU" dirty="0" smtClean="0">
                <a:latin typeface="Calibri" pitchFamily="34" charset="0"/>
              </a:rPr>
              <a:t>“publishing” </a:t>
            </a:r>
            <a:r>
              <a:rPr lang="ru-RU" dirty="0" smtClean="0"/>
              <a:t>и к разделу</a:t>
            </a:r>
            <a:r>
              <a:rPr lang="ru-RU" dirty="0" smtClean="0">
                <a:latin typeface="Calibri" pitchFamily="34" charset="0"/>
              </a:rPr>
              <a:t> “default style”</a:t>
            </a:r>
            <a:endParaRPr lang="ru-RU" dirty="0">
              <a:latin typeface="Calibri" pitchFamily="34" charset="0"/>
            </a:endParaRPr>
          </a:p>
          <a:p>
            <a:pPr marL="342900" lvl="1" indent="-342900">
              <a:buFontTx/>
              <a:buAutoNum type="arabicParenR"/>
            </a:pPr>
            <a:endParaRPr lang="ru-RU" dirty="0">
              <a:latin typeface="Calibri" pitchFamily="34" charset="0"/>
            </a:endParaRPr>
          </a:p>
          <a:p>
            <a:pPr marL="342900" lvl="1" indent="-342900">
              <a:buFontTx/>
              <a:buAutoNum type="arabicParenR"/>
            </a:pPr>
            <a:r>
              <a:rPr lang="ru-RU" dirty="0" smtClean="0">
                <a:latin typeface="Calibri" pitchFamily="34" charset="0"/>
              </a:rPr>
              <a:t>Перейдите к стилю по умолчанию в раскрывающемся списке и выберите тот, который вы хотите (например: cy_buffers_yellow_red)</a:t>
            </a:r>
            <a:endParaRPr lang="ru-RU" dirty="0">
              <a:latin typeface="Calibri" pitchFamily="34" charset="0"/>
            </a:endParaRPr>
          </a:p>
          <a:p>
            <a:pPr marL="342900" lvl="1" indent="-342900">
              <a:buFontTx/>
              <a:buAutoNum type="arabicParenR"/>
            </a:pPr>
            <a:endParaRPr lang="ru-RU" dirty="0">
              <a:latin typeface="Calibri" pitchFamily="34" charset="0"/>
            </a:endParaRPr>
          </a:p>
          <a:p>
            <a:pPr marL="342900" lvl="1" indent="-342900">
              <a:buFontTx/>
              <a:buAutoNum type="arabicParenR"/>
            </a:pPr>
            <a:r>
              <a:rPr lang="ru-RU" dirty="0" smtClean="0"/>
              <a:t>Сохранить</a:t>
            </a:r>
            <a:endParaRPr lang="ru-RU" dirty="0" smtClean="0">
              <a:latin typeface="Calibri" pitchFamily="34" charset="0"/>
            </a:endParaRPr>
          </a:p>
          <a:p>
            <a:pPr marL="342900" lvl="1" indent="-342900">
              <a:buFontTx/>
              <a:buAutoNum type="arabicParenR"/>
            </a:pPr>
            <a:endParaRPr lang="ru-RU" dirty="0" smtClean="0">
              <a:latin typeface="Calibri" pitchFamily="34" charset="0"/>
            </a:endParaRPr>
          </a:p>
          <a:p>
            <a:pPr marL="342900" lvl="1" indent="-342900"/>
            <a:r>
              <a:rPr lang="ru-RU" dirty="0" smtClean="0">
                <a:latin typeface="Calibri" pitchFamily="34" charset="0"/>
              </a:rPr>
              <a:t>Ваше слой будет выглядеть по-другому!</a:t>
            </a:r>
            <a:endParaRPr lang="ru-RU" dirty="0">
              <a:latin typeface="Calibri" pitchFamily="34" charset="0"/>
            </a:endParaRPr>
          </a:p>
        </p:txBody>
      </p:sp>
      <p:sp>
        <p:nvSpPr>
          <p:cNvPr id="6" name="Slide Number Placeholder 5"/>
          <p:cNvSpPr>
            <a:spLocks noGrp="1"/>
          </p:cNvSpPr>
          <p:nvPr>
            <p:ph type="sldNum" sz="quarter" idx="12"/>
          </p:nvPr>
        </p:nvSpPr>
        <p:spPr/>
        <p:txBody>
          <a:bodyPr/>
          <a:lstStyle/>
          <a:p>
            <a:pPr>
              <a:defRPr/>
            </a:pPr>
            <a:fld id="{26A506BA-A83F-4ED8-8297-2FE66A8077EE}" type="slidenum">
              <a:rPr lang="ru-RU" smtClean="0"/>
              <a:pPr>
                <a:defRPr/>
              </a:pPr>
              <a:t>94</a:t>
            </a:fld>
            <a:endParaRPr lang="ru-RU" dirty="0"/>
          </a:p>
        </p:txBody>
      </p:sp>
      <p:sp>
        <p:nvSpPr>
          <p:cNvPr id="9" name="Rectangle 8"/>
          <p:cNvSpPr/>
          <p:nvPr/>
        </p:nvSpPr>
        <p:spPr>
          <a:xfrm>
            <a:off x="457200" y="1352550"/>
            <a:ext cx="8686800" cy="923925"/>
          </a:xfrm>
          <a:prstGeom prst="rect">
            <a:avLst/>
          </a:prstGeom>
        </p:spPr>
        <p:txBody>
          <a:bodyPr>
            <a:spAutoFit/>
          </a:bodyPr>
          <a:lstStyle/>
          <a:p>
            <a:pPr marL="0" lvl="1" fontAlgn="auto">
              <a:spcBef>
                <a:spcPts val="0"/>
              </a:spcBef>
              <a:spcAft>
                <a:spcPts val="0"/>
              </a:spcAft>
              <a:defRPr/>
            </a:pPr>
            <a:endParaRPr lang="ru-RU" dirty="0" smtClean="0">
              <a:latin typeface="+mn-lt"/>
              <a:cs typeface="+mn-cs"/>
            </a:endParaRPr>
          </a:p>
          <a:p>
            <a:pPr marL="355600" lvl="1" fontAlgn="auto">
              <a:spcBef>
                <a:spcPts val="0"/>
              </a:spcBef>
              <a:spcAft>
                <a:spcPts val="0"/>
              </a:spcAft>
              <a:buFont typeface="Wingdings" charset="2"/>
              <a:buChar char="Ø"/>
              <a:defRPr/>
            </a:pPr>
            <a:endParaRPr lang="ru-RU" dirty="0" smtClean="0">
              <a:latin typeface="+mn-lt"/>
              <a:cs typeface="+mn-cs"/>
            </a:endParaRPr>
          </a:p>
          <a:p>
            <a:pPr marL="355600" lvl="1" fontAlgn="auto">
              <a:spcBef>
                <a:spcPts val="0"/>
              </a:spcBef>
              <a:spcAft>
                <a:spcPts val="0"/>
              </a:spcAft>
              <a:buFont typeface="Wingdings" charset="2"/>
              <a:buChar char="Ø"/>
              <a:defRPr/>
            </a:pPr>
            <a:endParaRPr lang="ru-RU" dirty="0">
              <a:latin typeface="+mn-lt"/>
              <a:cs typeface="+mn-cs"/>
            </a:endParaRPr>
          </a:p>
        </p:txBody>
      </p:sp>
      <p:pic>
        <p:nvPicPr>
          <p:cNvPr id="108549" name="Picture 11"/>
          <p:cNvPicPr>
            <a:picLocks noChangeAspect="1"/>
          </p:cNvPicPr>
          <p:nvPr/>
        </p:nvPicPr>
        <p:blipFill>
          <a:blip r:embed="rId2"/>
          <a:srcRect/>
          <a:stretch>
            <a:fillRect/>
          </a:stretch>
        </p:blipFill>
        <p:spPr bwMode="auto">
          <a:xfrm>
            <a:off x="7605713" y="306388"/>
            <a:ext cx="1081087" cy="1060450"/>
          </a:xfrm>
          <a:prstGeom prst="rect">
            <a:avLst/>
          </a:prstGeom>
          <a:noFill/>
          <a:ln w="9525">
            <a:noFill/>
            <a:miter lim="800000"/>
            <a:headEnd/>
            <a:tailEnd/>
          </a:ln>
        </p:spPr>
      </p:pic>
      <p:pic>
        <p:nvPicPr>
          <p:cNvPr id="108550" name="Picture 12"/>
          <p:cNvPicPr>
            <a:picLocks noChangeAspect="1"/>
          </p:cNvPicPr>
          <p:nvPr/>
        </p:nvPicPr>
        <p:blipFill>
          <a:blip r:embed="rId3"/>
          <a:srcRect/>
          <a:stretch>
            <a:fillRect/>
          </a:stretch>
        </p:blipFill>
        <p:spPr bwMode="auto">
          <a:xfrm>
            <a:off x="5986463" y="1709738"/>
            <a:ext cx="3157537" cy="414337"/>
          </a:xfrm>
          <a:prstGeom prst="rect">
            <a:avLst/>
          </a:prstGeom>
          <a:noFill/>
          <a:ln w="9525">
            <a:noFill/>
            <a:miter lim="800000"/>
            <a:headEnd/>
            <a:tailEnd/>
          </a:ln>
        </p:spPr>
      </p:pic>
      <p:pic>
        <p:nvPicPr>
          <p:cNvPr id="108551" name="Picture 13"/>
          <p:cNvPicPr>
            <a:picLocks noChangeAspect="1"/>
          </p:cNvPicPr>
          <p:nvPr/>
        </p:nvPicPr>
        <p:blipFill>
          <a:blip r:embed="rId4"/>
          <a:srcRect/>
          <a:stretch>
            <a:fillRect/>
          </a:stretch>
        </p:blipFill>
        <p:spPr bwMode="auto">
          <a:xfrm>
            <a:off x="7415213" y="2276475"/>
            <a:ext cx="1095375" cy="1708150"/>
          </a:xfrm>
          <a:prstGeom prst="rect">
            <a:avLst/>
          </a:prstGeom>
          <a:noFill/>
          <a:ln w="9525">
            <a:noFill/>
            <a:miter lim="800000"/>
            <a:headEnd/>
            <a:tailEnd/>
          </a:ln>
        </p:spPr>
      </p:pic>
      <p:pic>
        <p:nvPicPr>
          <p:cNvPr id="108552" name="Picture 14"/>
          <p:cNvPicPr>
            <a:picLocks noChangeAspect="1"/>
          </p:cNvPicPr>
          <p:nvPr/>
        </p:nvPicPr>
        <p:blipFill>
          <a:blip r:embed="rId5"/>
          <a:srcRect/>
          <a:stretch>
            <a:fillRect/>
          </a:stretch>
        </p:blipFill>
        <p:spPr bwMode="auto">
          <a:xfrm>
            <a:off x="7613650" y="4119563"/>
            <a:ext cx="896938" cy="1035050"/>
          </a:xfrm>
          <a:prstGeom prst="rect">
            <a:avLst/>
          </a:prstGeom>
          <a:noFill/>
          <a:ln w="9525">
            <a:noFill/>
            <a:miter lim="800000"/>
            <a:headEnd/>
            <a:tailEnd/>
          </a:ln>
        </p:spPr>
      </p:pic>
      <p:sp>
        <p:nvSpPr>
          <p:cNvPr id="108553" name="Rectangle 15"/>
          <p:cNvSpPr>
            <a:spLocks noChangeArrowheads="1"/>
          </p:cNvSpPr>
          <p:nvPr/>
        </p:nvSpPr>
        <p:spPr bwMode="auto">
          <a:xfrm>
            <a:off x="7812088" y="1366838"/>
            <a:ext cx="390525" cy="369887"/>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08554" name="Rectangle 16"/>
          <p:cNvSpPr>
            <a:spLocks noChangeArrowheads="1"/>
          </p:cNvSpPr>
          <p:nvPr/>
        </p:nvSpPr>
        <p:spPr bwMode="auto">
          <a:xfrm>
            <a:off x="7812088" y="2024063"/>
            <a:ext cx="390525" cy="369887"/>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08555" name="Rectangle 17"/>
          <p:cNvSpPr>
            <a:spLocks noChangeArrowheads="1"/>
          </p:cNvSpPr>
          <p:nvPr/>
        </p:nvSpPr>
        <p:spPr bwMode="auto">
          <a:xfrm>
            <a:off x="7812088" y="3867150"/>
            <a:ext cx="390525" cy="369888"/>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pic>
        <p:nvPicPr>
          <p:cNvPr id="108556" name="Picture 18"/>
          <p:cNvPicPr>
            <a:picLocks noChangeAspect="1"/>
          </p:cNvPicPr>
          <p:nvPr/>
        </p:nvPicPr>
        <p:blipFill>
          <a:blip r:embed="rId6"/>
          <a:srcRect/>
          <a:stretch>
            <a:fillRect/>
          </a:stretch>
        </p:blipFill>
        <p:spPr bwMode="auto">
          <a:xfrm>
            <a:off x="6888163" y="5457825"/>
            <a:ext cx="1847850" cy="755650"/>
          </a:xfrm>
          <a:prstGeom prst="rect">
            <a:avLst/>
          </a:prstGeom>
          <a:noFill/>
          <a:ln w="9525">
            <a:noFill/>
            <a:miter lim="800000"/>
            <a:headEnd/>
            <a:tailEnd/>
          </a:ln>
        </p:spPr>
      </p:pic>
      <p:sp>
        <p:nvSpPr>
          <p:cNvPr id="108557" name="Rectangle 19"/>
          <p:cNvSpPr>
            <a:spLocks noChangeArrowheads="1"/>
          </p:cNvSpPr>
          <p:nvPr/>
        </p:nvSpPr>
        <p:spPr bwMode="auto">
          <a:xfrm>
            <a:off x="7812088" y="5154613"/>
            <a:ext cx="390525" cy="369887"/>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6" name="TextBox 15"/>
          <p:cNvSpPr txBox="1"/>
          <p:nvPr/>
        </p:nvSpPr>
        <p:spPr>
          <a:xfrm>
            <a:off x="457200" y="415925"/>
            <a:ext cx="8229600" cy="492125"/>
          </a:xfrm>
          <a:prstGeom prst="rect">
            <a:avLst/>
          </a:prstGeom>
          <a:noFill/>
        </p:spPr>
        <p:txBody>
          <a:bodyPr>
            <a:spAutoFit/>
          </a:bodyPr>
          <a:lstStyle/>
          <a:p>
            <a:pPr fontAlgn="auto">
              <a:spcBef>
                <a:spcPts val="0"/>
              </a:spcBef>
              <a:spcAft>
                <a:spcPts val="0"/>
              </a:spcAft>
              <a:defRPr/>
            </a:pPr>
            <a:r>
              <a:rPr lang="ru-RU" sz="2600" b="1" dirty="0">
                <a:solidFill>
                  <a:schemeClr val="bg1">
                    <a:lumMod val="75000"/>
                  </a:schemeClr>
                </a:solidFill>
                <a:latin typeface="+mn-lt"/>
                <a:cs typeface="+mn-cs"/>
              </a:rPr>
              <a:t>Как публиковать данные</a:t>
            </a:r>
            <a:r>
              <a:rPr lang="ru-RU" sz="2600" b="1" dirty="0" smtClean="0">
                <a:solidFill>
                  <a:schemeClr val="bg1">
                    <a:lumMod val="75000"/>
                  </a:schemeClr>
                </a:solidFill>
                <a:latin typeface="+mn-lt"/>
                <a:cs typeface="+mn-cs"/>
              </a:rPr>
              <a:t>?</a:t>
            </a:r>
            <a:endParaRPr lang="ru-RU" sz="2600" b="1" dirty="0">
              <a:solidFill>
                <a:schemeClr val="bg1">
                  <a:lumMod val="75000"/>
                </a:schemeClr>
              </a:solidFill>
              <a:latin typeface="+mn-lt"/>
              <a:cs typeface="+mn-cs"/>
            </a:endParaRPr>
          </a:p>
        </p:txBody>
      </p:sp>
      <p:sp>
        <p:nvSpPr>
          <p:cNvPr id="108559" name="Rectangle 7"/>
          <p:cNvSpPr>
            <a:spLocks noChangeArrowheads="1"/>
          </p:cNvSpPr>
          <p:nvPr/>
        </p:nvSpPr>
        <p:spPr bwMode="auto">
          <a:xfrm>
            <a:off x="457200" y="908050"/>
            <a:ext cx="5162550" cy="366713"/>
          </a:xfrm>
          <a:prstGeom prst="rect">
            <a:avLst/>
          </a:prstGeom>
          <a:noFill/>
          <a:ln w="9525">
            <a:noFill/>
            <a:miter lim="800000"/>
            <a:headEnd/>
            <a:tailEnd/>
          </a:ln>
        </p:spPr>
        <p:txBody>
          <a:bodyPr wrap="none">
            <a:spAutoFit/>
          </a:bodyPr>
          <a:lstStyle/>
          <a:p>
            <a:r>
              <a:rPr lang="ru-RU" b="1" i="1" dirty="0" smtClean="0">
                <a:latin typeface="Calibri" pitchFamily="34" charset="0"/>
              </a:rPr>
              <a:t>Geoserver: стилизация (styling), </a:t>
            </a:r>
            <a:r>
              <a:rPr lang="ru-RU" b="1" i="1" dirty="0" smtClean="0"/>
              <a:t>продолжение</a:t>
            </a:r>
            <a:endParaRPr lang="ru-RU" b="1" i="1"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0AAD8CF-80B4-4093-A25F-FA61186711FF}" type="slidenum">
              <a:rPr lang="ru-RU" smtClean="0"/>
              <a:pPr>
                <a:defRPr/>
              </a:pPr>
              <a:t>95</a:t>
            </a:fld>
            <a:endParaRPr lang="ru-RU" dirty="0"/>
          </a:p>
        </p:txBody>
      </p:sp>
      <p:sp>
        <p:nvSpPr>
          <p:cNvPr id="109571" name="Rectangle 7"/>
          <p:cNvSpPr>
            <a:spLocks noChangeArrowheads="1"/>
          </p:cNvSpPr>
          <p:nvPr/>
        </p:nvSpPr>
        <p:spPr bwMode="auto">
          <a:xfrm>
            <a:off x="457200" y="908050"/>
            <a:ext cx="1377950" cy="369888"/>
          </a:xfrm>
          <a:prstGeom prst="rect">
            <a:avLst/>
          </a:prstGeom>
          <a:noFill/>
          <a:ln w="9525">
            <a:noFill/>
            <a:miter lim="800000"/>
            <a:headEnd/>
            <a:tailEnd/>
          </a:ln>
        </p:spPr>
        <p:txBody>
          <a:bodyPr wrap="none">
            <a:spAutoFit/>
          </a:bodyPr>
          <a:lstStyle/>
          <a:p>
            <a:r>
              <a:rPr lang="ru-RU" b="1" i="1" dirty="0" smtClean="0">
                <a:latin typeface="Calibri" pitchFamily="34" charset="0"/>
              </a:rPr>
              <a:t>Geoexplorer</a:t>
            </a:r>
            <a:endParaRPr lang="ru-RU" dirty="0">
              <a:latin typeface="Calibri" pitchFamily="34" charset="0"/>
            </a:endParaRPr>
          </a:p>
        </p:txBody>
      </p:sp>
      <p:sp>
        <p:nvSpPr>
          <p:cNvPr id="109572" name="Rectangle 10"/>
          <p:cNvSpPr>
            <a:spLocks noChangeArrowheads="1"/>
          </p:cNvSpPr>
          <p:nvPr/>
        </p:nvSpPr>
        <p:spPr bwMode="auto">
          <a:xfrm>
            <a:off x="457200" y="1192213"/>
            <a:ext cx="6565900" cy="2862322"/>
          </a:xfrm>
          <a:prstGeom prst="rect">
            <a:avLst/>
          </a:prstGeom>
          <a:noFill/>
          <a:ln w="9525">
            <a:noFill/>
            <a:miter lim="800000"/>
            <a:headEnd/>
            <a:tailEnd/>
          </a:ln>
        </p:spPr>
        <p:txBody>
          <a:bodyPr>
            <a:spAutoFit/>
          </a:bodyPr>
          <a:lstStyle/>
          <a:p>
            <a:pPr marL="342900" lvl="1" indent="-342900">
              <a:buFont typeface="Arial" pitchFamily="34" charset="0"/>
              <a:buChar char="•"/>
            </a:pPr>
            <a:r>
              <a:rPr lang="ru-RU" dirty="0" smtClean="0">
                <a:latin typeface="Calibri" pitchFamily="34" charset="0"/>
              </a:rPr>
              <a:t>Это инструмент визуализация доступный из панели</a:t>
            </a:r>
          </a:p>
          <a:p>
            <a:pPr marL="342900" lvl="1" indent="-342900">
              <a:buFont typeface="Arial" pitchFamily="34" charset="0"/>
              <a:buChar char="•"/>
            </a:pPr>
            <a:endParaRPr lang="ru-RU" dirty="0" smtClean="0">
              <a:latin typeface="Calibri" pitchFamily="34" charset="0"/>
            </a:endParaRPr>
          </a:p>
          <a:p>
            <a:pPr marL="342900" lvl="1" indent="-342900">
              <a:buFont typeface="Arial" pitchFamily="34" charset="0"/>
              <a:buChar char="•"/>
            </a:pPr>
            <a:r>
              <a:rPr lang="ru-RU" dirty="0" smtClean="0">
                <a:latin typeface="Calibri" pitchFamily="34" charset="0"/>
              </a:rPr>
              <a:t>Слои могут быть добавлены, нажав на зеленую кнопку</a:t>
            </a:r>
          </a:p>
          <a:p>
            <a:pPr marL="342900" lvl="1" indent="-342900">
              <a:buFont typeface="Arial" pitchFamily="34" charset="0"/>
              <a:buChar char="•"/>
            </a:pPr>
            <a:endParaRPr lang="ru-RU" dirty="0" smtClean="0">
              <a:latin typeface="Calibri" pitchFamily="34" charset="0"/>
            </a:endParaRPr>
          </a:p>
          <a:p>
            <a:pPr marL="342900" lvl="1" indent="-342900">
              <a:buFont typeface="Arial" pitchFamily="34" charset="0"/>
              <a:buChar char="•"/>
            </a:pPr>
            <a:r>
              <a:rPr lang="ru-RU" dirty="0" smtClean="0">
                <a:latin typeface="Calibri" pitchFamily="34" charset="0"/>
              </a:rPr>
              <a:t>Geoexplorer  </a:t>
            </a:r>
            <a:r>
              <a:rPr lang="ru-RU" dirty="0">
                <a:latin typeface="Calibri" pitchFamily="34" charset="0"/>
              </a:rPr>
              <a:t>также позволяет изменить стиль слоя (нужно войти </a:t>
            </a:r>
            <a:r>
              <a:rPr lang="ru-RU" dirty="0" smtClean="0">
                <a:latin typeface="Calibri" pitchFamily="34" charset="0"/>
              </a:rPr>
              <a:t>в систему), </a:t>
            </a:r>
            <a:r>
              <a:rPr lang="ru-RU" dirty="0">
                <a:latin typeface="Calibri" pitchFamily="34" charset="0"/>
              </a:rPr>
              <a:t>но </a:t>
            </a:r>
            <a:r>
              <a:rPr lang="ru-RU" dirty="0" smtClean="0">
                <a:latin typeface="Calibri" pitchFamily="34" charset="0"/>
              </a:rPr>
              <a:t/>
            </a:r>
            <a:br>
              <a:rPr lang="ru-RU" dirty="0" smtClean="0">
                <a:latin typeface="Calibri" pitchFamily="34" charset="0"/>
              </a:rPr>
            </a:br>
            <a:r>
              <a:rPr lang="ru-RU" dirty="0" smtClean="0">
                <a:latin typeface="Calibri" pitchFamily="34" charset="0"/>
              </a:rPr>
              <a:t>!!! это непосредственно меняет и полностью воссоздает .sld файл !!!</a:t>
            </a:r>
          </a:p>
          <a:p>
            <a:pPr marL="342900" lvl="1" indent="-342900"/>
            <a:r>
              <a:rPr lang="ru-RU" dirty="0" smtClean="0">
                <a:latin typeface="Calibri" pitchFamily="34" charset="0"/>
              </a:rPr>
              <a:t/>
            </a:r>
            <a:br>
              <a:rPr lang="ru-RU" dirty="0" smtClean="0">
                <a:latin typeface="Calibri" pitchFamily="34" charset="0"/>
              </a:rPr>
            </a:br>
            <a:endParaRPr lang="ru-RU" dirty="0">
              <a:latin typeface="Calibri" pitchFamily="34" charset="0"/>
            </a:endParaRPr>
          </a:p>
        </p:txBody>
      </p:sp>
      <p:pic>
        <p:nvPicPr>
          <p:cNvPr id="109573" name="Picture 20"/>
          <p:cNvPicPr>
            <a:picLocks noChangeAspect="1"/>
          </p:cNvPicPr>
          <p:nvPr/>
        </p:nvPicPr>
        <p:blipFill>
          <a:blip r:embed="rId3"/>
          <a:srcRect/>
          <a:stretch>
            <a:fillRect/>
          </a:stretch>
        </p:blipFill>
        <p:spPr bwMode="auto">
          <a:xfrm>
            <a:off x="7810500" y="415925"/>
            <a:ext cx="739775" cy="752475"/>
          </a:xfrm>
          <a:prstGeom prst="rect">
            <a:avLst/>
          </a:prstGeom>
          <a:noFill/>
          <a:ln w="9525">
            <a:noFill/>
            <a:miter lim="800000"/>
            <a:headEnd/>
            <a:tailEnd/>
          </a:ln>
        </p:spPr>
      </p:pic>
      <p:pic>
        <p:nvPicPr>
          <p:cNvPr id="109574" name="Picture 21"/>
          <p:cNvPicPr>
            <a:picLocks noChangeAspect="1"/>
          </p:cNvPicPr>
          <p:nvPr/>
        </p:nvPicPr>
        <p:blipFill>
          <a:blip r:embed="rId4"/>
          <a:srcRect/>
          <a:stretch>
            <a:fillRect/>
          </a:stretch>
        </p:blipFill>
        <p:spPr bwMode="auto">
          <a:xfrm>
            <a:off x="7038975" y="1703388"/>
            <a:ext cx="2003425" cy="2200275"/>
          </a:xfrm>
          <a:prstGeom prst="rect">
            <a:avLst/>
          </a:prstGeom>
          <a:noFill/>
          <a:ln w="9525">
            <a:noFill/>
            <a:miter lim="800000"/>
            <a:headEnd/>
            <a:tailEnd/>
          </a:ln>
        </p:spPr>
      </p:pic>
      <p:sp>
        <p:nvSpPr>
          <p:cNvPr id="109575" name="Rectangle 22"/>
          <p:cNvSpPr>
            <a:spLocks noChangeArrowheads="1"/>
          </p:cNvSpPr>
          <p:nvPr/>
        </p:nvSpPr>
        <p:spPr bwMode="auto">
          <a:xfrm rot="5400000">
            <a:off x="7937500" y="1277938"/>
            <a:ext cx="431800" cy="368300"/>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09576" name="TextBox 30"/>
          <p:cNvSpPr txBox="1">
            <a:spLocks noChangeArrowheads="1"/>
          </p:cNvSpPr>
          <p:nvPr/>
        </p:nvSpPr>
        <p:spPr bwMode="auto">
          <a:xfrm>
            <a:off x="844550" y="3475038"/>
            <a:ext cx="5851525" cy="369332"/>
          </a:xfrm>
          <a:prstGeom prst="rect">
            <a:avLst/>
          </a:prstGeom>
          <a:solidFill>
            <a:schemeClr val="bg1"/>
          </a:solidFill>
          <a:ln w="9525">
            <a:noFill/>
            <a:miter lim="800000"/>
            <a:headEnd/>
            <a:tailEnd/>
          </a:ln>
        </p:spPr>
        <p:txBody>
          <a:bodyPr>
            <a:spAutoFit/>
          </a:bodyPr>
          <a:lstStyle/>
          <a:p>
            <a:r>
              <a:rPr lang="ru-RU" dirty="0" smtClean="0">
                <a:latin typeface="Calibri" pitchFamily="34" charset="0"/>
              </a:rPr>
              <a:t>Это меняет как код .</a:t>
            </a:r>
            <a:r>
              <a:rPr lang="ru-RU" dirty="0" smtClean="0">
                <a:latin typeface="Calibri" pitchFamily="34" charset="0"/>
              </a:rPr>
              <a:t>sld, так и визуальное изображение</a:t>
            </a:r>
            <a:endParaRPr lang="ru-RU" dirty="0">
              <a:latin typeface="Calibri" pitchFamily="34" charset="0"/>
            </a:endParaRPr>
          </a:p>
        </p:txBody>
      </p:sp>
      <p:sp>
        <p:nvSpPr>
          <p:cNvPr id="10" name="TextBox 9"/>
          <p:cNvSpPr txBox="1"/>
          <p:nvPr/>
        </p:nvSpPr>
        <p:spPr>
          <a:xfrm>
            <a:off x="457200" y="415925"/>
            <a:ext cx="8229600" cy="492125"/>
          </a:xfrm>
          <a:prstGeom prst="rect">
            <a:avLst/>
          </a:prstGeom>
          <a:noFill/>
        </p:spPr>
        <p:txBody>
          <a:bodyPr>
            <a:spAutoFit/>
          </a:bodyPr>
          <a:lstStyle/>
          <a:p>
            <a:pPr fontAlgn="auto">
              <a:spcBef>
                <a:spcPts val="0"/>
              </a:spcBef>
              <a:spcAft>
                <a:spcPts val="0"/>
              </a:spcAft>
              <a:defRPr/>
            </a:pPr>
            <a:r>
              <a:rPr lang="ru-RU" sz="2600" b="1" dirty="0">
                <a:solidFill>
                  <a:schemeClr val="bg1">
                    <a:lumMod val="75000"/>
                  </a:schemeClr>
                </a:solidFill>
                <a:latin typeface="+mn-lt"/>
                <a:cs typeface="+mn-cs"/>
              </a:rPr>
              <a:t>Как публиковать данные</a:t>
            </a:r>
            <a:r>
              <a:rPr lang="ru-RU" sz="2600" b="1" dirty="0" smtClean="0">
                <a:solidFill>
                  <a:schemeClr val="bg1">
                    <a:lumMod val="75000"/>
                  </a:schemeClr>
                </a:solidFill>
                <a:latin typeface="+mn-lt"/>
                <a:cs typeface="+mn-cs"/>
              </a:rPr>
              <a:t>?</a:t>
            </a:r>
            <a:endParaRPr lang="ru-RU" sz="2600" b="1" dirty="0">
              <a:solidFill>
                <a:schemeClr val="bg1">
                  <a:lumMod val="75000"/>
                </a:schemeClr>
              </a:solidFill>
              <a:latin typeface="+mn-lt"/>
              <a:cs typeface="+mn-cs"/>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0"/>
          <p:cNvSpPr>
            <a:spLocks noChangeArrowheads="1"/>
          </p:cNvSpPr>
          <p:nvPr/>
        </p:nvSpPr>
        <p:spPr bwMode="auto">
          <a:xfrm>
            <a:off x="457200" y="1192213"/>
            <a:ext cx="6854825" cy="6134100"/>
          </a:xfrm>
          <a:prstGeom prst="rect">
            <a:avLst/>
          </a:prstGeom>
          <a:noFill/>
          <a:ln w="9525">
            <a:noFill/>
            <a:miter lim="800000"/>
            <a:headEnd/>
            <a:tailEnd/>
          </a:ln>
        </p:spPr>
        <p:txBody>
          <a:bodyPr>
            <a:spAutoFit/>
          </a:bodyPr>
          <a:lstStyle/>
          <a:p>
            <a:pPr marL="342900" lvl="1" indent="-342900">
              <a:buFont typeface="Arial" pitchFamily="34" charset="0"/>
              <a:buChar char="•"/>
            </a:pPr>
            <a:r>
              <a:rPr lang="ru-RU" dirty="0" smtClean="0">
                <a:latin typeface="Calibri" pitchFamily="34" charset="0"/>
              </a:rPr>
              <a:t>Google Earth мощный инструмент 3D-просмотра карт.</a:t>
            </a:r>
          </a:p>
          <a:p>
            <a:pPr marL="342900" lvl="1" indent="-342900">
              <a:buFont typeface="Arial" pitchFamily="34" charset="0"/>
              <a:buChar char="•"/>
            </a:pPr>
            <a:endParaRPr lang="ru-RU" dirty="0" smtClean="0">
              <a:latin typeface="Calibri" pitchFamily="34" charset="0"/>
            </a:endParaRPr>
          </a:p>
          <a:p>
            <a:pPr marL="342900" lvl="1" indent="-342900">
              <a:buFont typeface="Arial" pitchFamily="34" charset="0"/>
              <a:buChar char="•"/>
            </a:pPr>
            <a:r>
              <a:rPr lang="ru-RU" dirty="0" smtClean="0">
                <a:latin typeface="Calibri" pitchFamily="34" charset="0"/>
              </a:rPr>
              <a:t>Любой слой обслуживаемый GeoServer может быть загружен в Google Earth</a:t>
            </a:r>
          </a:p>
          <a:p>
            <a:pPr marL="342900" lvl="1" indent="-342900">
              <a:buFont typeface="Arial" pitchFamily="34" charset="0"/>
              <a:buChar char="•"/>
            </a:pPr>
            <a:endParaRPr lang="ru-RU" dirty="0" smtClean="0">
              <a:latin typeface="Calibri" pitchFamily="34" charset="0"/>
            </a:endParaRPr>
          </a:p>
          <a:p>
            <a:pPr marL="342900" lvl="1" indent="-342900">
              <a:buFont typeface="Arial" pitchFamily="34" charset="0"/>
              <a:buChar char="•"/>
            </a:pPr>
            <a:r>
              <a:rPr lang="ru-RU" dirty="0" smtClean="0">
                <a:latin typeface="Calibri" pitchFamily="34" charset="0"/>
              </a:rPr>
              <a:t>Существует два способа просмотра данных в Google Earth:</a:t>
            </a:r>
          </a:p>
          <a:p>
            <a:pPr marL="800100" lvl="2" indent="-342900">
              <a:buFont typeface="Wingdings" pitchFamily="2" charset="2"/>
              <a:buChar char="Ø"/>
            </a:pPr>
            <a:r>
              <a:rPr lang="ru-RU" dirty="0" smtClean="0">
                <a:latin typeface="Calibri" pitchFamily="34" charset="0"/>
              </a:rPr>
              <a:t>Статическая загрузка файла KML</a:t>
            </a:r>
          </a:p>
          <a:p>
            <a:pPr marL="800100" lvl="2" indent="-342900">
              <a:buFont typeface="Wingdings" pitchFamily="2" charset="2"/>
              <a:buChar char="Ø"/>
            </a:pPr>
            <a:r>
              <a:rPr lang="ru-RU" dirty="0" smtClean="0">
                <a:latin typeface="Calibri" pitchFamily="34" charset="0"/>
              </a:rPr>
              <a:t>Подключение к потоку KML с помощью сетевого линка</a:t>
            </a:r>
          </a:p>
          <a:p>
            <a:pPr marL="800100" lvl="2" indent="-342900"/>
            <a:endParaRPr lang="ru-RU" dirty="0" smtClean="0">
              <a:latin typeface="Calibri" pitchFamily="34" charset="0"/>
            </a:endParaRPr>
          </a:p>
          <a:p>
            <a:pPr marL="342900" lvl="1" indent="-342900">
              <a:buFontTx/>
              <a:buAutoNum type="arabicParenR"/>
            </a:pPr>
            <a:r>
              <a:rPr lang="ru-RU" dirty="0" smtClean="0">
                <a:latin typeface="Calibri" pitchFamily="34" charset="0"/>
              </a:rPr>
              <a:t>Загрузка .kml файла:</a:t>
            </a:r>
          </a:p>
          <a:p>
            <a:pPr marL="342900" lvl="1" indent="-342900"/>
            <a:r>
              <a:rPr lang="ru-RU" dirty="0" smtClean="0">
                <a:latin typeface="Calibri" pitchFamily="34" charset="0"/>
              </a:rPr>
              <a:t>1.1) Нажмите на “layers preview”</a:t>
            </a:r>
          </a:p>
          <a:p>
            <a:pPr marL="342900" lvl="1" indent="-342900"/>
            <a:r>
              <a:rPr lang="ru-RU" dirty="0" smtClean="0">
                <a:latin typeface="Calibri" pitchFamily="34" charset="0"/>
              </a:rPr>
              <a:t>1.2) выберите “Google Earth” в раскрывающемся списке рядом со слоем, который вы хотите отобразить (например: geoss:lmz_po_shp) и нажмите “Go”</a:t>
            </a:r>
          </a:p>
          <a:p>
            <a:pPr marL="342900" lvl="1" indent="-342900"/>
            <a:r>
              <a:rPr lang="ru-RU" dirty="0" smtClean="0">
                <a:latin typeface="Calibri" pitchFamily="34" charset="0"/>
              </a:rPr>
              <a:t>1.3) Согласитесь </a:t>
            </a:r>
            <a:r>
              <a:rPr lang="ru-RU" dirty="0">
                <a:latin typeface="Calibri" pitchFamily="34" charset="0"/>
              </a:rPr>
              <a:t>и запустите </a:t>
            </a:r>
            <a:r>
              <a:rPr lang="ru-RU" dirty="0" smtClean="0">
                <a:latin typeface="Calibri" pitchFamily="34" charset="0"/>
              </a:rPr>
              <a:t>.kmz с </a:t>
            </a:r>
            <a:r>
              <a:rPr lang="ru-RU" dirty="0">
                <a:latin typeface="Calibri" pitchFamily="34" charset="0"/>
              </a:rPr>
              <a:t>помощью </a:t>
            </a:r>
            <a:r>
              <a:rPr lang="ru-RU" dirty="0" smtClean="0">
                <a:latin typeface="Calibri" pitchFamily="34" charset="0"/>
              </a:rPr>
              <a:t>Google Earth</a:t>
            </a:r>
          </a:p>
          <a:p>
            <a:pPr marL="342900" lvl="1" indent="-342900"/>
            <a:r>
              <a:rPr lang="ru-RU" dirty="0" smtClean="0">
                <a:latin typeface="Calibri" pitchFamily="34" charset="0"/>
              </a:rPr>
              <a:t>1.4) Нажмите на точку одного из слоев, чтобы просмотреть его описание</a:t>
            </a:r>
          </a:p>
          <a:p>
            <a:pPr marL="342900" lvl="1" indent="-342900"/>
            <a:endParaRPr lang="ru-RU" dirty="0" smtClean="0">
              <a:latin typeface="Calibri" pitchFamily="34" charset="0"/>
            </a:endParaRPr>
          </a:p>
          <a:p>
            <a:pPr marL="342900" lvl="1" indent="-342900">
              <a:buFont typeface="Arial" pitchFamily="34" charset="0"/>
              <a:buChar char="•"/>
            </a:pPr>
            <a:endParaRPr lang="ru-RU" dirty="0" smtClean="0">
              <a:latin typeface="Calibri" pitchFamily="34" charset="0"/>
            </a:endParaRPr>
          </a:p>
          <a:p>
            <a:pPr marL="342900" lvl="1" indent="-342900">
              <a:buFont typeface="Arial" pitchFamily="34" charset="0"/>
              <a:buChar char="•"/>
            </a:pPr>
            <a:endParaRPr lang="ru-RU" dirty="0" smtClean="0">
              <a:latin typeface="Calibri" pitchFamily="34" charset="0"/>
            </a:endParaRPr>
          </a:p>
          <a:p>
            <a:pPr marL="342900" lvl="1" indent="-342900"/>
            <a:r>
              <a:rPr lang="ru-RU" dirty="0" smtClean="0">
                <a:latin typeface="Calibri" pitchFamily="34" charset="0"/>
              </a:rPr>
              <a:t/>
            </a:r>
            <a:br>
              <a:rPr lang="ru-RU" dirty="0" smtClean="0">
                <a:latin typeface="Calibri" pitchFamily="34" charset="0"/>
              </a:rPr>
            </a:br>
            <a:endParaRPr lang="ru-RU" dirty="0">
              <a:latin typeface="Calibri" pitchFamily="34" charset="0"/>
            </a:endParaRPr>
          </a:p>
        </p:txBody>
      </p:sp>
      <p:sp>
        <p:nvSpPr>
          <p:cNvPr id="6" name="Slide Number Placeholder 5"/>
          <p:cNvSpPr>
            <a:spLocks noGrp="1"/>
          </p:cNvSpPr>
          <p:nvPr>
            <p:ph type="sldNum" sz="quarter" idx="12"/>
          </p:nvPr>
        </p:nvSpPr>
        <p:spPr/>
        <p:txBody>
          <a:bodyPr/>
          <a:lstStyle/>
          <a:p>
            <a:pPr>
              <a:defRPr/>
            </a:pPr>
            <a:fld id="{F15A5EEF-5DA3-40DB-AF9E-16479E8EF2DC}" type="slidenum">
              <a:rPr lang="ru-RU" smtClean="0"/>
              <a:pPr>
                <a:defRPr/>
              </a:pPr>
              <a:t>96</a:t>
            </a:fld>
            <a:endParaRPr lang="ru-RU" dirty="0"/>
          </a:p>
        </p:txBody>
      </p:sp>
      <p:sp>
        <p:nvSpPr>
          <p:cNvPr id="110596" name="Rectangle 7"/>
          <p:cNvSpPr>
            <a:spLocks noChangeArrowheads="1"/>
          </p:cNvSpPr>
          <p:nvPr/>
        </p:nvSpPr>
        <p:spPr bwMode="auto">
          <a:xfrm>
            <a:off x="457200" y="908050"/>
            <a:ext cx="1446213" cy="369888"/>
          </a:xfrm>
          <a:prstGeom prst="rect">
            <a:avLst/>
          </a:prstGeom>
          <a:noFill/>
          <a:ln w="9525">
            <a:noFill/>
            <a:miter lim="800000"/>
            <a:headEnd/>
            <a:tailEnd/>
          </a:ln>
        </p:spPr>
        <p:txBody>
          <a:bodyPr wrap="none">
            <a:spAutoFit/>
          </a:bodyPr>
          <a:lstStyle/>
          <a:p>
            <a:r>
              <a:rPr lang="ru-RU" b="1" i="1" dirty="0" smtClean="0">
                <a:latin typeface="Calibri" pitchFamily="34" charset="0"/>
              </a:rPr>
              <a:t>Google Earth</a:t>
            </a:r>
            <a:endParaRPr lang="ru-RU" dirty="0">
              <a:latin typeface="Calibri" pitchFamily="34" charset="0"/>
            </a:endParaRPr>
          </a:p>
        </p:txBody>
      </p:sp>
      <p:pic>
        <p:nvPicPr>
          <p:cNvPr id="110597" name="Picture 18"/>
          <p:cNvPicPr>
            <a:picLocks noChangeAspect="1"/>
          </p:cNvPicPr>
          <p:nvPr/>
        </p:nvPicPr>
        <p:blipFill>
          <a:blip r:embed="rId2"/>
          <a:srcRect/>
          <a:stretch>
            <a:fillRect/>
          </a:stretch>
        </p:blipFill>
        <p:spPr bwMode="auto">
          <a:xfrm>
            <a:off x="0" y="5689600"/>
            <a:ext cx="3127375" cy="458788"/>
          </a:xfrm>
          <a:prstGeom prst="rect">
            <a:avLst/>
          </a:prstGeom>
          <a:noFill/>
          <a:ln w="9525">
            <a:noFill/>
            <a:miter lim="800000"/>
            <a:headEnd/>
            <a:tailEnd/>
          </a:ln>
        </p:spPr>
      </p:pic>
      <p:pic>
        <p:nvPicPr>
          <p:cNvPr id="110598" name="Picture 19"/>
          <p:cNvPicPr>
            <a:picLocks noChangeAspect="1"/>
          </p:cNvPicPr>
          <p:nvPr/>
        </p:nvPicPr>
        <p:blipFill>
          <a:blip r:embed="rId3"/>
          <a:srcRect/>
          <a:stretch>
            <a:fillRect/>
          </a:stretch>
        </p:blipFill>
        <p:spPr bwMode="auto">
          <a:xfrm>
            <a:off x="3500438" y="5408613"/>
            <a:ext cx="1422400" cy="1019175"/>
          </a:xfrm>
          <a:prstGeom prst="rect">
            <a:avLst/>
          </a:prstGeom>
          <a:noFill/>
          <a:ln w="9525">
            <a:noFill/>
            <a:miter lim="800000"/>
            <a:headEnd/>
            <a:tailEnd/>
          </a:ln>
        </p:spPr>
      </p:pic>
      <p:pic>
        <p:nvPicPr>
          <p:cNvPr id="110599" name="Picture 31"/>
          <p:cNvPicPr>
            <a:picLocks noChangeAspect="1"/>
          </p:cNvPicPr>
          <p:nvPr/>
        </p:nvPicPr>
        <p:blipFill>
          <a:blip r:embed="rId4"/>
          <a:srcRect/>
          <a:stretch>
            <a:fillRect/>
          </a:stretch>
        </p:blipFill>
        <p:spPr bwMode="auto">
          <a:xfrm>
            <a:off x="5259388" y="5381625"/>
            <a:ext cx="1622425" cy="1046163"/>
          </a:xfrm>
          <a:prstGeom prst="rect">
            <a:avLst/>
          </a:prstGeom>
          <a:noFill/>
          <a:ln w="9525">
            <a:noFill/>
            <a:miter lim="800000"/>
            <a:headEnd/>
            <a:tailEnd/>
          </a:ln>
        </p:spPr>
      </p:pic>
      <p:sp>
        <p:nvSpPr>
          <p:cNvPr id="110600" name="Rectangle 32"/>
          <p:cNvSpPr>
            <a:spLocks noChangeArrowheads="1"/>
          </p:cNvSpPr>
          <p:nvPr/>
        </p:nvSpPr>
        <p:spPr bwMode="auto">
          <a:xfrm>
            <a:off x="3127375" y="5778500"/>
            <a:ext cx="430213" cy="369888"/>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10601" name="Rectangle 33"/>
          <p:cNvSpPr>
            <a:spLocks noChangeArrowheads="1"/>
          </p:cNvSpPr>
          <p:nvPr/>
        </p:nvSpPr>
        <p:spPr bwMode="auto">
          <a:xfrm>
            <a:off x="4922838" y="5778500"/>
            <a:ext cx="431800" cy="369888"/>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pic>
        <p:nvPicPr>
          <p:cNvPr id="110602" name="Picture 34"/>
          <p:cNvPicPr>
            <a:picLocks noChangeAspect="1"/>
          </p:cNvPicPr>
          <p:nvPr/>
        </p:nvPicPr>
        <p:blipFill>
          <a:blip r:embed="rId5"/>
          <a:srcRect/>
          <a:stretch>
            <a:fillRect/>
          </a:stretch>
        </p:blipFill>
        <p:spPr bwMode="auto">
          <a:xfrm>
            <a:off x="7312025" y="4921250"/>
            <a:ext cx="1622425" cy="1506538"/>
          </a:xfrm>
          <a:prstGeom prst="rect">
            <a:avLst/>
          </a:prstGeom>
          <a:noFill/>
          <a:ln w="9525">
            <a:noFill/>
            <a:miter lim="800000"/>
            <a:headEnd/>
            <a:tailEnd/>
          </a:ln>
        </p:spPr>
      </p:pic>
      <p:sp>
        <p:nvSpPr>
          <p:cNvPr id="110603" name="Rectangle 35"/>
          <p:cNvSpPr>
            <a:spLocks noChangeArrowheads="1"/>
          </p:cNvSpPr>
          <p:nvPr/>
        </p:nvSpPr>
        <p:spPr bwMode="auto">
          <a:xfrm>
            <a:off x="6881813" y="5746750"/>
            <a:ext cx="430212" cy="369888"/>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sp>
        <p:nvSpPr>
          <p:cNvPr id="13" name="TextBox 12"/>
          <p:cNvSpPr txBox="1"/>
          <p:nvPr/>
        </p:nvSpPr>
        <p:spPr>
          <a:xfrm>
            <a:off x="457200" y="415925"/>
            <a:ext cx="8229600" cy="492125"/>
          </a:xfrm>
          <a:prstGeom prst="rect">
            <a:avLst/>
          </a:prstGeom>
          <a:noFill/>
        </p:spPr>
        <p:txBody>
          <a:bodyPr>
            <a:spAutoFit/>
          </a:bodyPr>
          <a:lstStyle/>
          <a:p>
            <a:pPr fontAlgn="auto">
              <a:spcBef>
                <a:spcPts val="0"/>
              </a:spcBef>
              <a:spcAft>
                <a:spcPts val="0"/>
              </a:spcAft>
              <a:defRPr/>
            </a:pPr>
            <a:r>
              <a:rPr lang="ru-RU" sz="2600" b="1" dirty="0">
                <a:solidFill>
                  <a:schemeClr val="bg1">
                    <a:lumMod val="75000"/>
                  </a:schemeClr>
                </a:solidFill>
                <a:latin typeface="+mn-lt"/>
                <a:cs typeface="+mn-cs"/>
              </a:rPr>
              <a:t>Как публиковать данные</a:t>
            </a:r>
            <a:r>
              <a:rPr lang="ru-RU" sz="2600" b="1" dirty="0" smtClean="0">
                <a:solidFill>
                  <a:schemeClr val="bg1">
                    <a:lumMod val="75000"/>
                  </a:schemeClr>
                </a:solidFill>
                <a:latin typeface="+mn-lt"/>
                <a:cs typeface="+mn-cs"/>
              </a:rPr>
              <a:t>?</a:t>
            </a:r>
            <a:endParaRPr lang="ru-RU" sz="2600" b="1" dirty="0">
              <a:solidFill>
                <a:schemeClr val="bg1">
                  <a:lumMod val="75000"/>
                </a:schemeClr>
              </a:solidFill>
              <a:latin typeface="+mn-lt"/>
              <a:cs typeface="+mn-cs"/>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Box 20"/>
          <p:cNvSpPr txBox="1">
            <a:spLocks noChangeArrowheads="1"/>
          </p:cNvSpPr>
          <p:nvPr/>
        </p:nvSpPr>
        <p:spPr bwMode="auto">
          <a:xfrm>
            <a:off x="558800" y="4697413"/>
            <a:ext cx="6599238" cy="1739900"/>
          </a:xfrm>
          <a:prstGeom prst="rect">
            <a:avLst/>
          </a:prstGeom>
          <a:noFill/>
          <a:ln w="9525">
            <a:noFill/>
            <a:miter lim="800000"/>
            <a:headEnd/>
            <a:tailEnd/>
          </a:ln>
        </p:spPr>
        <p:txBody>
          <a:bodyPr>
            <a:spAutoFit/>
          </a:bodyPr>
          <a:lstStyle/>
          <a:p>
            <a:r>
              <a:rPr lang="ru-RU" dirty="0" smtClean="0">
                <a:latin typeface="Calibri" pitchFamily="34" charset="0"/>
              </a:rPr>
              <a:t>2.4) можно добавить фильтр, чтобы показать только определенные функции: add &amp;cql_filter=LME_NAME=‘Faroe Plateau’ в конце ссылке =&gt;</a:t>
            </a:r>
          </a:p>
          <a:p>
            <a:endParaRPr lang="ru-RU" dirty="0" smtClean="0">
              <a:latin typeface="Calibri" pitchFamily="34" charset="0"/>
            </a:endParaRPr>
          </a:p>
          <a:p>
            <a:r>
              <a:rPr lang="ru-RU" dirty="0" smtClean="0">
                <a:latin typeface="Calibri" pitchFamily="34" charset="0"/>
              </a:rPr>
              <a:t>Преимущество сетевой связи: модификация, выполненная на источнике, прямо </a:t>
            </a:r>
            <a:r>
              <a:rPr lang="ru-RU" dirty="0">
                <a:latin typeface="Calibri" pitchFamily="34" charset="0"/>
              </a:rPr>
              <a:t>и </a:t>
            </a:r>
            <a:r>
              <a:rPr lang="ru-RU" dirty="0" smtClean="0">
                <a:latin typeface="Calibri" pitchFamily="34" charset="0"/>
              </a:rPr>
              <a:t>непосредственно отражается на .kmz!</a:t>
            </a:r>
            <a:endParaRPr lang="ru-RU" dirty="0">
              <a:latin typeface="Calibri" pitchFamily="34" charset="0"/>
            </a:endParaRPr>
          </a:p>
        </p:txBody>
      </p:sp>
      <p:sp>
        <p:nvSpPr>
          <p:cNvPr id="6" name="Slide Number Placeholder 5"/>
          <p:cNvSpPr>
            <a:spLocks noGrp="1"/>
          </p:cNvSpPr>
          <p:nvPr>
            <p:ph type="sldNum" sz="quarter" idx="12"/>
          </p:nvPr>
        </p:nvSpPr>
        <p:spPr/>
        <p:txBody>
          <a:bodyPr/>
          <a:lstStyle/>
          <a:p>
            <a:pPr>
              <a:defRPr/>
            </a:pPr>
            <a:fld id="{EB53F600-41D0-4297-B45E-9ECC73869212}" type="slidenum">
              <a:rPr lang="ru-RU" smtClean="0"/>
              <a:pPr>
                <a:defRPr/>
              </a:pPr>
              <a:t>97</a:t>
            </a:fld>
            <a:endParaRPr lang="ru-RU" dirty="0"/>
          </a:p>
        </p:txBody>
      </p:sp>
      <p:sp>
        <p:nvSpPr>
          <p:cNvPr id="111620" name="Rectangle 7"/>
          <p:cNvSpPr>
            <a:spLocks noChangeArrowheads="1"/>
          </p:cNvSpPr>
          <p:nvPr/>
        </p:nvSpPr>
        <p:spPr bwMode="auto">
          <a:xfrm>
            <a:off x="457200" y="908050"/>
            <a:ext cx="3026278" cy="369332"/>
          </a:xfrm>
          <a:prstGeom prst="rect">
            <a:avLst/>
          </a:prstGeom>
          <a:noFill/>
          <a:ln w="9525">
            <a:noFill/>
            <a:miter lim="800000"/>
            <a:headEnd/>
            <a:tailEnd/>
          </a:ln>
        </p:spPr>
        <p:txBody>
          <a:bodyPr wrap="none">
            <a:spAutoFit/>
          </a:bodyPr>
          <a:lstStyle/>
          <a:p>
            <a:r>
              <a:rPr lang="ru-RU" b="1" i="1" dirty="0" smtClean="0">
                <a:latin typeface="Calibri" pitchFamily="34" charset="0"/>
              </a:rPr>
              <a:t>Google Earth (продолжение)</a:t>
            </a:r>
            <a:endParaRPr lang="ru-RU" b="1" i="1" dirty="0">
              <a:latin typeface="Calibri" pitchFamily="34" charset="0"/>
            </a:endParaRPr>
          </a:p>
        </p:txBody>
      </p:sp>
      <p:sp>
        <p:nvSpPr>
          <p:cNvPr id="111621" name="Rectangle 10"/>
          <p:cNvSpPr>
            <a:spLocks noChangeArrowheads="1"/>
          </p:cNvSpPr>
          <p:nvPr/>
        </p:nvSpPr>
        <p:spPr bwMode="auto">
          <a:xfrm>
            <a:off x="457200" y="1192213"/>
            <a:ext cx="6565900" cy="1477328"/>
          </a:xfrm>
          <a:prstGeom prst="rect">
            <a:avLst/>
          </a:prstGeom>
          <a:noFill/>
          <a:ln w="9525">
            <a:noFill/>
            <a:miter lim="800000"/>
            <a:headEnd/>
            <a:tailEnd/>
          </a:ln>
        </p:spPr>
        <p:txBody>
          <a:bodyPr>
            <a:spAutoFit/>
          </a:bodyPr>
          <a:lstStyle/>
          <a:p>
            <a:pPr marL="342900" lvl="1" indent="-342900"/>
            <a:endParaRPr lang="ru-RU" dirty="0" smtClean="0">
              <a:latin typeface="Calibri" pitchFamily="34" charset="0"/>
            </a:endParaRPr>
          </a:p>
          <a:p>
            <a:pPr marL="342900" lvl="1" indent="-342900">
              <a:buFont typeface="Arial" pitchFamily="34" charset="0"/>
              <a:buChar char="•"/>
            </a:pPr>
            <a:endParaRPr lang="ru-RU" dirty="0" smtClean="0">
              <a:latin typeface="Calibri" pitchFamily="34" charset="0"/>
            </a:endParaRPr>
          </a:p>
          <a:p>
            <a:pPr marL="342900" lvl="1" indent="-342900">
              <a:buFont typeface="Arial" pitchFamily="34" charset="0"/>
              <a:buChar char="•"/>
            </a:pPr>
            <a:endParaRPr lang="ru-RU" dirty="0" smtClean="0">
              <a:latin typeface="Calibri" pitchFamily="34" charset="0"/>
            </a:endParaRPr>
          </a:p>
          <a:p>
            <a:pPr marL="342900" lvl="1" indent="-342900"/>
            <a:r>
              <a:rPr lang="ru-RU" dirty="0" smtClean="0">
                <a:latin typeface="Calibri" pitchFamily="34" charset="0"/>
              </a:rPr>
              <a:t/>
            </a:r>
            <a:br>
              <a:rPr lang="ru-RU" dirty="0" smtClean="0">
                <a:latin typeface="Calibri" pitchFamily="34" charset="0"/>
              </a:rPr>
            </a:br>
            <a:endParaRPr lang="ru-RU" dirty="0">
              <a:latin typeface="Calibri" pitchFamily="34" charset="0"/>
            </a:endParaRPr>
          </a:p>
        </p:txBody>
      </p:sp>
      <p:sp>
        <p:nvSpPr>
          <p:cNvPr id="111622" name="Rectangle 14"/>
          <p:cNvSpPr>
            <a:spLocks noChangeArrowheads="1"/>
          </p:cNvSpPr>
          <p:nvPr/>
        </p:nvSpPr>
        <p:spPr bwMode="auto">
          <a:xfrm>
            <a:off x="558800" y="1471613"/>
            <a:ext cx="8628063" cy="2563812"/>
          </a:xfrm>
          <a:prstGeom prst="rect">
            <a:avLst/>
          </a:prstGeom>
          <a:noFill/>
          <a:ln w="9525">
            <a:noFill/>
            <a:miter lim="800000"/>
            <a:headEnd/>
            <a:tailEnd/>
          </a:ln>
        </p:spPr>
        <p:txBody>
          <a:bodyPr wrap="none">
            <a:spAutoFit/>
          </a:bodyPr>
          <a:lstStyle/>
          <a:p>
            <a:pPr marL="342900" lvl="1" indent="-342900"/>
            <a:r>
              <a:rPr lang="ru-RU" dirty="0" smtClean="0">
                <a:latin typeface="Calibri" pitchFamily="34" charset="0"/>
              </a:rPr>
              <a:t>2) Подключение </a:t>
            </a:r>
            <a:r>
              <a:rPr lang="ru-RU" dirty="0">
                <a:latin typeface="Calibri" pitchFamily="34" charset="0"/>
              </a:rPr>
              <a:t>к потоку </a:t>
            </a:r>
            <a:r>
              <a:rPr lang="ru-RU" dirty="0" smtClean="0">
                <a:latin typeface="Calibri" pitchFamily="34" charset="0"/>
              </a:rPr>
              <a:t>KML с </a:t>
            </a:r>
            <a:r>
              <a:rPr lang="ru-RU" dirty="0">
                <a:latin typeface="Calibri" pitchFamily="34" charset="0"/>
              </a:rPr>
              <a:t>помощью </a:t>
            </a:r>
            <a:r>
              <a:rPr lang="ru-RU" dirty="0" smtClean="0">
                <a:latin typeface="Calibri" pitchFamily="34" charset="0"/>
              </a:rPr>
              <a:t>Network Link:</a:t>
            </a:r>
          </a:p>
          <a:p>
            <a:pPr marL="342900" lvl="1" indent="-342900"/>
            <a:r>
              <a:rPr lang="ru-RU" dirty="0" smtClean="0">
                <a:latin typeface="Calibri" pitchFamily="34" charset="0"/>
              </a:rPr>
              <a:t>2.1) Добавить новый Network Link перейдя на “Add menu and selecting Network Link”</a:t>
            </a:r>
          </a:p>
          <a:p>
            <a:pPr marL="342900" lvl="1" indent="-342900"/>
            <a:r>
              <a:rPr lang="ru-RU" dirty="0" smtClean="0">
                <a:latin typeface="Calibri" pitchFamily="34" charset="0"/>
              </a:rPr>
              <a:t>2.2) Заполните форму следующим образом:</a:t>
            </a:r>
          </a:p>
          <a:p>
            <a:pPr marL="342900" lvl="1" indent="-342900">
              <a:buFont typeface="Arial" pitchFamily="34" charset="0"/>
              <a:buChar char="•"/>
            </a:pPr>
            <a:r>
              <a:rPr lang="ru-RU" dirty="0" smtClean="0">
                <a:latin typeface="Calibri" pitchFamily="34" charset="0"/>
              </a:rPr>
              <a:t>Name: Large Marine Areas</a:t>
            </a:r>
          </a:p>
          <a:p>
            <a:pPr marL="342900" lvl="1" indent="-342900">
              <a:buFont typeface="Arial" pitchFamily="34" charset="0"/>
              <a:buChar char="•"/>
            </a:pPr>
            <a:r>
              <a:rPr lang="ru-RU" dirty="0" smtClean="0">
                <a:latin typeface="Calibri" pitchFamily="34" charset="0"/>
              </a:rPr>
              <a:t>Link: </a:t>
            </a:r>
            <a:r>
              <a:rPr lang="ru-RU" dirty="0" smtClean="0">
                <a:latin typeface="Calibri" pitchFamily="34" charset="0"/>
                <a:hlinkClick r:id="rId2"/>
              </a:rPr>
              <a:t>http://localhost:8080/geoserver/wms/kml?layers=geoss:lmz_po_shp</a:t>
            </a:r>
            <a:endParaRPr lang="ru-RU" dirty="0" smtClean="0">
              <a:latin typeface="Calibri" pitchFamily="34" charset="0"/>
            </a:endParaRPr>
          </a:p>
          <a:p>
            <a:pPr marL="342900" lvl="1" indent="-342900"/>
            <a:r>
              <a:rPr lang="ru-RU" dirty="0" smtClean="0">
                <a:latin typeface="Calibri" pitchFamily="34" charset="0"/>
              </a:rPr>
              <a:t>2.3) Нажмите кнопку OK</a:t>
            </a:r>
          </a:p>
          <a:p>
            <a:pPr marL="342900" lvl="1" indent="-342900"/>
            <a:endParaRPr lang="ru-RU" dirty="0" smtClean="0">
              <a:latin typeface="Calibri" pitchFamily="34" charset="0"/>
            </a:endParaRPr>
          </a:p>
          <a:p>
            <a:pPr marL="342900" lvl="1" indent="-342900"/>
            <a:r>
              <a:rPr lang="ru-RU" dirty="0" smtClean="0">
                <a:latin typeface="Calibri" pitchFamily="34" charset="0"/>
              </a:rPr>
              <a:t/>
            </a:r>
            <a:br>
              <a:rPr lang="ru-RU" dirty="0" smtClean="0">
                <a:latin typeface="Calibri" pitchFamily="34" charset="0"/>
              </a:rPr>
            </a:br>
            <a:r>
              <a:rPr lang="ru-RU" b="1" dirty="0" smtClean="0">
                <a:latin typeface="Calibri" pitchFamily="34" charset="0"/>
              </a:rPr>
              <a:t> </a:t>
            </a:r>
            <a:r>
              <a:rPr lang="ru-RU" dirty="0" smtClean="0">
                <a:latin typeface="Calibri" pitchFamily="34" charset="0"/>
              </a:rPr>
              <a:t> </a:t>
            </a:r>
            <a:endParaRPr lang="ru-RU" dirty="0">
              <a:latin typeface="Calibri" pitchFamily="34" charset="0"/>
            </a:endParaRPr>
          </a:p>
        </p:txBody>
      </p:sp>
      <p:pic>
        <p:nvPicPr>
          <p:cNvPr id="111623" name="Picture 15"/>
          <p:cNvPicPr>
            <a:picLocks noChangeAspect="1"/>
          </p:cNvPicPr>
          <p:nvPr/>
        </p:nvPicPr>
        <p:blipFill>
          <a:blip r:embed="rId3"/>
          <a:srcRect/>
          <a:stretch>
            <a:fillRect/>
          </a:stretch>
        </p:blipFill>
        <p:spPr bwMode="auto">
          <a:xfrm>
            <a:off x="946150" y="3259138"/>
            <a:ext cx="1644650" cy="1322387"/>
          </a:xfrm>
          <a:prstGeom prst="rect">
            <a:avLst/>
          </a:prstGeom>
          <a:noFill/>
          <a:ln w="9525">
            <a:noFill/>
            <a:miter lim="800000"/>
            <a:headEnd/>
            <a:tailEnd/>
          </a:ln>
        </p:spPr>
      </p:pic>
      <p:pic>
        <p:nvPicPr>
          <p:cNvPr id="111624" name="Picture 16"/>
          <p:cNvPicPr>
            <a:picLocks noChangeAspect="1"/>
          </p:cNvPicPr>
          <p:nvPr/>
        </p:nvPicPr>
        <p:blipFill>
          <a:blip r:embed="rId4"/>
          <a:srcRect/>
          <a:stretch>
            <a:fillRect/>
          </a:stretch>
        </p:blipFill>
        <p:spPr bwMode="auto">
          <a:xfrm>
            <a:off x="3124200" y="3259138"/>
            <a:ext cx="2052638" cy="1322387"/>
          </a:xfrm>
          <a:prstGeom prst="rect">
            <a:avLst/>
          </a:prstGeom>
          <a:noFill/>
          <a:ln w="9525">
            <a:noFill/>
            <a:miter lim="800000"/>
            <a:headEnd/>
            <a:tailEnd/>
          </a:ln>
        </p:spPr>
      </p:pic>
      <p:sp>
        <p:nvSpPr>
          <p:cNvPr id="111625" name="Rectangle 17"/>
          <p:cNvSpPr>
            <a:spLocks noChangeArrowheads="1"/>
          </p:cNvSpPr>
          <p:nvPr/>
        </p:nvSpPr>
        <p:spPr bwMode="auto">
          <a:xfrm>
            <a:off x="2692400" y="3687763"/>
            <a:ext cx="431800" cy="369887"/>
          </a:xfrm>
          <a:prstGeom prst="rect">
            <a:avLst/>
          </a:prstGeom>
          <a:noFill/>
          <a:ln w="9525">
            <a:noFill/>
            <a:miter lim="800000"/>
            <a:headEnd/>
            <a:tailEnd/>
          </a:ln>
        </p:spPr>
        <p:txBody>
          <a:bodyPr wrap="none">
            <a:spAutoFit/>
          </a:bodyPr>
          <a:lstStyle/>
          <a:p>
            <a:r>
              <a:rPr lang="ru-RU" dirty="0" smtClean="0">
                <a:latin typeface="Wingdings" pitchFamily="2" charset="2"/>
              </a:rPr>
              <a:t></a:t>
            </a:r>
            <a:endParaRPr lang="ru-RU" dirty="0">
              <a:latin typeface="Calibri" pitchFamily="34" charset="0"/>
            </a:endParaRPr>
          </a:p>
        </p:txBody>
      </p:sp>
      <p:pic>
        <p:nvPicPr>
          <p:cNvPr id="111626" name="Picture 21"/>
          <p:cNvPicPr>
            <a:picLocks noChangeAspect="1"/>
          </p:cNvPicPr>
          <p:nvPr/>
        </p:nvPicPr>
        <p:blipFill>
          <a:blip r:embed="rId5"/>
          <a:srcRect/>
          <a:stretch>
            <a:fillRect/>
          </a:stretch>
        </p:blipFill>
        <p:spPr bwMode="auto">
          <a:xfrm>
            <a:off x="7005638" y="5210175"/>
            <a:ext cx="1681162" cy="954088"/>
          </a:xfrm>
          <a:prstGeom prst="rect">
            <a:avLst/>
          </a:prstGeom>
          <a:noFill/>
          <a:ln w="9525">
            <a:noFill/>
            <a:miter lim="800000"/>
            <a:headEnd/>
            <a:tailEnd/>
          </a:ln>
        </p:spPr>
      </p:pic>
      <p:sp>
        <p:nvSpPr>
          <p:cNvPr id="12" name="TextBox 11"/>
          <p:cNvSpPr txBox="1"/>
          <p:nvPr/>
        </p:nvSpPr>
        <p:spPr>
          <a:xfrm>
            <a:off x="457200" y="415925"/>
            <a:ext cx="8229600" cy="492125"/>
          </a:xfrm>
          <a:prstGeom prst="rect">
            <a:avLst/>
          </a:prstGeom>
          <a:noFill/>
        </p:spPr>
        <p:txBody>
          <a:bodyPr>
            <a:spAutoFit/>
          </a:bodyPr>
          <a:lstStyle/>
          <a:p>
            <a:pPr fontAlgn="auto">
              <a:spcBef>
                <a:spcPts val="0"/>
              </a:spcBef>
              <a:spcAft>
                <a:spcPts val="0"/>
              </a:spcAft>
              <a:defRPr/>
            </a:pPr>
            <a:r>
              <a:rPr lang="ru-RU" sz="2600" b="1" dirty="0">
                <a:solidFill>
                  <a:schemeClr val="bg1">
                    <a:lumMod val="75000"/>
                  </a:schemeClr>
                </a:solidFill>
                <a:latin typeface="+mn-lt"/>
                <a:cs typeface="+mn-cs"/>
              </a:rPr>
              <a:t>Как публиковать данные</a:t>
            </a:r>
            <a:r>
              <a:rPr lang="ru-RU" sz="2600" b="1" dirty="0" smtClean="0">
                <a:solidFill>
                  <a:schemeClr val="bg1">
                    <a:lumMod val="75000"/>
                  </a:schemeClr>
                </a:solidFill>
                <a:latin typeface="+mn-lt"/>
                <a:cs typeface="+mn-cs"/>
              </a:rPr>
              <a:t>?</a:t>
            </a:r>
            <a:endParaRPr lang="ru-RU" sz="2600" b="1" dirty="0">
              <a:solidFill>
                <a:schemeClr val="bg1">
                  <a:lumMod val="75000"/>
                </a:schemeClr>
              </a:solidFill>
              <a:latin typeface="+mn-lt"/>
              <a:cs typeface="+mn-cs"/>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514B11C1-3571-41ED-B4BF-673128258EC0}" type="slidenum">
              <a:rPr lang="ru-RU" smtClean="0"/>
              <a:pPr>
                <a:defRPr/>
              </a:pPr>
              <a:t>98</a:t>
            </a:fld>
            <a:endParaRPr lang="ru-RU" dirty="0"/>
          </a:p>
        </p:txBody>
      </p:sp>
      <p:sp>
        <p:nvSpPr>
          <p:cNvPr id="112643" name="TextBox 6"/>
          <p:cNvSpPr txBox="1">
            <a:spLocks noChangeArrowheads="1"/>
          </p:cNvSpPr>
          <p:nvPr/>
        </p:nvSpPr>
        <p:spPr bwMode="auto">
          <a:xfrm>
            <a:off x="457200" y="415925"/>
            <a:ext cx="8229600" cy="488950"/>
          </a:xfrm>
          <a:prstGeom prst="rect">
            <a:avLst/>
          </a:prstGeom>
          <a:noFill/>
          <a:ln w="9525">
            <a:noFill/>
            <a:miter lim="800000"/>
            <a:headEnd/>
            <a:tailEnd/>
          </a:ln>
        </p:spPr>
        <p:txBody>
          <a:bodyPr>
            <a:spAutoFit/>
          </a:bodyPr>
          <a:lstStyle/>
          <a:p>
            <a:r>
              <a:rPr lang="ru-RU" sz="2600" b="1" dirty="0">
                <a:latin typeface="Calibri" pitchFamily="34" charset="0"/>
              </a:rPr>
              <a:t>Как документировать и искать данные</a:t>
            </a:r>
            <a:r>
              <a:rPr lang="ru-RU" sz="2600" b="1" dirty="0" smtClean="0">
                <a:latin typeface="Calibri" pitchFamily="34" charset="0"/>
              </a:rPr>
              <a:t>?</a:t>
            </a:r>
            <a:endParaRPr lang="ru-RU" sz="2600" b="1" dirty="0">
              <a:latin typeface="Calibri" pitchFamily="34" charset="0"/>
            </a:endParaRPr>
          </a:p>
        </p:txBody>
      </p:sp>
      <p:pic>
        <p:nvPicPr>
          <p:cNvPr id="112644" name="Picture 7"/>
          <p:cNvPicPr>
            <a:picLocks noChangeAspect="1"/>
          </p:cNvPicPr>
          <p:nvPr/>
        </p:nvPicPr>
        <p:blipFill>
          <a:blip r:embed="rId2"/>
          <a:srcRect/>
          <a:stretch>
            <a:fillRect/>
          </a:stretch>
        </p:blipFill>
        <p:spPr bwMode="auto">
          <a:xfrm>
            <a:off x="0" y="1760538"/>
            <a:ext cx="4552950" cy="3421062"/>
          </a:xfrm>
          <a:prstGeom prst="rect">
            <a:avLst/>
          </a:prstGeom>
          <a:noFill/>
          <a:ln w="9525">
            <a:noFill/>
            <a:miter lim="800000"/>
            <a:headEnd/>
            <a:tailEnd/>
          </a:ln>
        </p:spPr>
      </p:pic>
      <p:sp>
        <p:nvSpPr>
          <p:cNvPr id="112645" name="TextBox 8"/>
          <p:cNvSpPr txBox="1">
            <a:spLocks noChangeArrowheads="1"/>
          </p:cNvSpPr>
          <p:nvPr/>
        </p:nvSpPr>
        <p:spPr bwMode="auto">
          <a:xfrm>
            <a:off x="6553200" y="1970088"/>
            <a:ext cx="2346325" cy="3662362"/>
          </a:xfrm>
          <a:prstGeom prst="rect">
            <a:avLst/>
          </a:prstGeom>
          <a:noFill/>
          <a:ln w="9525">
            <a:noFill/>
            <a:miter lim="800000"/>
            <a:headEnd/>
            <a:tailEnd/>
          </a:ln>
        </p:spPr>
        <p:txBody>
          <a:bodyPr>
            <a:spAutoFit/>
          </a:bodyPr>
          <a:lstStyle/>
          <a:p>
            <a:r>
              <a:rPr lang="ru-RU" b="1" u="sng" dirty="0">
                <a:latin typeface="Calibri" pitchFamily="34" charset="0"/>
              </a:rPr>
              <a:t>Ключевые </a:t>
            </a:r>
            <a:r>
              <a:rPr lang="ru-RU" b="1" u="sng" dirty="0" smtClean="0">
                <a:latin typeface="Calibri" pitchFamily="34" charset="0"/>
              </a:rPr>
              <a:t>слова:</a:t>
            </a:r>
            <a:endParaRPr lang="ru-RU" b="1" u="sng" dirty="0">
              <a:latin typeface="Calibri" pitchFamily="34" charset="0"/>
            </a:endParaRPr>
          </a:p>
          <a:p>
            <a:endParaRPr lang="ru-RU" dirty="0" smtClean="0">
              <a:latin typeface="Calibri" pitchFamily="34" charset="0"/>
            </a:endParaRPr>
          </a:p>
          <a:p>
            <a:pPr>
              <a:buFont typeface="Arial" pitchFamily="34" charset="0"/>
              <a:buChar char="•"/>
            </a:pPr>
            <a:r>
              <a:rPr lang="ru-RU" dirty="0" smtClean="0">
                <a:latin typeface="Calibri" pitchFamily="34" charset="0"/>
              </a:rPr>
              <a:t> CSW</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Geonetwork</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ISO19115</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ISO19139</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 Метаданные</a:t>
            </a:r>
          </a:p>
          <a:p>
            <a:pPr>
              <a:buFont typeface="Arial" pitchFamily="34" charset="0"/>
              <a:buChar char="•"/>
            </a:pPr>
            <a:endParaRPr lang="ru-RU" dirty="0" smtClean="0">
              <a:latin typeface="Calibri" pitchFamily="34" charset="0"/>
            </a:endParaRPr>
          </a:p>
          <a:p>
            <a:pPr>
              <a:buFont typeface="Arial" pitchFamily="34" charset="0"/>
              <a:buChar char="•"/>
            </a:pPr>
            <a:r>
              <a:rPr lang="ru-RU" dirty="0" smtClean="0">
                <a:latin typeface="Calibri" pitchFamily="34" charset="0"/>
              </a:rPr>
              <a:t>XML</a:t>
            </a:r>
            <a:endParaRPr lang="ru-RU" dirty="0">
              <a:latin typeface="Calibri"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p:cNvPicPr>
            <a:picLocks noChangeAspect="1" noChangeArrowheads="1"/>
          </p:cNvPicPr>
          <p:nvPr/>
        </p:nvPicPr>
        <p:blipFill>
          <a:blip r:embed="rId3"/>
          <a:srcRect/>
          <a:stretch>
            <a:fillRect/>
          </a:stretch>
        </p:blipFill>
        <p:spPr bwMode="auto">
          <a:xfrm>
            <a:off x="5262563" y="4051300"/>
            <a:ext cx="3143250" cy="2357438"/>
          </a:xfrm>
          <a:prstGeom prst="rect">
            <a:avLst/>
          </a:prstGeom>
          <a:noFill/>
          <a:ln w="9525">
            <a:noFill/>
            <a:miter lim="800000"/>
            <a:headEnd/>
            <a:tailEnd/>
          </a:ln>
        </p:spPr>
      </p:pic>
      <p:pic>
        <p:nvPicPr>
          <p:cNvPr id="113667" name="Picture 8"/>
          <p:cNvPicPr>
            <a:picLocks noChangeAspect="1" noChangeArrowheads="1"/>
          </p:cNvPicPr>
          <p:nvPr/>
        </p:nvPicPr>
        <p:blipFill>
          <a:blip r:embed="rId4"/>
          <a:srcRect/>
          <a:stretch>
            <a:fillRect/>
          </a:stretch>
        </p:blipFill>
        <p:spPr bwMode="auto">
          <a:xfrm>
            <a:off x="6524625" y="0"/>
            <a:ext cx="2476500" cy="1490663"/>
          </a:xfrm>
          <a:prstGeom prst="rect">
            <a:avLst/>
          </a:prstGeom>
          <a:noFill/>
          <a:ln w="9525">
            <a:noFill/>
            <a:miter lim="800000"/>
            <a:headEnd/>
            <a:tailEnd/>
          </a:ln>
        </p:spPr>
      </p:pic>
      <p:sp>
        <p:nvSpPr>
          <p:cNvPr id="113668" name="TextBox 5"/>
          <p:cNvSpPr txBox="1">
            <a:spLocks noChangeArrowheads="1"/>
          </p:cNvSpPr>
          <p:nvPr/>
        </p:nvSpPr>
        <p:spPr bwMode="auto">
          <a:xfrm>
            <a:off x="457200" y="415925"/>
            <a:ext cx="8229600" cy="457200"/>
          </a:xfrm>
          <a:prstGeom prst="rect">
            <a:avLst/>
          </a:prstGeom>
          <a:noFill/>
          <a:ln w="9525">
            <a:noFill/>
            <a:miter lim="800000"/>
            <a:headEnd/>
            <a:tailEnd/>
          </a:ln>
        </p:spPr>
        <p:txBody>
          <a:bodyPr>
            <a:spAutoFit/>
          </a:bodyPr>
          <a:lstStyle/>
          <a:p>
            <a:r>
              <a:rPr lang="ru-RU" sz="2400" b="1" dirty="0">
                <a:solidFill>
                  <a:srgbClr val="BFBFBF"/>
                </a:solidFill>
                <a:latin typeface="Calibri" pitchFamily="34" charset="0"/>
              </a:rPr>
              <a:t>Как документировать и искать данные</a:t>
            </a:r>
            <a:r>
              <a:rPr lang="ru-RU" sz="2400" b="1" dirty="0" smtClean="0">
                <a:solidFill>
                  <a:srgbClr val="BFBFBF"/>
                </a:solidFill>
                <a:latin typeface="Calibri" pitchFamily="34" charset="0"/>
              </a:rPr>
              <a:t>?</a:t>
            </a:r>
            <a:endParaRPr lang="ru-RU" sz="2400" b="1" dirty="0">
              <a:solidFill>
                <a:srgbClr val="BFBFBF"/>
              </a:solidFill>
              <a:latin typeface="Calibri" pitchFamily="34" charset="0"/>
            </a:endParaRPr>
          </a:p>
        </p:txBody>
      </p:sp>
      <p:sp>
        <p:nvSpPr>
          <p:cNvPr id="113669" name="Rectangle 6"/>
          <p:cNvSpPr>
            <a:spLocks noChangeArrowheads="1"/>
          </p:cNvSpPr>
          <p:nvPr/>
        </p:nvSpPr>
        <p:spPr bwMode="auto">
          <a:xfrm>
            <a:off x="457200" y="908050"/>
            <a:ext cx="2851678" cy="369332"/>
          </a:xfrm>
          <a:prstGeom prst="rect">
            <a:avLst/>
          </a:prstGeom>
          <a:noFill/>
          <a:ln w="9525">
            <a:noFill/>
            <a:miter lim="800000"/>
            <a:headEnd/>
            <a:tailEnd/>
          </a:ln>
        </p:spPr>
        <p:txBody>
          <a:bodyPr wrap="none">
            <a:spAutoFit/>
          </a:bodyPr>
          <a:lstStyle/>
          <a:p>
            <a:r>
              <a:rPr lang="ru-RU" b="1" i="1" dirty="0" smtClean="0">
                <a:latin typeface="Calibri" pitchFamily="34" charset="0"/>
              </a:rPr>
              <a:t>Что такое метаданные?</a:t>
            </a:r>
            <a:endParaRPr lang="ru-RU" b="1" i="1" dirty="0">
              <a:latin typeface="Calibri" pitchFamily="34" charset="0"/>
            </a:endParaRPr>
          </a:p>
        </p:txBody>
      </p:sp>
      <p:sp>
        <p:nvSpPr>
          <p:cNvPr id="113670" name="Rectangle 1"/>
          <p:cNvSpPr txBox="1">
            <a:spLocks noChangeArrowheads="1"/>
          </p:cNvSpPr>
          <p:nvPr/>
        </p:nvSpPr>
        <p:spPr bwMode="auto">
          <a:xfrm>
            <a:off x="303213" y="1357313"/>
            <a:ext cx="8740775" cy="3151187"/>
          </a:xfrm>
          <a:prstGeom prst="rect">
            <a:avLst/>
          </a:prstGeom>
          <a:noFill/>
          <a:ln w="9525">
            <a:noFill/>
            <a:miter lim="800000"/>
            <a:headEnd/>
            <a:tailEnd/>
          </a:ln>
        </p:spPr>
        <p:txBody>
          <a:bodyPr/>
          <a:lstStyle/>
          <a:p>
            <a:pPr marL="317500">
              <a:spcBef>
                <a:spcPct val="20000"/>
              </a:spcBef>
              <a:buFont typeface="Arial" pitchFamily="34" charset="0"/>
              <a:buNone/>
            </a:pPr>
            <a:r>
              <a:rPr lang="ru-RU" b="1" dirty="0" smtClean="0">
                <a:solidFill>
                  <a:srgbClr val="000000"/>
                </a:solidFill>
                <a:latin typeface="Calibri" pitchFamily="34" charset="0"/>
                <a:sym typeface="Eurostile"/>
              </a:rPr>
              <a:t>Метаданные</a:t>
            </a:r>
            <a:r>
              <a:rPr lang="ru-RU" dirty="0" smtClean="0">
                <a:solidFill>
                  <a:srgbClr val="000000"/>
                </a:solidFill>
                <a:latin typeface="Calibri" pitchFamily="34" charset="0"/>
                <a:sym typeface="Eurostile"/>
              </a:rPr>
              <a:t> это данные ....</a:t>
            </a:r>
          </a:p>
          <a:p>
            <a:pPr marL="317500">
              <a:spcBef>
                <a:spcPct val="20000"/>
              </a:spcBef>
              <a:buFont typeface="Arial" pitchFamily="34" charset="0"/>
              <a:buNone/>
            </a:pPr>
            <a:r>
              <a:rPr lang="ru-RU" dirty="0" smtClean="0">
                <a:solidFill>
                  <a:srgbClr val="000000"/>
                </a:solidFill>
                <a:latin typeface="Calibri" pitchFamily="34" charset="0"/>
                <a:sym typeface="Eurostile"/>
              </a:rPr>
              <a:t>которые описывают данные</a:t>
            </a:r>
          </a:p>
          <a:p>
            <a:pPr marL="317500">
              <a:spcBef>
                <a:spcPct val="20000"/>
              </a:spcBef>
              <a:buFont typeface="Arial" pitchFamily="34" charset="0"/>
              <a:buNone/>
            </a:pPr>
            <a:r>
              <a:rPr lang="ru-RU" dirty="0" smtClean="0">
                <a:solidFill>
                  <a:srgbClr val="000000"/>
                </a:solidFill>
                <a:latin typeface="Calibri" pitchFamily="34" charset="0"/>
                <a:sym typeface="Eurostile"/>
              </a:rPr>
              <a:t>Они предоставляет информацию о содержании некоторых данных. Например, изображение может включать в себя метаданные, описывающие размер изображения, глубину цвета, разрешение, когда изображение было создано, и другие данные.</a:t>
            </a:r>
          </a:p>
          <a:p>
            <a:pPr marL="317500">
              <a:spcBef>
                <a:spcPct val="20000"/>
              </a:spcBef>
              <a:buFont typeface="Arial" pitchFamily="34" charset="0"/>
              <a:buNone/>
            </a:pPr>
            <a:endParaRPr lang="ru-RU" b="1" dirty="0" smtClean="0">
              <a:solidFill>
                <a:srgbClr val="000000"/>
              </a:solidFill>
              <a:latin typeface="Calibri" pitchFamily="34" charset="0"/>
              <a:sym typeface="Eurostile"/>
            </a:endParaRPr>
          </a:p>
          <a:p>
            <a:pPr marL="317500">
              <a:spcBef>
                <a:spcPct val="20000"/>
              </a:spcBef>
              <a:buFont typeface="Arial" pitchFamily="34" charset="0"/>
              <a:buNone/>
            </a:pPr>
            <a:r>
              <a:rPr lang="ru-RU" b="1" dirty="0" smtClean="0">
                <a:solidFill>
                  <a:srgbClr val="000000"/>
                </a:solidFill>
                <a:latin typeface="Calibri" pitchFamily="34" charset="0"/>
                <a:sym typeface="Eurostile"/>
              </a:rPr>
              <a:t>Геопространственные метаданные</a:t>
            </a:r>
            <a:r>
              <a:rPr lang="ru-RU" dirty="0" smtClean="0">
                <a:solidFill>
                  <a:srgbClr val="000000"/>
                </a:solidFill>
                <a:latin typeface="Calibri" pitchFamily="34" charset="0"/>
                <a:sym typeface="Eurostile"/>
              </a:rPr>
              <a:t> (географическое метаданные) являются типом метаданных, который применяется к объектам, которые явно или неявно имеют географическое содержание</a:t>
            </a:r>
            <a:endParaRPr lang="ru-RU" dirty="0">
              <a:solidFill>
                <a:srgbClr val="000000"/>
              </a:solidFill>
              <a:latin typeface="Calibri" pitchFamily="34" charset="0"/>
              <a:sym typeface="Eurostile"/>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5658</TotalTime>
  <Words>8387</Words>
  <Application>Microsoft Office PowerPoint</Application>
  <PresentationFormat>On-screen Show (4:3)</PresentationFormat>
  <Paragraphs>1783</Paragraphs>
  <Slides>174</Slides>
  <Notes>106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174</vt:i4>
      </vt:variant>
    </vt:vector>
  </HeadingPairs>
  <TitlesOfParts>
    <vt:vector size="176" baseType="lpstr">
      <vt:lpstr>Office Theme</vt:lpstr>
      <vt:lpstr>Chart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Вопрос доступа к данным </vt:lpstr>
      <vt:lpstr>Роль брокера</vt:lpstr>
      <vt:lpstr>Slide 152</vt:lpstr>
      <vt:lpstr>Брокераж совместим с GEOSS</vt:lpstr>
      <vt:lpstr>Общая инфраструктура GEOSS (Common Infrastructure, GCI)</vt:lpstr>
      <vt:lpstr>Обзорная картина GCI</vt:lpstr>
      <vt:lpstr>Сервисы обнаружения</vt:lpstr>
      <vt:lpstr>Сервисы доступа</vt:lpstr>
      <vt:lpstr>Общая модель метаданных</vt:lpstr>
      <vt:lpstr>Поддерживаемые backend-ы</vt:lpstr>
      <vt:lpstr>Поддерживаемые backend-ы</vt:lpstr>
      <vt:lpstr>Поддерживаемые backend-ы</vt:lpstr>
      <vt:lpstr>Поддерживаемые frontend-ы</vt:lpstr>
      <vt:lpstr>GEO DAB функциональности</vt:lpstr>
      <vt:lpstr>Реализация GEO DAB</vt:lpstr>
      <vt:lpstr>Междоменное семантическое обнаружение</vt:lpstr>
      <vt:lpstr>Междоменное семантическое обнаружение</vt:lpstr>
      <vt:lpstr>Междоменное семантическое обнаружение</vt:lpstr>
      <vt:lpstr>Ранжирование результатов </vt:lpstr>
      <vt:lpstr>Динамическая визуализация данных</vt:lpstr>
      <vt:lpstr>Гармонизованный доступ к данным</vt:lpstr>
      <vt:lpstr>Растяжимость</vt:lpstr>
      <vt:lpstr>Растяжимость</vt:lpstr>
      <vt:lpstr>Slide 173</vt:lpstr>
      <vt:lpstr>Slide 174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Smith</dc:creator>
  <cp:lastModifiedBy>Mamuka GVILAVA</cp:lastModifiedBy>
  <cp:revision>824</cp:revision>
  <dcterms:created xsi:type="dcterms:W3CDTF">2014-05-26T09:19:48Z</dcterms:created>
  <dcterms:modified xsi:type="dcterms:W3CDTF">2015-03-15T17:29:53Z</dcterms:modified>
</cp:coreProperties>
</file>