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embeddings/oleObject1.bin" ContentType="application/vnd.openxmlformats-officedocument.oleObject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8"/>
  </p:notesMasterIdLst>
  <p:sldIdLst>
    <p:sldId id="261" r:id="rId2"/>
    <p:sldId id="262" r:id="rId3"/>
    <p:sldId id="332" r:id="rId4"/>
    <p:sldId id="379" r:id="rId5"/>
    <p:sldId id="380" r:id="rId6"/>
    <p:sldId id="270" r:id="rId7"/>
    <p:sldId id="271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279" r:id="rId16"/>
    <p:sldId id="280" r:id="rId17"/>
    <p:sldId id="281" r:id="rId18"/>
    <p:sldId id="282" r:id="rId19"/>
    <p:sldId id="283" r:id="rId20"/>
    <p:sldId id="284" r:id="rId21"/>
    <p:sldId id="285" r:id="rId22"/>
    <p:sldId id="286" r:id="rId23"/>
    <p:sldId id="287" r:id="rId24"/>
    <p:sldId id="288" r:id="rId25"/>
    <p:sldId id="289" r:id="rId26"/>
    <p:sldId id="290" r:id="rId27"/>
    <p:sldId id="291" r:id="rId28"/>
    <p:sldId id="292" r:id="rId29"/>
    <p:sldId id="293" r:id="rId30"/>
    <p:sldId id="294" r:id="rId31"/>
    <p:sldId id="295" r:id="rId32"/>
    <p:sldId id="296" r:id="rId33"/>
    <p:sldId id="297" r:id="rId34"/>
    <p:sldId id="298" r:id="rId35"/>
    <p:sldId id="299" r:id="rId36"/>
    <p:sldId id="300" r:id="rId37"/>
    <p:sldId id="301" r:id="rId38"/>
    <p:sldId id="302" r:id="rId39"/>
    <p:sldId id="303" r:id="rId40"/>
    <p:sldId id="304" r:id="rId41"/>
    <p:sldId id="305" r:id="rId42"/>
    <p:sldId id="306" r:id="rId43"/>
    <p:sldId id="307" r:id="rId44"/>
    <p:sldId id="308" r:id="rId45"/>
    <p:sldId id="309" r:id="rId46"/>
    <p:sldId id="310" r:id="rId47"/>
    <p:sldId id="311" r:id="rId48"/>
    <p:sldId id="312" r:id="rId49"/>
    <p:sldId id="313" r:id="rId50"/>
    <p:sldId id="314" r:id="rId51"/>
    <p:sldId id="315" r:id="rId52"/>
    <p:sldId id="316" r:id="rId53"/>
    <p:sldId id="317" r:id="rId54"/>
    <p:sldId id="318" r:id="rId55"/>
    <p:sldId id="319" r:id="rId56"/>
    <p:sldId id="320" r:id="rId57"/>
    <p:sldId id="321" r:id="rId58"/>
    <p:sldId id="322" r:id="rId59"/>
    <p:sldId id="323" r:id="rId60"/>
    <p:sldId id="324" r:id="rId61"/>
    <p:sldId id="325" r:id="rId62"/>
    <p:sldId id="326" r:id="rId63"/>
    <p:sldId id="327" r:id="rId64"/>
    <p:sldId id="328" r:id="rId65"/>
    <p:sldId id="329" r:id="rId66"/>
    <p:sldId id="330" r:id="rId67"/>
    <p:sldId id="331" r:id="rId68"/>
    <p:sldId id="263" r:id="rId69"/>
    <p:sldId id="333" r:id="rId70"/>
    <p:sldId id="426" r:id="rId71"/>
    <p:sldId id="429" r:id="rId72"/>
    <p:sldId id="334" r:id="rId73"/>
    <p:sldId id="427" r:id="rId74"/>
    <p:sldId id="428" r:id="rId75"/>
    <p:sldId id="335" r:id="rId76"/>
    <p:sldId id="336" r:id="rId77"/>
    <p:sldId id="337" r:id="rId78"/>
    <p:sldId id="338" r:id="rId79"/>
    <p:sldId id="339" r:id="rId80"/>
    <p:sldId id="340" r:id="rId81"/>
    <p:sldId id="341" r:id="rId82"/>
    <p:sldId id="381" r:id="rId83"/>
    <p:sldId id="382" r:id="rId84"/>
    <p:sldId id="383" r:id="rId85"/>
    <p:sldId id="384" r:id="rId86"/>
    <p:sldId id="385" r:id="rId87"/>
    <p:sldId id="386" r:id="rId88"/>
    <p:sldId id="387" r:id="rId89"/>
    <p:sldId id="388" r:id="rId90"/>
    <p:sldId id="389" r:id="rId91"/>
    <p:sldId id="390" r:id="rId92"/>
    <p:sldId id="391" r:id="rId93"/>
    <p:sldId id="392" r:id="rId94"/>
    <p:sldId id="393" r:id="rId95"/>
    <p:sldId id="394" r:id="rId96"/>
    <p:sldId id="395" r:id="rId97"/>
    <p:sldId id="396" r:id="rId98"/>
    <p:sldId id="397" r:id="rId99"/>
    <p:sldId id="398" r:id="rId100"/>
    <p:sldId id="430" r:id="rId101"/>
    <p:sldId id="431" r:id="rId102"/>
    <p:sldId id="432" r:id="rId103"/>
    <p:sldId id="433" r:id="rId104"/>
    <p:sldId id="442" r:id="rId105"/>
    <p:sldId id="434" r:id="rId106"/>
    <p:sldId id="443" r:id="rId107"/>
    <p:sldId id="435" r:id="rId108"/>
    <p:sldId id="436" r:id="rId109"/>
    <p:sldId id="437" r:id="rId110"/>
    <p:sldId id="438" r:id="rId111"/>
    <p:sldId id="439" r:id="rId112"/>
    <p:sldId id="440" r:id="rId113"/>
    <p:sldId id="441" r:id="rId114"/>
    <p:sldId id="399" r:id="rId115"/>
    <p:sldId id="400" r:id="rId116"/>
    <p:sldId id="401" r:id="rId117"/>
    <p:sldId id="402" r:id="rId118"/>
    <p:sldId id="403" r:id="rId119"/>
    <p:sldId id="404" r:id="rId120"/>
    <p:sldId id="405" r:id="rId121"/>
    <p:sldId id="406" r:id="rId122"/>
    <p:sldId id="407" r:id="rId123"/>
    <p:sldId id="408" r:id="rId124"/>
    <p:sldId id="409" r:id="rId125"/>
    <p:sldId id="410" r:id="rId126"/>
    <p:sldId id="411" r:id="rId127"/>
    <p:sldId id="412" r:id="rId128"/>
    <p:sldId id="413" r:id="rId129"/>
    <p:sldId id="414" r:id="rId130"/>
    <p:sldId id="415" r:id="rId131"/>
    <p:sldId id="416" r:id="rId132"/>
    <p:sldId id="417" r:id="rId133"/>
    <p:sldId id="418" r:id="rId134"/>
    <p:sldId id="419" r:id="rId135"/>
    <p:sldId id="420" r:id="rId136"/>
    <p:sldId id="421" r:id="rId137"/>
    <p:sldId id="422" r:id="rId138"/>
    <p:sldId id="423" r:id="rId139"/>
    <p:sldId id="424" r:id="rId140"/>
    <p:sldId id="425" r:id="rId141"/>
    <p:sldId id="342" r:id="rId142"/>
    <p:sldId id="343" r:id="rId143"/>
    <p:sldId id="344" r:id="rId144"/>
    <p:sldId id="345" r:id="rId145"/>
    <p:sldId id="444" r:id="rId146"/>
    <p:sldId id="347" r:id="rId147"/>
    <p:sldId id="349" r:id="rId148"/>
    <p:sldId id="350" r:id="rId149"/>
    <p:sldId id="351" r:id="rId150"/>
    <p:sldId id="352" r:id="rId151"/>
    <p:sldId id="445" r:id="rId152"/>
    <p:sldId id="354" r:id="rId153"/>
    <p:sldId id="355" r:id="rId154"/>
    <p:sldId id="356" r:id="rId155"/>
    <p:sldId id="357" r:id="rId156"/>
    <p:sldId id="358" r:id="rId157"/>
    <p:sldId id="359" r:id="rId158"/>
    <p:sldId id="360" r:id="rId159"/>
    <p:sldId id="361" r:id="rId160"/>
    <p:sldId id="362" r:id="rId161"/>
    <p:sldId id="363" r:id="rId162"/>
    <p:sldId id="364" r:id="rId163"/>
    <p:sldId id="365" r:id="rId164"/>
    <p:sldId id="366" r:id="rId165"/>
    <p:sldId id="367" r:id="rId166"/>
    <p:sldId id="368" r:id="rId167"/>
    <p:sldId id="369" r:id="rId168"/>
    <p:sldId id="370" r:id="rId169"/>
    <p:sldId id="371" r:id="rId170"/>
    <p:sldId id="372" r:id="rId171"/>
    <p:sldId id="373" r:id="rId172"/>
    <p:sldId id="374" r:id="rId173"/>
    <p:sldId id="376" r:id="rId174"/>
    <p:sldId id="377" r:id="rId175"/>
    <p:sldId id="378" r:id="rId176"/>
    <p:sldId id="346" r:id="rId17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82153" autoAdjust="0"/>
  </p:normalViewPr>
  <p:slideViewPr>
    <p:cSldViewPr snapToGrid="0" snapToObjects="1">
      <p:cViewPr varScale="1">
        <p:scale>
          <a:sx n="74" d="100"/>
          <a:sy n="74" d="100"/>
        </p:scale>
        <p:origin x="-1864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618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1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42" Type="http://schemas.openxmlformats.org/officeDocument/2006/relationships/slide" Target="slides/slide141.xml"/><Relationship Id="rId143" Type="http://schemas.openxmlformats.org/officeDocument/2006/relationships/slide" Target="slides/slide142.xml"/><Relationship Id="rId144" Type="http://schemas.openxmlformats.org/officeDocument/2006/relationships/slide" Target="slides/slide143.xml"/><Relationship Id="rId145" Type="http://schemas.openxmlformats.org/officeDocument/2006/relationships/slide" Target="slides/slide144.xml"/><Relationship Id="rId146" Type="http://schemas.openxmlformats.org/officeDocument/2006/relationships/slide" Target="slides/slide145.xml"/><Relationship Id="rId147" Type="http://schemas.openxmlformats.org/officeDocument/2006/relationships/slide" Target="slides/slide146.xml"/><Relationship Id="rId148" Type="http://schemas.openxmlformats.org/officeDocument/2006/relationships/slide" Target="slides/slide147.xml"/><Relationship Id="rId149" Type="http://schemas.openxmlformats.org/officeDocument/2006/relationships/slide" Target="slides/slide148.xml"/><Relationship Id="rId180" Type="http://schemas.openxmlformats.org/officeDocument/2006/relationships/presProps" Target="presProps.xml"/><Relationship Id="rId181" Type="http://schemas.openxmlformats.org/officeDocument/2006/relationships/viewProps" Target="viewProps.xml"/><Relationship Id="rId182" Type="http://schemas.openxmlformats.org/officeDocument/2006/relationships/theme" Target="theme/theme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83" Type="http://schemas.openxmlformats.org/officeDocument/2006/relationships/tableStyles" Target="tableStyles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150" Type="http://schemas.openxmlformats.org/officeDocument/2006/relationships/slide" Target="slides/slide149.xml"/><Relationship Id="rId151" Type="http://schemas.openxmlformats.org/officeDocument/2006/relationships/slide" Target="slides/slide150.xml"/><Relationship Id="rId152" Type="http://schemas.openxmlformats.org/officeDocument/2006/relationships/slide" Target="slides/slide15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53" Type="http://schemas.openxmlformats.org/officeDocument/2006/relationships/slide" Target="slides/slide152.xml"/><Relationship Id="rId154" Type="http://schemas.openxmlformats.org/officeDocument/2006/relationships/slide" Target="slides/slide153.xml"/><Relationship Id="rId155" Type="http://schemas.openxmlformats.org/officeDocument/2006/relationships/slide" Target="slides/slide154.xml"/><Relationship Id="rId156" Type="http://schemas.openxmlformats.org/officeDocument/2006/relationships/slide" Target="slides/slide155.xml"/><Relationship Id="rId157" Type="http://schemas.openxmlformats.org/officeDocument/2006/relationships/slide" Target="slides/slide156.xml"/><Relationship Id="rId158" Type="http://schemas.openxmlformats.org/officeDocument/2006/relationships/slide" Target="slides/slide157.xml"/><Relationship Id="rId159" Type="http://schemas.openxmlformats.org/officeDocument/2006/relationships/slide" Target="slides/slide15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slide" Target="slides/slide122.xml"/><Relationship Id="rId124" Type="http://schemas.openxmlformats.org/officeDocument/2006/relationships/slide" Target="slides/slide123.xml"/><Relationship Id="rId125" Type="http://schemas.openxmlformats.org/officeDocument/2006/relationships/slide" Target="slides/slide124.xml"/><Relationship Id="rId126" Type="http://schemas.openxmlformats.org/officeDocument/2006/relationships/slide" Target="slides/slide125.xml"/><Relationship Id="rId127" Type="http://schemas.openxmlformats.org/officeDocument/2006/relationships/slide" Target="slides/slide126.xml"/><Relationship Id="rId128" Type="http://schemas.openxmlformats.org/officeDocument/2006/relationships/slide" Target="slides/slide127.xml"/><Relationship Id="rId129" Type="http://schemas.openxmlformats.org/officeDocument/2006/relationships/slide" Target="slides/slide128.xml"/><Relationship Id="rId160" Type="http://schemas.openxmlformats.org/officeDocument/2006/relationships/slide" Target="slides/slide159.xml"/><Relationship Id="rId161" Type="http://schemas.openxmlformats.org/officeDocument/2006/relationships/slide" Target="slides/slide160.xml"/><Relationship Id="rId162" Type="http://schemas.openxmlformats.org/officeDocument/2006/relationships/slide" Target="slides/slide16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63" Type="http://schemas.openxmlformats.org/officeDocument/2006/relationships/slide" Target="slides/slide162.xml"/><Relationship Id="rId164" Type="http://schemas.openxmlformats.org/officeDocument/2006/relationships/slide" Target="slides/slide163.xml"/><Relationship Id="rId165" Type="http://schemas.openxmlformats.org/officeDocument/2006/relationships/slide" Target="slides/slide164.xml"/><Relationship Id="rId166" Type="http://schemas.openxmlformats.org/officeDocument/2006/relationships/slide" Target="slides/slide165.xml"/><Relationship Id="rId167" Type="http://schemas.openxmlformats.org/officeDocument/2006/relationships/slide" Target="slides/slide166.xml"/><Relationship Id="rId168" Type="http://schemas.openxmlformats.org/officeDocument/2006/relationships/slide" Target="slides/slide167.xml"/><Relationship Id="rId169" Type="http://schemas.openxmlformats.org/officeDocument/2006/relationships/slide" Target="slides/slide16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30" Type="http://schemas.openxmlformats.org/officeDocument/2006/relationships/slide" Target="slides/slide129.xml"/><Relationship Id="rId131" Type="http://schemas.openxmlformats.org/officeDocument/2006/relationships/slide" Target="slides/slide130.xml"/><Relationship Id="rId132" Type="http://schemas.openxmlformats.org/officeDocument/2006/relationships/slide" Target="slides/slide131.xml"/><Relationship Id="rId133" Type="http://schemas.openxmlformats.org/officeDocument/2006/relationships/slide" Target="slides/slide132.xml"/><Relationship Id="rId134" Type="http://schemas.openxmlformats.org/officeDocument/2006/relationships/slide" Target="slides/slide133.xml"/><Relationship Id="rId135" Type="http://schemas.openxmlformats.org/officeDocument/2006/relationships/slide" Target="slides/slide134.xml"/><Relationship Id="rId136" Type="http://schemas.openxmlformats.org/officeDocument/2006/relationships/slide" Target="slides/slide135.xml"/><Relationship Id="rId137" Type="http://schemas.openxmlformats.org/officeDocument/2006/relationships/slide" Target="slides/slide136.xml"/><Relationship Id="rId138" Type="http://schemas.openxmlformats.org/officeDocument/2006/relationships/slide" Target="slides/slide137.xml"/><Relationship Id="rId139" Type="http://schemas.openxmlformats.org/officeDocument/2006/relationships/slide" Target="slides/slide138.xml"/><Relationship Id="rId170" Type="http://schemas.openxmlformats.org/officeDocument/2006/relationships/slide" Target="slides/slide169.xml"/><Relationship Id="rId171" Type="http://schemas.openxmlformats.org/officeDocument/2006/relationships/slide" Target="slides/slide170.xml"/><Relationship Id="rId172" Type="http://schemas.openxmlformats.org/officeDocument/2006/relationships/slide" Target="slides/slide171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173" Type="http://schemas.openxmlformats.org/officeDocument/2006/relationships/slide" Target="slides/slide172.xml"/><Relationship Id="rId174" Type="http://schemas.openxmlformats.org/officeDocument/2006/relationships/slide" Target="slides/slide173.xml"/><Relationship Id="rId175" Type="http://schemas.openxmlformats.org/officeDocument/2006/relationships/slide" Target="slides/slide174.xml"/><Relationship Id="rId176" Type="http://schemas.openxmlformats.org/officeDocument/2006/relationships/slide" Target="slides/slide175.xml"/><Relationship Id="rId177" Type="http://schemas.openxmlformats.org/officeDocument/2006/relationships/slide" Target="slides/slide176.xml"/><Relationship Id="rId178" Type="http://schemas.openxmlformats.org/officeDocument/2006/relationships/notesMaster" Target="notesMasters/notesMaster1.xml"/><Relationship Id="rId179" Type="http://schemas.openxmlformats.org/officeDocument/2006/relationships/printerSettings" Target="printerSettings/printerSettings1.bin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100" Type="http://schemas.openxmlformats.org/officeDocument/2006/relationships/slide" Target="slides/slide99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40" Type="http://schemas.openxmlformats.org/officeDocument/2006/relationships/slide" Target="slides/slide139.xml"/><Relationship Id="rId141" Type="http://schemas.openxmlformats.org/officeDocument/2006/relationships/slide" Target="slides/slide140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7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B8C7F0C-7CBD-CC46-971C-1A79AD307134}" type="doc">
      <dgm:prSet loTypeId="urn:microsoft.com/office/officeart/2008/layout/VerticalCurvedList" loCatId="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B9C9D048-7DFC-3840-AB12-EE958A2BAEA5}">
      <dgm:prSet/>
      <dgm:spPr/>
      <dgm:t>
        <a:bodyPr/>
        <a:lstStyle/>
        <a:p>
          <a:r>
            <a:rPr lang="es-ES" b="1" noProof="0" dirty="0" smtClean="0">
              <a:cs typeface="ＭＳ Ｐゴシック" charset="0"/>
            </a:rPr>
            <a:t>Descubrimiento Semántico intersectorial</a:t>
          </a:r>
          <a:endParaRPr lang="es-ES" b="1" noProof="0" dirty="0">
            <a:cs typeface="ＭＳ Ｐゴシック" charset="0"/>
          </a:endParaRPr>
        </a:p>
      </dgm:t>
    </dgm:pt>
    <dgm:pt modelId="{6EA1DBEE-6E13-9546-808E-3FEC6C0142FA}" type="parTrans" cxnId="{9FBBACFE-E206-5A45-9B88-5192EC687D58}">
      <dgm:prSet/>
      <dgm:spPr/>
      <dgm:t>
        <a:bodyPr/>
        <a:lstStyle/>
        <a:p>
          <a:endParaRPr lang="en-GB" b="1"/>
        </a:p>
      </dgm:t>
    </dgm:pt>
    <dgm:pt modelId="{04E2BE43-4190-CF4E-A1A1-9DAF53342FF3}" type="sibTrans" cxnId="{9FBBACFE-E206-5A45-9B88-5192EC687D58}">
      <dgm:prSet/>
      <dgm:spPr/>
      <dgm:t>
        <a:bodyPr/>
        <a:lstStyle/>
        <a:p>
          <a:endParaRPr lang="en-GB" b="1"/>
        </a:p>
      </dgm:t>
    </dgm:pt>
    <dgm:pt modelId="{6A427949-889B-CE4F-BED5-40FBE67243E0}">
      <dgm:prSet/>
      <dgm:spPr/>
      <dgm:t>
        <a:bodyPr/>
        <a:lstStyle/>
        <a:p>
          <a:r>
            <a:rPr lang="es-HN" b="1" noProof="0" dirty="0" smtClean="0">
              <a:cs typeface="ＭＳ Ｐゴシック" charset="0"/>
            </a:rPr>
            <a:t>Visualización dinámica de datos</a:t>
          </a:r>
        </a:p>
      </dgm:t>
    </dgm:pt>
    <dgm:pt modelId="{5F7A30FD-8C54-C548-9FB8-603F58DD88A5}" type="parTrans" cxnId="{E4CAB490-D506-994B-86DA-1BB847A87CB3}">
      <dgm:prSet/>
      <dgm:spPr/>
      <dgm:t>
        <a:bodyPr/>
        <a:lstStyle/>
        <a:p>
          <a:endParaRPr lang="en-GB" b="1"/>
        </a:p>
      </dgm:t>
    </dgm:pt>
    <dgm:pt modelId="{F1B7A233-A91E-864C-98D8-F9D66E3AB47F}" type="sibTrans" cxnId="{E4CAB490-D506-994B-86DA-1BB847A87CB3}">
      <dgm:prSet/>
      <dgm:spPr/>
      <dgm:t>
        <a:bodyPr/>
        <a:lstStyle/>
        <a:p>
          <a:endParaRPr lang="en-GB" b="1"/>
        </a:p>
      </dgm:t>
    </dgm:pt>
    <dgm:pt modelId="{3B022EE6-A184-4DBF-AF23-01BE29D7C09B}">
      <dgm:prSet/>
      <dgm:spPr/>
      <dgm:t>
        <a:bodyPr/>
        <a:lstStyle/>
        <a:p>
          <a:r>
            <a:rPr lang="es-HN" b="1" noProof="0" dirty="0" smtClean="0">
              <a:cs typeface="ＭＳ Ｐゴシック" charset="0"/>
            </a:rPr>
            <a:t>Clasificación de resultados (datos accesibles primero)</a:t>
          </a:r>
          <a:endParaRPr lang="es-HN" b="1" noProof="0" dirty="0">
            <a:cs typeface="ＭＳ Ｐゴシック" charset="0"/>
          </a:endParaRPr>
        </a:p>
      </dgm:t>
    </dgm:pt>
    <dgm:pt modelId="{9EEED424-7383-430D-B8EC-53000849E756}" type="parTrans" cxnId="{C922F68A-FF75-4787-989A-47581A5D6F95}">
      <dgm:prSet/>
      <dgm:spPr/>
      <dgm:t>
        <a:bodyPr/>
        <a:lstStyle/>
        <a:p>
          <a:endParaRPr lang="en-US"/>
        </a:p>
      </dgm:t>
    </dgm:pt>
    <dgm:pt modelId="{17EB3165-87DB-4E88-BF8D-A6EAAEB4F2AB}" type="sibTrans" cxnId="{C922F68A-FF75-4787-989A-47581A5D6F95}">
      <dgm:prSet/>
      <dgm:spPr/>
      <dgm:t>
        <a:bodyPr/>
        <a:lstStyle/>
        <a:p>
          <a:endParaRPr lang="en-US"/>
        </a:p>
      </dgm:t>
    </dgm:pt>
    <dgm:pt modelId="{4018F41B-4CBE-4491-8ED2-DD0BB3472C4D}">
      <dgm:prSet/>
      <dgm:spPr/>
      <dgm:t>
        <a:bodyPr/>
        <a:lstStyle/>
        <a:p>
          <a:r>
            <a:rPr lang="es-HN" b="1" noProof="0" dirty="0" smtClean="0">
              <a:cs typeface="ＭＳ Ｐゴシック" charset="0"/>
            </a:rPr>
            <a:t>Extensibilidad</a:t>
          </a:r>
        </a:p>
      </dgm:t>
    </dgm:pt>
    <dgm:pt modelId="{B877A0AE-CDEE-44F1-AB44-B775B216A951}" type="parTrans" cxnId="{68E5E13C-5623-403C-B24A-3A55B7F8C11C}">
      <dgm:prSet/>
      <dgm:spPr/>
      <dgm:t>
        <a:bodyPr/>
        <a:lstStyle/>
        <a:p>
          <a:endParaRPr lang="en-US"/>
        </a:p>
      </dgm:t>
    </dgm:pt>
    <dgm:pt modelId="{E35432AA-3789-407A-835D-54C92D220E48}" type="sibTrans" cxnId="{68E5E13C-5623-403C-B24A-3A55B7F8C11C}">
      <dgm:prSet/>
      <dgm:spPr/>
      <dgm:t>
        <a:bodyPr/>
        <a:lstStyle/>
        <a:p>
          <a:endParaRPr lang="en-US"/>
        </a:p>
      </dgm:t>
    </dgm:pt>
    <dgm:pt modelId="{80C88E29-E26E-D742-8150-0B16A70E809F}">
      <dgm:prSet/>
      <dgm:spPr/>
      <dgm:t>
        <a:bodyPr/>
        <a:lstStyle/>
        <a:p>
          <a:r>
            <a:rPr lang="es-HN" b="1" noProof="0" dirty="0" smtClean="0">
              <a:cs typeface="ＭＳ Ｐゴシック" charset="0"/>
            </a:rPr>
            <a:t>Acceso estandarizado a los datos</a:t>
          </a:r>
        </a:p>
      </dgm:t>
    </dgm:pt>
    <dgm:pt modelId="{02210B81-6E12-174E-B6C9-52706C319E9F}" type="sibTrans" cxnId="{2108A469-ACF3-C940-AF85-1FC06AA902AB}">
      <dgm:prSet/>
      <dgm:spPr/>
      <dgm:t>
        <a:bodyPr/>
        <a:lstStyle/>
        <a:p>
          <a:endParaRPr lang="en-GB" b="1"/>
        </a:p>
      </dgm:t>
    </dgm:pt>
    <dgm:pt modelId="{78BD8F9C-3138-F045-91EF-E8FDC07F2B9B}" type="parTrans" cxnId="{2108A469-ACF3-C940-AF85-1FC06AA902AB}">
      <dgm:prSet/>
      <dgm:spPr/>
      <dgm:t>
        <a:bodyPr/>
        <a:lstStyle/>
        <a:p>
          <a:endParaRPr lang="en-GB" b="1"/>
        </a:p>
      </dgm:t>
    </dgm:pt>
    <dgm:pt modelId="{C3FFA0F3-905C-8E4C-B97B-989273CE81F0}" type="pres">
      <dgm:prSet presAssocID="{4B8C7F0C-7CBD-CC46-971C-1A79AD307134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E55B69D8-3EC0-5943-8FFD-133F5E982109}" type="pres">
      <dgm:prSet presAssocID="{4B8C7F0C-7CBD-CC46-971C-1A79AD307134}" presName="Name1" presStyleCnt="0"/>
      <dgm:spPr/>
      <dgm:t>
        <a:bodyPr/>
        <a:lstStyle/>
        <a:p>
          <a:endParaRPr lang="en-US"/>
        </a:p>
      </dgm:t>
    </dgm:pt>
    <dgm:pt modelId="{1485F0FA-09FE-C840-AFB7-3055D6793133}" type="pres">
      <dgm:prSet presAssocID="{4B8C7F0C-7CBD-CC46-971C-1A79AD307134}" presName="cycle" presStyleCnt="0"/>
      <dgm:spPr/>
      <dgm:t>
        <a:bodyPr/>
        <a:lstStyle/>
        <a:p>
          <a:endParaRPr lang="en-US"/>
        </a:p>
      </dgm:t>
    </dgm:pt>
    <dgm:pt modelId="{101BF04C-2349-6244-BC0C-AE890F2521A2}" type="pres">
      <dgm:prSet presAssocID="{4B8C7F0C-7CBD-CC46-971C-1A79AD307134}" presName="srcNode" presStyleLbl="node1" presStyleIdx="0" presStyleCnt="5"/>
      <dgm:spPr/>
      <dgm:t>
        <a:bodyPr/>
        <a:lstStyle/>
        <a:p>
          <a:endParaRPr lang="en-US"/>
        </a:p>
      </dgm:t>
    </dgm:pt>
    <dgm:pt modelId="{7A141F89-2473-6049-88AB-8A3D9AFCE375}" type="pres">
      <dgm:prSet presAssocID="{4B8C7F0C-7CBD-CC46-971C-1A79AD307134}" presName="conn" presStyleLbl="parChTrans1D2" presStyleIdx="0" presStyleCnt="1"/>
      <dgm:spPr/>
      <dgm:t>
        <a:bodyPr/>
        <a:lstStyle/>
        <a:p>
          <a:endParaRPr lang="en-US"/>
        </a:p>
      </dgm:t>
    </dgm:pt>
    <dgm:pt modelId="{07B917AF-6EE0-0446-AFCD-A331A985362E}" type="pres">
      <dgm:prSet presAssocID="{4B8C7F0C-7CBD-CC46-971C-1A79AD307134}" presName="extraNode" presStyleLbl="node1" presStyleIdx="0" presStyleCnt="5"/>
      <dgm:spPr/>
      <dgm:t>
        <a:bodyPr/>
        <a:lstStyle/>
        <a:p>
          <a:endParaRPr lang="en-US"/>
        </a:p>
      </dgm:t>
    </dgm:pt>
    <dgm:pt modelId="{1A0E805F-4088-8C43-BEA7-41629F231554}" type="pres">
      <dgm:prSet presAssocID="{4B8C7F0C-7CBD-CC46-971C-1A79AD307134}" presName="dstNode" presStyleLbl="node1" presStyleIdx="0" presStyleCnt="5"/>
      <dgm:spPr/>
      <dgm:t>
        <a:bodyPr/>
        <a:lstStyle/>
        <a:p>
          <a:endParaRPr lang="en-US"/>
        </a:p>
      </dgm:t>
    </dgm:pt>
    <dgm:pt modelId="{48D73BB2-7E3A-3942-8FAF-EA7B5CD9937A}" type="pres">
      <dgm:prSet presAssocID="{B9C9D048-7DFC-3840-AB12-EE958A2BAEA5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C9278EC-3F4B-7947-9FAF-26BF3D6325BA}" type="pres">
      <dgm:prSet presAssocID="{B9C9D048-7DFC-3840-AB12-EE958A2BAEA5}" presName="accent_1" presStyleCnt="0"/>
      <dgm:spPr/>
      <dgm:t>
        <a:bodyPr/>
        <a:lstStyle/>
        <a:p>
          <a:endParaRPr lang="en-US"/>
        </a:p>
      </dgm:t>
    </dgm:pt>
    <dgm:pt modelId="{10BBCE67-B0EF-4544-8577-B54315C765DA}" type="pres">
      <dgm:prSet presAssocID="{B9C9D048-7DFC-3840-AB12-EE958A2BAEA5}" presName="accentRepeatNode" presStyleLbl="solidFgAcc1" presStyleIdx="0" presStyleCnt="5" custScaleY="7714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9841EE92-90B2-41FA-B0E2-B9DDDC513AE9}" type="pres">
      <dgm:prSet presAssocID="{3B022EE6-A184-4DBF-AF23-01BE29D7C09B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6CBD1D-7613-4898-9CF4-6868FA7FBB97}" type="pres">
      <dgm:prSet presAssocID="{3B022EE6-A184-4DBF-AF23-01BE29D7C09B}" presName="accent_2" presStyleCnt="0"/>
      <dgm:spPr/>
    </dgm:pt>
    <dgm:pt modelId="{378EE31D-DD6C-402A-BACE-750FF1D20B7F}" type="pres">
      <dgm:prSet presAssocID="{3B022EE6-A184-4DBF-AF23-01BE29D7C09B}" presName="accentRepeatNode" presStyleLbl="solidFgAcc1" presStyleIdx="1" presStyleCnt="5" custScaleY="7714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8B2803F7-87BF-4DB1-8874-DCDBAEA676C4}" type="pres">
      <dgm:prSet presAssocID="{6A427949-889B-CE4F-BED5-40FBE67243E0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8954B0-7C3E-48E3-A272-98D28CF6B3D2}" type="pres">
      <dgm:prSet presAssocID="{6A427949-889B-CE4F-BED5-40FBE67243E0}" presName="accent_3" presStyleCnt="0"/>
      <dgm:spPr/>
    </dgm:pt>
    <dgm:pt modelId="{5FEBE571-B8BD-BC43-B812-4E2ED91C19C9}" type="pres">
      <dgm:prSet presAssocID="{6A427949-889B-CE4F-BED5-40FBE67243E0}" presName="accentRepeatNode" presStyleLbl="solidFgAcc1" presStyleIdx="2" presStyleCnt="5" custScaleY="7714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A3D2C6EC-B5E6-403C-9798-4702834A6F16}" type="pres">
      <dgm:prSet presAssocID="{80C88E29-E26E-D742-8150-0B16A70E809F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40347CD-9CEB-450B-B0DE-84EC6E020E7F}" type="pres">
      <dgm:prSet presAssocID="{80C88E29-E26E-D742-8150-0B16A70E809F}" presName="accent_4" presStyleCnt="0"/>
      <dgm:spPr/>
    </dgm:pt>
    <dgm:pt modelId="{ABBD996F-A5D3-BB4F-ABD9-12780EB1E858}" type="pres">
      <dgm:prSet presAssocID="{80C88E29-E26E-D742-8150-0B16A70E809F}" presName="accentRepeatNode" presStyleLbl="solidFgAcc1" presStyleIdx="3" presStyleCnt="5" custScaleY="7714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CDD4889B-34B6-4482-822B-98B573C15885}" type="pres">
      <dgm:prSet presAssocID="{4018F41B-4CBE-4491-8ED2-DD0BB3472C4D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CA6166-4D06-45FC-AE73-9C5C77B1B4D9}" type="pres">
      <dgm:prSet presAssocID="{4018F41B-4CBE-4491-8ED2-DD0BB3472C4D}" presName="accent_5" presStyleCnt="0"/>
      <dgm:spPr/>
    </dgm:pt>
    <dgm:pt modelId="{1DC0DDA6-B6E1-4263-A360-ECE384F8F3B7}" type="pres">
      <dgm:prSet presAssocID="{4018F41B-4CBE-4491-8ED2-DD0BB3472C4D}" presName="accentRepeatNode" presStyleLbl="solidFgAcc1" presStyleIdx="4" presStyleCnt="5" custScaleY="7714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</dgm:ptLst>
  <dgm:cxnLst>
    <dgm:cxn modelId="{AEFB754A-EE1A-1742-81A8-3722F2F10FDE}" type="presOf" srcId="{4018F41B-4CBE-4491-8ED2-DD0BB3472C4D}" destId="{CDD4889B-34B6-4482-822B-98B573C15885}" srcOrd="0" destOrd="0" presId="urn:microsoft.com/office/officeart/2008/layout/VerticalCurvedList"/>
    <dgm:cxn modelId="{5AB8297A-B5B4-714F-81BE-322560CE9CD3}" type="presOf" srcId="{04E2BE43-4190-CF4E-A1A1-9DAF53342FF3}" destId="{7A141F89-2473-6049-88AB-8A3D9AFCE375}" srcOrd="0" destOrd="0" presId="urn:microsoft.com/office/officeart/2008/layout/VerticalCurvedList"/>
    <dgm:cxn modelId="{434A817D-26AB-6047-9F3F-AD14EDE2584C}" type="presOf" srcId="{6A427949-889B-CE4F-BED5-40FBE67243E0}" destId="{8B2803F7-87BF-4DB1-8874-DCDBAEA676C4}" srcOrd="0" destOrd="0" presId="urn:microsoft.com/office/officeart/2008/layout/VerticalCurvedList"/>
    <dgm:cxn modelId="{E4CAB490-D506-994B-86DA-1BB847A87CB3}" srcId="{4B8C7F0C-7CBD-CC46-971C-1A79AD307134}" destId="{6A427949-889B-CE4F-BED5-40FBE67243E0}" srcOrd="2" destOrd="0" parTransId="{5F7A30FD-8C54-C548-9FB8-603F58DD88A5}" sibTransId="{F1B7A233-A91E-864C-98D8-F9D66E3AB47F}"/>
    <dgm:cxn modelId="{20F509FF-5A61-F34E-B0F3-D18C3B973A47}" type="presOf" srcId="{4B8C7F0C-7CBD-CC46-971C-1A79AD307134}" destId="{C3FFA0F3-905C-8E4C-B97B-989273CE81F0}" srcOrd="0" destOrd="0" presId="urn:microsoft.com/office/officeart/2008/layout/VerticalCurvedList"/>
    <dgm:cxn modelId="{1439CE3C-8135-464C-83AB-0C5C251EC215}" type="presOf" srcId="{80C88E29-E26E-D742-8150-0B16A70E809F}" destId="{A3D2C6EC-B5E6-403C-9798-4702834A6F16}" srcOrd="0" destOrd="0" presId="urn:microsoft.com/office/officeart/2008/layout/VerticalCurvedList"/>
    <dgm:cxn modelId="{2108A469-ACF3-C940-AF85-1FC06AA902AB}" srcId="{4B8C7F0C-7CBD-CC46-971C-1A79AD307134}" destId="{80C88E29-E26E-D742-8150-0B16A70E809F}" srcOrd="3" destOrd="0" parTransId="{78BD8F9C-3138-F045-91EF-E8FDC07F2B9B}" sibTransId="{02210B81-6E12-174E-B6C9-52706C319E9F}"/>
    <dgm:cxn modelId="{C922F68A-FF75-4787-989A-47581A5D6F95}" srcId="{4B8C7F0C-7CBD-CC46-971C-1A79AD307134}" destId="{3B022EE6-A184-4DBF-AF23-01BE29D7C09B}" srcOrd="1" destOrd="0" parTransId="{9EEED424-7383-430D-B8EC-53000849E756}" sibTransId="{17EB3165-87DB-4E88-BF8D-A6EAAEB4F2AB}"/>
    <dgm:cxn modelId="{9FBBACFE-E206-5A45-9B88-5192EC687D58}" srcId="{4B8C7F0C-7CBD-CC46-971C-1A79AD307134}" destId="{B9C9D048-7DFC-3840-AB12-EE958A2BAEA5}" srcOrd="0" destOrd="0" parTransId="{6EA1DBEE-6E13-9546-808E-3FEC6C0142FA}" sibTransId="{04E2BE43-4190-CF4E-A1A1-9DAF53342FF3}"/>
    <dgm:cxn modelId="{2062F988-30F8-0D43-8B24-C33DE3A1682E}" type="presOf" srcId="{3B022EE6-A184-4DBF-AF23-01BE29D7C09B}" destId="{9841EE92-90B2-41FA-B0E2-B9DDDC513AE9}" srcOrd="0" destOrd="0" presId="urn:microsoft.com/office/officeart/2008/layout/VerticalCurvedList"/>
    <dgm:cxn modelId="{18A04746-49DF-F04A-94A1-1C8E2A1CB24E}" type="presOf" srcId="{B9C9D048-7DFC-3840-AB12-EE958A2BAEA5}" destId="{48D73BB2-7E3A-3942-8FAF-EA7B5CD9937A}" srcOrd="0" destOrd="0" presId="urn:microsoft.com/office/officeart/2008/layout/VerticalCurvedList"/>
    <dgm:cxn modelId="{68E5E13C-5623-403C-B24A-3A55B7F8C11C}" srcId="{4B8C7F0C-7CBD-CC46-971C-1A79AD307134}" destId="{4018F41B-4CBE-4491-8ED2-DD0BB3472C4D}" srcOrd="4" destOrd="0" parTransId="{B877A0AE-CDEE-44F1-AB44-B775B216A951}" sibTransId="{E35432AA-3789-407A-835D-54C92D220E48}"/>
    <dgm:cxn modelId="{440A27B4-E000-534E-88C7-B7DA0035D217}" type="presParOf" srcId="{C3FFA0F3-905C-8E4C-B97B-989273CE81F0}" destId="{E55B69D8-3EC0-5943-8FFD-133F5E982109}" srcOrd="0" destOrd="0" presId="urn:microsoft.com/office/officeart/2008/layout/VerticalCurvedList"/>
    <dgm:cxn modelId="{EF0A7F8F-0D7A-FE44-B0D0-FED30FE45A74}" type="presParOf" srcId="{E55B69D8-3EC0-5943-8FFD-133F5E982109}" destId="{1485F0FA-09FE-C840-AFB7-3055D6793133}" srcOrd="0" destOrd="0" presId="urn:microsoft.com/office/officeart/2008/layout/VerticalCurvedList"/>
    <dgm:cxn modelId="{A37D1DBC-B610-D74B-BDA1-B29A1550BA0E}" type="presParOf" srcId="{1485F0FA-09FE-C840-AFB7-3055D6793133}" destId="{101BF04C-2349-6244-BC0C-AE890F2521A2}" srcOrd="0" destOrd="0" presId="urn:microsoft.com/office/officeart/2008/layout/VerticalCurvedList"/>
    <dgm:cxn modelId="{BA6FC1C7-5DB6-EE41-A30C-100DE9E775F8}" type="presParOf" srcId="{1485F0FA-09FE-C840-AFB7-3055D6793133}" destId="{7A141F89-2473-6049-88AB-8A3D9AFCE375}" srcOrd="1" destOrd="0" presId="urn:microsoft.com/office/officeart/2008/layout/VerticalCurvedList"/>
    <dgm:cxn modelId="{AFEE3B9B-A2B8-E64A-8BEB-165E92180065}" type="presParOf" srcId="{1485F0FA-09FE-C840-AFB7-3055D6793133}" destId="{07B917AF-6EE0-0446-AFCD-A331A985362E}" srcOrd="2" destOrd="0" presId="urn:microsoft.com/office/officeart/2008/layout/VerticalCurvedList"/>
    <dgm:cxn modelId="{6E7607CB-6496-1E49-90AA-30906D8839D3}" type="presParOf" srcId="{1485F0FA-09FE-C840-AFB7-3055D6793133}" destId="{1A0E805F-4088-8C43-BEA7-41629F231554}" srcOrd="3" destOrd="0" presId="urn:microsoft.com/office/officeart/2008/layout/VerticalCurvedList"/>
    <dgm:cxn modelId="{2CAF3A5B-3514-694E-8FFA-8F06CDA4C1A9}" type="presParOf" srcId="{E55B69D8-3EC0-5943-8FFD-133F5E982109}" destId="{48D73BB2-7E3A-3942-8FAF-EA7B5CD9937A}" srcOrd="1" destOrd="0" presId="urn:microsoft.com/office/officeart/2008/layout/VerticalCurvedList"/>
    <dgm:cxn modelId="{0B98DC51-6694-244F-94D1-E7BD3784E837}" type="presParOf" srcId="{E55B69D8-3EC0-5943-8FFD-133F5E982109}" destId="{CC9278EC-3F4B-7947-9FAF-26BF3D6325BA}" srcOrd="2" destOrd="0" presId="urn:microsoft.com/office/officeart/2008/layout/VerticalCurvedList"/>
    <dgm:cxn modelId="{4C63E8A8-CB28-0B4A-B609-E02957A8BC02}" type="presParOf" srcId="{CC9278EC-3F4B-7947-9FAF-26BF3D6325BA}" destId="{10BBCE67-B0EF-4544-8577-B54315C765DA}" srcOrd="0" destOrd="0" presId="urn:microsoft.com/office/officeart/2008/layout/VerticalCurvedList"/>
    <dgm:cxn modelId="{5DDDE130-187B-7048-8D71-7B54089FCEBB}" type="presParOf" srcId="{E55B69D8-3EC0-5943-8FFD-133F5E982109}" destId="{9841EE92-90B2-41FA-B0E2-B9DDDC513AE9}" srcOrd="3" destOrd="0" presId="urn:microsoft.com/office/officeart/2008/layout/VerticalCurvedList"/>
    <dgm:cxn modelId="{135E2955-1A5F-0040-A998-9F30CF9602C2}" type="presParOf" srcId="{E55B69D8-3EC0-5943-8FFD-133F5E982109}" destId="{166CBD1D-7613-4898-9CF4-6868FA7FBB97}" srcOrd="4" destOrd="0" presId="urn:microsoft.com/office/officeart/2008/layout/VerticalCurvedList"/>
    <dgm:cxn modelId="{F26A872C-7AFC-774B-90F6-EE77D2CDEA60}" type="presParOf" srcId="{166CBD1D-7613-4898-9CF4-6868FA7FBB97}" destId="{378EE31D-DD6C-402A-BACE-750FF1D20B7F}" srcOrd="0" destOrd="0" presId="urn:microsoft.com/office/officeart/2008/layout/VerticalCurvedList"/>
    <dgm:cxn modelId="{809EBF81-7728-B744-9307-F85DF6670D18}" type="presParOf" srcId="{E55B69D8-3EC0-5943-8FFD-133F5E982109}" destId="{8B2803F7-87BF-4DB1-8874-DCDBAEA676C4}" srcOrd="5" destOrd="0" presId="urn:microsoft.com/office/officeart/2008/layout/VerticalCurvedList"/>
    <dgm:cxn modelId="{0C5ACAE6-5A00-9440-9BFD-A709ACD6B811}" type="presParOf" srcId="{E55B69D8-3EC0-5943-8FFD-133F5E982109}" destId="{AF8954B0-7C3E-48E3-A272-98D28CF6B3D2}" srcOrd="6" destOrd="0" presId="urn:microsoft.com/office/officeart/2008/layout/VerticalCurvedList"/>
    <dgm:cxn modelId="{87CF045B-BD3F-C540-BB09-C1C007516982}" type="presParOf" srcId="{AF8954B0-7C3E-48E3-A272-98D28CF6B3D2}" destId="{5FEBE571-B8BD-BC43-B812-4E2ED91C19C9}" srcOrd="0" destOrd="0" presId="urn:microsoft.com/office/officeart/2008/layout/VerticalCurvedList"/>
    <dgm:cxn modelId="{113C4244-DFD7-F543-9A99-874ADD6A9B64}" type="presParOf" srcId="{E55B69D8-3EC0-5943-8FFD-133F5E982109}" destId="{A3D2C6EC-B5E6-403C-9798-4702834A6F16}" srcOrd="7" destOrd="0" presId="urn:microsoft.com/office/officeart/2008/layout/VerticalCurvedList"/>
    <dgm:cxn modelId="{F8F52AC9-1158-804E-B65F-0C7071CFD86D}" type="presParOf" srcId="{E55B69D8-3EC0-5943-8FFD-133F5E982109}" destId="{A40347CD-9CEB-450B-B0DE-84EC6E020E7F}" srcOrd="8" destOrd="0" presId="urn:microsoft.com/office/officeart/2008/layout/VerticalCurvedList"/>
    <dgm:cxn modelId="{1B9576B0-C7B1-B843-8494-552ED3F28D18}" type="presParOf" srcId="{A40347CD-9CEB-450B-B0DE-84EC6E020E7F}" destId="{ABBD996F-A5D3-BB4F-ABD9-12780EB1E858}" srcOrd="0" destOrd="0" presId="urn:microsoft.com/office/officeart/2008/layout/VerticalCurvedList"/>
    <dgm:cxn modelId="{902B3204-0309-C240-B572-B0F89CC4FE97}" type="presParOf" srcId="{E55B69D8-3EC0-5943-8FFD-133F5E982109}" destId="{CDD4889B-34B6-4482-822B-98B573C15885}" srcOrd="9" destOrd="0" presId="urn:microsoft.com/office/officeart/2008/layout/VerticalCurvedList"/>
    <dgm:cxn modelId="{FD5BC299-5425-B546-B184-56C738096AD4}" type="presParOf" srcId="{E55B69D8-3EC0-5943-8FFD-133F5E982109}" destId="{BECA6166-4D06-45FC-AE73-9C5C77B1B4D9}" srcOrd="10" destOrd="0" presId="urn:microsoft.com/office/officeart/2008/layout/VerticalCurvedList"/>
    <dgm:cxn modelId="{7AB42244-A935-7541-8805-4CB31CFFCF2C}" type="presParOf" srcId="{BECA6166-4D06-45FC-AE73-9C5C77B1B4D9}" destId="{1DC0DDA6-B6E1-4263-A360-ECE384F8F3B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5EE89A-C5CC-C143-94AC-4F96A678F498}" type="datetimeFigureOut">
              <a:rPr lang="en-US" smtClean="0"/>
              <a:pPr/>
              <a:t>09.09.14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437C5F-805C-4B40-91D7-7BCD912886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985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0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8.xml"/></Relationships>
</file>

<file path=ppt/notesSlides/_rels/notesSlide10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9.xml"/></Relationships>
</file>

<file path=ppt/notesSlides/_rels/notesSlide10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1.xml"/></Relationships>
</file>

<file path=ppt/notesSlides/_rels/notesSlide10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2.xml"/></Relationships>
</file>

<file path=ppt/notesSlides/_rels/notesSlide10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4.xml"/></Relationships>
</file>

<file path=ppt/notesSlides/_rels/notesSlide10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6.xml"/></Relationships>
</file>

<file path=ppt/notesSlides/_rels/notesSlide10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7.xml"/></Relationships>
</file>

<file path=ppt/notesSlides/_rels/notesSlide10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8.xml"/></Relationships>
</file>

<file path=ppt/notesSlides/_rels/notesSlide10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9.xml"/></Relationships>
</file>

<file path=ppt/notesSlides/_rels/notesSlide10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2.xml"/></Relationships>
</file>

<file path=ppt/notesSlides/_rels/notesSlide1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3.xml"/></Relationships>
</file>

<file path=ppt/notesSlides/_rels/notesSlide1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4.xml"/></Relationships>
</file>

<file path=ppt/notesSlides/_rels/notesSlide1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6.xml"/></Relationships>
</file>

<file path=ppt/notesSlides/_rels/notesSlide1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7.xml"/></Relationships>
</file>

<file path=ppt/notesSlides/_rels/notesSlide1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8.xml"/></Relationships>
</file>

<file path=ppt/notesSlides/_rels/notesSlide1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9.xml"/></Relationships>
</file>

<file path=ppt/notesSlides/_rels/notesSlide1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0.xml"/></Relationships>
</file>

<file path=ppt/notesSlides/_rels/notesSlide1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1.xml"/></Relationships>
</file>

<file path=ppt/notesSlides/_rels/notesSlide1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3.xml"/></Relationships>
</file>

<file path=ppt/notesSlides/_rels/notesSlide1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4.xml"/></Relationships>
</file>

<file path=ppt/notesSlides/_rels/notesSlide1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5.xml"/></Relationships>
</file>

<file path=ppt/notesSlides/_rels/notesSlide1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6.xml"/></Relationships>
</file>

<file path=ppt/notesSlides/_rels/notesSlide1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8.xml"/></Relationships>
</file>

<file path=ppt/notesSlides/_rels/notesSlide1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9.xml"/></Relationships>
</file>

<file path=ppt/notesSlides/_rels/notesSlide1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0.xml"/></Relationships>
</file>

<file path=ppt/notesSlides/_rels/notesSlide1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1.xml"/></Relationships>
</file>

<file path=ppt/notesSlides/_rels/notesSlide1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2.xml"/></Relationships>
</file>

<file path=ppt/notesSlides/_rels/notesSlide1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5.xml"/></Relationships>
</file>

<file path=ppt/notesSlides/_rels/notesSlide1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6.xml"/></Relationships>
</file>

<file path=ppt/notesSlides/_rels/notesSlide1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7.xml"/></Relationships>
</file>

<file path=ppt/notesSlides/_rels/notesSlide1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8.xml"/></Relationships>
</file>

<file path=ppt/notesSlides/_rels/notesSlide1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9.xml"/></Relationships>
</file>

<file path=ppt/notesSlides/_rels/notesSlide1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0.xml"/></Relationships>
</file>

<file path=ppt/notesSlides/_rels/notesSlide1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1.xml"/></Relationships>
</file>

<file path=ppt/notesSlides/_rels/notesSlide1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2.xml"/></Relationships>
</file>

<file path=ppt/notesSlides/_rels/notesSlide1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3.xml"/><Relationship Id="rId3" Type="http://schemas.openxmlformats.org/officeDocument/2006/relationships/hyperlink" Target="http://motherlode.ucar.edu/thredds/catalog/fmrc/NCEP/GFS/Global_0p5deg/catalog.xml" TargetMode="External"/></Relationships>
</file>

<file path=ppt/notesSlides/_rels/notesSlide1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8.xml"/></Relationships>
</file>

<file path=ppt/notesSlides/_rels/notesSlide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0.xml"/></Relationships>
</file>

<file path=ppt/notesSlides/_rels/notesSlide8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1.xml"/></Relationships>
</file>

<file path=ppt/notesSlides/_rels/notesSlide8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2.xml"/></Relationships>
</file>

<file path=ppt/notesSlides/_rels/notesSlide8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3.xml"/></Relationships>
</file>

<file path=ppt/notesSlides/_rels/notesSlide8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4.xml"/></Relationships>
</file>

<file path=ppt/notesSlides/_rels/notesSlide8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5.xml"/></Relationships>
</file>

<file path=ppt/notesSlides/_rels/notesSlide8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6.xml"/></Relationships>
</file>

<file path=ppt/notesSlides/_rels/notesSlide8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8.xml"/></Relationships>
</file>

<file path=ppt/notesSlides/_rels/notesSlide9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9.xml"/></Relationships>
</file>

<file path=ppt/notesSlides/_rels/notesSlide9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0.xml"/></Relationships>
</file>

<file path=ppt/notesSlides/_rels/notesSlide9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1.xml"/></Relationships>
</file>

<file path=ppt/notesSlides/_rels/notesSlide9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2.xml"/></Relationships>
</file>

<file path=ppt/notesSlides/_rels/notesSlide9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3.xml"/></Relationships>
</file>

<file path=ppt/notesSlides/_rels/notesSlide9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4.xml"/></Relationships>
</file>

<file path=ppt/notesSlides/_rels/notesSlide9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7.xml"/></Relationships>
</file>

<file path=ppt/notesSlides/_rels/notesSlide9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6.xml"/></Relationships>
</file>

<file path=ppt/notesSlides/_rels/notesSlide9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37C5F-805C-4B40-91D7-7BCD91288652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686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Este</a:t>
            </a:r>
            <a:r>
              <a:rPr lang="es-ES" sz="1800" baseline="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rol </a:t>
            </a:r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crucial de la información espacial ha sido claramente señalado durante la cumbre de la Tierra de Río</a:t>
            </a:r>
            <a:r>
              <a:rPr lang="es-ES" sz="1800" baseline="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en </a:t>
            </a:r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1992, cuando se formuló una</a:t>
            </a:r>
            <a:r>
              <a:rPr lang="es-ES" sz="1800" baseline="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resolución para establecer el plan de acción voluntaria Agenda 21</a:t>
            </a:r>
            <a:endParaRPr lang="es-ES" sz="1800" noProof="0" dirty="0" smtClean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marL="0" indent="0" eaLnBrk="1" hangingPunct="1">
              <a:buFontTx/>
              <a:buNone/>
            </a:pPr>
            <a:r>
              <a:rPr lang="es-ES" sz="1800" baseline="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- La Agenda 21 es un plan de acciones que deben ser efectuadas a todas las escalas (global, nacional, local) y en todos los sectores en donde la actividad humana tiene una influencia en el medio ambiente</a:t>
            </a:r>
          </a:p>
          <a:p>
            <a:pPr marL="0" indent="0" eaLnBrk="1" hangingPunct="1">
              <a:buFontTx/>
              <a:buNone/>
            </a:pPr>
            <a:endParaRPr lang="es-ES" sz="2200" noProof="0" dirty="0" smtClean="0">
              <a:latin typeface="Lucida Grande" pitchFamily="-84" charset="0"/>
              <a:ea typeface="Lucida Grande" pitchFamily="-84" charset="0"/>
              <a:cs typeface="Lucida Grande" pitchFamily="-84" charset="0"/>
              <a:sym typeface="Lucida Grande" pitchFamily="-84" charset="0"/>
            </a:endParaRPr>
          </a:p>
          <a:p>
            <a:pPr marL="0" indent="0" eaLnBrk="1" hangingPunct="1">
              <a:buFontTx/>
              <a:buNone/>
            </a:pPr>
            <a:r>
              <a:rPr lang="es-ES" sz="2200" noProof="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=&gt; Facilitando un acceso</a:t>
            </a:r>
            <a:r>
              <a:rPr lang="es-ES" sz="2200" baseline="0" noProof="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global y local eficaz de los datos geoespaciales, así como también el compartirlos y su uso, podemos mejorar la toma de decisiones en todos los niveles de la sociedad, en beneficio de la humanidad y del medio ambiente. </a:t>
            </a:r>
            <a:endParaRPr lang="es-ES" noProof="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37C5F-805C-4B40-91D7-7BCD91288652}" type="slidenum">
              <a:rPr lang="en-US" smtClean="0"/>
              <a:pPr/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99751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37C5F-805C-4B40-91D7-7BCD91288652}" type="slidenum">
              <a:rPr lang="en-US" smtClean="0"/>
              <a:pPr/>
              <a:t>129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788535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37C5F-805C-4B40-91D7-7BCD91288652}" type="slidenum">
              <a:rPr lang="en-US" smtClean="0"/>
              <a:pPr/>
              <a:t>131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542456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37C5F-805C-4B40-91D7-7BCD91288652}" type="slidenum">
              <a:rPr lang="en-US" smtClean="0"/>
              <a:pPr/>
              <a:t>132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917621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37C5F-805C-4B40-91D7-7BCD91288652}" type="slidenum">
              <a:rPr lang="en-US" smtClean="0"/>
              <a:pPr/>
              <a:t>134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169005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37C5F-805C-4B40-91D7-7BCD91288652}" type="slidenum">
              <a:rPr lang="en-US" smtClean="0"/>
              <a:pPr/>
              <a:t>136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595733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37C5F-805C-4B40-91D7-7BCD91288652}" type="slidenum">
              <a:rPr lang="en-US" smtClean="0"/>
              <a:pPr/>
              <a:t>137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880262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37C5F-805C-4B40-91D7-7BCD91288652}" type="slidenum">
              <a:rPr lang="en-US" smtClean="0"/>
              <a:pPr/>
              <a:t>138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705701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37C5F-805C-4B40-91D7-7BCD91288652}" type="slidenum">
              <a:rPr lang="en-US" smtClean="0"/>
              <a:pPr/>
              <a:t>139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8092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37C5F-805C-4B40-91D7-7BCD91288652}" type="slidenum">
              <a:rPr lang="en-US" smtClean="0"/>
              <a:pPr/>
              <a:t>140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1655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8914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En 1998, Al Gore ya decía que</a:t>
            </a:r>
            <a:r>
              <a:rPr lang="es-ES" sz="1800" baseline="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era necesario hacer hablar los datos, transformando los datos brutos en información comprensible para todo el mundo. </a:t>
            </a:r>
            <a:endParaRPr lang="es-ES" sz="1800" noProof="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37C5F-805C-4B40-91D7-7BCD91288652}" type="slidenum">
              <a:rPr lang="en-US" smtClean="0"/>
              <a:pPr/>
              <a:t>142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975000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37C5F-805C-4B40-91D7-7BCD91288652}" type="slidenum">
              <a:rPr lang="en-US" smtClean="0"/>
              <a:pPr/>
              <a:t>143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300165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37C5F-805C-4B40-91D7-7BCD91288652}" type="slidenum">
              <a:rPr lang="en-US" smtClean="0"/>
              <a:pPr/>
              <a:t>144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937793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37C5F-805C-4B40-91D7-7BCD91288652}" type="slidenum">
              <a:rPr lang="en-US" smtClean="0"/>
              <a:pPr/>
              <a:t>146</a:t>
            </a:fld>
            <a:endParaRPr lang="en-US"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0913" eaLnBrk="0" hangingPunct="0">
              <a:defRPr sz="12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defTabSz="950913" eaLnBrk="0" hangingPunct="0">
              <a:defRPr sz="12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12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12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12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7196F468-B924-DA4B-A446-F62C227499DE}" type="slidenum">
              <a:rPr lang="it-IT">
                <a:solidFill>
                  <a:schemeClr val="tx2"/>
                </a:solidFill>
              </a:rPr>
              <a:pPr eaLnBrk="1" hangingPunct="1"/>
              <a:t>147</a:t>
            </a:fld>
            <a:endParaRPr lang="it-IT">
              <a:solidFill>
                <a:schemeClr val="tx2"/>
              </a:solidFill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s-ES" noProof="0" dirty="0" smtClean="0">
                <a:latin typeface="Times New Roman" charset="0"/>
              </a:rPr>
              <a:t>Gran limitación en la distribución: los diseños actuales de SDI necesitan una arquitectura</a:t>
            </a:r>
            <a:r>
              <a:rPr lang="es-ES" baseline="0" noProof="0" dirty="0" smtClean="0">
                <a:latin typeface="Times New Roman" charset="0"/>
              </a:rPr>
              <a:t> orientada a servicios</a:t>
            </a:r>
            <a:endParaRPr lang="es-ES" noProof="0" dirty="0" smtClean="0">
              <a:latin typeface="Times New Roman" charset="0"/>
            </a:endParaRPr>
          </a:p>
          <a:p>
            <a:pPr eaLnBrk="1" hangingPunct="1"/>
            <a:endParaRPr lang="es-ES" noProof="0" dirty="0" smtClean="0">
              <a:latin typeface="Times New Roman" charset="0"/>
            </a:endParaRPr>
          </a:p>
          <a:p>
            <a:pPr eaLnBrk="1" hangingPunct="1"/>
            <a:r>
              <a:rPr lang="es-ES" noProof="0" dirty="0" smtClean="0">
                <a:latin typeface="Times New Roman" charset="0"/>
              </a:rPr>
              <a:t>Los tipos de servicios SDI fundamentales están todavía</a:t>
            </a:r>
            <a:r>
              <a:rPr lang="es-ES" baseline="0" noProof="0" dirty="0" smtClean="0">
                <a:latin typeface="Times New Roman" charset="0"/>
              </a:rPr>
              <a:t> en investigación.</a:t>
            </a:r>
            <a:endParaRPr lang="es-ES" noProof="0" dirty="0" smtClean="0">
              <a:latin typeface="Times New Roman" charset="0"/>
            </a:endParaRPr>
          </a:p>
          <a:p>
            <a:pPr eaLnBrk="1" hangingPunct="1"/>
            <a:r>
              <a:rPr lang="es-ES" noProof="0" dirty="0" smtClean="0">
                <a:latin typeface="Times New Roman" charset="0"/>
              </a:rPr>
              <a:t>ej..,  sin duda, la representación es una especie de procesamiento, pero la diferencia es sólida,</a:t>
            </a:r>
            <a:r>
              <a:rPr lang="es-ES" baseline="0" noProof="0" dirty="0" smtClean="0">
                <a:latin typeface="Times New Roman" charset="0"/>
              </a:rPr>
              <a:t> debido a la importancia de la visualización de datos. </a:t>
            </a:r>
            <a:endParaRPr lang="es-ES" noProof="0" dirty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 </a:t>
            </a:r>
            <a:r>
              <a:rPr lang="es-ES" sz="1200" kern="1200" noProof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cyber</a:t>
            </a:r>
            <a:r>
              <a:rPr lang="es-ES" sz="1200" kern="120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-infraestructura temática consiste en un conjunto de estándares y reglas comunes (ej. mejores</a:t>
            </a:r>
            <a:r>
              <a:rPr lang="es-E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prácticas</a:t>
            </a:r>
            <a:r>
              <a:rPr lang="es-ES" sz="1200" kern="120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adoptadas a la vez por los productores y los usuarios</a:t>
            </a:r>
            <a:r>
              <a:rPr lang="es-E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datos</a:t>
            </a:r>
            <a:r>
              <a:rPr lang="es-ES" sz="1200" kern="120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publicar, encontrar y asociar los recursos disponibles.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Los servicios de registro y un portal genérico son implementados de forma común</a:t>
            </a:r>
            <a:r>
              <a:rPr lang="es-E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nivel de la infraestructura. </a:t>
            </a:r>
            <a:endParaRPr lang="es-ES" sz="1200" kern="1200" noProof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" sz="1200" kern="1200" noProof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 arquitecturas que implementan</a:t>
            </a:r>
            <a:r>
              <a:rPr lang="es-E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este modelo son conocidas como arquitecturas federadas</a:t>
            </a:r>
            <a:r>
              <a:rPr lang="es-ES" sz="1200" kern="120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s-ES" sz="1200" kern="120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 hecho, están basadas en el concepto de “modelo de datos común/federado” y “protocolos de interoperabilidad común federada”</a:t>
            </a:r>
            <a:r>
              <a:rPr lang="es-E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s-E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mayoría de </a:t>
            </a:r>
            <a:r>
              <a:rPr lang="es-ES" sz="1200" kern="1200" baseline="0" noProof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SDIs</a:t>
            </a:r>
            <a:r>
              <a:rPr lang="es-E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el mundo están basadas en este modelo (ver por ejemplo la infraestructura nacional de datos espaciales en los EU, e INSPIRE en Europa. Ejemplos en las </a:t>
            </a:r>
            <a:r>
              <a:rPr lang="es-ES" sz="1200" kern="1200" baseline="0" noProof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geociencias</a:t>
            </a:r>
            <a:r>
              <a:rPr lang="es-E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son </a:t>
            </a:r>
            <a:r>
              <a:rPr lang="es-ES" sz="1200" kern="120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GEON, CUAHSI y </a:t>
            </a:r>
            <a:r>
              <a:rPr lang="es-ES" sz="1200" kern="1200" noProof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OneGeology</a:t>
            </a:r>
            <a:r>
              <a:rPr lang="es-ES" sz="1200" kern="120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s-E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</a:t>
            </a:r>
            <a:endParaRPr lang="es-ES" sz="1200" kern="1200" noProof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" sz="1200" kern="1200" noProof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Cuando</a:t>
            </a:r>
            <a:r>
              <a:rPr lang="es-E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queremos asociar varias</a:t>
            </a:r>
            <a:r>
              <a:rPr lang="es-ES" sz="1200" kern="120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ej. en una </a:t>
            </a:r>
            <a:r>
              <a:rPr lang="es-ES" sz="1200" kern="1200" baseline="0" noProof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cyber</a:t>
            </a:r>
            <a:r>
              <a:rPr lang="es-E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-infraestructura multidisciplinaria, la imagen se vuelve complicada…</a:t>
            </a:r>
            <a:endParaRPr lang="es-ES" noProof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7AA62-2944-3849-BCB8-F9AC4E27A040}" type="slidenum">
              <a:rPr lang="en-US" smtClean="0"/>
              <a:pPr/>
              <a:t>148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045418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7DC5D0-3283-4919-A243-2B28EB96413A}" type="slidenum">
              <a:rPr lang="en-US" smtClean="0"/>
              <a:pPr/>
              <a:t>149</a:t>
            </a:fld>
            <a:endParaRPr lang="en-US"/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Mantener el nivel</a:t>
            </a:r>
            <a:r>
              <a:rPr lang="es-E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noProof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cyber</a:t>
            </a:r>
            <a:r>
              <a:rPr lang="es-ES" sz="1200" kern="120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-infraestructuras lo más simple</a:t>
            </a:r>
            <a:r>
              <a:rPr lang="es-E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posible, implica que la complejidad recae casi totalmente en los productores y usuarios de datos. </a:t>
            </a:r>
            <a:endParaRPr lang="es-ES" sz="1200" kern="1200" noProof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Tales barreras de entrada por los productores y usuarios de datos, reducen</a:t>
            </a:r>
            <a:r>
              <a:rPr lang="es-E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 voluntad de invertir recursos para participar en infraestructuras interdisciplinarias o multidisciplinarias.</a:t>
            </a:r>
            <a:endParaRPr lang="es-ES" sz="1200" kern="1200" noProof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" sz="1200" kern="1200" noProof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 contrario, se concentran en desarrollar</a:t>
            </a:r>
            <a:r>
              <a:rPr lang="es-E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capacidades disciplinarias y temáticas que aumentan la necesidad de infraestructuras </a:t>
            </a:r>
            <a:r>
              <a:rPr lang="es-ES" sz="1200" kern="1200" baseline="0" noProof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interorganizacionales</a:t>
            </a:r>
            <a:r>
              <a:rPr lang="es-E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multidisciplinarias</a:t>
            </a:r>
            <a:r>
              <a:rPr lang="es-ES" sz="1200" kern="120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s-ES" noProof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7AA62-2944-3849-BCB8-F9AC4E27A040}" type="slidenum">
              <a:rPr lang="en-US" smtClean="0"/>
              <a:pPr/>
              <a:t>150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607009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7AA62-2944-3849-BCB8-F9AC4E27A040}" type="slidenum">
              <a:rPr lang="en-US" smtClean="0"/>
              <a:pPr/>
              <a:t>151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607009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37C5F-805C-4B40-91D7-7BCD91288652}" type="slidenum">
              <a:rPr lang="en-US" smtClean="0"/>
              <a:pPr/>
              <a:t>152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9091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6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- Pero, ¿Cuál es la situación real cuando queremos buscar datos ambientales en la actualidad?</a:t>
            </a:r>
            <a:r>
              <a:rPr lang="es-ES" sz="1800" baseline="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endParaRPr lang="es-ES" sz="1800" noProof="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37C5F-805C-4B40-91D7-7BCD91288652}" type="slidenum">
              <a:rPr lang="en-US" smtClean="0"/>
              <a:pPr/>
              <a:t>153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564705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u="none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Los componentes de intermediación (</a:t>
            </a:r>
            <a:r>
              <a:rPr lang="es-ES" sz="1200" u="none" kern="1200" baseline="0" noProof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brokering</a:t>
            </a:r>
            <a:r>
              <a:rPr lang="es-ES" sz="1200" u="none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realizan toda la mediación, adaptación, indexación, distribución, cartografía semántica, e incluso el control de calidad requerido para hacer frente a la complejidad creciente de la </a:t>
            </a:r>
            <a:r>
              <a:rPr lang="es-ES" sz="1200" u="none" kern="1200" baseline="0" noProof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cyber</a:t>
            </a:r>
            <a:r>
              <a:rPr lang="es-ES" sz="1200" u="none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-infraestructura GEOSS.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7AA62-2944-3849-BCB8-F9AC4E27A040}" type="slidenum">
              <a:rPr lang="en-US" smtClean="0"/>
              <a:pPr/>
              <a:t>154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424710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aseline="0" noProof="0" dirty="0" smtClean="0"/>
              <a:t>La estructura del </a:t>
            </a:r>
            <a:r>
              <a:rPr lang="es-ES" baseline="0" noProof="0" dirty="0" err="1" smtClean="0"/>
              <a:t>brokering</a:t>
            </a:r>
            <a:r>
              <a:rPr lang="es-ES" baseline="0" noProof="0" dirty="0" smtClean="0"/>
              <a:t> para GEOSS se llama GCI (GEOSS </a:t>
            </a:r>
            <a:r>
              <a:rPr lang="es-ES" baseline="0" noProof="0" dirty="0" err="1" smtClean="0"/>
              <a:t>Common</a:t>
            </a:r>
            <a:r>
              <a:rPr lang="es-ES" baseline="0" noProof="0" dirty="0" smtClean="0"/>
              <a:t> </a:t>
            </a:r>
            <a:r>
              <a:rPr lang="es-ES" baseline="0" noProof="0" dirty="0" err="1" smtClean="0"/>
              <a:t>Infrastructure</a:t>
            </a:r>
            <a:r>
              <a:rPr lang="es-ES" baseline="0" noProof="0" dirty="0" smtClean="0"/>
              <a:t>)</a:t>
            </a:r>
            <a:endParaRPr lang="es-E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3E0BD-6CDA-524C-89F2-8CCDC22AC297}" type="slidenum">
              <a:rPr lang="en-US" smtClean="0"/>
              <a:pPr/>
              <a:t>155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791225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3E0BD-6CDA-524C-89F2-8CCDC22AC297}" type="slidenum">
              <a:rPr lang="en-US" smtClean="0"/>
              <a:pPr/>
              <a:t>156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619255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noProof="0" dirty="0" smtClean="0"/>
              <a:t>Cf. Navegación</a:t>
            </a:r>
          </a:p>
          <a:p>
            <a:pPr lvl="1"/>
            <a:r>
              <a:rPr lang="es-ES" noProof="0" dirty="0" smtClean="0"/>
              <a:t>consultación</a:t>
            </a:r>
            <a:r>
              <a:rPr lang="es-ES" baseline="0" noProof="0" dirty="0" smtClean="0"/>
              <a:t> de recursos, normalmente siguiendo una secuencia de referencias de una a la otra</a:t>
            </a:r>
            <a:endParaRPr lang="es-ES" noProof="0" dirty="0" smtClean="0"/>
          </a:p>
          <a:p>
            <a:pPr lvl="1"/>
            <a:r>
              <a:rPr lang="es-ES" noProof="0" dirty="0" smtClean="0"/>
              <a:t>Disponible por la estructura de recursos</a:t>
            </a:r>
            <a:r>
              <a:rPr lang="es-ES" baseline="0" noProof="0" dirty="0" smtClean="0"/>
              <a:t> misma y por el mecanismo a través del cual un recurso puede asociarse a otro </a:t>
            </a:r>
            <a:r>
              <a:rPr lang="es-ES" noProof="0" dirty="0" smtClean="0"/>
              <a:t>(ej., </a:t>
            </a:r>
            <a:r>
              <a:rPr lang="es-ES" noProof="0" dirty="0" err="1" smtClean="0"/>
              <a:t>URLs</a:t>
            </a:r>
            <a:r>
              <a:rPr lang="es-ES" noProof="0" dirty="0" smtClean="0"/>
              <a:t> en la WWW)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3E0BD-6CDA-524C-89F2-8CCDC22AC297}" type="slidenum">
              <a:rPr lang="en-US" smtClean="0"/>
              <a:pPr/>
              <a:t>158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23101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37C5F-805C-4B40-91D7-7BCD91288652}" type="slidenum">
              <a:rPr lang="en-US" smtClean="0"/>
              <a:pPr/>
              <a:t>159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892768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none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 </a:t>
            </a:r>
            <a:r>
              <a:rPr lang="es-ES" sz="1200" u="none" kern="1200" baseline="0" noProof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broker</a:t>
            </a:r>
            <a:r>
              <a:rPr lang="es-ES" sz="1200" u="none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realiza una mediación hacia servicios de catálogo y de acceso variado</a:t>
            </a:r>
          </a:p>
          <a:p>
            <a:r>
              <a:rPr lang="es-ES" sz="1200" u="none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Implementando la estandarización de metadatos y el protocolo de adaptación, es capaz de distribuir una consulta y transformar los resultados en una agregación consistente y uniforme. </a:t>
            </a:r>
            <a:endParaRPr lang="es-E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3E0BD-6CDA-524C-89F2-8CCDC22AC297}" type="slidenum">
              <a:rPr lang="en-US" smtClean="0"/>
              <a:pPr/>
              <a:t>160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620934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37C5F-805C-4B40-91D7-7BCD91288652}" type="slidenum">
              <a:rPr lang="en-US" smtClean="0"/>
              <a:pPr/>
              <a:t>161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647393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37C5F-805C-4B40-91D7-7BCD91288652}" type="slidenum">
              <a:rPr lang="en-US" smtClean="0"/>
              <a:pPr/>
              <a:t>162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550842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37C5F-805C-4B40-91D7-7BCD91288652}" type="slidenum">
              <a:rPr lang="en-US" smtClean="0"/>
              <a:pPr/>
              <a:t>163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2028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3010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- Encontrar datos ambientales es algo</a:t>
            </a:r>
            <a:r>
              <a:rPr lang="es-ES" sz="1800" baseline="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difícil</a:t>
            </a:r>
            <a:endParaRPr lang="es-ES" sz="1800" noProof="0" dirty="0" smtClean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 typeface="Symbol" pitchFamily="-84" charset="2"/>
              <a:buChar char=""/>
            </a:pPr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En Europa</a:t>
            </a:r>
            <a:r>
              <a:rPr lang="es-ES" sz="1800" baseline="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se estima en 50% el tiempo que los usuarios pasan en buscar datos y hacerlos compatibles para poder ser utilizados. </a:t>
            </a:r>
            <a:endParaRPr lang="es-ES" sz="1800" noProof="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37C5F-805C-4B40-91D7-7BCD91288652}" type="slidenum">
              <a:rPr lang="en-US" smtClean="0"/>
              <a:pPr/>
              <a:t>165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191084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noProof="0" dirty="0" smtClean="0"/>
              <a:t>Le </a:t>
            </a:r>
            <a:r>
              <a:rPr lang="es-ES" baseline="0" noProof="0" dirty="0" smtClean="0"/>
              <a:t>GEO DAB es accionado por GI-</a:t>
            </a:r>
            <a:r>
              <a:rPr lang="es-ES" baseline="0" noProof="0" dirty="0" err="1" smtClean="0"/>
              <a:t>cat</a:t>
            </a:r>
            <a:r>
              <a:rPr lang="es-ES" baseline="0" noProof="0" dirty="0" smtClean="0"/>
              <a:t> y GI-</a:t>
            </a:r>
            <a:r>
              <a:rPr lang="es-ES" baseline="0" noProof="0" dirty="0" err="1" smtClean="0"/>
              <a:t>axe</a:t>
            </a:r>
            <a:r>
              <a:rPr lang="es-ES" baseline="0" noProof="0" dirty="0" smtClean="0"/>
              <a:t>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aseline="0" noProof="0" dirty="0" smtClean="0"/>
              <a:t>El API GI-API permite acceder a las funcionalidades a través de un API </a:t>
            </a:r>
            <a:r>
              <a:rPr lang="es-ES" baseline="0" noProof="0" dirty="0" err="1" smtClean="0"/>
              <a:t>Javascript</a:t>
            </a:r>
            <a:r>
              <a:rPr lang="es-ES" baseline="0" noProof="0" dirty="0" smtClean="0"/>
              <a:t>.</a:t>
            </a:r>
          </a:p>
          <a:p>
            <a:endParaRPr lang="es-E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3E0BD-6CDA-524C-89F2-8CCDC22AC297}" type="slidenum">
              <a:rPr lang="en-US" smtClean="0"/>
              <a:pPr/>
              <a:t>166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124705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aseline="0" noProof="0" dirty="0" smtClean="0"/>
              <a:t>GI-</a:t>
            </a:r>
            <a:r>
              <a:rPr lang="es-ES" baseline="0" noProof="0" dirty="0" err="1" smtClean="0"/>
              <a:t>cat</a:t>
            </a:r>
            <a:r>
              <a:rPr lang="es-ES" baseline="0" noProof="0" dirty="0" smtClean="0"/>
              <a:t> incluye un cliente web con un visualizador cartográfico y controles GUI para especificar criterios de consulta (las conocidas 4 W: </a:t>
            </a:r>
            <a:r>
              <a:rPr lang="es-ES" baseline="0" noProof="0" dirty="0" err="1" smtClean="0"/>
              <a:t>Where</a:t>
            </a:r>
            <a:r>
              <a:rPr lang="es-ES" baseline="0" noProof="0" dirty="0" smtClean="0"/>
              <a:t>, </a:t>
            </a:r>
            <a:r>
              <a:rPr lang="es-ES" baseline="0" noProof="0" dirty="0" err="1" smtClean="0"/>
              <a:t>What</a:t>
            </a:r>
            <a:r>
              <a:rPr lang="es-ES" baseline="0" noProof="0" dirty="0" smtClean="0"/>
              <a:t>, </a:t>
            </a:r>
            <a:r>
              <a:rPr lang="es-ES" baseline="0" noProof="0" dirty="0" err="1" smtClean="0"/>
              <a:t>When</a:t>
            </a:r>
            <a:r>
              <a:rPr lang="es-ES" baseline="0" noProof="0" dirty="0" smtClean="0"/>
              <a:t>, </a:t>
            </a:r>
            <a:r>
              <a:rPr lang="es-ES" baseline="0" noProof="0" dirty="0" err="1" smtClean="0"/>
              <a:t>Who</a:t>
            </a:r>
            <a:r>
              <a:rPr lang="es-ES" baseline="0" noProof="0" dirty="0" smtClean="0"/>
              <a:t>) </a:t>
            </a:r>
            <a:endParaRPr lang="es-ES" noProof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noProof="0" dirty="0" smtClean="0"/>
              <a:t>Los resultados se muestran en el panel inferior</a:t>
            </a:r>
            <a:endParaRPr lang="es-E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3E0BD-6CDA-524C-89F2-8CCDC22AC297}" type="slidenum">
              <a:rPr lang="en-US" smtClean="0"/>
              <a:pPr/>
              <a:t>167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102367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noProof="0" dirty="0" smtClean="0"/>
              <a:t>Al mostrar</a:t>
            </a:r>
            <a:r>
              <a:rPr lang="es-ES" baseline="0" noProof="0" dirty="0" smtClean="0"/>
              <a:t> la selección de fuentes, el alcance de la consulta puede limitarse a un subconjunto de fuentes de datos almacenados, al igual que a recursos individuales. </a:t>
            </a:r>
            <a:endParaRPr lang="es-E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3E0BD-6CDA-524C-89F2-8CCDC22AC297}" type="slidenum">
              <a:rPr lang="en-US" smtClean="0"/>
              <a:pPr/>
              <a:t>168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102367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none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Además de la búsqueda normal por palabras clave en el título, resumen y otros metadatos textuales, GI-</a:t>
            </a:r>
            <a:r>
              <a:rPr lang="es-ES" sz="1200" u="none" kern="1200" baseline="0" noProof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cat</a:t>
            </a:r>
            <a:r>
              <a:rPr lang="es-ES" sz="1200" u="none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soporta consultas por términos conceptuales seleccionados de una ontología formal. </a:t>
            </a:r>
          </a:p>
          <a:p>
            <a:r>
              <a:rPr lang="es-ES" sz="1200" u="none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Esto permite consultas intersectoriales y multilingües, así como también generalizaciones, especializaciones, etc. </a:t>
            </a:r>
          </a:p>
          <a:p>
            <a:r>
              <a:rPr lang="es-ES" sz="1200" u="none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Una red conceptual en la cual se puede navegar representa con diferentes colores la relación entre conceptos (ej. “más general”, “más específico”, “relacionado”).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3E0BD-6CDA-524C-89F2-8CCDC22AC297}" type="slidenum">
              <a:rPr lang="en-US" smtClean="0"/>
              <a:pPr/>
              <a:t>169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583158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noProof="0" dirty="0" smtClean="0"/>
              <a:t>Por ejemplo: un usuario</a:t>
            </a:r>
            <a:r>
              <a:rPr lang="es-ES" baseline="0" noProof="0" dirty="0" smtClean="0"/>
              <a:t> hace una búsqueda con la palabra clave “sequía” en el Mediterráneo. </a:t>
            </a:r>
            <a:r>
              <a:rPr lang="es-ES" noProof="0" dirty="0" smtClean="0"/>
              <a:t>GI-</a:t>
            </a:r>
            <a:r>
              <a:rPr lang="es-ES" noProof="0" dirty="0" err="1" smtClean="0"/>
              <a:t>cat</a:t>
            </a:r>
            <a:r>
              <a:rPr lang="es-ES" noProof="0" dirty="0" smtClean="0"/>
              <a:t> encuentra 41 resultados</a:t>
            </a:r>
            <a:r>
              <a:rPr lang="es-ES" baseline="0" noProof="0" dirty="0" smtClean="0"/>
              <a:t> que están clasificados (datos accesibles primero) y agrupados según la categoría de GEOSS. </a:t>
            </a:r>
            <a:endParaRPr lang="es-ES" sz="1200" u="none" kern="1200" baseline="0" noProof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s-ES" sz="1200" u="none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Seleccionando el botón “GEOSS Data Core”, la consulta puede limitarse a los datos GEOSS de “Open </a:t>
            </a:r>
            <a:r>
              <a:rPr lang="es-ES" sz="1200" u="none" kern="1200" baseline="0" noProof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Resources</a:t>
            </a:r>
            <a:r>
              <a:rPr lang="es-ES" sz="1200" u="none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u="none" kern="1200" baseline="0" noProof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</a:t>
            </a:r>
            <a:r>
              <a:rPr lang="es-ES" sz="1200" u="none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u="none" kern="1200" baseline="0" noProof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Everyone</a:t>
            </a:r>
            <a:r>
              <a:rPr lang="es-ES" sz="1200" u="none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”, que es un conjunto distribuido de bases de datos documentadas con acceso completo, abierto y sin restricciones a un costo no más elevado que el de reproducción y distribución. Los proveedores de datos de GEOSS son incitados a proveer bases de datos que estén dentro de esta categoría. </a:t>
            </a:r>
          </a:p>
          <a:p>
            <a:r>
              <a:rPr lang="es-ES" sz="1200" u="none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Íconos y botones adicionales permiten una evaluación complementaria con información sobre cada base de datos. (por ej. sus registros ISO completos) y permiten agregar los registros a la lista “</a:t>
            </a:r>
            <a:r>
              <a:rPr lang="es-ES" sz="1200" u="none" kern="1200" baseline="0" noProof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My</a:t>
            </a:r>
            <a:r>
              <a:rPr lang="es-ES" sz="1200" u="none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u="none" kern="1200" baseline="0" noProof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resources</a:t>
            </a:r>
            <a:r>
              <a:rPr lang="es-ES" sz="1200" u="none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” para poder descargarlos posteriormente.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3E0BD-6CDA-524C-89F2-8CCDC22AC297}" type="slidenum">
              <a:rPr lang="en-US" smtClean="0"/>
              <a:pPr/>
              <a:t>170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070265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none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GI-</a:t>
            </a:r>
            <a:r>
              <a:rPr lang="es-ES" sz="1200" u="none" kern="1200" baseline="0" noProof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cat</a:t>
            </a:r>
            <a:r>
              <a:rPr lang="es-ES" sz="1200" u="none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permite la visualización dinámica de capas globales y regionales a partir de fuentes de datos heterogéneos.</a:t>
            </a:r>
          </a:p>
          <a:p>
            <a:r>
              <a:rPr lang="es-ES" sz="1200" u="none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Esto es posible de forma transparente gracias a GI-</a:t>
            </a:r>
            <a:r>
              <a:rPr lang="es-ES" sz="1200" u="none" kern="1200" baseline="0" noProof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axe</a:t>
            </a:r>
            <a:r>
              <a:rPr lang="es-ES" sz="1200" u="none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que provee servicios genéricos de representación reconciliando acceso a datos con el estándar OGC Web </a:t>
            </a:r>
            <a:r>
              <a:rPr lang="es-ES" sz="1200" u="none" kern="1200" baseline="0" noProof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Map</a:t>
            </a:r>
            <a:r>
              <a:rPr lang="es-ES" sz="1200" u="none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u="none" kern="1200" baseline="0" noProof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Service</a:t>
            </a:r>
            <a:r>
              <a:rPr lang="es-ES" sz="1200" u="none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incluso cuando la fuente remota soporta un servicio de interfaces diferente (por ej. </a:t>
            </a:r>
            <a:r>
              <a:rPr lang="es-ES" sz="1200" u="none" kern="1200" baseline="0" noProof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OPeNDAP</a:t>
            </a:r>
            <a:r>
              <a:rPr lang="es-ES" sz="1200" u="none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</a:t>
            </a:r>
            <a:endParaRPr lang="es-E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3E0BD-6CDA-524C-89F2-8CCDC22AC297}" type="slidenum">
              <a:rPr lang="en-US" smtClean="0"/>
              <a:pPr/>
              <a:t>171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794465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none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GI-</a:t>
            </a:r>
            <a:r>
              <a:rPr lang="es-ES" sz="1200" u="none" kern="1200" baseline="0" noProof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axe</a:t>
            </a:r>
            <a:r>
              <a:rPr lang="es-ES" sz="1200" u="none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también permite descargar bases de datos de la lista “</a:t>
            </a:r>
            <a:r>
              <a:rPr lang="es-ES" sz="1200" u="none" kern="1200" baseline="0" noProof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My</a:t>
            </a:r>
            <a:r>
              <a:rPr lang="es-ES" sz="1200" u="none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u="none" kern="1200" baseline="0" noProof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resources</a:t>
            </a:r>
            <a:r>
              <a:rPr lang="es-ES" sz="1200" u="none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” según las características especificadas por el usuario, con respecto a los elementos siguientes: Sistema de coordenadas de referencia, resolución espacial, extensión espacial y formato de codificación. </a:t>
            </a:r>
          </a:p>
          <a:p>
            <a:endParaRPr lang="es-ES" sz="1200" u="none" kern="1200" baseline="0" noProof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s-ES" sz="1200" u="none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Todas las etapas del procesamiento son transparentes para el usuario.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3E0BD-6CDA-524C-89F2-8CCDC22AC297}" type="slidenum">
              <a:rPr lang="en-US" smtClean="0"/>
              <a:pPr/>
              <a:t>172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100929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noProof="0" dirty="0" smtClean="0"/>
              <a:t>Una aplicación web</a:t>
            </a:r>
            <a:r>
              <a:rPr lang="es-ES" baseline="0" noProof="0" dirty="0" smtClean="0"/>
              <a:t> permite incluir otras fuentes de datos heterogéneos y de configurar los puntos de acceso de sus servicios. </a:t>
            </a:r>
            <a:endParaRPr lang="es-ES" noProof="0" dirty="0" smtClean="0"/>
          </a:p>
          <a:p>
            <a:r>
              <a:rPr lang="es-ES" sz="1200" u="none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GI-</a:t>
            </a:r>
            <a:r>
              <a:rPr lang="es-ES" sz="1200" u="none" kern="1200" baseline="0" noProof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cat</a:t>
            </a:r>
            <a:r>
              <a:rPr lang="es-ES" sz="1200" u="none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 puede configurar con respecto a las fuentes de datos a las que hace referencia, a la interfaz publicada, a las políticas de recopilación, etc.</a:t>
            </a:r>
          </a:p>
          <a:p>
            <a:endParaRPr lang="es-ES" sz="1200" u="none" kern="1200" baseline="0" noProof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s-ES" sz="1200" u="none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 este ejemplo el usuario puede agregar a los recursos intermediados (</a:t>
            </a:r>
            <a:r>
              <a:rPr lang="es-ES" sz="1200" i="1" u="none" kern="1200" baseline="0" noProof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brokered</a:t>
            </a:r>
            <a:r>
              <a:rPr lang="es-ES" sz="1200" u="none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uno de los depósitos de modelos de previsión NCEP: </a:t>
            </a:r>
            <a:r>
              <a:rPr lang="es-ES" sz="1200" u="sng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http://motherlode.ucar.edu/thredds/catalog/fmrc/NCEP/GFS/Global_0p5deg/catalog.xml</a:t>
            </a:r>
            <a:endParaRPr lang="es-ES" sz="1200" u="none" kern="1200" baseline="0" noProof="0" dirty="0" smtClean="0">
              <a:solidFill>
                <a:schemeClr val="tx1"/>
              </a:solidFill>
              <a:latin typeface="+mn-lt"/>
              <a:ea typeface="+mn-ea"/>
              <a:cs typeface="+mn-cs"/>
              <a:hlinkClick r:id="rId3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3E0BD-6CDA-524C-89F2-8CCDC22AC297}" type="slidenum">
              <a:rPr lang="en-US" smtClean="0"/>
              <a:pPr/>
              <a:t>173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95650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noProof="0" dirty="0" smtClean="0"/>
              <a:t>GI-</a:t>
            </a:r>
            <a:r>
              <a:rPr lang="es-ES" noProof="0" dirty="0" err="1" smtClean="0"/>
              <a:t>cat</a:t>
            </a:r>
            <a:r>
              <a:rPr lang="es-ES" noProof="0" dirty="0" smtClean="0"/>
              <a:t> también soporta </a:t>
            </a:r>
            <a:r>
              <a:rPr lang="es-ES" noProof="0" dirty="0" err="1" smtClean="0"/>
              <a:t>Flickr</a:t>
            </a:r>
            <a:r>
              <a:rPr lang="es-ES" noProof="0" dirty="0" smtClean="0"/>
              <a:t> y otros recursos Web 2.0,</a:t>
            </a:r>
            <a:r>
              <a:rPr lang="es-ES" baseline="0" noProof="0" dirty="0" smtClean="0"/>
              <a:t> por ej. La implementación de aplicaciones de geografía voluntaria (</a:t>
            </a:r>
            <a:r>
              <a:rPr lang="es-ES" baseline="0" noProof="0" dirty="0" err="1" smtClean="0"/>
              <a:t>crowdsourcing</a:t>
            </a:r>
            <a:r>
              <a:rPr lang="es-ES" baseline="0" noProof="0" dirty="0" smtClean="0"/>
              <a:t>).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noProof="0" dirty="0" smtClean="0"/>
          </a:p>
          <a:p>
            <a:r>
              <a:rPr lang="es-ES" sz="1200" u="none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Para encontrar imágenes locales recientes en el área de interés, el usuario agrega </a:t>
            </a:r>
            <a:r>
              <a:rPr lang="es-ES" sz="1200" u="none" kern="1200" baseline="0" noProof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Flickr</a:t>
            </a:r>
            <a:r>
              <a:rPr lang="es-ES" sz="1200" u="none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como una nueva fuente de datos de la estructura. </a:t>
            </a:r>
          </a:p>
          <a:p>
            <a:r>
              <a:rPr lang="es-ES" sz="1200" u="none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Después de seleccionar </a:t>
            </a:r>
            <a:r>
              <a:rPr lang="es-ES" sz="1200" u="none" kern="1200" baseline="0" noProof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Flickr</a:t>
            </a:r>
            <a:r>
              <a:rPr lang="es-ES" sz="1200" u="none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como el objetivo de la próxima búsqueda, el usuario busca y visualiza imágenes relacionadas con sequía en el área de interés. </a:t>
            </a:r>
            <a:endParaRPr lang="es-E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3E0BD-6CDA-524C-89F2-8CCDC22AC297}" type="slidenum">
              <a:rPr lang="en-US" smtClean="0"/>
              <a:pPr/>
              <a:t>174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490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5058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Esto puede ser explicado por</a:t>
            </a:r>
            <a:r>
              <a:rPr lang="es-ES" sz="1800" baseline="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un estudio realizado en el 2011 en el cual participaron 1700 investigadores. El estudio mostró que la mayor parte de los datos (88%) se queda en sus laboratorios o en los servidores de la universidad. </a:t>
            </a:r>
          </a:p>
          <a:p>
            <a:pPr eaLnBrk="1" hangingPunct="1">
              <a:buFontTx/>
              <a:buNone/>
            </a:pPr>
            <a:r>
              <a:rPr lang="es-ES" sz="1800" baseline="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=&gt; Los datos son difíciles de acceder, casi imposibles de encontrar por una persona externa.</a:t>
            </a:r>
            <a:endParaRPr lang="es-ES" sz="1800" noProof="0" dirty="0" smtClean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 typeface="Symbol" pitchFamily="-84" charset="2"/>
              <a:buNone/>
            </a:pPr>
            <a:endParaRPr lang="es-ES" sz="1800" noProof="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37C5F-805C-4B40-91D7-7BCD91288652}" type="slidenum">
              <a:rPr lang="en-US" smtClean="0"/>
              <a:pPr/>
              <a:t>176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3975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710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En resumen, la mayoría de los datos son almacenados</a:t>
            </a:r>
            <a:r>
              <a:rPr lang="es-ES" sz="1800" baseline="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en silos electrónicos y no son nunca o raramente utilizados</a:t>
            </a:r>
            <a:endParaRPr lang="es-ES" sz="1800" noProof="0" dirty="0" smtClean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/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- De nuevo, Al Gore (ex-vicepresidente de</a:t>
            </a:r>
            <a:r>
              <a:rPr lang="es-ES" sz="1800" baseline="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EU</a:t>
            </a:r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) ya mencionaba este problema en 1998 acerca de </a:t>
            </a:r>
            <a:r>
              <a:rPr lang="es-ES" sz="1800" noProof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Landsat</a:t>
            </a:r>
            <a:endParaRPr lang="es-ES" sz="2400" noProof="0" dirty="0" smtClean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/>
            <a:endParaRPr lang="es-ES" sz="2400" noProof="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9154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La</a:t>
            </a:r>
            <a:r>
              <a:rPr lang="es-ES" sz="1800" baseline="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mejor herramienta actual para buscar datos sigue siendo Google</a:t>
            </a:r>
          </a:p>
          <a:p>
            <a:pPr eaLnBrk="1" hangingPunct="1">
              <a:buFontTx/>
              <a:buNone/>
            </a:pPr>
            <a:endParaRPr lang="es-ES" sz="1800" noProof="0" dirty="0" smtClean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Tx/>
              <a:buChar char="-"/>
            </a:pPr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pero no aborda realmente la necesidad de la comunidad</a:t>
            </a:r>
            <a:r>
              <a:rPr lang="es-ES" sz="1800" baseline="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científica para trabajar con datos ambientales</a:t>
            </a:r>
            <a:endParaRPr lang="es-ES" sz="1800" noProof="0" dirty="0" smtClean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Tx/>
              <a:buChar char="-"/>
            </a:pPr>
            <a:endParaRPr lang="es-ES" sz="1800" noProof="0" dirty="0" smtClean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Tx/>
              <a:buChar char="-"/>
            </a:pPr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por ejemplo:</a:t>
            </a:r>
            <a:r>
              <a:rPr lang="es-ES" sz="1800" baseline="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Imposible de buscar por período de tiempo (por ej. Todas las temperaturas de Europa en mayo 1992)</a:t>
            </a:r>
            <a:endParaRPr lang="es-ES" sz="1800" noProof="0" dirty="0" smtClean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Tx/>
              <a:buChar char="-"/>
            </a:pPr>
            <a:endParaRPr lang="es-ES" sz="1800" noProof="0" dirty="0" smtClean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Tx/>
              <a:buChar char="-"/>
            </a:pPr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Han habido</a:t>
            </a:r>
            <a:r>
              <a:rPr lang="es-ES" sz="1800" baseline="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mejoras con </a:t>
            </a:r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Google </a:t>
            </a:r>
            <a:r>
              <a:rPr lang="es-ES" sz="1800" noProof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Earth</a:t>
            </a:r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o Google </a:t>
            </a:r>
            <a:r>
              <a:rPr lang="es-ES" sz="1800" noProof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Maps</a:t>
            </a:r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pero todavía no permiten el</a:t>
            </a:r>
            <a:r>
              <a:rPr lang="es-ES" sz="1800" baseline="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análisis de datos</a:t>
            </a:r>
            <a:endParaRPr lang="es-ES" sz="2400" noProof="0" dirty="0" smtClean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/>
            <a:endParaRPr lang="es-ES" noProof="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20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A menudo, los sistemas</a:t>
            </a:r>
            <a:r>
              <a:rPr lang="es-ES" sz="1800" baseline="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de observación son hechos para un objetivo en particular y por lo tanto funcionan de manera aislada y rara vez compatible</a:t>
            </a:r>
            <a:endParaRPr lang="es-ES" noProof="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3250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Los datos ambientales</a:t>
            </a:r>
            <a:r>
              <a:rPr lang="es-ES" sz="1800" baseline="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son a menudo costosos de producir </a:t>
            </a:r>
          </a:p>
          <a:p>
            <a:pPr eaLnBrk="1" hangingPunct="1">
              <a:buFontTx/>
              <a:buChar char="-"/>
            </a:pPr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Ejemplo: enviar</a:t>
            </a:r>
            <a:r>
              <a:rPr lang="es-ES" sz="1800" baseline="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un satélite al espacio requiere de mucho material, de desarrollo e implica mucho personal =&gt; varios millones de dólares </a:t>
            </a:r>
            <a:endParaRPr lang="es-ES" sz="1800" noProof="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5298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Para un mismo dato (ej.: cobertura del suelo), hay bases</a:t>
            </a:r>
            <a:r>
              <a:rPr lang="es-ES" sz="1800" baseline="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de datos de diferente calidad y formatos</a:t>
            </a:r>
            <a:endParaRPr lang="es-ES" sz="1800" noProof="0" dirty="0" smtClean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Tx/>
              <a:buChar char="-"/>
            </a:pPr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Estas 3 bases de datos no son compatibles</a:t>
            </a:r>
            <a:r>
              <a:rPr lang="es-ES" sz="1800" baseline="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porque no se pueden integrar o comparar, ya que la clasificación utilizada es diferente</a:t>
            </a:r>
            <a:endParaRPr lang="es-ES" sz="1800" noProof="0" dirty="0" smtClean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Tx/>
              <a:buChar char="-"/>
            </a:pPr>
            <a:r>
              <a:rPr lang="es-ES" sz="1800" baseline="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la proyección y la resolución son también diferentes</a:t>
            </a:r>
            <a:endParaRPr lang="es-ES" sz="1800" noProof="0" dirty="0" smtClean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Tx/>
              <a:buChar char="-"/>
            </a:pPr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ej.: en CORINE, CH + ex-YUG no están representados</a:t>
            </a:r>
            <a:endParaRPr lang="es-ES" sz="1800" noProof="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37C5F-805C-4B40-91D7-7BCD91288652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734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Progreso tecnológico </a:t>
            </a:r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Wingdings" pitchFamily="-84" charset="2"/>
              </a:rPr>
              <a:t> aumento</a:t>
            </a:r>
            <a:r>
              <a:rPr lang="es-ES" sz="1800" baseline="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Wingdings" pitchFamily="-84" charset="2"/>
              </a:rPr>
              <a:t> de la resolución de datos espaciales ambientales (ej.: datos climáticos) </a:t>
            </a:r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Wingdings" pitchFamily="-84" charset="2"/>
              </a:rPr>
              <a:t> los datos</a:t>
            </a:r>
            <a:r>
              <a:rPr lang="es-ES" sz="1800" baseline="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Wingdings" pitchFamily="-84" charset="2"/>
              </a:rPr>
              <a:t> son más y más precisos y pesados</a:t>
            </a:r>
            <a:endParaRPr lang="es-ES" sz="1800" noProof="0" dirty="0" smtClean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 typeface="Symbol" pitchFamily="-84" charset="2"/>
              <a:buChar char=""/>
            </a:pPr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Se necesitan computadoras más y más potentes para analizarlos</a:t>
            </a:r>
            <a:endParaRPr lang="es-ES" sz="1800" noProof="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9394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- En conclusión, los datos geoespaciales son difíciles de integrar porque</a:t>
            </a:r>
            <a:r>
              <a:rPr lang="es-ES" sz="1800" baseline="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:</a:t>
            </a:r>
            <a:endParaRPr lang="es-ES" sz="1800" noProof="0" dirty="0" smtClean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/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	- Hay incompatibilidades respecto a los formatos y modelos</a:t>
            </a:r>
          </a:p>
          <a:p>
            <a:pPr eaLnBrk="1" hangingPunct="1"/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	- Falta de metadatos (¿quién crea y mantiene</a:t>
            </a:r>
            <a:r>
              <a:rPr lang="es-ES" sz="1800" baseline="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los datos? ¿qué resolución?...</a:t>
            </a:r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)</a:t>
            </a:r>
          </a:p>
          <a:p>
            <a:pPr eaLnBrk="1" hangingPunct="1"/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	- Los datos están</a:t>
            </a:r>
            <a:r>
              <a:rPr lang="es-ES" sz="1800" baseline="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fragmentados (</a:t>
            </a:r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silos electrónicos)</a:t>
            </a:r>
            <a:r>
              <a:rPr lang="es-ES" sz="1800" baseline="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y tienen que ser replicados incluso si ya existen</a:t>
            </a:r>
            <a:endParaRPr lang="es-ES" sz="1800" noProof="0" dirty="0" smtClean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/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	- A menudo</a:t>
            </a:r>
            <a:r>
              <a:rPr lang="es-ES" sz="1800" baseline="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l</a:t>
            </a:r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as políticas de uso</a:t>
            </a:r>
            <a:r>
              <a:rPr lang="es-ES" sz="1800" baseline="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de datos (ej.: distribución, acuerdos con instituciones) no ayudan (derechos de autor, protección con contraseñas, …)</a:t>
            </a:r>
          </a:p>
          <a:p>
            <a:pPr eaLnBrk="1" hangingPunct="1"/>
            <a:endParaRPr lang="es-ES" sz="1800" noProof="0" dirty="0" smtClean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 typeface="Symbol" pitchFamily="-84" charset="2"/>
              <a:buChar char=""/>
            </a:pPr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Todos estos elementos impiden un uso eficiente e integrado de los datos =&gt; actualmente es</a:t>
            </a:r>
            <a:r>
              <a:rPr lang="es-ES" sz="1800" baseline="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difícil de intercambiar y proveer información de calidad</a:t>
            </a:r>
            <a:endParaRPr lang="es-ES" sz="1800" noProof="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44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s-ES" sz="2200" noProof="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¿Podemos difundir los datos y la información de una mejor forma, más eficiente? </a:t>
            </a:r>
            <a:endParaRPr lang="es-ES" noProof="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3490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es-ES" sz="2200" noProof="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Podemos comparar la</a:t>
            </a:r>
            <a:r>
              <a:rPr lang="es-ES" sz="2200" baseline="0" noProof="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situación actual con los diferentes tipos de conexiones, todas son útiles y necesarias pero no son realmente compatibles</a:t>
            </a:r>
          </a:p>
          <a:p>
            <a:pPr eaLnBrk="1" hangingPunct="1">
              <a:buFontTx/>
              <a:buChar char="-"/>
            </a:pPr>
            <a:r>
              <a:rPr lang="es-ES" sz="2200" baseline="0" noProof="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la solución para hacerlas compatibles es un adaptador universal que las haría interoperables a todas</a:t>
            </a:r>
            <a:endParaRPr lang="es-ES" sz="2200" noProof="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5538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¿Qué es la interoperabilidad?</a:t>
            </a:r>
          </a:p>
          <a:p>
            <a:pPr eaLnBrk="1" hangingPunct="1">
              <a:buFontTx/>
              <a:buChar char="-"/>
            </a:pPr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Es la</a:t>
            </a:r>
            <a:r>
              <a:rPr lang="es-ES" sz="1800" baseline="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capacidad de facilitar la integración, como dos piezas de un rompecabezas</a:t>
            </a:r>
            <a:endParaRPr lang="es-ES" sz="1800" noProof="0" dirty="0" smtClean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/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- Leer la definición</a:t>
            </a:r>
          </a:p>
          <a:p>
            <a:pPr eaLnBrk="1" hangingPunct="1"/>
            <a:endParaRPr lang="es-ES" sz="2400" noProof="0" dirty="0" smtClean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/>
            <a:endParaRPr lang="es-ES" noProof="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758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- Un sistema interoperable tiene diferentes</a:t>
            </a:r>
            <a:r>
              <a:rPr lang="es-ES" sz="1800" baseline="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facetas:</a:t>
            </a:r>
            <a:endParaRPr lang="es-ES" sz="1800" noProof="0" dirty="0" smtClean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marL="0" indent="0" eaLnBrk="1" hangingPunct="1">
              <a:buFontTx/>
              <a:buNone/>
            </a:pPr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- Por supuesto una faceta técnica</a:t>
            </a:r>
          </a:p>
          <a:p>
            <a:pPr marL="0" indent="0" eaLnBrk="1" hangingPunct="1">
              <a:buFontTx/>
              <a:buNone/>
            </a:pPr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- Semántica (la misma terminología)</a:t>
            </a:r>
          </a:p>
          <a:p>
            <a:pPr eaLnBrk="1" hangingPunct="1"/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- Legal</a:t>
            </a:r>
          </a:p>
          <a:p>
            <a:pPr eaLnBrk="1" hangingPunct="1"/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- Y humana: es la</a:t>
            </a:r>
            <a:r>
              <a:rPr lang="es-ES" sz="1800" baseline="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razón por la cual estamos aquí hoy: para enseñar, intercambiar, colaborar, …</a:t>
            </a:r>
            <a:endParaRPr lang="es-ES" sz="1800" noProof="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9634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Existen varios factores que</a:t>
            </a:r>
            <a:r>
              <a:rPr lang="es-ES" sz="1800" baseline="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facilitan la interoperabilidad, pero el más importante = ESTÁNDARES</a:t>
            </a:r>
            <a:endParaRPr lang="es-ES" sz="1800" noProof="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ESTÁNDARES = documentos de referencia que definen características y proveen especificaciones técnicas </a:t>
            </a:r>
            <a:r>
              <a:rPr lang="es-ES" sz="1800" baseline="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para asegurar la interoperabilidad entre los diversos componentes</a:t>
            </a:r>
            <a:endParaRPr lang="es-ES" noProof="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3730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los estándares hacen posible el</a:t>
            </a:r>
            <a:r>
              <a:rPr lang="es-ES" sz="1800" baseline="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considerar los datos como recursos compartidos, que pueden ser útiles en diferentes áreas y para varias comunidades</a:t>
            </a:r>
            <a:endParaRPr lang="es-ES" noProof="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5778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Uno de los facilitadores más</a:t>
            </a:r>
            <a:r>
              <a:rPr lang="es-ES" sz="1800" baseline="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importantes para la interoperabilidad son los ESTÁNDARES</a:t>
            </a:r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.</a:t>
            </a:r>
          </a:p>
          <a:p>
            <a:pPr eaLnBrk="1" hangingPunct="1">
              <a:buFontTx/>
              <a:buChar char="-"/>
            </a:pPr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En</a:t>
            </a:r>
            <a:r>
              <a:rPr lang="es-ES" sz="1800" baseline="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s-ES" sz="1800" baseline="0" noProof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geomática</a:t>
            </a:r>
            <a:r>
              <a:rPr lang="es-ES" sz="1800" baseline="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existen varios organismos responsables de la estandarización como </a:t>
            </a:r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ISO, OASIS, W3C pero…</a:t>
            </a:r>
          </a:p>
          <a:p>
            <a:pPr eaLnBrk="1" hangingPunct="1">
              <a:buFontTx/>
              <a:buChar char="-"/>
            </a:pPr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El “Open </a:t>
            </a:r>
            <a:r>
              <a:rPr lang="es-ES" sz="1800" noProof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Geospatial</a:t>
            </a:r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s-ES" sz="1800" noProof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Consortium</a:t>
            </a:r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” (OGC)  es la organización líder para</a:t>
            </a:r>
            <a:r>
              <a:rPr lang="es-ES" sz="1800" baseline="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los estándares geoespaciales y servicios asociados.</a:t>
            </a:r>
          </a:p>
          <a:p>
            <a:pPr eaLnBrk="1" hangingPunct="1">
              <a:buFontTx/>
              <a:buChar char="-"/>
            </a:pPr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La</a:t>
            </a:r>
            <a:r>
              <a:rPr lang="es-ES" sz="1800" baseline="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OGC</a:t>
            </a:r>
            <a:r>
              <a:rPr lang="es-ES" sz="1800" baseline="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trabaja en colaboración estrecha con ISO</a:t>
            </a:r>
            <a:endParaRPr lang="es-ES" sz="1800" noProof="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s-ES" sz="1200" noProof="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Si consideramos nuestro planeta, el sistema terrestre</a:t>
            </a:r>
            <a:r>
              <a:rPr lang="es-ES" sz="1200" baseline="0" noProof="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es:</a:t>
            </a:r>
            <a:endParaRPr lang="es-ES" sz="1200" noProof="0" dirty="0" smtClean="0">
              <a:latin typeface="Lucida Grande" pitchFamily="-84" charset="0"/>
              <a:ea typeface="Lucida Grande" pitchFamily="-84" charset="0"/>
              <a:cs typeface="Lucida Grande" pitchFamily="-84" charset="0"/>
              <a:sym typeface="Lucida Grande" pitchFamily="-84" charset="0"/>
            </a:endParaRPr>
          </a:p>
          <a:p>
            <a:pPr eaLnBrk="1" hangingPunct="1"/>
            <a:r>
              <a:rPr lang="es-ES" sz="1200" noProof="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	 - complejo</a:t>
            </a:r>
          </a:p>
          <a:p>
            <a:pPr eaLnBrk="1" hangingPunct="1"/>
            <a:r>
              <a:rPr lang="es-ES" sz="1200" noProof="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	 - multidimensional (hecho de varios</a:t>
            </a:r>
            <a:r>
              <a:rPr lang="es-ES" sz="1200" baseline="0" noProof="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sistemas</a:t>
            </a:r>
            <a:r>
              <a:rPr lang="es-ES" sz="1200" noProof="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)</a:t>
            </a:r>
          </a:p>
          <a:p>
            <a:pPr eaLnBrk="1" hangingPunct="1"/>
            <a:r>
              <a:rPr lang="es-ES" sz="1200" noProof="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	 - altamente interdependiente</a:t>
            </a:r>
          </a:p>
          <a:p>
            <a:pPr eaLnBrk="1" hangingPunct="1"/>
            <a:r>
              <a:rPr lang="es-ES" sz="1200" noProof="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	 - dinámico, cambiante, evolutivo</a:t>
            </a:r>
            <a:r>
              <a:rPr lang="es-ES" sz="1200" baseline="0" noProof="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(escalas espaciales + temporales)</a:t>
            </a:r>
            <a:endParaRPr lang="es-ES" sz="1200" noProof="0" dirty="0">
              <a:latin typeface="Lucida Grande" pitchFamily="-84" charset="0"/>
              <a:ea typeface="Lucida Grande" pitchFamily="-84" charset="0"/>
              <a:cs typeface="Lucida Grande" pitchFamily="-84" charset="0"/>
              <a:sym typeface="Lucida Grande" pitchFamily="-8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37C5F-805C-4B40-91D7-7BCD91288652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782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FontTx/>
              <a:buChar char="-"/>
            </a:pPr>
            <a:r>
              <a:rPr lang="es-ES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la</a:t>
            </a:r>
            <a:r>
              <a:rPr lang="es-ES" baseline="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s-ES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OGC provee más de treinta</a:t>
            </a:r>
            <a:r>
              <a:rPr lang="es-ES" baseline="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s-ES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(30) estándares para</a:t>
            </a:r>
            <a:r>
              <a:rPr lang="es-ES" baseline="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el descubrimiento, visualización, acceso y procesamiento de datos</a:t>
            </a:r>
            <a:endParaRPr lang="es-ES" noProof="0" dirty="0" smtClean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>
              <a:buFontTx/>
              <a:buChar char="-"/>
            </a:pPr>
            <a:r>
              <a:rPr lang="es-ES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Los más</a:t>
            </a:r>
            <a:r>
              <a:rPr lang="es-ES" baseline="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conocidos e importantes son por ej.: </a:t>
            </a:r>
            <a:r>
              <a:rPr lang="es-ES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WMS, WFS, WCS, …</a:t>
            </a:r>
          </a:p>
          <a:p>
            <a:endParaRPr lang="es-ES" noProof="0" dirty="0">
              <a:latin typeface="Gill Sans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9874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es-ES" sz="1800" baseline="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datos</a:t>
            </a:r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:</a:t>
            </a:r>
          </a:p>
          <a:p>
            <a:pPr lvl="1" eaLnBrk="1" hangingPunct="1">
              <a:buFontTx/>
              <a:buChar char="-"/>
            </a:pPr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WMS: mapas como imágenes </a:t>
            </a:r>
          </a:p>
          <a:p>
            <a:pPr lvl="1" eaLnBrk="1" hangingPunct="1">
              <a:buFontTx/>
              <a:buChar char="-"/>
            </a:pPr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WFS: vector (ej.: fronteras)</a:t>
            </a:r>
          </a:p>
          <a:p>
            <a:pPr lvl="1" eaLnBrk="1" hangingPunct="1">
              <a:buFontTx/>
              <a:buChar char="-"/>
            </a:pPr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WCS: </a:t>
            </a:r>
            <a:r>
              <a:rPr lang="es-ES" sz="1800" noProof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ráster</a:t>
            </a:r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(ej.: imágenes satelitales)</a:t>
            </a:r>
          </a:p>
          <a:p>
            <a:pPr eaLnBrk="1" hangingPunct="1"/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- metadatos</a:t>
            </a:r>
          </a:p>
          <a:p>
            <a:pPr eaLnBrk="1" hangingPunct="1">
              <a:buFontTx/>
              <a:buChar char="-"/>
            </a:pPr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Análisis</a:t>
            </a:r>
          </a:p>
          <a:p>
            <a:pPr eaLnBrk="1" hangingPunct="1">
              <a:buFontTx/>
              <a:buChar char="-"/>
            </a:pPr>
            <a:endParaRPr lang="es-ES" sz="1800" noProof="0" dirty="0" smtClean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Tx/>
              <a:buChar char="-"/>
            </a:pPr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Estos</a:t>
            </a:r>
            <a:r>
              <a:rPr lang="es-ES" sz="1800" baseline="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son una serie de estándares que permiten realizar análisis de datos</a:t>
            </a:r>
          </a:p>
          <a:p>
            <a:pPr eaLnBrk="1" hangingPunct="1">
              <a:buFontTx/>
              <a:buChar char="-"/>
            </a:pPr>
            <a:r>
              <a:rPr lang="es-ES" sz="1800" baseline="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Serán vistos con más detalle más adelante con una demostración en vivo</a:t>
            </a:r>
            <a:endParaRPr lang="es-ES" sz="1800" noProof="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192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s-ES" sz="24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- Estos estándares están basados en tecnologías web y permiten distribuir los datos de</a:t>
            </a:r>
            <a:r>
              <a:rPr lang="es-ES" sz="2400" baseline="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forma interoperable</a:t>
            </a:r>
            <a:endParaRPr lang="es-ES" sz="2400" noProof="0" dirty="0" smtClean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/>
            <a:r>
              <a:rPr lang="es-ES" sz="24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- Esto</a:t>
            </a:r>
            <a:r>
              <a:rPr lang="es-ES" sz="2400" baseline="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se llama </a:t>
            </a:r>
            <a:r>
              <a:rPr lang="es-ES" sz="24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“servicios web” (web </a:t>
            </a:r>
            <a:r>
              <a:rPr lang="es-ES" sz="2400" noProof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services</a:t>
            </a:r>
            <a:r>
              <a:rPr lang="es-ES" sz="24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)</a:t>
            </a:r>
          </a:p>
          <a:p>
            <a:pPr eaLnBrk="1" hangingPunct="1">
              <a:buFontTx/>
              <a:buChar char="-"/>
            </a:pPr>
            <a:r>
              <a:rPr lang="es-ES" sz="24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En la pantalla, un ejemplo que nos permite acceder a los datos vector</a:t>
            </a:r>
          </a:p>
          <a:p>
            <a:pPr eaLnBrk="1" hangingPunct="1">
              <a:buFontTx/>
              <a:buChar char="-"/>
            </a:pPr>
            <a:r>
              <a:rPr lang="es-ES" sz="2400" baseline="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Es un simple </a:t>
            </a:r>
            <a:r>
              <a:rPr lang="es-ES" sz="2400" baseline="0" noProof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url</a:t>
            </a:r>
            <a:r>
              <a:rPr lang="es-ES" sz="2400" baseline="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(como para acceder a un sitio web</a:t>
            </a:r>
            <a:r>
              <a:rPr lang="es-ES" sz="24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), con varios par</a:t>
            </a:r>
            <a:r>
              <a:rPr lang="es-ES" sz="2400" baseline="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ámetros estandarizados </a:t>
            </a:r>
            <a:r>
              <a:rPr lang="es-ES" sz="24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(estilo, consulta, versión del estándar, nombre de la capa y proyección)</a:t>
            </a:r>
          </a:p>
          <a:p>
            <a:pPr eaLnBrk="1" hangingPunct="1">
              <a:buFontTx/>
              <a:buChar char="-"/>
            </a:pPr>
            <a:r>
              <a:rPr lang="es-ES" sz="24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Esto permite dar acceso</a:t>
            </a:r>
            <a:r>
              <a:rPr lang="es-ES" sz="2400" baseline="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a </a:t>
            </a:r>
            <a:r>
              <a:rPr lang="es-ES" sz="24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los datos</a:t>
            </a:r>
            <a:endParaRPr lang="es-ES" sz="2400" noProof="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3970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z="1800" noProof="0" dirty="0" smtClean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/>
            <a:r>
              <a:rPr lang="es-ES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- Los mismos datos pueden ser presentados en diferentes programas para clientes, tales como QGIS, Google </a:t>
            </a:r>
            <a:r>
              <a:rPr lang="es-ES" noProof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Earth</a:t>
            </a:r>
            <a:r>
              <a:rPr lang="es-ES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y una plataforma web =&gt; valor agregado</a:t>
            </a:r>
            <a:endParaRPr lang="es-ES" noProof="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6018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La visión de la OGC es de poder integrar lo mejor posible (a través de estándares) fuentes</a:t>
            </a:r>
            <a:r>
              <a:rPr lang="es-ES" sz="1800" baseline="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de datos heterogéneos y de distribuir su contenido de forma interoperable (también a través de estándares) hacia varios clientes (web, aplicaciones de escritorio, </a:t>
            </a:r>
            <a:r>
              <a:rPr lang="es-ES" sz="1800" baseline="0" noProof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smartphones</a:t>
            </a:r>
            <a:r>
              <a:rPr lang="es-ES" sz="1800" baseline="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, …)</a:t>
            </a:r>
            <a:endParaRPr lang="es-ES" sz="1800" noProof="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806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Ahora sabemos que</a:t>
            </a:r>
            <a:r>
              <a:rPr lang="es-ES" sz="1800" baseline="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es posible de intercambiar datos de manera interoperable</a:t>
            </a:r>
            <a:endParaRPr lang="es-ES" sz="1800" noProof="0" dirty="0" smtClean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Tx/>
              <a:buChar char="-"/>
            </a:pPr>
            <a:r>
              <a:rPr lang="es-ES" sz="1800" baseline="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pero, ¿cómo conectar las fuentes de datos heterogéneos y distribuidos? </a:t>
            </a:r>
            <a:endParaRPr lang="es-ES" sz="1800" noProof="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0114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- La respuesta se puede resumir en 3</a:t>
            </a:r>
            <a:r>
              <a:rPr lang="es-ES" sz="1800" baseline="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letras </a:t>
            </a:r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: SDI</a:t>
            </a:r>
            <a:endParaRPr lang="es-ES" sz="1800" noProof="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216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son las siglas de “</a:t>
            </a:r>
            <a:r>
              <a:rPr lang="es-ES" sz="1800" noProof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Spatial</a:t>
            </a:r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Data </a:t>
            </a:r>
            <a:r>
              <a:rPr lang="es-ES" sz="1800" noProof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Infrastructure</a:t>
            </a:r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” o “infraestructuras de datos espaciales”</a:t>
            </a:r>
          </a:p>
          <a:p>
            <a:pPr eaLnBrk="1" hangingPunct="1">
              <a:buFontTx/>
              <a:buChar char="-"/>
            </a:pPr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una infraestructura de datos espaciales</a:t>
            </a:r>
            <a:r>
              <a:rPr lang="es-ES" sz="1800" baseline="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permite interconectar diversas fuentes de datos</a:t>
            </a:r>
            <a:endParaRPr lang="es-ES" sz="1800" noProof="0" dirty="0" smtClean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/>
            <a:endParaRPr lang="es-ES" sz="1800" noProof="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4210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- Una SDI puede ser vista como un entorno favorable</a:t>
            </a:r>
            <a:r>
              <a:rPr lang="es-ES" sz="1800" baseline="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que permite un acceso y uso facilitado de los datos geoespaciales. </a:t>
            </a:r>
            <a:endParaRPr lang="es-ES" sz="1800" noProof="0" dirty="0" smtClean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/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- Es mucho más que un simple depósito</a:t>
            </a:r>
            <a:r>
              <a:rPr lang="es-ES" sz="1800" baseline="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de datos</a:t>
            </a:r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- Permite</a:t>
            </a:r>
            <a:r>
              <a:rPr lang="es-ES" sz="1800" baseline="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descubrir, </a:t>
            </a:r>
            <a:r>
              <a:rPr lang="es-ES" sz="1800" noProof="0" dirty="0" smtClean="0">
                <a:latin typeface="Gill Sans"/>
                <a:ea typeface="Gill Sans" pitchFamily="-84" charset="0"/>
                <a:cs typeface="Gill Sans" pitchFamily="-84" charset="0"/>
              </a:rPr>
              <a:t>visualizar, evaluar y acceder a los datos y a la información geoespacial.</a:t>
            </a:r>
          </a:p>
          <a:p>
            <a:pPr eaLnBrk="1" hangingPunct="1"/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- Es</a:t>
            </a:r>
            <a:r>
              <a:rPr lang="es-ES" sz="1800" baseline="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un entorno en donde los usuarios pueden interactuar constantemente con los datos. El objetivo es de llevar los datos lo más cerca posible de los usuarios y responder a sus necesidades. </a:t>
            </a:r>
            <a:endParaRPr lang="es-ES" sz="1800" noProof="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6258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- Una definición</a:t>
            </a:r>
            <a:r>
              <a:rPr lang="es-ES" sz="1800" baseline="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más formal es dada por la asociación GSDI</a:t>
            </a:r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. </a:t>
            </a:r>
          </a:p>
          <a:p>
            <a:pPr eaLnBrk="1" hangingPunct="1"/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- leer.</a:t>
            </a:r>
            <a:endParaRPr lang="es-ES" sz="1800" noProof="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 eaLnBrk="1" hangingPunct="1">
              <a:buFontTx/>
              <a:buChar char="-"/>
            </a:pPr>
            <a:r>
              <a:rPr lang="es-ES" noProof="0" dirty="0" smtClean="0">
                <a:latin typeface="Gill Sans" pitchFamily="-84" charset="0"/>
                <a:ea typeface="ＭＳ Ｐゴシック" pitchFamily="-84" charset="-128"/>
                <a:cs typeface="ＭＳ Ｐゴシック" pitchFamily="-84" charset="-128"/>
              </a:rPr>
              <a:t>La</a:t>
            </a:r>
            <a:r>
              <a:rPr lang="es-ES" baseline="0" noProof="0" dirty="0" smtClean="0">
                <a:latin typeface="Gill Sans" pitchFamily="-84" charset="0"/>
                <a:ea typeface="ＭＳ Ｐゴシック" pitchFamily="-84" charset="-128"/>
                <a:cs typeface="ＭＳ Ｐゴシック" pitchFamily="-84" charset="-128"/>
              </a:rPr>
              <a:t> Tierra es un sistema complejo hecho de varios sistemas interconectados</a:t>
            </a:r>
          </a:p>
          <a:p>
            <a:pPr marL="628650" lvl="1" indent="-171450" eaLnBrk="1" hangingPunct="1">
              <a:buFontTx/>
              <a:buChar char="-"/>
            </a:pPr>
            <a:r>
              <a:rPr lang="es-ES" noProof="0" dirty="0" smtClean="0">
                <a:latin typeface="Gill Sans" pitchFamily="-84" charset="0"/>
                <a:ea typeface="ＭＳ Ｐゴシック" pitchFamily="-84" charset="-128"/>
                <a:cs typeface="ＭＳ Ｐゴシック" pitchFamily="-84" charset="-128"/>
              </a:rPr>
              <a:t>Atmósfera</a:t>
            </a:r>
          </a:p>
          <a:p>
            <a:pPr marL="628650" lvl="1" indent="-171450" eaLnBrk="1" hangingPunct="1">
              <a:buFontTx/>
              <a:buChar char="-"/>
            </a:pPr>
            <a:r>
              <a:rPr lang="es-ES" noProof="0" dirty="0" smtClean="0">
                <a:latin typeface="Gill Sans" pitchFamily="-84" charset="0"/>
                <a:ea typeface="ＭＳ Ｐゴシック" pitchFamily="-84" charset="-128"/>
                <a:cs typeface="ＭＳ Ｐゴシック" pitchFamily="-84" charset="-128"/>
              </a:rPr>
              <a:t>Agua</a:t>
            </a:r>
          </a:p>
          <a:p>
            <a:pPr marL="628650" lvl="1" indent="-171450" eaLnBrk="1" hangingPunct="1">
              <a:buFontTx/>
              <a:buChar char="-"/>
            </a:pPr>
            <a:r>
              <a:rPr lang="es-ES" noProof="0" dirty="0" smtClean="0">
                <a:latin typeface="Gill Sans" pitchFamily="-84" charset="0"/>
                <a:ea typeface="ＭＳ Ｐゴシック" pitchFamily="-84" charset="-128"/>
                <a:cs typeface="ＭＳ Ｐゴシック" pitchFamily="-84" charset="-128"/>
              </a:rPr>
              <a:t>Tierra</a:t>
            </a:r>
          </a:p>
          <a:p>
            <a:pPr marL="628650" lvl="1" indent="-171450" eaLnBrk="1" hangingPunct="1"/>
            <a:r>
              <a:rPr lang="es-ES" noProof="0" dirty="0" smtClean="0">
                <a:latin typeface="Gill Sans" pitchFamily="-84" charset="0"/>
                <a:ea typeface="ＭＳ Ｐゴシック" pitchFamily="-84" charset="-128"/>
                <a:cs typeface="ＭＳ Ｐゴシック" pitchFamily="-84" charset="-128"/>
              </a:rPr>
              <a:t>=&gt; interconectados</a:t>
            </a:r>
            <a:endParaRPr lang="es-ES" noProof="0" dirty="0">
              <a:latin typeface="Gill Sans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37C5F-805C-4B40-91D7-7BCD91288652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830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200" noProof="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- En pocas palabras,</a:t>
            </a:r>
            <a:r>
              <a:rPr lang="es-ES" sz="2200" baseline="0" noProof="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una SDI permite </a:t>
            </a:r>
            <a:r>
              <a:rPr lang="es-ES" sz="2400" noProof="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desbloquear el poder de los datos, de la información y los servicios</a:t>
            </a:r>
            <a:endParaRPr lang="es-ES" sz="2200" noProof="0" dirty="0">
              <a:latin typeface="Lucida Grande" pitchFamily="-84" charset="0"/>
              <a:ea typeface="Lucida Grande" pitchFamily="-84" charset="0"/>
              <a:cs typeface="Lucida Grande" pitchFamily="-84" charset="0"/>
              <a:sym typeface="Lucida Grande" pitchFamily="-84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4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Con el fin de desarrollar una SDI con éxito, los siguientes componentes son esenciales</a:t>
            </a:r>
            <a:r>
              <a:rPr lang="es-ES" sz="1800" baseline="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:</a:t>
            </a:r>
            <a:endParaRPr lang="es-ES" sz="1800" noProof="0" dirty="0" smtClean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Tx/>
              <a:buChar char="-"/>
            </a:pPr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tener una visión, un</a:t>
            </a:r>
            <a:r>
              <a:rPr lang="es-ES" sz="1800" baseline="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objetivo a alcanzar para responder a las necesidades de los usuarios</a:t>
            </a:r>
          </a:p>
          <a:p>
            <a:pPr eaLnBrk="1" hangingPunct="1">
              <a:buFontTx/>
              <a:buChar char="-"/>
            </a:pPr>
            <a:r>
              <a:rPr lang="es-ES" sz="1800" baseline="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los datos</a:t>
            </a:r>
            <a:endParaRPr lang="es-ES" sz="1800" noProof="0" dirty="0" smtClean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Tx/>
              <a:buChar char="-"/>
            </a:pPr>
            <a:r>
              <a:rPr lang="es-ES" sz="1800" baseline="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una infraestructura para almacenar datos, metadatos, una red y la tecnología</a:t>
            </a:r>
          </a:p>
          <a:p>
            <a:pPr eaLnBrk="1" hangingPunct="1">
              <a:buFontTx/>
              <a:buChar char="-"/>
            </a:pPr>
            <a:r>
              <a:rPr lang="es-ES" sz="1800" baseline="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los fondos, porque una SDI no es gratuita</a:t>
            </a:r>
            <a:endParaRPr lang="es-ES" sz="1800" noProof="0" dirty="0" smtClean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Tx/>
              <a:buChar char="-"/>
            </a:pPr>
            <a:r>
              <a:rPr lang="es-ES" sz="1800" baseline="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las capacidades: personas capaces de manejar las diferentes partes de una SDI (ej.: IT, SIG, …)</a:t>
            </a:r>
            <a:endParaRPr lang="es-ES" sz="1800" noProof="0" dirty="0" smtClean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Tx/>
              <a:buChar char="-"/>
            </a:pPr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pero sobre todo una GOBERNANZA (políticas, estándares, acuerdos institucionales, … ) para manejar</a:t>
            </a:r>
            <a:r>
              <a:rPr lang="es-ES" sz="1800" baseline="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todos los componentes; este es el componente HUMANO de las SDI</a:t>
            </a:r>
            <a:endParaRPr lang="es-ES" sz="1800" noProof="0" dirty="0" smtClean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Tx/>
              <a:buChar char="-"/>
            </a:pPr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si NO HAY GOBERNANZA</a:t>
            </a:r>
            <a:r>
              <a:rPr lang="es-ES" sz="1800" baseline="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=&gt; no funciona</a:t>
            </a:r>
            <a:endParaRPr lang="es-ES" sz="1800" noProof="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240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El objetivo de SDI es de </a:t>
            </a:r>
            <a:r>
              <a:rPr lang="es-ES" sz="1800" noProof="0" dirty="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  <a:sym typeface="Helvetica" pitchFamily="-84" charset="0"/>
              </a:rPr>
              <a:t>m</a:t>
            </a:r>
            <a:r>
              <a:rPr lang="es-ES" sz="1800" noProof="0" dirty="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aximizar la reutilización de datos, de</a:t>
            </a:r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capacidades, de</a:t>
            </a:r>
            <a:r>
              <a:rPr lang="es-ES" sz="1800" baseline="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inversiones</a:t>
            </a:r>
          </a:p>
          <a:p>
            <a:pPr eaLnBrk="1" hangingPunct="1">
              <a:buFontTx/>
              <a:buChar char="-"/>
            </a:pPr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se</a:t>
            </a:r>
            <a:r>
              <a:rPr lang="es-ES" sz="1800" baseline="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puede comparar a una carretera en la cual los datos avanzan de forma eficiente</a:t>
            </a:r>
            <a:endParaRPr lang="es-ES" sz="1800" noProof="0" dirty="0" smtClean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/>
            <a:endParaRPr lang="es-ES" sz="1800" noProof="0" dirty="0" smtClean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/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En resumen,</a:t>
            </a:r>
            <a:r>
              <a:rPr lang="es-ES" sz="1800" baseline="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las SDI son acerca de:</a:t>
            </a:r>
            <a:endParaRPr lang="es-ES" sz="1800" noProof="0" dirty="0" smtClean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/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leer</a:t>
            </a:r>
          </a:p>
          <a:p>
            <a:pPr eaLnBrk="1" hangingPunct="1"/>
            <a:endParaRPr lang="es-ES" sz="1800" noProof="0" dirty="0" smtClean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/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Objetivo=trabajar más inteligentemente y no más duro</a:t>
            </a:r>
            <a:endParaRPr lang="es-ES" sz="1800" noProof="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4450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es-ES" sz="2200" noProof="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Queremos conectar los datos con la gente</a:t>
            </a:r>
          </a:p>
          <a:p>
            <a:pPr eaLnBrk="1" hangingPunct="1">
              <a:buFontTx/>
              <a:buChar char="-"/>
            </a:pPr>
            <a:r>
              <a:rPr lang="es-ES" sz="2200" noProof="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Esto se hace a través de estándares, políticas (creación</a:t>
            </a:r>
            <a:r>
              <a:rPr lang="es-ES" sz="2200" baseline="0" noProof="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de capacidad, políticas</a:t>
            </a:r>
            <a:r>
              <a:rPr lang="es-ES" sz="2200" noProof="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, …) y a través de la tecnología (redes de acceso)</a:t>
            </a:r>
          </a:p>
          <a:p>
            <a:pPr eaLnBrk="1" hangingPunct="1">
              <a:buFont typeface="Symbol" pitchFamily="-84" charset="2"/>
              <a:buChar char=""/>
            </a:pPr>
            <a:r>
              <a:rPr lang="es-ES" sz="2200" noProof="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Todos estos elementos capacitan</a:t>
            </a:r>
            <a:r>
              <a:rPr lang="es-ES" sz="2200" baseline="0" noProof="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a la gente con buenos datos e información</a:t>
            </a:r>
            <a:endParaRPr lang="es-ES" sz="2200" noProof="0" dirty="0" smtClean="0">
              <a:latin typeface="Lucida Grande" pitchFamily="-84" charset="0"/>
              <a:ea typeface="Lucida Grande" pitchFamily="-84" charset="0"/>
              <a:cs typeface="Lucida Grande" pitchFamily="-84" charset="0"/>
              <a:sym typeface="Lucida Grande" pitchFamily="-84" charset="0"/>
            </a:endParaRPr>
          </a:p>
          <a:p>
            <a:pPr eaLnBrk="1" hangingPunct="1">
              <a:buFont typeface="Symbol" pitchFamily="-84" charset="2"/>
              <a:buNone/>
            </a:pPr>
            <a:endParaRPr lang="es-ES" sz="2200" noProof="0" dirty="0">
              <a:latin typeface="Lucida Grande" pitchFamily="-84" charset="0"/>
              <a:ea typeface="Lucida Grande" pitchFamily="-84" charset="0"/>
              <a:cs typeface="Lucida Grande" pitchFamily="-84" charset="0"/>
              <a:sym typeface="Lucida Grande" pitchFamily="-84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6498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Si comparamos la situación actual</a:t>
            </a:r>
            <a:r>
              <a:rPr lang="es-ES" sz="1800" baseline="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con las pirámides, vemos que podríamos tener varias partes que trabajan bien pero no el panorama completo</a:t>
            </a:r>
            <a:endParaRPr lang="es-ES" altLang="ja-JP" sz="1800" noProof="0" dirty="0" smtClean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Tx/>
              <a:buChar char="-"/>
            </a:pPr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por ej.: </a:t>
            </a:r>
          </a:p>
          <a:p>
            <a:pPr lvl="1" eaLnBrk="1" hangingPunct="1">
              <a:buFontTx/>
              <a:buChar char="-"/>
            </a:pPr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podemos tener buenos datos pero ningún</a:t>
            </a:r>
            <a:r>
              <a:rPr lang="es-ES" sz="1800" baseline="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medio para hacerlos llegar a los responsables de la toma de decisiones</a:t>
            </a:r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endParaRPr lang="es-ES" sz="1800" baseline="0" noProof="0" dirty="0" smtClean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lvl="1" eaLnBrk="1" hangingPunct="1">
              <a:buFontTx/>
              <a:buChar char="-"/>
            </a:pPr>
            <a:r>
              <a:rPr lang="es-ES" sz="1800" baseline="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buenos datos pero nadie a quién comunicárselos</a:t>
            </a:r>
          </a:p>
          <a:p>
            <a:pPr lvl="1" eaLnBrk="1" hangingPunct="1">
              <a:buFontTx/>
              <a:buChar char="-"/>
            </a:pPr>
            <a:r>
              <a:rPr lang="es-ES" sz="1800" baseline="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datos parciales que más o menos llegan a los </a:t>
            </a:r>
            <a:r>
              <a:rPr lang="es-ES" sz="1800" baseline="0" noProof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resposables</a:t>
            </a:r>
            <a:r>
              <a:rPr lang="es-ES" sz="1800" baseline="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de la toma de decisiones</a:t>
            </a:r>
            <a:endParaRPr lang="es-ES" sz="1800" noProof="0" dirty="0" smtClean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lvl="1" eaLnBrk="1" hangingPunct="1">
              <a:buFontTx/>
              <a:buChar char="-"/>
            </a:pPr>
            <a:r>
              <a:rPr lang="es-ES" sz="1800" baseline="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es muy raro tener buenos datos que lleguen a los </a:t>
            </a:r>
            <a:r>
              <a:rPr lang="es-ES" sz="1800" baseline="0" noProof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resposables</a:t>
            </a:r>
            <a:r>
              <a:rPr lang="es-ES" sz="1800" baseline="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de la toma de decisiones</a:t>
            </a:r>
          </a:p>
          <a:p>
            <a:pPr lvl="1" eaLnBrk="1" hangingPunct="1">
              <a:buFontTx/>
              <a:buChar char="-"/>
            </a:pPr>
            <a:endParaRPr lang="es-ES" sz="1800" baseline="0" noProof="0" dirty="0" smtClean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lvl="0" eaLnBrk="1" hangingPunct="1">
              <a:buFontTx/>
              <a:buNone/>
            </a:pPr>
            <a:r>
              <a:rPr lang="es-ES" sz="1800" baseline="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- Esto podría cambiar hacia una información de calidad si:</a:t>
            </a:r>
          </a:p>
          <a:p>
            <a:pPr lvl="1" eaLnBrk="1" hangingPunct="1">
              <a:buFontTx/>
              <a:buChar char="-"/>
            </a:pPr>
            <a:r>
              <a:rPr lang="es-ES" sz="1800" baseline="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el acceso y difusión de los datos se mejora</a:t>
            </a:r>
          </a:p>
          <a:p>
            <a:pPr lvl="1" eaLnBrk="1" hangingPunct="1">
              <a:buFontTx/>
              <a:buChar char="-"/>
            </a:pPr>
            <a:r>
              <a:rPr lang="es-ES" sz="1800" baseline="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el análisis de los datos se mejora</a:t>
            </a: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854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- Dicho esto, debemos recordar que así como la parte visible de un iceberg, el lado técnico de las SDI es solamente un 20% de todo el proceso contra un 80% de la parte relacional (humana)</a:t>
            </a:r>
          </a:p>
          <a:p>
            <a:pPr marL="0" indent="0" eaLnBrk="1" hangingPunct="1">
              <a:buFontTx/>
              <a:buNone/>
            </a:pPr>
            <a:endParaRPr lang="es-ES" sz="1800" noProof="0" dirty="0" smtClean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Tx/>
              <a:buChar char="-"/>
            </a:pPr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El lado técnico es relativamente fácil de superar pero la parte humana representa las barreras</a:t>
            </a:r>
            <a:r>
              <a:rPr lang="es-ES" sz="1800" baseline="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más grandes a través de:</a:t>
            </a:r>
          </a:p>
          <a:p>
            <a:pPr lvl="1" eaLnBrk="1" hangingPunct="1">
              <a:buFontTx/>
              <a:buChar char="-"/>
            </a:pPr>
            <a:r>
              <a:rPr lang="es-ES" sz="1800" baseline="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el contexto socio-político-cultural</a:t>
            </a:r>
          </a:p>
          <a:p>
            <a:pPr lvl="1" eaLnBrk="1" hangingPunct="1">
              <a:buFontTx/>
              <a:buChar char="-"/>
            </a:pPr>
            <a:r>
              <a:rPr lang="es-ES" sz="1800" baseline="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la parte organizativa</a:t>
            </a:r>
          </a:p>
          <a:p>
            <a:pPr lvl="1" eaLnBrk="1" hangingPunct="1">
              <a:buFontTx/>
              <a:buChar char="-"/>
            </a:pPr>
            <a:r>
              <a:rPr lang="es-ES" sz="1800" baseline="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la gente</a:t>
            </a:r>
          </a:p>
          <a:p>
            <a:pPr lvl="1" eaLnBrk="1" hangingPunct="1">
              <a:buFontTx/>
              <a:buChar char="-"/>
            </a:pPr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los recursos (financieros y humanos)</a:t>
            </a: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0594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El elemento esencial para implementar</a:t>
            </a:r>
            <a:r>
              <a:rPr lang="es-ES" sz="1800" baseline="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con éxito una SDI es que la gente y las instituciones trabajen juntos</a:t>
            </a:r>
          </a:p>
          <a:p>
            <a:pPr eaLnBrk="1" hangingPunct="1">
              <a:buFont typeface="Symbol" pitchFamily="-104" charset="2"/>
              <a:buChar char=""/>
            </a:pPr>
            <a:r>
              <a:rPr lang="es-ES" sz="1800" baseline="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Es necesario encontrar el equilibrio correcto entre demasiado fácil (=&gt; muy pocos beneficios, no hay suficiente integración) y demasiado complicado (=&gt; difícil de implementar, demasiado caro)</a:t>
            </a:r>
            <a:endParaRPr lang="es-ES" sz="1800" noProof="0" dirty="0" smtClean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 typeface="Symbol" pitchFamily="-104" charset="2"/>
              <a:buNone/>
            </a:pPr>
            <a:endParaRPr lang="es-ES" sz="1800" noProof="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264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La cooperación es un</a:t>
            </a:r>
            <a:r>
              <a:rPr lang="es-ES" sz="1800" baseline="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elemento esencial influenciada por factores políticos y organizativos</a:t>
            </a:r>
            <a:endParaRPr lang="es-ES" sz="1800" noProof="0" dirty="0" smtClean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Tx/>
              <a:buChar char="-"/>
            </a:pPr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en este aspecto es muy importante de atraer a todos</a:t>
            </a:r>
            <a:r>
              <a:rPr lang="es-ES" sz="1800" baseline="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los actores a través de un enfoque participativo para poder comprender :</a:t>
            </a:r>
            <a:endParaRPr lang="es-ES" sz="1800" noProof="0" dirty="0" smtClean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lvl="1" eaLnBrk="1" hangingPunct="1">
              <a:buFontTx/>
              <a:buChar char="-"/>
            </a:pPr>
            <a:r>
              <a:rPr lang="es-ES" sz="1800" baseline="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la </a:t>
            </a:r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Naturaleza de las interacciones</a:t>
            </a:r>
          </a:p>
          <a:p>
            <a:pPr lvl="1" eaLnBrk="1" hangingPunct="1">
              <a:buFontTx/>
              <a:buChar char="-"/>
            </a:pPr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las Motivaciones</a:t>
            </a:r>
          </a:p>
          <a:p>
            <a:pPr lvl="1" eaLnBrk="1" hangingPunct="1">
              <a:buFontTx/>
              <a:buChar char="-"/>
            </a:pPr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las Necesidades </a:t>
            </a:r>
          </a:p>
          <a:p>
            <a:pPr lvl="1" eaLnBrk="1" hangingPunct="1">
              <a:buFontTx/>
              <a:buChar char="-"/>
            </a:pPr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las Capacidades</a:t>
            </a:r>
          </a:p>
          <a:p>
            <a:pPr eaLnBrk="1" hangingPunct="1">
              <a:buFontTx/>
              <a:buChar char="-"/>
            </a:pPr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no debemos imponer, porque</a:t>
            </a:r>
            <a:r>
              <a:rPr lang="es-ES" sz="1800" baseline="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habría resistencia, debemos hacer con ellos</a:t>
            </a:r>
            <a:endParaRPr lang="es-ES" sz="1800" noProof="0" dirty="0" smtClean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Tx/>
              <a:buChar char="-"/>
            </a:pPr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los actores cooperarán solamente si se responde a sus propias necesidades o mandatos</a:t>
            </a:r>
            <a:r>
              <a:rPr lang="es-ES" sz="1800" baseline="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y si los recursos (humanos, financieros) son suficientes</a:t>
            </a:r>
            <a:endParaRPr lang="es-ES" sz="1800" noProof="0" dirty="0" smtClean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4690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Es esencial el reforzar</a:t>
            </a:r>
            <a:r>
              <a:rPr lang="es-ES" sz="1800" baseline="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las capacidades así como la sensibilización a los conceptos, métodos y tecnologías vinculadas a las </a:t>
            </a:r>
            <a:r>
              <a:rPr lang="es-ES" sz="1800" baseline="0" noProof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SDIs</a:t>
            </a:r>
            <a:endParaRPr lang="es-ES" sz="1800" baseline="0" noProof="0" dirty="0" smtClean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Tx/>
              <a:buChar char="-"/>
            </a:pPr>
            <a:endParaRPr lang="es-ES" sz="1800" baseline="0" noProof="0" dirty="0" smtClean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Tx/>
              <a:buChar char="-"/>
            </a:pPr>
            <a:r>
              <a:rPr lang="es-ES" sz="1800" baseline="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El “</a:t>
            </a:r>
            <a:r>
              <a:rPr lang="es-ES" sz="1800" baseline="0" noProof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Group</a:t>
            </a:r>
            <a:r>
              <a:rPr lang="es-ES" sz="1800" baseline="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s-ES" sz="1800" baseline="0" noProof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on</a:t>
            </a:r>
            <a:r>
              <a:rPr lang="es-ES" sz="1800" baseline="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s-ES" sz="1800" baseline="0" noProof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Earth</a:t>
            </a:r>
            <a:r>
              <a:rPr lang="es-ES" sz="1800" baseline="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s-ES" sz="1800" baseline="0" noProof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Observation</a:t>
            </a:r>
            <a:r>
              <a:rPr lang="es-ES" sz="1800" baseline="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” (GEO), a través de su iniciativa GEOSS </a:t>
            </a:r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(Global </a:t>
            </a:r>
            <a:r>
              <a:rPr lang="es-ES" sz="1800" noProof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Earth</a:t>
            </a:r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s-ES" sz="1800" noProof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Observation</a:t>
            </a:r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s-ES" sz="1800" noProof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System</a:t>
            </a:r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of </a:t>
            </a:r>
            <a:r>
              <a:rPr lang="es-ES" sz="1800" noProof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Systems</a:t>
            </a:r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) reconoce 3 niveles de creación de capacidad:</a:t>
            </a:r>
          </a:p>
          <a:p>
            <a:pPr lvl="1" eaLnBrk="1" hangingPunct="1">
              <a:buFontTx/>
              <a:buChar char="-"/>
            </a:pPr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Instituciones</a:t>
            </a:r>
          </a:p>
          <a:p>
            <a:pPr lvl="1" eaLnBrk="1" hangingPunct="1">
              <a:buFontTx/>
              <a:buChar char="-"/>
            </a:pPr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Gente</a:t>
            </a:r>
          </a:p>
          <a:p>
            <a:pPr lvl="1" eaLnBrk="1" hangingPunct="1">
              <a:buFontTx/>
              <a:buChar char="-"/>
            </a:pPr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Infraestructura</a:t>
            </a:r>
            <a:endParaRPr lang="es-ES" sz="1800" noProof="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6738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desde un punto</a:t>
            </a:r>
            <a:r>
              <a:rPr lang="es-ES" sz="1800" baseline="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de vista tecnológico, la conclusión es que las </a:t>
            </a:r>
            <a:r>
              <a:rPr lang="es-ES" sz="1800" baseline="0" noProof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SDIs</a:t>
            </a:r>
            <a:r>
              <a:rPr lang="es-ES" sz="1800" baseline="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ofrecen una solución interesante para gestionar, difundir y analizar datos ambientales</a:t>
            </a:r>
            <a:endParaRPr lang="es-ES" sz="1800" noProof="0" dirty="0" smtClean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Tx/>
              <a:buChar char="-"/>
            </a:pPr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pero debemos recordar que el componente humano será el principal</a:t>
            </a:r>
            <a:r>
              <a:rPr lang="es-ES" sz="1800" baseline="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componente que determinará el éxito de una SDI</a:t>
            </a:r>
            <a:endParaRPr lang="es-ES" sz="1800" noProof="0" dirty="0" smtClean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 typeface="Symbol" pitchFamily="-84" charset="2"/>
              <a:buChar char=""/>
            </a:pPr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Todos los términos</a:t>
            </a:r>
            <a:r>
              <a:rPr lang="es-ES" sz="1800" baseline="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aquí (compromiso, incentivos, …leer) son factores que impulsarán o detendrán el desarrollo de una SDI</a:t>
            </a:r>
            <a:endParaRPr lang="es-ES" sz="1800" noProof="0" dirty="0" smtClean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 typeface="Symbol" pitchFamily="-84" charset="2"/>
              <a:buNone/>
            </a:pPr>
            <a:endParaRPr lang="es-ES" sz="1800" noProof="0" dirty="0" smtClean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/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Max </a:t>
            </a:r>
            <a:r>
              <a:rPr lang="es-ES" sz="1800" noProof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Craglia</a:t>
            </a:r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dijo: leer</a:t>
            </a:r>
          </a:p>
          <a:p>
            <a:pPr eaLnBrk="1" hangingPunct="1"/>
            <a:endParaRPr lang="es-ES" sz="1800" noProof="0" dirty="0" smtClean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/>
            <a:endParaRPr lang="es-ES" sz="1800" noProof="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 eaLnBrk="1" hangingPunct="1">
              <a:buFontTx/>
              <a:buChar char="-"/>
            </a:pPr>
            <a:r>
              <a:rPr lang="es-ES" noProof="0" dirty="0" smtClean="0">
                <a:latin typeface="Gill Sans" pitchFamily="-84" charset="0"/>
                <a:ea typeface="ＭＳ Ｐゴシック" pitchFamily="-84" charset="-128"/>
                <a:cs typeface="ＭＳ Ｐゴシック" pitchFamily="-84" charset="-128"/>
              </a:rPr>
              <a:t>La humanidad</a:t>
            </a:r>
            <a:r>
              <a:rPr lang="es-ES" baseline="0" noProof="0" dirty="0" smtClean="0">
                <a:latin typeface="Gill Sans" pitchFamily="-84" charset="0"/>
                <a:ea typeface="ＭＳ Ｐゴシック" pitchFamily="-84" charset="-128"/>
                <a:cs typeface="ＭＳ Ｐゴシック" pitchFamily="-84" charset="-128"/>
              </a:rPr>
              <a:t> se ha convertido en un parámetro geofísico</a:t>
            </a:r>
          </a:p>
          <a:p>
            <a:pPr marL="171450" indent="-171450" eaLnBrk="1" hangingPunct="1">
              <a:buFontTx/>
              <a:buChar char="-"/>
            </a:pPr>
            <a:r>
              <a:rPr lang="es-ES" baseline="0" noProof="0" dirty="0" smtClean="0">
                <a:latin typeface="Gill Sans" pitchFamily="-84" charset="0"/>
                <a:ea typeface="ＭＳ Ｐゴシック" pitchFamily="-84" charset="-128"/>
                <a:cs typeface="ＭＳ Ｐゴシック" pitchFamily="-84" charset="-128"/>
              </a:rPr>
              <a:t>La geofísica se ha convertido en un tema político</a:t>
            </a:r>
          </a:p>
          <a:p>
            <a:pPr marL="171450" indent="-171450" eaLnBrk="1" hangingPunct="1">
              <a:buFontTx/>
              <a:buChar char="-"/>
            </a:pPr>
            <a:r>
              <a:rPr lang="es-ES" baseline="0" noProof="0" dirty="0" smtClean="0">
                <a:latin typeface="Gill Sans" pitchFamily="-84" charset="0"/>
                <a:ea typeface="ＭＳ Ｐゴシック" pitchFamily="-84" charset="-128"/>
                <a:cs typeface="ＭＳ Ｐゴシック" pitchFamily="-84" charset="-128"/>
              </a:rPr>
              <a:t>… las observaciones de la Tierra son necesarias para poder tomar “sabias” decisiones</a:t>
            </a:r>
          </a:p>
          <a:p>
            <a:pPr marL="171450" indent="-171450" eaLnBrk="1" hangingPunct="1">
              <a:buFontTx/>
              <a:buChar char="-"/>
            </a:pPr>
            <a:r>
              <a:rPr lang="es-ES" baseline="0" noProof="0" dirty="0" smtClean="0">
                <a:latin typeface="Gill Sans" pitchFamily="-84" charset="0"/>
                <a:ea typeface="ＭＳ Ｐゴシック" pitchFamily="-84" charset="-128"/>
                <a:cs typeface="ＭＳ Ｐゴシック" pitchFamily="-84" charset="-128"/>
              </a:rPr>
              <a:t>Ejemplo de la concentración de CO2</a:t>
            </a:r>
            <a:endParaRPr lang="es-ES" noProof="0" dirty="0">
              <a:latin typeface="Gill Sans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37C5F-805C-4B40-91D7-7BCD91288652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878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- De acuerdo</a:t>
            </a:r>
            <a:r>
              <a:rPr lang="es-ES" sz="1800" baseline="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con los principios de S</a:t>
            </a:r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DI, ciertas iniciativas tratan</a:t>
            </a:r>
            <a:r>
              <a:rPr lang="es-ES" sz="1800" baseline="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de ponerlos en práctica</a:t>
            </a:r>
            <a:endParaRPr lang="es-ES" sz="1800" noProof="0" dirty="0" smtClean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/>
            <a:endParaRPr lang="es-ES" sz="1800" noProof="0" dirty="0" smtClean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Tx/>
              <a:buChar char="-"/>
            </a:pPr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La primera es coordinada por el “</a:t>
            </a:r>
            <a:r>
              <a:rPr lang="es-ES" sz="1800" noProof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Group</a:t>
            </a:r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s-ES" sz="1800" noProof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on</a:t>
            </a:r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s-ES" sz="1800" noProof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Earth</a:t>
            </a:r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s-ES" sz="1800" noProof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Observation</a:t>
            </a:r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” y se llama</a:t>
            </a:r>
            <a:r>
              <a:rPr lang="es-ES" sz="1800" baseline="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GEOSS.</a:t>
            </a:r>
            <a:r>
              <a:rPr lang="es-ES" sz="1800" baseline="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GEOSS es una iniciativa global que trabaja sobre una base VOLUNTARIA y PARTICIPATIVA</a:t>
            </a:r>
          </a:p>
          <a:p>
            <a:pPr eaLnBrk="1" hangingPunct="1">
              <a:buFontTx/>
              <a:buNone/>
            </a:pPr>
            <a:endParaRPr lang="es-ES" sz="1800" noProof="0" dirty="0" smtClean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Tx/>
              <a:buChar char="-"/>
            </a:pPr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Será completamente operacional</a:t>
            </a:r>
            <a:r>
              <a:rPr lang="es-ES" sz="1800" baseline="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en </a:t>
            </a:r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2015</a:t>
            </a:r>
          </a:p>
          <a:p>
            <a:pPr eaLnBrk="1" hangingPunct="1"/>
            <a:endParaRPr lang="es-ES" sz="1800" noProof="0" dirty="0" smtClean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Tx/>
              <a:buChar char="-"/>
            </a:pPr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quiere conectar a los productores</a:t>
            </a:r>
            <a:r>
              <a:rPr lang="es-ES" sz="1800" baseline="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de datos ambientales con los usuarios finales (responsables de la toma de decisiones, científicos, …)</a:t>
            </a:r>
            <a:endParaRPr lang="es-ES" sz="1800" noProof="0" dirty="0" smtClean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Tx/>
              <a:buChar char="-"/>
            </a:pPr>
            <a:endParaRPr lang="es-ES" sz="1800" noProof="0" dirty="0" smtClean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Tx/>
              <a:buChar char="-"/>
            </a:pPr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Con el objetivo de mejorar el acceso</a:t>
            </a:r>
            <a:r>
              <a:rPr lang="es-ES" sz="1800" baseline="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a la observación de la Tierra para estudiar los problemas globales</a:t>
            </a:r>
            <a:endParaRPr lang="es-ES" sz="1800" noProof="0" dirty="0" smtClean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Tx/>
              <a:buChar char="-"/>
            </a:pPr>
            <a:endParaRPr lang="es-ES" sz="1800" noProof="0" dirty="0" smtClean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Tx/>
              <a:buChar char="-"/>
            </a:pPr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Palabras clave: leer</a:t>
            </a:r>
            <a:endParaRPr lang="es-ES" sz="1800" noProof="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0834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s-ES" sz="24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GEOSS propone</a:t>
            </a:r>
            <a:r>
              <a:rPr lang="es-ES" sz="2400" baseline="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algunos principios para estimular el compartir de datos:</a:t>
            </a:r>
            <a:endParaRPr lang="es-ES" sz="2400" noProof="0" dirty="0" smtClean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/>
            <a:endParaRPr lang="es-ES" sz="2400" noProof="0" dirty="0" smtClean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/>
            <a:r>
              <a:rPr lang="es-ES" sz="24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leer</a:t>
            </a:r>
            <a:endParaRPr lang="es-ES" sz="2400" noProof="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288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85750" indent="-285750" eaLnBrk="1" hangingPunct="1">
              <a:buFontTx/>
              <a:buChar char="-"/>
            </a:pPr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GEOSS, a través de su</a:t>
            </a:r>
            <a:r>
              <a:rPr lang="es-ES" sz="1800" baseline="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infraestructura, quiere conectar varios sistemas de observación de la Tierra dirigido hacia 9 áreas de beneficio social : leer</a:t>
            </a:r>
            <a:endParaRPr lang="es-ES" sz="1800" noProof="0" dirty="0" smtClean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marL="285750" indent="-285750" eaLnBrk="1" hangingPunct="1"/>
            <a:endParaRPr lang="es-ES" sz="1800" noProof="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4930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GEOSS no posee</a:t>
            </a:r>
            <a:r>
              <a:rPr lang="es-ES" sz="1800" baseline="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datos pero es un puente entre productores y usuarios</a:t>
            </a:r>
            <a:endParaRPr lang="es-ES" sz="1800" noProof="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6978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- Es</a:t>
            </a:r>
            <a:r>
              <a:rPr lang="es-ES" sz="1800" baseline="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el G</a:t>
            </a:r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oogle de datos científicos</a:t>
            </a:r>
            <a:endParaRPr lang="es-ES" sz="1800" noProof="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902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También</a:t>
            </a:r>
            <a:r>
              <a:rPr lang="es-ES" sz="1800" baseline="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existe la directiva europea </a:t>
            </a:r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INSPIRE, que entró en vigor en mayo 2007</a:t>
            </a:r>
          </a:p>
          <a:p>
            <a:pPr eaLnBrk="1" hangingPunct="1">
              <a:buFontTx/>
              <a:buChar char="-"/>
            </a:pPr>
            <a:endParaRPr lang="es-ES" sz="1800" noProof="0" dirty="0" smtClean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Tx/>
              <a:buChar char="-"/>
            </a:pPr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es una ley vinculante que coordina los países miembros</a:t>
            </a:r>
            <a:endParaRPr lang="es-ES" sz="1800" noProof="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1074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INSPIRE define un cierto número de principios para facilitar el intercambio</a:t>
            </a:r>
            <a:r>
              <a:rPr lang="es-ES" sz="1800" baseline="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de datos</a:t>
            </a:r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:</a:t>
            </a:r>
          </a:p>
          <a:p>
            <a:pPr eaLnBrk="1" hangingPunct="1">
              <a:buFontTx/>
              <a:buChar char="-"/>
            </a:pPr>
            <a:endParaRPr lang="es-ES" sz="1800" noProof="0" dirty="0" smtClean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Tx/>
              <a:buChar char="-"/>
            </a:pPr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leer</a:t>
            </a:r>
            <a:endParaRPr lang="es-ES" sz="1800" noProof="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312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INSPIRE define algunos servicios: leer</a:t>
            </a:r>
            <a:endParaRPr lang="es-ES" sz="1800" noProof="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5170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INSPIRE tiene un</a:t>
            </a:r>
            <a:r>
              <a:rPr lang="es-ES" sz="1800" baseline="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sitio web</a:t>
            </a:r>
            <a:endParaRPr lang="es-ES" sz="1800" noProof="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7218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Y un </a:t>
            </a:r>
            <a:r>
              <a:rPr lang="es-ES" sz="1800" noProof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geoportal</a:t>
            </a:r>
            <a:endParaRPr lang="es-ES" sz="1800" noProof="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4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Para</a:t>
            </a:r>
            <a:r>
              <a:rPr lang="es-ES" sz="1800" baseline="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obtener “sabias” decisiones,</a:t>
            </a:r>
            <a:endParaRPr lang="es-ES" sz="1800" noProof="0" dirty="0" smtClean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/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la manera</a:t>
            </a:r>
            <a:r>
              <a:rPr lang="es-ES" sz="1800" baseline="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científica de proceder es la siguiente:</a:t>
            </a:r>
            <a:endParaRPr lang="es-ES" sz="1800" noProof="0" dirty="0" smtClean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Tx/>
              <a:buAutoNum type="arabicParenR"/>
            </a:pPr>
            <a:r>
              <a:rPr lang="es-ES" sz="1800" baseline="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OBSERVAMOS un fenómeno que medimos colectando datos y analizándolos</a:t>
            </a:r>
          </a:p>
          <a:p>
            <a:pPr eaLnBrk="1" hangingPunct="1">
              <a:buFontTx/>
              <a:buAutoNum type="arabicParenR"/>
            </a:pPr>
            <a:r>
              <a:rPr lang="es-ES" sz="1800" baseline="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COMPARTIMOS  los resultados de la observación</a:t>
            </a:r>
          </a:p>
          <a:p>
            <a:pPr eaLnBrk="1" hangingPunct="1">
              <a:buFontTx/>
              <a:buAutoNum type="arabicParenR"/>
            </a:pPr>
            <a:r>
              <a:rPr lang="es-ES" sz="1800" baseline="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Tomando en cuenta que queremos INFORMAR a otros (comunidad científica, público, …) para participar en la mejora del conocimiento global</a:t>
            </a:r>
            <a:endParaRPr lang="es-ES" sz="1800" noProof="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926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- Finalmente</a:t>
            </a:r>
            <a:r>
              <a:rPr lang="es-ES" sz="1800" baseline="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también voy a mencionar la iniciativa </a:t>
            </a:r>
            <a:r>
              <a:rPr lang="es-ES" sz="1800" baseline="0" noProof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EyeOnEarth</a:t>
            </a:r>
            <a:endParaRPr lang="es-ES" sz="1800" noProof="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1314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Y la agenda digital para Europa</a:t>
            </a:r>
          </a:p>
          <a:p>
            <a:pPr eaLnBrk="1" hangingPunct="1"/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/>
            <a:r>
              <a:rPr lang="en-US" sz="1800" dirty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=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&gt;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Todas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estas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iniciativas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tratan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de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concretizar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los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conceptos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de SDI</a:t>
            </a: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336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s-ES" sz="1800" noProof="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Nos acercamos al final de la presentación pero antes de terminar quisiera</a:t>
            </a:r>
            <a:r>
              <a:rPr lang="es-ES" sz="1800" baseline="0" noProof="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dejarles ciertos mensajes clave</a:t>
            </a:r>
            <a:endParaRPr lang="es-ES" sz="1800" noProof="0" dirty="0" smtClean="0">
              <a:latin typeface="Lucida Grande" pitchFamily="-84" charset="0"/>
              <a:ea typeface="Lucida Grande" pitchFamily="-84" charset="0"/>
              <a:cs typeface="Lucida Grande" pitchFamily="-84" charset="0"/>
              <a:sym typeface="Lucida Grande" pitchFamily="-84" charset="0"/>
            </a:endParaRPr>
          </a:p>
          <a:p>
            <a:pPr eaLnBrk="1" hangingPunct="1"/>
            <a:r>
              <a:rPr lang="es-ES" sz="1800" noProof="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Primero:</a:t>
            </a:r>
          </a:p>
          <a:p>
            <a:pPr eaLnBrk="1" hangingPunct="1"/>
            <a:r>
              <a:rPr lang="es-ES" sz="1800" noProof="0" dirty="0" smtClean="0">
                <a:latin typeface="Gill Sans"/>
                <a:ea typeface="Gill Sans" pitchFamily="-84" charset="0"/>
                <a:cs typeface="Gill Sans" pitchFamily="-84" charset="0"/>
              </a:rPr>
              <a:t>Si no se comparten los datos ambientales</a:t>
            </a:r>
            <a:r>
              <a:rPr lang="es-ES" sz="1800" noProof="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: </a:t>
            </a:r>
          </a:p>
          <a:p>
            <a:pPr eaLnBrk="1" hangingPunct="1"/>
            <a:r>
              <a:rPr lang="es-ES" sz="1800" noProof="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	- hacer ciencia es +</a:t>
            </a:r>
            <a:r>
              <a:rPr lang="es-ES" sz="1800" baseline="0" noProof="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difícil</a:t>
            </a:r>
            <a:r>
              <a:rPr lang="es-ES" sz="1800" noProof="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, </a:t>
            </a:r>
          </a:p>
          <a:p>
            <a:pPr eaLnBrk="1" hangingPunct="1"/>
            <a:r>
              <a:rPr lang="es-ES" sz="1800" noProof="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	- </a:t>
            </a:r>
            <a:r>
              <a:rPr lang="es-ES" sz="1800" noProof="0" dirty="0" smtClean="0">
                <a:latin typeface="Gill Sans"/>
                <a:ea typeface="Gill Sans" pitchFamily="-84" charset="0"/>
                <a:cs typeface="Gill Sans" pitchFamily="-84" charset="0"/>
              </a:rPr>
              <a:t>tomar decisiones acertadas puede ser problemático</a:t>
            </a:r>
            <a:r>
              <a:rPr lang="es-ES" sz="1800" noProof="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,</a:t>
            </a:r>
          </a:p>
          <a:p>
            <a:pPr eaLnBrk="1" hangingPunct="1"/>
            <a:r>
              <a:rPr lang="es-ES" sz="1800" noProof="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	- </a:t>
            </a:r>
            <a:r>
              <a:rPr lang="es-ES" sz="1800" noProof="0" dirty="0" smtClean="0">
                <a:latin typeface="Gill Sans"/>
                <a:ea typeface="Gill Sans" pitchFamily="-84" charset="0"/>
                <a:cs typeface="Gill Sans" pitchFamily="-84" charset="0"/>
              </a:rPr>
              <a:t>y considerar un desarrollo sostenible puede ser complicado</a:t>
            </a:r>
            <a:r>
              <a:rPr lang="es-ES" sz="1800" noProof="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.</a:t>
            </a:r>
            <a:endParaRPr lang="es-ES" sz="1800" noProof="0" dirty="0">
              <a:latin typeface="Lucida Grande" pitchFamily="-84" charset="0"/>
              <a:ea typeface="Lucida Grande" pitchFamily="-84" charset="0"/>
              <a:cs typeface="Lucida Grande" pitchFamily="-84" charset="0"/>
              <a:sym typeface="Lucida Grande" pitchFamily="-84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5410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s-ES" sz="1800" noProof="0" dirty="0" smtClean="0">
                <a:latin typeface="Gill Sans"/>
                <a:ea typeface="Gill Sans" pitchFamily="-84" charset="0"/>
                <a:cs typeface="Gill Sans" pitchFamily="-84" charset="0"/>
              </a:rPr>
              <a:t>Los datos financiados con fondos públicos son un bien público, producidos para el interés público y deben estar, en la medida de lo posible, disponibles gratuitamente.</a:t>
            </a:r>
            <a:endParaRPr lang="es-ES" sz="1800" noProof="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7458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18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En un </a:t>
            </a:r>
            <a:r>
              <a:rPr lang="en-US" sz="180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contexto</a:t>
            </a:r>
            <a:r>
              <a:rPr lang="en-US" sz="18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general, </a:t>
            </a:r>
            <a:r>
              <a:rPr lang="en-US" sz="1800" dirty="0" err="1" smtClean="0">
                <a:latin typeface="Gill Sans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i</a:t>
            </a:r>
            <a:r>
              <a:rPr lang="en-US" sz="1800" dirty="0" err="1" smtClean="0">
                <a:latin typeface="Gill Sans"/>
                <a:ea typeface="Gill Sans" pitchFamily="-84" charset="0"/>
                <a:cs typeface="Gill Sans" pitchFamily="-84" charset="0"/>
              </a:rPr>
              <a:t>ntercambiar</a:t>
            </a:r>
            <a:r>
              <a:rPr lang="en-US" sz="1800" dirty="0" smtClean="0">
                <a:latin typeface="Gill Sans"/>
                <a:ea typeface="Gill Sans" pitchFamily="-84" charset="0"/>
                <a:cs typeface="Gill Sans" pitchFamily="-84" charset="0"/>
              </a:rPr>
              <a:t> y </a:t>
            </a:r>
            <a:r>
              <a:rPr lang="en-US" sz="1800" dirty="0" err="1" smtClean="0">
                <a:latin typeface="Gill Sans"/>
                <a:ea typeface="Gill Sans" pitchFamily="-84" charset="0"/>
                <a:cs typeface="Gill Sans" pitchFamily="-84" charset="0"/>
              </a:rPr>
              <a:t>documentar</a:t>
            </a:r>
            <a:r>
              <a:rPr lang="en-US" sz="18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1800" dirty="0" err="1" smtClean="0">
                <a:latin typeface="Gill Sans"/>
                <a:ea typeface="Gill Sans" pitchFamily="-84" charset="0"/>
                <a:cs typeface="Gill Sans" pitchFamily="-84" charset="0"/>
              </a:rPr>
              <a:t>datos</a:t>
            </a:r>
            <a:r>
              <a:rPr lang="en-US" sz="18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1800" dirty="0" err="1" smtClean="0">
                <a:latin typeface="Gill Sans"/>
                <a:ea typeface="Gill Sans" pitchFamily="-84" charset="0"/>
                <a:cs typeface="Gill Sans" pitchFamily="-84" charset="0"/>
              </a:rPr>
              <a:t>es</a:t>
            </a:r>
            <a:r>
              <a:rPr lang="en-US" sz="1800" dirty="0" smtClean="0">
                <a:latin typeface="Gill Sans"/>
                <a:ea typeface="Gill Sans" pitchFamily="-84" charset="0"/>
                <a:cs typeface="Gill Sans" pitchFamily="-84" charset="0"/>
              </a:rPr>
              <a:t> parte del </a:t>
            </a:r>
            <a:r>
              <a:rPr lang="en-US" sz="1800" dirty="0" err="1" smtClean="0">
                <a:latin typeface="Gill Sans"/>
                <a:ea typeface="Gill Sans" pitchFamily="-84" charset="0"/>
                <a:cs typeface="Gill Sans" pitchFamily="-84" charset="0"/>
              </a:rPr>
              <a:t>enfoque</a:t>
            </a:r>
            <a:r>
              <a:rPr lang="en-US" sz="18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1800" dirty="0" err="1" smtClean="0">
                <a:latin typeface="Gill Sans"/>
                <a:ea typeface="Gill Sans" pitchFamily="-84" charset="0"/>
                <a:cs typeface="Gill Sans" pitchFamily="-84" charset="0"/>
              </a:rPr>
              <a:t>científico</a:t>
            </a:r>
            <a:r>
              <a:rPr lang="en-US" sz="1800" dirty="0" smtClean="0">
                <a:latin typeface="Gill Sans"/>
                <a:ea typeface="Gill Sans" pitchFamily="-84" charset="0"/>
                <a:cs typeface="Gill Sans" pitchFamily="-84" charset="0"/>
              </a:rPr>
              <a:t> elemental, </a:t>
            </a:r>
            <a:r>
              <a:rPr lang="en-US" sz="1800" dirty="0" err="1" smtClean="0">
                <a:latin typeface="Gill Sans"/>
                <a:ea typeface="Gill Sans" pitchFamily="-84" charset="0"/>
                <a:cs typeface="Gill Sans" pitchFamily="-84" charset="0"/>
              </a:rPr>
              <a:t>permitiendo</a:t>
            </a:r>
            <a:r>
              <a:rPr lang="en-US" sz="1800" dirty="0" smtClean="0">
                <a:latin typeface="Gill Sans"/>
                <a:ea typeface="Gill Sans" pitchFamily="-84" charset="0"/>
                <a:cs typeface="Gill Sans" pitchFamily="-84" charset="0"/>
              </a:rPr>
              <a:t> a los </a:t>
            </a:r>
            <a:r>
              <a:rPr lang="en-US" sz="1800" dirty="0" err="1" smtClean="0">
                <a:latin typeface="Gill Sans"/>
                <a:ea typeface="Gill Sans" pitchFamily="-84" charset="0"/>
                <a:cs typeface="Gill Sans" pitchFamily="-84" charset="0"/>
              </a:rPr>
              <a:t>científicos</a:t>
            </a:r>
            <a:r>
              <a:rPr lang="en-US" sz="18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1800" dirty="0" err="1" smtClean="0">
                <a:latin typeface="Gill Sans"/>
                <a:ea typeface="Gill Sans" pitchFamily="-84" charset="0"/>
                <a:cs typeface="Gill Sans" pitchFamily="-84" charset="0"/>
              </a:rPr>
              <a:t>comparar</a:t>
            </a:r>
            <a:r>
              <a:rPr lang="en-US" sz="18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1800" dirty="0" err="1" smtClean="0">
                <a:latin typeface="Gill Sans"/>
                <a:ea typeface="Gill Sans" pitchFamily="-84" charset="0"/>
                <a:cs typeface="Gill Sans" pitchFamily="-84" charset="0"/>
              </a:rPr>
              <a:t>sus</a:t>
            </a:r>
            <a:r>
              <a:rPr lang="en-US" sz="18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1800" dirty="0" err="1" smtClean="0">
                <a:latin typeface="Gill Sans"/>
                <a:ea typeface="Gill Sans" pitchFamily="-84" charset="0"/>
                <a:cs typeface="Gill Sans" pitchFamily="-84" charset="0"/>
              </a:rPr>
              <a:t>resultados</a:t>
            </a:r>
            <a:r>
              <a:rPr lang="en-US" sz="1800" baseline="0" dirty="0" smtClean="0">
                <a:latin typeface="Gill Sans"/>
                <a:ea typeface="Gill Sans" pitchFamily="-84" charset="0"/>
                <a:cs typeface="Gill Sans" pitchFamily="-84" charset="0"/>
              </a:rPr>
              <a:t> y </a:t>
            </a:r>
            <a:r>
              <a:rPr lang="en-US" sz="1800" baseline="0" dirty="0" err="1" smtClean="0">
                <a:latin typeface="Gill Sans"/>
                <a:ea typeface="Gill Sans" pitchFamily="-84" charset="0"/>
                <a:cs typeface="Gill Sans" pitchFamily="-84" charset="0"/>
              </a:rPr>
              <a:t>métodos</a:t>
            </a:r>
            <a:r>
              <a:rPr lang="en-US" sz="1800" baseline="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1800" baseline="0" dirty="0" err="1" smtClean="0">
                <a:latin typeface="Gill Sans"/>
                <a:ea typeface="Gill Sans" pitchFamily="-84" charset="0"/>
                <a:cs typeface="Gill Sans" pitchFamily="-84" charset="0"/>
              </a:rPr>
              <a:t>más</a:t>
            </a:r>
            <a:r>
              <a:rPr lang="en-US" sz="1800" baseline="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1800" baseline="0" dirty="0" err="1" smtClean="0">
                <a:latin typeface="Gill Sans"/>
                <a:ea typeface="Gill Sans" pitchFamily="-84" charset="0"/>
                <a:cs typeface="Gill Sans" pitchFamily="-84" charset="0"/>
              </a:rPr>
              <a:t>fácilmente</a:t>
            </a:r>
            <a:r>
              <a:rPr lang="en-US" sz="1800" baseline="0" dirty="0" smtClean="0">
                <a:latin typeface="Gill Sans"/>
                <a:ea typeface="Gill Sans" pitchFamily="-84" charset="0"/>
                <a:cs typeface="Gill Sans" pitchFamily="-84" charset="0"/>
              </a:rPr>
              <a:t>, y </a:t>
            </a:r>
            <a:r>
              <a:rPr lang="en-US" sz="1800" baseline="0" dirty="0" err="1" smtClean="0">
                <a:latin typeface="Gill Sans"/>
                <a:ea typeface="Gill Sans" pitchFamily="-84" charset="0"/>
                <a:cs typeface="Gill Sans" pitchFamily="-84" charset="0"/>
              </a:rPr>
              <a:t>así</a:t>
            </a:r>
            <a:r>
              <a:rPr lang="en-US" sz="1800" baseline="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1800" dirty="0" err="1" smtClean="0">
                <a:latin typeface="Gill Sans"/>
                <a:ea typeface="Gill Sans" pitchFamily="-84" charset="0"/>
                <a:cs typeface="Gill Sans" pitchFamily="-84" charset="0"/>
              </a:rPr>
              <a:t>mejorar</a:t>
            </a:r>
            <a:r>
              <a:rPr lang="en-US" sz="1800" dirty="0" smtClean="0">
                <a:latin typeface="Gill Sans"/>
                <a:ea typeface="Gill Sans" pitchFamily="-84" charset="0"/>
                <a:cs typeface="Gill Sans" pitchFamily="-84" charset="0"/>
              </a:rPr>
              <a:t> la </a:t>
            </a:r>
            <a:r>
              <a:rPr lang="en-US" sz="1800" dirty="0" err="1" smtClean="0">
                <a:latin typeface="Gill Sans"/>
                <a:ea typeface="Gill Sans" pitchFamily="-84" charset="0"/>
                <a:cs typeface="Gill Sans" pitchFamily="-84" charset="0"/>
              </a:rPr>
              <a:t>responsabilidad</a:t>
            </a:r>
            <a:r>
              <a:rPr lang="en-US" sz="1800" dirty="0" smtClean="0">
                <a:latin typeface="Gill Sans"/>
                <a:ea typeface="Gill Sans" pitchFamily="-84" charset="0"/>
                <a:cs typeface="Gill Sans" pitchFamily="-84" charset="0"/>
              </a:rPr>
              <a:t> y</a:t>
            </a:r>
            <a:r>
              <a:rPr lang="en-US" sz="1800" baseline="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1800" dirty="0" err="1" smtClean="0">
                <a:latin typeface="Gill Sans"/>
                <a:ea typeface="Gill Sans" pitchFamily="-84" charset="0"/>
                <a:cs typeface="Gill Sans" pitchFamily="-84" charset="0"/>
              </a:rPr>
              <a:t>credibilidad</a:t>
            </a:r>
            <a:r>
              <a:rPr lang="en-US" sz="18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1800" dirty="0" err="1" smtClean="0">
                <a:latin typeface="Gill Sans"/>
                <a:ea typeface="Gill Sans" pitchFamily="-84" charset="0"/>
                <a:cs typeface="Gill Sans" pitchFamily="-84" charset="0"/>
              </a:rPr>
              <a:t>científica</a:t>
            </a:r>
            <a:r>
              <a:rPr lang="en-US" sz="1800" dirty="0" smtClean="0">
                <a:latin typeface="Gill Sans"/>
                <a:ea typeface="Gill Sans" pitchFamily="-84" charset="0"/>
                <a:cs typeface="Gill Sans" pitchFamily="-84" charset="0"/>
              </a:rPr>
              <a:t> para </a:t>
            </a:r>
            <a:r>
              <a:rPr lang="en-US" sz="1800" dirty="0" err="1" smtClean="0">
                <a:latin typeface="Gill Sans"/>
                <a:ea typeface="Gill Sans" pitchFamily="-84" charset="0"/>
                <a:cs typeface="Gill Sans" pitchFamily="-84" charset="0"/>
              </a:rPr>
              <a:t>mejorar</a:t>
            </a:r>
            <a:r>
              <a:rPr lang="en-US" sz="1800" dirty="0" smtClean="0">
                <a:latin typeface="Gill Sans"/>
                <a:ea typeface="Gill Sans" pitchFamily="-84" charset="0"/>
                <a:cs typeface="Gill Sans" pitchFamily="-84" charset="0"/>
              </a:rPr>
              <a:t> la </a:t>
            </a:r>
            <a:r>
              <a:rPr lang="en-US" sz="1800" dirty="0" err="1" smtClean="0">
                <a:latin typeface="Gill Sans"/>
                <a:ea typeface="Gill Sans" pitchFamily="-84" charset="0"/>
                <a:cs typeface="Gill Sans" pitchFamily="-84" charset="0"/>
              </a:rPr>
              <a:t>calidad</a:t>
            </a:r>
            <a:r>
              <a:rPr lang="en-US" sz="1800" dirty="0" smtClean="0">
                <a:latin typeface="Gill Sans"/>
                <a:ea typeface="Gill Sans" pitchFamily="-84" charset="0"/>
                <a:cs typeface="Gill Sans" pitchFamily="-84" charset="0"/>
              </a:rPr>
              <a:t> de los </a:t>
            </a:r>
            <a:r>
              <a:rPr lang="en-US" sz="1800" dirty="0" err="1" smtClean="0">
                <a:latin typeface="Gill Sans"/>
                <a:ea typeface="Gill Sans" pitchFamily="-84" charset="0"/>
                <a:cs typeface="Gill Sans" pitchFamily="-84" charset="0"/>
              </a:rPr>
              <a:t>datos</a:t>
            </a:r>
            <a:r>
              <a:rPr lang="en-US" sz="1800" dirty="0" smtClean="0">
                <a:latin typeface="Gill Sans"/>
                <a:ea typeface="Gill Sans" pitchFamily="-84" charset="0"/>
                <a:cs typeface="Gill Sans" pitchFamily="-84" charset="0"/>
              </a:rPr>
              <a:t> para</a:t>
            </a:r>
            <a:r>
              <a:rPr lang="en-US" sz="1800" baseline="0" dirty="0" smtClean="0">
                <a:latin typeface="Gill Sans"/>
                <a:ea typeface="Gill Sans" pitchFamily="-84" charset="0"/>
                <a:cs typeface="Gill Sans" pitchFamily="-84" charset="0"/>
              </a:rPr>
              <a:t> el </a:t>
            </a:r>
            <a:r>
              <a:rPr lang="en-US" sz="1800" baseline="0" dirty="0" err="1" smtClean="0">
                <a:latin typeface="Gill Sans"/>
                <a:ea typeface="Gill Sans" pitchFamily="-84" charset="0"/>
                <a:cs typeface="Gill Sans" pitchFamily="-84" charset="0"/>
              </a:rPr>
              <a:t>beneficio</a:t>
            </a:r>
            <a:r>
              <a:rPr lang="en-US" sz="1800" baseline="0" dirty="0" smtClean="0">
                <a:latin typeface="Gill Sans"/>
                <a:ea typeface="Gill Sans" pitchFamily="-84" charset="0"/>
                <a:cs typeface="Gill Sans" pitchFamily="-84" charset="0"/>
              </a:rPr>
              <a:t> de </a:t>
            </a:r>
            <a:r>
              <a:rPr lang="en-US" sz="1800" baseline="0" dirty="0" err="1" smtClean="0">
                <a:latin typeface="Gill Sans"/>
                <a:ea typeface="Gill Sans" pitchFamily="-84" charset="0"/>
                <a:cs typeface="Gill Sans" pitchFamily="-84" charset="0"/>
              </a:rPr>
              <a:t>todos</a:t>
            </a:r>
            <a:r>
              <a:rPr lang="en-US" sz="1800" baseline="0" dirty="0" smtClean="0">
                <a:latin typeface="Gill Sans"/>
                <a:ea typeface="Gill Sans" pitchFamily="-84" charset="0"/>
                <a:cs typeface="Gill Sans" pitchFamily="-84" charset="0"/>
              </a:rPr>
              <a:t>. </a:t>
            </a:r>
            <a:endParaRPr lang="en-US" sz="1800" dirty="0">
              <a:latin typeface="Lucida Grande" pitchFamily="-84" charset="0"/>
              <a:ea typeface="Lucida Grande" pitchFamily="-84" charset="0"/>
              <a:cs typeface="Lucida Grande" pitchFamily="-84" charset="0"/>
              <a:sym typeface="Lucida Grande" pitchFamily="-84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950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18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Hay </a:t>
            </a:r>
            <a:r>
              <a:rPr lang="en-US" sz="180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que</a:t>
            </a:r>
            <a:r>
              <a:rPr lang="en-US" sz="18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</a:t>
            </a:r>
            <a:r>
              <a:rPr lang="en-US" sz="180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mantener</a:t>
            </a:r>
            <a:r>
              <a:rPr lang="en-US" sz="18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</a:t>
            </a:r>
            <a:r>
              <a:rPr lang="en-US" sz="180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todos</a:t>
            </a:r>
            <a:r>
              <a:rPr lang="en-US" sz="1800" baseline="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</a:t>
            </a:r>
            <a:r>
              <a:rPr lang="en-US" sz="1800" baseline="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estos</a:t>
            </a:r>
            <a:r>
              <a:rPr lang="en-US" sz="1800" baseline="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</a:t>
            </a:r>
            <a:r>
              <a:rPr lang="en-US" sz="1800" baseline="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conceptos</a:t>
            </a:r>
            <a:r>
              <a:rPr lang="en-US" sz="1800" baseline="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simples, </a:t>
            </a:r>
            <a:r>
              <a:rPr lang="en-US" sz="1800" baseline="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hacerlos</a:t>
            </a:r>
            <a:r>
              <a:rPr lang="en-US" sz="1800" baseline="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</a:t>
            </a:r>
            <a:r>
              <a:rPr lang="en-US" sz="1800" baseline="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comprensibles</a:t>
            </a:r>
            <a:r>
              <a:rPr lang="en-US" sz="1800" baseline="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, y </a:t>
            </a:r>
            <a:r>
              <a:rPr lang="en-US" sz="1800" baseline="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dejar</a:t>
            </a:r>
            <a:r>
              <a:rPr lang="en-US" sz="1800" baseline="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</a:t>
            </a:r>
            <a:r>
              <a:rPr lang="en-US" sz="1800" baseline="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que</a:t>
            </a:r>
            <a:r>
              <a:rPr lang="en-US" sz="1800" baseline="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la </a:t>
            </a:r>
            <a:r>
              <a:rPr lang="en-US" sz="1800" baseline="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gente</a:t>
            </a:r>
            <a:r>
              <a:rPr lang="en-US" sz="1800" baseline="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</a:t>
            </a:r>
            <a:r>
              <a:rPr lang="en-US" sz="1800" baseline="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experimente</a:t>
            </a:r>
            <a:r>
              <a:rPr lang="en-US" sz="1800" baseline="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</a:t>
            </a:r>
            <a:r>
              <a:rPr lang="en-US" sz="1800" baseline="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por</a:t>
            </a:r>
            <a:r>
              <a:rPr lang="en-US" sz="1800" baseline="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</a:t>
            </a:r>
            <a:r>
              <a:rPr lang="en-US" sz="1800" baseline="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si</a:t>
            </a:r>
            <a:r>
              <a:rPr lang="en-US" sz="1800" baseline="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</a:t>
            </a:r>
            <a:r>
              <a:rPr lang="en-US" sz="1800" baseline="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misma</a:t>
            </a:r>
            <a:r>
              <a:rPr lang="en-US" sz="1800" baseline="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los </a:t>
            </a:r>
            <a:r>
              <a:rPr lang="en-US" sz="1800" baseline="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beneficios</a:t>
            </a:r>
            <a:r>
              <a:rPr lang="en-US" sz="1800" baseline="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de </a:t>
            </a:r>
            <a:r>
              <a:rPr lang="en-US" sz="1800" baseline="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trabajar</a:t>
            </a:r>
            <a:r>
              <a:rPr lang="en-US" sz="1800" baseline="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en un </a:t>
            </a:r>
            <a:r>
              <a:rPr lang="en-US" sz="1800" baseline="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contexto</a:t>
            </a:r>
            <a:r>
              <a:rPr lang="en-US" sz="1800" baseline="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interoperable y la </a:t>
            </a:r>
            <a:r>
              <a:rPr lang="en-US" sz="1800" baseline="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influencia</a:t>
            </a:r>
            <a:r>
              <a:rPr lang="en-US" sz="1800" baseline="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</a:t>
            </a:r>
            <a:r>
              <a:rPr lang="en-US" sz="1800" baseline="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positiva</a:t>
            </a:r>
            <a:r>
              <a:rPr lang="en-US" sz="1800" baseline="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</a:t>
            </a:r>
            <a:r>
              <a:rPr lang="en-US" sz="1800" baseline="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que</a:t>
            </a:r>
            <a:r>
              <a:rPr lang="en-US" sz="1800" baseline="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</a:t>
            </a:r>
            <a:r>
              <a:rPr lang="en-US" sz="1800" baseline="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puede</a:t>
            </a:r>
            <a:r>
              <a:rPr lang="en-US" sz="1800" baseline="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</a:t>
            </a:r>
            <a:r>
              <a:rPr lang="en-US" sz="1800" baseline="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tener</a:t>
            </a:r>
            <a:r>
              <a:rPr lang="en-US" sz="1800" baseline="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en </a:t>
            </a:r>
            <a:r>
              <a:rPr lang="en-US" sz="1800" baseline="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su</a:t>
            </a:r>
            <a:r>
              <a:rPr lang="en-US" sz="1800" baseline="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</a:t>
            </a:r>
            <a:r>
              <a:rPr lang="en-US" sz="1800" baseline="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trabajo</a:t>
            </a:r>
            <a:r>
              <a:rPr lang="en-US" sz="1800" baseline="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</a:t>
            </a:r>
            <a:r>
              <a:rPr lang="en-US" sz="1800" baseline="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diario</a:t>
            </a:r>
            <a:r>
              <a:rPr lang="en-US" sz="1800" baseline="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.  </a:t>
            </a:r>
            <a:endParaRPr lang="en-US" sz="1800" dirty="0">
              <a:latin typeface="Lucida Grande" pitchFamily="-84" charset="0"/>
              <a:ea typeface="Lucida Grande" pitchFamily="-84" charset="0"/>
              <a:cs typeface="Lucida Grande" pitchFamily="-84" charset="0"/>
              <a:sym typeface="Lucida Grande" pitchFamily="-84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1554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180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Haga</a:t>
            </a:r>
            <a:r>
              <a:rPr lang="en-US" sz="18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</a:t>
            </a:r>
            <a:r>
              <a:rPr lang="en-US" sz="180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sus</a:t>
            </a:r>
            <a:r>
              <a:rPr lang="en-US" sz="18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</a:t>
            </a:r>
            <a:r>
              <a:rPr lang="en-US" sz="180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datos</a:t>
            </a:r>
            <a:r>
              <a:rPr lang="en-US" sz="18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</a:t>
            </a:r>
            <a:r>
              <a:rPr lang="en-US" sz="180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detectables</a:t>
            </a:r>
            <a:r>
              <a:rPr lang="en-US" sz="18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(no los </a:t>
            </a:r>
            <a:r>
              <a:rPr lang="en-US" sz="180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esconda</a:t>
            </a:r>
            <a:r>
              <a:rPr lang="en-US" sz="18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)</a:t>
            </a:r>
          </a:p>
          <a:p>
            <a:pPr eaLnBrk="1" hangingPunct="1"/>
            <a:r>
              <a:rPr lang="en-US" sz="180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Promueva</a:t>
            </a:r>
            <a:r>
              <a:rPr lang="en-US" sz="1800" baseline="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el </a:t>
            </a:r>
            <a:r>
              <a:rPr lang="en-US" sz="1800" baseline="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uso</a:t>
            </a:r>
            <a:r>
              <a:rPr lang="en-US" sz="1800" baseline="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de GEOSS </a:t>
            </a:r>
            <a:r>
              <a:rPr lang="en-US" sz="1800" baseline="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como</a:t>
            </a:r>
            <a:r>
              <a:rPr lang="en-US" sz="1800" baseline="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</a:t>
            </a:r>
            <a:r>
              <a:rPr lang="en-US" sz="1800" baseline="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una</a:t>
            </a:r>
            <a:r>
              <a:rPr lang="en-US" sz="1800" baseline="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</a:t>
            </a:r>
            <a:r>
              <a:rPr lang="en-US" sz="1800" baseline="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plataforma</a:t>
            </a:r>
            <a:r>
              <a:rPr lang="en-US" sz="1800" baseline="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para </a:t>
            </a:r>
            <a:r>
              <a:rPr lang="en-US" sz="1800" baseline="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compartir</a:t>
            </a:r>
            <a:r>
              <a:rPr lang="en-US" sz="1800" baseline="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</a:t>
            </a:r>
            <a:r>
              <a:rPr lang="en-US" sz="1800" baseline="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datos</a:t>
            </a:r>
            <a:r>
              <a:rPr lang="en-US" sz="1800" baseline="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y los </a:t>
            </a:r>
            <a:r>
              <a:rPr lang="en-US" sz="1800" baseline="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estándares</a:t>
            </a:r>
            <a:r>
              <a:rPr lang="en-US" sz="1800" baseline="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OGC</a:t>
            </a:r>
            <a:endParaRPr lang="en-US" sz="1800" dirty="0" smtClean="0">
              <a:latin typeface="Lucida Grande" pitchFamily="-84" charset="0"/>
              <a:ea typeface="Lucida Grande" pitchFamily="-84" charset="0"/>
              <a:cs typeface="Lucida Grande" pitchFamily="-84" charset="0"/>
              <a:sym typeface="Lucida Grande" pitchFamily="-84" charset="0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360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1800" dirty="0" smtClean="0">
                <a:latin typeface="Gill Sans"/>
                <a:ea typeface="Gill Sans" pitchFamily="-84" charset="0"/>
                <a:cs typeface="Gill Sans" pitchFamily="-84" charset="0"/>
              </a:rPr>
              <a:t>¡</a:t>
            </a:r>
            <a:r>
              <a:rPr lang="en-US" sz="1800" dirty="0" err="1" smtClean="0">
                <a:latin typeface="Gill Sans"/>
                <a:ea typeface="Gill Sans" pitchFamily="-84" charset="0"/>
                <a:cs typeface="Gill Sans" pitchFamily="-84" charset="0"/>
              </a:rPr>
              <a:t>Comparta</a:t>
            </a:r>
            <a:r>
              <a:rPr lang="en-US" sz="1800" baseline="0" dirty="0" smtClean="0">
                <a:latin typeface="Gill Sans"/>
                <a:ea typeface="Gill Sans" pitchFamily="-84" charset="0"/>
                <a:cs typeface="Gill Sans" pitchFamily="-84" charset="0"/>
              </a:rPr>
              <a:t> el </a:t>
            </a:r>
            <a:r>
              <a:rPr lang="en-US" sz="1800" baseline="0" dirty="0" err="1" smtClean="0">
                <a:latin typeface="Gill Sans"/>
                <a:ea typeface="Gill Sans" pitchFamily="-84" charset="0"/>
                <a:cs typeface="Gill Sans" pitchFamily="-84" charset="0"/>
              </a:rPr>
              <a:t>máximo</a:t>
            </a:r>
            <a:r>
              <a:rPr lang="en-US" sz="1800" baseline="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1800" baseline="0" dirty="0" err="1" smtClean="0">
                <a:latin typeface="Gill Sans"/>
                <a:ea typeface="Gill Sans" pitchFamily="-84" charset="0"/>
                <a:cs typeface="Gill Sans" pitchFamily="-84" charset="0"/>
              </a:rPr>
              <a:t>posible</a:t>
            </a:r>
            <a:r>
              <a:rPr lang="en-US" sz="1800" baseline="0" dirty="0" smtClean="0">
                <a:latin typeface="Gill Sans"/>
                <a:ea typeface="Gill Sans" pitchFamily="-84" charset="0"/>
                <a:cs typeface="Gill Sans" pitchFamily="-84" charset="0"/>
              </a:rPr>
              <a:t> de la </a:t>
            </a:r>
            <a:r>
              <a:rPr lang="en-US" sz="1800" baseline="0" dirty="0" err="1" smtClean="0">
                <a:latin typeface="Gill Sans"/>
                <a:ea typeface="Gill Sans" pitchFamily="-84" charset="0"/>
                <a:cs typeface="Gill Sans" pitchFamily="-84" charset="0"/>
              </a:rPr>
              <a:t>información</a:t>
            </a:r>
            <a:r>
              <a:rPr lang="en-US" sz="1800" baseline="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1800" baseline="0" dirty="0" err="1" smtClean="0">
                <a:latin typeface="Gill Sans"/>
                <a:ea typeface="Gill Sans" pitchFamily="-84" charset="0"/>
                <a:cs typeface="Gill Sans" pitchFamily="-84" charset="0"/>
              </a:rPr>
              <a:t>espacial</a:t>
            </a:r>
            <a:r>
              <a:rPr lang="en-US" sz="1800" baseline="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1800" baseline="0" dirty="0" err="1" smtClean="0">
                <a:latin typeface="Gill Sans"/>
                <a:ea typeface="Gill Sans" pitchFamily="-84" charset="0"/>
                <a:cs typeface="Gill Sans" pitchFamily="-84" charset="0"/>
              </a:rPr>
              <a:t>que</a:t>
            </a:r>
            <a:r>
              <a:rPr lang="en-US" sz="1800" baseline="0" dirty="0" smtClean="0">
                <a:latin typeface="Gill Sans"/>
                <a:ea typeface="Gill Sans" pitchFamily="-84" charset="0"/>
                <a:cs typeface="Gill Sans" pitchFamily="-84" charset="0"/>
              </a:rPr>
              <a:t> produce!</a:t>
            </a:r>
            <a:endParaRPr lang="en-US" sz="1800" dirty="0">
              <a:latin typeface="Lucida Grande" pitchFamily="-84" charset="0"/>
              <a:ea typeface="Lucida Grande" pitchFamily="-84" charset="0"/>
              <a:cs typeface="Lucida Grande" pitchFamily="-84" charset="0"/>
              <a:sym typeface="Lucida Grande" pitchFamily="-84" charset="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37C5F-805C-4B40-91D7-7BCD91288652}" type="slidenum">
              <a:rPr lang="en-US" smtClean="0"/>
              <a:pPr/>
              <a:t>68</a:t>
            </a:fld>
            <a:endParaRPr 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37C5F-805C-4B40-91D7-7BCD91288652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3810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072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Los datos</a:t>
            </a:r>
            <a:r>
              <a:rPr lang="es-ES" sz="1800" baseline="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obtenidos pueden ser útiles para muchos usuarios, no solamente para nosotros mismos</a:t>
            </a:r>
            <a:endParaRPr lang="es-ES" sz="1800" noProof="0" dirty="0" smtClean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Tx/>
              <a:buChar char="-"/>
            </a:pPr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de hecho, un conjunto</a:t>
            </a:r>
            <a:r>
              <a:rPr lang="es-ES" sz="1800" baseline="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de datos puede ser útil para muchas personas</a:t>
            </a:r>
          </a:p>
          <a:p>
            <a:pPr eaLnBrk="1" hangingPunct="1">
              <a:buFontTx/>
              <a:buChar char="-"/>
            </a:pPr>
            <a:r>
              <a:rPr lang="es-ES" sz="1800" baseline="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y una persona necesita muchos conjuntos de datos y variados </a:t>
            </a:r>
            <a:endParaRPr lang="es-ES" sz="1800" noProof="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37C5F-805C-4B40-91D7-7BCD91288652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15335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37C5F-805C-4B40-91D7-7BCD91288652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18868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37C5F-805C-4B40-91D7-7BCD91288652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711103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37C5F-805C-4B40-91D7-7BCD91288652}" type="slidenum">
              <a:rPr lang="en-US" smtClean="0"/>
              <a:pPr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69607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37C5F-805C-4B40-91D7-7BCD91288652}" type="slidenum">
              <a:rPr lang="en-US" smtClean="0"/>
              <a:pPr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68771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37C5F-805C-4B40-91D7-7BCD91288652}" type="slidenum">
              <a:rPr lang="en-US" smtClean="0"/>
              <a:pPr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80330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37C5F-805C-4B40-91D7-7BCD91288652}" type="slidenum">
              <a:rPr lang="en-US" smtClean="0"/>
              <a:pPr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839718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37C5F-805C-4B40-91D7-7BCD91288652}" type="slidenum">
              <a:rPr lang="en-US" smtClean="0"/>
              <a:pPr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446108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37C5F-805C-4B40-91D7-7BCD91288652}" type="slidenum">
              <a:rPr lang="en-US" smtClean="0"/>
              <a:pPr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824386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37C5F-805C-4B40-91D7-7BCD91288652}" type="slidenum">
              <a:rPr lang="en-US" smtClean="0"/>
              <a:pPr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3119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0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85750" indent="-285750" eaLnBrk="1" hangingPunct="1">
              <a:buFontTx/>
              <a:buChar char="-"/>
            </a:pPr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Los datos son el combustible para efectuar el análisis</a:t>
            </a:r>
            <a:r>
              <a:rPr lang="es-ES" sz="1800" baseline="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científico y respaldar el proceso de toma de decisiones</a:t>
            </a:r>
            <a:endParaRPr lang="es-ES" sz="1800" noProof="0" dirty="0" smtClean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marL="285750" indent="-285750" eaLnBrk="1" hangingPunct="1">
              <a:buFontTx/>
              <a:buChar char="-"/>
            </a:pPr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¡¡¡ PERO !!! mas del 50% del tiempo de los investigadores</a:t>
            </a:r>
            <a:r>
              <a:rPr lang="es-ES" sz="1800" baseline="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y los responsables de la toma de decisiones es utilizado en la búsqueda de datos e información</a:t>
            </a:r>
            <a:endParaRPr lang="es-ES" sz="1800" noProof="0" dirty="0" smtClean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/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  =&gt; Esto es una pérdida</a:t>
            </a:r>
            <a:r>
              <a:rPr lang="es-ES" sz="1800" baseline="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de tiempo que les impide concentrarse en el análisis de datos y en la toma de decisiones acertadas</a:t>
            </a:r>
            <a:endParaRPr lang="es-ES" sz="2400" noProof="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37C5F-805C-4B40-91D7-7BCD91288652}" type="slidenum">
              <a:rPr lang="en-US" smtClean="0"/>
              <a:pPr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303749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37C5F-805C-4B40-91D7-7BCD91288652}" type="slidenum">
              <a:rPr lang="en-US" smtClean="0"/>
              <a:pPr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065848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44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44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44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44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5538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24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/>
            <a:endParaRPr lang="en-US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44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758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758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818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Varios</a:t>
            </a:r>
            <a:r>
              <a:rPr lang="es-ES" sz="1800" baseline="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autores coinciden en que la mayoría de las decisiones tomadas por los políticos dependen, de una manera u otra, de la información espacial</a:t>
            </a:r>
          </a:p>
          <a:p>
            <a:pPr eaLnBrk="1" hangingPunct="1">
              <a:buFontTx/>
              <a:buNone/>
            </a:pPr>
            <a:r>
              <a:rPr lang="es-ES" sz="180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=&gt; 60-80% de todas las decisiones</a:t>
            </a:r>
            <a:r>
              <a:rPr lang="es-ES" sz="1800" baseline="0" noProof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dependen de la información espacial</a:t>
            </a:r>
            <a:endParaRPr lang="es-ES" sz="2400" noProof="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758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758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3730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0594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 typeface="Symbol" pitchFamily="-84" charset="2"/>
              <a:buNone/>
            </a:pP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264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264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37C5F-805C-4B40-91D7-7BCD91288652}" type="slidenum">
              <a:rPr lang="en-US" smtClean="0"/>
              <a:pPr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710700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37C5F-805C-4B40-91D7-7BCD91288652}" type="slidenum">
              <a:rPr lang="en-US" smtClean="0"/>
              <a:pPr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880332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37C5F-805C-4B40-91D7-7BCD91288652}" type="slidenum">
              <a:rPr lang="en-US" smtClean="0"/>
              <a:pPr/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048389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37C5F-805C-4B40-91D7-7BCD91288652}" type="slidenum">
              <a:rPr lang="en-US" smtClean="0"/>
              <a:pPr/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5930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H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D65AFD7-A2AD-0E40-BFCE-399CBC53CBC1}" type="datetimeFigureOut">
              <a:rPr lang="en-US" smtClean="0"/>
              <a:pPr/>
              <a:t>09.09.14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71394" y="4827913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4B09F-8FCB-7141-A19E-A8444146AA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788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D65AFD7-A2AD-0E40-BFCE-399CBC53CBC1}" type="datetimeFigureOut">
              <a:rPr lang="en-US" smtClean="0"/>
              <a:pPr/>
              <a:t>09.09.14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71394" y="4827913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4B09F-8FCB-7141-A19E-A8444146AA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629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D65AFD7-A2AD-0E40-BFCE-399CBC53CBC1}" type="datetimeFigureOut">
              <a:rPr lang="en-US" smtClean="0"/>
              <a:pPr/>
              <a:t>09.09.14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71394" y="4827913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4B09F-8FCB-7141-A19E-A8444146AA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239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D65AFD7-A2AD-0E40-BFCE-399CBC53CBC1}" type="datetimeFigureOut">
              <a:rPr lang="en-US" smtClean="0"/>
              <a:pPr/>
              <a:t>09.09.14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71394" y="4827913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4B09F-8FCB-7141-A19E-A8444146AA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3868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H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D65AFD7-A2AD-0E40-BFCE-399CBC53CBC1}" type="datetimeFigureOut">
              <a:rPr lang="en-US" smtClean="0"/>
              <a:pPr/>
              <a:t>09.09.14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71394" y="4827913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4B09F-8FCB-7141-A19E-A8444146AA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160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D65AFD7-A2AD-0E40-BFCE-399CBC53CBC1}" type="datetimeFigureOut">
              <a:rPr lang="en-US" smtClean="0"/>
              <a:pPr/>
              <a:t>09.09.14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71394" y="4827913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4B09F-8FCB-7141-A19E-A8444146AA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923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D65AFD7-A2AD-0E40-BFCE-399CBC53CBC1}" type="datetimeFigureOut">
              <a:rPr lang="en-US" smtClean="0"/>
              <a:pPr/>
              <a:t>09.09.14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571394" y="4827913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4B09F-8FCB-7141-A19E-A8444146AA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463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D65AFD7-A2AD-0E40-BFCE-399CBC53CBC1}" type="datetimeFigureOut">
              <a:rPr lang="en-US" smtClean="0"/>
              <a:pPr/>
              <a:t>09.09.14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571394" y="4827913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4B09F-8FCB-7141-A19E-A8444146AA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435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D65AFD7-A2AD-0E40-BFCE-399CBC53CBC1}" type="datetimeFigureOut">
              <a:rPr lang="en-US" smtClean="0"/>
              <a:pPr/>
              <a:t>09.09.14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571394" y="4827913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4B09F-8FCB-7141-A19E-A8444146AA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933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D65AFD7-A2AD-0E40-BFCE-399CBC53CBC1}" type="datetimeFigureOut">
              <a:rPr lang="en-US" smtClean="0"/>
              <a:pPr/>
              <a:t>09.09.14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71394" y="4827913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4B09F-8FCB-7141-A19E-A8444146AA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465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D65AFD7-A2AD-0E40-BFCE-399CBC53CBC1}" type="datetimeFigureOut">
              <a:rPr lang="en-US" smtClean="0"/>
              <a:pPr/>
              <a:t>09.09.14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71394" y="4827913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4B09F-8FCB-7141-A19E-A8444146AA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244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image" Target="../media/image8.jpe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5" Type="http://schemas.openxmlformats.org/officeDocument/2006/relationships/image" Target="../media/image3.jpeg"/><Relationship Id="rId16" Type="http://schemas.openxmlformats.org/officeDocument/2006/relationships/image" Target="../media/image4.png"/><Relationship Id="rId17" Type="http://schemas.openxmlformats.org/officeDocument/2006/relationships/image" Target="../media/image5.png"/><Relationship Id="rId18" Type="http://schemas.openxmlformats.org/officeDocument/2006/relationships/image" Target="../media/image6.jpeg"/><Relationship Id="rId19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H" dirty="0" smtClean="0"/>
              <a:t>Click to edit Master text styles</a:t>
            </a:r>
          </a:p>
          <a:p>
            <a:pPr lvl="1"/>
            <a:r>
              <a:rPr lang="fr-CH" dirty="0" smtClean="0"/>
              <a:t>Second level</a:t>
            </a:r>
          </a:p>
          <a:p>
            <a:pPr lvl="2"/>
            <a:r>
              <a:rPr lang="fr-CH" dirty="0" smtClean="0"/>
              <a:t>Third level</a:t>
            </a:r>
          </a:p>
          <a:p>
            <a:pPr lvl="3"/>
            <a:r>
              <a:rPr lang="fr-CH" dirty="0" smtClean="0"/>
              <a:t>Fourth level</a:t>
            </a:r>
          </a:p>
          <a:p>
            <a:pPr lvl="4"/>
            <a:r>
              <a:rPr lang="fr-CH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53584" y="6545225"/>
            <a:ext cx="545577" cy="2835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74B2DE-CB4D-3846-8473-7949EAB273D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unige_red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7" y="6551711"/>
            <a:ext cx="919630" cy="269758"/>
          </a:xfrm>
          <a:prstGeom prst="rect">
            <a:avLst/>
          </a:prstGeom>
        </p:spPr>
      </p:pic>
      <p:pic>
        <p:nvPicPr>
          <p:cNvPr id="8" name="Picture 7" descr="GRID_black_eng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757" y="6551711"/>
            <a:ext cx="933384" cy="286238"/>
          </a:xfrm>
          <a:prstGeom prst="rect">
            <a:avLst/>
          </a:prstGeom>
        </p:spPr>
      </p:pic>
      <p:pic>
        <p:nvPicPr>
          <p:cNvPr id="10" name="Picture 9" descr="CNR.jp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141896" y="6430449"/>
            <a:ext cx="503190" cy="434332"/>
          </a:xfrm>
          <a:prstGeom prst="rect">
            <a:avLst/>
          </a:prstGeom>
        </p:spPr>
      </p:pic>
      <p:pic>
        <p:nvPicPr>
          <p:cNvPr id="11" name="Picture 10" descr="eopower_logo_web_transparent_background_100px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623" y="716145"/>
            <a:ext cx="425450" cy="216980"/>
          </a:xfrm>
          <a:prstGeom prst="rect">
            <a:avLst/>
          </a:prstGeom>
        </p:spPr>
      </p:pic>
      <p:pic>
        <p:nvPicPr>
          <p:cNvPr id="12" name="Picture 11" descr="iason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7623" y="994363"/>
            <a:ext cx="425450" cy="214791"/>
          </a:xfrm>
          <a:prstGeom prst="rect">
            <a:avLst/>
          </a:prstGeom>
        </p:spPr>
      </p:pic>
      <p:pic>
        <p:nvPicPr>
          <p:cNvPr id="13" name="Picture 12" descr="EnviroGRIDS_logo.jp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7063" y="398743"/>
            <a:ext cx="457200" cy="285750"/>
          </a:xfrm>
          <a:prstGeom prst="rect">
            <a:avLst/>
          </a:prstGeom>
        </p:spPr>
      </p:pic>
      <p:cxnSp>
        <p:nvCxnSpPr>
          <p:cNvPr id="21" name="Straight Connector 20"/>
          <p:cNvCxnSpPr/>
          <p:nvPr/>
        </p:nvCxnSpPr>
        <p:spPr>
          <a:xfrm>
            <a:off x="0" y="6428861"/>
            <a:ext cx="9144000" cy="1588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201909" y="6551711"/>
            <a:ext cx="29246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Conference/place name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26558" y="6545225"/>
            <a:ext cx="16147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Workshop date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257530" y="6551711"/>
            <a:ext cx="809345" cy="277091"/>
          </a:xfrm>
          <a:prstGeom prst="rect">
            <a:avLst/>
          </a:prstGeom>
        </p:spPr>
      </p:pic>
      <p:pic>
        <p:nvPicPr>
          <p:cNvPr id="18" name="Picture 2" descr="D:\Boris\FP7 InnoSense\Otvaranje\08072013101718-ec.jpg"/>
          <p:cNvPicPr>
            <a:picLocks noChangeAspect="1" noChangeArrowheads="1"/>
          </p:cNvPicPr>
          <p:nvPr userDrawn="1"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60" r="-1521" b="15015"/>
          <a:stretch/>
        </p:blipFill>
        <p:spPr bwMode="auto">
          <a:xfrm>
            <a:off x="-7063" y="29029"/>
            <a:ext cx="504000" cy="338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8500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4" Type="http://schemas.openxmlformats.org/officeDocument/2006/relationships/image" Target="../media/image16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166.pn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4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167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6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4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7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39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4" Type="http://schemas.openxmlformats.org/officeDocument/2006/relationships/image" Target="../media/image17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9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4" Type="http://schemas.openxmlformats.org/officeDocument/2006/relationships/image" Target="../media/image17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0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4" Type="http://schemas.openxmlformats.org/officeDocument/2006/relationships/image" Target="../media/image17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2.xml"/><Relationship Id="rId3" Type="http://schemas.openxmlformats.org/officeDocument/2006/relationships/image" Target="../media/image176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4" Type="http://schemas.openxmlformats.org/officeDocument/2006/relationships/image" Target="../media/image178.png"/><Relationship Id="rId5" Type="http://schemas.openxmlformats.org/officeDocument/2006/relationships/image" Target="../media/image179.png"/><Relationship Id="rId6" Type="http://schemas.openxmlformats.org/officeDocument/2006/relationships/image" Target="../media/image180.png"/><Relationship Id="rId7" Type="http://schemas.openxmlformats.org/officeDocument/2006/relationships/image" Target="../media/image181.png"/><Relationship Id="rId8" Type="http://schemas.openxmlformats.org/officeDocument/2006/relationships/image" Target="../media/image182.png"/><Relationship Id="rId9" Type="http://schemas.openxmlformats.org/officeDocument/2006/relationships/image" Target="../media/image183.png"/><Relationship Id="rId10" Type="http://schemas.openxmlformats.org/officeDocument/2006/relationships/image" Target="../media/image18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3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4" Type="http://schemas.openxmlformats.org/officeDocument/2006/relationships/image" Target="../media/image186.png"/><Relationship Id="rId5" Type="http://schemas.openxmlformats.org/officeDocument/2006/relationships/image" Target="../media/image187.jpeg"/><Relationship Id="rId6" Type="http://schemas.openxmlformats.org/officeDocument/2006/relationships/image" Target="../media/image18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4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5.xml"/><Relationship Id="rId3" Type="http://schemas.openxmlformats.org/officeDocument/2006/relationships/image" Target="../media/image189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hyperlink" Target="http://localhost:8080/geonetwork" TargetMode="External"/><Relationship Id="rId4" Type="http://schemas.openxmlformats.org/officeDocument/2006/relationships/image" Target="../media/image190.png"/><Relationship Id="rId5" Type="http://schemas.openxmlformats.org/officeDocument/2006/relationships/image" Target="../media/image19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6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4" Type="http://schemas.openxmlformats.org/officeDocument/2006/relationships/image" Target="../media/image19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2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4" Type="http://schemas.openxmlformats.org/officeDocument/2006/relationships/image" Target="../media/image19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5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hyperlink" Target="http://pegasosdi.uab.es/catalog" TargetMode="External"/><Relationship Id="rId4" Type="http://schemas.openxmlformats.org/officeDocument/2006/relationships/image" Target="../media/image197.png"/><Relationship Id="rId5" Type="http://schemas.openxmlformats.org/officeDocument/2006/relationships/image" Target="../media/image198.png"/><Relationship Id="rId6" Type="http://schemas.openxmlformats.org/officeDocument/2006/relationships/image" Target="../media/image19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7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0.png"/><Relationship Id="rId3" Type="http://schemas.openxmlformats.org/officeDocument/2006/relationships/image" Target="../media/image201.png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2.png"/><Relationship Id="rId3" Type="http://schemas.openxmlformats.org/officeDocument/2006/relationships/image" Target="../media/image20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png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4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4" Type="http://schemas.openxmlformats.org/officeDocument/2006/relationships/image" Target="../media/image207.png"/><Relationship Id="rId5" Type="http://schemas.openxmlformats.org/officeDocument/2006/relationships/image" Target="../media/image20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5.png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9.png"/><Relationship Id="rId3" Type="http://schemas.openxmlformats.org/officeDocument/2006/relationships/image" Target="../media/image210.png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1.png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4" Type="http://schemas.openxmlformats.org/officeDocument/2006/relationships/image" Target="../media/image2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2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4" Type="http://schemas.openxmlformats.org/officeDocument/2006/relationships/image" Target="../media/image216.png"/><Relationship Id="rId5" Type="http://schemas.openxmlformats.org/officeDocument/2006/relationships/image" Target="../media/image217.png"/><Relationship Id="rId6" Type="http://schemas.openxmlformats.org/officeDocument/2006/relationships/image" Target="../media/image218.png"/><Relationship Id="rId7" Type="http://schemas.openxmlformats.org/officeDocument/2006/relationships/image" Target="../media/image2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8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9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0.xml"/><Relationship Id="rId3" Type="http://schemas.openxmlformats.org/officeDocument/2006/relationships/image" Target="../media/image220.png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0.png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1.png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2.xml"/><Relationship Id="rId3" Type="http://schemas.openxmlformats.org/officeDocument/2006/relationships/image" Target="../media/image222.png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3.xml"/><Relationship Id="rId3" Type="http://schemas.openxmlformats.org/officeDocument/2006/relationships/image" Target="../media/image223.png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4" Type="http://schemas.openxmlformats.org/officeDocument/2006/relationships/image" Target="../media/image225.png"/><Relationship Id="rId5" Type="http://schemas.openxmlformats.org/officeDocument/2006/relationships/image" Target="../media/image226.png"/><Relationship Id="rId6" Type="http://schemas.openxmlformats.org/officeDocument/2006/relationships/image" Target="../media/image2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4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8.png"/><Relationship Id="rId3" Type="http://schemas.openxmlformats.org/officeDocument/2006/relationships/image" Target="../media/image229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4" Type="http://schemas.openxmlformats.org/officeDocument/2006/relationships/image" Target="../media/image231.png"/><Relationship Id="rId5" Type="http://schemas.openxmlformats.org/officeDocument/2006/relationships/image" Target="../media/image232.png"/><Relationship Id="rId6" Type="http://schemas.openxmlformats.org/officeDocument/2006/relationships/image" Target="../media/image233.png"/><Relationship Id="rId7" Type="http://schemas.openxmlformats.org/officeDocument/2006/relationships/image" Target="../media/image234.png"/><Relationship Id="rId8" Type="http://schemas.openxmlformats.org/officeDocument/2006/relationships/image" Target="../media/image2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5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6.xml"/><Relationship Id="rId3" Type="http://schemas.openxmlformats.org/officeDocument/2006/relationships/image" Target="../media/image236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png"/><Relationship Id="rId4" Type="http://schemas.openxmlformats.org/officeDocument/2006/relationships/image" Target="../media/image238.png"/><Relationship Id="rId5" Type="http://schemas.openxmlformats.org/officeDocument/2006/relationships/image" Target="../media/image235.png"/><Relationship Id="rId6" Type="http://schemas.openxmlformats.org/officeDocument/2006/relationships/image" Target="../media/image239.png"/><Relationship Id="rId7" Type="http://schemas.openxmlformats.org/officeDocument/2006/relationships/image" Target="../media/image240.png"/><Relationship Id="rId8" Type="http://schemas.openxmlformats.org/officeDocument/2006/relationships/image" Target="../media/image24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7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4" Type="http://schemas.openxmlformats.org/officeDocument/2006/relationships/image" Target="../media/image243.png"/><Relationship Id="rId5" Type="http://schemas.openxmlformats.org/officeDocument/2006/relationships/image" Target="../media/image2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21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9.xml"/><Relationship Id="rId3" Type="http://schemas.openxmlformats.org/officeDocument/2006/relationships/image" Target="../media/image245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png"/><Relationship Id="rId4" Type="http://schemas.openxmlformats.org/officeDocument/2006/relationships/image" Target="../media/image248.png"/><Relationship Id="rId5" Type="http://schemas.openxmlformats.org/officeDocument/2006/relationships/image" Target="../media/image249.png"/><Relationship Id="rId6" Type="http://schemas.openxmlformats.org/officeDocument/2006/relationships/image" Target="../media/image2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6.png"/></Relationships>
</file>

<file path=ppt/slides/_rels/slide14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58.png"/><Relationship Id="rId12" Type="http://schemas.openxmlformats.org/officeDocument/2006/relationships/image" Target="../media/image259.png"/><Relationship Id="rId13" Type="http://schemas.openxmlformats.org/officeDocument/2006/relationships/image" Target="../media/image260.png"/><Relationship Id="rId14" Type="http://schemas.openxmlformats.org/officeDocument/2006/relationships/image" Target="../media/image261.png"/><Relationship Id="rId15" Type="http://schemas.openxmlformats.org/officeDocument/2006/relationships/image" Target="../media/image262.png"/><Relationship Id="rId16" Type="http://schemas.openxmlformats.org/officeDocument/2006/relationships/image" Target="../media/image263.png"/><Relationship Id="rId17" Type="http://schemas.openxmlformats.org/officeDocument/2006/relationships/image" Target="../media/image26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0.xml"/><Relationship Id="rId3" Type="http://schemas.openxmlformats.org/officeDocument/2006/relationships/hyperlink" Target="http://localhost/cgi-bin/pywps.cgi?service=WPS&amp;request=getcapabilities" TargetMode="External"/><Relationship Id="rId4" Type="http://schemas.openxmlformats.org/officeDocument/2006/relationships/image" Target="../media/image251.png"/><Relationship Id="rId5" Type="http://schemas.openxmlformats.org/officeDocument/2006/relationships/image" Target="../media/image252.png"/><Relationship Id="rId6" Type="http://schemas.openxmlformats.org/officeDocument/2006/relationships/image" Target="../media/image253.png"/><Relationship Id="rId7" Type="http://schemas.openxmlformats.org/officeDocument/2006/relationships/image" Target="../media/image254.png"/><Relationship Id="rId8" Type="http://schemas.openxmlformats.org/officeDocument/2006/relationships/image" Target="../media/image255.png"/><Relationship Id="rId9" Type="http://schemas.openxmlformats.org/officeDocument/2006/relationships/image" Target="../media/image256.png"/><Relationship Id="rId10" Type="http://schemas.openxmlformats.org/officeDocument/2006/relationships/image" Target="../media/image257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png"/><Relationship Id="rId4" Type="http://schemas.openxmlformats.org/officeDocument/2006/relationships/image" Target="../media/image265.png"/><Relationship Id="rId5" Type="http://schemas.openxmlformats.org/officeDocument/2006/relationships/image" Target="../media/image266.png"/><Relationship Id="rId6" Type="http://schemas.openxmlformats.org/officeDocument/2006/relationships/image" Target="../media/image26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1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png"/><Relationship Id="rId4" Type="http://schemas.openxmlformats.org/officeDocument/2006/relationships/image" Target="../media/image269.png"/><Relationship Id="rId5" Type="http://schemas.openxmlformats.org/officeDocument/2006/relationships/image" Target="../media/image251.png"/><Relationship Id="rId6" Type="http://schemas.openxmlformats.org/officeDocument/2006/relationships/image" Target="../media/image270.png"/><Relationship Id="rId7" Type="http://schemas.openxmlformats.org/officeDocument/2006/relationships/image" Target="../media/image271.png"/><Relationship Id="rId8" Type="http://schemas.openxmlformats.org/officeDocument/2006/relationships/image" Target="../media/image272.png"/><Relationship Id="rId9" Type="http://schemas.openxmlformats.org/officeDocument/2006/relationships/image" Target="../media/image27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4.emf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3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4.xml"/><Relationship Id="rId3" Type="http://schemas.openxmlformats.org/officeDocument/2006/relationships/image" Target="../media/image275.png"/></Relationships>
</file>

<file path=ppt/slides/_rels/slide14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86.jpeg"/><Relationship Id="rId14" Type="http://schemas.openxmlformats.org/officeDocument/2006/relationships/image" Target="../media/image287.jpeg"/><Relationship Id="rId15" Type="http://schemas.openxmlformats.org/officeDocument/2006/relationships/image" Target="../media/image288.png"/><Relationship Id="rId16" Type="http://schemas.openxmlformats.org/officeDocument/2006/relationships/image" Target="../media/image289.jpeg"/><Relationship Id="rId17" Type="http://schemas.openxmlformats.org/officeDocument/2006/relationships/image" Target="../media/image290.jpeg"/><Relationship Id="rId18" Type="http://schemas.openxmlformats.org/officeDocument/2006/relationships/image" Target="../media/image291.gif"/><Relationship Id="rId19" Type="http://schemas.openxmlformats.org/officeDocument/2006/relationships/image" Target="../media/image292.jpeg"/><Relationship Id="rId50" Type="http://schemas.openxmlformats.org/officeDocument/2006/relationships/image" Target="../media/image323.jpeg"/><Relationship Id="rId51" Type="http://schemas.openxmlformats.org/officeDocument/2006/relationships/image" Target="../media/image324.gif"/><Relationship Id="rId52" Type="http://schemas.openxmlformats.org/officeDocument/2006/relationships/image" Target="../media/image325.png"/><Relationship Id="rId53" Type="http://schemas.openxmlformats.org/officeDocument/2006/relationships/image" Target="../media/image326.jpeg"/><Relationship Id="rId54" Type="http://schemas.openxmlformats.org/officeDocument/2006/relationships/image" Target="../media/image327.jpeg"/><Relationship Id="rId55" Type="http://schemas.openxmlformats.org/officeDocument/2006/relationships/image" Target="../media/image328.jpeg"/><Relationship Id="rId56" Type="http://schemas.openxmlformats.org/officeDocument/2006/relationships/image" Target="../media/image329.jpeg"/><Relationship Id="rId57" Type="http://schemas.openxmlformats.org/officeDocument/2006/relationships/image" Target="../media/image330.jpeg"/><Relationship Id="rId40" Type="http://schemas.openxmlformats.org/officeDocument/2006/relationships/image" Target="../media/image313.gif"/><Relationship Id="rId41" Type="http://schemas.openxmlformats.org/officeDocument/2006/relationships/image" Target="../media/image314.gif"/><Relationship Id="rId42" Type="http://schemas.openxmlformats.org/officeDocument/2006/relationships/image" Target="../media/image315.jpeg"/><Relationship Id="rId43" Type="http://schemas.openxmlformats.org/officeDocument/2006/relationships/image" Target="../media/image316.jpeg"/><Relationship Id="rId44" Type="http://schemas.openxmlformats.org/officeDocument/2006/relationships/image" Target="../media/image317.png"/><Relationship Id="rId45" Type="http://schemas.openxmlformats.org/officeDocument/2006/relationships/image" Target="../media/image318.png"/><Relationship Id="rId46" Type="http://schemas.openxmlformats.org/officeDocument/2006/relationships/image" Target="../media/image319.jpeg"/><Relationship Id="rId47" Type="http://schemas.openxmlformats.org/officeDocument/2006/relationships/image" Target="../media/image320.jpeg"/><Relationship Id="rId48" Type="http://schemas.openxmlformats.org/officeDocument/2006/relationships/image" Target="../media/image321.jpeg"/><Relationship Id="rId49" Type="http://schemas.openxmlformats.org/officeDocument/2006/relationships/image" Target="../media/image322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5.xml"/><Relationship Id="rId3" Type="http://schemas.openxmlformats.org/officeDocument/2006/relationships/image" Target="../media/image276.jpeg"/><Relationship Id="rId4" Type="http://schemas.openxmlformats.org/officeDocument/2006/relationships/image" Target="../media/image277.png"/><Relationship Id="rId5" Type="http://schemas.openxmlformats.org/officeDocument/2006/relationships/image" Target="../media/image278.gif"/><Relationship Id="rId6" Type="http://schemas.openxmlformats.org/officeDocument/2006/relationships/image" Target="../media/image279.jpeg"/><Relationship Id="rId7" Type="http://schemas.openxmlformats.org/officeDocument/2006/relationships/image" Target="../media/image280.jpeg"/><Relationship Id="rId8" Type="http://schemas.openxmlformats.org/officeDocument/2006/relationships/image" Target="../media/image281.png"/><Relationship Id="rId9" Type="http://schemas.openxmlformats.org/officeDocument/2006/relationships/image" Target="../media/image282.png"/><Relationship Id="rId30" Type="http://schemas.openxmlformats.org/officeDocument/2006/relationships/image" Target="../media/image303.jpeg"/><Relationship Id="rId31" Type="http://schemas.openxmlformats.org/officeDocument/2006/relationships/image" Target="../media/image304.jpeg"/><Relationship Id="rId32" Type="http://schemas.openxmlformats.org/officeDocument/2006/relationships/image" Target="../media/image305.png"/><Relationship Id="rId33" Type="http://schemas.openxmlformats.org/officeDocument/2006/relationships/image" Target="../media/image306.png"/><Relationship Id="rId34" Type="http://schemas.openxmlformats.org/officeDocument/2006/relationships/image" Target="../media/image307.gif"/><Relationship Id="rId35" Type="http://schemas.openxmlformats.org/officeDocument/2006/relationships/image" Target="../media/image308.png"/><Relationship Id="rId36" Type="http://schemas.openxmlformats.org/officeDocument/2006/relationships/image" Target="../media/image309.jpeg"/><Relationship Id="rId37" Type="http://schemas.openxmlformats.org/officeDocument/2006/relationships/image" Target="../media/image310.jpeg"/><Relationship Id="rId38" Type="http://schemas.openxmlformats.org/officeDocument/2006/relationships/image" Target="../media/image311.gif"/><Relationship Id="rId39" Type="http://schemas.openxmlformats.org/officeDocument/2006/relationships/image" Target="../media/image312.jpeg"/><Relationship Id="rId20" Type="http://schemas.openxmlformats.org/officeDocument/2006/relationships/image" Target="../media/image293.jpeg"/><Relationship Id="rId21" Type="http://schemas.openxmlformats.org/officeDocument/2006/relationships/image" Target="../media/image294.jpeg"/><Relationship Id="rId22" Type="http://schemas.openxmlformats.org/officeDocument/2006/relationships/image" Target="../media/image295.jpeg"/><Relationship Id="rId23" Type="http://schemas.openxmlformats.org/officeDocument/2006/relationships/image" Target="../media/image296.png"/><Relationship Id="rId24" Type="http://schemas.openxmlformats.org/officeDocument/2006/relationships/image" Target="../media/image297.gif"/><Relationship Id="rId25" Type="http://schemas.openxmlformats.org/officeDocument/2006/relationships/image" Target="../media/image298.jpeg"/><Relationship Id="rId26" Type="http://schemas.openxmlformats.org/officeDocument/2006/relationships/image" Target="../media/image299.gif"/><Relationship Id="rId27" Type="http://schemas.openxmlformats.org/officeDocument/2006/relationships/image" Target="../media/image300.jpeg"/><Relationship Id="rId28" Type="http://schemas.openxmlformats.org/officeDocument/2006/relationships/image" Target="../media/image301.gif"/><Relationship Id="rId29" Type="http://schemas.openxmlformats.org/officeDocument/2006/relationships/image" Target="../media/image302.gif"/><Relationship Id="rId10" Type="http://schemas.openxmlformats.org/officeDocument/2006/relationships/image" Target="../media/image283.jpeg"/><Relationship Id="rId11" Type="http://schemas.openxmlformats.org/officeDocument/2006/relationships/image" Target="../media/image284.png"/><Relationship Id="rId12" Type="http://schemas.openxmlformats.org/officeDocument/2006/relationships/image" Target="../media/image285.jpeg"/></Relationships>
</file>

<file path=ppt/slides/_rels/slide14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86.jpeg"/><Relationship Id="rId14" Type="http://schemas.openxmlformats.org/officeDocument/2006/relationships/image" Target="../media/image287.jpeg"/><Relationship Id="rId15" Type="http://schemas.openxmlformats.org/officeDocument/2006/relationships/image" Target="../media/image288.png"/><Relationship Id="rId16" Type="http://schemas.openxmlformats.org/officeDocument/2006/relationships/image" Target="../media/image289.jpeg"/><Relationship Id="rId17" Type="http://schemas.openxmlformats.org/officeDocument/2006/relationships/image" Target="../media/image290.jpeg"/><Relationship Id="rId18" Type="http://schemas.openxmlformats.org/officeDocument/2006/relationships/image" Target="../media/image291.gif"/><Relationship Id="rId19" Type="http://schemas.openxmlformats.org/officeDocument/2006/relationships/image" Target="../media/image292.jpeg"/><Relationship Id="rId50" Type="http://schemas.openxmlformats.org/officeDocument/2006/relationships/image" Target="../media/image323.jpeg"/><Relationship Id="rId51" Type="http://schemas.openxmlformats.org/officeDocument/2006/relationships/image" Target="../media/image324.gif"/><Relationship Id="rId52" Type="http://schemas.openxmlformats.org/officeDocument/2006/relationships/image" Target="../media/image325.png"/><Relationship Id="rId53" Type="http://schemas.openxmlformats.org/officeDocument/2006/relationships/image" Target="../media/image326.jpeg"/><Relationship Id="rId54" Type="http://schemas.openxmlformats.org/officeDocument/2006/relationships/image" Target="../media/image327.jpeg"/><Relationship Id="rId55" Type="http://schemas.openxmlformats.org/officeDocument/2006/relationships/image" Target="../media/image328.jpeg"/><Relationship Id="rId56" Type="http://schemas.openxmlformats.org/officeDocument/2006/relationships/image" Target="../media/image329.jpeg"/><Relationship Id="rId40" Type="http://schemas.openxmlformats.org/officeDocument/2006/relationships/image" Target="../media/image313.gif"/><Relationship Id="rId41" Type="http://schemas.openxmlformats.org/officeDocument/2006/relationships/image" Target="../media/image314.gif"/><Relationship Id="rId42" Type="http://schemas.openxmlformats.org/officeDocument/2006/relationships/image" Target="../media/image315.jpeg"/><Relationship Id="rId43" Type="http://schemas.openxmlformats.org/officeDocument/2006/relationships/image" Target="../media/image316.jpeg"/><Relationship Id="rId44" Type="http://schemas.openxmlformats.org/officeDocument/2006/relationships/image" Target="../media/image317.png"/><Relationship Id="rId45" Type="http://schemas.openxmlformats.org/officeDocument/2006/relationships/image" Target="../media/image318.png"/><Relationship Id="rId46" Type="http://schemas.openxmlformats.org/officeDocument/2006/relationships/image" Target="../media/image319.jpeg"/><Relationship Id="rId47" Type="http://schemas.openxmlformats.org/officeDocument/2006/relationships/image" Target="../media/image320.jpeg"/><Relationship Id="rId48" Type="http://schemas.openxmlformats.org/officeDocument/2006/relationships/image" Target="../media/image321.jpeg"/><Relationship Id="rId49" Type="http://schemas.openxmlformats.org/officeDocument/2006/relationships/image" Target="../media/image322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6.xml"/><Relationship Id="rId3" Type="http://schemas.openxmlformats.org/officeDocument/2006/relationships/image" Target="../media/image276.jpeg"/><Relationship Id="rId4" Type="http://schemas.openxmlformats.org/officeDocument/2006/relationships/image" Target="../media/image277.png"/><Relationship Id="rId5" Type="http://schemas.openxmlformats.org/officeDocument/2006/relationships/image" Target="../media/image278.gif"/><Relationship Id="rId6" Type="http://schemas.openxmlformats.org/officeDocument/2006/relationships/image" Target="../media/image279.jpeg"/><Relationship Id="rId7" Type="http://schemas.openxmlformats.org/officeDocument/2006/relationships/image" Target="../media/image280.jpeg"/><Relationship Id="rId8" Type="http://schemas.openxmlformats.org/officeDocument/2006/relationships/image" Target="../media/image281.png"/><Relationship Id="rId9" Type="http://schemas.openxmlformats.org/officeDocument/2006/relationships/image" Target="../media/image282.png"/><Relationship Id="rId30" Type="http://schemas.openxmlformats.org/officeDocument/2006/relationships/image" Target="../media/image303.jpeg"/><Relationship Id="rId31" Type="http://schemas.openxmlformats.org/officeDocument/2006/relationships/image" Target="../media/image304.jpeg"/><Relationship Id="rId32" Type="http://schemas.openxmlformats.org/officeDocument/2006/relationships/image" Target="../media/image305.png"/><Relationship Id="rId33" Type="http://schemas.openxmlformats.org/officeDocument/2006/relationships/image" Target="../media/image306.png"/><Relationship Id="rId34" Type="http://schemas.openxmlformats.org/officeDocument/2006/relationships/image" Target="../media/image307.gif"/><Relationship Id="rId35" Type="http://schemas.openxmlformats.org/officeDocument/2006/relationships/image" Target="../media/image308.png"/><Relationship Id="rId36" Type="http://schemas.openxmlformats.org/officeDocument/2006/relationships/image" Target="../media/image309.jpeg"/><Relationship Id="rId37" Type="http://schemas.openxmlformats.org/officeDocument/2006/relationships/image" Target="../media/image310.jpeg"/><Relationship Id="rId38" Type="http://schemas.openxmlformats.org/officeDocument/2006/relationships/image" Target="../media/image311.gif"/><Relationship Id="rId39" Type="http://schemas.openxmlformats.org/officeDocument/2006/relationships/image" Target="../media/image312.jpeg"/><Relationship Id="rId20" Type="http://schemas.openxmlformats.org/officeDocument/2006/relationships/image" Target="../media/image293.jpeg"/><Relationship Id="rId21" Type="http://schemas.openxmlformats.org/officeDocument/2006/relationships/image" Target="../media/image294.jpeg"/><Relationship Id="rId22" Type="http://schemas.openxmlformats.org/officeDocument/2006/relationships/image" Target="../media/image295.jpeg"/><Relationship Id="rId23" Type="http://schemas.openxmlformats.org/officeDocument/2006/relationships/image" Target="../media/image296.png"/><Relationship Id="rId24" Type="http://schemas.openxmlformats.org/officeDocument/2006/relationships/image" Target="../media/image297.gif"/><Relationship Id="rId25" Type="http://schemas.openxmlformats.org/officeDocument/2006/relationships/image" Target="../media/image298.jpeg"/><Relationship Id="rId26" Type="http://schemas.openxmlformats.org/officeDocument/2006/relationships/image" Target="../media/image299.gif"/><Relationship Id="rId27" Type="http://schemas.openxmlformats.org/officeDocument/2006/relationships/image" Target="../media/image300.jpeg"/><Relationship Id="rId28" Type="http://schemas.openxmlformats.org/officeDocument/2006/relationships/image" Target="../media/image301.gif"/><Relationship Id="rId29" Type="http://schemas.openxmlformats.org/officeDocument/2006/relationships/image" Target="../media/image302.gif"/><Relationship Id="rId10" Type="http://schemas.openxmlformats.org/officeDocument/2006/relationships/image" Target="../media/image283.jpeg"/><Relationship Id="rId11" Type="http://schemas.openxmlformats.org/officeDocument/2006/relationships/image" Target="../media/image284.png"/><Relationship Id="rId12" Type="http://schemas.openxmlformats.org/officeDocument/2006/relationships/image" Target="../media/image28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2.pn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6.jpeg"/><Relationship Id="rId4" Type="http://schemas.openxmlformats.org/officeDocument/2006/relationships/image" Target="../media/image331.png"/><Relationship Id="rId5" Type="http://schemas.openxmlformats.org/officeDocument/2006/relationships/image" Target="../media/image277.png"/><Relationship Id="rId6" Type="http://schemas.openxmlformats.org/officeDocument/2006/relationships/image" Target="../media/image332.jpeg"/><Relationship Id="rId7" Type="http://schemas.openxmlformats.org/officeDocument/2006/relationships/image" Target="../media/image33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7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6.jpeg"/><Relationship Id="rId4" Type="http://schemas.openxmlformats.org/officeDocument/2006/relationships/image" Target="../media/image331.png"/><Relationship Id="rId5" Type="http://schemas.openxmlformats.org/officeDocument/2006/relationships/image" Target="../media/image277.png"/><Relationship Id="rId6" Type="http://schemas.openxmlformats.org/officeDocument/2006/relationships/image" Target="../media/image332.jpeg"/><Relationship Id="rId7" Type="http://schemas.openxmlformats.org/officeDocument/2006/relationships/image" Target="../media/image33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8.xml"/></Relationships>
</file>

<file path=ppt/slides/_rels/slide15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21.jpeg"/><Relationship Id="rId12" Type="http://schemas.openxmlformats.org/officeDocument/2006/relationships/image" Target="../media/image316.jpeg"/><Relationship Id="rId13" Type="http://schemas.openxmlformats.org/officeDocument/2006/relationships/image" Target="../media/image306.png"/><Relationship Id="rId14" Type="http://schemas.openxmlformats.org/officeDocument/2006/relationships/image" Target="../media/image292.jpeg"/><Relationship Id="rId15" Type="http://schemas.openxmlformats.org/officeDocument/2006/relationships/image" Target="../media/image341.jpeg"/><Relationship Id="rId16" Type="http://schemas.openxmlformats.org/officeDocument/2006/relationships/image" Target="../media/image342.gif"/><Relationship Id="rId17" Type="http://schemas.openxmlformats.org/officeDocument/2006/relationships/image" Target="../media/image343.png"/><Relationship Id="rId18" Type="http://schemas.openxmlformats.org/officeDocument/2006/relationships/image" Target="../media/image344.jpeg"/><Relationship Id="rId19" Type="http://schemas.openxmlformats.org/officeDocument/2006/relationships/image" Target="../media/image34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9.xml"/><Relationship Id="rId3" Type="http://schemas.openxmlformats.org/officeDocument/2006/relationships/image" Target="../media/image334.jpeg"/><Relationship Id="rId4" Type="http://schemas.openxmlformats.org/officeDocument/2006/relationships/image" Target="../media/image335.png"/><Relationship Id="rId5" Type="http://schemas.openxmlformats.org/officeDocument/2006/relationships/image" Target="../media/image336.png"/><Relationship Id="rId6" Type="http://schemas.openxmlformats.org/officeDocument/2006/relationships/image" Target="../media/image337.jpeg"/><Relationship Id="rId7" Type="http://schemas.openxmlformats.org/officeDocument/2006/relationships/image" Target="../media/image338.png"/><Relationship Id="rId8" Type="http://schemas.openxmlformats.org/officeDocument/2006/relationships/image" Target="../media/image339.png"/><Relationship Id="rId9" Type="http://schemas.openxmlformats.org/officeDocument/2006/relationships/image" Target="../media/image319.jpeg"/><Relationship Id="rId10" Type="http://schemas.openxmlformats.org/officeDocument/2006/relationships/image" Target="../media/image340.jpeg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0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6.jpeg"/><Relationship Id="rId4" Type="http://schemas.openxmlformats.org/officeDocument/2006/relationships/image" Target="../media/image346.jpeg"/><Relationship Id="rId5" Type="http://schemas.openxmlformats.org/officeDocument/2006/relationships/image" Target="../media/image331.png"/><Relationship Id="rId6" Type="http://schemas.openxmlformats.org/officeDocument/2006/relationships/image" Target="../media/image277.png"/><Relationship Id="rId7" Type="http://schemas.openxmlformats.org/officeDocument/2006/relationships/image" Target="../media/image332.jpeg"/><Relationship Id="rId8" Type="http://schemas.openxmlformats.org/officeDocument/2006/relationships/image" Target="../media/image33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1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3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7.emf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4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3.png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8.wmf"/><Relationship Id="rId4" Type="http://schemas.openxmlformats.org/officeDocument/2006/relationships/image" Target="../media/image34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6.xml"/></Relationships>
</file>

<file path=ppt/slides/_rels/slide16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57.png"/><Relationship Id="rId12" Type="http://schemas.openxmlformats.org/officeDocument/2006/relationships/image" Target="../media/image35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7.xml"/><Relationship Id="rId3" Type="http://schemas.openxmlformats.org/officeDocument/2006/relationships/image" Target="../media/image350.png"/><Relationship Id="rId4" Type="http://schemas.openxmlformats.org/officeDocument/2006/relationships/image" Target="../media/image351.png"/><Relationship Id="rId5" Type="http://schemas.openxmlformats.org/officeDocument/2006/relationships/image" Target="../media/image352.png"/><Relationship Id="rId6" Type="http://schemas.openxmlformats.org/officeDocument/2006/relationships/image" Target="../media/image353.png"/><Relationship Id="rId7" Type="http://schemas.openxmlformats.org/officeDocument/2006/relationships/image" Target="../media/image354.png"/><Relationship Id="rId8" Type="http://schemas.openxmlformats.org/officeDocument/2006/relationships/image" Target="../media/image355.png"/><Relationship Id="rId9" Type="http://schemas.openxmlformats.org/officeDocument/2006/relationships/image" Target="../media/image283.jpeg"/><Relationship Id="rId10" Type="http://schemas.openxmlformats.org/officeDocument/2006/relationships/image" Target="../media/image356.jpe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9.png"/><Relationship Id="rId4" Type="http://schemas.openxmlformats.org/officeDocument/2006/relationships/image" Target="../media/image360.png"/><Relationship Id="rId5" Type="http://schemas.openxmlformats.org/officeDocument/2006/relationships/image" Target="../media/image307.gif"/><Relationship Id="rId6" Type="http://schemas.openxmlformats.org/officeDocument/2006/relationships/image" Target="../media/image36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8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2.png"/><Relationship Id="rId4" Type="http://schemas.openxmlformats.org/officeDocument/2006/relationships/image" Target="../media/image363.png"/><Relationship Id="rId5" Type="http://schemas.openxmlformats.org/officeDocument/2006/relationships/image" Target="../media/image364.png"/><Relationship Id="rId6" Type="http://schemas.openxmlformats.org/officeDocument/2006/relationships/image" Target="../media/image365.png"/><Relationship Id="rId7" Type="http://schemas.openxmlformats.org/officeDocument/2006/relationships/image" Target="../media/image306.png"/><Relationship Id="rId8" Type="http://schemas.openxmlformats.org/officeDocument/2006/relationships/image" Target="../media/image366.png"/><Relationship Id="rId9" Type="http://schemas.openxmlformats.org/officeDocument/2006/relationships/image" Target="../media/image36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9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8.png"/><Relationship Id="rId4" Type="http://schemas.openxmlformats.org/officeDocument/2006/relationships/image" Target="../media/image369.png"/><Relationship Id="rId5" Type="http://schemas.openxmlformats.org/officeDocument/2006/relationships/image" Target="../media/image370.png"/><Relationship Id="rId6" Type="http://schemas.openxmlformats.org/officeDocument/2006/relationships/image" Target="../media/image283.jpeg"/><Relationship Id="rId7" Type="http://schemas.openxmlformats.org/officeDocument/2006/relationships/image" Target="../media/image360.png"/><Relationship Id="rId8" Type="http://schemas.openxmlformats.org/officeDocument/2006/relationships/image" Target="../media/image307.gif"/><Relationship Id="rId9" Type="http://schemas.openxmlformats.org/officeDocument/2006/relationships/image" Target="../media/image357.png"/><Relationship Id="rId10" Type="http://schemas.openxmlformats.org/officeDocument/2006/relationships/image" Target="../media/image36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4.pn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0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1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2.xml"/><Relationship Id="rId3" Type="http://schemas.openxmlformats.org/officeDocument/2006/relationships/image" Target="../media/image372.emf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3.xml"/><Relationship Id="rId3" Type="http://schemas.openxmlformats.org/officeDocument/2006/relationships/image" Target="../media/image373.emf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4.xml"/><Relationship Id="rId3" Type="http://schemas.openxmlformats.org/officeDocument/2006/relationships/image" Target="../media/image374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4.png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5.xml"/><Relationship Id="rId3" Type="http://schemas.openxmlformats.org/officeDocument/2006/relationships/image" Target="../media/image375.emf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6.xml"/><Relationship Id="rId3" Type="http://schemas.openxmlformats.org/officeDocument/2006/relationships/image" Target="../media/image376.emf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7.xml"/><Relationship Id="rId3" Type="http://schemas.openxmlformats.org/officeDocument/2006/relationships/image" Target="../media/image377.emf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8.xml"/><Relationship Id="rId3" Type="http://schemas.openxmlformats.org/officeDocument/2006/relationships/image" Target="../media/image378.emf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9.xml"/><Relationship Id="rId3" Type="http://schemas.openxmlformats.org/officeDocument/2006/relationships/image" Target="../media/image379.emf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0.wmf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0.xml"/><Relationship Id="rId3" Type="http://schemas.openxmlformats.org/officeDocument/2006/relationships/image" Target="../media/image38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png"/><Relationship Id="rId5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5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7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58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59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60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61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hyperlink" Target="http://www.earthobservations.org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62.png"/></Relationships>
</file>

<file path=ppt/slides/_rels/slide52.xml.rels><?xml version="1.0" encoding="UTF-8" standalone="yes"?>
<Relationships xmlns="http://schemas.openxmlformats.org/package/2006/relationships"><Relationship Id="rId20" Type="http://schemas.openxmlformats.org/officeDocument/2006/relationships/image" Target="../media/image80.png"/><Relationship Id="rId21" Type="http://schemas.openxmlformats.org/officeDocument/2006/relationships/image" Target="../media/image81.png"/><Relationship Id="rId22" Type="http://schemas.openxmlformats.org/officeDocument/2006/relationships/image" Target="../media/image82.png"/><Relationship Id="rId23" Type="http://schemas.openxmlformats.org/officeDocument/2006/relationships/image" Target="../media/image83.png"/><Relationship Id="rId24" Type="http://schemas.openxmlformats.org/officeDocument/2006/relationships/image" Target="../media/image84.png"/><Relationship Id="rId25" Type="http://schemas.openxmlformats.org/officeDocument/2006/relationships/image" Target="../media/image85.png"/><Relationship Id="rId26" Type="http://schemas.openxmlformats.org/officeDocument/2006/relationships/image" Target="../media/image86.png"/><Relationship Id="rId27" Type="http://schemas.openxmlformats.org/officeDocument/2006/relationships/image" Target="../media/image87.png"/><Relationship Id="rId28" Type="http://schemas.openxmlformats.org/officeDocument/2006/relationships/image" Target="../media/image88.png"/><Relationship Id="rId29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30" Type="http://schemas.openxmlformats.org/officeDocument/2006/relationships/image" Target="../media/image90.png"/><Relationship Id="rId31" Type="http://schemas.openxmlformats.org/officeDocument/2006/relationships/image" Target="../media/image91.png"/><Relationship Id="rId32" Type="http://schemas.openxmlformats.org/officeDocument/2006/relationships/image" Target="../media/image92.png"/><Relationship Id="rId9" Type="http://schemas.openxmlformats.org/officeDocument/2006/relationships/image" Target="../media/image69.png"/><Relationship Id="rId6" Type="http://schemas.openxmlformats.org/officeDocument/2006/relationships/image" Target="../media/image66.png"/><Relationship Id="rId7" Type="http://schemas.openxmlformats.org/officeDocument/2006/relationships/image" Target="../media/image67.png"/><Relationship Id="rId8" Type="http://schemas.openxmlformats.org/officeDocument/2006/relationships/image" Target="../media/image68.png"/><Relationship Id="rId33" Type="http://schemas.openxmlformats.org/officeDocument/2006/relationships/image" Target="../media/image62.png"/><Relationship Id="rId10" Type="http://schemas.openxmlformats.org/officeDocument/2006/relationships/image" Target="../media/image70.png"/><Relationship Id="rId11" Type="http://schemas.openxmlformats.org/officeDocument/2006/relationships/image" Target="../media/image71.png"/><Relationship Id="rId12" Type="http://schemas.openxmlformats.org/officeDocument/2006/relationships/image" Target="../media/image72.png"/><Relationship Id="rId13" Type="http://schemas.openxmlformats.org/officeDocument/2006/relationships/image" Target="../media/image73.png"/><Relationship Id="rId14" Type="http://schemas.openxmlformats.org/officeDocument/2006/relationships/image" Target="../media/image74.png"/><Relationship Id="rId15" Type="http://schemas.openxmlformats.org/officeDocument/2006/relationships/image" Target="../media/image75.png"/><Relationship Id="rId16" Type="http://schemas.openxmlformats.org/officeDocument/2006/relationships/image" Target="../media/image76.png"/><Relationship Id="rId17" Type="http://schemas.openxmlformats.org/officeDocument/2006/relationships/image" Target="../media/image77.png"/><Relationship Id="rId18" Type="http://schemas.openxmlformats.org/officeDocument/2006/relationships/image" Target="../media/image78.png"/><Relationship Id="rId19" Type="http://schemas.openxmlformats.org/officeDocument/2006/relationships/image" Target="../media/image7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4" Type="http://schemas.openxmlformats.org/officeDocument/2006/relationships/hyperlink" Target="http://inspire.jrc.ec.europa.eu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95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9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4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4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4" Type="http://schemas.openxmlformats.org/officeDocument/2006/relationships/hyperlink" Target="http://www.eyeonearth.org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ec.europa.eu/digital-agenda/" TargetMode="External"/><Relationship Id="rId4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100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100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100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100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100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100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eossintopractice.org/" TargetMode="External"/><Relationship Id="rId4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png"/><Relationship Id="rId3" Type="http://schemas.openxmlformats.org/officeDocument/2006/relationships/image" Target="../media/image10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106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4" Type="http://schemas.openxmlformats.org/officeDocument/2006/relationships/image" Target="../media/image109.png"/><Relationship Id="rId5" Type="http://schemas.openxmlformats.org/officeDocument/2006/relationships/image" Target="../media/image110.png"/><Relationship Id="rId6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3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112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113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4" Type="http://schemas.openxmlformats.org/officeDocument/2006/relationships/image" Target="../media/image116.png"/><Relationship Id="rId5" Type="http://schemas.openxmlformats.org/officeDocument/2006/relationships/image" Target="../media/image117.png"/><Relationship Id="rId6" Type="http://schemas.openxmlformats.org/officeDocument/2006/relationships/image" Target="../media/image118.png"/><Relationship Id="rId7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4" Type="http://schemas.openxmlformats.org/officeDocument/2006/relationships/image" Target="../media/image122.png"/><Relationship Id="rId5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0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4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5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4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6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5.jpeg"/><Relationship Id="rId3" Type="http://schemas.openxmlformats.org/officeDocument/2006/relationships/image" Target="../media/image127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125.jpe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125.jpe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4" Type="http://schemas.openxmlformats.org/officeDocument/2006/relationships/image" Target="../media/image129.png"/><Relationship Id="rId5" Type="http://schemas.openxmlformats.org/officeDocument/2006/relationships/image" Target="../media/image130.png"/><Relationship Id="rId6" Type="http://schemas.openxmlformats.org/officeDocument/2006/relationships/image" Target="../media/image131.png"/><Relationship Id="rId7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localhost:8080/geoserver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hyperlink" Target="http://localhost/geoss" TargetMode="External"/><Relationship Id="rId4" Type="http://schemas.openxmlformats.org/officeDocument/2006/relationships/image" Target="../media/image133.png"/><Relationship Id="rId5" Type="http://schemas.openxmlformats.org/officeDocument/2006/relationships/image" Target="../media/image134.png"/><Relationship Id="rId6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localhost:8080/geoserver" TargetMode="Externa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hyperlink" Target="http://localhost:8080/geoserver" TargetMode="External"/><Relationship Id="rId4" Type="http://schemas.openxmlformats.org/officeDocument/2006/relationships/image" Target="../media/image136.png"/><Relationship Id="rId5" Type="http://schemas.openxmlformats.org/officeDocument/2006/relationships/image" Target="../media/image137.png"/><Relationship Id="rId6" Type="http://schemas.openxmlformats.org/officeDocument/2006/relationships/image" Target="../media/image138.png"/><Relationship Id="rId7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9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4" Type="http://schemas.openxmlformats.org/officeDocument/2006/relationships/image" Target="../media/image130.png"/><Relationship Id="rId5" Type="http://schemas.openxmlformats.org/officeDocument/2006/relationships/image" Target="../media/image142.png"/><Relationship Id="rId6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0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4.png"/><Relationship Id="rId3" Type="http://schemas.openxmlformats.org/officeDocument/2006/relationships/image" Target="../media/image145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4" Type="http://schemas.openxmlformats.org/officeDocument/2006/relationships/image" Target="../media/image148.png"/><Relationship Id="rId5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6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4" Type="http://schemas.openxmlformats.org/officeDocument/2006/relationships/image" Target="../media/image151.png"/><Relationship Id="rId5" Type="http://schemas.openxmlformats.org/officeDocument/2006/relationships/image" Target="../media/image152.png"/><Relationship Id="rId6" Type="http://schemas.openxmlformats.org/officeDocument/2006/relationships/image" Target="../media/image153.png"/><Relationship Id="rId7" Type="http://schemas.openxmlformats.org/officeDocument/2006/relationships/image" Target="../media/image15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0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5.png"/><Relationship Id="rId3" Type="http://schemas.openxmlformats.org/officeDocument/2006/relationships/image" Target="../media/image156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4" Type="http://schemas.openxmlformats.org/officeDocument/2006/relationships/image" Target="../media/image159.png"/><Relationship Id="rId5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7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hyperlink" Target="http://localhost:8080/geoserver/wms/kml?layers=geoss:lmz_po_shp" TargetMode="External"/><Relationship Id="rId4" Type="http://schemas.openxmlformats.org/officeDocument/2006/relationships/image" Target="../media/image161.png"/><Relationship Id="rId5" Type="http://schemas.openxmlformats.org/officeDocument/2006/relationships/image" Target="../media/image159.png"/><Relationship Id="rId6" Type="http://schemas.openxmlformats.org/officeDocument/2006/relationships/image" Target="../media/image16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1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52320" y="6356350"/>
            <a:ext cx="334480" cy="365125"/>
          </a:xfrm>
        </p:spPr>
        <p:txBody>
          <a:bodyPr/>
          <a:lstStyle/>
          <a:p>
            <a:fld id="{BB94B09F-8FCB-7141-A19E-A8444146AAFD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27294" y="1672167"/>
            <a:ext cx="823861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4000" dirty="0" smtClean="0"/>
              <a:t>Taller</a:t>
            </a:r>
          </a:p>
          <a:p>
            <a:pPr algn="ctr"/>
            <a:r>
              <a:rPr lang="es-ES" sz="4000" dirty="0" smtClean="0"/>
              <a:t>“</a:t>
            </a:r>
            <a:r>
              <a:rPr lang="es-ES" sz="4000" dirty="0" err="1" smtClean="0"/>
              <a:t>Bringing</a:t>
            </a:r>
            <a:r>
              <a:rPr lang="es-ES" sz="4000" dirty="0" smtClean="0"/>
              <a:t> GEOSS </a:t>
            </a:r>
            <a:r>
              <a:rPr lang="es-ES" sz="4000" dirty="0" err="1" smtClean="0"/>
              <a:t>Services</a:t>
            </a:r>
            <a:r>
              <a:rPr lang="es-ES" sz="4000" dirty="0" smtClean="0"/>
              <a:t> </a:t>
            </a:r>
            <a:r>
              <a:rPr lang="es-ES" sz="4000" dirty="0" err="1" smtClean="0"/>
              <a:t>into</a:t>
            </a:r>
            <a:r>
              <a:rPr lang="es-ES" sz="4000" dirty="0" smtClean="0"/>
              <a:t> </a:t>
            </a:r>
            <a:r>
              <a:rPr lang="es-ES" sz="4000" dirty="0" err="1" smtClean="0"/>
              <a:t>practice</a:t>
            </a:r>
            <a:r>
              <a:rPr lang="es-ES" sz="4000" dirty="0" smtClean="0"/>
              <a:t>”</a:t>
            </a:r>
            <a:endParaRPr lang="es-ES" b="1" dirty="0">
              <a:solidFill>
                <a:srgbClr val="000000"/>
              </a:solidFill>
            </a:endParaRPr>
          </a:p>
        </p:txBody>
      </p:sp>
      <p:sp>
        <p:nvSpPr>
          <p:cNvPr id="18" name="Subtitle 2"/>
          <p:cNvSpPr>
            <a:spLocks noGrp="1"/>
          </p:cNvSpPr>
          <p:nvPr>
            <p:ph type="subTitle" idx="1"/>
          </p:nvPr>
        </p:nvSpPr>
        <p:spPr>
          <a:xfrm>
            <a:off x="427294" y="4212167"/>
            <a:ext cx="8259506" cy="709083"/>
          </a:xfrm>
        </p:spPr>
        <p:txBody>
          <a:bodyPr>
            <a:normAutofit fontScale="85000" lnSpcReduction="10000"/>
          </a:bodyPr>
          <a:lstStyle/>
          <a:p>
            <a:r>
              <a:rPr lang="en-US" sz="3000" dirty="0" smtClean="0"/>
              <a:t>Lacroix P., </a:t>
            </a:r>
            <a:r>
              <a:rPr lang="en-US" sz="3000" dirty="0" err="1" smtClean="0"/>
              <a:t>Guigoz</a:t>
            </a:r>
            <a:r>
              <a:rPr lang="en-US" sz="3000" dirty="0" smtClean="0"/>
              <a:t> Y., Ray N., Giuliani G., </a:t>
            </a:r>
            <a:r>
              <a:rPr lang="en-US" sz="3000" dirty="0" err="1" smtClean="0"/>
              <a:t>Bigagli</a:t>
            </a:r>
            <a:r>
              <a:rPr lang="en-US" sz="3000" dirty="0" smtClean="0"/>
              <a:t> L., de Bono A.</a:t>
            </a:r>
          </a:p>
        </p:txBody>
      </p:sp>
    </p:spTree>
    <p:extLst>
      <p:ext uri="{BB962C8B-B14F-4D97-AF65-F5344CB8AC3E}">
        <p14:creationId xmlns:p14="http://schemas.microsoft.com/office/powerpoint/2010/main" val="3209181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/>
          </p:cNvSpPr>
          <p:nvPr/>
        </p:nvSpPr>
        <p:spPr bwMode="auto">
          <a:xfrm>
            <a:off x="987825" y="395585"/>
            <a:ext cx="7496890" cy="203596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es-ES" sz="2400" dirty="0" smtClean="0">
                <a:ea typeface="Gill Sans" pitchFamily="-84" charset="0"/>
                <a:cs typeface="Gill Sans" pitchFamily="-84" charset="0"/>
              </a:rPr>
              <a:t>La Agenda 21 aborda la necesidad de información, de desarrollo de bases de datos apropiadas y el compartir información como condiciones necesarias para crear la base del desarrollo sostenible.</a:t>
            </a:r>
            <a:endParaRPr lang="es-ES" sz="2400" dirty="0">
              <a:ea typeface="Gill Sans" pitchFamily="-84" charset="0"/>
              <a:cs typeface="Gill Sans" pitchFamily="-84" charset="0"/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39578" y="2764869"/>
            <a:ext cx="4455914" cy="32414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978" y="1"/>
            <a:ext cx="2476829" cy="1490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1"/>
          <p:cNvSpPr txBox="1">
            <a:spLocks noChangeArrowheads="1"/>
          </p:cNvSpPr>
          <p:nvPr/>
        </p:nvSpPr>
        <p:spPr>
          <a:xfrm>
            <a:off x="303009" y="1489936"/>
            <a:ext cx="8741093" cy="290489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7500" indent="0">
              <a:buFont typeface="Arial"/>
              <a:buNone/>
              <a:defRPr/>
            </a:pPr>
            <a:r>
              <a:rPr lang="es-ES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Los </a:t>
            </a:r>
            <a:r>
              <a:rPr lang="es-ES" sz="1800" b="1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metadatos</a:t>
            </a:r>
            <a:r>
              <a:rPr lang="es-ES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 son datos….</a:t>
            </a:r>
          </a:p>
          <a:p>
            <a:pPr marL="317500" indent="0">
              <a:buFont typeface="Arial"/>
              <a:buNone/>
              <a:defRPr/>
            </a:pPr>
            <a:r>
              <a:rPr lang="es-ES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Que describen otros datos</a:t>
            </a:r>
          </a:p>
          <a:p>
            <a:pPr marL="317500" indent="0">
              <a:buFont typeface="Arial"/>
              <a:buNone/>
              <a:defRPr/>
            </a:pPr>
            <a:r>
              <a:rPr lang="es-ES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Proveen información sobre el contenido de ciertos elementos. Por ejemplo, una imagen puede incluir metadatos que describen su tamaño, la profundidad del píxel, su resolución, fecha de modificación, y otras informaciones.</a:t>
            </a:r>
          </a:p>
          <a:p>
            <a:pPr marL="317500" indent="0">
              <a:buFont typeface="Arial"/>
              <a:buNone/>
              <a:defRPr/>
            </a:pPr>
            <a:endParaRPr lang="es-ES" sz="1800" b="1" dirty="0" smtClean="0">
              <a:solidFill>
                <a:srgbClr val="000000"/>
              </a:solidFill>
              <a:latin typeface="Calibri"/>
              <a:cs typeface="Calibri"/>
              <a:sym typeface="Eurostile" charset="0"/>
            </a:endParaRPr>
          </a:p>
          <a:p>
            <a:pPr marL="317500" indent="0">
              <a:buNone/>
              <a:defRPr/>
            </a:pPr>
            <a:r>
              <a:rPr lang="es-ES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Los</a:t>
            </a:r>
            <a:r>
              <a:rPr lang="es-ES" sz="1800" b="1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 metadatos geoespaciales </a:t>
            </a:r>
            <a:r>
              <a:rPr lang="es-ES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(o “geográficos”) es un tipo particular de metadatos que se aplica a objetos que tienen una extensión geográfica explícita o implícita </a:t>
            </a:r>
          </a:p>
          <a:p>
            <a:pPr marL="317500" indent="0">
              <a:buFont typeface="Arial"/>
              <a:buNone/>
              <a:defRPr/>
            </a:pPr>
            <a:endParaRPr lang="es-ES" sz="1800" dirty="0" smtClean="0">
              <a:solidFill>
                <a:srgbClr val="000000"/>
              </a:solidFill>
              <a:latin typeface="Calibri"/>
              <a:cs typeface="Calibri"/>
              <a:sym typeface="Eurostile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008" y="4050513"/>
            <a:ext cx="3143479" cy="2358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7200" y="415457"/>
            <a:ext cx="8229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b="1" dirty="0" smtClean="0">
                <a:solidFill>
                  <a:schemeClr val="bg1">
                    <a:lumMod val="75000"/>
                  </a:schemeClr>
                </a:solidFill>
              </a:rPr>
              <a:t>¿Cómo documentar y buscar datos?</a:t>
            </a:r>
            <a:endParaRPr lang="es-ES" sz="22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7200" y="907900"/>
            <a:ext cx="264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i="1" dirty="0" smtClean="0"/>
              <a:t>¿Qué son los metadatos ?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8188279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474" y="2092242"/>
            <a:ext cx="5865289" cy="4190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1"/>
          <p:cNvSpPr txBox="1">
            <a:spLocks noChangeArrowheads="1"/>
          </p:cNvSpPr>
          <p:nvPr/>
        </p:nvSpPr>
        <p:spPr>
          <a:xfrm>
            <a:off x="327617" y="1297156"/>
            <a:ext cx="8492517" cy="66042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7500" indent="0">
              <a:buFont typeface="Arial"/>
              <a:buNone/>
              <a:defRPr/>
            </a:pPr>
            <a:r>
              <a:rPr lang="es-ES" sz="1800" dirty="0" smtClean="0">
                <a:latin typeface="Calibri"/>
                <a:cs typeface="Calibri"/>
                <a:sym typeface="Eurostile" charset="0"/>
              </a:rPr>
              <a:t>Los metadatos son una herramienta esencial para la gestión de datos espaciales y juega un rol clave en cualquier iniciativa de infraestructura espacial de datos (SDI)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415457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solidFill>
                  <a:schemeClr val="bg1">
                    <a:lumMod val="75000"/>
                  </a:schemeClr>
                </a:solidFill>
              </a:rPr>
              <a:t>¿Cómo documentar y buscar datos?</a:t>
            </a:r>
            <a:endParaRPr lang="es-ES" sz="28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907900"/>
            <a:ext cx="30461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i="1" dirty="0" smtClean="0"/>
              <a:t>Importancia de los metadatos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7723833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 txBox="1">
            <a:spLocks noChangeArrowheads="1"/>
          </p:cNvSpPr>
          <p:nvPr/>
        </p:nvSpPr>
        <p:spPr>
          <a:xfrm>
            <a:off x="132382" y="1726540"/>
            <a:ext cx="8754742" cy="43377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62000" lvl="1" indent="0">
              <a:lnSpc>
                <a:spcPct val="250000"/>
              </a:lnSpc>
              <a:spcBef>
                <a:spcPts val="600"/>
              </a:spcBef>
              <a:buFont typeface="Arial"/>
              <a:buNone/>
              <a:defRPr/>
            </a:pPr>
            <a:r>
              <a:rPr lang="es-ES" sz="2000" b="1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1) Acceso</a:t>
            </a:r>
          </a:p>
          <a:p>
            <a:pPr marL="762000" lvl="1" indent="0">
              <a:lnSpc>
                <a:spcPct val="250000"/>
              </a:lnSpc>
              <a:spcBef>
                <a:spcPts val="600"/>
              </a:spcBef>
              <a:buFont typeface="Arial"/>
              <a:buNone/>
              <a:defRPr/>
            </a:pPr>
            <a:r>
              <a:rPr lang="es-ES" sz="2000" b="1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		2) Interoperabilidad</a:t>
            </a:r>
          </a:p>
          <a:p>
            <a:pPr marL="762000" lvl="1" indent="0">
              <a:lnSpc>
                <a:spcPct val="250000"/>
              </a:lnSpc>
              <a:spcBef>
                <a:spcPts val="600"/>
              </a:spcBef>
              <a:buFont typeface="Arial"/>
              <a:buNone/>
              <a:defRPr/>
            </a:pPr>
            <a:r>
              <a:rPr lang="es-ES" sz="2000" b="1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					3) Gestión del almacenamiento de datos</a:t>
            </a:r>
          </a:p>
          <a:p>
            <a:pPr marL="762000" lvl="1" indent="0">
              <a:lnSpc>
                <a:spcPct val="250000"/>
              </a:lnSpc>
              <a:spcBef>
                <a:spcPts val="600"/>
              </a:spcBef>
              <a:buFont typeface="Arial"/>
              <a:buNone/>
              <a:defRPr/>
            </a:pPr>
            <a:r>
              <a:rPr lang="es-ES" sz="2000" b="1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								4) Derechos</a:t>
            </a:r>
          </a:p>
          <a:p>
            <a:pPr marL="762000" lvl="1" indent="0">
              <a:lnSpc>
                <a:spcPct val="250000"/>
              </a:lnSpc>
              <a:spcBef>
                <a:spcPts val="600"/>
              </a:spcBef>
              <a:buFont typeface="Arial"/>
              <a:buNone/>
              <a:defRPr/>
            </a:pPr>
            <a:r>
              <a:rPr lang="es-ES" sz="2000" b="1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										5) Preservación </a:t>
            </a:r>
          </a:p>
          <a:p>
            <a:pPr marL="2095500" lvl="4" indent="0">
              <a:buFont typeface="Arial"/>
              <a:buNone/>
              <a:defRPr/>
            </a:pPr>
            <a:endParaRPr lang="es-ES" dirty="0" smtClean="0">
              <a:solidFill>
                <a:srgbClr val="000000"/>
              </a:solidFill>
              <a:latin typeface="Calibri"/>
              <a:cs typeface="Calibri"/>
              <a:sym typeface="Eurostile" charset="0"/>
            </a:endParaRPr>
          </a:p>
          <a:p>
            <a:pPr marL="2667000" lvl="4">
              <a:defRPr/>
            </a:pPr>
            <a:endParaRPr lang="es-ES" dirty="0" smtClean="0">
              <a:solidFill>
                <a:srgbClr val="000000"/>
              </a:solidFill>
              <a:latin typeface="Calibri"/>
              <a:cs typeface="Calibri"/>
              <a:sym typeface="Eurostile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415457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solidFill>
                  <a:schemeClr val="bg1">
                    <a:lumMod val="75000"/>
                  </a:schemeClr>
                </a:solidFill>
              </a:rPr>
              <a:t>¿Cómo documentar y buscar datos?</a:t>
            </a:r>
            <a:endParaRPr lang="es-ES" sz="28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7200" y="907900"/>
            <a:ext cx="25401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i="1" dirty="0" smtClean="0"/>
              <a:t>¿Porqué los metadatos ?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5191413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54" y="1577731"/>
            <a:ext cx="7333428" cy="406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586853" y="5718690"/>
            <a:ext cx="719072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050" b="1" i="1" dirty="0" smtClean="0"/>
              <a:t>Fuente: </a:t>
            </a:r>
            <a:r>
              <a:rPr lang="en-US" sz="1050" b="1" i="1" dirty="0"/>
              <a:t>The story of data on the environment    </a:t>
            </a:r>
            <a:r>
              <a:rPr lang="fr-CH" sz="1000" i="1" dirty="0"/>
              <a:t>http://www.youtube.com/</a:t>
            </a:r>
            <a:r>
              <a:rPr lang="fr-CH" sz="1000" i="1" dirty="0" smtClean="0"/>
              <a:t>watch?v</a:t>
            </a:r>
            <a:r>
              <a:rPr lang="fr-CH" sz="1000" i="1" dirty="0"/>
              <a:t>=9SKOwQDFhYI&amp;feature=related</a:t>
            </a:r>
          </a:p>
        </p:txBody>
      </p:sp>
      <p:sp>
        <p:nvSpPr>
          <p:cNvPr id="4" name="Oval 3"/>
          <p:cNvSpPr/>
          <p:nvPr/>
        </p:nvSpPr>
        <p:spPr>
          <a:xfrm>
            <a:off x="3772070" y="4645204"/>
            <a:ext cx="1145065" cy="109714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7200" y="415457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solidFill>
                  <a:schemeClr val="bg1">
                    <a:lumMod val="75000"/>
                  </a:schemeClr>
                </a:solidFill>
              </a:rPr>
              <a:t>¿Cómo documentar y buscar datos?</a:t>
            </a:r>
            <a:endParaRPr lang="es-ES" sz="28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7200" y="907900"/>
            <a:ext cx="39595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i="1" dirty="0" smtClean="0"/>
              <a:t>¿Porqué los metadatos ? 1) Acceso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9352845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1"/>
          <p:cNvSpPr>
            <a:spLocks/>
          </p:cNvSpPr>
          <p:nvPr/>
        </p:nvSpPr>
        <p:spPr bwMode="auto">
          <a:xfrm>
            <a:off x="209942" y="1440914"/>
            <a:ext cx="7306270" cy="8616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es-ES" altLang="ja-JP" i="1" dirty="0" smtClean="0">
                <a:latin typeface="Calibri"/>
                <a:ea typeface="Gill Sans" pitchFamily="-84" charset="0"/>
                <a:cs typeface="Calibri"/>
              </a:rPr>
              <a:t>“la capacidad de uno o más sistemas o componentes para intercambiar información y usar la información que ha sido intercambiada”</a:t>
            </a:r>
            <a:endParaRPr lang="es-ES" dirty="0">
              <a:latin typeface="Calibri"/>
              <a:ea typeface="Gill Sans" pitchFamily="-84" charset="0"/>
              <a:cs typeface="Calibri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722" y="2825086"/>
            <a:ext cx="2330777" cy="2711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3"/>
          <p:cNvSpPr>
            <a:spLocks/>
          </p:cNvSpPr>
          <p:nvPr/>
        </p:nvSpPr>
        <p:spPr bwMode="auto">
          <a:xfrm rot="-5400000">
            <a:off x="3180449" y="4227890"/>
            <a:ext cx="956993" cy="261610"/>
          </a:xfrm>
          <a:prstGeom prst="rect">
            <a:avLst/>
          </a:prstGeom>
          <a:noFill/>
          <a:ln w="38100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s-ES" sz="1700" dirty="0" smtClean="0">
                <a:ea typeface="Gill Sans" pitchFamily="-84" charset="0"/>
                <a:cs typeface="Gill Sans" pitchFamily="-84" charset="0"/>
              </a:rPr>
              <a:t>Metadatos</a:t>
            </a:r>
            <a:endParaRPr lang="es-ES" sz="1700" dirty="0">
              <a:ea typeface="Gill Sans" pitchFamily="-84" charset="0"/>
              <a:cs typeface="Gill Sans" pitchFamily="-84" charset="0"/>
            </a:endParaRPr>
          </a:p>
        </p:txBody>
      </p:sp>
      <p:grpSp>
        <p:nvGrpSpPr>
          <p:cNvPr id="10" name="Group 7"/>
          <p:cNvGrpSpPr>
            <a:grpSpLocks/>
          </p:cNvGrpSpPr>
          <p:nvPr/>
        </p:nvGrpSpPr>
        <p:grpSpPr bwMode="auto">
          <a:xfrm>
            <a:off x="3949159" y="3832516"/>
            <a:ext cx="4991536" cy="1052587"/>
            <a:chOff x="0" y="0"/>
            <a:chExt cx="4471" cy="943"/>
          </a:xfrm>
        </p:grpSpPr>
        <p:sp>
          <p:nvSpPr>
            <p:cNvPr id="11" name="Rectangle 8"/>
            <p:cNvSpPr>
              <a:spLocks/>
            </p:cNvSpPr>
            <p:nvPr/>
          </p:nvSpPr>
          <p:spPr bwMode="auto">
            <a:xfrm>
              <a:off x="392" y="75"/>
              <a:ext cx="4079" cy="82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0" tIns="0" rIns="0" bIns="0" anchor="ctr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s-ES" sz="2000" b="1" i="1" dirty="0" err="1" smtClean="0">
                  <a:ea typeface="Gill Sans" pitchFamily="-84" charset="0"/>
                  <a:cs typeface="Gill Sans" pitchFamily="-84" charset="0"/>
                </a:rPr>
                <a:t>Catalog</a:t>
              </a:r>
              <a:r>
                <a:rPr lang="es-ES" sz="2000" b="1" i="1" dirty="0" smtClean="0">
                  <a:ea typeface="Gill Sans" pitchFamily="-84" charset="0"/>
                  <a:cs typeface="Gill Sans" pitchFamily="-84" charset="0"/>
                </a:rPr>
                <a:t> </a:t>
              </a:r>
              <a:r>
                <a:rPr lang="es-ES" sz="2000" b="1" i="1" dirty="0" err="1" smtClean="0">
                  <a:ea typeface="Gill Sans" pitchFamily="-84" charset="0"/>
                  <a:cs typeface="Gill Sans" pitchFamily="-84" charset="0"/>
                </a:rPr>
                <a:t>Services</a:t>
              </a:r>
              <a:r>
                <a:rPr lang="es-ES" sz="2000" b="1" i="1" dirty="0" smtClean="0">
                  <a:ea typeface="Gill Sans" pitchFamily="-84" charset="0"/>
                  <a:cs typeface="Gill Sans" pitchFamily="-84" charset="0"/>
                </a:rPr>
                <a:t> </a:t>
              </a:r>
              <a:r>
                <a:rPr lang="es-ES" sz="2000" b="1" i="1" dirty="0" err="1" smtClean="0">
                  <a:ea typeface="Gill Sans" pitchFamily="-84" charset="0"/>
                  <a:cs typeface="Gill Sans" pitchFamily="-84" charset="0"/>
                </a:rPr>
                <a:t>for</a:t>
              </a:r>
              <a:r>
                <a:rPr lang="es-ES" sz="2000" b="1" i="1" dirty="0" smtClean="0">
                  <a:ea typeface="Gill Sans" pitchFamily="-84" charset="0"/>
                  <a:cs typeface="Gill Sans" pitchFamily="-84" charset="0"/>
                </a:rPr>
                <a:t> </a:t>
              </a:r>
              <a:r>
                <a:rPr lang="es-ES" sz="2000" b="1" i="1" dirty="0" err="1" smtClean="0">
                  <a:ea typeface="Gill Sans" pitchFamily="-84" charset="0"/>
                  <a:cs typeface="Gill Sans" pitchFamily="-84" charset="0"/>
                </a:rPr>
                <a:t>the</a:t>
              </a:r>
              <a:r>
                <a:rPr lang="es-ES" sz="2000" b="1" i="1" dirty="0" smtClean="0">
                  <a:ea typeface="Gill Sans" pitchFamily="-84" charset="0"/>
                  <a:cs typeface="Gill Sans" pitchFamily="-84" charset="0"/>
                </a:rPr>
                <a:t> Web (CS-W)</a:t>
              </a:r>
            </a:p>
            <a:p>
              <a:pPr algn="l"/>
              <a:r>
                <a:rPr lang="es-ES" sz="2000" dirty="0" smtClean="0">
                  <a:ea typeface="Gill Sans" pitchFamily="-84" charset="0"/>
                  <a:cs typeface="Gill Sans" pitchFamily="-84" charset="0"/>
                </a:rPr>
                <a:t>Define diferentes interfaces web para el descubrimiento de datos</a:t>
              </a:r>
              <a:endParaRPr lang="es-ES" sz="2000" dirty="0">
                <a:ea typeface="Gill Sans" pitchFamily="-84" charset="0"/>
                <a:cs typeface="Gill Sans" pitchFamily="-84" charset="0"/>
              </a:endParaRPr>
            </a:p>
          </p:txBody>
        </p:sp>
        <p:pic>
          <p:nvPicPr>
            <p:cNvPr id="12" name="Picture 9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-5400000">
              <a:off x="-350" y="350"/>
              <a:ext cx="943" cy="24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sp>
        <p:nvSpPr>
          <p:cNvPr id="3" name="Rectangle 2"/>
          <p:cNvSpPr/>
          <p:nvPr/>
        </p:nvSpPr>
        <p:spPr>
          <a:xfrm>
            <a:off x="3528139" y="3603698"/>
            <a:ext cx="5208886" cy="1456235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7200" y="907900"/>
            <a:ext cx="45622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i="1" dirty="0" smtClean="0"/>
              <a:t>¿Porqué los metadatos ? 2) Interoperabilidad</a:t>
            </a:r>
            <a:endParaRPr lang="es-ES" dirty="0"/>
          </a:p>
        </p:txBody>
      </p:sp>
      <p:sp>
        <p:nvSpPr>
          <p:cNvPr id="14" name="TextBox 13"/>
          <p:cNvSpPr txBox="1"/>
          <p:nvPr/>
        </p:nvSpPr>
        <p:spPr>
          <a:xfrm>
            <a:off x="457200" y="415457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solidFill>
                  <a:schemeClr val="bg1">
                    <a:lumMod val="75000"/>
                  </a:schemeClr>
                </a:solidFill>
              </a:rPr>
              <a:t>¿Cómo documentar y buscar datos?</a:t>
            </a:r>
            <a:endParaRPr lang="es-ES" sz="2800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24393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 autoUpdateAnimBg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125" y="1544444"/>
            <a:ext cx="4962833" cy="30000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663" y="2901803"/>
            <a:ext cx="5167975" cy="324693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7200" y="415457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solidFill>
                  <a:schemeClr val="bg1">
                    <a:lumMod val="75000"/>
                  </a:schemeClr>
                </a:solidFill>
              </a:rPr>
              <a:t>¿Cómo documentar y buscar datos?</a:t>
            </a:r>
            <a:endParaRPr lang="es-ES" sz="28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7200" y="907900"/>
            <a:ext cx="65714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i="1" dirty="0" smtClean="0"/>
              <a:t>¿Porqué los metadatos ? 3) Gestión del almacenamiento de datos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4495914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557161" y="3983308"/>
            <a:ext cx="3513832" cy="1544835"/>
            <a:chOff x="0" y="0"/>
            <a:chExt cx="3148" cy="1384"/>
          </a:xfrm>
        </p:grpSpPr>
        <p:sp>
          <p:nvSpPr>
            <p:cNvPr id="66570" name="Rectangle 5"/>
            <p:cNvSpPr>
              <a:spLocks/>
            </p:cNvSpPr>
            <p:nvPr/>
          </p:nvSpPr>
          <p:spPr bwMode="auto">
            <a:xfrm>
              <a:off x="1424" y="0"/>
              <a:ext cx="1724" cy="13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s-ES" sz="2000" b="1" dirty="0" smtClean="0">
                  <a:solidFill>
                    <a:schemeClr val="tx1"/>
                  </a:solidFill>
                  <a:latin typeface="Calibri"/>
                  <a:ea typeface="Gill Sans" pitchFamily="-84" charset="0"/>
                  <a:cs typeface="Calibri"/>
                </a:rPr>
                <a:t>Legal</a:t>
              </a:r>
            </a:p>
            <a:p>
              <a:pPr algn="l"/>
              <a:r>
                <a:rPr lang="es-ES" sz="2000" dirty="0" smtClean="0">
                  <a:latin typeface="Calibri"/>
                  <a:ea typeface="Gill Sans" pitchFamily="-84" charset="0"/>
                  <a:cs typeface="Calibri"/>
                </a:rPr>
                <a:t>Derechos digitales</a:t>
              </a:r>
            </a:p>
            <a:p>
              <a:pPr algn="l"/>
              <a:r>
                <a:rPr lang="es-ES" sz="2000" dirty="0" smtClean="0">
                  <a:latin typeface="Calibri"/>
                  <a:ea typeface="Gill Sans" pitchFamily="-84" charset="0"/>
                  <a:cs typeface="Calibri"/>
                </a:rPr>
                <a:t>Propiedad</a:t>
              </a:r>
            </a:p>
            <a:p>
              <a:pPr algn="l"/>
              <a:r>
                <a:rPr lang="es-ES" sz="2000" dirty="0" smtClean="0">
                  <a:latin typeface="Calibri"/>
                  <a:ea typeface="Gill Sans" pitchFamily="-84" charset="0"/>
                  <a:cs typeface="Calibri"/>
                </a:rPr>
                <a:t>Responsabilidad</a:t>
              </a:r>
            </a:p>
            <a:p>
              <a:pPr algn="l"/>
              <a:r>
                <a:rPr lang="es-ES" sz="2000" dirty="0" smtClean="0">
                  <a:latin typeface="Calibri"/>
                  <a:ea typeface="Gill Sans" pitchFamily="-84" charset="0"/>
                  <a:cs typeface="Calibri"/>
                </a:rPr>
                <a:t>Derechos de autor</a:t>
              </a:r>
              <a:endParaRPr lang="es-ES" sz="2000" dirty="0">
                <a:latin typeface="Calibri"/>
                <a:ea typeface="Gill Sans" pitchFamily="-84" charset="0"/>
                <a:cs typeface="Calibri"/>
              </a:endParaRPr>
            </a:p>
          </p:txBody>
        </p:sp>
        <p:pic>
          <p:nvPicPr>
            <p:cNvPr id="66571" name="Picture 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1384" cy="138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sp>
        <p:nvSpPr>
          <p:cNvPr id="15" name="Rectangle 1"/>
          <p:cNvSpPr txBox="1">
            <a:spLocks noChangeArrowheads="1"/>
          </p:cNvSpPr>
          <p:nvPr/>
        </p:nvSpPr>
        <p:spPr>
          <a:xfrm>
            <a:off x="322583" y="1415727"/>
            <a:ext cx="8152358" cy="19442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7500" indent="0">
              <a:spcBef>
                <a:spcPts val="1200"/>
              </a:spcBef>
              <a:buFont typeface="Arial"/>
              <a:buNone/>
              <a:defRPr/>
            </a:pPr>
            <a:r>
              <a:rPr lang="es-ES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Administra y protege los derechos</a:t>
            </a:r>
          </a:p>
          <a:p>
            <a:pPr marL="317500" indent="0">
              <a:spcBef>
                <a:spcPts val="1200"/>
              </a:spcBef>
              <a:buFont typeface="Arial"/>
              <a:buNone/>
              <a:defRPr/>
            </a:pPr>
            <a:r>
              <a:rPr lang="es-ES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Porque el uso de un catálogo de metadatos puede no dar acceso directo a los datos espaciales, es posible de enumerar las diferentes posibilidades para acceder a estos datos. </a:t>
            </a:r>
          </a:p>
          <a:p>
            <a:pPr marL="317500" indent="0">
              <a:spcBef>
                <a:spcPts val="1200"/>
              </a:spcBef>
              <a:buFont typeface="Arial"/>
              <a:buNone/>
              <a:defRPr/>
            </a:pPr>
            <a:r>
              <a:rPr lang="es-ES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Por otra parte, si los derechos existen, deben estar indicados en los metadatos.</a:t>
            </a:r>
          </a:p>
        </p:txBody>
      </p:sp>
      <p:sp>
        <p:nvSpPr>
          <p:cNvPr id="7" name="Down Arrow 6"/>
          <p:cNvSpPr/>
          <p:nvPr/>
        </p:nvSpPr>
        <p:spPr>
          <a:xfrm>
            <a:off x="7328848" y="5377218"/>
            <a:ext cx="600501" cy="1009934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38418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i="1" dirty="0" smtClean="0"/>
              <a:t>¿Porqué los metadatos ? 4) Derechos</a:t>
            </a:r>
            <a:endParaRPr lang="es-ES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415457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solidFill>
                  <a:schemeClr val="bg1">
                    <a:lumMod val="75000"/>
                  </a:schemeClr>
                </a:solidFill>
              </a:rPr>
              <a:t>¿Cómo documentar y buscar datos?</a:t>
            </a:r>
            <a:endParaRPr lang="es-ES" sz="2800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8606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 txBox="1">
            <a:spLocks noChangeArrowheads="1"/>
          </p:cNvSpPr>
          <p:nvPr/>
        </p:nvSpPr>
        <p:spPr>
          <a:xfrm>
            <a:off x="1312623" y="5604411"/>
            <a:ext cx="4352875" cy="50405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7500" indent="0">
              <a:spcBef>
                <a:spcPts val="1200"/>
              </a:spcBef>
              <a:buFont typeface="Arial"/>
              <a:buNone/>
              <a:defRPr/>
            </a:pPr>
            <a:r>
              <a:rPr lang="es-ES" sz="2200" b="1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No sabemos nada de esta imagen</a:t>
            </a:r>
            <a:endParaRPr lang="es-ES" sz="2200" dirty="0" smtClean="0">
              <a:solidFill>
                <a:srgbClr val="000000"/>
              </a:solidFill>
              <a:latin typeface="Calibri"/>
              <a:cs typeface="Calibri"/>
              <a:sym typeface="Eurostile" charset="0"/>
            </a:endParaRPr>
          </a:p>
        </p:txBody>
      </p:sp>
      <p:pic>
        <p:nvPicPr>
          <p:cNvPr id="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623" y="1733286"/>
            <a:ext cx="4806298" cy="3468344"/>
          </a:xfrm>
          <a:prstGeom prst="rect">
            <a:avLst/>
          </a:prstGeom>
          <a:noFill/>
          <a:ln w="25400">
            <a:solidFill>
              <a:srgbClr val="000000"/>
            </a:solidFill>
            <a:prstDash val="solid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872" y="3479734"/>
            <a:ext cx="2696128" cy="2815956"/>
          </a:xfrm>
          <a:prstGeom prst="rect">
            <a:avLst/>
          </a:prstGeom>
        </p:spPr>
      </p:pic>
      <p:sp>
        <p:nvSpPr>
          <p:cNvPr id="12" name="Rectangle 1"/>
          <p:cNvSpPr txBox="1">
            <a:spLocks noChangeArrowheads="1"/>
          </p:cNvSpPr>
          <p:nvPr/>
        </p:nvSpPr>
        <p:spPr>
          <a:xfrm>
            <a:off x="6619145" y="2086179"/>
            <a:ext cx="2156365" cy="50405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7500" indent="0">
              <a:spcBef>
                <a:spcPts val="1200"/>
              </a:spcBef>
              <a:buFont typeface="Arial"/>
              <a:buNone/>
              <a:defRPr/>
            </a:pPr>
            <a:r>
              <a:rPr lang="es-ES" sz="2200" b="1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¡¡Basura!!</a:t>
            </a:r>
            <a:endParaRPr lang="es-ES" sz="2200" dirty="0" smtClean="0">
              <a:solidFill>
                <a:srgbClr val="000000"/>
              </a:solidFill>
              <a:latin typeface="Calibri"/>
              <a:cs typeface="Calibri"/>
              <a:sym typeface="Eurostile" charset="0"/>
            </a:endParaRPr>
          </a:p>
        </p:txBody>
      </p:sp>
      <p:sp>
        <p:nvSpPr>
          <p:cNvPr id="4" name="Down Arrow 3"/>
          <p:cNvSpPr/>
          <p:nvPr/>
        </p:nvSpPr>
        <p:spPr>
          <a:xfrm>
            <a:off x="7219665" y="2717601"/>
            <a:ext cx="600502" cy="572761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1" name="TextBox 10"/>
          <p:cNvSpPr txBox="1"/>
          <p:nvPr/>
        </p:nvSpPr>
        <p:spPr>
          <a:xfrm>
            <a:off x="457200" y="415457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solidFill>
                  <a:schemeClr val="bg1">
                    <a:lumMod val="75000"/>
                  </a:schemeClr>
                </a:solidFill>
              </a:rPr>
              <a:t>¿Cómo documentar y buscar datos?</a:t>
            </a:r>
            <a:endParaRPr lang="es-ES" sz="28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7200" y="907900"/>
            <a:ext cx="40009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i="1" dirty="0" smtClean="0"/>
              <a:t>¿Porqué los metadatos? 5) Preservación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8327415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685" y="5703861"/>
            <a:ext cx="2066925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70327" y="5386106"/>
            <a:ext cx="6208501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7500">
              <a:spcBef>
                <a:spcPts val="1200"/>
              </a:spcBef>
              <a:defRPr/>
            </a:pPr>
            <a:r>
              <a:rPr lang="es-ES" sz="17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El estándar ISO 19115 </a:t>
            </a:r>
            <a:r>
              <a:rPr lang="es-ES" sz="1700" b="1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define un conjunto predefinido de elementos de metadatos</a:t>
            </a:r>
            <a:r>
              <a:rPr lang="es-ES" sz="17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; (típicamente solo un subconjunto del número total de elementos es usado). </a:t>
            </a:r>
            <a:endParaRPr lang="es-ES" sz="1700" dirty="0">
              <a:solidFill>
                <a:srgbClr val="000000"/>
              </a:solidFill>
              <a:latin typeface="Calibri"/>
              <a:cs typeface="Calibri"/>
              <a:sym typeface="Eurostile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94673" y="1596751"/>
            <a:ext cx="8420669" cy="3683867"/>
            <a:chOff x="266131" y="939735"/>
            <a:chExt cx="9144000" cy="4000309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119"/>
            <a:stretch/>
          </p:blipFill>
          <p:spPr bwMode="auto">
            <a:xfrm>
              <a:off x="613653" y="939735"/>
              <a:ext cx="7972425" cy="369318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266131" y="4639251"/>
              <a:ext cx="9144000" cy="3007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17500" indent="0" algn="l" eaLnBrk="1" hangingPunct="1">
                <a:spcBef>
                  <a:spcPts val="1200"/>
                </a:spcBef>
                <a:buNone/>
                <a:defRPr/>
              </a:pPr>
              <a:r>
                <a:rPr lang="es-ES" sz="1200" i="1" dirty="0" smtClean="0">
                  <a:solidFill>
                    <a:srgbClr val="000000"/>
                  </a:solidFill>
                  <a:latin typeface="Calibri"/>
                  <a:cs typeface="Calibri"/>
                  <a:sym typeface="Eurostile" charset="0"/>
                </a:rPr>
                <a:t>Fuente : C. </a:t>
              </a:r>
              <a:r>
                <a:rPr lang="es-ES" sz="1200" i="1" dirty="0" err="1" smtClean="0">
                  <a:solidFill>
                    <a:srgbClr val="000000"/>
                  </a:solidFill>
                  <a:latin typeface="Calibri"/>
                  <a:cs typeface="Calibri"/>
                  <a:sym typeface="Eurostile" charset="0"/>
                </a:rPr>
                <a:t>Plumejeaud</a:t>
              </a:r>
              <a:r>
                <a:rPr lang="es-ES" sz="1200" i="1" dirty="0" smtClean="0">
                  <a:solidFill>
                    <a:srgbClr val="000000"/>
                  </a:solidFill>
                  <a:latin typeface="Calibri"/>
                  <a:cs typeface="Calibri"/>
                  <a:sym typeface="Eurostile" charset="0"/>
                </a:rPr>
                <a:t> , et al (2011): </a:t>
              </a:r>
              <a:r>
                <a:rPr lang="es-ES" sz="1200" i="1" dirty="0" err="1" smtClean="0">
                  <a:solidFill>
                    <a:srgbClr val="000000"/>
                  </a:solidFill>
                  <a:latin typeface="Calibri"/>
                  <a:cs typeface="Calibri"/>
                  <a:sym typeface="Eurostile" charset="0"/>
                </a:rPr>
                <a:t>Opérationnalisation</a:t>
              </a:r>
              <a:r>
                <a:rPr lang="es-ES" sz="1200" i="1" dirty="0" smtClean="0">
                  <a:solidFill>
                    <a:srgbClr val="000000"/>
                  </a:solidFill>
                  <a:latin typeface="Calibri"/>
                  <a:cs typeface="Calibri"/>
                  <a:sym typeface="Eurostile" charset="0"/>
                </a:rPr>
                <a:t> </a:t>
              </a:r>
              <a:r>
                <a:rPr lang="es-ES" sz="1200" i="1" dirty="0" err="1" smtClean="0">
                  <a:solidFill>
                    <a:srgbClr val="000000"/>
                  </a:solidFill>
                  <a:latin typeface="Calibri"/>
                  <a:cs typeface="Calibri"/>
                  <a:sym typeface="Eurostile" charset="0"/>
                </a:rPr>
                <a:t>d’un</a:t>
              </a:r>
              <a:r>
                <a:rPr lang="es-ES" sz="1200" i="1" dirty="0" smtClean="0">
                  <a:solidFill>
                    <a:srgbClr val="000000"/>
                  </a:solidFill>
                  <a:latin typeface="Calibri"/>
                  <a:cs typeface="Calibri"/>
                  <a:sym typeface="Eurostile" charset="0"/>
                </a:rPr>
                <a:t> </a:t>
              </a:r>
              <a:r>
                <a:rPr lang="es-ES" sz="1200" i="1" dirty="0" err="1" smtClean="0">
                  <a:solidFill>
                    <a:srgbClr val="000000"/>
                  </a:solidFill>
                  <a:latin typeface="Calibri"/>
                  <a:cs typeface="Calibri"/>
                  <a:sym typeface="Eurostile" charset="0"/>
                </a:rPr>
                <a:t>profil</a:t>
              </a:r>
              <a:r>
                <a:rPr lang="es-ES" sz="1200" i="1" dirty="0" smtClean="0">
                  <a:solidFill>
                    <a:srgbClr val="000000"/>
                  </a:solidFill>
                  <a:latin typeface="Calibri"/>
                  <a:cs typeface="Calibri"/>
                  <a:sym typeface="Eurostile" charset="0"/>
                </a:rPr>
                <a:t> ISO 19115 </a:t>
              </a:r>
              <a:r>
                <a:rPr lang="es-ES" sz="1200" i="1" dirty="0" err="1" smtClean="0">
                  <a:solidFill>
                    <a:srgbClr val="000000"/>
                  </a:solidFill>
                  <a:latin typeface="Calibri"/>
                  <a:cs typeface="Calibri"/>
                  <a:sym typeface="Eurostile" charset="0"/>
                </a:rPr>
                <a:t>pour</a:t>
              </a:r>
              <a:r>
                <a:rPr lang="es-ES" sz="1200" i="1" dirty="0" smtClean="0">
                  <a:solidFill>
                    <a:srgbClr val="000000"/>
                  </a:solidFill>
                  <a:latin typeface="Calibri"/>
                  <a:cs typeface="Calibri"/>
                  <a:sym typeface="Eurostile" charset="0"/>
                </a:rPr>
                <a:t> des </a:t>
              </a:r>
              <a:r>
                <a:rPr lang="es-ES" sz="1200" i="1" dirty="0" err="1" smtClean="0">
                  <a:solidFill>
                    <a:srgbClr val="000000"/>
                  </a:solidFill>
                  <a:latin typeface="Calibri"/>
                  <a:cs typeface="Calibri"/>
                  <a:sym typeface="Eurostile" charset="0"/>
                </a:rPr>
                <a:t>métadonnées</a:t>
              </a:r>
              <a:r>
                <a:rPr lang="es-ES" sz="1200" i="1" dirty="0" smtClean="0">
                  <a:solidFill>
                    <a:srgbClr val="000000"/>
                  </a:solidFill>
                  <a:latin typeface="Calibri"/>
                  <a:cs typeface="Calibri"/>
                  <a:sym typeface="Eurostile" charset="0"/>
                </a:rPr>
                <a:t> socio-</a:t>
              </a:r>
              <a:r>
                <a:rPr lang="es-ES" sz="1200" i="1" dirty="0" err="1" smtClean="0">
                  <a:solidFill>
                    <a:srgbClr val="000000"/>
                  </a:solidFill>
                  <a:latin typeface="Calibri"/>
                  <a:cs typeface="Calibri"/>
                  <a:sym typeface="Eurostile" charset="0"/>
                </a:rPr>
                <a:t>économiques</a:t>
              </a:r>
              <a:r>
                <a:rPr lang="es-ES" sz="1200" i="1" dirty="0" smtClean="0">
                  <a:solidFill>
                    <a:srgbClr val="000000"/>
                  </a:solidFill>
                  <a:latin typeface="Calibri"/>
                  <a:cs typeface="Calibri"/>
                  <a:sym typeface="Eurostile" charset="0"/>
                </a:rPr>
                <a:t> </a:t>
              </a:r>
              <a:endParaRPr lang="es-ES" sz="1200" i="1" dirty="0">
                <a:solidFill>
                  <a:srgbClr val="000000"/>
                </a:solidFill>
                <a:latin typeface="Calibri"/>
                <a:cs typeface="Calibri"/>
                <a:sym typeface="Eurostile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57200" y="415457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solidFill>
                  <a:schemeClr val="bg1">
                    <a:lumMod val="75000"/>
                  </a:schemeClr>
                </a:solidFill>
              </a:rPr>
              <a:t>¿Cómo documentar y buscar datos?</a:t>
            </a:r>
            <a:endParaRPr lang="es-ES" sz="28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46213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i="1" dirty="0" err="1" smtClean="0"/>
              <a:t>GeoNetwork</a:t>
            </a:r>
            <a:r>
              <a:rPr lang="es-ES" b="1" i="1" dirty="0" smtClean="0"/>
              <a:t>: creación de metadatos en línea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7930991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557" y="1446283"/>
            <a:ext cx="4403780" cy="3839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"/>
          <p:cNvSpPr txBox="1">
            <a:spLocks noChangeArrowheads="1"/>
          </p:cNvSpPr>
          <p:nvPr/>
        </p:nvSpPr>
        <p:spPr bwMode="auto">
          <a:xfrm>
            <a:off x="127096" y="1474821"/>
            <a:ext cx="4403961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>
            <a:lvl1pPr marL="838200" indent="-571500" algn="l" rtl="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  <a:sym typeface="Gill Sans" charset="0"/>
              </a:defRPr>
            </a:lvl1pPr>
            <a:lvl2pPr marL="1282700" indent="-571500" algn="l" rtl="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ＭＳ Ｐゴシック" pitchFamily="34" charset="-128"/>
                <a:sym typeface="Gill Sans" charset="0"/>
              </a:defRPr>
            </a:lvl2pPr>
            <a:lvl3pPr marL="1727200" indent="-571500" algn="l" rtl="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ＭＳ Ｐゴシック" pitchFamily="34" charset="-128"/>
                <a:sym typeface="Gill Sans" charset="0"/>
              </a:defRPr>
            </a:lvl3pPr>
            <a:lvl4pPr marL="2171700" indent="-571500" algn="l" rtl="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ＭＳ Ｐゴシック" pitchFamily="34" charset="-128"/>
                <a:sym typeface="Gill Sans" charset="0"/>
              </a:defRPr>
            </a:lvl4pPr>
            <a:lvl5pPr marL="2616200" indent="-571500" algn="l" rtl="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ＭＳ Ｐゴシック" pitchFamily="34" charset="-128"/>
                <a:sym typeface="Gill Sans" charset="0"/>
              </a:defRPr>
            </a:lvl5pPr>
            <a:lvl6pPr marL="3073400" indent="-571500" algn="l" rtl="0" fontAlgn="base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sym typeface="Gill Sans" charset="0"/>
              </a:defRPr>
            </a:lvl6pPr>
            <a:lvl7pPr marL="3530600" indent="-571500" algn="l" rtl="0" fontAlgn="base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sym typeface="Gill Sans" charset="0"/>
              </a:defRPr>
            </a:lvl7pPr>
            <a:lvl8pPr marL="3987800" indent="-571500" algn="l" rtl="0" fontAlgn="base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sym typeface="Gill Sans" charset="0"/>
              </a:defRPr>
            </a:lvl8pPr>
            <a:lvl9pPr marL="4445000" indent="-571500" algn="l" rtl="0" fontAlgn="base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sym typeface="Gill Sans" charset="0"/>
              </a:defRPr>
            </a:lvl9pPr>
          </a:lstStyle>
          <a:p>
            <a:pPr marL="317500" indent="0" eaLnBrk="1" hangingPunct="1">
              <a:buNone/>
              <a:defRPr/>
            </a:pPr>
            <a:r>
              <a:rPr lang="es-ES" sz="1600" dirty="0" smtClean="0">
                <a:solidFill>
                  <a:srgbClr val="000000"/>
                </a:solidFill>
                <a:latin typeface="Calibri"/>
                <a:ea typeface="+mn-ea"/>
                <a:cs typeface="Calibri"/>
                <a:sym typeface="Eurostile" charset="0"/>
              </a:rPr>
              <a:t>El estándar ISO19115-19139 parece confundir a muchos usuarios. </a:t>
            </a:r>
            <a:r>
              <a:rPr lang="es-ES" sz="1600" b="1" dirty="0" smtClean="0">
                <a:solidFill>
                  <a:srgbClr val="000000"/>
                </a:solidFill>
                <a:latin typeface="Calibri"/>
                <a:ea typeface="+mn-ea"/>
                <a:cs typeface="Calibri"/>
                <a:sym typeface="Eurostile" charset="0"/>
              </a:rPr>
              <a:t>Existe un solo (1!) estándar de metadatos para los datos geográficos, y ése es el ISO-19115</a:t>
            </a:r>
            <a:r>
              <a:rPr lang="es-ES" sz="1600" dirty="0" smtClean="0">
                <a:solidFill>
                  <a:srgbClr val="000000"/>
                </a:solidFill>
                <a:latin typeface="Calibri"/>
                <a:ea typeface="+mn-ea"/>
                <a:cs typeface="Calibri"/>
                <a:sym typeface="Eurostile" charset="0"/>
              </a:rPr>
              <a:t>. </a:t>
            </a:r>
          </a:p>
          <a:p>
            <a:pPr marL="317500" indent="0" eaLnBrk="1" hangingPunct="1">
              <a:buNone/>
              <a:defRPr/>
            </a:pPr>
            <a:r>
              <a:rPr lang="es-ES" sz="1600" dirty="0" smtClean="0">
                <a:solidFill>
                  <a:srgbClr val="000000"/>
                </a:solidFill>
                <a:latin typeface="Calibri"/>
                <a:ea typeface="+mn-ea"/>
                <a:cs typeface="Calibri"/>
                <a:sym typeface="Eurostile" charset="0"/>
              </a:rPr>
              <a:t>El estándar ISO-19115 fue lanzado originalmente sin esquema DTD o XML para validar los elementos de metadatos.</a:t>
            </a:r>
          </a:p>
          <a:p>
            <a:pPr marL="317500" indent="0" eaLnBrk="1" hangingPunct="1">
              <a:buNone/>
              <a:defRPr/>
            </a:pPr>
            <a:r>
              <a:rPr lang="es-ES" sz="1600" dirty="0" smtClean="0">
                <a:solidFill>
                  <a:srgbClr val="000000"/>
                </a:solidFill>
                <a:latin typeface="Calibri"/>
                <a:ea typeface="+mn-ea"/>
                <a:cs typeface="Calibri"/>
                <a:sym typeface="Eurostile" charset="0"/>
              </a:rPr>
              <a:t>ISO TC211 decidió desarrollar un </a:t>
            </a:r>
            <a:r>
              <a:rPr lang="es-ES" sz="1600" b="1" dirty="0" smtClean="0">
                <a:solidFill>
                  <a:srgbClr val="000000"/>
                </a:solidFill>
                <a:latin typeface="Calibri"/>
                <a:ea typeface="+mn-ea"/>
                <a:cs typeface="Calibri"/>
                <a:sym typeface="Eurostile" charset="0"/>
              </a:rPr>
              <a:t>estándar de implementación específico, llamado ISO-19139</a:t>
            </a:r>
            <a:r>
              <a:rPr lang="es-ES" sz="1600" dirty="0" smtClean="0">
                <a:solidFill>
                  <a:srgbClr val="000000"/>
                </a:solidFill>
                <a:latin typeface="Calibri"/>
                <a:ea typeface="+mn-ea"/>
                <a:cs typeface="Calibri"/>
                <a:sym typeface="Eurostile" charset="0"/>
              </a:rPr>
              <a:t>. Este estándar tendría la forma de un esquema de metadatos (un documento XSD). El esquema puede ser utilizado para validar la estructura de un documento ISO-19115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415457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solidFill>
                  <a:schemeClr val="bg1">
                    <a:lumMod val="75000"/>
                  </a:schemeClr>
                </a:solidFill>
              </a:rPr>
              <a:t>¿Cómo documentar y buscar datos?</a:t>
            </a:r>
            <a:endParaRPr lang="es-ES" sz="28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907900"/>
            <a:ext cx="45059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i="1" dirty="0" err="1" smtClean="0"/>
              <a:t>GeoNetwork</a:t>
            </a:r>
            <a:r>
              <a:rPr lang="es-ES" b="1" i="1" dirty="0" smtClean="0"/>
              <a:t>: creación de metadatos en línea</a:t>
            </a:r>
            <a:endParaRPr lang="es-E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685" y="5703861"/>
            <a:ext cx="2066925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813042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/>
          </p:cNvSpPr>
          <p:nvPr/>
        </p:nvSpPr>
        <p:spPr bwMode="auto">
          <a:xfrm>
            <a:off x="444084" y="2706425"/>
            <a:ext cx="8174181" cy="98488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s-ES" sz="3200" dirty="0" smtClean="0">
                <a:latin typeface="Gill Sans"/>
                <a:ea typeface="Gill Sans" pitchFamily="-84" charset="0"/>
                <a:cs typeface="Gill Sans" pitchFamily="-84" charset="0"/>
              </a:rPr>
              <a:t>Transformar datos brutos en información comprensible</a:t>
            </a:r>
            <a:endParaRPr lang="es-ES" sz="32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37890" name="Rectangle 2"/>
          <p:cNvSpPr>
            <a:spLocks/>
          </p:cNvSpPr>
          <p:nvPr/>
        </p:nvSpPr>
        <p:spPr bwMode="auto">
          <a:xfrm>
            <a:off x="7778874" y="3691310"/>
            <a:ext cx="839391" cy="285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>
              <a:spcBef>
                <a:spcPts val="1687"/>
              </a:spcBef>
            </a:pPr>
            <a:r>
              <a:rPr lang="es-ES" sz="1300" i="1" dirty="0" smtClean="0">
                <a:ea typeface="Gill Sans" pitchFamily="-84" charset="0"/>
                <a:cs typeface="Gill Sans" pitchFamily="-84" charset="0"/>
              </a:rPr>
              <a:t>Gore (1998)</a:t>
            </a:r>
            <a:endParaRPr lang="es-ES" sz="1300" i="1" dirty="0">
              <a:ea typeface="Gill Sans" pitchFamily="-84" charset="0"/>
              <a:cs typeface="Gill Sans" pitchFamily="-84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33" y="1457590"/>
            <a:ext cx="8141344" cy="4630578"/>
          </a:xfrm>
          <a:prstGeom prst="rect">
            <a:avLst/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200" y="415457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solidFill>
                  <a:schemeClr val="bg1">
                    <a:lumMod val="75000"/>
                  </a:schemeClr>
                </a:solidFill>
              </a:rPr>
              <a:t>¿Cómo documentar y buscar datos?</a:t>
            </a:r>
            <a:endParaRPr lang="es-ES" sz="28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7200" y="907900"/>
            <a:ext cx="25096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i="1" dirty="0" smtClean="0"/>
              <a:t>Metadatos y estándares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2480776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382" y="5534928"/>
            <a:ext cx="1559146" cy="629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809" y="2117660"/>
            <a:ext cx="3467384" cy="502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59" y="2117660"/>
            <a:ext cx="4142036" cy="611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65" y="4539648"/>
            <a:ext cx="3839030" cy="493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624" y="3853848"/>
            <a:ext cx="43719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59" y="3064666"/>
            <a:ext cx="8749932" cy="56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331" y="5396232"/>
            <a:ext cx="1628775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607" y="5504612"/>
            <a:ext cx="140017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57200" y="415457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solidFill>
                  <a:schemeClr val="bg1">
                    <a:lumMod val="75000"/>
                  </a:schemeClr>
                </a:solidFill>
              </a:rPr>
              <a:t>¿Cómo documentar y buscar datos?</a:t>
            </a:r>
            <a:endParaRPr lang="es-ES" sz="28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57200" y="907900"/>
            <a:ext cx="45850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i="1" dirty="0" smtClean="0"/>
              <a:t>Ejemplos de proyectos utilizando </a:t>
            </a:r>
            <a:r>
              <a:rPr lang="es-ES" b="1" i="1" dirty="0" err="1" smtClean="0"/>
              <a:t>GeoNetwork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7195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418" y="3886936"/>
            <a:ext cx="3161428" cy="1768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589" y="3773623"/>
            <a:ext cx="3517664" cy="1995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ight Arrow 6"/>
          <p:cNvSpPr/>
          <p:nvPr/>
        </p:nvSpPr>
        <p:spPr bwMode="auto">
          <a:xfrm>
            <a:off x="4079945" y="4771404"/>
            <a:ext cx="901138" cy="171228"/>
          </a:xfrm>
          <a:prstGeom prst="rightArrow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endParaRPr lang="fr-CH"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415457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solidFill>
                  <a:schemeClr val="bg1">
                    <a:lumMod val="75000"/>
                  </a:schemeClr>
                </a:solidFill>
              </a:rPr>
              <a:t>¿Cómo documentar y buscar datos?</a:t>
            </a:r>
            <a:endParaRPr lang="es-ES" sz="28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7200" y="907900"/>
            <a:ext cx="2178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i="1" dirty="0" smtClean="0"/>
              <a:t>Qué es </a:t>
            </a:r>
            <a:r>
              <a:rPr lang="es-ES" b="1" i="1" dirty="0" err="1" smtClean="0"/>
              <a:t>Geonetwork</a:t>
            </a:r>
            <a:r>
              <a:rPr lang="es-ES" b="1" i="1" dirty="0" smtClean="0"/>
              <a:t>?</a:t>
            </a:r>
            <a:endParaRPr lang="es-E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6593"/>
            <a:ext cx="9144000" cy="1299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56521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 txBox="1">
            <a:spLocks noChangeArrowheads="1"/>
          </p:cNvSpPr>
          <p:nvPr/>
        </p:nvSpPr>
        <p:spPr>
          <a:xfrm>
            <a:off x="557543" y="1417717"/>
            <a:ext cx="8286205" cy="417664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3250" indent="-285750">
              <a:defRPr/>
            </a:pPr>
            <a:r>
              <a:rPr lang="es-ES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Búsqueda instantánea en catálogos de datos geoespaciales locales y distribuidos</a:t>
            </a:r>
          </a:p>
          <a:p>
            <a:pPr marL="603250" indent="-285750">
              <a:defRPr/>
            </a:pPr>
            <a:r>
              <a:rPr lang="es-ES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Carga y descarga de datos, documentos, </a:t>
            </a:r>
            <a:r>
              <a:rPr lang="es-ES" sz="1800" dirty="0" err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PDF’s</a:t>
            </a:r>
            <a:r>
              <a:rPr lang="es-ES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 y otros</a:t>
            </a:r>
          </a:p>
          <a:p>
            <a:pPr marL="603250" indent="-285750">
              <a:defRPr/>
            </a:pPr>
            <a:r>
              <a:rPr lang="es-ES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Un mapa interactivo “</a:t>
            </a:r>
            <a:r>
              <a:rPr lang="es-ES" sz="1800" i="1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Web </a:t>
            </a:r>
            <a:r>
              <a:rPr lang="es-ES" sz="1800" i="1" dirty="0" err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map</a:t>
            </a:r>
            <a:r>
              <a:rPr lang="es-ES" sz="1800" i="1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 </a:t>
            </a:r>
            <a:r>
              <a:rPr lang="es-ES" sz="1800" i="1" dirty="0" err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viewer</a:t>
            </a:r>
            <a:r>
              <a:rPr lang="es-ES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” que combina “</a:t>
            </a:r>
            <a:r>
              <a:rPr lang="es-ES" sz="1800" i="1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Web </a:t>
            </a:r>
            <a:r>
              <a:rPr lang="es-ES" sz="1800" i="1" dirty="0" err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Map</a:t>
            </a:r>
            <a:r>
              <a:rPr lang="es-ES" sz="1800" i="1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 </a:t>
            </a:r>
            <a:r>
              <a:rPr lang="es-ES" sz="1800" i="1" dirty="0" err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Services</a:t>
            </a:r>
            <a:r>
              <a:rPr lang="es-ES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” de diferentes servidores alrededor del mundo</a:t>
            </a:r>
          </a:p>
          <a:p>
            <a:pPr marL="603250" indent="-285750">
              <a:defRPr/>
            </a:pPr>
            <a:r>
              <a:rPr lang="es-ES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Visualización del mapa en línea y exportación  a formato PDF</a:t>
            </a:r>
          </a:p>
          <a:p>
            <a:pPr marL="603250" indent="-285750">
              <a:defRPr/>
            </a:pPr>
            <a:r>
              <a:rPr lang="es-ES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Modificación en línea de metadatos a través de un sistema de plantillas “</a:t>
            </a:r>
            <a:r>
              <a:rPr lang="es-ES" sz="1800" i="1" dirty="0" err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templates</a:t>
            </a:r>
            <a:r>
              <a:rPr lang="es-ES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”</a:t>
            </a:r>
          </a:p>
          <a:p>
            <a:pPr marL="603250" indent="-285750">
              <a:defRPr/>
            </a:pPr>
            <a:r>
              <a:rPr lang="es-ES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Recopilación programada y sincronización de metadatos a partir de catálogos a distancia</a:t>
            </a:r>
          </a:p>
          <a:p>
            <a:pPr marL="603250" indent="-285750">
              <a:defRPr/>
            </a:pPr>
            <a:r>
              <a:rPr lang="es-ES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Administración de grupos y usuarios</a:t>
            </a:r>
          </a:p>
          <a:p>
            <a:pPr marL="603250" indent="-285750">
              <a:defRPr/>
            </a:pPr>
            <a:r>
              <a:rPr lang="es-ES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Administración minuciosa del control de acceso</a:t>
            </a:r>
          </a:p>
        </p:txBody>
      </p:sp>
      <p:pic>
        <p:nvPicPr>
          <p:cNvPr id="3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436" y="5079904"/>
            <a:ext cx="2982312" cy="772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415457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solidFill>
                  <a:schemeClr val="bg1">
                    <a:lumMod val="75000"/>
                  </a:schemeClr>
                </a:solidFill>
              </a:rPr>
              <a:t>¿Cómo documentar y buscar datos?</a:t>
            </a:r>
            <a:endParaRPr lang="es-ES" sz="28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907900"/>
            <a:ext cx="26756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i="1" dirty="0" smtClean="0"/>
              <a:t>Características principales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5702788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s-ES" smtClean="0"/>
              <a:pPr/>
              <a:t>114</a:t>
            </a:fld>
            <a:endParaRPr lang="es-E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solidFill>
                  <a:schemeClr val="bg1">
                    <a:lumMod val="75000"/>
                  </a:schemeClr>
                </a:solidFill>
              </a:rPr>
              <a:t>¿Cómo documentar y buscar datos?</a:t>
            </a:r>
            <a:endParaRPr lang="es-ES" sz="28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33632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i="1" dirty="0" smtClean="0"/>
              <a:t>Nociones básicas de </a:t>
            </a:r>
            <a:r>
              <a:rPr lang="es-ES" b="1" i="1" dirty="0" err="1" smtClean="0"/>
              <a:t>GeoNetwork</a:t>
            </a:r>
            <a:endParaRPr lang="es-ES" dirty="0"/>
          </a:p>
        </p:txBody>
      </p:sp>
      <p:sp>
        <p:nvSpPr>
          <p:cNvPr id="9" name="TextBox 8"/>
          <p:cNvSpPr txBox="1"/>
          <p:nvPr/>
        </p:nvSpPr>
        <p:spPr>
          <a:xfrm>
            <a:off x="596531" y="1691033"/>
            <a:ext cx="80902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s-ES" dirty="0" smtClean="0"/>
              <a:t> Accesible desde un explorador de Internet (ej.: </a:t>
            </a:r>
            <a:r>
              <a:rPr lang="es-ES" u="sng" dirty="0" smtClean="0">
                <a:hlinkClick r:id="rId3"/>
              </a:rPr>
              <a:t>http://localhost:8080/geonetwork</a:t>
            </a:r>
            <a:r>
              <a:rPr lang="es-ES" u="sng" dirty="0" smtClean="0"/>
              <a:t>)</a:t>
            </a:r>
          </a:p>
          <a:p>
            <a:pPr>
              <a:buFont typeface="Arial"/>
              <a:buChar char="•"/>
            </a:pPr>
            <a:endParaRPr lang="es-ES" u="sng" dirty="0" smtClean="0"/>
          </a:p>
          <a:p>
            <a:pPr>
              <a:buFont typeface="Arial"/>
              <a:buChar char="•"/>
            </a:pPr>
            <a:r>
              <a:rPr lang="es-ES" dirty="0" smtClean="0"/>
              <a:t> Inicio de sesión necesario (</a:t>
            </a:r>
            <a:r>
              <a:rPr lang="es-ES" dirty="0" err="1" smtClean="0"/>
              <a:t>admin:admin</a:t>
            </a:r>
            <a:r>
              <a:rPr lang="es-ES" dirty="0" smtClean="0"/>
              <a:t>) para acceder a las funcionalidades de administración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3236" y="3429000"/>
            <a:ext cx="2213147" cy="14512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426383" y="3308557"/>
            <a:ext cx="431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latin typeface="Wingdings"/>
                <a:ea typeface="Wingdings"/>
                <a:cs typeface="Wingdings"/>
              </a:rPr>
              <a:t></a:t>
            </a:r>
            <a:endParaRPr lang="es-E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3119" y="3221071"/>
            <a:ext cx="3119267" cy="246697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96531" y="3916108"/>
            <a:ext cx="58209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s-ES" dirty="0" smtClean="0"/>
              <a:t> Para ingresar metadatos, podemos :</a:t>
            </a:r>
          </a:p>
          <a:p>
            <a:pPr lvl="1">
              <a:buFont typeface="Wingdings" charset="2"/>
              <a:buChar char="Ø"/>
            </a:pPr>
            <a:r>
              <a:rPr lang="es-ES" dirty="0" smtClean="0"/>
              <a:t> llenar el formulario en línea</a:t>
            </a:r>
          </a:p>
          <a:p>
            <a:pPr lvl="1">
              <a:buFont typeface="Wingdings" charset="2"/>
              <a:buChar char="Ø"/>
            </a:pPr>
            <a:r>
              <a:rPr lang="es-ES" dirty="0" smtClean="0"/>
              <a:t> importar un archivo .</a:t>
            </a:r>
            <a:r>
              <a:rPr lang="es-ES" dirty="0" err="1" smtClean="0"/>
              <a:t>xml</a:t>
            </a:r>
            <a:r>
              <a:rPr lang="es-ES" dirty="0" smtClean="0"/>
              <a:t> según un estándar (ej.: ISO19139)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s-ES" smtClean="0"/>
              <a:pPr/>
              <a:t>115</a:t>
            </a:fld>
            <a:endParaRPr lang="es-E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solidFill>
                  <a:schemeClr val="bg1">
                    <a:lumMod val="75000"/>
                  </a:schemeClr>
                </a:solidFill>
              </a:rPr>
              <a:t>¿Cómo documentar y buscar datos?</a:t>
            </a:r>
            <a:endParaRPr lang="es-ES" sz="28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45588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i="1" dirty="0" err="1" smtClean="0"/>
              <a:t>GeoNetwork</a:t>
            </a:r>
            <a:r>
              <a:rPr lang="es-ES" b="1" i="1" dirty="0" smtClean="0"/>
              <a:t> : creación de metadatos en línea</a:t>
            </a:r>
            <a:endParaRPr lang="es-ES" dirty="0"/>
          </a:p>
        </p:txBody>
      </p:sp>
      <p:sp>
        <p:nvSpPr>
          <p:cNvPr id="9" name="TextBox 8"/>
          <p:cNvSpPr txBox="1"/>
          <p:nvPr/>
        </p:nvSpPr>
        <p:spPr>
          <a:xfrm>
            <a:off x="596531" y="1277232"/>
            <a:ext cx="809026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s-ES" dirty="0" smtClean="0"/>
              <a:t>Desde la pestaña “Administración” de </a:t>
            </a:r>
            <a:r>
              <a:rPr lang="es-ES" dirty="0" err="1" smtClean="0"/>
              <a:t>GeoNetwork</a:t>
            </a:r>
            <a:r>
              <a:rPr lang="es-ES" dirty="0" smtClean="0"/>
              <a:t>, hacer clic en </a:t>
            </a:r>
            <a:r>
              <a:rPr lang="es-ES" b="1" dirty="0" smtClean="0"/>
              <a:t>Nuevo Metadato</a:t>
            </a:r>
            <a:endParaRPr lang="es-ES" dirty="0" smtClean="0"/>
          </a:p>
          <a:p>
            <a:pPr marL="342900" indent="-342900">
              <a:buAutoNum type="arabicParenR"/>
            </a:pPr>
            <a:endParaRPr lang="es-ES" b="1" dirty="0" smtClean="0"/>
          </a:p>
          <a:p>
            <a:pPr marL="342900" indent="-342900">
              <a:buAutoNum type="arabicParenR"/>
            </a:pPr>
            <a:r>
              <a:rPr lang="es-ES" dirty="0" smtClean="0"/>
              <a:t>Seleccionar una plantilla (por ej. “</a:t>
            </a:r>
            <a:r>
              <a:rPr lang="es-ES" dirty="0" err="1" smtClean="0"/>
              <a:t>Template</a:t>
            </a:r>
            <a:r>
              <a:rPr lang="es-ES" dirty="0" smtClean="0"/>
              <a:t> </a:t>
            </a:r>
            <a:r>
              <a:rPr lang="es-ES" dirty="0" err="1" smtClean="0"/>
              <a:t>for</a:t>
            </a:r>
            <a:r>
              <a:rPr lang="es-ES" dirty="0" smtClean="0"/>
              <a:t> Vector data in ISO19139 (</a:t>
            </a:r>
            <a:r>
              <a:rPr lang="es-ES" dirty="0" err="1" smtClean="0"/>
              <a:t>preferred</a:t>
            </a:r>
            <a:r>
              <a:rPr lang="es-ES" dirty="0" smtClean="0"/>
              <a:t>!)”) y el grupo “Grupo de ejemplo” y luego “Crear”</a:t>
            </a:r>
          </a:p>
          <a:p>
            <a:endParaRPr lang="es-ES" dirty="0" smtClean="0"/>
          </a:p>
          <a:p>
            <a:endParaRPr lang="es-ES" dirty="0" smtClean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6384" y="2814949"/>
            <a:ext cx="2308832" cy="44687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96531" y="3261820"/>
            <a:ext cx="8090269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3) Completar los diferentes campos</a:t>
            </a:r>
          </a:p>
          <a:p>
            <a:endParaRPr lang="es-ES" dirty="0" smtClean="0"/>
          </a:p>
          <a:p>
            <a:r>
              <a:rPr lang="es-ES" dirty="0" smtClean="0"/>
              <a:t>4) Guardar y cerrar</a:t>
            </a:r>
          </a:p>
          <a:p>
            <a:endParaRPr lang="es-ES" dirty="0" smtClean="0"/>
          </a:p>
          <a:p>
            <a:r>
              <a:rPr lang="es-ES" dirty="0" smtClean="0"/>
              <a:t>El registro de metadatos ha sido guardado y se puede buscar desde la página de inicio del </a:t>
            </a:r>
            <a:r>
              <a:rPr lang="es-ES" dirty="0" err="1" smtClean="0"/>
              <a:t>GeoNetwork</a:t>
            </a:r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9759" y="2977995"/>
            <a:ext cx="1973441" cy="89772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370" y="5132509"/>
            <a:ext cx="1802275" cy="85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s-ES" smtClean="0"/>
              <a:pPr/>
              <a:t>116</a:t>
            </a:fld>
            <a:endParaRPr lang="es-E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solidFill>
                  <a:schemeClr val="bg1">
                    <a:lumMod val="75000"/>
                  </a:schemeClr>
                </a:solidFill>
              </a:rPr>
              <a:t>¿Cómo documentar y buscar datos?</a:t>
            </a:r>
            <a:endParaRPr lang="es-ES" sz="28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39817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i="1" dirty="0" err="1" smtClean="0"/>
              <a:t>Geonetwork</a:t>
            </a:r>
            <a:r>
              <a:rPr lang="es-ES" b="1" i="1" dirty="0" smtClean="0"/>
              <a:t> : importar un archivo .XML</a:t>
            </a:r>
            <a:endParaRPr lang="es-ES" dirty="0"/>
          </a:p>
        </p:txBody>
      </p:sp>
      <p:sp>
        <p:nvSpPr>
          <p:cNvPr id="9" name="TextBox 8"/>
          <p:cNvSpPr txBox="1"/>
          <p:nvPr/>
        </p:nvSpPr>
        <p:spPr>
          <a:xfrm>
            <a:off x="596531" y="1277232"/>
            <a:ext cx="80902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s-ES" dirty="0" smtClean="0"/>
              <a:t>Desde la pestaña “Administración”, escoger </a:t>
            </a:r>
            <a:r>
              <a:rPr lang="es-ES" b="1" dirty="0" smtClean="0"/>
              <a:t>Insertar metadatos XML</a:t>
            </a:r>
          </a:p>
          <a:p>
            <a:pPr marL="342900" indent="-342900">
              <a:buAutoNum type="arabicParenR"/>
            </a:pPr>
            <a:endParaRPr lang="es-ES" b="1" dirty="0" smtClean="0"/>
          </a:p>
          <a:p>
            <a:pPr marL="342900" indent="-342900">
              <a:buAutoNum type="arabicParenR"/>
            </a:pPr>
            <a:r>
              <a:rPr lang="es-ES" dirty="0" smtClean="0"/>
              <a:t>Seleccionar el archivo .</a:t>
            </a:r>
            <a:r>
              <a:rPr lang="es-ES" dirty="0" err="1" smtClean="0"/>
              <a:t>xml</a:t>
            </a:r>
            <a:r>
              <a:rPr lang="es-ES" dirty="0" smtClean="0"/>
              <a:t> a importar (¡debe seguir un estándar!) e “Insertar”</a:t>
            </a:r>
          </a:p>
          <a:p>
            <a:endParaRPr lang="es-ES" dirty="0" smtClean="0"/>
          </a:p>
          <a:p>
            <a:endParaRPr lang="es-ES" dirty="0" smtClean="0"/>
          </a:p>
        </p:txBody>
      </p:sp>
      <p:sp>
        <p:nvSpPr>
          <p:cNvPr id="15" name="TextBox 14"/>
          <p:cNvSpPr txBox="1"/>
          <p:nvPr/>
        </p:nvSpPr>
        <p:spPr>
          <a:xfrm>
            <a:off x="596531" y="2260666"/>
            <a:ext cx="430079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3) Un mensaje le informa que los metadatos han sido importados</a:t>
            </a:r>
          </a:p>
          <a:p>
            <a:endParaRPr lang="es-ES" dirty="0" smtClean="0"/>
          </a:p>
          <a:p>
            <a:r>
              <a:rPr lang="es-ES" dirty="0" smtClean="0"/>
              <a:t>4) Hacer clic en el botón “Editar” para verificar que todos los campos han sido llenados</a:t>
            </a:r>
          </a:p>
          <a:p>
            <a:endParaRPr lang="es-ES" dirty="0" smtClean="0"/>
          </a:p>
          <a:p>
            <a:r>
              <a:rPr lang="es-ES" dirty="0" smtClean="0"/>
              <a:t>El registro de metadatos ha sido guardado y se puede buscar desde la página de inicio del </a:t>
            </a:r>
            <a:r>
              <a:rPr lang="es-ES" dirty="0" err="1" smtClean="0"/>
              <a:t>GeoNetwork</a:t>
            </a:r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9266" y="2260666"/>
            <a:ext cx="3567534" cy="200230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4941" y="4523864"/>
            <a:ext cx="2806230" cy="60864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553200" y="4154532"/>
            <a:ext cx="390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latin typeface="Wingdings"/>
                <a:ea typeface="Wingdings"/>
                <a:cs typeface="Wingdings"/>
              </a:rPr>
              <a:t></a:t>
            </a:r>
            <a:endParaRPr lang="es-E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370" y="5234107"/>
            <a:ext cx="1802275" cy="85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96531" y="1181012"/>
            <a:ext cx="8090269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s-ES" dirty="0" err="1" smtClean="0"/>
              <a:t>GeoNetwork</a:t>
            </a:r>
            <a:r>
              <a:rPr lang="es-ES" dirty="0" smtClean="0"/>
              <a:t> ofrece la posibilidad de rellenar automáticamente los registros de metadatos desde otros catálogos en línea =&gt; “recopilación”</a:t>
            </a:r>
          </a:p>
          <a:p>
            <a:endParaRPr lang="es-ES" dirty="0" smtClean="0"/>
          </a:p>
          <a:p>
            <a:pPr marL="342900" indent="-342900">
              <a:buFont typeface="Arial"/>
              <a:buChar char="•"/>
            </a:pPr>
            <a:r>
              <a:rPr lang="es-ES" dirty="0" smtClean="0"/>
              <a:t>Recopilación : “es el proceso de recolección de metadatos desde una fuente remota y almacenarlos en el </a:t>
            </a:r>
            <a:r>
              <a:rPr lang="es-ES" dirty="0" err="1" smtClean="0"/>
              <a:t>GeoNetwork</a:t>
            </a:r>
            <a:r>
              <a:rPr lang="es-ES" dirty="0" smtClean="0"/>
              <a:t> local para una búsqueda más rápida vía </a:t>
            </a:r>
            <a:r>
              <a:rPr lang="es-ES" dirty="0" err="1" smtClean="0"/>
              <a:t>Lucene</a:t>
            </a:r>
            <a:r>
              <a:rPr lang="es-ES" dirty="0" smtClean="0"/>
              <a:t>”.</a:t>
            </a:r>
          </a:p>
          <a:p>
            <a:pPr marL="342900" indent="-342900">
              <a:buFont typeface="Arial"/>
              <a:buChar char="•"/>
            </a:pPr>
            <a:r>
              <a:rPr lang="es-ES" dirty="0" smtClean="0"/>
              <a:t>Procedimiento:</a:t>
            </a:r>
          </a:p>
          <a:p>
            <a:pPr marL="342900" indent="-342900"/>
            <a:r>
              <a:rPr lang="es-ES" dirty="0" smtClean="0"/>
              <a:t>1) Desde la pestaña “Administración”, hacer clic en </a:t>
            </a:r>
            <a:r>
              <a:rPr lang="es-ES" b="1" dirty="0" smtClean="0"/>
              <a:t>Manejo de </a:t>
            </a:r>
            <a:r>
              <a:rPr lang="es-ES" b="1" i="1" dirty="0" err="1" smtClean="0"/>
              <a:t>harvesting</a:t>
            </a:r>
            <a:endParaRPr lang="es-ES" b="1" i="1" dirty="0" smtClean="0"/>
          </a:p>
          <a:p>
            <a:pPr marL="342900" indent="-342900"/>
            <a:r>
              <a:rPr lang="es-ES" dirty="0" smtClean="0"/>
              <a:t>2) Agregar un nuevo </a:t>
            </a:r>
            <a:r>
              <a:rPr lang="es-ES" i="1" dirty="0" err="1" smtClean="0"/>
              <a:t>harvesting</a:t>
            </a:r>
            <a:r>
              <a:rPr lang="es-ES" dirty="0" smtClean="0"/>
              <a:t> (ej.: nodo remoto </a:t>
            </a:r>
            <a:r>
              <a:rPr lang="es-ES" dirty="0" err="1" smtClean="0"/>
              <a:t>GeoNetwork</a:t>
            </a:r>
            <a:r>
              <a:rPr lang="es-ES" dirty="0" smtClean="0"/>
              <a:t> v2.1)</a:t>
            </a:r>
          </a:p>
          <a:p>
            <a:pPr marL="342900" indent="-342900"/>
            <a:r>
              <a:rPr lang="es-ES" dirty="0" smtClean="0"/>
              <a:t>3) Llenar los diferentes criterios y guardar:</a:t>
            </a:r>
          </a:p>
          <a:p>
            <a:pPr marL="800100" lvl="1" indent="-342900">
              <a:buFont typeface="Arial"/>
              <a:buChar char="•"/>
            </a:pPr>
            <a:r>
              <a:rPr lang="es-ES" dirty="0" smtClean="0"/>
              <a:t>Nombre : PEGASO - Country </a:t>
            </a:r>
            <a:r>
              <a:rPr lang="es-ES" dirty="0" err="1" smtClean="0"/>
              <a:t>limits</a:t>
            </a:r>
            <a:r>
              <a:rPr lang="es-ES" dirty="0" smtClean="0"/>
              <a:t> </a:t>
            </a:r>
            <a:r>
              <a:rPr lang="es-ES" dirty="0" err="1" smtClean="0"/>
              <a:t>Level</a:t>
            </a:r>
            <a:r>
              <a:rPr lang="es-ES" dirty="0" smtClean="0"/>
              <a:t> 0</a:t>
            </a:r>
          </a:p>
          <a:p>
            <a:pPr marL="800100" lvl="1" indent="-342900">
              <a:buFont typeface="Arial"/>
              <a:buChar char="•"/>
            </a:pPr>
            <a:r>
              <a:rPr lang="es-ES" dirty="0" smtClean="0"/>
              <a:t>URL : </a:t>
            </a:r>
            <a:r>
              <a:rPr lang="es-ES" b="1" u="sng" dirty="0" smtClean="0">
                <a:hlinkClick r:id="rId3"/>
              </a:rPr>
              <a:t>http://pegasosdi.uab.es:80/catalog</a:t>
            </a:r>
            <a:endParaRPr lang="es-ES" b="1" u="sng" dirty="0" smtClean="0"/>
          </a:p>
          <a:p>
            <a:pPr marL="800100" lvl="1" indent="-342900">
              <a:buFont typeface="Arial"/>
              <a:buChar char="•"/>
            </a:pPr>
            <a:r>
              <a:rPr lang="es-ES" dirty="0" smtClean="0"/>
              <a:t>Texto : Global </a:t>
            </a:r>
            <a:r>
              <a:rPr lang="es-ES" dirty="0" err="1" smtClean="0"/>
              <a:t>Administrative</a:t>
            </a:r>
            <a:r>
              <a:rPr lang="es-ES" dirty="0" smtClean="0"/>
              <a:t> </a:t>
            </a:r>
            <a:r>
              <a:rPr lang="es-ES" dirty="0" err="1" smtClean="0"/>
              <a:t>Areas</a:t>
            </a:r>
            <a:r>
              <a:rPr lang="es-ES" dirty="0" smtClean="0"/>
              <a:t> - LEVEL 0</a:t>
            </a:r>
          </a:p>
          <a:p>
            <a:pPr marL="1588" lvl="1" indent="7938"/>
            <a:r>
              <a:rPr lang="es-ES" dirty="0" smtClean="0"/>
              <a:t>4) Ejecutar el </a:t>
            </a:r>
            <a:r>
              <a:rPr lang="es-ES" i="1" dirty="0" err="1" smtClean="0"/>
              <a:t>harvesting</a:t>
            </a:r>
            <a:r>
              <a:rPr lang="es-ES" i="1" dirty="0" smtClean="0"/>
              <a:t> </a:t>
            </a:r>
          </a:p>
          <a:p>
            <a:pPr marL="342900" indent="-342900">
              <a:buAutoNum type="arabicParenR"/>
            </a:pPr>
            <a:endParaRPr lang="es-ES" b="1" dirty="0" smtClean="0"/>
          </a:p>
          <a:p>
            <a:pPr marL="342900" indent="-342900">
              <a:buAutoNum type="arabicParenR"/>
            </a:pPr>
            <a:endParaRPr lang="es-ES" b="1" dirty="0" smtClean="0"/>
          </a:p>
          <a:p>
            <a:pPr marL="342900" indent="-342900"/>
            <a:r>
              <a:rPr lang="es-ES" dirty="0" smtClean="0"/>
              <a:t> En la página de inicio, los nuevos registros de metadatos </a:t>
            </a:r>
          </a:p>
          <a:p>
            <a:pPr marL="342900" indent="-342900"/>
            <a:r>
              <a:rPr lang="es-ES" dirty="0" smtClean="0"/>
              <a:t>deberían estar disponibles   </a:t>
            </a:r>
          </a:p>
          <a:p>
            <a:endParaRPr lang="es-E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s-ES" smtClean="0"/>
              <a:pPr/>
              <a:t>117</a:t>
            </a:fld>
            <a:endParaRPr lang="es-ES" dirty="0"/>
          </a:p>
        </p:txBody>
      </p:sp>
      <p:sp>
        <p:nvSpPr>
          <p:cNvPr id="7" name="TextBox 6"/>
          <p:cNvSpPr txBox="1"/>
          <p:nvPr/>
        </p:nvSpPr>
        <p:spPr>
          <a:xfrm>
            <a:off x="526865" y="415457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solidFill>
                  <a:schemeClr val="bg1">
                    <a:lumMod val="75000"/>
                  </a:schemeClr>
                </a:solidFill>
              </a:rPr>
              <a:t>¿Cómo documentar y buscar datos?</a:t>
            </a:r>
            <a:endParaRPr lang="es-ES" sz="28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39137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i="1" dirty="0" err="1" smtClean="0"/>
              <a:t>Geonetwork</a:t>
            </a:r>
            <a:r>
              <a:rPr lang="es-ES" b="1" i="1" dirty="0" smtClean="0"/>
              <a:t> : recopilación (</a:t>
            </a:r>
            <a:r>
              <a:rPr lang="es-ES" b="1" i="1" dirty="0" err="1" smtClean="0"/>
              <a:t>harvesting</a:t>
            </a:r>
            <a:r>
              <a:rPr lang="es-ES" b="1" i="1" dirty="0" smtClean="0"/>
              <a:t>)</a:t>
            </a:r>
            <a:endParaRPr lang="es-E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6947" y="3702127"/>
            <a:ext cx="2086015" cy="3195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3200" y="4050337"/>
            <a:ext cx="2403983" cy="23944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4573" y="5052160"/>
            <a:ext cx="2780603" cy="607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s-ES" smtClean="0"/>
              <a:pPr/>
              <a:t>118</a:t>
            </a:fld>
            <a:endParaRPr lang="es-E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solidFill>
                  <a:schemeClr val="bg1">
                    <a:lumMod val="75000"/>
                  </a:schemeClr>
                </a:solidFill>
              </a:rPr>
              <a:t>¿Cómo documentar y buscar datos?</a:t>
            </a:r>
            <a:endParaRPr lang="es-ES" sz="28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41553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i="1" dirty="0" err="1" smtClean="0"/>
              <a:t>GeoNetwork</a:t>
            </a:r>
            <a:r>
              <a:rPr lang="es-ES" b="1" i="1" dirty="0" smtClean="0"/>
              <a:t> : recopilación (continuación)</a:t>
            </a:r>
            <a:endParaRPr lang="es-ES" dirty="0"/>
          </a:p>
        </p:txBody>
      </p:sp>
      <p:sp>
        <p:nvSpPr>
          <p:cNvPr id="9" name="TextBox 8"/>
          <p:cNvSpPr txBox="1"/>
          <p:nvPr/>
        </p:nvSpPr>
        <p:spPr>
          <a:xfrm>
            <a:off x="596531" y="1277232"/>
            <a:ext cx="80902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s-ES" dirty="0" smtClean="0"/>
              <a:t> Existen otros tipos de recopilación</a:t>
            </a:r>
          </a:p>
          <a:p>
            <a:endParaRPr lang="es-ES" dirty="0" smtClean="0"/>
          </a:p>
          <a:p>
            <a:pPr>
              <a:buFont typeface="Arial"/>
              <a:buChar char="•"/>
            </a:pPr>
            <a:r>
              <a:rPr lang="es-ES" dirty="0" smtClean="0"/>
              <a:t> Por ej. “</a:t>
            </a:r>
            <a:r>
              <a:rPr lang="es-ES" i="1" dirty="0" smtClean="0"/>
              <a:t>Catalogue </a:t>
            </a:r>
            <a:r>
              <a:rPr lang="es-ES" i="1" dirty="0" err="1" smtClean="0"/>
              <a:t>Services</a:t>
            </a:r>
            <a:r>
              <a:rPr lang="es-ES" i="1" dirty="0" smtClean="0"/>
              <a:t> </a:t>
            </a:r>
            <a:r>
              <a:rPr lang="es-ES" i="1" dirty="0" err="1" smtClean="0"/>
              <a:t>for</a:t>
            </a:r>
            <a:r>
              <a:rPr lang="es-ES" i="1" dirty="0" smtClean="0"/>
              <a:t> </a:t>
            </a:r>
            <a:r>
              <a:rPr lang="es-ES" i="1" dirty="0" err="1" smtClean="0"/>
              <a:t>the</a:t>
            </a:r>
            <a:r>
              <a:rPr lang="es-ES" i="1" dirty="0" smtClean="0"/>
              <a:t> Web ISO </a:t>
            </a:r>
            <a:r>
              <a:rPr lang="es-ES" i="1" dirty="0" err="1" smtClean="0"/>
              <a:t>Profile</a:t>
            </a:r>
            <a:r>
              <a:rPr lang="es-ES" i="1" dirty="0" smtClean="0"/>
              <a:t> 2.0</a:t>
            </a:r>
            <a:r>
              <a:rPr lang="es-ES" dirty="0" smtClean="0"/>
              <a:t>” ofrece la posibilidad de ejecutar consultas CSW con más opciones de filtro </a:t>
            </a:r>
          </a:p>
          <a:p>
            <a:endParaRPr lang="es-ES" dirty="0" smtClean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82" y="2888736"/>
            <a:ext cx="2066918" cy="123905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6603" y="2888736"/>
            <a:ext cx="3146597" cy="159801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693147" y="3423722"/>
            <a:ext cx="431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latin typeface="Wingdings"/>
                <a:ea typeface="Wingdings"/>
                <a:cs typeface="Wingdings"/>
              </a:rPr>
              <a:t></a:t>
            </a:r>
            <a:endParaRPr lang="es-ES" dirty="0"/>
          </a:p>
        </p:txBody>
      </p:sp>
      <p:sp>
        <p:nvSpPr>
          <p:cNvPr id="10" name="TextBox 9"/>
          <p:cNvSpPr txBox="1"/>
          <p:nvPr/>
        </p:nvSpPr>
        <p:spPr>
          <a:xfrm>
            <a:off x="596531" y="4998720"/>
            <a:ext cx="79581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http://geonetwork.grid.unep.ch:8080/ge </a:t>
            </a:r>
            <a:r>
              <a:rPr lang="es-ES" b="1" dirty="0" err="1" smtClean="0"/>
              <a:t>onetwork</a:t>
            </a:r>
            <a:r>
              <a:rPr lang="es-ES" b="1" dirty="0" smtClean="0"/>
              <a:t>/</a:t>
            </a:r>
            <a:r>
              <a:rPr lang="es-ES" b="1" dirty="0" err="1" smtClean="0"/>
              <a:t>srv</a:t>
            </a:r>
            <a:r>
              <a:rPr lang="es-ES" b="1" dirty="0" smtClean="0"/>
              <a:t>/en/</a:t>
            </a:r>
            <a:r>
              <a:rPr lang="es-ES" b="1" dirty="0" err="1" smtClean="0"/>
              <a:t>csw?request</a:t>
            </a:r>
            <a:r>
              <a:rPr lang="es-ES" b="1" dirty="0" smtClean="0"/>
              <a:t>=</a:t>
            </a:r>
            <a:r>
              <a:rPr lang="es-ES" b="1" dirty="0" err="1" smtClean="0"/>
              <a:t>GetCap</a:t>
            </a:r>
            <a:r>
              <a:rPr lang="es-ES" b="1" dirty="0" smtClean="0"/>
              <a:t> </a:t>
            </a:r>
            <a:r>
              <a:rPr lang="es-ES" b="1" dirty="0" err="1" smtClean="0"/>
              <a:t>abilities&amp;service</a:t>
            </a:r>
            <a:r>
              <a:rPr lang="es-ES" b="1" dirty="0" smtClean="0"/>
              <a:t>=</a:t>
            </a:r>
            <a:r>
              <a:rPr lang="es-ES" b="1" dirty="0" err="1" smtClean="0"/>
              <a:t>CSW&amp;acceptVersions</a:t>
            </a:r>
            <a:r>
              <a:rPr lang="es-ES" b="1" dirty="0" smtClean="0"/>
              <a:t> =2.0.2 </a:t>
            </a:r>
            <a:endParaRPr lang="es-ES" dirty="0" smtClean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s-ES" smtClean="0"/>
              <a:pPr/>
              <a:t>119</a:t>
            </a:fld>
            <a:endParaRPr lang="es-E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solidFill>
                  <a:schemeClr val="bg1">
                    <a:lumMod val="75000"/>
                  </a:schemeClr>
                </a:solidFill>
              </a:rPr>
              <a:t>¿Cómo documentar y buscar datos?</a:t>
            </a:r>
            <a:endParaRPr lang="es-ES" sz="28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37032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i="1" dirty="0" err="1" smtClean="0"/>
              <a:t>GeoNetwork</a:t>
            </a:r>
            <a:r>
              <a:rPr lang="es-ES" b="1" i="1" dirty="0" smtClean="0"/>
              <a:t> : privilegios de usuarios</a:t>
            </a:r>
            <a:endParaRPr lang="es-ES" dirty="0"/>
          </a:p>
        </p:txBody>
      </p:sp>
      <p:sp>
        <p:nvSpPr>
          <p:cNvPr id="9" name="TextBox 8"/>
          <p:cNvSpPr txBox="1"/>
          <p:nvPr/>
        </p:nvSpPr>
        <p:spPr>
          <a:xfrm>
            <a:off x="596531" y="1277232"/>
            <a:ext cx="528756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s-ES" dirty="0" smtClean="0"/>
              <a:t> Los registros de metadatos pueden ser públicos o restringidos para ciertos grupos de usuarios</a:t>
            </a:r>
          </a:p>
          <a:p>
            <a:endParaRPr lang="es-ES" dirty="0" smtClean="0"/>
          </a:p>
          <a:p>
            <a:pPr>
              <a:buFont typeface="Arial"/>
              <a:buChar char="•"/>
            </a:pPr>
            <a:r>
              <a:rPr lang="es-ES" dirty="0" smtClean="0"/>
              <a:t> Para visualizar y administrar los privilegios de usuarios y las categorías, es necesario ingresar como </a:t>
            </a:r>
            <a:r>
              <a:rPr lang="es-ES" dirty="0" err="1" smtClean="0"/>
              <a:t>admin</a:t>
            </a:r>
            <a:endParaRPr lang="es-ES" dirty="0" smtClean="0"/>
          </a:p>
          <a:p>
            <a:pPr>
              <a:buFont typeface="Arial"/>
              <a:buChar char="•"/>
            </a:pPr>
            <a:endParaRPr lang="es-ES" dirty="0" smtClean="0"/>
          </a:p>
          <a:p>
            <a:pPr>
              <a:buFont typeface="Arial"/>
              <a:buChar char="•"/>
            </a:pPr>
            <a:r>
              <a:rPr lang="es-ES" dirty="0" smtClean="0"/>
              <a:t> Procedimiento :</a:t>
            </a:r>
          </a:p>
          <a:p>
            <a:pPr marL="800100" lvl="1" indent="-342900">
              <a:buFont typeface="+mj-lt"/>
              <a:buAutoNum type="arabicParenR"/>
            </a:pPr>
            <a:r>
              <a:rPr lang="es-ES" dirty="0" smtClean="0"/>
              <a:t>Seleccionar el registro de metadatos</a:t>
            </a:r>
          </a:p>
          <a:p>
            <a:pPr marL="800100" lvl="1" indent="-342900">
              <a:buFont typeface="+mj-lt"/>
              <a:buAutoNum type="arabicParenR"/>
            </a:pPr>
            <a:r>
              <a:rPr lang="es-ES" dirty="0" smtClean="0"/>
              <a:t>Clic en “Otras acciones &gt; Privilegios”</a:t>
            </a:r>
          </a:p>
          <a:p>
            <a:pPr marL="800100" lvl="1" indent="-342900">
              <a:buFont typeface="+mj-lt"/>
              <a:buAutoNum type="arabicParenR"/>
            </a:pPr>
            <a:r>
              <a:rPr lang="es-ES" dirty="0" smtClean="0"/>
              <a:t>Asignar los privilegios a los diferentes grupos y enviar </a:t>
            </a:r>
          </a:p>
          <a:p>
            <a:pPr marL="800100" lvl="1" indent="-342900">
              <a:buFont typeface="+mj-lt"/>
              <a:buAutoNum type="arabicParenR"/>
            </a:pPr>
            <a:endParaRPr lang="es-ES" dirty="0" smtClean="0"/>
          </a:p>
          <a:p>
            <a:endParaRPr lang="es-ES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9677" y="3039649"/>
            <a:ext cx="2377123" cy="59299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4100" y="4085508"/>
            <a:ext cx="2802700" cy="109019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7052534" y="3716176"/>
            <a:ext cx="390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latin typeface="Wingdings"/>
                <a:ea typeface="Wingdings"/>
                <a:cs typeface="Wingdings"/>
              </a:rPr>
              <a:t>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/>
          </p:cNvSpPr>
          <p:nvPr/>
        </p:nvSpPr>
        <p:spPr bwMode="auto">
          <a:xfrm>
            <a:off x="4634508" y="2728020"/>
            <a:ext cx="4339828" cy="13930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es-ES" sz="4500" dirty="0" smtClean="0">
                <a:latin typeface="Gill Sans"/>
                <a:ea typeface="Gill Sans" pitchFamily="-84" charset="0"/>
                <a:cs typeface="Gill Sans" pitchFamily="-84" charset="0"/>
              </a:rPr>
              <a:t>¿Cuál es la situación real?</a:t>
            </a:r>
            <a:endParaRPr lang="es-ES" sz="45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120" y="111760"/>
            <a:ext cx="4121498" cy="61757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8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1" grpId="0" autoUpdateAnimBg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s-ES" smtClean="0"/>
              <a:pPr/>
              <a:t>120</a:t>
            </a:fld>
            <a:endParaRPr lang="es-E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solidFill>
                  <a:schemeClr val="bg1">
                    <a:lumMod val="75000"/>
                  </a:schemeClr>
                </a:solidFill>
              </a:rPr>
              <a:t>¿Cómo documentar y buscar datos?</a:t>
            </a:r>
            <a:endParaRPr lang="es-ES" sz="28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25692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i="1" dirty="0" err="1" smtClean="0"/>
              <a:t>GeoNetwork</a:t>
            </a:r>
            <a:r>
              <a:rPr lang="es-ES" b="1" i="1" dirty="0" smtClean="0"/>
              <a:t> : categorías</a:t>
            </a:r>
            <a:endParaRPr lang="es-ES" dirty="0"/>
          </a:p>
        </p:txBody>
      </p:sp>
      <p:sp>
        <p:nvSpPr>
          <p:cNvPr id="9" name="TextBox 8"/>
          <p:cNvSpPr txBox="1"/>
          <p:nvPr/>
        </p:nvSpPr>
        <p:spPr>
          <a:xfrm>
            <a:off x="596531" y="1277232"/>
            <a:ext cx="715837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s-ES" dirty="0" smtClean="0"/>
              <a:t> </a:t>
            </a:r>
            <a:r>
              <a:rPr lang="es-ES" dirty="0" err="1" smtClean="0"/>
              <a:t>GeoNetwork</a:t>
            </a:r>
            <a:r>
              <a:rPr lang="es-ES" dirty="0" smtClean="0"/>
              <a:t> ofrece la posibilidad ya sea de asignar categorías existentes a los registros de metadatos o de crear nuevas categorías (</a:t>
            </a:r>
            <a:r>
              <a:rPr lang="es-ES" dirty="0" err="1" smtClean="0"/>
              <a:t>ej</a:t>
            </a:r>
            <a:r>
              <a:rPr lang="es-ES" dirty="0" smtClean="0"/>
              <a:t>: categorías INSPIRE)</a:t>
            </a:r>
          </a:p>
          <a:p>
            <a:endParaRPr lang="es-ES" dirty="0" smtClean="0"/>
          </a:p>
          <a:p>
            <a:pPr>
              <a:buFont typeface="Arial"/>
              <a:buChar char="•"/>
            </a:pPr>
            <a:r>
              <a:rPr lang="es-ES" dirty="0" smtClean="0"/>
              <a:t> Desde la pestaña Administración, escoger “Gestión de categorías” &gt; Añadir una nueva categoría” </a:t>
            </a:r>
          </a:p>
          <a:p>
            <a:pPr>
              <a:buFont typeface="Arial"/>
              <a:buChar char="•"/>
            </a:pPr>
            <a:endParaRPr lang="es-ES" dirty="0" smtClean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9512" y="3676555"/>
            <a:ext cx="3920878" cy="193935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96531" y="3031559"/>
            <a:ext cx="40506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buFont typeface="Arial"/>
              <a:buChar char="•"/>
            </a:pPr>
            <a:r>
              <a:rPr lang="es-ES" dirty="0" smtClean="0"/>
              <a:t> Desde “Otras acciones&gt; Categorías” puede asignar una categoría a uno o varios registros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s-ES" smtClean="0"/>
              <a:pPr/>
              <a:t>121</a:t>
            </a:fld>
            <a:endParaRPr lang="es-E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solidFill>
                  <a:schemeClr val="bg1">
                    <a:lumMod val="75000"/>
                  </a:schemeClr>
                </a:solidFill>
              </a:rPr>
              <a:t>¿Cómo documentar y buscar datos?</a:t>
            </a:r>
            <a:endParaRPr lang="es-ES" sz="28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38247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i="1" dirty="0" err="1" smtClean="0"/>
              <a:t>GeoNetwork</a:t>
            </a:r>
            <a:r>
              <a:rPr lang="es-ES" b="1" i="1" dirty="0" smtClean="0"/>
              <a:t>: búsqueda de metadatos</a:t>
            </a:r>
            <a:endParaRPr lang="es-ES" dirty="0"/>
          </a:p>
        </p:txBody>
      </p:sp>
      <p:sp>
        <p:nvSpPr>
          <p:cNvPr id="9" name="TextBox 8"/>
          <p:cNvSpPr txBox="1"/>
          <p:nvPr/>
        </p:nvSpPr>
        <p:spPr>
          <a:xfrm>
            <a:off x="596530" y="1277232"/>
            <a:ext cx="678313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s-ES" dirty="0" smtClean="0"/>
              <a:t> La </a:t>
            </a:r>
            <a:r>
              <a:rPr lang="es-ES" b="1" dirty="0" smtClean="0"/>
              <a:t>búsqueda simple </a:t>
            </a:r>
            <a:r>
              <a:rPr lang="es-ES" dirty="0" smtClean="0"/>
              <a:t>permite buscar texto como palabras clave y/o ubicaciones geográficas en todos los registros</a:t>
            </a:r>
          </a:p>
          <a:p>
            <a:endParaRPr lang="es-ES" dirty="0" smtClean="0"/>
          </a:p>
          <a:p>
            <a:pPr>
              <a:buFont typeface="Arial"/>
              <a:buChar char="•"/>
            </a:pPr>
            <a:r>
              <a:rPr lang="es-ES" dirty="0" smtClean="0"/>
              <a:t> La </a:t>
            </a:r>
            <a:r>
              <a:rPr lang="es-ES" b="1" dirty="0" smtClean="0"/>
              <a:t>búsqueda geográfica </a:t>
            </a:r>
            <a:r>
              <a:rPr lang="es-ES" dirty="0" smtClean="0"/>
              <a:t>permite seleccionar una región específica para limitar la búsqueda</a:t>
            </a:r>
          </a:p>
          <a:p>
            <a:pPr lvl="1">
              <a:buFont typeface="Wingdings" charset="2"/>
              <a:buChar char="Ø"/>
            </a:pPr>
            <a:r>
              <a:rPr lang="es-ES" dirty="0" smtClean="0"/>
              <a:t> a partir de una lista predefinida </a:t>
            </a:r>
          </a:p>
          <a:p>
            <a:pPr lvl="1">
              <a:buFont typeface="Wingdings" charset="2"/>
              <a:buChar char="Ø"/>
            </a:pPr>
            <a:r>
              <a:rPr lang="es-ES" dirty="0" smtClean="0"/>
              <a:t> a partir de un área seleccionada</a:t>
            </a:r>
          </a:p>
          <a:p>
            <a:pPr lvl="1">
              <a:buFont typeface="Wingdings" charset="2"/>
              <a:buChar char="Ø"/>
            </a:pPr>
            <a:endParaRPr lang="es-ES" dirty="0" smtClean="0"/>
          </a:p>
          <a:p>
            <a:pPr lvl="1"/>
            <a:endParaRPr lang="es-ES" dirty="0" smtClean="0"/>
          </a:p>
          <a:p>
            <a:pPr lvl="1"/>
            <a:endParaRPr lang="es-ES" dirty="0" smtClean="0"/>
          </a:p>
          <a:p>
            <a:pPr marL="0" lvl="1">
              <a:buFont typeface="Arial"/>
              <a:buChar char="•"/>
            </a:pPr>
            <a:r>
              <a:rPr lang="es-ES" dirty="0" smtClean="0"/>
              <a:t> También es posible efectuar una búsqueda por </a:t>
            </a:r>
            <a:r>
              <a:rPr lang="es-ES" b="1" dirty="0" smtClean="0"/>
              <a:t>categorías</a:t>
            </a:r>
          </a:p>
          <a:p>
            <a:pPr marL="0" lvl="1">
              <a:buFont typeface="Arial"/>
              <a:buChar char="•"/>
            </a:pPr>
            <a:endParaRPr lang="es-ES" b="1" dirty="0" smtClean="0"/>
          </a:p>
          <a:p>
            <a:pPr marL="0" lvl="1">
              <a:buFont typeface="Arial"/>
              <a:buChar char="•"/>
            </a:pPr>
            <a:r>
              <a:rPr lang="es-ES" b="1" dirty="0" smtClean="0"/>
              <a:t> </a:t>
            </a:r>
            <a:r>
              <a:rPr lang="es-ES" dirty="0" smtClean="0"/>
              <a:t>o una búsqueda </a:t>
            </a:r>
            <a:r>
              <a:rPr lang="es-ES" b="1" dirty="0" smtClean="0"/>
              <a:t>avanzada </a:t>
            </a:r>
            <a:r>
              <a:rPr lang="es-ES" dirty="0" smtClean="0"/>
              <a:t>(¿Qué? ¿Dónde? ¿Cuándo? Búsqueda </a:t>
            </a:r>
            <a:br>
              <a:rPr lang="es-ES" dirty="0" smtClean="0"/>
            </a:br>
            <a:r>
              <a:rPr lang="es-ES" dirty="0" smtClean="0"/>
              <a:t>INSPIRE …)   </a:t>
            </a:r>
          </a:p>
          <a:p>
            <a:pPr>
              <a:buFont typeface="Arial"/>
              <a:buChar char="•"/>
            </a:pPr>
            <a:endParaRPr lang="es-ES" dirty="0" smtClean="0"/>
          </a:p>
          <a:p>
            <a:pPr>
              <a:buFont typeface="Arial"/>
              <a:buChar char="•"/>
            </a:pPr>
            <a:endParaRPr lang="es-ES" dirty="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4743" y="1138316"/>
            <a:ext cx="1483912" cy="11901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8287" y="2504130"/>
            <a:ext cx="927100" cy="13584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7901" y="2563601"/>
            <a:ext cx="996950" cy="81050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7779" y="4477894"/>
            <a:ext cx="1068471" cy="1710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s-ES" smtClean="0"/>
              <a:pPr/>
              <a:t>122</a:t>
            </a:fld>
            <a:endParaRPr lang="es-E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solidFill>
                  <a:schemeClr val="bg1">
                    <a:lumMod val="75000"/>
                  </a:schemeClr>
                </a:solidFill>
              </a:rPr>
              <a:t>¿Cómo documentar y buscar datos?</a:t>
            </a:r>
            <a:endParaRPr lang="es-ES" sz="28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41049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i="1" dirty="0" err="1" smtClean="0"/>
              <a:t>GeoNetwork</a:t>
            </a:r>
            <a:r>
              <a:rPr lang="es-ES" b="1" i="1" dirty="0" smtClean="0"/>
              <a:t>: visualización de metadatos</a:t>
            </a:r>
            <a:endParaRPr lang="es-ES" dirty="0"/>
          </a:p>
        </p:txBody>
      </p:sp>
      <p:sp>
        <p:nvSpPr>
          <p:cNvPr id="9" name="TextBox 8"/>
          <p:cNvSpPr txBox="1"/>
          <p:nvPr/>
        </p:nvSpPr>
        <p:spPr>
          <a:xfrm>
            <a:off x="596530" y="1277232"/>
            <a:ext cx="563817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s-ES" dirty="0" smtClean="0"/>
              <a:t> El resultado de una búsqueda provee una lista de registros de metadatos que responden a la consulta. Por cada registro, la página de resultados muestra un título, un resumen y las palabras clave </a:t>
            </a:r>
          </a:p>
          <a:p>
            <a:pPr>
              <a:buFont typeface="Arial"/>
              <a:buChar char="•"/>
            </a:pPr>
            <a:endParaRPr lang="es-ES" dirty="0" smtClean="0"/>
          </a:p>
          <a:p>
            <a:pPr>
              <a:buFont typeface="Arial"/>
              <a:buChar char="•"/>
            </a:pPr>
            <a:r>
              <a:rPr lang="es-ES" dirty="0" smtClean="0"/>
              <a:t> Cuando se expande un registro, una descripción completa está disponible, así como la posibilidad de descargar los datos según los privilegios</a:t>
            </a:r>
          </a:p>
          <a:p>
            <a:endParaRPr lang="es-ES" dirty="0" smtClean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7454" y="907900"/>
            <a:ext cx="2506546" cy="183876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7454" y="2905809"/>
            <a:ext cx="2524727" cy="1462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s-ES" smtClean="0"/>
              <a:pPr/>
              <a:t>123</a:t>
            </a:fld>
            <a:endParaRPr lang="es-E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600" b="1" dirty="0" smtClean="0"/>
              <a:t>¿Cómo procesar los datos ?</a:t>
            </a:r>
            <a:endParaRPr lang="es-ES" sz="26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808" y="1630134"/>
            <a:ext cx="4823983" cy="357127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553200" y="1970061"/>
            <a:ext cx="21336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u="sng" dirty="0" smtClean="0"/>
              <a:t>Palabras clave:</a:t>
            </a:r>
          </a:p>
          <a:p>
            <a:r>
              <a:rPr lang="es-ES" dirty="0" smtClean="0"/>
              <a:t> </a:t>
            </a:r>
          </a:p>
          <a:p>
            <a:pPr>
              <a:buFont typeface="Arial"/>
              <a:buChar char="•"/>
            </a:pPr>
            <a:r>
              <a:rPr lang="es-ES" dirty="0" smtClean="0"/>
              <a:t> Datos ambientales</a:t>
            </a:r>
          </a:p>
          <a:p>
            <a:pPr>
              <a:buFont typeface="Arial"/>
              <a:buChar char="•"/>
            </a:pPr>
            <a:endParaRPr lang="es-ES" dirty="0" smtClean="0"/>
          </a:p>
          <a:p>
            <a:pPr>
              <a:buFont typeface="Arial"/>
              <a:buChar char="•"/>
            </a:pPr>
            <a:r>
              <a:rPr lang="es-ES" dirty="0" smtClean="0"/>
              <a:t> Geotratamiento</a:t>
            </a:r>
          </a:p>
          <a:p>
            <a:pPr>
              <a:buFont typeface="Arial"/>
              <a:buChar char="•"/>
            </a:pPr>
            <a:endParaRPr lang="es-ES" dirty="0" smtClean="0"/>
          </a:p>
          <a:p>
            <a:pPr>
              <a:buFont typeface="Arial"/>
              <a:buChar char="•"/>
            </a:pPr>
            <a:r>
              <a:rPr lang="es-ES" dirty="0" smtClean="0"/>
              <a:t> Script Python</a:t>
            </a:r>
          </a:p>
          <a:p>
            <a:pPr>
              <a:buFont typeface="Arial"/>
              <a:buChar char="•"/>
            </a:pPr>
            <a:endParaRPr lang="es-ES" dirty="0" smtClean="0"/>
          </a:p>
          <a:p>
            <a:pPr>
              <a:buFont typeface="Arial"/>
              <a:buChar char="•"/>
            </a:pPr>
            <a:r>
              <a:rPr lang="es-ES" dirty="0" smtClean="0"/>
              <a:t> </a:t>
            </a:r>
            <a:r>
              <a:rPr lang="es-ES" dirty="0" err="1" smtClean="0"/>
              <a:t>PyWPS</a:t>
            </a:r>
            <a:endParaRPr lang="es-ES" dirty="0" smtClean="0"/>
          </a:p>
          <a:p>
            <a:pPr>
              <a:buFont typeface="Arial"/>
              <a:buChar char="•"/>
            </a:pPr>
            <a:endParaRPr lang="es-ES" dirty="0" smtClean="0"/>
          </a:p>
          <a:p>
            <a:pPr>
              <a:buFont typeface="Arial"/>
              <a:buChar char="•"/>
            </a:pPr>
            <a:r>
              <a:rPr lang="es-ES" dirty="0" smtClean="0"/>
              <a:t> Web </a:t>
            </a:r>
            <a:r>
              <a:rPr lang="es-ES" dirty="0" err="1" smtClean="0"/>
              <a:t>Processing</a:t>
            </a:r>
            <a:r>
              <a:rPr lang="es-ES" dirty="0" smtClean="0"/>
              <a:t> </a:t>
            </a:r>
            <a:r>
              <a:rPr lang="es-ES" dirty="0" err="1" smtClean="0"/>
              <a:t>Service</a:t>
            </a:r>
            <a:r>
              <a:rPr lang="es-ES" dirty="0" smtClean="0"/>
              <a:t> (WPS)</a:t>
            </a:r>
          </a:p>
          <a:p>
            <a:pPr>
              <a:buFont typeface="Arial"/>
              <a:buChar char="•"/>
            </a:pPr>
            <a:endParaRPr lang="es-ES" dirty="0" smtClean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96530" y="1277232"/>
            <a:ext cx="700442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s-ES" dirty="0" smtClean="0"/>
              <a:t> </a:t>
            </a:r>
            <a:r>
              <a:rPr lang="es-ES" dirty="0" err="1" smtClean="0"/>
              <a:t>OpenGIS</a:t>
            </a:r>
            <a:r>
              <a:rPr lang="es-ES" dirty="0" smtClean="0"/>
              <a:t>® Web </a:t>
            </a:r>
            <a:r>
              <a:rPr lang="es-ES" dirty="0" err="1" smtClean="0"/>
              <a:t>Processing</a:t>
            </a:r>
            <a:r>
              <a:rPr lang="es-ES" dirty="0" smtClean="0"/>
              <a:t> </a:t>
            </a:r>
            <a:r>
              <a:rPr lang="es-ES" dirty="0" err="1" smtClean="0"/>
              <a:t>Service</a:t>
            </a:r>
            <a:r>
              <a:rPr lang="es-ES" dirty="0" smtClean="0"/>
              <a:t> (WPS) Interfaz Estándar :</a:t>
            </a:r>
          </a:p>
          <a:p>
            <a:r>
              <a:rPr lang="es-ES" dirty="0" smtClean="0"/>
              <a:t>   conjunto de reglas que permiten estandarizar entradas y salidas   (consultas y respuestas) para servicios de procesamiento de datos geoespaciales (ej.: superposición de polígonos, buffer etc.) </a:t>
            </a:r>
          </a:p>
          <a:p>
            <a:pPr>
              <a:buFont typeface="Arial"/>
              <a:buChar char="•"/>
            </a:pPr>
            <a:endParaRPr lang="es-ES" dirty="0" smtClean="0"/>
          </a:p>
          <a:p>
            <a:pPr>
              <a:buFont typeface="Arial"/>
              <a:buChar char="•"/>
            </a:pPr>
            <a:r>
              <a:rPr lang="es-ES" dirty="0" smtClean="0"/>
              <a:t> Python: lenguaje de programación libre que incluye docenas de funciones para administrar y analizar datos espaciales (vector, </a:t>
            </a:r>
            <a:r>
              <a:rPr lang="es-ES" dirty="0" err="1" smtClean="0"/>
              <a:t>ráster</a:t>
            </a:r>
            <a:r>
              <a:rPr lang="es-ES" dirty="0" smtClean="0"/>
              <a:t>)</a:t>
            </a:r>
          </a:p>
          <a:p>
            <a:pPr>
              <a:buFont typeface="Arial"/>
              <a:buChar char="•"/>
            </a:pPr>
            <a:endParaRPr lang="es-ES" dirty="0" smtClean="0"/>
          </a:p>
          <a:p>
            <a:pPr>
              <a:buFont typeface="Arial"/>
              <a:buChar char="•"/>
            </a:pPr>
            <a:r>
              <a:rPr lang="es-ES" dirty="0" smtClean="0"/>
              <a:t> Python Web </a:t>
            </a:r>
            <a:r>
              <a:rPr lang="es-ES" dirty="0" err="1" smtClean="0"/>
              <a:t>Processing</a:t>
            </a:r>
            <a:r>
              <a:rPr lang="es-ES" dirty="0" smtClean="0"/>
              <a:t> </a:t>
            </a:r>
            <a:r>
              <a:rPr lang="es-ES" dirty="0" err="1" smtClean="0"/>
              <a:t>Service</a:t>
            </a:r>
            <a:r>
              <a:rPr lang="es-ES" dirty="0" smtClean="0"/>
              <a:t> (</a:t>
            </a:r>
            <a:r>
              <a:rPr lang="es-ES" dirty="0" err="1" smtClean="0"/>
              <a:t>PyWPS</a:t>
            </a:r>
            <a:r>
              <a:rPr lang="es-ES" dirty="0" smtClean="0"/>
              <a:t>): implementación del estándar WPS (Open </a:t>
            </a:r>
            <a:r>
              <a:rPr lang="es-ES" dirty="0" err="1" smtClean="0"/>
              <a:t>GeoSpatial</a:t>
            </a:r>
            <a:r>
              <a:rPr lang="es-ES" dirty="0" smtClean="0"/>
              <a:t> </a:t>
            </a:r>
            <a:r>
              <a:rPr lang="es-ES" dirty="0" err="1" smtClean="0"/>
              <a:t>Consortium</a:t>
            </a:r>
            <a:r>
              <a:rPr lang="es-ES" dirty="0" smtClean="0"/>
              <a:t>). </a:t>
            </a:r>
            <a:r>
              <a:rPr lang="es-ES" dirty="0" err="1" smtClean="0"/>
              <a:t>PyWPS</a:t>
            </a:r>
            <a:r>
              <a:rPr lang="es-ES" dirty="0" smtClean="0"/>
              <a:t> soporta GRASS GIS de forma nativa.</a:t>
            </a:r>
          </a:p>
          <a:p>
            <a:pPr>
              <a:buFont typeface="Arial"/>
              <a:buChar char="•"/>
            </a:pPr>
            <a:endParaRPr lang="es-ES" dirty="0" smtClean="0"/>
          </a:p>
          <a:p>
            <a:pPr>
              <a:buFont typeface="Arial"/>
              <a:buChar char="•"/>
            </a:pPr>
            <a:r>
              <a:rPr lang="es-ES" dirty="0" smtClean="0"/>
              <a:t> Quantum GIS (QGIS): aplicación de escritorio libre y multiplataforma que provee funcionalidades de visualización, edición y análisis de los datos. Trae cierto número de extensiones, en particular un cliente WPS para consumir servicios de geotratamiento</a:t>
            </a:r>
          </a:p>
          <a:p>
            <a:endParaRPr lang="es-ES" dirty="0" smtClean="0"/>
          </a:p>
          <a:p>
            <a:pPr>
              <a:buFont typeface="Arial"/>
              <a:buChar char="•"/>
            </a:pPr>
            <a:endParaRPr lang="es-E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s-ES" smtClean="0"/>
              <a:pPr/>
              <a:t>124</a:t>
            </a:fld>
            <a:endParaRPr lang="es-E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600" b="1" dirty="0" smtClean="0">
                <a:solidFill>
                  <a:schemeClr val="bg1">
                    <a:lumMod val="75000"/>
                  </a:schemeClr>
                </a:solidFill>
              </a:rPr>
              <a:t>¿Cómo procesar los datos ?</a:t>
            </a:r>
            <a:endParaRPr lang="es-E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40786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i="1" dirty="0" smtClean="0"/>
              <a:t>Nociones básicas sobre los servicios WPS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s-ES" smtClean="0"/>
              <a:pPr/>
              <a:t>125</a:t>
            </a:fld>
            <a:endParaRPr lang="es-E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600" b="1" dirty="0" smtClean="0">
                <a:solidFill>
                  <a:schemeClr val="bg1">
                    <a:lumMod val="75000"/>
                  </a:schemeClr>
                </a:solidFill>
              </a:rPr>
              <a:t>¿Cómo procesar los datos ?</a:t>
            </a:r>
            <a:endParaRPr lang="es-E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24742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i="1" dirty="0" smtClean="0"/>
              <a:t>Servicios WPS : ejercicio</a:t>
            </a:r>
            <a:endParaRPr lang="es-ES" dirty="0"/>
          </a:p>
        </p:txBody>
      </p:sp>
      <p:sp>
        <p:nvSpPr>
          <p:cNvPr id="9" name="TextBox 8"/>
          <p:cNvSpPr txBox="1"/>
          <p:nvPr/>
        </p:nvSpPr>
        <p:spPr>
          <a:xfrm>
            <a:off x="596530" y="1277232"/>
            <a:ext cx="700442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s-ES" dirty="0" smtClean="0"/>
              <a:t> Utilizaremos un archivo .</a:t>
            </a:r>
            <a:r>
              <a:rPr lang="es-ES" dirty="0" err="1" smtClean="0"/>
              <a:t>gml</a:t>
            </a:r>
            <a:endParaRPr lang="es-ES" dirty="0" smtClean="0"/>
          </a:p>
          <a:p>
            <a:pPr>
              <a:buFont typeface="Arial"/>
              <a:buChar char="•"/>
            </a:pPr>
            <a:r>
              <a:rPr lang="es-ES" dirty="0" smtClean="0"/>
              <a:t> GML permite describir las entidades geográficas en XML (</a:t>
            </a:r>
            <a:r>
              <a:rPr lang="es-ES" dirty="0" err="1" smtClean="0"/>
              <a:t>eXtensible</a:t>
            </a:r>
            <a:r>
              <a:rPr lang="es-ES" dirty="0" smtClean="0"/>
              <a:t> </a:t>
            </a:r>
            <a:r>
              <a:rPr lang="es-ES" dirty="0" err="1" smtClean="0"/>
              <a:t>Markup</a:t>
            </a:r>
            <a:r>
              <a:rPr lang="es-ES" dirty="0" smtClean="0"/>
              <a:t> </a:t>
            </a:r>
            <a:r>
              <a:rPr lang="es-ES" dirty="0" err="1" smtClean="0"/>
              <a:t>Language</a:t>
            </a:r>
            <a:r>
              <a:rPr lang="es-ES" dirty="0" smtClean="0"/>
              <a:t>). Primero, verificaremos el archivo .</a:t>
            </a:r>
            <a:r>
              <a:rPr lang="es-ES" dirty="0" err="1" smtClean="0"/>
              <a:t>gml</a:t>
            </a:r>
            <a:r>
              <a:rPr lang="es-ES" dirty="0" smtClean="0"/>
              <a:t> en QGIS.</a:t>
            </a:r>
          </a:p>
          <a:p>
            <a:pPr>
              <a:buFont typeface="Arial"/>
              <a:buChar char="•"/>
            </a:pPr>
            <a:r>
              <a:rPr lang="es-ES" dirty="0" smtClean="0"/>
              <a:t> Procedimiento:</a:t>
            </a:r>
          </a:p>
          <a:p>
            <a:pPr marL="800100" lvl="1" indent="-342900">
              <a:buFont typeface="+mj-lt"/>
              <a:buAutoNum type="arabicParenR"/>
            </a:pPr>
            <a:r>
              <a:rPr lang="es-ES" dirty="0" smtClean="0"/>
              <a:t>Agregar una capa vector          , seleccionar  “</a:t>
            </a:r>
            <a:r>
              <a:rPr lang="es-ES" dirty="0" err="1" smtClean="0"/>
              <a:t>Measures.gml</a:t>
            </a:r>
            <a:r>
              <a:rPr lang="es-ES" dirty="0" smtClean="0"/>
              <a:t>” y escoger el sistema de coordenadas EPSG:4326 (corresponde al WGS 84)</a:t>
            </a:r>
          </a:p>
          <a:p>
            <a:pPr marL="800100" lvl="1" indent="-342900">
              <a:buFont typeface="+mj-lt"/>
              <a:buAutoNum type="arabicParenR"/>
            </a:pPr>
            <a:r>
              <a:rPr lang="es-ES" dirty="0" smtClean="0"/>
              <a:t>La tabla de atributos contiene 4 campos : X, Y, </a:t>
            </a:r>
            <a:r>
              <a:rPr lang="es-ES" dirty="0" err="1" smtClean="0"/>
              <a:t>Measure</a:t>
            </a:r>
            <a:r>
              <a:rPr lang="es-ES" dirty="0" smtClean="0"/>
              <a:t> e ID. </a:t>
            </a:r>
          </a:p>
          <a:p>
            <a:pPr marL="800100" lvl="1" indent="-342900">
              <a:buFont typeface="+mj-lt"/>
              <a:buAutoNum type="arabicParenR"/>
            </a:pPr>
            <a:r>
              <a:rPr lang="es-ES" dirty="0" smtClean="0"/>
              <a:t>Cerrar QGIS</a:t>
            </a:r>
          </a:p>
          <a:p>
            <a:endParaRPr lang="es-ES" dirty="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6656" y="2356860"/>
            <a:ext cx="447578" cy="3491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2842" y="2884888"/>
            <a:ext cx="1581158" cy="153166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6241" y="4656993"/>
            <a:ext cx="2187759" cy="127403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296436" y="4378065"/>
            <a:ext cx="390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latin typeface="Wingdings"/>
                <a:ea typeface="Wingdings"/>
                <a:cs typeface="Wingdings"/>
              </a:rPr>
              <a:t>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s-ES" smtClean="0"/>
              <a:pPr/>
              <a:t>126</a:t>
            </a:fld>
            <a:endParaRPr lang="es-E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600" b="1" dirty="0" smtClean="0">
                <a:solidFill>
                  <a:schemeClr val="bg1">
                    <a:lumMod val="75000"/>
                  </a:schemeClr>
                </a:solidFill>
              </a:rPr>
              <a:t>¿Cómo procesar los datos ?</a:t>
            </a:r>
            <a:endParaRPr lang="es-E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39014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i="1" dirty="0" smtClean="0"/>
              <a:t>Servicios WPS : ejercicio (continuación)</a:t>
            </a:r>
            <a:endParaRPr lang="es-ES" dirty="0"/>
          </a:p>
        </p:txBody>
      </p:sp>
      <p:sp>
        <p:nvSpPr>
          <p:cNvPr id="9" name="TextBox 8"/>
          <p:cNvSpPr txBox="1"/>
          <p:nvPr/>
        </p:nvSpPr>
        <p:spPr>
          <a:xfrm>
            <a:off x="596530" y="1277232"/>
            <a:ext cx="700442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s-ES" dirty="0" smtClean="0"/>
              <a:t> A continuación, utilizamos un editor de texto (ej.: </a:t>
            </a:r>
            <a:r>
              <a:rPr lang="es-ES" dirty="0" err="1" smtClean="0"/>
              <a:t>gedit</a:t>
            </a:r>
            <a:r>
              <a:rPr lang="es-ES" dirty="0" smtClean="0"/>
              <a:t>) para escribir un script Python que nombraremos </a:t>
            </a:r>
            <a:r>
              <a:rPr lang="es-ES" b="1" dirty="0" smtClean="0"/>
              <a:t>processing.py.</a:t>
            </a:r>
            <a:endParaRPr lang="es-ES" dirty="0" smtClean="0"/>
          </a:p>
          <a:p>
            <a:pPr>
              <a:buFont typeface="Arial"/>
              <a:buChar char="•"/>
            </a:pPr>
            <a:endParaRPr lang="es-ES" dirty="0" smtClean="0"/>
          </a:p>
          <a:p>
            <a:pPr>
              <a:buFont typeface="Arial"/>
              <a:buChar char="•"/>
            </a:pPr>
            <a:r>
              <a:rPr lang="es-ES" dirty="0" smtClean="0"/>
              <a:t> El script estará compuesto de 3 partes principales : (1) inicialización del proceso y declaración de librerías, (2) declaración de parámetros de entrada y salida, y (3) codificación de las operaciones de geotratamiento a partir de comandos específicos.</a:t>
            </a:r>
          </a:p>
          <a:p>
            <a:endParaRPr lang="es-ES" dirty="0" smtClean="0"/>
          </a:p>
          <a:p>
            <a:endParaRPr lang="es-ES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1154575" y="3585556"/>
            <a:ext cx="980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Parte 1</a:t>
            </a:r>
            <a:endParaRPr lang="es-E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576" y="3954888"/>
            <a:ext cx="1378103" cy="151996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020451" y="3585556"/>
            <a:ext cx="942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Parte 2</a:t>
            </a:r>
            <a:endParaRPr lang="es-ES" dirty="0"/>
          </a:p>
        </p:txBody>
      </p:sp>
      <p:sp>
        <p:nvSpPr>
          <p:cNvPr id="17" name="TextBox 16"/>
          <p:cNvSpPr txBox="1"/>
          <p:nvPr/>
        </p:nvSpPr>
        <p:spPr>
          <a:xfrm>
            <a:off x="6417516" y="3585556"/>
            <a:ext cx="1020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Parte 3</a:t>
            </a:r>
            <a:endParaRPr lang="es-E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800" y="4120734"/>
            <a:ext cx="2146152" cy="135412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6934" y="4126815"/>
            <a:ext cx="950844" cy="20872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7624" y="4335537"/>
            <a:ext cx="2023976" cy="191645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06477" y="4335536"/>
            <a:ext cx="1937523" cy="1248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96530" y="1155312"/>
            <a:ext cx="700442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s-ES" dirty="0" smtClean="0"/>
              <a:t> El script debe ser publicado en un servidor (local o remoto)</a:t>
            </a:r>
          </a:p>
          <a:p>
            <a:endParaRPr lang="es-ES" dirty="0" smtClean="0"/>
          </a:p>
          <a:p>
            <a:pPr>
              <a:buFont typeface="Arial"/>
              <a:buChar char="•"/>
            </a:pPr>
            <a:r>
              <a:rPr lang="es-ES" dirty="0" smtClean="0"/>
              <a:t> Publicar un proceso </a:t>
            </a:r>
            <a:r>
              <a:rPr lang="es-ES" dirty="0" err="1" smtClean="0"/>
              <a:t>PyWPS</a:t>
            </a:r>
            <a:r>
              <a:rPr lang="es-ES" dirty="0" smtClean="0"/>
              <a:t> requiere almacenar la información en la carpeta /</a:t>
            </a:r>
            <a:r>
              <a:rPr lang="es-ES" dirty="0" err="1" smtClean="0"/>
              <a:t>usr</a:t>
            </a:r>
            <a:r>
              <a:rPr lang="es-ES" dirty="0" smtClean="0"/>
              <a:t>/local/</a:t>
            </a:r>
            <a:r>
              <a:rPr lang="es-ES" dirty="0" err="1" smtClean="0"/>
              <a:t>lib</a:t>
            </a:r>
            <a:r>
              <a:rPr lang="es-ES" dirty="0" smtClean="0"/>
              <a:t>/python2.7/</a:t>
            </a:r>
            <a:r>
              <a:rPr lang="es-ES" dirty="0" err="1" smtClean="0"/>
              <a:t>dist-packages</a:t>
            </a:r>
            <a:r>
              <a:rPr lang="es-ES" dirty="0" smtClean="0"/>
              <a:t>/pywps-3.2.1-py2.7egg/</a:t>
            </a:r>
            <a:r>
              <a:rPr lang="es-ES" dirty="0" err="1" smtClean="0"/>
              <a:t>pywps</a:t>
            </a:r>
            <a:r>
              <a:rPr lang="es-ES" dirty="0" smtClean="0"/>
              <a:t>/</a:t>
            </a:r>
            <a:r>
              <a:rPr lang="es-ES" dirty="0" err="1" smtClean="0"/>
              <a:t>processes</a:t>
            </a:r>
            <a:endParaRPr lang="es-ES" dirty="0" smtClean="0"/>
          </a:p>
          <a:p>
            <a:endParaRPr lang="es-ES" dirty="0" smtClean="0"/>
          </a:p>
          <a:p>
            <a:pPr>
              <a:buFont typeface="Arial"/>
              <a:buChar char="•"/>
            </a:pPr>
            <a:r>
              <a:rPr lang="es-ES" dirty="0" smtClean="0"/>
              <a:t> Esta carpeta contiene :</a:t>
            </a:r>
          </a:p>
          <a:p>
            <a:pPr lvl="1">
              <a:buFont typeface="Wingdings" charset="2"/>
              <a:buChar char="Ø"/>
            </a:pPr>
            <a:r>
              <a:rPr lang="es-ES" dirty="0" smtClean="0"/>
              <a:t> Un archivo __init__.py que establece la lista de procesos disponibles</a:t>
            </a:r>
          </a:p>
          <a:p>
            <a:pPr lvl="1">
              <a:buFont typeface="Wingdings" charset="2"/>
              <a:buChar char="Ø"/>
            </a:pPr>
            <a:r>
              <a:rPr lang="es-ES" dirty="0" smtClean="0"/>
              <a:t> Todos los scripts Python a publicar en WPS, por ejemplo processing.py</a:t>
            </a:r>
          </a:p>
          <a:p>
            <a:pPr lvl="1"/>
            <a:endParaRPr lang="es-ES" dirty="0" smtClean="0"/>
          </a:p>
          <a:p>
            <a:pPr marL="0" lvl="1">
              <a:buFont typeface="Arial"/>
              <a:buChar char="•"/>
            </a:pPr>
            <a:r>
              <a:rPr lang="es-ES" dirty="0" smtClean="0"/>
              <a:t> Para publicar el script en el servidor local, puede utilizar un emulador de terminal y asignar privilegios RWX al archivo Python (CHMOD 777)</a:t>
            </a:r>
          </a:p>
          <a:p>
            <a:pPr marL="0" lvl="1"/>
            <a:endParaRPr lang="es-ES" dirty="0" smtClean="0"/>
          </a:p>
          <a:p>
            <a:pPr marL="0" lvl="1">
              <a:buFont typeface="Arial"/>
              <a:buChar char="•"/>
            </a:pPr>
            <a:r>
              <a:rPr lang="es-ES" dirty="0" smtClean="0"/>
              <a:t> El WPS está ahora publicado en el servidor y listo para ser consumido (ejecutado) por un cliente (ej.: extensión QGIS WPS). Esto se hará más adelante en el capítulo “¿Cómo analizar los datos espaciales?” </a:t>
            </a:r>
          </a:p>
          <a:p>
            <a:endParaRPr lang="es-ES" dirty="0" smtClean="0"/>
          </a:p>
          <a:p>
            <a:endParaRPr lang="es-E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s-ES" smtClean="0"/>
              <a:pPr/>
              <a:t>127</a:t>
            </a:fld>
            <a:endParaRPr lang="es-E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29353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600" b="1" dirty="0" smtClean="0">
                <a:solidFill>
                  <a:schemeClr val="bg1">
                    <a:lumMod val="75000"/>
                  </a:schemeClr>
                </a:solidFill>
              </a:rPr>
              <a:t>¿Cómo procesar los datos ?</a:t>
            </a:r>
            <a:endParaRPr lang="es-E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785980"/>
            <a:ext cx="39014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i="1" dirty="0" smtClean="0"/>
              <a:t>Servicios WPS : ejercicio (continuación)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s-ES" smtClean="0"/>
              <a:pPr/>
              <a:t>128</a:t>
            </a:fld>
            <a:endParaRPr lang="es-E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600" b="1" dirty="0" smtClean="0"/>
              <a:t>¿Cómo visualizar los datos ?</a:t>
            </a:r>
            <a:endParaRPr lang="es-ES" sz="26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00" y="1849261"/>
            <a:ext cx="4836348" cy="357134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53200" y="1970061"/>
            <a:ext cx="187771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u="sng" dirty="0" smtClean="0"/>
              <a:t>Palabras clave: </a:t>
            </a:r>
          </a:p>
          <a:p>
            <a:r>
              <a:rPr lang="es-ES" dirty="0" smtClean="0"/>
              <a:t> </a:t>
            </a:r>
          </a:p>
          <a:p>
            <a:pPr>
              <a:buFont typeface="Arial"/>
              <a:buChar char="•"/>
            </a:pPr>
            <a:r>
              <a:rPr lang="es-ES" dirty="0" smtClean="0"/>
              <a:t> Google </a:t>
            </a:r>
            <a:r>
              <a:rPr lang="es-ES" dirty="0" err="1" smtClean="0"/>
              <a:t>Earth</a:t>
            </a:r>
            <a:endParaRPr lang="es-ES" dirty="0" smtClean="0"/>
          </a:p>
          <a:p>
            <a:pPr>
              <a:buFont typeface="Arial"/>
              <a:buChar char="•"/>
            </a:pPr>
            <a:endParaRPr lang="es-ES" dirty="0" smtClean="0"/>
          </a:p>
          <a:p>
            <a:pPr>
              <a:buFont typeface="Arial"/>
              <a:buChar char="•"/>
            </a:pPr>
            <a:r>
              <a:rPr lang="es-ES" dirty="0" smtClean="0"/>
              <a:t> Open </a:t>
            </a:r>
            <a:r>
              <a:rPr lang="es-ES" dirty="0" err="1" smtClean="0"/>
              <a:t>Layers</a:t>
            </a:r>
            <a:endParaRPr lang="es-ES" dirty="0" smtClean="0"/>
          </a:p>
          <a:p>
            <a:pPr>
              <a:buFont typeface="Arial"/>
              <a:buChar char="•"/>
            </a:pPr>
            <a:endParaRPr lang="es-ES" dirty="0" smtClean="0"/>
          </a:p>
          <a:p>
            <a:pPr>
              <a:buFont typeface="Arial"/>
              <a:buChar char="•"/>
            </a:pPr>
            <a:r>
              <a:rPr lang="es-ES" dirty="0" smtClean="0"/>
              <a:t> QGIS</a:t>
            </a:r>
          </a:p>
          <a:p>
            <a:pPr>
              <a:buFont typeface="Arial"/>
              <a:buChar char="•"/>
            </a:pPr>
            <a:endParaRPr lang="es-ES" dirty="0" smtClean="0"/>
          </a:p>
          <a:p>
            <a:pPr>
              <a:buFont typeface="Arial"/>
              <a:buChar char="•"/>
            </a:pPr>
            <a:r>
              <a:rPr lang="es-ES" dirty="0" smtClean="0"/>
              <a:t> WMS</a:t>
            </a:r>
          </a:p>
          <a:p>
            <a:pPr>
              <a:buFont typeface="Arial"/>
              <a:buChar char="•"/>
            </a:pPr>
            <a:endParaRPr lang="es-ES" dirty="0" smtClean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s-ES" smtClean="0"/>
              <a:pPr/>
              <a:t>129</a:t>
            </a:fld>
            <a:endParaRPr lang="es-E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600" b="1" dirty="0" smtClean="0">
                <a:solidFill>
                  <a:schemeClr val="bg1">
                    <a:lumMod val="75000"/>
                  </a:schemeClr>
                </a:solidFill>
              </a:rPr>
              <a:t>¿Cómo visualizar los datos ?</a:t>
            </a:r>
            <a:endParaRPr lang="es-E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42709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i="1" dirty="0" smtClean="0"/>
              <a:t>Nociones básicas sobre los servicios WMS</a:t>
            </a:r>
            <a:endParaRPr lang="es-ES" dirty="0"/>
          </a:p>
        </p:txBody>
      </p:sp>
      <p:sp>
        <p:nvSpPr>
          <p:cNvPr id="9" name="TextBox 8"/>
          <p:cNvSpPr txBox="1"/>
          <p:nvPr/>
        </p:nvSpPr>
        <p:spPr>
          <a:xfrm>
            <a:off x="596530" y="1277232"/>
            <a:ext cx="700442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s-ES" dirty="0" smtClean="0"/>
              <a:t> El Web </a:t>
            </a:r>
            <a:r>
              <a:rPr lang="es-ES" dirty="0" err="1" smtClean="0"/>
              <a:t>Map</a:t>
            </a:r>
            <a:r>
              <a:rPr lang="es-ES" dirty="0" smtClean="0"/>
              <a:t> </a:t>
            </a:r>
            <a:r>
              <a:rPr lang="es-ES" dirty="0" err="1" smtClean="0"/>
              <a:t>Service</a:t>
            </a:r>
            <a:r>
              <a:rPr lang="es-ES" dirty="0" smtClean="0"/>
              <a:t> define una interfaz que permite a un cliente obtener mapas de datos georeferenciados</a:t>
            </a:r>
          </a:p>
          <a:p>
            <a:pPr>
              <a:buFont typeface="Arial"/>
              <a:buChar char="•"/>
            </a:pPr>
            <a:endParaRPr lang="es-ES" dirty="0" smtClean="0"/>
          </a:p>
          <a:p>
            <a:pPr>
              <a:buFont typeface="Arial"/>
              <a:buChar char="•"/>
            </a:pPr>
            <a:r>
              <a:rPr lang="es-ES" dirty="0" smtClean="0"/>
              <a:t> En el contexto de WMS, un mapa significa una representación gráfica (archivos </a:t>
            </a:r>
            <a:r>
              <a:rPr lang="es-ES" dirty="0" err="1" smtClean="0"/>
              <a:t>jpeg</a:t>
            </a:r>
            <a:r>
              <a:rPr lang="es-ES" dirty="0" smtClean="0"/>
              <a:t>, </a:t>
            </a:r>
            <a:r>
              <a:rPr lang="es-ES" dirty="0" err="1" smtClean="0"/>
              <a:t>gif</a:t>
            </a:r>
            <a:r>
              <a:rPr lang="es-ES" dirty="0" smtClean="0"/>
              <a:t> o </a:t>
            </a:r>
            <a:r>
              <a:rPr lang="es-ES" dirty="0" err="1" smtClean="0"/>
              <a:t>png</a:t>
            </a:r>
            <a:r>
              <a:rPr lang="es-ES" dirty="0" smtClean="0"/>
              <a:t>) de datos espaciales. Lo que significa que un WMS no da acceso a los datos en sí</a:t>
            </a:r>
          </a:p>
          <a:p>
            <a:pPr>
              <a:buFont typeface="Arial"/>
              <a:buChar char="•"/>
            </a:pPr>
            <a:endParaRPr lang="es-ES" dirty="0" smtClean="0"/>
          </a:p>
          <a:p>
            <a:pPr>
              <a:buFont typeface="Arial"/>
              <a:buChar char="•"/>
            </a:pPr>
            <a:r>
              <a:rPr lang="es-ES" dirty="0" smtClean="0"/>
              <a:t> Una interfaz WMS tradicional, que se accede a través de un URL, permite las siguientes operaciones :</a:t>
            </a:r>
          </a:p>
          <a:p>
            <a:pPr lvl="1">
              <a:buFont typeface="Wingdings" charset="2"/>
              <a:buChar char="Ø"/>
            </a:pPr>
            <a:r>
              <a:rPr lang="es-ES" dirty="0" smtClean="0"/>
              <a:t> </a:t>
            </a:r>
            <a:r>
              <a:rPr lang="es-ES" dirty="0" err="1" smtClean="0"/>
              <a:t>GetCapabilities</a:t>
            </a:r>
            <a:r>
              <a:rPr lang="es-ES" dirty="0" smtClean="0"/>
              <a:t>: respuesta a un cliente diciéndole qué tipo de capas están disponibles y cuáles son consultables</a:t>
            </a:r>
          </a:p>
          <a:p>
            <a:pPr lvl="1">
              <a:buFont typeface="Wingdings" charset="2"/>
              <a:buChar char="Ø"/>
            </a:pPr>
            <a:r>
              <a:rPr lang="es-ES" dirty="0" smtClean="0"/>
              <a:t> </a:t>
            </a:r>
            <a:r>
              <a:rPr lang="es-ES" dirty="0" err="1" smtClean="0"/>
              <a:t>GetMap</a:t>
            </a:r>
            <a:r>
              <a:rPr lang="es-ES" dirty="0" smtClean="0"/>
              <a:t> : produce un mapa en forma de imagen mostrando las capas seleccionables</a:t>
            </a:r>
          </a:p>
          <a:p>
            <a:pPr lvl="1">
              <a:buFont typeface="Wingdings" charset="2"/>
              <a:buChar char="Ø"/>
            </a:pPr>
            <a:r>
              <a:rPr lang="es-ES" dirty="0" smtClean="0"/>
              <a:t> </a:t>
            </a:r>
            <a:r>
              <a:rPr lang="es-ES" dirty="0" err="1" smtClean="0"/>
              <a:t>GetFeatureInfo</a:t>
            </a:r>
            <a:r>
              <a:rPr lang="es-ES" dirty="0" smtClean="0"/>
              <a:t>: responde a consultas sencillas sobre el contenido del mapa  </a:t>
            </a:r>
          </a:p>
          <a:p>
            <a:endParaRPr lang="es-ES" dirty="0" smtClean="0"/>
          </a:p>
          <a:p>
            <a:endParaRPr lang="es-ES" dirty="0" smtClean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9422" y="1422043"/>
            <a:ext cx="6965156" cy="30182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41987" name="Rectangle 2"/>
          <p:cNvSpPr>
            <a:spLocks/>
          </p:cNvSpPr>
          <p:nvPr/>
        </p:nvSpPr>
        <p:spPr bwMode="auto">
          <a:xfrm>
            <a:off x="169664" y="4846320"/>
            <a:ext cx="8804672" cy="74168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es-ES" sz="4500" dirty="0" smtClean="0">
                <a:latin typeface="Gill Sans"/>
                <a:ea typeface="Gill Sans" pitchFamily="-84" charset="0"/>
                <a:cs typeface="Gill Sans" pitchFamily="-84" charset="0"/>
              </a:rPr>
              <a:t>Encontrar datos ambientales es difícil</a:t>
            </a:r>
            <a:endParaRPr lang="es-ES" sz="45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s-ES" smtClean="0"/>
              <a:pPr/>
              <a:t>130</a:t>
            </a:fld>
            <a:endParaRPr lang="es-E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600" b="1" dirty="0" smtClean="0">
                <a:solidFill>
                  <a:schemeClr val="bg1">
                    <a:lumMod val="75000"/>
                  </a:schemeClr>
                </a:solidFill>
              </a:rPr>
              <a:t>¿Cómo visualizar los datos ?</a:t>
            </a:r>
            <a:endParaRPr lang="es-E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55844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i="1" dirty="0" smtClean="0"/>
              <a:t>Nociones básicas sobre los servicios WMS (continuación)</a:t>
            </a:r>
            <a:endParaRPr lang="es-ES" dirty="0"/>
          </a:p>
        </p:txBody>
      </p:sp>
      <p:sp>
        <p:nvSpPr>
          <p:cNvPr id="9" name="TextBox 8"/>
          <p:cNvSpPr txBox="1"/>
          <p:nvPr/>
        </p:nvSpPr>
        <p:spPr>
          <a:xfrm>
            <a:off x="596530" y="1277232"/>
            <a:ext cx="700442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s-ES" dirty="0" smtClean="0"/>
              <a:t> Ejemplo de URL WMS asociado a una consulta </a:t>
            </a:r>
            <a:r>
              <a:rPr lang="es-ES" b="1" dirty="0" err="1" smtClean="0"/>
              <a:t>GetCapabilities</a:t>
            </a:r>
            <a:r>
              <a:rPr lang="es-ES" dirty="0" smtClean="0"/>
              <a:t>, la cual reenvía al usuario un documento XML que describe el servicio y los conjuntos de datos disponibles :</a:t>
            </a:r>
          </a:p>
          <a:p>
            <a:pPr lvl="1"/>
            <a:r>
              <a:rPr lang="es-ES" dirty="0" smtClean="0"/>
              <a:t>http://preview.grid.unep.ch:8080/geoserver/wms?request=GetCapabilities </a:t>
            </a:r>
          </a:p>
          <a:p>
            <a:endParaRPr lang="es-ES" dirty="0" smtClean="0"/>
          </a:p>
          <a:p>
            <a:endParaRPr lang="es-ES" dirty="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4185" y="3056286"/>
            <a:ext cx="2809399" cy="2783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96530" y="1277232"/>
            <a:ext cx="700442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s-ES" dirty="0" smtClean="0"/>
              <a:t> La operación </a:t>
            </a:r>
            <a:r>
              <a:rPr lang="es-ES" b="1" dirty="0" err="1" smtClean="0"/>
              <a:t>GetMap</a:t>
            </a:r>
            <a:r>
              <a:rPr lang="es-ES" b="1" dirty="0" smtClean="0"/>
              <a:t> </a:t>
            </a:r>
            <a:r>
              <a:rPr lang="es-ES" b="1" dirty="0" err="1" smtClean="0"/>
              <a:t>operation</a:t>
            </a:r>
            <a:r>
              <a:rPr lang="es-ES" b="1" dirty="0" smtClean="0"/>
              <a:t> </a:t>
            </a:r>
            <a:r>
              <a:rPr lang="es-ES" dirty="0" smtClean="0"/>
              <a:t>es la más importante de las 3 operaciones básicas de la interfaz WMS porque reenvía al cliente un mapa de capas seleccionadas</a:t>
            </a:r>
          </a:p>
          <a:p>
            <a:r>
              <a:rPr lang="es-ES" dirty="0" smtClean="0"/>
              <a:t> </a:t>
            </a:r>
          </a:p>
          <a:p>
            <a:pPr>
              <a:buFont typeface="Arial"/>
              <a:buChar char="•"/>
            </a:pPr>
            <a:r>
              <a:rPr lang="es-ES" dirty="0" smtClean="0"/>
              <a:t> Ejemplo de URL WMS asociado a una consulta </a:t>
            </a:r>
            <a:r>
              <a:rPr lang="es-ES" b="1" dirty="0" err="1" smtClean="0"/>
              <a:t>GetMap</a:t>
            </a:r>
            <a:r>
              <a:rPr lang="es-ES" b="1" dirty="0" smtClean="0"/>
              <a:t> </a:t>
            </a:r>
            <a:r>
              <a:rPr lang="es-ES" dirty="0" smtClean="0"/>
              <a:t>:</a:t>
            </a:r>
          </a:p>
          <a:p>
            <a:pPr lvl="1"/>
            <a:r>
              <a:rPr lang="es-ES" dirty="0" smtClean="0"/>
              <a:t>http://preview.grid.unep.ch:8080/geoserver/wms?bbox=-178.21655,18.92548,-66,71.35144&amp;</a:t>
            </a:r>
          </a:p>
          <a:p>
            <a:pPr lvl="1"/>
            <a:r>
              <a:rPr lang="es-ES" dirty="0" err="1" smtClean="0"/>
              <a:t>styles</a:t>
            </a:r>
            <a:r>
              <a:rPr lang="es-ES" dirty="0" smtClean="0"/>
              <a:t>=&amp;</a:t>
            </a:r>
          </a:p>
          <a:p>
            <a:pPr lvl="1"/>
            <a:r>
              <a:rPr lang="es-ES" dirty="0" err="1" smtClean="0"/>
              <a:t>Format</a:t>
            </a:r>
            <a:r>
              <a:rPr lang="es-ES" dirty="0" smtClean="0"/>
              <a:t>=</a:t>
            </a:r>
            <a:r>
              <a:rPr lang="es-ES" dirty="0" err="1" smtClean="0"/>
              <a:t>image</a:t>
            </a:r>
            <a:r>
              <a:rPr lang="es-ES" dirty="0" smtClean="0"/>
              <a:t>/</a:t>
            </a:r>
            <a:r>
              <a:rPr lang="es-ES" dirty="0" err="1" smtClean="0"/>
              <a:t>png</a:t>
            </a:r>
            <a:r>
              <a:rPr lang="es-ES" dirty="0" smtClean="0"/>
              <a:t>&amp;</a:t>
            </a:r>
          </a:p>
          <a:p>
            <a:pPr lvl="1"/>
            <a:r>
              <a:rPr lang="es-ES" dirty="0" err="1" smtClean="0"/>
              <a:t>request</a:t>
            </a:r>
            <a:r>
              <a:rPr lang="es-ES" dirty="0" smtClean="0"/>
              <a:t>=</a:t>
            </a:r>
            <a:r>
              <a:rPr lang="es-ES" dirty="0" err="1" smtClean="0"/>
              <a:t>GetMap</a:t>
            </a:r>
            <a:r>
              <a:rPr lang="es-ES" dirty="0" smtClean="0"/>
              <a:t>&amp;</a:t>
            </a:r>
          </a:p>
          <a:p>
            <a:pPr lvl="1"/>
            <a:r>
              <a:rPr lang="es-ES" dirty="0" err="1" smtClean="0"/>
              <a:t>version</a:t>
            </a:r>
            <a:r>
              <a:rPr lang="es-ES" dirty="0" smtClean="0"/>
              <a:t>=1.1.1&amp;</a:t>
            </a:r>
          </a:p>
          <a:p>
            <a:pPr lvl="1"/>
            <a:r>
              <a:rPr lang="es-ES" dirty="0" err="1" smtClean="0"/>
              <a:t>layers</a:t>
            </a:r>
            <a:r>
              <a:rPr lang="es-ES" dirty="0" smtClean="0"/>
              <a:t>=preview:cy_buffers,preview:Admin1&amp;</a:t>
            </a:r>
          </a:p>
          <a:p>
            <a:pPr lvl="1"/>
            <a:r>
              <a:rPr lang="es-ES" dirty="0" err="1" smtClean="0"/>
              <a:t>width</a:t>
            </a:r>
            <a:r>
              <a:rPr lang="es-ES" dirty="0" smtClean="0"/>
              <a:t>=640&amp;</a:t>
            </a:r>
          </a:p>
          <a:p>
            <a:pPr lvl="1"/>
            <a:r>
              <a:rPr lang="es-ES" dirty="0" err="1" smtClean="0"/>
              <a:t>height</a:t>
            </a:r>
            <a:r>
              <a:rPr lang="es-ES" dirty="0" smtClean="0"/>
              <a:t>=309&amp;</a:t>
            </a:r>
          </a:p>
          <a:p>
            <a:pPr lvl="1"/>
            <a:r>
              <a:rPr lang="es-ES" dirty="0" err="1" smtClean="0"/>
              <a:t>srs</a:t>
            </a:r>
            <a:r>
              <a:rPr lang="es-ES" dirty="0" smtClean="0"/>
              <a:t>=EPSG:4326 </a:t>
            </a:r>
          </a:p>
          <a:p>
            <a:endParaRPr lang="es-ES" dirty="0" smtClean="0"/>
          </a:p>
          <a:p>
            <a:endParaRPr lang="es-E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s-ES" smtClean="0"/>
              <a:pPr/>
              <a:t>131</a:t>
            </a:fld>
            <a:endParaRPr lang="es-E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600" b="1" dirty="0" smtClean="0">
                <a:solidFill>
                  <a:schemeClr val="bg1">
                    <a:lumMod val="75000"/>
                  </a:schemeClr>
                </a:solidFill>
              </a:rPr>
              <a:t>¿Cómo visualizar los datos ?</a:t>
            </a:r>
            <a:endParaRPr lang="es-E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55844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i="1" dirty="0" smtClean="0"/>
              <a:t>Nociones básicas sobre los servicios WMS (continuación)</a:t>
            </a:r>
            <a:endParaRPr lang="es-E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3128" y="4742791"/>
            <a:ext cx="3353672" cy="1613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96530" y="1277232"/>
            <a:ext cx="7004428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s-ES" dirty="0" smtClean="0"/>
              <a:t> La operación </a:t>
            </a:r>
            <a:r>
              <a:rPr lang="es-ES" b="1" dirty="0" err="1" smtClean="0"/>
              <a:t>GetFeatureInfo</a:t>
            </a:r>
            <a:r>
              <a:rPr lang="es-ES" dirty="0" smtClean="0"/>
              <a:t> es utilizada para efectuar una consulta sobre la tabla de atributos de una capa seleccionada y visualizar la información sobre una entidad geográfica en particular</a:t>
            </a:r>
          </a:p>
          <a:p>
            <a:r>
              <a:rPr lang="es-ES" dirty="0" smtClean="0"/>
              <a:t> </a:t>
            </a:r>
          </a:p>
          <a:p>
            <a:pPr>
              <a:buFont typeface="Arial"/>
              <a:buChar char="•"/>
            </a:pPr>
            <a:r>
              <a:rPr lang="es-ES" dirty="0" smtClean="0"/>
              <a:t> Ejemplo de URL WMS asociado a una consulta </a:t>
            </a:r>
            <a:r>
              <a:rPr lang="es-ES" b="1" dirty="0" err="1" smtClean="0"/>
              <a:t>GetFeatureInfo</a:t>
            </a:r>
            <a:r>
              <a:rPr lang="es-ES" b="1" dirty="0" smtClean="0"/>
              <a:t> </a:t>
            </a:r>
            <a:r>
              <a:rPr lang="es-ES" dirty="0" smtClean="0"/>
              <a:t>:</a:t>
            </a:r>
          </a:p>
          <a:p>
            <a:pPr lvl="1"/>
            <a:r>
              <a:rPr lang="es-ES" dirty="0" smtClean="0"/>
              <a:t>http://ogi.state.ok.us/geoserver/wms?SERVICE=WMS&amp;VERSION=1.1.1&amp;</a:t>
            </a:r>
          </a:p>
          <a:p>
            <a:pPr lvl="1"/>
            <a:r>
              <a:rPr lang="es-ES" dirty="0" smtClean="0"/>
              <a:t>REQUEST=</a:t>
            </a:r>
            <a:r>
              <a:rPr lang="es-ES" dirty="0" err="1" smtClean="0"/>
              <a:t>GetFeatureInfo</a:t>
            </a:r>
            <a:r>
              <a:rPr lang="es-ES" dirty="0" smtClean="0"/>
              <a:t>&amp;</a:t>
            </a:r>
          </a:p>
          <a:p>
            <a:pPr lvl="1"/>
            <a:r>
              <a:rPr lang="es-ES" dirty="0" smtClean="0"/>
              <a:t>SRS=EPSG:4326&amp;</a:t>
            </a:r>
          </a:p>
          <a:p>
            <a:pPr lvl="1"/>
            <a:r>
              <a:rPr lang="es-ES" dirty="0" smtClean="0"/>
              <a:t>BBOX=-104.5005,32.7501,-94.01,37.20&amp;</a:t>
            </a:r>
          </a:p>
          <a:p>
            <a:pPr lvl="1"/>
            <a:r>
              <a:rPr lang="es-ES" dirty="0" smtClean="0"/>
              <a:t>WIDTH=800&amp;</a:t>
            </a:r>
          </a:p>
          <a:p>
            <a:pPr lvl="1"/>
            <a:r>
              <a:rPr lang="es-ES" dirty="0" smtClean="0"/>
              <a:t>HEIGHT=300&amp;</a:t>
            </a:r>
          </a:p>
          <a:p>
            <a:pPr lvl="1"/>
            <a:r>
              <a:rPr lang="es-ES" dirty="0" smtClean="0"/>
              <a:t>LAYERS=</a:t>
            </a:r>
            <a:r>
              <a:rPr lang="es-ES" dirty="0" err="1" smtClean="0"/>
              <a:t>ogi:okcounties</a:t>
            </a:r>
            <a:r>
              <a:rPr lang="es-ES" dirty="0" smtClean="0"/>
              <a:t>&amp;</a:t>
            </a:r>
          </a:p>
          <a:p>
            <a:pPr lvl="1"/>
            <a:r>
              <a:rPr lang="es-ES" dirty="0" smtClean="0"/>
              <a:t>QUERY_LAYERS=</a:t>
            </a:r>
            <a:r>
              <a:rPr lang="es-ES" dirty="0" err="1" smtClean="0"/>
              <a:t>ogi:okcounties</a:t>
            </a:r>
            <a:r>
              <a:rPr lang="es-ES" dirty="0" smtClean="0"/>
              <a:t>&amp;</a:t>
            </a:r>
          </a:p>
          <a:p>
            <a:pPr lvl="1"/>
            <a:r>
              <a:rPr lang="es-ES" dirty="0" smtClean="0"/>
              <a:t>STYLES=&amp;</a:t>
            </a:r>
          </a:p>
          <a:p>
            <a:pPr lvl="1"/>
            <a:r>
              <a:rPr lang="es-ES" dirty="0" smtClean="0"/>
              <a:t>X=550&amp;</a:t>
            </a:r>
          </a:p>
          <a:p>
            <a:pPr lvl="1"/>
            <a:r>
              <a:rPr lang="es-ES" dirty="0" smtClean="0"/>
              <a:t>Y=105 </a:t>
            </a:r>
          </a:p>
          <a:p>
            <a:endParaRPr lang="es-ES" dirty="0" smtClean="0"/>
          </a:p>
          <a:p>
            <a:endParaRPr lang="es-E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s-ES" smtClean="0"/>
              <a:pPr/>
              <a:t>132</a:t>
            </a:fld>
            <a:endParaRPr lang="es-E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600" b="1" dirty="0" smtClean="0">
                <a:solidFill>
                  <a:schemeClr val="bg1">
                    <a:lumMod val="75000"/>
                  </a:schemeClr>
                </a:solidFill>
              </a:rPr>
              <a:t>¿Cómo visualizar los datos ?</a:t>
            </a:r>
            <a:endParaRPr lang="es-E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55844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i="1" dirty="0" smtClean="0"/>
              <a:t>Nociones básicas sobre los servicios WMS (continuación)</a:t>
            </a:r>
            <a:endParaRPr lang="es-E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4669" y="4183666"/>
            <a:ext cx="3197061" cy="175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s-ES" smtClean="0"/>
              <a:pPr/>
              <a:t>133</a:t>
            </a:fld>
            <a:endParaRPr lang="es-E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600" b="1" dirty="0" smtClean="0">
                <a:solidFill>
                  <a:schemeClr val="bg1">
                    <a:lumMod val="75000"/>
                  </a:schemeClr>
                </a:solidFill>
              </a:rPr>
              <a:t>¿Cómo visualizar los datos ?</a:t>
            </a:r>
            <a:endParaRPr lang="es-E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32356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i="1" dirty="0" smtClean="0"/>
              <a:t>Los servicios WMS : </a:t>
            </a:r>
            <a:r>
              <a:rPr lang="es-ES" b="1" i="1" dirty="0" err="1" smtClean="0"/>
              <a:t>OpenLayers</a:t>
            </a:r>
            <a:endParaRPr lang="es-ES" dirty="0"/>
          </a:p>
        </p:txBody>
      </p:sp>
      <p:sp>
        <p:nvSpPr>
          <p:cNvPr id="9" name="TextBox 8"/>
          <p:cNvSpPr txBox="1"/>
          <p:nvPr/>
        </p:nvSpPr>
        <p:spPr>
          <a:xfrm>
            <a:off x="596530" y="1277232"/>
            <a:ext cx="700442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s-ES" dirty="0" smtClean="0"/>
              <a:t> </a:t>
            </a:r>
            <a:r>
              <a:rPr lang="es-ES" dirty="0" err="1" smtClean="0"/>
              <a:t>OpenLayers</a:t>
            </a:r>
            <a:r>
              <a:rPr lang="es-ES" dirty="0" smtClean="0"/>
              <a:t> es una librería libre escrita en JavaScript que permite ver los datos y mapas en navegadores Internet.</a:t>
            </a:r>
          </a:p>
          <a:p>
            <a:pPr>
              <a:buFont typeface="Arial"/>
              <a:buChar char="•"/>
            </a:pPr>
            <a:endParaRPr lang="es-ES" dirty="0" smtClean="0"/>
          </a:p>
          <a:p>
            <a:pPr>
              <a:buFont typeface="Arial"/>
              <a:buChar char="•"/>
            </a:pPr>
            <a:r>
              <a:rPr lang="es-ES" dirty="0" smtClean="0"/>
              <a:t> Está constituida de un archivo </a:t>
            </a:r>
            <a:r>
              <a:rPr lang="es-ES" dirty="0" err="1" smtClean="0"/>
              <a:t>javascript</a:t>
            </a:r>
            <a:r>
              <a:rPr lang="es-ES" dirty="0" smtClean="0"/>
              <a:t> (OpenLayers.js) y de una carpeta (</a:t>
            </a:r>
            <a:r>
              <a:rPr lang="es-ES" dirty="0" err="1" smtClean="0"/>
              <a:t>img</a:t>
            </a:r>
            <a:r>
              <a:rPr lang="es-ES" dirty="0" smtClean="0"/>
              <a:t>) a descargar y colocar en el servidor (o hacer referencia en el script)</a:t>
            </a:r>
          </a:p>
          <a:p>
            <a:pPr>
              <a:buFont typeface="Arial"/>
              <a:buChar char="•"/>
            </a:pPr>
            <a:endParaRPr lang="es-ES" dirty="0" smtClean="0"/>
          </a:p>
          <a:p>
            <a:pPr>
              <a:buFont typeface="Arial"/>
              <a:buChar char="•"/>
            </a:pPr>
            <a:r>
              <a:rPr lang="es-ES" dirty="0" smtClean="0"/>
              <a:t> Es necesario escribir un código en un archivo .</a:t>
            </a:r>
            <a:r>
              <a:rPr lang="es-ES" dirty="0" err="1" smtClean="0"/>
              <a:t>html</a:t>
            </a:r>
            <a:r>
              <a:rPr lang="es-ES" dirty="0" smtClean="0"/>
              <a:t> que va a llamar la librería y al mismo tiempo contendrá todos los códigos necesarios a ser agregados a las capas geográficas</a:t>
            </a:r>
          </a:p>
          <a:p>
            <a:endParaRPr lang="es-ES" dirty="0" smtClean="0"/>
          </a:p>
          <a:p>
            <a:endParaRPr lang="es-ES" dirty="0" smtClean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s-ES" smtClean="0"/>
              <a:pPr/>
              <a:t>134</a:t>
            </a:fld>
            <a:endParaRPr lang="es-E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600" b="1" dirty="0" smtClean="0">
                <a:solidFill>
                  <a:schemeClr val="bg1">
                    <a:lumMod val="75000"/>
                  </a:schemeClr>
                </a:solidFill>
              </a:rPr>
              <a:t>¿Cómo visualizar los datos ?</a:t>
            </a:r>
            <a:endParaRPr lang="es-E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31442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i="1" dirty="0" smtClean="0"/>
              <a:t>Los servicio WMS : </a:t>
            </a:r>
            <a:r>
              <a:rPr lang="es-ES" b="1" i="1" dirty="0" err="1" smtClean="0"/>
              <a:t>OpenLayers</a:t>
            </a:r>
            <a:endParaRPr lang="es-ES" dirty="0"/>
          </a:p>
        </p:txBody>
      </p:sp>
      <p:sp>
        <p:nvSpPr>
          <p:cNvPr id="9" name="TextBox 8"/>
          <p:cNvSpPr txBox="1"/>
          <p:nvPr/>
        </p:nvSpPr>
        <p:spPr>
          <a:xfrm>
            <a:off x="596530" y="1277232"/>
            <a:ext cx="700442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s-ES" dirty="0" smtClean="0"/>
              <a:t> El archivo </a:t>
            </a:r>
            <a:r>
              <a:rPr lang="es-ES" dirty="0" err="1" smtClean="0"/>
              <a:t>html</a:t>
            </a:r>
            <a:r>
              <a:rPr lang="es-ES" dirty="0" smtClean="0"/>
              <a:t> (que puede ser editado en un editor de texto, ej. </a:t>
            </a:r>
            <a:r>
              <a:rPr lang="es-ES" dirty="0" err="1" smtClean="0"/>
              <a:t>gedit</a:t>
            </a:r>
            <a:r>
              <a:rPr lang="es-ES" dirty="0" smtClean="0"/>
              <a:t>) debe contener ciertos elementos importantes :</a:t>
            </a:r>
          </a:p>
          <a:p>
            <a:pPr lvl="1">
              <a:buFont typeface="Wingdings" charset="2"/>
              <a:buChar char="Ø"/>
            </a:pPr>
            <a:r>
              <a:rPr lang="es-ES" dirty="0" smtClean="0"/>
              <a:t> la estructura de la página </a:t>
            </a:r>
            <a:r>
              <a:rPr lang="es-ES" dirty="0" err="1" smtClean="0"/>
              <a:t>html</a:t>
            </a:r>
            <a:r>
              <a:rPr lang="es-ES" dirty="0" smtClean="0"/>
              <a:t> para la presentación del mapa</a:t>
            </a:r>
          </a:p>
          <a:p>
            <a:pPr lvl="1">
              <a:buFont typeface="Wingdings" charset="2"/>
              <a:buChar char="Ø"/>
            </a:pPr>
            <a:r>
              <a:rPr lang="es-ES" dirty="0" smtClean="0"/>
              <a:t> una etiqueta script (“</a:t>
            </a:r>
            <a:r>
              <a:rPr lang="es-ES" i="1" dirty="0" smtClean="0"/>
              <a:t>script </a:t>
            </a:r>
            <a:r>
              <a:rPr lang="es-ES" i="1" dirty="0" err="1" smtClean="0"/>
              <a:t>tag</a:t>
            </a:r>
            <a:r>
              <a:rPr lang="es-ES" dirty="0" smtClean="0"/>
              <a:t>”) que incluye la librería a la página</a:t>
            </a:r>
          </a:p>
          <a:p>
            <a:pPr lvl="1">
              <a:buFont typeface="Wingdings" charset="2"/>
              <a:buChar char="Ø"/>
            </a:pPr>
            <a:r>
              <a:rPr lang="es-ES" dirty="0" smtClean="0"/>
              <a:t> el visualizador de mapas (elemento en el cual se colocará el mapa)</a:t>
            </a:r>
          </a:p>
          <a:p>
            <a:pPr lvl="1">
              <a:buFont typeface="Wingdings" charset="2"/>
              <a:buChar char="Ø"/>
            </a:pPr>
            <a:r>
              <a:rPr lang="es-ES" dirty="0" smtClean="0"/>
              <a:t> las capas (WMS): por ej. El mapa de fondo de </a:t>
            </a:r>
            <a:r>
              <a:rPr lang="es-ES" dirty="0" err="1" smtClean="0"/>
              <a:t>Metacarta</a:t>
            </a:r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932828"/>
            <a:ext cx="2828741" cy="21194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3696" y="5019555"/>
            <a:ext cx="2155661" cy="31579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3696" y="5877047"/>
            <a:ext cx="1546824" cy="17522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37114" y="3587697"/>
            <a:ext cx="1814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Estructura </a:t>
            </a:r>
            <a:r>
              <a:rPr lang="es-ES" dirty="0" err="1" smtClean="0"/>
              <a:t>html</a:t>
            </a:r>
            <a:endParaRPr lang="es-ES" dirty="0"/>
          </a:p>
        </p:txBody>
      </p:sp>
      <p:sp>
        <p:nvSpPr>
          <p:cNvPr id="14" name="TextBox 13"/>
          <p:cNvSpPr txBox="1"/>
          <p:nvPr/>
        </p:nvSpPr>
        <p:spPr>
          <a:xfrm>
            <a:off x="4073696" y="4049362"/>
            <a:ext cx="15536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Script </a:t>
            </a:r>
            <a:r>
              <a:rPr lang="es-ES" dirty="0" err="1" smtClean="0"/>
              <a:t>tag</a:t>
            </a:r>
            <a:r>
              <a:rPr lang="es-ES" dirty="0" smtClean="0"/>
              <a:t> para librerías </a:t>
            </a:r>
            <a:r>
              <a:rPr lang="es-ES" dirty="0" err="1" smtClean="0"/>
              <a:t>OpenLayers</a:t>
            </a:r>
            <a:endParaRPr lang="es-ES" dirty="0"/>
          </a:p>
        </p:txBody>
      </p:sp>
      <p:sp>
        <p:nvSpPr>
          <p:cNvPr id="15" name="TextBox 14"/>
          <p:cNvSpPr txBox="1"/>
          <p:nvPr/>
        </p:nvSpPr>
        <p:spPr>
          <a:xfrm>
            <a:off x="4073695" y="5495683"/>
            <a:ext cx="2447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Visualizador de mapas</a:t>
            </a:r>
            <a:endParaRPr lang="es-E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7672" y="4565106"/>
            <a:ext cx="2133653" cy="105190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824115" y="4049362"/>
            <a:ext cx="1553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Capas (WMS)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s-ES" smtClean="0"/>
              <a:pPr/>
              <a:t>135</a:t>
            </a:fld>
            <a:endParaRPr lang="es-E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600" b="1" dirty="0" smtClean="0">
                <a:solidFill>
                  <a:schemeClr val="bg1">
                    <a:lumMod val="75000"/>
                  </a:schemeClr>
                </a:solidFill>
              </a:rPr>
              <a:t>¿Cómo visualizar los datos ?</a:t>
            </a:r>
            <a:endParaRPr lang="es-E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32356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i="1" dirty="0" smtClean="0"/>
              <a:t>Los servicios WMS : </a:t>
            </a:r>
            <a:r>
              <a:rPr lang="es-ES" b="1" i="1" dirty="0" err="1" smtClean="0"/>
              <a:t>OpenLayers</a:t>
            </a:r>
            <a:endParaRPr lang="es-ES" dirty="0"/>
          </a:p>
        </p:txBody>
      </p:sp>
      <p:sp>
        <p:nvSpPr>
          <p:cNvPr id="9" name="TextBox 8"/>
          <p:cNvSpPr txBox="1"/>
          <p:nvPr/>
        </p:nvSpPr>
        <p:spPr>
          <a:xfrm>
            <a:off x="596530" y="1277232"/>
            <a:ext cx="70044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s-ES" dirty="0" smtClean="0"/>
              <a:t> Puede también agregar otros elementos al mapa:</a:t>
            </a:r>
          </a:p>
          <a:p>
            <a:pPr lvl="1">
              <a:buFont typeface="Wingdings" charset="2"/>
              <a:buChar char="Ø"/>
            </a:pPr>
            <a:r>
              <a:rPr lang="es-ES" dirty="0" smtClean="0"/>
              <a:t> capas adicionales (mapas de fondo, mapas temáticos)</a:t>
            </a:r>
          </a:p>
          <a:p>
            <a:pPr lvl="1">
              <a:buFont typeface="Wingdings" charset="2"/>
              <a:buChar char="Ø"/>
            </a:pPr>
            <a:r>
              <a:rPr lang="es-ES" dirty="0" smtClean="0"/>
              <a:t> controles: mapa de localización, escala, tabla de contenidos, posición del ratón, herramientas de navegación …</a:t>
            </a:r>
          </a:p>
          <a:p>
            <a:pPr marL="0" lvl="1"/>
            <a:endParaRPr lang="es-ES" dirty="0" smtClean="0"/>
          </a:p>
          <a:p>
            <a:pPr marL="0" lvl="1"/>
            <a:r>
              <a:rPr lang="es-ES" dirty="0" smtClean="0"/>
              <a:t>­¡Al abrir el </a:t>
            </a:r>
            <a:r>
              <a:rPr lang="es-ES" dirty="0" err="1" smtClean="0"/>
              <a:t>html</a:t>
            </a:r>
            <a:r>
              <a:rPr lang="es-ES" dirty="0" smtClean="0"/>
              <a:t> en un navegador Internet se puede ver el mapa!   </a:t>
            </a:r>
          </a:p>
          <a:p>
            <a:endParaRPr lang="es-ES" dirty="0" smtClean="0"/>
          </a:p>
          <a:p>
            <a:endParaRPr lang="es-ES" dirty="0" smtClean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055" y="3186560"/>
            <a:ext cx="2298458" cy="313065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367513" y="4494213"/>
            <a:ext cx="431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latin typeface="Wingdings"/>
                <a:ea typeface="Wingdings"/>
                <a:cs typeface="Wingdings"/>
              </a:rPr>
              <a:t></a:t>
            </a:r>
            <a:endParaRPr lang="es-E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3867" y="3658157"/>
            <a:ext cx="3978666" cy="2153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96530" y="1277232"/>
            <a:ext cx="527256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s-ES" dirty="0" smtClean="0"/>
              <a:t> Las capas WMS pueden verse de diferentes formas :</a:t>
            </a:r>
          </a:p>
          <a:p>
            <a:pPr lvl="1">
              <a:buFont typeface="Wingdings" charset="2"/>
              <a:buChar char="Ø"/>
            </a:pPr>
            <a:r>
              <a:rPr lang="es-ES" dirty="0" smtClean="0"/>
              <a:t> desde </a:t>
            </a:r>
            <a:r>
              <a:rPr lang="es-ES" dirty="0" err="1" smtClean="0"/>
              <a:t>OpenLayers</a:t>
            </a:r>
            <a:r>
              <a:rPr lang="es-ES" dirty="0" smtClean="0"/>
              <a:t> (ver </a:t>
            </a:r>
            <a:r>
              <a:rPr lang="es-ES" dirty="0" err="1" smtClean="0"/>
              <a:t>diapos</a:t>
            </a:r>
            <a:r>
              <a:rPr lang="es-ES" dirty="0" smtClean="0"/>
              <a:t> anteriores)</a:t>
            </a:r>
          </a:p>
          <a:p>
            <a:pPr lvl="1">
              <a:buFont typeface="Wingdings" charset="2"/>
              <a:buChar char="Ø"/>
            </a:pPr>
            <a:r>
              <a:rPr lang="es-ES" dirty="0" smtClean="0"/>
              <a:t> desde Google </a:t>
            </a:r>
            <a:r>
              <a:rPr lang="es-ES" dirty="0" err="1" smtClean="0"/>
              <a:t>Earth</a:t>
            </a:r>
            <a:r>
              <a:rPr lang="es-ES" dirty="0" smtClean="0"/>
              <a:t> (ver </a:t>
            </a:r>
            <a:r>
              <a:rPr lang="es-ES" dirty="0" err="1" smtClean="0"/>
              <a:t>diapos</a:t>
            </a:r>
            <a:r>
              <a:rPr lang="es-ES" dirty="0" smtClean="0"/>
              <a:t> anteriores)</a:t>
            </a:r>
          </a:p>
          <a:p>
            <a:pPr lvl="1">
              <a:buFont typeface="Wingdings" charset="2"/>
              <a:buChar char="Ø"/>
            </a:pPr>
            <a:r>
              <a:rPr lang="es-ES" dirty="0" smtClean="0"/>
              <a:t> desde un cliente SIG (</a:t>
            </a:r>
            <a:r>
              <a:rPr lang="es-ES" dirty="0" err="1" smtClean="0"/>
              <a:t>Esri</a:t>
            </a:r>
            <a:r>
              <a:rPr lang="es-ES" dirty="0" smtClean="0"/>
              <a:t> </a:t>
            </a:r>
            <a:r>
              <a:rPr lang="es-ES" dirty="0" err="1" smtClean="0"/>
              <a:t>ArcGIS</a:t>
            </a:r>
            <a:r>
              <a:rPr lang="es-ES" dirty="0" smtClean="0"/>
              <a:t>, QGIS, …)</a:t>
            </a:r>
          </a:p>
          <a:p>
            <a:pPr lvl="1"/>
            <a:endParaRPr lang="es-ES" dirty="0" smtClean="0"/>
          </a:p>
          <a:p>
            <a:pPr marL="0" lvl="1">
              <a:buFont typeface="Arial"/>
              <a:buChar char="•"/>
            </a:pPr>
            <a:r>
              <a:rPr lang="es-ES" dirty="0" smtClean="0"/>
              <a:t> Visualización desde QGIS:</a:t>
            </a:r>
          </a:p>
          <a:p>
            <a:pPr marL="800100" lvl="2" indent="-342900">
              <a:buFont typeface="+mj-lt"/>
              <a:buAutoNum type="arabicParenR"/>
            </a:pPr>
            <a:r>
              <a:rPr lang="es-ES" dirty="0" smtClean="0"/>
              <a:t>Agregar una nueva capa WMS</a:t>
            </a:r>
          </a:p>
          <a:p>
            <a:pPr marL="800100" lvl="2" indent="-342900">
              <a:buFont typeface="+mj-lt"/>
              <a:buAutoNum type="arabicParenR"/>
            </a:pPr>
            <a:r>
              <a:rPr lang="es-ES" dirty="0" smtClean="0"/>
              <a:t>“Nueva conexión” -&gt; darle un nombre (ej.: </a:t>
            </a:r>
            <a:r>
              <a:rPr lang="es-ES" dirty="0" err="1" smtClean="0"/>
              <a:t>Preview</a:t>
            </a:r>
            <a:r>
              <a:rPr lang="es-ES" dirty="0" smtClean="0"/>
              <a:t> – WMS).</a:t>
            </a:r>
          </a:p>
          <a:p>
            <a:pPr marL="800100" lvl="2" indent="-342900">
              <a:buFont typeface="+mj-lt"/>
              <a:buAutoNum type="arabicParenR"/>
            </a:pPr>
            <a:r>
              <a:rPr lang="es-ES" dirty="0" smtClean="0"/>
              <a:t>Ingresar un URL WMS (</a:t>
            </a:r>
            <a:r>
              <a:rPr lang="es-ES" dirty="0" err="1" smtClean="0"/>
              <a:t>ej</a:t>
            </a:r>
            <a:r>
              <a:rPr lang="es-ES" dirty="0" smtClean="0"/>
              <a:t>: http://preview.grid.unep.ch:8080/geoserver/wms?)</a:t>
            </a:r>
          </a:p>
          <a:p>
            <a:pPr marL="800100" lvl="2" indent="-342900">
              <a:buFont typeface="+mj-lt"/>
              <a:buAutoNum type="arabicParenR"/>
            </a:pPr>
            <a:r>
              <a:rPr lang="es-ES" dirty="0" smtClean="0"/>
              <a:t>Aceptar y conectarse, luego filtrar las capas por título</a:t>
            </a:r>
          </a:p>
          <a:p>
            <a:pPr marL="800100" lvl="2" indent="-342900">
              <a:buFont typeface="+mj-lt"/>
              <a:buAutoNum type="arabicParenR"/>
            </a:pPr>
            <a:r>
              <a:rPr lang="es-ES" dirty="0" smtClean="0"/>
              <a:t>Utilizar el botón de identificación        para ver más informaciones  </a:t>
            </a:r>
          </a:p>
          <a:p>
            <a:endParaRPr lang="es-ES" dirty="0" smtClean="0"/>
          </a:p>
          <a:p>
            <a:endParaRPr lang="es-E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s-ES" smtClean="0"/>
              <a:pPr/>
              <a:t>136</a:t>
            </a:fld>
            <a:endParaRPr lang="es-E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600" b="1" dirty="0" smtClean="0">
                <a:solidFill>
                  <a:schemeClr val="bg1">
                    <a:lumMod val="75000"/>
                  </a:schemeClr>
                </a:solidFill>
              </a:rPr>
              <a:t>¿Cómo visualizar los datos ?</a:t>
            </a:r>
            <a:endParaRPr lang="es-E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33141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i="1" dirty="0" smtClean="0"/>
              <a:t>Los servicios WMS : visualización</a:t>
            </a:r>
            <a:endParaRPr lang="es-E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2232" y="2945635"/>
            <a:ext cx="317112" cy="2989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1004" y="167015"/>
            <a:ext cx="2225796" cy="14634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6129" y="1876646"/>
            <a:ext cx="2987871" cy="198277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418150" y="1630459"/>
            <a:ext cx="390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latin typeface="Wingdings"/>
                <a:ea typeface="Wingdings"/>
                <a:cs typeface="Wingdings"/>
              </a:rPr>
              <a:t></a:t>
            </a:r>
            <a:endParaRPr lang="es-ES" dirty="0"/>
          </a:p>
        </p:txBody>
      </p:sp>
      <p:sp>
        <p:nvSpPr>
          <p:cNvPr id="15" name="Rectangle 14"/>
          <p:cNvSpPr/>
          <p:nvPr/>
        </p:nvSpPr>
        <p:spPr>
          <a:xfrm>
            <a:off x="7418150" y="4927082"/>
            <a:ext cx="390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latin typeface="Wingdings"/>
                <a:ea typeface="Wingdings"/>
                <a:cs typeface="Wingdings"/>
              </a:rPr>
              <a:t></a:t>
            </a:r>
            <a:endParaRPr lang="es-E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7766" y="4115087"/>
            <a:ext cx="2976234" cy="1720209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7613332" y="3859423"/>
            <a:ext cx="390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latin typeface="Wingdings"/>
                <a:ea typeface="Wingdings"/>
                <a:cs typeface="Wingdings"/>
              </a:rPr>
              <a:t></a:t>
            </a:r>
            <a:endParaRPr lang="es-ES" dirty="0"/>
          </a:p>
        </p:txBody>
      </p:sp>
      <p:sp>
        <p:nvSpPr>
          <p:cNvPr id="21" name="Rectangle 20"/>
          <p:cNvSpPr/>
          <p:nvPr/>
        </p:nvSpPr>
        <p:spPr>
          <a:xfrm>
            <a:off x="7765732" y="5709215"/>
            <a:ext cx="390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latin typeface="Wingdings"/>
                <a:ea typeface="Wingdings"/>
                <a:cs typeface="Wingdings"/>
              </a:rPr>
              <a:t></a:t>
            </a:r>
            <a:endParaRPr lang="es-E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32705" y="6027356"/>
            <a:ext cx="2151618" cy="65798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96064" y="5092668"/>
            <a:ext cx="3810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s-ES" smtClean="0"/>
              <a:pPr/>
              <a:t>137</a:t>
            </a:fld>
            <a:endParaRPr lang="es-E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600" b="1" dirty="0" smtClean="0"/>
              <a:t>¿Cómo descargar los datos ?</a:t>
            </a:r>
            <a:endParaRPr lang="es-ES" sz="26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" y="1881011"/>
            <a:ext cx="4590686" cy="340642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53200" y="1970061"/>
            <a:ext cx="201224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u="sng" dirty="0" smtClean="0"/>
              <a:t>Palabras clave:</a:t>
            </a:r>
          </a:p>
          <a:p>
            <a:r>
              <a:rPr lang="es-ES" dirty="0" smtClean="0"/>
              <a:t> </a:t>
            </a:r>
          </a:p>
          <a:p>
            <a:pPr>
              <a:buFont typeface="Arial"/>
              <a:buChar char="•"/>
            </a:pPr>
            <a:r>
              <a:rPr lang="es-ES" dirty="0" smtClean="0"/>
              <a:t> Descarga</a:t>
            </a:r>
          </a:p>
          <a:p>
            <a:pPr>
              <a:buFont typeface="Arial"/>
              <a:buChar char="•"/>
            </a:pPr>
            <a:endParaRPr lang="es-ES" dirty="0" smtClean="0"/>
          </a:p>
          <a:p>
            <a:pPr>
              <a:buFont typeface="Arial"/>
              <a:buChar char="•"/>
            </a:pPr>
            <a:r>
              <a:rPr lang="es-ES" dirty="0" smtClean="0"/>
              <a:t> Extensiones</a:t>
            </a:r>
          </a:p>
          <a:p>
            <a:pPr>
              <a:buFont typeface="Arial"/>
              <a:buChar char="•"/>
            </a:pPr>
            <a:endParaRPr lang="es-ES" dirty="0" smtClean="0"/>
          </a:p>
          <a:p>
            <a:pPr>
              <a:buFont typeface="Arial"/>
              <a:buChar char="•"/>
            </a:pPr>
            <a:r>
              <a:rPr lang="es-ES" dirty="0" smtClean="0"/>
              <a:t> WFS</a:t>
            </a:r>
          </a:p>
          <a:p>
            <a:pPr>
              <a:buFont typeface="Arial"/>
              <a:buChar char="•"/>
            </a:pPr>
            <a:endParaRPr lang="es-ES" dirty="0" smtClean="0"/>
          </a:p>
          <a:p>
            <a:pPr>
              <a:buFont typeface="Arial"/>
              <a:buChar char="•"/>
            </a:pPr>
            <a:r>
              <a:rPr lang="es-ES" dirty="0" smtClean="0"/>
              <a:t> WCS</a:t>
            </a:r>
          </a:p>
          <a:p>
            <a:pPr>
              <a:buFont typeface="Arial"/>
              <a:buChar char="•"/>
            </a:pPr>
            <a:endParaRPr lang="es-ES" dirty="0" smtClean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88242" y="1277232"/>
            <a:ext cx="542327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s-ES" dirty="0" smtClean="0"/>
              <a:t> En esta demostración utilizaremos QGIS como cliente SIG</a:t>
            </a:r>
          </a:p>
          <a:p>
            <a:pPr lvl="1"/>
            <a:endParaRPr lang="es-ES" dirty="0" smtClean="0"/>
          </a:p>
          <a:p>
            <a:pPr marL="0" lvl="1">
              <a:buFont typeface="Arial"/>
              <a:buChar char="•"/>
            </a:pPr>
            <a:r>
              <a:rPr lang="es-ES" dirty="0" smtClean="0"/>
              <a:t> Agregar un Web </a:t>
            </a:r>
            <a:r>
              <a:rPr lang="es-ES" dirty="0" err="1" smtClean="0"/>
              <a:t>Feature</a:t>
            </a:r>
            <a:r>
              <a:rPr lang="es-ES" dirty="0" smtClean="0"/>
              <a:t> </a:t>
            </a:r>
            <a:r>
              <a:rPr lang="es-ES" dirty="0" err="1" smtClean="0"/>
              <a:t>Services</a:t>
            </a:r>
            <a:r>
              <a:rPr lang="es-ES" dirty="0" smtClean="0"/>
              <a:t> desde QGIS:</a:t>
            </a:r>
          </a:p>
          <a:p>
            <a:pPr marL="800100" lvl="2" indent="-342900">
              <a:buFont typeface="+mj-lt"/>
              <a:buAutoNum type="arabicParenR"/>
            </a:pPr>
            <a:r>
              <a:rPr lang="es-ES" dirty="0" smtClean="0"/>
              <a:t>Agregar una capa WFS </a:t>
            </a:r>
          </a:p>
          <a:p>
            <a:pPr marL="800100" lvl="2" indent="-342900">
              <a:buFont typeface="+mj-lt"/>
              <a:buAutoNum type="arabicParenR"/>
            </a:pPr>
            <a:r>
              <a:rPr lang="es-ES" dirty="0" smtClean="0"/>
              <a:t>Nueva conexión -&gt; darle un nombre (ej.: </a:t>
            </a:r>
            <a:r>
              <a:rPr lang="es-ES" dirty="0" err="1" smtClean="0"/>
              <a:t>Preview</a:t>
            </a:r>
            <a:r>
              <a:rPr lang="es-ES" dirty="0" smtClean="0"/>
              <a:t> – WFS).</a:t>
            </a:r>
          </a:p>
          <a:p>
            <a:pPr marL="800100" lvl="2" indent="-342900">
              <a:buFont typeface="+mj-lt"/>
              <a:buAutoNum type="arabicParenR"/>
            </a:pPr>
            <a:r>
              <a:rPr lang="es-ES" dirty="0" smtClean="0"/>
              <a:t>Ingresar el URL WFS (ej.: http://localhost:8080/geoserver/wfs)</a:t>
            </a:r>
          </a:p>
          <a:p>
            <a:pPr marL="800100" lvl="2" indent="-342900">
              <a:buFont typeface="+mj-lt"/>
              <a:buAutoNum type="arabicParenR"/>
            </a:pPr>
            <a:r>
              <a:rPr lang="es-ES" dirty="0" smtClean="0"/>
              <a:t>Validar, conectarse y filtrar las capas por título</a:t>
            </a:r>
          </a:p>
          <a:p>
            <a:pPr marL="800100" lvl="2" indent="-342900">
              <a:buFont typeface="+mj-lt"/>
              <a:buAutoNum type="arabicParenR"/>
            </a:pPr>
            <a:r>
              <a:rPr lang="es-ES" dirty="0" smtClean="0"/>
              <a:t>Seleccionar la capa </a:t>
            </a:r>
            <a:r>
              <a:rPr lang="es-ES" dirty="0" err="1" smtClean="0"/>
              <a:t>lmz_po_shp</a:t>
            </a:r>
            <a:r>
              <a:rPr lang="es-ES" dirty="0" smtClean="0"/>
              <a:t>, que fue publicada anteriormente en el </a:t>
            </a:r>
            <a:r>
              <a:rPr lang="es-ES" dirty="0" err="1" smtClean="0"/>
              <a:t>GeoServer</a:t>
            </a:r>
            <a:endParaRPr lang="es-ES" dirty="0" smtClean="0"/>
          </a:p>
          <a:p>
            <a:pPr marL="800100" lvl="2" indent="-342900">
              <a:buFont typeface="+mj-lt"/>
              <a:buAutoNum type="arabicParenR"/>
            </a:pPr>
            <a:r>
              <a:rPr lang="es-ES" dirty="0" smtClean="0"/>
              <a:t>Los atributos pueden verse, ya sea con el botón de identificación        o a través de la tabla de atributos</a:t>
            </a:r>
          </a:p>
          <a:p>
            <a:pPr marL="800100" lvl="2" indent="-342900"/>
            <a:r>
              <a:rPr lang="es-ES" dirty="0" smtClean="0"/>
              <a:t> </a:t>
            </a:r>
          </a:p>
          <a:p>
            <a:pPr marL="1588" lvl="2" indent="7938">
              <a:buFont typeface="Arial"/>
              <a:buChar char="•"/>
            </a:pPr>
            <a:r>
              <a:rPr lang="es-ES" dirty="0" smtClean="0"/>
              <a:t> Si desea, puede guardar la capa como </a:t>
            </a:r>
            <a:r>
              <a:rPr lang="es-ES" i="1" dirty="0" err="1" smtClean="0"/>
              <a:t>shapefile</a:t>
            </a:r>
            <a:endParaRPr lang="es-ES" i="1" dirty="0" smtClean="0"/>
          </a:p>
          <a:p>
            <a:endParaRPr lang="es-E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s-ES" smtClean="0"/>
              <a:pPr/>
              <a:t>138</a:t>
            </a:fld>
            <a:endParaRPr lang="es-E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600" b="1" dirty="0" smtClean="0">
                <a:solidFill>
                  <a:schemeClr val="bg1">
                    <a:lumMod val="75000"/>
                  </a:schemeClr>
                </a:solidFill>
              </a:rPr>
              <a:t> ¿Cómo descargar los datos ?</a:t>
            </a:r>
            <a:endParaRPr lang="es-E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44984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i="1" dirty="0" smtClean="0"/>
              <a:t>Descargar y editar datos desde un cliente SIG</a:t>
            </a:r>
            <a:endParaRPr lang="es-E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3844" y="2410018"/>
            <a:ext cx="287603" cy="2876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4283" y="720669"/>
            <a:ext cx="2598601" cy="174433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418150" y="2393885"/>
            <a:ext cx="390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latin typeface="Wingdings"/>
                <a:ea typeface="Wingdings"/>
                <a:cs typeface="Wingdings"/>
              </a:rPr>
              <a:t></a:t>
            </a:r>
            <a:endParaRPr lang="es-E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8063" y="4875052"/>
            <a:ext cx="381000" cy="3937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 rot="1848589">
            <a:off x="6893844" y="3859962"/>
            <a:ext cx="390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latin typeface="Wingdings"/>
                <a:ea typeface="Wingdings"/>
                <a:cs typeface="Wingdings"/>
              </a:rPr>
              <a:t></a:t>
            </a:r>
            <a:endParaRPr lang="es-ES" dirty="0"/>
          </a:p>
        </p:txBody>
      </p:sp>
      <p:sp>
        <p:nvSpPr>
          <p:cNvPr id="17" name="Rectangle 16"/>
          <p:cNvSpPr/>
          <p:nvPr/>
        </p:nvSpPr>
        <p:spPr>
          <a:xfrm rot="19810317">
            <a:off x="8051812" y="3861251"/>
            <a:ext cx="390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latin typeface="Wingdings"/>
                <a:ea typeface="Wingdings"/>
                <a:cs typeface="Wingdings"/>
              </a:rPr>
              <a:t></a:t>
            </a:r>
            <a:endParaRPr lang="es-ES" dirty="0"/>
          </a:p>
        </p:txBody>
      </p:sp>
      <p:pic>
        <p:nvPicPr>
          <p:cNvPr id="19" name="Picture 18" descr="Screen Shot 2013-12-06 at 10.48.54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3163" y="2722577"/>
            <a:ext cx="2851547" cy="1213944"/>
          </a:xfrm>
          <a:prstGeom prst="rect">
            <a:avLst/>
          </a:prstGeom>
        </p:spPr>
      </p:pic>
      <p:pic>
        <p:nvPicPr>
          <p:cNvPr id="20" name="Picture 19" descr="Screen Shot 2013-12-06bi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96285" y="4207966"/>
            <a:ext cx="2047715" cy="1026417"/>
          </a:xfrm>
          <a:prstGeom prst="rect">
            <a:avLst/>
          </a:prstGeom>
        </p:spPr>
      </p:pic>
      <p:pic>
        <p:nvPicPr>
          <p:cNvPr id="21" name="Picture 20" descr="Screen Shot 2013-12-06trc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24932" y="4389408"/>
            <a:ext cx="1322240" cy="1335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s-ES" smtClean="0"/>
              <a:pPr/>
              <a:t>139</a:t>
            </a:fld>
            <a:endParaRPr lang="es-E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600" b="1" dirty="0" smtClean="0">
                <a:solidFill>
                  <a:schemeClr val="bg1">
                    <a:lumMod val="75000"/>
                  </a:schemeClr>
                </a:solidFill>
              </a:rPr>
              <a:t> ¿Cómo descargar los datos ?</a:t>
            </a:r>
            <a:endParaRPr lang="es-E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44984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i="1" dirty="0" smtClean="0"/>
              <a:t>Descargar y editar datos desde un cliente SIG</a:t>
            </a:r>
            <a:endParaRPr lang="es-ES" dirty="0"/>
          </a:p>
        </p:txBody>
      </p:sp>
      <p:sp>
        <p:nvSpPr>
          <p:cNvPr id="9" name="TextBox 8"/>
          <p:cNvSpPr txBox="1"/>
          <p:nvPr/>
        </p:nvSpPr>
        <p:spPr>
          <a:xfrm>
            <a:off x="596530" y="1277232"/>
            <a:ext cx="542327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s-ES" dirty="0" smtClean="0"/>
              <a:t> Si el WFS es “transaccional” los usuarios pueden editar los datos desde la barra de herramientas de edición</a:t>
            </a:r>
          </a:p>
          <a:p>
            <a:pPr>
              <a:buFont typeface="Arial"/>
              <a:buChar char="•"/>
            </a:pPr>
            <a:endParaRPr lang="es-ES" dirty="0" smtClean="0"/>
          </a:p>
          <a:p>
            <a:pPr>
              <a:buFont typeface="Arial"/>
              <a:buChar char="•"/>
            </a:pPr>
            <a:r>
              <a:rPr lang="es-ES" dirty="0" smtClean="0"/>
              <a:t> Se puede, por ej. mover un punto (el rojo), lo cual modifica la geometría de la entidad</a:t>
            </a:r>
          </a:p>
          <a:p>
            <a:pPr>
              <a:buFont typeface="Arial"/>
              <a:buChar char="•"/>
            </a:pPr>
            <a:endParaRPr lang="es-ES" dirty="0" smtClean="0"/>
          </a:p>
          <a:p>
            <a:pPr>
              <a:buFont typeface="Arial"/>
              <a:buChar char="•"/>
            </a:pPr>
            <a:r>
              <a:rPr lang="es-ES" dirty="0" smtClean="0"/>
              <a:t> Si guarda los cambios que ha hecho, ¡éstos se quedarán en línea y serán visibles!  </a:t>
            </a:r>
          </a:p>
          <a:p>
            <a:endParaRPr lang="es-ES" dirty="0" smtClean="0"/>
          </a:p>
          <a:p>
            <a:endParaRPr lang="es-ES" dirty="0" smtClean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7774" y="1411939"/>
            <a:ext cx="1854200" cy="5461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9363" y="2309451"/>
            <a:ext cx="1774939" cy="108561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9363" y="3567135"/>
            <a:ext cx="1815537" cy="1102291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7222968" y="1940119"/>
            <a:ext cx="390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latin typeface="Wingdings"/>
                <a:ea typeface="Wingdings"/>
                <a:cs typeface="Wingdings"/>
              </a:rPr>
              <a:t></a:t>
            </a:r>
            <a:endParaRPr lang="es-ES" dirty="0"/>
          </a:p>
        </p:txBody>
      </p:sp>
      <p:sp>
        <p:nvSpPr>
          <p:cNvPr id="23" name="Rectangle 22"/>
          <p:cNvSpPr/>
          <p:nvPr/>
        </p:nvSpPr>
        <p:spPr>
          <a:xfrm>
            <a:off x="7180186" y="3025734"/>
            <a:ext cx="390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latin typeface="Wingdings"/>
                <a:ea typeface="Wingdings"/>
                <a:cs typeface="Wingdings"/>
              </a:rPr>
              <a:t>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/>
          <p:cNvSpPr>
            <a:spLocks/>
          </p:cNvSpPr>
          <p:nvPr/>
        </p:nvSpPr>
        <p:spPr bwMode="auto">
          <a:xfrm>
            <a:off x="7652742" y="6227179"/>
            <a:ext cx="1361137" cy="2000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>
              <a:spcBef>
                <a:spcPts val="1687"/>
              </a:spcBef>
            </a:pPr>
            <a:r>
              <a:rPr lang="es-ES" sz="1300" i="1" dirty="0" err="1" smtClean="0">
                <a:ea typeface="Gill Sans" pitchFamily="-84" charset="0"/>
                <a:cs typeface="Gill Sans" pitchFamily="-84" charset="0"/>
              </a:rPr>
              <a:t>Science</a:t>
            </a:r>
            <a:r>
              <a:rPr lang="es-ES" sz="1300" i="1" dirty="0" smtClean="0">
                <a:ea typeface="Gill Sans" pitchFamily="-84" charset="0"/>
                <a:cs typeface="Gill Sans" pitchFamily="-84" charset="0"/>
              </a:rPr>
              <a:t> Staff (2011)</a:t>
            </a:r>
            <a:endParaRPr lang="es-ES" sz="1300" i="1" dirty="0"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44034" name="Rectangle 2"/>
          <p:cNvSpPr>
            <a:spLocks/>
          </p:cNvSpPr>
          <p:nvPr/>
        </p:nvSpPr>
        <p:spPr bwMode="auto">
          <a:xfrm>
            <a:off x="1282343" y="345440"/>
            <a:ext cx="6916777" cy="94654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spcBef>
                <a:spcPts val="1687"/>
              </a:spcBef>
            </a:pPr>
            <a:r>
              <a:rPr lang="es-ES" sz="3200" dirty="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¿Dónde archiva los datos generados por su laboratorio o por su investigación?</a:t>
            </a:r>
            <a:endParaRPr lang="es-ES" sz="3200" dirty="0">
              <a:solidFill>
                <a:schemeClr val="tx1"/>
              </a:solidFill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graphicFrame>
        <p:nvGraphicFramePr>
          <p:cNvPr id="39939" name="Objec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3178762"/>
              </p:ext>
            </p:extLst>
          </p:nvPr>
        </p:nvGraphicFramePr>
        <p:xfrm>
          <a:off x="2297113" y="1819275"/>
          <a:ext cx="4646612" cy="419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436" name="Chart" r:id="rId4" imgW="8534430" imgH="7705815" progId="MSGraph.Chart.8">
                  <p:embed/>
                </p:oleObj>
              </mc:Choice>
              <mc:Fallback>
                <p:oleObj name="Chart" r:id="rId4" imgW="8534430" imgH="7705815" progId="MSGraph.Chart.8">
                  <p:embed/>
                  <p:pic>
                    <p:nvPicPr>
                      <p:cNvPr id="0" name="Picture 172"/>
                      <p:cNvPicPr>
                        <a:picLocks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97113" y="1819275"/>
                        <a:ext cx="4646612" cy="4194175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39939" grpId="0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s-ES" smtClean="0"/>
              <a:pPr/>
              <a:t>140</a:t>
            </a:fld>
            <a:endParaRPr lang="es-E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600" b="1" dirty="0" smtClean="0"/>
              <a:t>¿Cómo analizar los datos ?</a:t>
            </a:r>
            <a:endParaRPr lang="es-ES" sz="26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50" y="2301052"/>
            <a:ext cx="4034800" cy="295768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53200" y="1970061"/>
            <a:ext cx="223843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u="sng" dirty="0" smtClean="0"/>
              <a:t>Palabras clave:</a:t>
            </a:r>
          </a:p>
          <a:p>
            <a:r>
              <a:rPr lang="es-ES" dirty="0" smtClean="0"/>
              <a:t> </a:t>
            </a:r>
          </a:p>
          <a:p>
            <a:pPr>
              <a:buFont typeface="Arial"/>
              <a:buChar char="•"/>
            </a:pPr>
            <a:r>
              <a:rPr lang="es-ES" dirty="0" smtClean="0"/>
              <a:t> Datos ambientales</a:t>
            </a:r>
          </a:p>
          <a:p>
            <a:pPr>
              <a:buFont typeface="Arial"/>
              <a:buChar char="•"/>
            </a:pPr>
            <a:endParaRPr lang="es-ES" dirty="0" smtClean="0"/>
          </a:p>
          <a:p>
            <a:pPr>
              <a:buFont typeface="Arial"/>
              <a:buChar char="•"/>
            </a:pPr>
            <a:r>
              <a:rPr lang="es-ES" dirty="0" smtClean="0"/>
              <a:t> Geotratamiento</a:t>
            </a:r>
          </a:p>
          <a:p>
            <a:pPr>
              <a:buFont typeface="Arial"/>
              <a:buChar char="•"/>
            </a:pPr>
            <a:endParaRPr lang="es-ES" dirty="0" smtClean="0"/>
          </a:p>
          <a:p>
            <a:pPr>
              <a:buFont typeface="Arial"/>
              <a:buChar char="•"/>
            </a:pPr>
            <a:r>
              <a:rPr lang="es-ES" dirty="0" smtClean="0"/>
              <a:t> Servidor local</a:t>
            </a:r>
          </a:p>
          <a:p>
            <a:pPr>
              <a:buFont typeface="Arial"/>
              <a:buChar char="•"/>
            </a:pPr>
            <a:endParaRPr lang="es-ES" dirty="0" smtClean="0"/>
          </a:p>
          <a:p>
            <a:pPr>
              <a:buFont typeface="Arial"/>
              <a:buChar char="•"/>
            </a:pPr>
            <a:r>
              <a:rPr lang="es-ES" dirty="0" smtClean="0"/>
              <a:t> </a:t>
            </a:r>
            <a:r>
              <a:rPr lang="es-ES" dirty="0" err="1" smtClean="0"/>
              <a:t>PyWPS</a:t>
            </a:r>
            <a:endParaRPr lang="es-ES" dirty="0" smtClean="0"/>
          </a:p>
          <a:p>
            <a:pPr>
              <a:buFont typeface="Arial"/>
              <a:buChar char="•"/>
            </a:pPr>
            <a:endParaRPr lang="es-ES" dirty="0" smtClean="0"/>
          </a:p>
          <a:p>
            <a:pPr>
              <a:buFont typeface="Arial"/>
              <a:buChar char="•"/>
            </a:pPr>
            <a:r>
              <a:rPr lang="es-ES" dirty="0" smtClean="0"/>
              <a:t> Servidor remoto</a:t>
            </a:r>
          </a:p>
          <a:p>
            <a:endParaRPr lang="es-ES" dirty="0" smtClean="0"/>
          </a:p>
          <a:p>
            <a:pPr>
              <a:buFont typeface="Arial"/>
              <a:buChar char="•"/>
            </a:pPr>
            <a:r>
              <a:rPr lang="es-ES" dirty="0" smtClean="0"/>
              <a:t> Web </a:t>
            </a:r>
            <a:r>
              <a:rPr lang="es-ES" dirty="0" err="1" smtClean="0"/>
              <a:t>Processing</a:t>
            </a:r>
            <a:r>
              <a:rPr lang="es-ES" dirty="0" smtClean="0"/>
              <a:t> </a:t>
            </a:r>
            <a:r>
              <a:rPr lang="es-ES" dirty="0" err="1" smtClean="0"/>
              <a:t>Service</a:t>
            </a:r>
            <a:r>
              <a:rPr lang="es-ES" dirty="0" smtClean="0"/>
              <a:t> (WPS)</a:t>
            </a:r>
          </a:p>
          <a:p>
            <a:pPr>
              <a:buFont typeface="Arial"/>
              <a:buChar char="•"/>
            </a:pPr>
            <a:endParaRPr lang="es-ES" dirty="0" smtClean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96530" y="1277232"/>
            <a:ext cx="542327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s-ES" dirty="0" smtClean="0"/>
              <a:t> Un script Python ha sido escrito y publicado en un capítulo anterior. Ahora lo utilizaremos desde el cliente WPS de QGIS</a:t>
            </a:r>
          </a:p>
          <a:p>
            <a:pPr>
              <a:buFont typeface="Arial"/>
              <a:buChar char="•"/>
            </a:pPr>
            <a:endParaRPr lang="es-ES" dirty="0" smtClean="0"/>
          </a:p>
          <a:p>
            <a:pPr>
              <a:buFont typeface="Arial"/>
              <a:buChar char="•"/>
            </a:pPr>
            <a:r>
              <a:rPr lang="es-ES" dirty="0" smtClean="0"/>
              <a:t> Procedimiento:</a:t>
            </a:r>
          </a:p>
          <a:p>
            <a:pPr marL="800100" lvl="1" indent="-342900">
              <a:buFont typeface="+mj-lt"/>
              <a:buAutoNum type="arabicParenR"/>
            </a:pPr>
            <a:r>
              <a:rPr lang="es-ES" dirty="0" smtClean="0"/>
              <a:t>Abrir processing.py en un editor de texto (ej.: </a:t>
            </a:r>
            <a:r>
              <a:rPr lang="es-ES" dirty="0" err="1" smtClean="0"/>
              <a:t>gedit</a:t>
            </a:r>
            <a:r>
              <a:rPr lang="es-ES" dirty="0" smtClean="0"/>
              <a:t>)</a:t>
            </a:r>
          </a:p>
          <a:p>
            <a:pPr marL="800100" lvl="1" indent="-342900"/>
            <a:r>
              <a:rPr lang="es-ES" dirty="0" smtClean="0"/>
              <a:t>Este archivo contiene los parámetros de entrada y de salida:</a:t>
            </a:r>
          </a:p>
          <a:p>
            <a:pPr marL="800100" lvl="1" indent="-342900">
              <a:buFont typeface="Wingdings" charset="2"/>
              <a:buChar char="Ø"/>
            </a:pPr>
            <a:r>
              <a:rPr lang="es-ES" dirty="0" smtClean="0"/>
              <a:t>Capa de entrada con las entidades geográficas</a:t>
            </a:r>
          </a:p>
          <a:p>
            <a:pPr marL="800100" lvl="1" indent="-342900">
              <a:buFont typeface="Wingdings" charset="2"/>
              <a:buChar char="Ø"/>
            </a:pPr>
            <a:r>
              <a:rPr lang="es-ES" dirty="0" smtClean="0"/>
              <a:t>Distancia de buffer</a:t>
            </a:r>
          </a:p>
          <a:p>
            <a:pPr marL="800100" lvl="1" indent="-342900">
              <a:buFont typeface="Wingdings" charset="2"/>
              <a:buChar char="Ø"/>
            </a:pPr>
            <a:r>
              <a:rPr lang="es-ES" dirty="0" smtClean="0"/>
              <a:t>Archivo GML de salida, codificado en </a:t>
            </a:r>
            <a:r>
              <a:rPr lang="es-ES" dirty="0" err="1" smtClean="0"/>
              <a:t>xml</a:t>
            </a:r>
            <a:endParaRPr lang="es-ES" dirty="0" smtClean="0"/>
          </a:p>
          <a:p>
            <a:pPr marL="800100" lvl="1" indent="-342900">
              <a:buFont typeface="Wingdings" charset="2"/>
              <a:buChar char="Ø"/>
            </a:pPr>
            <a:r>
              <a:rPr lang="es-ES" dirty="0" err="1" smtClean="0"/>
              <a:t>Ráster</a:t>
            </a:r>
            <a:r>
              <a:rPr lang="es-ES" dirty="0" smtClean="0"/>
              <a:t> de interpolación que será generado durante el proceso (imagen </a:t>
            </a:r>
            <a:r>
              <a:rPr lang="es-ES" dirty="0" err="1" smtClean="0"/>
              <a:t>tiff</a:t>
            </a:r>
            <a:r>
              <a:rPr lang="es-ES" dirty="0" smtClean="0"/>
              <a:t>)</a:t>
            </a:r>
          </a:p>
          <a:p>
            <a:pPr marL="800100" lvl="1" indent="-342900">
              <a:buFont typeface="Wingdings" charset="2"/>
              <a:buChar char="Ø"/>
            </a:pPr>
            <a:endParaRPr lang="es-ES" dirty="0" smtClean="0"/>
          </a:p>
          <a:p>
            <a:pPr marL="800100" lvl="1" indent="-342900"/>
            <a:r>
              <a:rPr lang="es-ES" dirty="0" smtClean="0"/>
              <a:t>El proceso va a producir también un </a:t>
            </a:r>
            <a:r>
              <a:rPr lang="es-ES" i="1" dirty="0" err="1" smtClean="0"/>
              <a:t>shapefile</a:t>
            </a:r>
            <a:r>
              <a:rPr lang="es-ES" i="1" dirty="0" smtClean="0"/>
              <a:t> </a:t>
            </a:r>
            <a:r>
              <a:rPr lang="es-ES" dirty="0" smtClean="0"/>
              <a:t>llamado “</a:t>
            </a:r>
            <a:r>
              <a:rPr lang="es-ES" dirty="0" err="1" smtClean="0"/>
              <a:t>outputHull</a:t>
            </a:r>
            <a:r>
              <a:rPr lang="es-ES" dirty="0" smtClean="0"/>
              <a:t>” en la carpeta /</a:t>
            </a:r>
            <a:r>
              <a:rPr lang="es-ES" dirty="0" err="1" smtClean="0"/>
              <a:t>tmp</a:t>
            </a:r>
            <a:r>
              <a:rPr lang="es-ES" dirty="0" smtClean="0"/>
              <a:t>	 </a:t>
            </a:r>
            <a:br>
              <a:rPr lang="es-ES" dirty="0" smtClean="0"/>
            </a:br>
            <a:r>
              <a:rPr lang="es-ES" dirty="0" smtClean="0"/>
              <a:t>  </a:t>
            </a:r>
          </a:p>
          <a:p>
            <a:endParaRPr lang="es-ES" dirty="0" smtClean="0"/>
          </a:p>
          <a:p>
            <a:endParaRPr lang="es-E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s-ES" smtClean="0"/>
              <a:pPr/>
              <a:t>141</a:t>
            </a:fld>
            <a:endParaRPr lang="es-E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600" b="1" dirty="0" smtClean="0">
                <a:solidFill>
                  <a:schemeClr val="bg1">
                    <a:lumMod val="75000"/>
                  </a:schemeClr>
                </a:solidFill>
              </a:rPr>
              <a:t>¿Cómo analizar los datos ?</a:t>
            </a:r>
            <a:endParaRPr lang="es-E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47837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i="1" dirty="0" smtClean="0"/>
              <a:t>Consumir un WPS publicado en un servidor local</a:t>
            </a:r>
            <a:endParaRPr lang="es-E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9388" y="3035874"/>
            <a:ext cx="3204612" cy="5019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7300" y="3502087"/>
            <a:ext cx="2736363" cy="46024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7549" y="3962332"/>
            <a:ext cx="2749251" cy="47599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3976" y="4400414"/>
            <a:ext cx="2790755" cy="4116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7300" y="5032438"/>
            <a:ext cx="2986109" cy="33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96530" y="1277232"/>
            <a:ext cx="809027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22288" indent="-342900">
              <a:buFont typeface="+mj-lt"/>
              <a:buAutoNum type="arabicParenR" startAt="2"/>
            </a:pPr>
            <a:r>
              <a:rPr lang="es-ES" dirty="0" smtClean="0"/>
              <a:t>En QGIS, agregar “</a:t>
            </a:r>
            <a:r>
              <a:rPr lang="es-ES" dirty="0" err="1" smtClean="0"/>
              <a:t>Measures.gml</a:t>
            </a:r>
            <a:r>
              <a:rPr lang="es-ES" dirty="0" smtClean="0"/>
              <a:t>” (EPSG:4326)</a:t>
            </a:r>
          </a:p>
          <a:p>
            <a:pPr marL="522288" indent="-342900">
              <a:buFont typeface="+mj-lt"/>
              <a:buAutoNum type="arabicParenR" startAt="2"/>
            </a:pPr>
            <a:r>
              <a:rPr lang="es-ES" dirty="0" smtClean="0"/>
              <a:t>Conectarse al servidor WPS local desde el cliente WPS de QGIS </a:t>
            </a:r>
            <a:r>
              <a:rPr lang="es-ES" dirty="0" smtClean="0">
                <a:hlinkClick r:id="rId3"/>
              </a:rPr>
              <a:t>http://localhost/cgi-bin/pywps.cgi?service=WPS&amp;request=getcapabilities</a:t>
            </a:r>
            <a:r>
              <a:rPr lang="es-ES" dirty="0" smtClean="0"/>
              <a:t>)</a:t>
            </a:r>
          </a:p>
          <a:p>
            <a:pPr marL="522288" indent="-342900">
              <a:buFont typeface="+mj-lt"/>
              <a:buAutoNum type="arabicParenR" startAt="2"/>
            </a:pPr>
            <a:endParaRPr lang="es-ES" dirty="0" smtClean="0"/>
          </a:p>
          <a:p>
            <a:pPr marL="522288" indent="-342900">
              <a:buFont typeface="+mj-lt"/>
              <a:buAutoNum type="arabicParenR" startAt="2"/>
            </a:pPr>
            <a:endParaRPr lang="es-ES" dirty="0" smtClean="0"/>
          </a:p>
          <a:p>
            <a:pPr marL="522288" indent="-342900">
              <a:buFont typeface="+mj-lt"/>
              <a:buAutoNum type="arabicParenR" startAt="2"/>
            </a:pPr>
            <a:endParaRPr lang="es-ES" dirty="0" smtClean="0"/>
          </a:p>
          <a:p>
            <a:pPr marL="522288" indent="-342900"/>
            <a:endParaRPr lang="es-ES" dirty="0" smtClean="0"/>
          </a:p>
          <a:p>
            <a:pPr marL="522288" indent="-342900">
              <a:buFont typeface="+mj-lt"/>
              <a:buAutoNum type="arabicParenR" startAt="2"/>
            </a:pPr>
            <a:r>
              <a:rPr lang="es-ES" dirty="0" smtClean="0"/>
              <a:t>En este paso, todos los procesos que han sido publicados en el servidor deberían estar visibles. Escoger “</a:t>
            </a:r>
            <a:r>
              <a:rPr lang="es-ES" dirty="0" err="1" smtClean="0"/>
              <a:t>Processing</a:t>
            </a:r>
            <a:r>
              <a:rPr lang="es-ES" dirty="0" smtClean="0"/>
              <a:t>” y OK.</a:t>
            </a:r>
          </a:p>
          <a:p>
            <a:pPr marL="522288" indent="-342900">
              <a:buFont typeface="+mj-lt"/>
              <a:buAutoNum type="arabicParenR" startAt="2"/>
            </a:pPr>
            <a:endParaRPr lang="es-ES" dirty="0" smtClean="0"/>
          </a:p>
          <a:p>
            <a:pPr marL="522288" indent="-342900">
              <a:buFont typeface="+mj-lt"/>
              <a:buAutoNum type="arabicParenR" startAt="2"/>
            </a:pPr>
            <a:r>
              <a:rPr lang="es-ES" dirty="0" smtClean="0"/>
              <a:t>4 parámetros aparecen :</a:t>
            </a:r>
          </a:p>
          <a:p>
            <a:pPr marL="979488" lvl="1" indent="-342900">
              <a:buFont typeface="Wingdings" charset="2"/>
              <a:buChar char="Ø"/>
            </a:pPr>
            <a:r>
              <a:rPr lang="es-ES" dirty="0" smtClean="0"/>
              <a:t>Lista desplegable con un identificador (data) y un título (Input data)</a:t>
            </a:r>
          </a:p>
          <a:p>
            <a:pPr marL="979488" lvl="1" indent="-342900"/>
            <a:r>
              <a:rPr lang="es-ES" dirty="0" smtClean="0"/>
              <a:t>       =&gt; Seleccionar “</a:t>
            </a:r>
            <a:r>
              <a:rPr lang="es-ES" dirty="0" err="1" smtClean="0"/>
              <a:t>measures</a:t>
            </a:r>
            <a:r>
              <a:rPr lang="es-ES" dirty="0" smtClean="0"/>
              <a:t>”</a:t>
            </a:r>
          </a:p>
          <a:p>
            <a:pPr marL="979488" lvl="1" indent="-342900">
              <a:buFont typeface="Wingdings" charset="2"/>
              <a:buChar char="Ø"/>
            </a:pPr>
            <a:r>
              <a:rPr lang="es-ES" dirty="0" smtClean="0"/>
              <a:t>Hay un campo vacío para la distancia de buffer</a:t>
            </a:r>
            <a:br>
              <a:rPr lang="es-ES" dirty="0" smtClean="0"/>
            </a:br>
            <a:r>
              <a:rPr lang="es-ES" dirty="0" smtClean="0"/>
              <a:t>=&gt; ingresar 0.1 (DD -&gt; 10km, valor ficticio)</a:t>
            </a:r>
          </a:p>
          <a:p>
            <a:pPr marL="979488" lvl="1" indent="-342900">
              <a:buFont typeface="Wingdings" charset="2"/>
              <a:buChar char="Ø"/>
            </a:pPr>
            <a:endParaRPr lang="es-ES" dirty="0" smtClean="0"/>
          </a:p>
          <a:p>
            <a:pPr marL="979488" lvl="1" indent="-342900">
              <a:buFont typeface="Wingdings" charset="2"/>
              <a:buChar char="Ø"/>
            </a:pPr>
            <a:r>
              <a:rPr lang="es-ES" dirty="0" smtClean="0"/>
              <a:t>Archivo de buffer de salida (GML codificado en XML)</a:t>
            </a:r>
          </a:p>
          <a:p>
            <a:pPr marL="979488" lvl="1" indent="-342900">
              <a:buFont typeface="Wingdings" charset="2"/>
              <a:buChar char="Ø"/>
            </a:pPr>
            <a:r>
              <a:rPr lang="es-ES" dirty="0" err="1" smtClean="0"/>
              <a:t>Ráster</a:t>
            </a:r>
            <a:r>
              <a:rPr lang="es-ES" dirty="0" smtClean="0"/>
              <a:t> de interpolación de salida (en formato TIFF)</a:t>
            </a:r>
          </a:p>
          <a:p>
            <a:endParaRPr lang="es-E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s-ES" smtClean="0"/>
              <a:pPr/>
              <a:t>142</a:t>
            </a:fld>
            <a:endParaRPr lang="es-E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600" b="1" dirty="0" smtClean="0">
                <a:solidFill>
                  <a:schemeClr val="bg1">
                    <a:lumMod val="75000"/>
                  </a:schemeClr>
                </a:solidFill>
              </a:rPr>
              <a:t>¿Cómo analizar los datos ?</a:t>
            </a:r>
            <a:endParaRPr lang="es-E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199" y="907900"/>
            <a:ext cx="62894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i="1" dirty="0" smtClean="0"/>
              <a:t>Consumir un WPS publicado en un servidor local</a:t>
            </a:r>
            <a:r>
              <a:rPr lang="es-ES" dirty="0" smtClean="0"/>
              <a:t> </a:t>
            </a:r>
            <a:r>
              <a:rPr lang="es-ES" b="1" i="1" dirty="0" smtClean="0"/>
              <a:t>(continuación)</a:t>
            </a:r>
            <a:endParaRPr lang="es-E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0958" y="1367981"/>
            <a:ext cx="304561" cy="20687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0005" y="2234529"/>
            <a:ext cx="1496546" cy="101174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0383" y="2578371"/>
            <a:ext cx="1174136" cy="34960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91389" y="2482825"/>
            <a:ext cx="2055281" cy="63958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851249" y="2558641"/>
            <a:ext cx="431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latin typeface="Wingdings"/>
                <a:ea typeface="Wingdings"/>
                <a:cs typeface="Wingdings"/>
              </a:rPr>
              <a:t></a:t>
            </a:r>
            <a:endParaRPr lang="es-ES" dirty="0"/>
          </a:p>
        </p:txBody>
      </p:sp>
      <p:sp>
        <p:nvSpPr>
          <p:cNvPr id="23" name="Rectangle 22"/>
          <p:cNvSpPr/>
          <p:nvPr/>
        </p:nvSpPr>
        <p:spPr>
          <a:xfrm>
            <a:off x="4337425" y="2578371"/>
            <a:ext cx="431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latin typeface="Wingdings"/>
                <a:ea typeface="Wingdings"/>
                <a:cs typeface="Wingdings"/>
              </a:rPr>
              <a:t></a:t>
            </a:r>
            <a:endParaRPr lang="es-ES" dirty="0"/>
          </a:p>
        </p:txBody>
      </p:sp>
      <p:sp>
        <p:nvSpPr>
          <p:cNvPr id="24" name="Rectangle 23"/>
          <p:cNvSpPr/>
          <p:nvPr/>
        </p:nvSpPr>
        <p:spPr>
          <a:xfrm>
            <a:off x="1113210" y="2577595"/>
            <a:ext cx="431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latin typeface="Wingdings"/>
                <a:ea typeface="Wingdings"/>
                <a:cs typeface="Wingdings"/>
              </a:rPr>
              <a:t></a:t>
            </a:r>
            <a:endParaRPr lang="es-ES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847" y="2641163"/>
            <a:ext cx="278599" cy="28758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12782" y="2720666"/>
            <a:ext cx="935087" cy="20730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99978" y="2778742"/>
            <a:ext cx="568227" cy="149231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6602475" y="2635233"/>
            <a:ext cx="431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latin typeface="Wingdings"/>
                <a:ea typeface="Wingdings"/>
                <a:cs typeface="Wingdings"/>
              </a:rPr>
              <a:t></a:t>
            </a:r>
            <a:endParaRPr lang="es-ES" dirty="0"/>
          </a:p>
        </p:txBody>
      </p:sp>
      <p:sp>
        <p:nvSpPr>
          <p:cNvPr id="29" name="Rectangle 28"/>
          <p:cNvSpPr/>
          <p:nvPr/>
        </p:nvSpPr>
        <p:spPr>
          <a:xfrm>
            <a:off x="7689210" y="2650938"/>
            <a:ext cx="431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latin typeface="Wingdings"/>
                <a:ea typeface="Wingdings"/>
                <a:cs typeface="Wingdings"/>
              </a:rPr>
              <a:t></a:t>
            </a:r>
            <a:endParaRPr lang="es-ES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66157" y="3804439"/>
            <a:ext cx="1746625" cy="27965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33940" y="3840535"/>
            <a:ext cx="2132076" cy="24208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40772" y="4651464"/>
            <a:ext cx="2853545" cy="26875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57600" y="5447808"/>
            <a:ext cx="2557902" cy="29083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395097" y="5454767"/>
            <a:ext cx="1010025" cy="23189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653883" y="5617894"/>
            <a:ext cx="1911725" cy="39026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774544" y="6073645"/>
            <a:ext cx="1917069" cy="408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s-ES" smtClean="0"/>
              <a:pPr/>
              <a:t>143</a:t>
            </a:fld>
            <a:endParaRPr lang="es-E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600" b="1" dirty="0" smtClean="0">
                <a:solidFill>
                  <a:schemeClr val="bg1">
                    <a:lumMod val="75000"/>
                  </a:schemeClr>
                </a:solidFill>
              </a:rPr>
              <a:t>¿Cómo analizar los datos ?</a:t>
            </a:r>
            <a:endParaRPr lang="es-E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6210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i="1" dirty="0" smtClean="0"/>
              <a:t>Consumir un WPS publicado en un servidor local</a:t>
            </a:r>
            <a:r>
              <a:rPr lang="es-ES" dirty="0" smtClean="0"/>
              <a:t> </a:t>
            </a:r>
            <a:r>
              <a:rPr lang="es-ES" b="1" i="1" dirty="0" smtClean="0"/>
              <a:t>(continuación)</a:t>
            </a:r>
            <a:endParaRPr lang="es-ES" dirty="0"/>
          </a:p>
        </p:txBody>
      </p:sp>
      <p:sp>
        <p:nvSpPr>
          <p:cNvPr id="9" name="TextBox 8"/>
          <p:cNvSpPr txBox="1"/>
          <p:nvPr/>
        </p:nvSpPr>
        <p:spPr>
          <a:xfrm>
            <a:off x="596530" y="1277232"/>
            <a:ext cx="8090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22288" indent="-342900">
              <a:buFont typeface="+mj-lt"/>
              <a:buAutoNum type="arabicParenR" startAt="6"/>
            </a:pPr>
            <a:endParaRPr lang="es-ES" dirty="0" smtClean="0"/>
          </a:p>
        </p:txBody>
      </p:sp>
      <p:sp>
        <p:nvSpPr>
          <p:cNvPr id="37" name="Rectangle 36"/>
          <p:cNvSpPr/>
          <p:nvPr/>
        </p:nvSpPr>
        <p:spPr>
          <a:xfrm>
            <a:off x="596530" y="1323398"/>
            <a:ext cx="782002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22288" indent="-342900">
              <a:buFont typeface="+mj-lt"/>
              <a:buAutoNum type="arabicParenR" startAt="6"/>
            </a:pPr>
            <a:r>
              <a:rPr lang="es-ES" dirty="0" smtClean="0"/>
              <a:t>Ejecutar el script (“Run”)</a:t>
            </a:r>
          </a:p>
          <a:p>
            <a:pPr marL="522288" indent="-342900">
              <a:buFont typeface="+mj-lt"/>
              <a:buAutoNum type="arabicParenR" startAt="6"/>
            </a:pPr>
            <a:r>
              <a:rPr lang="es-ES" dirty="0" smtClean="0"/>
              <a:t>Seleccionar “EPSG:4326” (WGS 84) y clic OK. Una nueva capa </a:t>
            </a:r>
            <a:r>
              <a:rPr lang="es-ES" dirty="0" err="1" smtClean="0"/>
              <a:t>ráster</a:t>
            </a:r>
            <a:r>
              <a:rPr lang="es-ES" dirty="0" smtClean="0"/>
              <a:t> es agregada al mapa QGIS</a:t>
            </a:r>
          </a:p>
          <a:p>
            <a:pPr marL="522288" indent="-342900">
              <a:buFont typeface="+mj-lt"/>
              <a:buAutoNum type="arabicParenR" startAt="6"/>
            </a:pPr>
            <a:r>
              <a:rPr lang="es-ES" dirty="0" smtClean="0"/>
              <a:t>El proceso también ha creado otras capas vector. Agregarlas con el sistema EPSG:4326</a:t>
            </a:r>
          </a:p>
          <a:p>
            <a:pPr marL="522288" indent="-342900">
              <a:buFont typeface="+mj-lt"/>
              <a:buAutoNum type="arabicParenR" startAt="6"/>
            </a:pPr>
            <a:endParaRPr lang="es-ES" dirty="0" smtClean="0"/>
          </a:p>
          <a:p>
            <a:pPr marL="522288" indent="-342900">
              <a:buFont typeface="+mj-lt"/>
              <a:buAutoNum type="arabicParenR" startAt="6"/>
            </a:pPr>
            <a:endParaRPr lang="es-ES" dirty="0" smtClean="0"/>
          </a:p>
          <a:p>
            <a:pPr marL="522288" indent="-342900">
              <a:buFont typeface="+mj-lt"/>
              <a:buAutoNum type="arabicParenR" startAt="6"/>
            </a:pPr>
            <a:endParaRPr lang="es-ES" dirty="0" smtClean="0"/>
          </a:p>
          <a:p>
            <a:pPr marL="522288" indent="-342900">
              <a:buFont typeface="+mj-lt"/>
              <a:buAutoNum type="arabicParenR" startAt="6"/>
            </a:pPr>
            <a:endParaRPr lang="es-ES" dirty="0" smtClean="0"/>
          </a:p>
          <a:p>
            <a:pPr marL="522288" indent="-342900">
              <a:buFont typeface="+mj-lt"/>
              <a:buAutoNum type="arabicParenR" startAt="6"/>
            </a:pPr>
            <a:r>
              <a:rPr lang="es-ES" dirty="0" smtClean="0"/>
              <a:t>Modificar la simbología y visualización (orden de las capas, transparencia, colores, etiquetas …)     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7084" y="2837205"/>
            <a:ext cx="380386" cy="25837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7449" y="2837205"/>
            <a:ext cx="1154430" cy="727141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1627470" y="2751912"/>
            <a:ext cx="431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latin typeface="Wingdings"/>
                <a:ea typeface="Wingdings"/>
                <a:cs typeface="Wingdings"/>
              </a:rPr>
              <a:t></a:t>
            </a:r>
            <a:endParaRPr lang="es-ES" dirty="0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9094" y="2837205"/>
            <a:ext cx="689253" cy="727141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3284227" y="2837205"/>
            <a:ext cx="4285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>
                <a:latin typeface="Wingdings"/>
                <a:ea typeface="Wingdings"/>
                <a:cs typeface="Wingdings"/>
              </a:rPr>
              <a:t></a:t>
            </a:r>
            <a:endParaRPr lang="es-ES" dirty="0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0963" y="4462719"/>
            <a:ext cx="1114768" cy="116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s-ES" smtClean="0"/>
              <a:pPr/>
              <a:t>144</a:t>
            </a:fld>
            <a:endParaRPr lang="es-E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600" b="1" dirty="0" smtClean="0">
                <a:solidFill>
                  <a:schemeClr val="bg1">
                    <a:lumMod val="75000"/>
                  </a:schemeClr>
                </a:solidFill>
              </a:rPr>
              <a:t>¿Cómo analizar los datos ?</a:t>
            </a:r>
            <a:endParaRPr lang="es-E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40490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i="1" dirty="0" smtClean="0"/>
              <a:t>Consumir un WPS en un servidor remoto</a:t>
            </a:r>
            <a:endParaRPr lang="es-ES" dirty="0"/>
          </a:p>
        </p:txBody>
      </p:sp>
      <p:sp>
        <p:nvSpPr>
          <p:cNvPr id="9" name="TextBox 8"/>
          <p:cNvSpPr txBox="1"/>
          <p:nvPr/>
        </p:nvSpPr>
        <p:spPr>
          <a:xfrm>
            <a:off x="596530" y="1277232"/>
            <a:ext cx="8090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22288" indent="-342900">
              <a:buFont typeface="+mj-lt"/>
              <a:buAutoNum type="arabicParenR" startAt="6"/>
            </a:pPr>
            <a:endParaRPr lang="es-ES" dirty="0" smtClean="0"/>
          </a:p>
        </p:txBody>
      </p:sp>
      <p:sp>
        <p:nvSpPr>
          <p:cNvPr id="37" name="Rectangle 36"/>
          <p:cNvSpPr/>
          <p:nvPr/>
        </p:nvSpPr>
        <p:spPr>
          <a:xfrm>
            <a:off x="404017" y="1323398"/>
            <a:ext cx="8669577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4488" indent="-342900">
              <a:buFont typeface="+mj-lt"/>
              <a:buAutoNum type="arabicParenR"/>
            </a:pPr>
            <a:r>
              <a:rPr lang="es-ES" dirty="0" smtClean="0"/>
              <a:t> Desde QGIS, conectarse al cliente WPS -&gt; “</a:t>
            </a:r>
            <a:r>
              <a:rPr lang="es-ES" i="1" dirty="0" err="1" smtClean="0"/>
              <a:t>Add</a:t>
            </a:r>
            <a:r>
              <a:rPr lang="es-ES" i="1" dirty="0" smtClean="0"/>
              <a:t> default server</a:t>
            </a:r>
            <a:r>
              <a:rPr lang="es-ES" dirty="0" smtClean="0"/>
              <a:t>”</a:t>
            </a:r>
          </a:p>
          <a:p>
            <a:pPr marL="344488" indent="-342900">
              <a:buFont typeface="+mj-lt"/>
              <a:buAutoNum type="arabicParenR"/>
            </a:pPr>
            <a:endParaRPr lang="es-ES" dirty="0" smtClean="0"/>
          </a:p>
          <a:p>
            <a:pPr marL="344488" indent="-342900">
              <a:buFont typeface="+mj-lt"/>
              <a:buAutoNum type="arabicParenR"/>
            </a:pPr>
            <a:r>
              <a:rPr lang="es-ES" dirty="0" smtClean="0"/>
              <a:t> Seleccionar “52 North” desde la lista desplegable y conectarse</a:t>
            </a:r>
          </a:p>
          <a:p>
            <a:pPr marL="344488" indent="-342900">
              <a:buFont typeface="+mj-lt"/>
              <a:buAutoNum type="arabicParenR"/>
            </a:pPr>
            <a:endParaRPr lang="es-ES" dirty="0" smtClean="0"/>
          </a:p>
          <a:p>
            <a:pPr marL="344488" indent="-342900">
              <a:buFont typeface="+mj-lt"/>
              <a:buAutoNum type="arabicParenR"/>
            </a:pPr>
            <a:r>
              <a:rPr lang="es-ES" dirty="0" smtClean="0"/>
              <a:t> Hacer lo mismo para “</a:t>
            </a:r>
            <a:r>
              <a:rPr lang="es-ES" dirty="0" err="1" smtClean="0"/>
              <a:t>Kappasys</a:t>
            </a:r>
            <a:r>
              <a:rPr lang="es-ES" dirty="0" smtClean="0"/>
              <a:t> WPS server”, “ZOO </a:t>
            </a:r>
            <a:r>
              <a:rPr lang="es-ES" dirty="0" err="1" smtClean="0"/>
              <a:t>project</a:t>
            </a:r>
            <a:r>
              <a:rPr lang="es-ES" dirty="0" smtClean="0"/>
              <a:t> </a:t>
            </a:r>
            <a:r>
              <a:rPr lang="es-ES" dirty="0" err="1" smtClean="0"/>
              <a:t>grass</a:t>
            </a:r>
            <a:r>
              <a:rPr lang="es-ES" dirty="0" smtClean="0"/>
              <a:t>” y “geodati.fmach.it”</a:t>
            </a:r>
          </a:p>
          <a:p>
            <a:pPr marL="344488" indent="-342900">
              <a:buFont typeface="+mj-lt"/>
              <a:buAutoNum type="arabicParenR"/>
            </a:pPr>
            <a:endParaRPr lang="es-ES" dirty="0" smtClean="0"/>
          </a:p>
          <a:p>
            <a:pPr marL="344488" indent="-342900">
              <a:buFont typeface="+mj-lt"/>
              <a:buAutoNum type="arabicParenR"/>
            </a:pPr>
            <a:r>
              <a:rPr lang="es-ES" dirty="0" smtClean="0"/>
              <a:t> Agregar la capa vector “</a:t>
            </a:r>
            <a:r>
              <a:rPr lang="es-ES" dirty="0" err="1" smtClean="0"/>
              <a:t>Parcels.gml</a:t>
            </a:r>
            <a:r>
              <a:rPr lang="es-ES" dirty="0" smtClean="0"/>
              <a:t>”, seleccionar “geodati.fmach.it” y luego conectarse</a:t>
            </a:r>
          </a:p>
          <a:p>
            <a:pPr marL="344488" indent="-342900">
              <a:buFont typeface="+mj-lt"/>
              <a:buAutoNum type="arabicParenR"/>
            </a:pPr>
            <a:endParaRPr lang="es-ES" dirty="0" smtClean="0"/>
          </a:p>
          <a:p>
            <a:pPr marL="344488" indent="-342900">
              <a:buFont typeface="+mj-lt"/>
              <a:buAutoNum type="arabicParenR"/>
            </a:pPr>
            <a:endParaRPr lang="es-ES" dirty="0" smtClean="0"/>
          </a:p>
          <a:p>
            <a:pPr marL="344488" indent="-342900">
              <a:buFont typeface="+mj-lt"/>
              <a:buAutoNum type="arabicParenR"/>
            </a:pPr>
            <a:r>
              <a:rPr lang="es-ES" dirty="0" smtClean="0"/>
              <a:t> Seleccionar “</a:t>
            </a:r>
            <a:r>
              <a:rPr lang="es-ES" dirty="0" err="1" smtClean="0"/>
              <a:t>CentroidPy</a:t>
            </a:r>
            <a:r>
              <a:rPr lang="es-ES" dirty="0" smtClean="0"/>
              <a:t>” para generar los centroides de las parcelas que han sido agregadas al mapa QGIS</a:t>
            </a:r>
          </a:p>
          <a:p>
            <a:pPr marL="344488" indent="-342900">
              <a:buFont typeface="+mj-lt"/>
              <a:buAutoNum type="arabicParenR"/>
            </a:pPr>
            <a:endParaRPr lang="es-ES" dirty="0" smtClean="0"/>
          </a:p>
          <a:p>
            <a:pPr marL="344488" indent="-342900">
              <a:buFont typeface="+mj-lt"/>
              <a:buAutoNum type="arabicParenR"/>
            </a:pPr>
            <a:r>
              <a:rPr lang="es-ES" dirty="0" smtClean="0"/>
              <a:t> Clic en OK y “</a:t>
            </a:r>
            <a:r>
              <a:rPr lang="es-ES" i="1" dirty="0" smtClean="0"/>
              <a:t>Run</a:t>
            </a:r>
            <a:r>
              <a:rPr lang="es-ES" dirty="0" smtClean="0"/>
              <a:t>”. Una vez el proceso terminado, escoger “EPSG:4326” (WGS 84) como sistema de coordenadas y validar. </a:t>
            </a:r>
          </a:p>
          <a:p>
            <a:pPr marL="344488" indent="-342900">
              <a:buFont typeface="+mj-lt"/>
              <a:buAutoNum type="arabicParenR"/>
            </a:pPr>
            <a:endParaRPr lang="es-ES" dirty="0" smtClean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404" y="1692730"/>
            <a:ext cx="775288" cy="18377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4092" y="1692730"/>
            <a:ext cx="837774" cy="21104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715423" y="1601940"/>
            <a:ext cx="431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latin typeface="Wingdings"/>
                <a:ea typeface="Wingdings"/>
                <a:cs typeface="Wingdings"/>
              </a:rPr>
              <a:t></a:t>
            </a:r>
            <a:endParaRPr lang="es-E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8554" y="3425139"/>
            <a:ext cx="339166" cy="23037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9973" y="3389785"/>
            <a:ext cx="686069" cy="26573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01557" y="3417196"/>
            <a:ext cx="653249" cy="225008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207720" y="3332923"/>
            <a:ext cx="431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latin typeface="Wingdings"/>
                <a:ea typeface="Wingdings"/>
                <a:cs typeface="Wingdings"/>
              </a:rPr>
              <a:t></a:t>
            </a:r>
            <a:endParaRPr lang="es-ES" dirty="0"/>
          </a:p>
        </p:txBody>
      </p:sp>
      <p:sp>
        <p:nvSpPr>
          <p:cNvPr id="23" name="Rectangle 22"/>
          <p:cNvSpPr/>
          <p:nvPr/>
        </p:nvSpPr>
        <p:spPr>
          <a:xfrm>
            <a:off x="3326042" y="3338565"/>
            <a:ext cx="431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latin typeface="Wingdings"/>
                <a:ea typeface="Wingdings"/>
                <a:cs typeface="Wingdings"/>
              </a:rPr>
              <a:t></a:t>
            </a:r>
            <a:endParaRPr lang="es-ES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63315" y="4199948"/>
            <a:ext cx="2087973" cy="27473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39781" y="5217163"/>
            <a:ext cx="2409586" cy="1258283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22507" y="5370692"/>
            <a:ext cx="49981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Una nueva capa se agrega al mapa. Un centroide se crea para cada parcela. La capa de centroides está en WGS84, al igual que la de parcelas.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s-ES" smtClean="0"/>
              <a:pPr/>
              <a:t>145</a:t>
            </a:fld>
            <a:endParaRPr lang="es-E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415456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600" b="1" dirty="0" smtClean="0"/>
              <a:t>¿Cómo compartir los datos con otros ?</a:t>
            </a:r>
            <a:endParaRPr lang="es-ES" sz="2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222059" y="1970061"/>
            <a:ext cx="267710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u="sng" dirty="0" smtClean="0"/>
              <a:t>Palabras clave:</a:t>
            </a:r>
          </a:p>
          <a:p>
            <a:r>
              <a:rPr lang="es-ES" dirty="0" smtClean="0"/>
              <a:t> </a:t>
            </a:r>
          </a:p>
          <a:p>
            <a:pPr>
              <a:buFont typeface="Arial"/>
              <a:buChar char="•"/>
            </a:pPr>
            <a:r>
              <a:rPr lang="es-ES" dirty="0" smtClean="0"/>
              <a:t> Global </a:t>
            </a:r>
            <a:r>
              <a:rPr lang="es-ES" dirty="0" err="1" smtClean="0"/>
              <a:t>Earth</a:t>
            </a:r>
            <a:r>
              <a:rPr lang="es-ES" dirty="0" smtClean="0"/>
              <a:t> </a:t>
            </a:r>
            <a:r>
              <a:rPr lang="es-ES" dirty="0" err="1" smtClean="0"/>
              <a:t>Observation</a:t>
            </a:r>
            <a:r>
              <a:rPr lang="es-ES" dirty="0" smtClean="0"/>
              <a:t> </a:t>
            </a:r>
            <a:r>
              <a:rPr lang="es-ES" dirty="0" err="1" smtClean="0"/>
              <a:t>System</a:t>
            </a:r>
            <a:r>
              <a:rPr lang="es-ES" dirty="0" smtClean="0"/>
              <a:t> of </a:t>
            </a:r>
            <a:r>
              <a:rPr lang="es-ES" dirty="0" err="1" smtClean="0"/>
              <a:t>Systems</a:t>
            </a:r>
            <a:r>
              <a:rPr lang="es-ES" dirty="0" smtClean="0"/>
              <a:t> (GEOSS)</a:t>
            </a:r>
          </a:p>
          <a:p>
            <a:pPr>
              <a:buFont typeface="Arial"/>
              <a:buChar char="•"/>
            </a:pPr>
            <a:endParaRPr lang="es-ES" dirty="0" smtClean="0"/>
          </a:p>
          <a:p>
            <a:pPr>
              <a:buFont typeface="Arial"/>
              <a:buChar char="•"/>
            </a:pPr>
            <a:r>
              <a:rPr lang="es-ES" dirty="0" smtClean="0"/>
              <a:t> Discovery </a:t>
            </a:r>
            <a:r>
              <a:rPr lang="es-ES" dirty="0" err="1" smtClean="0"/>
              <a:t>Broker</a:t>
            </a:r>
            <a:endParaRPr lang="es-ES" dirty="0" smtClean="0"/>
          </a:p>
          <a:p>
            <a:pPr>
              <a:buFont typeface="Arial"/>
              <a:buChar char="•"/>
            </a:pPr>
            <a:endParaRPr lang="es-ES" dirty="0" smtClean="0"/>
          </a:p>
          <a:p>
            <a:pPr>
              <a:buFont typeface="Arial"/>
              <a:buChar char="•"/>
            </a:pPr>
            <a:r>
              <a:rPr lang="es-ES" dirty="0" smtClean="0"/>
              <a:t> Access </a:t>
            </a:r>
            <a:r>
              <a:rPr lang="es-ES" dirty="0" err="1" smtClean="0"/>
              <a:t>Broker</a:t>
            </a:r>
            <a:endParaRPr lang="es-ES" dirty="0" smtClean="0"/>
          </a:p>
          <a:p>
            <a:pPr>
              <a:buFont typeface="Arial"/>
              <a:buChar char="•"/>
            </a:pPr>
            <a:endParaRPr lang="es-ES" dirty="0" smtClean="0"/>
          </a:p>
          <a:p>
            <a:pPr>
              <a:buFont typeface="Arial"/>
              <a:buChar char="•"/>
            </a:pPr>
            <a:r>
              <a:rPr lang="es-ES" dirty="0" smtClean="0"/>
              <a:t> WMS – WFS – WCS – CSW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471" y="1712271"/>
            <a:ext cx="5294034" cy="3862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800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21040" y="6508750"/>
            <a:ext cx="497840" cy="365125"/>
          </a:xfrm>
        </p:spPr>
        <p:txBody>
          <a:bodyPr/>
          <a:lstStyle/>
          <a:p>
            <a:fld id="{BB94B09F-8FCB-7141-A19E-A8444146AAFD}" type="slidenum">
              <a:rPr lang="en-US" smtClean="0"/>
              <a:pPr/>
              <a:t>146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14400" y="0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600" b="1" dirty="0" smtClean="0"/>
              <a:t>GEO Discovery y Access Broker (GEO DAB)</a:t>
            </a:r>
            <a:endParaRPr lang="it-IT" sz="2600" b="1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914400" y="1026160"/>
            <a:ext cx="1564640" cy="7877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"/>
                <a:ea typeface="+mj-ea"/>
                <a:cs typeface="+mj-cs"/>
              </a:rPr>
              <a:t>Plan</a:t>
            </a:r>
            <a:endParaRPr kumimoji="0" lang="en-US" sz="24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"/>
              <a:ea typeface="+mj-ea"/>
              <a:cs typeface="+mj-cs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457200" y="2169161"/>
            <a:ext cx="8229600" cy="1793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s-ES" sz="24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"/>
                <a:ea typeface="+mn-ea"/>
                <a:cs typeface="+mn-cs"/>
              </a:rPr>
              <a:t>Introducción al </a:t>
            </a:r>
            <a:r>
              <a:rPr kumimoji="0" lang="es-ES" sz="2400" b="0" i="1" u="none" strike="noStrike" kern="1200" cap="none" spc="0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"/>
                <a:ea typeface="+mn-ea"/>
                <a:cs typeface="+mn-cs"/>
              </a:rPr>
              <a:t>brokering</a:t>
            </a:r>
            <a:r>
              <a:rPr kumimoji="0" lang="es-ES" sz="24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"/>
                <a:ea typeface="+mn-ea"/>
                <a:cs typeface="+mn-cs"/>
              </a:rPr>
              <a:t> (intermediación)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s-ES" sz="24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"/>
                <a:ea typeface="+mn-ea"/>
                <a:cs typeface="+mn-cs"/>
              </a:rPr>
              <a:t>La Infraestructura Común GEOSS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s-ES" sz="24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"/>
                <a:ea typeface="+mn-ea"/>
                <a:cs typeface="+mn-cs"/>
              </a:rPr>
              <a:t>Funcionalidades</a:t>
            </a:r>
            <a:r>
              <a:rPr kumimoji="0" lang="es-ES" sz="2400" b="0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"/>
                <a:ea typeface="+mn-ea"/>
                <a:cs typeface="+mn-cs"/>
              </a:rPr>
              <a:t> </a:t>
            </a:r>
            <a:r>
              <a:rPr kumimoji="0" lang="es-ES" sz="24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"/>
                <a:ea typeface="+mn-ea"/>
                <a:cs typeface="+mn-cs"/>
              </a:rPr>
              <a:t>GEO DAB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s-ES" sz="2400" b="0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9181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2"/>
          <p:cNvSpPr>
            <a:spLocks noGrp="1" noChangeArrowheads="1"/>
          </p:cNvSpPr>
          <p:nvPr>
            <p:ph type="title"/>
          </p:nvPr>
        </p:nvSpPr>
        <p:spPr>
          <a:xfrm>
            <a:off x="3352800" y="208280"/>
            <a:ext cx="2011680" cy="645160"/>
          </a:xfrm>
        </p:spPr>
        <p:txBody>
          <a:bodyPr>
            <a:normAutofit/>
          </a:bodyPr>
          <a:lstStyle/>
          <a:p>
            <a:pPr algn="l" eaLnBrk="1" hangingPunct="1"/>
            <a:r>
              <a:rPr lang="it-IT" sz="2600" b="1" dirty="0" smtClean="0">
                <a:latin typeface="Calibri"/>
              </a:rPr>
              <a:t>Servicios SDI</a:t>
            </a:r>
            <a:endParaRPr lang="it-IT" sz="2600" b="1" dirty="0">
              <a:latin typeface="Calibri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2"/>
          </p:nvPr>
        </p:nvSpPr>
        <p:spPr>
          <a:xfrm>
            <a:off x="936680" y="1950719"/>
            <a:ext cx="3886200" cy="4142972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30000"/>
              </a:lnSpc>
              <a:spcBef>
                <a:spcPct val="20000"/>
              </a:spcBef>
            </a:pPr>
            <a:r>
              <a:rPr lang="es-ES" sz="3200" dirty="0" smtClean="0">
                <a:latin typeface="Gill Sans"/>
              </a:rPr>
              <a:t>(Publicación)</a:t>
            </a:r>
          </a:p>
          <a:p>
            <a:pPr>
              <a:lnSpc>
                <a:spcPct val="130000"/>
              </a:lnSpc>
              <a:spcBef>
                <a:spcPct val="20000"/>
              </a:spcBef>
            </a:pPr>
            <a:r>
              <a:rPr lang="es-ES" sz="3200" dirty="0" smtClean="0">
                <a:latin typeface="Gill Sans"/>
              </a:rPr>
              <a:t>Representación</a:t>
            </a:r>
          </a:p>
          <a:p>
            <a:pPr>
              <a:lnSpc>
                <a:spcPct val="130000"/>
              </a:lnSpc>
              <a:spcBef>
                <a:spcPct val="20000"/>
              </a:spcBef>
            </a:pPr>
            <a:r>
              <a:rPr lang="es-ES" sz="3200" dirty="0" smtClean="0">
                <a:latin typeface="Gill Sans"/>
              </a:rPr>
              <a:t>Descubrimiento</a:t>
            </a:r>
          </a:p>
          <a:p>
            <a:pPr>
              <a:lnSpc>
                <a:spcPct val="130000"/>
              </a:lnSpc>
              <a:spcBef>
                <a:spcPct val="20000"/>
              </a:spcBef>
            </a:pPr>
            <a:r>
              <a:rPr lang="es-ES" sz="3200" dirty="0" smtClean="0">
                <a:latin typeface="Gill Sans"/>
              </a:rPr>
              <a:t>Acceso</a:t>
            </a:r>
          </a:p>
          <a:p>
            <a:pPr>
              <a:lnSpc>
                <a:spcPct val="130000"/>
              </a:lnSpc>
              <a:spcBef>
                <a:spcPct val="20000"/>
              </a:spcBef>
            </a:pPr>
            <a:r>
              <a:rPr lang="es-ES" sz="3200" dirty="0" smtClean="0">
                <a:latin typeface="Gill Sans"/>
              </a:rPr>
              <a:t>Procesamiento</a:t>
            </a:r>
          </a:p>
          <a:p>
            <a:pPr>
              <a:lnSpc>
                <a:spcPct val="130000"/>
              </a:lnSpc>
              <a:spcBef>
                <a:spcPct val="20000"/>
              </a:spcBef>
            </a:pPr>
            <a:r>
              <a:rPr lang="es-ES" sz="3200" dirty="0" smtClean="0">
                <a:latin typeface="Gill Sans"/>
              </a:rPr>
              <a:t>(Composición/flujo de trabajo)</a:t>
            </a:r>
            <a:endParaRPr lang="es-ES" sz="3200" dirty="0">
              <a:latin typeface="Gill Sans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4"/>
          </p:nvPr>
        </p:nvSpPr>
        <p:spPr>
          <a:xfrm>
            <a:off x="4800600" y="2512291"/>
            <a:ext cx="3684416" cy="358140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s-ES" sz="2700" dirty="0" smtClean="0">
                <a:latin typeface="Gill Sans"/>
              </a:rPr>
              <a:t>Visualización</a:t>
            </a:r>
          </a:p>
          <a:p>
            <a:pPr>
              <a:lnSpc>
                <a:spcPct val="120000"/>
              </a:lnSpc>
            </a:pPr>
            <a:r>
              <a:rPr lang="es-ES" sz="2700" dirty="0" smtClean="0">
                <a:latin typeface="Gill Sans"/>
              </a:rPr>
              <a:t>Descubrimiento</a:t>
            </a:r>
          </a:p>
          <a:p>
            <a:pPr>
              <a:lnSpc>
                <a:spcPct val="120000"/>
              </a:lnSpc>
            </a:pPr>
            <a:r>
              <a:rPr lang="es-ES" sz="2700" dirty="0" smtClean="0">
                <a:latin typeface="Gill Sans"/>
              </a:rPr>
              <a:t>Descarga</a:t>
            </a:r>
          </a:p>
          <a:p>
            <a:pPr>
              <a:lnSpc>
                <a:spcPct val="120000"/>
              </a:lnSpc>
            </a:pPr>
            <a:r>
              <a:rPr lang="es-ES" sz="2700" dirty="0" smtClean="0">
                <a:latin typeface="Gill Sans"/>
              </a:rPr>
              <a:t>Transformación</a:t>
            </a:r>
          </a:p>
          <a:p>
            <a:pPr>
              <a:lnSpc>
                <a:spcPct val="120000"/>
              </a:lnSpc>
            </a:pPr>
            <a:r>
              <a:rPr lang="es-ES" sz="2700" dirty="0" smtClean="0">
                <a:latin typeface="Gill Sans"/>
              </a:rPr>
              <a:t>Servicio de acceso a datos espaciales</a:t>
            </a:r>
            <a:endParaRPr lang="es-ES" sz="2700" dirty="0">
              <a:latin typeface="Gill San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"/>
          </p:nvPr>
        </p:nvSpPr>
        <p:spPr>
          <a:xfrm>
            <a:off x="936680" y="1264920"/>
            <a:ext cx="3065323" cy="640080"/>
          </a:xfrm>
        </p:spPr>
        <p:txBody>
          <a:bodyPr/>
          <a:lstStyle/>
          <a:p>
            <a:pPr algn="ctr"/>
            <a:r>
              <a:rPr lang="en-US" dirty="0" smtClean="0">
                <a:latin typeface="Gill Sans"/>
              </a:rPr>
              <a:t>OGC</a:t>
            </a:r>
            <a:endParaRPr lang="en-US" dirty="0">
              <a:latin typeface="Gill San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3"/>
          </p:nvPr>
        </p:nvSpPr>
        <p:spPr>
          <a:xfrm>
            <a:off x="4800600" y="1264920"/>
            <a:ext cx="3684416" cy="640080"/>
          </a:xfrm>
          <a:solidFill>
            <a:srgbClr val="FBE43D"/>
          </a:solidFill>
        </p:spPr>
        <p:txBody>
          <a:bodyPr>
            <a:normAutofit fontScale="92500" lnSpcReduction="20000"/>
          </a:bodyPr>
          <a:lstStyle/>
          <a:p>
            <a:pPr algn="ctr"/>
            <a:r>
              <a:rPr lang="en-US" dirty="0" smtClean="0">
                <a:latin typeface="Gill Sans"/>
              </a:rPr>
              <a:t>INSPIRE Network Services</a:t>
            </a:r>
            <a:endParaRPr lang="en-US" dirty="0">
              <a:latin typeface="Gill Sans"/>
            </a:endParaRPr>
          </a:p>
        </p:txBody>
      </p:sp>
      <p:pic>
        <p:nvPicPr>
          <p:cNvPr id="10" name="Immagine 5" descr="inspire-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63918" y="2218110"/>
            <a:ext cx="953522" cy="92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2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mp:transition xmlns:mp="http://schemas.microsoft.com/office/mac/powerpoint/2008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5" grpId="0" build="p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44"/>
          <p:cNvGrpSpPr/>
          <p:nvPr/>
        </p:nvGrpSpPr>
        <p:grpSpPr>
          <a:xfrm>
            <a:off x="107504" y="476672"/>
            <a:ext cx="6065795" cy="3240360"/>
            <a:chOff x="192961" y="346914"/>
            <a:chExt cx="6065795" cy="3240360"/>
          </a:xfrm>
        </p:grpSpPr>
        <p:pic>
          <p:nvPicPr>
            <p:cNvPr id="22" name="Immagine 21" descr="clouds-7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2961" y="346914"/>
              <a:ext cx="6065795" cy="3240360"/>
            </a:xfrm>
            <a:prstGeom prst="rect">
              <a:avLst/>
            </a:prstGeom>
          </p:spPr>
        </p:pic>
        <p:sp>
          <p:nvSpPr>
            <p:cNvPr id="4" name="Elaborazione 3"/>
            <p:cNvSpPr/>
            <p:nvPr/>
          </p:nvSpPr>
          <p:spPr>
            <a:xfrm>
              <a:off x="1475656" y="1772816"/>
              <a:ext cx="3888432" cy="360040"/>
            </a:xfrm>
            <a:prstGeom prst="flowChartProcess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prstClr val="white"/>
                </a:solidFill>
                <a:latin typeface="Gill Sans"/>
              </a:endParaRPr>
            </a:p>
          </p:txBody>
        </p:sp>
        <p:cxnSp>
          <p:nvCxnSpPr>
            <p:cNvPr id="6" name="Connettore 1 5"/>
            <p:cNvCxnSpPr/>
            <p:nvPr/>
          </p:nvCxnSpPr>
          <p:spPr>
            <a:xfrm>
              <a:off x="1475656" y="1772816"/>
              <a:ext cx="3888432" cy="0"/>
            </a:xfrm>
            <a:prstGeom prst="line">
              <a:avLst/>
            </a:prstGeom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nettore 1 6"/>
            <p:cNvCxnSpPr/>
            <p:nvPr/>
          </p:nvCxnSpPr>
          <p:spPr>
            <a:xfrm>
              <a:off x="1475656" y="2132856"/>
              <a:ext cx="3888432" cy="0"/>
            </a:xfrm>
            <a:prstGeom prst="line">
              <a:avLst/>
            </a:prstGeom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CasellaDiTesto 7"/>
            <p:cNvSpPr txBox="1"/>
            <p:nvPr/>
          </p:nvSpPr>
          <p:spPr>
            <a:xfrm>
              <a:off x="2141398" y="1772816"/>
              <a:ext cx="28007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i="1" dirty="0" smtClean="0">
                  <a:solidFill>
                    <a:prstClr val="black"/>
                  </a:solidFill>
                  <a:latin typeface="Gill Sans"/>
                </a:rPr>
                <a:t>Bus de Servicios Forestal</a:t>
              </a:r>
              <a:endParaRPr lang="es-ES" i="1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9" name="Rettangolo arrotondato 8"/>
            <p:cNvSpPr/>
            <p:nvPr/>
          </p:nvSpPr>
          <p:spPr>
            <a:xfrm>
              <a:off x="1534987" y="908720"/>
              <a:ext cx="1452836" cy="504056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" sz="1400" dirty="0" smtClean="0">
                  <a:solidFill>
                    <a:prstClr val="black"/>
                  </a:solidFill>
                  <a:latin typeface="Gill Sans"/>
                </a:rPr>
                <a:t>Consumidor del servicio</a:t>
              </a:r>
              <a:endParaRPr lang="es-ES" sz="14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10" name="Rettangolo arrotondato 9"/>
            <p:cNvSpPr/>
            <p:nvPr/>
          </p:nvSpPr>
          <p:spPr>
            <a:xfrm>
              <a:off x="3491879" y="908720"/>
              <a:ext cx="1457527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" sz="1400" dirty="0" smtClean="0">
                  <a:solidFill>
                    <a:prstClr val="black"/>
                  </a:solidFill>
                  <a:latin typeface="Gill Sans"/>
                </a:rPr>
                <a:t>Consumidor del servicio</a:t>
              </a:r>
              <a:endParaRPr lang="es-ES" sz="14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11" name="Rettangolo arrotondato 10"/>
            <p:cNvSpPr/>
            <p:nvPr/>
          </p:nvSpPr>
          <p:spPr>
            <a:xfrm>
              <a:off x="1534986" y="2492896"/>
              <a:ext cx="1164806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" sz="1400" dirty="0" smtClean="0">
                  <a:solidFill>
                    <a:prstClr val="black"/>
                  </a:solidFill>
                  <a:latin typeface="Gill Sans"/>
                </a:rPr>
                <a:t>Proveedor del servicio</a:t>
              </a:r>
              <a:endParaRPr lang="es-ES" sz="14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12" name="Rettangolo arrotondato 11"/>
            <p:cNvSpPr/>
            <p:nvPr/>
          </p:nvSpPr>
          <p:spPr>
            <a:xfrm>
              <a:off x="2987823" y="2492896"/>
              <a:ext cx="1232819" cy="504056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" sz="1400" dirty="0" smtClean="0">
                  <a:solidFill>
                    <a:prstClr val="black"/>
                  </a:solidFill>
                  <a:latin typeface="Gill Sans"/>
                </a:rPr>
                <a:t>Proveedor del servicio</a:t>
              </a:r>
              <a:endParaRPr lang="es-ES" sz="14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13" name="Rettangolo arrotondato 12"/>
            <p:cNvSpPr/>
            <p:nvPr/>
          </p:nvSpPr>
          <p:spPr>
            <a:xfrm>
              <a:off x="4355975" y="2492896"/>
              <a:ext cx="1145699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" sz="1400" dirty="0" smtClean="0">
                  <a:solidFill>
                    <a:prstClr val="black"/>
                  </a:solidFill>
                  <a:latin typeface="Gill Sans"/>
                </a:rPr>
                <a:t>Proveedor del servicio</a:t>
              </a:r>
              <a:endParaRPr lang="es-ES" sz="1400" dirty="0">
                <a:solidFill>
                  <a:prstClr val="black"/>
                </a:solidFill>
                <a:latin typeface="Gill Sans"/>
              </a:endParaRPr>
            </a:p>
          </p:txBody>
        </p:sp>
        <p:cxnSp>
          <p:nvCxnSpPr>
            <p:cNvPr id="15" name="Connettore 1 14"/>
            <p:cNvCxnSpPr>
              <a:stCxn id="9" idx="2"/>
            </p:cNvCxnSpPr>
            <p:nvPr/>
          </p:nvCxnSpPr>
          <p:spPr>
            <a:xfrm rot="16200000" flipH="1">
              <a:off x="2084555" y="1589626"/>
              <a:ext cx="360040" cy="63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1 15"/>
            <p:cNvCxnSpPr/>
            <p:nvPr/>
          </p:nvCxnSpPr>
          <p:spPr>
            <a:xfrm>
              <a:off x="4283968" y="141277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1 16"/>
            <p:cNvCxnSpPr/>
            <p:nvPr/>
          </p:nvCxnSpPr>
          <p:spPr>
            <a:xfrm>
              <a:off x="2267744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ttore 1 17"/>
            <p:cNvCxnSpPr/>
            <p:nvPr/>
          </p:nvCxnSpPr>
          <p:spPr>
            <a:xfrm>
              <a:off x="3491880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ttore 1 18"/>
            <p:cNvCxnSpPr/>
            <p:nvPr/>
          </p:nvCxnSpPr>
          <p:spPr>
            <a:xfrm>
              <a:off x="4788024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Cilindro 23"/>
            <p:cNvSpPr/>
            <p:nvPr/>
          </p:nvSpPr>
          <p:spPr>
            <a:xfrm>
              <a:off x="3819117" y="2999086"/>
              <a:ext cx="360040" cy="288032"/>
            </a:xfrm>
            <a:prstGeom prst="can">
              <a:avLst>
                <a:gd name="adj" fmla="val 50000"/>
              </a:avLst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prstClr val="black"/>
                </a:solidFill>
                <a:latin typeface="Gill Sans"/>
              </a:endParaRPr>
            </a:p>
          </p:txBody>
        </p:sp>
      </p:grpSp>
      <p:sp>
        <p:nvSpPr>
          <p:cNvPr id="41" name="CasellaDiTesto 40"/>
          <p:cNvSpPr txBox="1"/>
          <p:nvPr/>
        </p:nvSpPr>
        <p:spPr>
          <a:xfrm>
            <a:off x="2887319" y="75982"/>
            <a:ext cx="2775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prstClr val="black"/>
                </a:solidFill>
                <a:latin typeface="Gill Sans"/>
              </a:rPr>
              <a:t>e-Infraestructura Forestal</a:t>
            </a:r>
            <a:endParaRPr lang="es-ES" dirty="0">
              <a:solidFill>
                <a:prstClr val="black"/>
              </a:solidFill>
              <a:latin typeface="Gill Sans"/>
            </a:endParaRPr>
          </a:p>
        </p:txBody>
      </p:sp>
      <p:sp>
        <p:nvSpPr>
          <p:cNvPr id="126" name="Segnaposto contenuto 125"/>
          <p:cNvSpPr>
            <a:spLocks noGrp="1"/>
          </p:cNvSpPr>
          <p:nvPr>
            <p:ph idx="1"/>
          </p:nvPr>
        </p:nvSpPr>
        <p:spPr>
          <a:xfrm>
            <a:off x="755576" y="3861048"/>
            <a:ext cx="3816424" cy="187220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r>
              <a:rPr lang="es-ES" sz="2400" dirty="0" smtClean="0">
                <a:latin typeface="Gill Sans"/>
              </a:rPr>
              <a:t>Modelo(s) de metadatos</a:t>
            </a:r>
          </a:p>
          <a:p>
            <a:r>
              <a:rPr lang="es-ES" sz="2400" dirty="0" smtClean="0">
                <a:latin typeface="Gill Sans"/>
              </a:rPr>
              <a:t>Modelo(s) de datos</a:t>
            </a:r>
          </a:p>
          <a:p>
            <a:r>
              <a:rPr lang="es-ES" sz="2400" dirty="0" smtClean="0">
                <a:latin typeface="Gill Sans"/>
              </a:rPr>
              <a:t>Formato(s) de Codificación/Lenguaje(s)</a:t>
            </a:r>
          </a:p>
          <a:p>
            <a:r>
              <a:rPr lang="es-ES" sz="2400" dirty="0" smtClean="0">
                <a:latin typeface="Gill Sans"/>
              </a:rPr>
              <a:t>Vocabulario(s) controlado(s)</a:t>
            </a:r>
          </a:p>
          <a:p>
            <a:r>
              <a:rPr lang="es-ES" sz="2400" dirty="0" smtClean="0">
                <a:latin typeface="Gill Sans"/>
              </a:rPr>
              <a:t>Convenciones de datos</a:t>
            </a:r>
          </a:p>
          <a:p>
            <a:r>
              <a:rPr lang="es-ES" sz="2400" dirty="0" smtClean="0">
                <a:latin typeface="Gill Sans"/>
              </a:rPr>
              <a:t>Semántica</a:t>
            </a:r>
          </a:p>
        </p:txBody>
      </p:sp>
      <p:sp>
        <p:nvSpPr>
          <p:cNvPr id="130" name="Segnaposto contenuto 125"/>
          <p:cNvSpPr txBox="1">
            <a:spLocks/>
          </p:cNvSpPr>
          <p:nvPr/>
        </p:nvSpPr>
        <p:spPr>
          <a:xfrm>
            <a:off x="4283967" y="4293096"/>
            <a:ext cx="4488031" cy="22447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ES" sz="1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"/>
              </a:rPr>
              <a:t>Protocolo(s) de descubrimiento/interfaz(ces)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ES" sz="1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"/>
              </a:rPr>
              <a:t>Protocolo</a:t>
            </a:r>
            <a:r>
              <a:rPr lang="es-ES" sz="1900" dirty="0" smtClean="0">
                <a:solidFill>
                  <a:schemeClr val="tx1"/>
                </a:solidFill>
                <a:latin typeface="Gill Sans"/>
              </a:rPr>
              <a:t>(s) de acceso</a:t>
            </a:r>
            <a:r>
              <a:rPr kumimoji="0" lang="es-ES" sz="1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"/>
              </a:rPr>
              <a:t>/interfaz(ces)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s-ES" sz="1900" dirty="0" smtClean="0">
                <a:latin typeface="Gill Sans"/>
              </a:rPr>
              <a:t>Protocolo(s) de visualización/interfaz(ces)</a:t>
            </a:r>
            <a:endParaRPr kumimoji="0" lang="es-ES" sz="19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s-ES" sz="1900" dirty="0" smtClean="0">
                <a:latin typeface="Gill Sans"/>
              </a:rPr>
              <a:t>Protocolo(s) de procesamiento/interfaz(ces)</a:t>
            </a:r>
          </a:p>
          <a:p>
            <a:pPr lvl="0">
              <a:spcBef>
                <a:spcPct val="20000"/>
              </a:spcBef>
            </a:pPr>
            <a:endParaRPr lang="es-ES" sz="1900" dirty="0" smtClean="0">
              <a:latin typeface="Gill Sans"/>
            </a:endParaRPr>
          </a:p>
        </p:txBody>
      </p:sp>
      <p:sp>
        <p:nvSpPr>
          <p:cNvPr id="131" name="Triangolo isoscele 130"/>
          <p:cNvSpPr/>
          <p:nvPr/>
        </p:nvSpPr>
        <p:spPr>
          <a:xfrm rot="16200000">
            <a:off x="5108465" y="1949774"/>
            <a:ext cx="353602" cy="261904"/>
          </a:xfrm>
          <a:prstGeom prst="triangle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prstClr val="white"/>
              </a:solidFill>
              <a:latin typeface="Gill Sans"/>
            </a:endParaRPr>
          </a:p>
        </p:txBody>
      </p:sp>
      <p:cxnSp>
        <p:nvCxnSpPr>
          <p:cNvPr id="132" name="Connettore 4 131"/>
          <p:cNvCxnSpPr>
            <a:stCxn id="131" idx="3"/>
            <a:endCxn id="130" idx="0"/>
          </p:cNvCxnSpPr>
          <p:nvPr/>
        </p:nvCxnSpPr>
        <p:spPr>
          <a:xfrm>
            <a:off x="5416218" y="2080726"/>
            <a:ext cx="1111765" cy="2212370"/>
          </a:xfrm>
          <a:prstGeom prst="bentConnector2">
            <a:avLst/>
          </a:prstGeom>
          <a:ln w="3810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Triangolo isoscele 133"/>
          <p:cNvSpPr/>
          <p:nvPr/>
        </p:nvSpPr>
        <p:spPr>
          <a:xfrm rot="5400000" flipH="1">
            <a:off x="1141776" y="1932979"/>
            <a:ext cx="353602" cy="261904"/>
          </a:xfrm>
          <a:prstGeom prst="triangle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prstClr val="white"/>
              </a:solidFill>
              <a:latin typeface="Gill Sans"/>
            </a:endParaRPr>
          </a:p>
        </p:txBody>
      </p:sp>
      <p:cxnSp>
        <p:nvCxnSpPr>
          <p:cNvPr id="135" name="Connettore 4 134"/>
          <p:cNvCxnSpPr>
            <a:stCxn id="134" idx="3"/>
            <a:endCxn id="126" idx="1"/>
          </p:cNvCxnSpPr>
          <p:nvPr/>
        </p:nvCxnSpPr>
        <p:spPr>
          <a:xfrm rot="10800000" flipV="1">
            <a:off x="755577" y="2063930"/>
            <a:ext cx="432049" cy="2733221"/>
          </a:xfrm>
          <a:prstGeom prst="bentConnector3">
            <a:avLst>
              <a:gd name="adj1" fmla="val 152911"/>
            </a:avLst>
          </a:prstGeom>
          <a:ln w="3810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Segnaposto contenuto 125"/>
          <p:cNvSpPr txBox="1">
            <a:spLocks/>
          </p:cNvSpPr>
          <p:nvPr/>
        </p:nvSpPr>
        <p:spPr>
          <a:xfrm>
            <a:off x="6444234" y="260648"/>
            <a:ext cx="2699766" cy="129614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E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"/>
              </a:rPr>
              <a:t>Mejores prácticas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s-ES" sz="2000" dirty="0" smtClean="0">
                <a:solidFill>
                  <a:schemeClr val="tx1"/>
                </a:solidFill>
                <a:latin typeface="Gill Sans"/>
              </a:rPr>
              <a:t>Políticas de datos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s-ES" sz="2000" dirty="0" smtClean="0">
                <a:solidFill>
                  <a:schemeClr val="tx1"/>
                </a:solidFill>
                <a:latin typeface="Gill Sans"/>
              </a:rPr>
              <a:t>Seguridad (AAA)</a:t>
            </a:r>
          </a:p>
        </p:txBody>
      </p:sp>
      <p:cxnSp>
        <p:nvCxnSpPr>
          <p:cNvPr id="139" name="Connettore 4 131"/>
          <p:cNvCxnSpPr>
            <a:stCxn id="138" idx="2"/>
            <a:endCxn id="131" idx="3"/>
          </p:cNvCxnSpPr>
          <p:nvPr/>
        </p:nvCxnSpPr>
        <p:spPr>
          <a:xfrm rot="5400000">
            <a:off x="6343201" y="629810"/>
            <a:ext cx="523934" cy="2377899"/>
          </a:xfrm>
          <a:prstGeom prst="bentConnector2">
            <a:avLst/>
          </a:prstGeom>
          <a:ln w="3810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2" name="Picture 10" descr="Forestry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5576" y="476672"/>
            <a:ext cx="785818" cy="785818"/>
          </a:xfrm>
          <a:prstGeom prst="rect">
            <a:avLst/>
          </a:prstGeom>
          <a:noFill/>
          <a:ln>
            <a:noFill/>
          </a:ln>
          <a:scene3d>
            <a:camera prst="perspectiveHeroicExtremeLeftFacing"/>
            <a:lightRig rig="threePt" dir="t"/>
          </a:scene3d>
        </p:spPr>
      </p:pic>
      <p:pic>
        <p:nvPicPr>
          <p:cNvPr id="143" name="Immagine 142" descr="CDI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8423" y="7037675"/>
            <a:ext cx="3048000" cy="381000"/>
          </a:xfrm>
          <a:prstGeom prst="rect">
            <a:avLst/>
          </a:prstGeom>
        </p:spPr>
      </p:pic>
      <p:pic>
        <p:nvPicPr>
          <p:cNvPr id="144" name="Immagine 143" descr="cen28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2075915" y="5894610"/>
            <a:ext cx="1619250" cy="466725"/>
          </a:xfrm>
          <a:prstGeom prst="rect">
            <a:avLst/>
          </a:prstGeom>
        </p:spPr>
      </p:pic>
      <p:pic>
        <p:nvPicPr>
          <p:cNvPr id="145" name="Immagine 144" descr="CEOS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898647" y="293584"/>
            <a:ext cx="2648572" cy="990000"/>
          </a:xfrm>
          <a:prstGeom prst="rect">
            <a:avLst/>
          </a:prstGeom>
        </p:spPr>
      </p:pic>
      <p:pic>
        <p:nvPicPr>
          <p:cNvPr id="146" name="Immagine 145" descr="DCMI.bmp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612560" y="6093296"/>
            <a:ext cx="952500" cy="444500"/>
          </a:xfrm>
          <a:prstGeom prst="rect">
            <a:avLst/>
          </a:prstGeom>
        </p:spPr>
      </p:pic>
      <p:pic>
        <p:nvPicPr>
          <p:cNvPr id="147" name="Immagine 146" descr="DGIWG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612560" y="4797152"/>
            <a:ext cx="1078903" cy="1078903"/>
          </a:xfrm>
          <a:prstGeom prst="rect">
            <a:avLst/>
          </a:prstGeom>
        </p:spPr>
      </p:pic>
      <p:pic>
        <p:nvPicPr>
          <p:cNvPr id="148" name="Immagine 147" descr="ESRI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515056" y="1778352"/>
            <a:ext cx="2857500" cy="1276350"/>
          </a:xfrm>
          <a:prstGeom prst="rect">
            <a:avLst/>
          </a:prstGeom>
        </p:spPr>
      </p:pic>
      <p:pic>
        <p:nvPicPr>
          <p:cNvPr id="149" name="Immagine 148" descr="GBIF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9727347" y="1999000"/>
            <a:ext cx="2948678" cy="2648454"/>
          </a:xfrm>
          <a:prstGeom prst="rect">
            <a:avLst/>
          </a:prstGeom>
        </p:spPr>
      </p:pic>
      <p:pic>
        <p:nvPicPr>
          <p:cNvPr id="150" name="Immagine 149" descr="GEO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-1727052" y="6747655"/>
            <a:ext cx="755650" cy="139700"/>
          </a:xfrm>
          <a:prstGeom prst="rect">
            <a:avLst/>
          </a:prstGeom>
        </p:spPr>
      </p:pic>
      <p:pic>
        <p:nvPicPr>
          <p:cNvPr id="151" name="Immagine 150" descr="Geonetwork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400396" y="8703550"/>
            <a:ext cx="863600" cy="203200"/>
          </a:xfrm>
          <a:prstGeom prst="rect">
            <a:avLst/>
          </a:prstGeom>
        </p:spPr>
      </p:pic>
      <p:pic>
        <p:nvPicPr>
          <p:cNvPr id="152" name="Immagine 151" descr="GeoTiff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790310" y="7249888"/>
            <a:ext cx="1358900" cy="1320800"/>
          </a:xfrm>
          <a:prstGeom prst="rect">
            <a:avLst/>
          </a:prstGeom>
        </p:spPr>
      </p:pic>
      <p:pic>
        <p:nvPicPr>
          <p:cNvPr id="153" name="Immagine 152" descr="GMES-new1.bmp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4434588" y="8103550"/>
            <a:ext cx="1289050" cy="679450"/>
          </a:xfrm>
          <a:prstGeom prst="rect">
            <a:avLst/>
          </a:prstGeom>
        </p:spPr>
      </p:pic>
      <p:pic>
        <p:nvPicPr>
          <p:cNvPr id="154" name="Immagine 153" descr="GML-1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5724799" y="8805150"/>
            <a:ext cx="2247900" cy="901700"/>
          </a:xfrm>
          <a:prstGeom prst="rect">
            <a:avLst/>
          </a:prstGeom>
        </p:spPr>
      </p:pic>
      <p:pic>
        <p:nvPicPr>
          <p:cNvPr id="155" name="Immagine 154" descr="Google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4863950" y="7070707"/>
            <a:ext cx="952500" cy="393700"/>
          </a:xfrm>
          <a:prstGeom prst="rect">
            <a:avLst/>
          </a:prstGeom>
        </p:spPr>
      </p:pic>
      <p:pic>
        <p:nvPicPr>
          <p:cNvPr id="156" name="Immagine 155" descr="gooslogofront.gif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0589173" y="6765907"/>
            <a:ext cx="1225550" cy="609600"/>
          </a:xfrm>
          <a:prstGeom prst="rect">
            <a:avLst/>
          </a:prstGeom>
        </p:spPr>
      </p:pic>
      <p:pic>
        <p:nvPicPr>
          <p:cNvPr id="157" name="Immagine 156" descr="hdf_logo.jp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-879100" y="7639212"/>
            <a:ext cx="2678806" cy="901521"/>
          </a:xfrm>
          <a:prstGeom prst="rect">
            <a:avLst/>
          </a:prstGeom>
        </p:spPr>
      </p:pic>
      <p:pic>
        <p:nvPicPr>
          <p:cNvPr id="158" name="Immagine 157" descr="HMA.jp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10572750" y="5857125"/>
            <a:ext cx="781050" cy="361950"/>
          </a:xfrm>
          <a:prstGeom prst="rect">
            <a:avLst/>
          </a:prstGeom>
        </p:spPr>
      </p:pic>
      <p:pic>
        <p:nvPicPr>
          <p:cNvPr id="159" name="Immagine 158" descr="ICEO.jp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9612560" y="3913572"/>
            <a:ext cx="673100" cy="241300"/>
          </a:xfrm>
          <a:prstGeom prst="rect">
            <a:avLst/>
          </a:prstGeom>
        </p:spPr>
      </p:pic>
      <p:pic>
        <p:nvPicPr>
          <p:cNvPr id="160" name="Immagine 159" descr="ICSU.jp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10561700" y="5342450"/>
            <a:ext cx="933450" cy="311150"/>
          </a:xfrm>
          <a:prstGeom prst="rect">
            <a:avLst/>
          </a:prstGeom>
        </p:spPr>
      </p:pic>
      <p:pic>
        <p:nvPicPr>
          <p:cNvPr id="161" name="Immagine 160" descr="IEEE.png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5990644" y="7806532"/>
            <a:ext cx="1920081" cy="566881"/>
          </a:xfrm>
          <a:prstGeom prst="rect">
            <a:avLst/>
          </a:prstGeom>
        </p:spPr>
      </p:pic>
      <p:pic>
        <p:nvPicPr>
          <p:cNvPr id="162" name="Immagine 161" descr="ietflogo2e.gif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2469760" y="7228175"/>
            <a:ext cx="1778000" cy="1016000"/>
          </a:xfrm>
          <a:prstGeom prst="rect">
            <a:avLst/>
          </a:prstGeom>
        </p:spPr>
      </p:pic>
      <p:pic>
        <p:nvPicPr>
          <p:cNvPr id="163" name="Immagine 162" descr="Inspire.jpg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10266425" y="4495527"/>
            <a:ext cx="590550" cy="603250"/>
          </a:xfrm>
          <a:prstGeom prst="rect">
            <a:avLst/>
          </a:prstGeom>
        </p:spPr>
      </p:pic>
      <p:pic>
        <p:nvPicPr>
          <p:cNvPr id="164" name="Immagine 163" descr="IODE.gif"/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6216352" y="7420225"/>
            <a:ext cx="3048000" cy="273050"/>
          </a:xfrm>
          <a:prstGeom prst="rect">
            <a:avLst/>
          </a:prstGeom>
        </p:spPr>
      </p:pic>
      <p:pic>
        <p:nvPicPr>
          <p:cNvPr id="165" name="Immagine 164" descr="IPCC1.jpg"/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>
            <a:off x="9727347" y="7356725"/>
            <a:ext cx="577850" cy="400050"/>
          </a:xfrm>
          <a:prstGeom prst="rect">
            <a:avLst/>
          </a:prstGeom>
        </p:spPr>
      </p:pic>
      <p:pic>
        <p:nvPicPr>
          <p:cNvPr id="166" name="Immagine 165" descr="ISOLogo_en.gif"/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7883775" y="9426866"/>
            <a:ext cx="1441450" cy="584200"/>
          </a:xfrm>
          <a:prstGeom prst="rect">
            <a:avLst/>
          </a:prstGeom>
        </p:spPr>
      </p:pic>
      <p:pic>
        <p:nvPicPr>
          <p:cNvPr id="167" name="Immagine 166" descr="ITU-official-logo_75.gif"/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2722965" y="8905973"/>
            <a:ext cx="1206500" cy="476250"/>
          </a:xfrm>
          <a:prstGeom prst="rect">
            <a:avLst/>
          </a:prstGeom>
        </p:spPr>
      </p:pic>
      <p:pic>
        <p:nvPicPr>
          <p:cNvPr id="168" name="Immagine 167" descr="jpeg2000.jpg"/>
          <p:cNvPicPr>
            <a:picLocks noChangeAspect="1"/>
          </p:cNvPicPr>
          <p:nvPr/>
        </p:nvPicPr>
        <p:blipFill>
          <a:blip r:embed="rId30" cstate="print"/>
          <a:stretch>
            <a:fillRect/>
          </a:stretch>
        </p:blipFill>
        <p:spPr>
          <a:xfrm>
            <a:off x="4489712" y="8914341"/>
            <a:ext cx="812800" cy="635000"/>
          </a:xfrm>
          <a:prstGeom prst="rect">
            <a:avLst/>
          </a:prstGeom>
        </p:spPr>
      </p:pic>
      <p:pic>
        <p:nvPicPr>
          <p:cNvPr id="169" name="Immagine 168" descr="Mpeg.jpg"/>
          <p:cNvPicPr>
            <a:picLocks noChangeAspect="1"/>
          </p:cNvPicPr>
          <p:nvPr/>
        </p:nvPicPr>
        <p:blipFill>
          <a:blip r:embed="rId31" cstate="print"/>
          <a:stretch>
            <a:fillRect/>
          </a:stretch>
        </p:blipFill>
        <p:spPr>
          <a:xfrm>
            <a:off x="6806750" y="8339205"/>
            <a:ext cx="1524000" cy="1390650"/>
          </a:xfrm>
          <a:prstGeom prst="rect">
            <a:avLst/>
          </a:prstGeom>
        </p:spPr>
      </p:pic>
      <p:pic>
        <p:nvPicPr>
          <p:cNvPr id="170" name="Immagine 169" descr="NATO.png"/>
          <p:cNvPicPr>
            <a:picLocks noChangeAspect="1"/>
          </p:cNvPicPr>
          <p:nvPr/>
        </p:nvPicPr>
        <p:blipFill>
          <a:blip r:embed="rId32" cstate="print"/>
          <a:stretch>
            <a:fillRect/>
          </a:stretch>
        </p:blipFill>
        <p:spPr>
          <a:xfrm>
            <a:off x="7656800" y="7221825"/>
            <a:ext cx="1930400" cy="514350"/>
          </a:xfrm>
          <a:prstGeom prst="rect">
            <a:avLst/>
          </a:prstGeom>
        </p:spPr>
      </p:pic>
      <p:pic>
        <p:nvPicPr>
          <p:cNvPr id="171" name="Immagine 170" descr="netcdf.png"/>
          <p:cNvPicPr>
            <a:picLocks noChangeAspect="1"/>
          </p:cNvPicPr>
          <p:nvPr/>
        </p:nvPicPr>
        <p:blipFill>
          <a:blip r:embed="rId33" cstate="print"/>
          <a:stretch>
            <a:fillRect/>
          </a:stretch>
        </p:blipFill>
        <p:spPr>
          <a:xfrm>
            <a:off x="8543399" y="7464407"/>
            <a:ext cx="457201" cy="329185"/>
          </a:xfrm>
          <a:prstGeom prst="rect">
            <a:avLst/>
          </a:prstGeom>
        </p:spPr>
      </p:pic>
      <p:pic>
        <p:nvPicPr>
          <p:cNvPr id="172" name="Immagine 171" descr="OAI-PMH.gif"/>
          <p:cNvPicPr>
            <a:picLocks noChangeAspect="1"/>
          </p:cNvPicPr>
          <p:nvPr/>
        </p:nvPicPr>
        <p:blipFill>
          <a:blip r:embed="rId34" cstate="print"/>
          <a:stretch>
            <a:fillRect/>
          </a:stretch>
        </p:blipFill>
        <p:spPr>
          <a:xfrm>
            <a:off x="8604500" y="7556750"/>
            <a:ext cx="635000" cy="444500"/>
          </a:xfrm>
          <a:prstGeom prst="rect">
            <a:avLst/>
          </a:prstGeom>
        </p:spPr>
      </p:pic>
      <p:pic>
        <p:nvPicPr>
          <p:cNvPr id="173" name="Immagine 172" descr="oasis.png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8352731" y="7768027"/>
            <a:ext cx="1438537" cy="321946"/>
          </a:xfrm>
          <a:prstGeom prst="rect">
            <a:avLst/>
          </a:prstGeom>
        </p:spPr>
      </p:pic>
      <p:pic>
        <p:nvPicPr>
          <p:cNvPr id="174" name="Immagine 173" descr="OGC2.jpg"/>
          <p:cNvPicPr>
            <a:picLocks noChangeAspect="1"/>
          </p:cNvPicPr>
          <p:nvPr/>
        </p:nvPicPr>
        <p:blipFill>
          <a:blip r:embed="rId36" cstate="print"/>
          <a:stretch>
            <a:fillRect/>
          </a:stretch>
        </p:blipFill>
        <p:spPr>
          <a:xfrm>
            <a:off x="8891800" y="7945650"/>
            <a:ext cx="660400" cy="266700"/>
          </a:xfrm>
          <a:prstGeom prst="rect">
            <a:avLst/>
          </a:prstGeom>
        </p:spPr>
      </p:pic>
      <p:pic>
        <p:nvPicPr>
          <p:cNvPr id="175" name="Immagine 174" descr="OGF.jpg"/>
          <p:cNvPicPr>
            <a:picLocks noChangeAspect="1"/>
          </p:cNvPicPr>
          <p:nvPr/>
        </p:nvPicPr>
        <p:blipFill>
          <a:blip r:embed="rId37" cstate="print"/>
          <a:stretch>
            <a:fillRect/>
          </a:stretch>
        </p:blipFill>
        <p:spPr>
          <a:xfrm>
            <a:off x="8967808" y="7943655"/>
            <a:ext cx="808383" cy="570689"/>
          </a:xfrm>
          <a:prstGeom prst="rect">
            <a:avLst/>
          </a:prstGeom>
        </p:spPr>
      </p:pic>
      <p:pic>
        <p:nvPicPr>
          <p:cNvPr id="176" name="Immagine 175" descr="oma_logo.gif"/>
          <p:cNvPicPr>
            <a:picLocks noChangeAspect="1"/>
          </p:cNvPicPr>
          <p:nvPr/>
        </p:nvPicPr>
        <p:blipFill>
          <a:blip r:embed="rId38" cstate="print"/>
          <a:stretch>
            <a:fillRect/>
          </a:stretch>
        </p:blipFill>
        <p:spPr>
          <a:xfrm>
            <a:off x="8909225" y="8204375"/>
            <a:ext cx="1225550" cy="349250"/>
          </a:xfrm>
          <a:prstGeom prst="rect">
            <a:avLst/>
          </a:prstGeom>
        </p:spPr>
      </p:pic>
      <p:pic>
        <p:nvPicPr>
          <p:cNvPr id="177" name="Immagine 176" descr="OOI.jpg"/>
          <p:cNvPicPr>
            <a:picLocks noChangeAspect="1"/>
          </p:cNvPicPr>
          <p:nvPr/>
        </p:nvPicPr>
        <p:blipFill>
          <a:blip r:embed="rId39" cstate="print"/>
          <a:stretch>
            <a:fillRect/>
          </a:stretch>
        </p:blipFill>
        <p:spPr>
          <a:xfrm>
            <a:off x="8846500" y="8103550"/>
            <a:ext cx="1651000" cy="850900"/>
          </a:xfrm>
          <a:prstGeom prst="rect">
            <a:avLst/>
          </a:prstGeom>
        </p:spPr>
      </p:pic>
      <p:pic>
        <p:nvPicPr>
          <p:cNvPr id="178" name="Immagine 177" descr="opendap_1.gif"/>
          <p:cNvPicPr>
            <a:picLocks noChangeAspect="1"/>
          </p:cNvPicPr>
          <p:nvPr/>
        </p:nvPicPr>
        <p:blipFill>
          <a:blip r:embed="rId40" cstate="print"/>
          <a:stretch>
            <a:fillRect/>
          </a:stretch>
        </p:blipFill>
        <p:spPr>
          <a:xfrm>
            <a:off x="9167950" y="8383725"/>
            <a:ext cx="1308100" cy="590550"/>
          </a:xfrm>
          <a:prstGeom prst="rect">
            <a:avLst/>
          </a:prstGeom>
        </p:spPr>
      </p:pic>
      <p:pic>
        <p:nvPicPr>
          <p:cNvPr id="179" name="Immagine 178" descr="opensearch_logo.gif"/>
          <p:cNvPicPr>
            <a:picLocks noChangeAspect="1"/>
          </p:cNvPicPr>
          <p:nvPr/>
        </p:nvPicPr>
        <p:blipFill>
          <a:blip r:embed="rId41" cstate="print"/>
          <a:stretch>
            <a:fillRect/>
          </a:stretch>
        </p:blipFill>
        <p:spPr>
          <a:xfrm>
            <a:off x="8692475" y="8508325"/>
            <a:ext cx="2559050" cy="641350"/>
          </a:xfrm>
          <a:prstGeom prst="rect">
            <a:avLst/>
          </a:prstGeom>
        </p:spPr>
      </p:pic>
      <p:pic>
        <p:nvPicPr>
          <p:cNvPr id="180" name="Immagine 179" descr="OWL.jpg"/>
          <p:cNvPicPr>
            <a:picLocks noChangeAspect="1"/>
          </p:cNvPicPr>
          <p:nvPr/>
        </p:nvPicPr>
        <p:blipFill>
          <a:blip r:embed="rId42" cstate="print"/>
          <a:stretch>
            <a:fillRect/>
          </a:stretch>
        </p:blipFill>
        <p:spPr>
          <a:xfrm>
            <a:off x="9737825" y="8905975"/>
            <a:ext cx="768350" cy="146050"/>
          </a:xfrm>
          <a:prstGeom prst="rect">
            <a:avLst/>
          </a:prstGeom>
        </p:spPr>
      </p:pic>
      <p:pic>
        <p:nvPicPr>
          <p:cNvPr id="181" name="Immagine 180" descr="PNG.jpg"/>
          <p:cNvPicPr>
            <a:picLocks noChangeAspect="1"/>
          </p:cNvPicPr>
          <p:nvPr/>
        </p:nvPicPr>
        <p:blipFill>
          <a:blip r:embed="rId43" cstate="print"/>
          <a:stretch>
            <a:fillRect/>
          </a:stretch>
        </p:blipFill>
        <p:spPr>
          <a:xfrm>
            <a:off x="9948150" y="8805150"/>
            <a:ext cx="647700" cy="647700"/>
          </a:xfrm>
          <a:prstGeom prst="rect">
            <a:avLst/>
          </a:prstGeom>
        </p:spPr>
      </p:pic>
      <p:pic>
        <p:nvPicPr>
          <p:cNvPr id="182" name="Immagine 181" descr="RDF.bmp"/>
          <p:cNvPicPr>
            <a:picLocks noChangeAspect="1"/>
          </p:cNvPicPr>
          <p:nvPr/>
        </p:nvPicPr>
        <p:blipFill>
          <a:blip r:embed="rId44" cstate="print"/>
          <a:stretch>
            <a:fillRect/>
          </a:stretch>
        </p:blipFill>
        <p:spPr>
          <a:xfrm>
            <a:off x="10282300" y="9126600"/>
            <a:ext cx="279400" cy="304800"/>
          </a:xfrm>
          <a:prstGeom prst="rect">
            <a:avLst/>
          </a:prstGeom>
        </p:spPr>
      </p:pic>
      <p:pic>
        <p:nvPicPr>
          <p:cNvPr id="183" name="Immagine 182" descr="SemanticWeb.png"/>
          <p:cNvPicPr>
            <a:picLocks noChangeAspect="1"/>
          </p:cNvPicPr>
          <p:nvPr/>
        </p:nvPicPr>
        <p:blipFill>
          <a:blip r:embed="rId45" cstate="print"/>
          <a:stretch>
            <a:fillRect/>
          </a:stretch>
        </p:blipFill>
        <p:spPr>
          <a:xfrm>
            <a:off x="9424381" y="9200428"/>
            <a:ext cx="2295238" cy="457143"/>
          </a:xfrm>
          <a:prstGeom prst="rect">
            <a:avLst/>
          </a:prstGeom>
        </p:spPr>
      </p:pic>
      <p:pic>
        <p:nvPicPr>
          <p:cNvPr id="184" name="Immagine 183" descr="SHP.jpg"/>
          <p:cNvPicPr>
            <a:picLocks noChangeAspect="1"/>
          </p:cNvPicPr>
          <p:nvPr/>
        </p:nvPicPr>
        <p:blipFill>
          <a:blip r:embed="rId46" cstate="print"/>
          <a:stretch>
            <a:fillRect/>
          </a:stretch>
        </p:blipFill>
        <p:spPr>
          <a:xfrm>
            <a:off x="10055250" y="9185300"/>
            <a:ext cx="1333500" cy="787400"/>
          </a:xfrm>
          <a:prstGeom prst="rect">
            <a:avLst/>
          </a:prstGeom>
        </p:spPr>
      </p:pic>
      <p:pic>
        <p:nvPicPr>
          <p:cNvPr id="185" name="Immagine 184" descr="Sparql.jpg"/>
          <p:cNvPicPr>
            <a:picLocks noChangeAspect="1"/>
          </p:cNvPicPr>
          <p:nvPr/>
        </p:nvPicPr>
        <p:blipFill>
          <a:blip r:embed="rId47" cstate="print"/>
          <a:stretch>
            <a:fillRect/>
          </a:stretch>
        </p:blipFill>
        <p:spPr>
          <a:xfrm>
            <a:off x="10614825" y="9471825"/>
            <a:ext cx="514350" cy="514350"/>
          </a:xfrm>
          <a:prstGeom prst="rect">
            <a:avLst/>
          </a:prstGeom>
        </p:spPr>
      </p:pic>
      <p:pic>
        <p:nvPicPr>
          <p:cNvPr id="186" name="Immagine 185" descr="TIFF.jpg"/>
          <p:cNvPicPr>
            <a:picLocks noChangeAspect="1"/>
          </p:cNvPicPr>
          <p:nvPr/>
        </p:nvPicPr>
        <p:blipFill>
          <a:blip r:embed="rId48" cstate="print"/>
          <a:stretch>
            <a:fillRect/>
          </a:stretch>
        </p:blipFill>
        <p:spPr>
          <a:xfrm>
            <a:off x="10307625" y="9164625"/>
            <a:ext cx="1428750" cy="1428750"/>
          </a:xfrm>
          <a:prstGeom prst="rect">
            <a:avLst/>
          </a:prstGeom>
        </p:spPr>
      </p:pic>
      <p:pic>
        <p:nvPicPr>
          <p:cNvPr id="187" name="Immagine 186" descr="Unep.gif"/>
          <p:cNvPicPr>
            <a:picLocks noChangeAspect="1"/>
          </p:cNvPicPr>
          <p:nvPr/>
        </p:nvPicPr>
        <p:blipFill>
          <a:blip r:embed="rId49" cstate="print"/>
          <a:stretch>
            <a:fillRect/>
          </a:stretch>
        </p:blipFill>
        <p:spPr>
          <a:xfrm>
            <a:off x="10975150" y="9797225"/>
            <a:ext cx="393700" cy="463550"/>
          </a:xfrm>
          <a:prstGeom prst="rect">
            <a:avLst/>
          </a:prstGeom>
        </p:spPr>
      </p:pic>
      <p:pic>
        <p:nvPicPr>
          <p:cNvPr id="188" name="Immagine 187" descr="UNESCO.jpg"/>
          <p:cNvPicPr>
            <a:picLocks noChangeAspect="1"/>
          </p:cNvPicPr>
          <p:nvPr/>
        </p:nvPicPr>
        <p:blipFill>
          <a:blip r:embed="rId50" cstate="print"/>
          <a:stretch>
            <a:fillRect/>
          </a:stretch>
        </p:blipFill>
        <p:spPr>
          <a:xfrm>
            <a:off x="10941000" y="9874200"/>
            <a:ext cx="762000" cy="609600"/>
          </a:xfrm>
          <a:prstGeom prst="rect">
            <a:avLst/>
          </a:prstGeom>
        </p:spPr>
      </p:pic>
      <p:pic>
        <p:nvPicPr>
          <p:cNvPr id="189" name="Immagine 188" descr="unescoioclogo (1).gif"/>
          <p:cNvPicPr>
            <a:picLocks noChangeAspect="1"/>
          </p:cNvPicPr>
          <p:nvPr/>
        </p:nvPicPr>
        <p:blipFill>
          <a:blip r:embed="rId51" cstate="print"/>
          <a:stretch>
            <a:fillRect/>
          </a:stretch>
        </p:blipFill>
        <p:spPr>
          <a:xfrm>
            <a:off x="11068775" y="10160725"/>
            <a:ext cx="806450" cy="336550"/>
          </a:xfrm>
          <a:prstGeom prst="rect">
            <a:avLst/>
          </a:prstGeom>
        </p:spPr>
      </p:pic>
      <p:pic>
        <p:nvPicPr>
          <p:cNvPr id="190" name="Immagine 189" descr="W3C_logo.bmp"/>
          <p:cNvPicPr>
            <a:picLocks noChangeAspect="1"/>
          </p:cNvPicPr>
          <p:nvPr/>
        </p:nvPicPr>
        <p:blipFill>
          <a:blip r:embed="rId52" cstate="print"/>
          <a:stretch>
            <a:fillRect/>
          </a:stretch>
        </p:blipFill>
        <p:spPr>
          <a:xfrm>
            <a:off x="10621875" y="10326600"/>
            <a:ext cx="2000250" cy="304800"/>
          </a:xfrm>
          <a:prstGeom prst="rect">
            <a:avLst/>
          </a:prstGeom>
        </p:spPr>
      </p:pic>
      <p:pic>
        <p:nvPicPr>
          <p:cNvPr id="191" name="Immagine 190" descr="WaterML.jpg"/>
          <p:cNvPicPr>
            <a:picLocks noChangeAspect="1"/>
          </p:cNvPicPr>
          <p:nvPr/>
        </p:nvPicPr>
        <p:blipFill>
          <a:blip r:embed="rId53" cstate="print"/>
          <a:stretch>
            <a:fillRect/>
          </a:stretch>
        </p:blipFill>
        <p:spPr>
          <a:xfrm>
            <a:off x="10978250" y="10298800"/>
            <a:ext cx="1587500" cy="660400"/>
          </a:xfrm>
          <a:prstGeom prst="rect">
            <a:avLst/>
          </a:prstGeom>
        </p:spPr>
      </p:pic>
      <p:pic>
        <p:nvPicPr>
          <p:cNvPr id="192" name="Immagine 191" descr="Web2.0.jpg"/>
          <p:cNvPicPr>
            <a:picLocks noChangeAspect="1"/>
          </p:cNvPicPr>
          <p:nvPr/>
        </p:nvPicPr>
        <p:blipFill>
          <a:blip r:embed="rId54" cstate="print"/>
          <a:stretch>
            <a:fillRect/>
          </a:stretch>
        </p:blipFill>
        <p:spPr>
          <a:xfrm>
            <a:off x="11521950" y="10382125"/>
            <a:ext cx="800100" cy="793750"/>
          </a:xfrm>
          <a:prstGeom prst="rect">
            <a:avLst/>
          </a:prstGeom>
        </p:spPr>
      </p:pic>
      <p:pic>
        <p:nvPicPr>
          <p:cNvPr id="193" name="Immagine 192" descr="WIKI.jpg"/>
          <p:cNvPicPr>
            <a:picLocks noChangeAspect="1"/>
          </p:cNvPicPr>
          <p:nvPr/>
        </p:nvPicPr>
        <p:blipFill>
          <a:blip r:embed="rId55" cstate="print"/>
          <a:stretch>
            <a:fillRect/>
          </a:stretch>
        </p:blipFill>
        <p:spPr>
          <a:xfrm>
            <a:off x="11627500" y="10728975"/>
            <a:ext cx="889000" cy="400050"/>
          </a:xfrm>
          <a:prstGeom prst="rect">
            <a:avLst/>
          </a:prstGeom>
        </p:spPr>
      </p:pic>
      <p:pic>
        <p:nvPicPr>
          <p:cNvPr id="194" name="Immagine 193" descr="WMO.jpg"/>
          <p:cNvPicPr>
            <a:picLocks noChangeAspect="1"/>
          </p:cNvPicPr>
          <p:nvPr/>
        </p:nvPicPr>
        <p:blipFill>
          <a:blip r:embed="rId56" cstate="print"/>
          <a:stretch>
            <a:fillRect/>
          </a:stretch>
        </p:blipFill>
        <p:spPr>
          <a:xfrm>
            <a:off x="11767975" y="10659900"/>
            <a:ext cx="908050" cy="838200"/>
          </a:xfrm>
          <a:prstGeom prst="rect">
            <a:avLst/>
          </a:prstGeom>
        </p:spPr>
      </p:pic>
      <p:pic>
        <p:nvPicPr>
          <p:cNvPr id="195" name="Immagine 194" descr="WorldWind.jpg"/>
          <p:cNvPicPr>
            <a:picLocks noChangeAspect="1"/>
          </p:cNvPicPr>
          <p:nvPr/>
        </p:nvPicPr>
        <p:blipFill>
          <a:blip r:embed="rId57" cstate="print"/>
          <a:stretch>
            <a:fillRect/>
          </a:stretch>
        </p:blipFill>
        <p:spPr>
          <a:xfrm>
            <a:off x="12083075" y="10940075"/>
            <a:ext cx="577850" cy="57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283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2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0" build="p" animBg="1"/>
      <p:bldP spid="130" grpId="0" animBg="1"/>
      <p:bldP spid="131" grpId="0" animBg="1"/>
      <p:bldP spid="134" grpId="0" animBg="1"/>
      <p:bldP spid="138" grpId="0" animBg="1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44"/>
          <p:cNvGrpSpPr/>
          <p:nvPr/>
        </p:nvGrpSpPr>
        <p:grpSpPr>
          <a:xfrm>
            <a:off x="107504" y="476672"/>
            <a:ext cx="6065795" cy="3240360"/>
            <a:chOff x="192961" y="346914"/>
            <a:chExt cx="6065795" cy="3240360"/>
          </a:xfrm>
        </p:grpSpPr>
        <p:pic>
          <p:nvPicPr>
            <p:cNvPr id="22" name="Immagine 21" descr="clouds-7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2961" y="346914"/>
              <a:ext cx="6065795" cy="3240360"/>
            </a:xfrm>
            <a:prstGeom prst="rect">
              <a:avLst/>
            </a:prstGeom>
          </p:spPr>
        </p:pic>
        <p:sp>
          <p:nvSpPr>
            <p:cNvPr id="4" name="Elaborazione 3"/>
            <p:cNvSpPr/>
            <p:nvPr/>
          </p:nvSpPr>
          <p:spPr>
            <a:xfrm>
              <a:off x="1475656" y="1772816"/>
              <a:ext cx="3888432" cy="360040"/>
            </a:xfrm>
            <a:prstGeom prst="flowChartProcess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Gill Sans"/>
              </a:endParaRPr>
            </a:p>
          </p:txBody>
        </p:sp>
        <p:cxnSp>
          <p:nvCxnSpPr>
            <p:cNvPr id="6" name="Connettore 1 5"/>
            <p:cNvCxnSpPr/>
            <p:nvPr/>
          </p:nvCxnSpPr>
          <p:spPr>
            <a:xfrm>
              <a:off x="1475656" y="1772816"/>
              <a:ext cx="3888432" cy="0"/>
            </a:xfrm>
            <a:prstGeom prst="line">
              <a:avLst/>
            </a:prstGeom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nettore 1 6"/>
            <p:cNvCxnSpPr/>
            <p:nvPr/>
          </p:nvCxnSpPr>
          <p:spPr>
            <a:xfrm>
              <a:off x="1475656" y="2132856"/>
              <a:ext cx="3888432" cy="0"/>
            </a:xfrm>
            <a:prstGeom prst="line">
              <a:avLst/>
            </a:prstGeom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CasellaDiTesto 7"/>
            <p:cNvSpPr txBox="1"/>
            <p:nvPr/>
          </p:nvSpPr>
          <p:spPr>
            <a:xfrm>
              <a:off x="2141398" y="1772816"/>
              <a:ext cx="28007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i="1" dirty="0">
                  <a:solidFill>
                    <a:prstClr val="black"/>
                  </a:solidFill>
                  <a:latin typeface="Gill Sans"/>
                </a:rPr>
                <a:t>Bus de Servicios Forestal</a:t>
              </a:r>
            </a:p>
          </p:txBody>
        </p:sp>
        <p:sp>
          <p:nvSpPr>
            <p:cNvPr id="9" name="Rettangolo arrotondato 8"/>
            <p:cNvSpPr/>
            <p:nvPr/>
          </p:nvSpPr>
          <p:spPr>
            <a:xfrm>
              <a:off x="1763687" y="908720"/>
              <a:ext cx="1328271" cy="504056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" sz="1400" dirty="0">
                  <a:solidFill>
                    <a:prstClr val="black"/>
                  </a:solidFill>
                  <a:latin typeface="Gill Sans"/>
                </a:rPr>
                <a:t>Consumidor del servicio</a:t>
              </a:r>
            </a:p>
          </p:txBody>
        </p:sp>
        <p:sp>
          <p:nvSpPr>
            <p:cNvPr id="10" name="Rettangolo arrotondato 9"/>
            <p:cNvSpPr/>
            <p:nvPr/>
          </p:nvSpPr>
          <p:spPr>
            <a:xfrm>
              <a:off x="3779911" y="908720"/>
              <a:ext cx="1261847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" sz="1400" dirty="0">
                  <a:solidFill>
                    <a:prstClr val="black"/>
                  </a:solidFill>
                  <a:latin typeface="Gill Sans"/>
                </a:rPr>
                <a:t>Consumidor del servicio</a:t>
              </a:r>
            </a:p>
          </p:txBody>
        </p:sp>
        <p:sp>
          <p:nvSpPr>
            <p:cNvPr id="11" name="Rettangolo arrotondato 10"/>
            <p:cNvSpPr/>
            <p:nvPr/>
          </p:nvSpPr>
          <p:spPr>
            <a:xfrm>
              <a:off x="1534986" y="2492896"/>
              <a:ext cx="1164806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" sz="1400" dirty="0">
                  <a:solidFill>
                    <a:prstClr val="black"/>
                  </a:solidFill>
                  <a:latin typeface="Gill Sans"/>
                </a:rPr>
                <a:t>Proveedor del servicio</a:t>
              </a:r>
            </a:p>
          </p:txBody>
        </p:sp>
        <p:sp>
          <p:nvSpPr>
            <p:cNvPr id="12" name="Rettangolo arrotondato 11"/>
            <p:cNvSpPr/>
            <p:nvPr/>
          </p:nvSpPr>
          <p:spPr>
            <a:xfrm>
              <a:off x="2987823" y="2492896"/>
              <a:ext cx="1151762" cy="504056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" sz="1400" dirty="0">
                  <a:solidFill>
                    <a:prstClr val="black"/>
                  </a:solidFill>
                  <a:latin typeface="Gill Sans"/>
                </a:rPr>
                <a:t>Proveedor del servicio</a:t>
              </a:r>
            </a:p>
          </p:txBody>
        </p:sp>
        <p:sp>
          <p:nvSpPr>
            <p:cNvPr id="13" name="Rettangolo arrotondato 12"/>
            <p:cNvSpPr/>
            <p:nvPr/>
          </p:nvSpPr>
          <p:spPr>
            <a:xfrm>
              <a:off x="4283967" y="2492896"/>
              <a:ext cx="1217707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" sz="1400" dirty="0">
                  <a:solidFill>
                    <a:prstClr val="black"/>
                  </a:solidFill>
                  <a:latin typeface="Gill Sans"/>
                </a:rPr>
                <a:t>Proveedor del servicio</a:t>
              </a:r>
            </a:p>
          </p:txBody>
        </p:sp>
        <p:cxnSp>
          <p:nvCxnSpPr>
            <p:cNvPr id="15" name="Connettore 1 14"/>
            <p:cNvCxnSpPr>
              <a:stCxn id="9" idx="2"/>
            </p:cNvCxnSpPr>
            <p:nvPr/>
          </p:nvCxnSpPr>
          <p:spPr>
            <a:xfrm flipH="1">
              <a:off x="2267745" y="1412776"/>
              <a:ext cx="160078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1 15"/>
            <p:cNvCxnSpPr/>
            <p:nvPr/>
          </p:nvCxnSpPr>
          <p:spPr>
            <a:xfrm>
              <a:off x="4283968" y="141277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1 16"/>
            <p:cNvCxnSpPr/>
            <p:nvPr/>
          </p:nvCxnSpPr>
          <p:spPr>
            <a:xfrm>
              <a:off x="2267744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ttore 1 17"/>
            <p:cNvCxnSpPr/>
            <p:nvPr/>
          </p:nvCxnSpPr>
          <p:spPr>
            <a:xfrm>
              <a:off x="3491880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ttore 1 18"/>
            <p:cNvCxnSpPr/>
            <p:nvPr/>
          </p:nvCxnSpPr>
          <p:spPr>
            <a:xfrm>
              <a:off x="4788024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Cilindro 23"/>
            <p:cNvSpPr/>
            <p:nvPr/>
          </p:nvSpPr>
          <p:spPr>
            <a:xfrm>
              <a:off x="3707904" y="2924944"/>
              <a:ext cx="360040" cy="288032"/>
            </a:xfrm>
            <a:prstGeom prst="can">
              <a:avLst>
                <a:gd name="adj" fmla="val 50000"/>
              </a:avLst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Gill Sans"/>
              </a:endParaRPr>
            </a:p>
          </p:txBody>
        </p:sp>
      </p:grpSp>
      <p:sp>
        <p:nvSpPr>
          <p:cNvPr id="41" name="CasellaDiTesto 40"/>
          <p:cNvSpPr txBox="1"/>
          <p:nvPr/>
        </p:nvSpPr>
        <p:spPr>
          <a:xfrm>
            <a:off x="3694455" y="75982"/>
            <a:ext cx="2775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prstClr val="black"/>
                </a:solidFill>
                <a:latin typeface="Gill Sans"/>
              </a:rPr>
              <a:t>e-Infraestructura Forestal</a:t>
            </a:r>
          </a:p>
        </p:txBody>
      </p:sp>
      <p:sp>
        <p:nvSpPr>
          <p:cNvPr id="126" name="Segnaposto contenuto 125"/>
          <p:cNvSpPr>
            <a:spLocks noGrp="1"/>
          </p:cNvSpPr>
          <p:nvPr>
            <p:ph idx="1"/>
          </p:nvPr>
        </p:nvSpPr>
        <p:spPr>
          <a:xfrm>
            <a:off x="755576" y="3861048"/>
            <a:ext cx="3816424" cy="187220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r>
              <a:rPr lang="es-ES" sz="2400" dirty="0">
                <a:latin typeface="Gill Sans"/>
              </a:rPr>
              <a:t>Modelo(s) de metadatos</a:t>
            </a:r>
          </a:p>
          <a:p>
            <a:r>
              <a:rPr lang="es-ES" sz="2400" dirty="0">
                <a:latin typeface="Gill Sans"/>
              </a:rPr>
              <a:t>Modelo(s) de datos</a:t>
            </a:r>
          </a:p>
          <a:p>
            <a:r>
              <a:rPr lang="es-ES" sz="2400" dirty="0">
                <a:latin typeface="Gill Sans"/>
              </a:rPr>
              <a:t>Formato(s) de Codificación/Lenguaje(s)</a:t>
            </a:r>
          </a:p>
          <a:p>
            <a:r>
              <a:rPr lang="es-ES" sz="2400" dirty="0">
                <a:latin typeface="Gill Sans"/>
              </a:rPr>
              <a:t>Vocabulario(s) controlado(s)</a:t>
            </a:r>
          </a:p>
          <a:p>
            <a:r>
              <a:rPr lang="es-ES" sz="2400" dirty="0">
                <a:latin typeface="Gill Sans"/>
              </a:rPr>
              <a:t>Convenciones de datos</a:t>
            </a:r>
          </a:p>
          <a:p>
            <a:r>
              <a:rPr lang="es-ES" sz="2400" dirty="0">
                <a:latin typeface="Gill Sans"/>
              </a:rPr>
              <a:t>Semántica</a:t>
            </a:r>
          </a:p>
          <a:p>
            <a:endParaRPr lang="en-US" sz="2400" dirty="0" smtClean="0">
              <a:latin typeface="Gill Sans"/>
            </a:endParaRPr>
          </a:p>
        </p:txBody>
      </p:sp>
      <p:sp>
        <p:nvSpPr>
          <p:cNvPr id="130" name="Segnaposto contenuto 125"/>
          <p:cNvSpPr txBox="1">
            <a:spLocks/>
          </p:cNvSpPr>
          <p:nvPr/>
        </p:nvSpPr>
        <p:spPr>
          <a:xfrm>
            <a:off x="4283968" y="4293096"/>
            <a:ext cx="4104456" cy="20882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70000" lnSpcReduction="20000"/>
          </a:bodyPr>
          <a:lstStyle/>
          <a:p>
            <a:pPr marL="342900" lvl="0" indent="-342900" defTabSz="9144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ES" sz="2400" dirty="0">
                <a:solidFill>
                  <a:schemeClr val="tx1"/>
                </a:solidFill>
                <a:latin typeface="Gill Sans"/>
              </a:rPr>
              <a:t>Protocolo(s) de descubrimiento/interfaz(ces)</a:t>
            </a:r>
          </a:p>
          <a:p>
            <a:pPr marL="342900" lvl="0" indent="-342900" defTabSz="9144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ES" sz="2400" dirty="0">
                <a:solidFill>
                  <a:schemeClr val="tx1"/>
                </a:solidFill>
                <a:latin typeface="Gill Sans"/>
              </a:rPr>
              <a:t>Protocolo(s) de acceso/interfaz(ces)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s-ES" sz="2400" dirty="0">
                <a:latin typeface="Gill Sans"/>
              </a:rPr>
              <a:t>Protocolo(s) de visualización/interfaz(ces)</a:t>
            </a:r>
            <a:endParaRPr lang="es-ES" sz="2400" dirty="0">
              <a:solidFill>
                <a:schemeClr val="tx1"/>
              </a:solidFill>
              <a:latin typeface="Gill Sans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s-ES" sz="2400" dirty="0">
                <a:latin typeface="Gill Sans"/>
              </a:rPr>
              <a:t>Protocolo(s) de procesamiento/interfaz(ces)</a:t>
            </a:r>
          </a:p>
          <a:p>
            <a:pPr lvl="0">
              <a:spcBef>
                <a:spcPct val="20000"/>
              </a:spcBef>
            </a:pPr>
            <a:endParaRPr lang="es-ES" sz="2400" dirty="0">
              <a:latin typeface="Gill San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sz="2400" dirty="0" smtClean="0">
              <a:latin typeface="Gill Sans"/>
            </a:endParaRPr>
          </a:p>
        </p:txBody>
      </p:sp>
      <p:sp>
        <p:nvSpPr>
          <p:cNvPr id="131" name="Triangolo isoscele 130"/>
          <p:cNvSpPr/>
          <p:nvPr/>
        </p:nvSpPr>
        <p:spPr>
          <a:xfrm rot="16200000">
            <a:off x="5108465" y="1949774"/>
            <a:ext cx="353602" cy="261904"/>
          </a:xfrm>
          <a:prstGeom prst="triangle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Gill Sans"/>
            </a:endParaRPr>
          </a:p>
        </p:txBody>
      </p:sp>
      <p:cxnSp>
        <p:nvCxnSpPr>
          <p:cNvPr id="132" name="Connettore 4 131"/>
          <p:cNvCxnSpPr>
            <a:stCxn id="131" idx="3"/>
            <a:endCxn id="130" idx="0"/>
          </p:cNvCxnSpPr>
          <p:nvPr/>
        </p:nvCxnSpPr>
        <p:spPr>
          <a:xfrm>
            <a:off x="5416218" y="2080726"/>
            <a:ext cx="919978" cy="2212370"/>
          </a:xfrm>
          <a:prstGeom prst="bentConnector2">
            <a:avLst/>
          </a:prstGeom>
          <a:ln w="3810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Triangolo isoscele 133"/>
          <p:cNvSpPr/>
          <p:nvPr/>
        </p:nvSpPr>
        <p:spPr>
          <a:xfrm rot="5400000" flipH="1">
            <a:off x="1141776" y="1932979"/>
            <a:ext cx="353602" cy="261904"/>
          </a:xfrm>
          <a:prstGeom prst="triangle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Gill Sans"/>
            </a:endParaRPr>
          </a:p>
        </p:txBody>
      </p:sp>
      <p:cxnSp>
        <p:nvCxnSpPr>
          <p:cNvPr id="135" name="Connettore 4 134"/>
          <p:cNvCxnSpPr>
            <a:stCxn id="134" idx="3"/>
            <a:endCxn id="126" idx="1"/>
          </p:cNvCxnSpPr>
          <p:nvPr/>
        </p:nvCxnSpPr>
        <p:spPr>
          <a:xfrm rot="10800000" flipV="1">
            <a:off x="755577" y="2063930"/>
            <a:ext cx="432049" cy="2733221"/>
          </a:xfrm>
          <a:prstGeom prst="bentConnector3">
            <a:avLst>
              <a:gd name="adj1" fmla="val 152911"/>
            </a:avLst>
          </a:prstGeom>
          <a:ln w="3810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Segnaposto contenuto 125"/>
          <p:cNvSpPr txBox="1">
            <a:spLocks/>
          </p:cNvSpPr>
          <p:nvPr/>
        </p:nvSpPr>
        <p:spPr>
          <a:xfrm>
            <a:off x="6588224" y="260648"/>
            <a:ext cx="2304256" cy="129614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85000" lnSpcReduction="10000"/>
          </a:bodyPr>
          <a:lstStyle/>
          <a:p>
            <a:pPr marL="342900" lvl="0" indent="-342900" defTabSz="9144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ES" sz="2000" dirty="0">
                <a:solidFill>
                  <a:schemeClr val="tx1"/>
                </a:solidFill>
                <a:latin typeface="Gill Sans"/>
              </a:rPr>
              <a:t>Mejores prácticas</a:t>
            </a:r>
          </a:p>
          <a:p>
            <a:pPr marL="342900" lvl="0" indent="-342900" defTabSz="9144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ES" sz="2000" dirty="0">
                <a:solidFill>
                  <a:schemeClr val="tx1"/>
                </a:solidFill>
                <a:latin typeface="Gill Sans"/>
              </a:rPr>
              <a:t>Políticas de datos</a:t>
            </a:r>
          </a:p>
          <a:p>
            <a:pPr marL="342900" lvl="0" indent="-342900" defTabSz="9144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ES" sz="2000" dirty="0">
                <a:solidFill>
                  <a:schemeClr val="tx1"/>
                </a:solidFill>
                <a:latin typeface="Gill Sans"/>
              </a:rPr>
              <a:t>Seguridad (AAA)</a:t>
            </a:r>
          </a:p>
        </p:txBody>
      </p:sp>
      <p:cxnSp>
        <p:nvCxnSpPr>
          <p:cNvPr id="139" name="Connettore 4 131"/>
          <p:cNvCxnSpPr>
            <a:stCxn id="138" idx="2"/>
            <a:endCxn id="131" idx="3"/>
          </p:cNvCxnSpPr>
          <p:nvPr/>
        </p:nvCxnSpPr>
        <p:spPr>
          <a:xfrm rot="5400000">
            <a:off x="6316318" y="656692"/>
            <a:ext cx="523934" cy="2324134"/>
          </a:xfrm>
          <a:prstGeom prst="bentConnector2">
            <a:avLst/>
          </a:prstGeom>
          <a:ln w="3810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2" name="Picture 10" descr="Forestry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5576" y="476672"/>
            <a:ext cx="785818" cy="785818"/>
          </a:xfrm>
          <a:prstGeom prst="rect">
            <a:avLst/>
          </a:prstGeom>
          <a:noFill/>
          <a:ln>
            <a:noFill/>
          </a:ln>
          <a:scene3d>
            <a:camera prst="perspectiveHeroicExtremeLeftFacing"/>
            <a:lightRig rig="threePt" dir="t"/>
          </a:scene3d>
        </p:spPr>
      </p:pic>
      <p:pic>
        <p:nvPicPr>
          <p:cNvPr id="143" name="Immagine 142" descr="CDI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11760" y="3645024"/>
            <a:ext cx="3048000" cy="381000"/>
          </a:xfrm>
          <a:prstGeom prst="rect">
            <a:avLst/>
          </a:prstGeom>
        </p:spPr>
      </p:pic>
      <p:pic>
        <p:nvPicPr>
          <p:cNvPr id="144" name="Immagine 143" descr="cen287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80112" y="3284984"/>
            <a:ext cx="2248413" cy="648072"/>
          </a:xfrm>
          <a:prstGeom prst="rect">
            <a:avLst/>
          </a:prstGeom>
        </p:spPr>
      </p:pic>
      <p:pic>
        <p:nvPicPr>
          <p:cNvPr id="145" name="Immagine 144" descr="CEOS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211960" y="476672"/>
            <a:ext cx="1733803" cy="648072"/>
          </a:xfrm>
          <a:prstGeom prst="rect">
            <a:avLst/>
          </a:prstGeom>
        </p:spPr>
      </p:pic>
      <p:pic>
        <p:nvPicPr>
          <p:cNvPr id="146" name="Immagine 145" descr="DCMI.bmp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652120" y="3933056"/>
            <a:ext cx="1234423" cy="576064"/>
          </a:xfrm>
          <a:prstGeom prst="rect">
            <a:avLst/>
          </a:prstGeom>
        </p:spPr>
      </p:pic>
      <p:pic>
        <p:nvPicPr>
          <p:cNvPr id="147" name="Immagine 146" descr="DGIWG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55576" y="2996952"/>
            <a:ext cx="1078903" cy="1078903"/>
          </a:xfrm>
          <a:prstGeom prst="rect">
            <a:avLst/>
          </a:prstGeom>
        </p:spPr>
      </p:pic>
      <p:pic>
        <p:nvPicPr>
          <p:cNvPr id="148" name="Immagine 147" descr="ESRI.jpg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72200" y="2996952"/>
            <a:ext cx="1897310" cy="847465"/>
          </a:xfrm>
          <a:prstGeom prst="rect">
            <a:avLst/>
          </a:prstGeom>
        </p:spPr>
      </p:pic>
      <p:pic>
        <p:nvPicPr>
          <p:cNvPr id="149" name="Immagine 148" descr="GBIF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51520" y="1124744"/>
            <a:ext cx="1345264" cy="1208294"/>
          </a:xfrm>
          <a:prstGeom prst="rect">
            <a:avLst/>
          </a:prstGeom>
        </p:spPr>
      </p:pic>
      <p:pic>
        <p:nvPicPr>
          <p:cNvPr id="150" name="Immagine 149" descr="GEO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244175" y="4409150"/>
            <a:ext cx="755650" cy="139700"/>
          </a:xfrm>
          <a:prstGeom prst="rect">
            <a:avLst/>
          </a:prstGeom>
        </p:spPr>
      </p:pic>
      <p:pic>
        <p:nvPicPr>
          <p:cNvPr id="151" name="Immagine 150" descr="Geonetwork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779912" y="6425952"/>
            <a:ext cx="1836204" cy="432048"/>
          </a:xfrm>
          <a:prstGeom prst="rect">
            <a:avLst/>
          </a:prstGeom>
        </p:spPr>
      </p:pic>
      <p:pic>
        <p:nvPicPr>
          <p:cNvPr id="152" name="Immagine 151" descr="GeoTiff.jpg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56376" y="4509120"/>
            <a:ext cx="1037192" cy="1008112"/>
          </a:xfrm>
          <a:prstGeom prst="rect">
            <a:avLst/>
          </a:prstGeom>
        </p:spPr>
      </p:pic>
      <p:pic>
        <p:nvPicPr>
          <p:cNvPr id="153" name="Immagine 152" descr="GMES-new1.bmp"/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88224" y="2276872"/>
            <a:ext cx="1520789" cy="801598"/>
          </a:xfrm>
          <a:prstGeom prst="rect">
            <a:avLst/>
          </a:prstGeom>
        </p:spPr>
      </p:pic>
      <p:pic>
        <p:nvPicPr>
          <p:cNvPr id="154" name="Immagine 153" descr="GML-1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3563888" y="5373216"/>
            <a:ext cx="1498392" cy="601050"/>
          </a:xfrm>
          <a:prstGeom prst="rect">
            <a:avLst/>
          </a:prstGeom>
        </p:spPr>
      </p:pic>
      <p:pic>
        <p:nvPicPr>
          <p:cNvPr id="155" name="Immagine 154" descr="Google.jpg"/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56176" y="980728"/>
            <a:ext cx="1412554" cy="583856"/>
          </a:xfrm>
          <a:prstGeom prst="rect">
            <a:avLst/>
          </a:prstGeom>
        </p:spPr>
      </p:pic>
      <p:pic>
        <p:nvPicPr>
          <p:cNvPr id="156" name="Immagine 155" descr="gooslogofront.gif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7740352" y="3645024"/>
            <a:ext cx="1225550" cy="609600"/>
          </a:xfrm>
          <a:prstGeom prst="rect">
            <a:avLst/>
          </a:prstGeom>
        </p:spPr>
      </p:pic>
      <p:pic>
        <p:nvPicPr>
          <p:cNvPr id="157" name="Immagine 156" descr="hdf_logo.jp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251520" y="5949280"/>
            <a:ext cx="1800200" cy="605836"/>
          </a:xfrm>
          <a:prstGeom prst="rect">
            <a:avLst/>
          </a:prstGeom>
        </p:spPr>
      </p:pic>
      <p:pic>
        <p:nvPicPr>
          <p:cNvPr id="158" name="Immagine 157" descr="HMA.jpg"/>
          <p:cNvPicPr>
            <a:picLocks noChangeAspect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55776" y="1484784"/>
            <a:ext cx="1380885" cy="639922"/>
          </a:xfrm>
          <a:prstGeom prst="rect">
            <a:avLst/>
          </a:prstGeom>
        </p:spPr>
      </p:pic>
      <p:pic>
        <p:nvPicPr>
          <p:cNvPr id="159" name="Immagine 158" descr="ICEO.jp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3995936" y="5877272"/>
            <a:ext cx="1475526" cy="528962"/>
          </a:xfrm>
          <a:prstGeom prst="rect">
            <a:avLst/>
          </a:prstGeom>
        </p:spPr>
      </p:pic>
      <p:pic>
        <p:nvPicPr>
          <p:cNvPr id="160" name="Immagine 159" descr="ICSU.jpg"/>
          <p:cNvPicPr>
            <a:picLocks noChangeAspect="1"/>
          </p:cNvPicPr>
          <p:nvPr/>
        </p:nvPicPr>
        <p:blipFill>
          <a:blip r:embed="rId2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24128" y="6093296"/>
            <a:ext cx="1457685" cy="485895"/>
          </a:xfrm>
          <a:prstGeom prst="rect">
            <a:avLst/>
          </a:prstGeom>
        </p:spPr>
      </p:pic>
      <p:pic>
        <p:nvPicPr>
          <p:cNvPr id="161" name="Immagine 160" descr="IEEE.png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2843808" y="4005064"/>
            <a:ext cx="1920081" cy="566881"/>
          </a:xfrm>
          <a:prstGeom prst="rect">
            <a:avLst/>
          </a:prstGeom>
        </p:spPr>
      </p:pic>
      <p:pic>
        <p:nvPicPr>
          <p:cNvPr id="162" name="Immagine 161" descr="ietflogo2e.gif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5292080" y="4941168"/>
            <a:ext cx="1778000" cy="1016000"/>
          </a:xfrm>
          <a:prstGeom prst="rect">
            <a:avLst/>
          </a:prstGeom>
        </p:spPr>
      </p:pic>
      <p:pic>
        <p:nvPicPr>
          <p:cNvPr id="163" name="Immagine 162" descr="Inspire.jpg"/>
          <p:cNvPicPr>
            <a:picLocks noChangeAspect="1"/>
          </p:cNvPicPr>
          <p:nvPr/>
        </p:nvPicPr>
        <p:blipFill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64288" y="4725144"/>
            <a:ext cx="1111699" cy="1135607"/>
          </a:xfrm>
          <a:prstGeom prst="rect">
            <a:avLst/>
          </a:prstGeom>
        </p:spPr>
      </p:pic>
      <p:pic>
        <p:nvPicPr>
          <p:cNvPr id="164" name="Immagine 163" descr="IODE.gif"/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323528" y="4509120"/>
            <a:ext cx="5328592" cy="477353"/>
          </a:xfrm>
          <a:prstGeom prst="rect">
            <a:avLst/>
          </a:prstGeom>
        </p:spPr>
      </p:pic>
      <p:pic>
        <p:nvPicPr>
          <p:cNvPr id="165" name="Immagine 164" descr="IPCC1.jpg"/>
          <p:cNvPicPr>
            <a:picLocks noChangeAspect="1"/>
          </p:cNvPicPr>
          <p:nvPr/>
        </p:nvPicPr>
        <p:blipFill>
          <a:blip r:embed="rId27" cstate="print">
            <a:clrChange>
              <a:clrFrom>
                <a:srgbClr val="FFFEFA"/>
              </a:clrFrom>
              <a:clrTo>
                <a:srgbClr val="FFFE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1600" y="5157192"/>
            <a:ext cx="1296144" cy="897330"/>
          </a:xfrm>
          <a:prstGeom prst="rect">
            <a:avLst/>
          </a:prstGeom>
        </p:spPr>
      </p:pic>
      <p:pic>
        <p:nvPicPr>
          <p:cNvPr id="166" name="Immagine 165" descr="ISOLogo_en.gif"/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4067943" y="1844824"/>
            <a:ext cx="1776719" cy="720080"/>
          </a:xfrm>
          <a:prstGeom prst="rect">
            <a:avLst/>
          </a:prstGeom>
        </p:spPr>
      </p:pic>
      <p:pic>
        <p:nvPicPr>
          <p:cNvPr id="167" name="Immagine 166" descr="ITU-official-logo_75.gif"/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1763688" y="332656"/>
            <a:ext cx="1824203" cy="720080"/>
          </a:xfrm>
          <a:prstGeom prst="rect">
            <a:avLst/>
          </a:prstGeom>
        </p:spPr>
      </p:pic>
      <p:pic>
        <p:nvPicPr>
          <p:cNvPr id="168" name="Immagine 167" descr="jpeg2000.jpg"/>
          <p:cNvPicPr>
            <a:picLocks noChangeAspect="1"/>
          </p:cNvPicPr>
          <p:nvPr/>
        </p:nvPicPr>
        <p:blipFill>
          <a:blip r:embed="rId30" cstate="print"/>
          <a:stretch>
            <a:fillRect/>
          </a:stretch>
        </p:blipFill>
        <p:spPr>
          <a:xfrm>
            <a:off x="8099376" y="2348880"/>
            <a:ext cx="1044624" cy="816113"/>
          </a:xfrm>
          <a:prstGeom prst="rect">
            <a:avLst/>
          </a:prstGeom>
        </p:spPr>
      </p:pic>
      <p:pic>
        <p:nvPicPr>
          <p:cNvPr id="169" name="Immagine 168" descr="Mpeg.jpg"/>
          <p:cNvPicPr>
            <a:picLocks noChangeAspect="1"/>
          </p:cNvPicPr>
          <p:nvPr/>
        </p:nvPicPr>
        <p:blipFill>
          <a:blip r:embed="rId31" cstate="print"/>
          <a:stretch>
            <a:fillRect/>
          </a:stretch>
        </p:blipFill>
        <p:spPr>
          <a:xfrm>
            <a:off x="7956376" y="1268760"/>
            <a:ext cx="868042" cy="792088"/>
          </a:xfrm>
          <a:prstGeom prst="rect">
            <a:avLst/>
          </a:prstGeom>
        </p:spPr>
      </p:pic>
      <p:pic>
        <p:nvPicPr>
          <p:cNvPr id="170" name="Immagine 169" descr="NATO.png"/>
          <p:cNvPicPr>
            <a:picLocks noChangeAspect="1"/>
          </p:cNvPicPr>
          <p:nvPr/>
        </p:nvPicPr>
        <p:blipFill>
          <a:blip r:embed="rId32" cstate="print"/>
          <a:stretch>
            <a:fillRect/>
          </a:stretch>
        </p:blipFill>
        <p:spPr>
          <a:xfrm>
            <a:off x="2123728" y="4941168"/>
            <a:ext cx="1930400" cy="514350"/>
          </a:xfrm>
          <a:prstGeom prst="rect">
            <a:avLst/>
          </a:prstGeom>
        </p:spPr>
      </p:pic>
      <p:pic>
        <p:nvPicPr>
          <p:cNvPr id="171" name="Immagine 170" descr="netcdf.png"/>
          <p:cNvPicPr>
            <a:picLocks noChangeAspect="1"/>
          </p:cNvPicPr>
          <p:nvPr/>
        </p:nvPicPr>
        <p:blipFill>
          <a:blip r:embed="rId33" cstate="print"/>
          <a:stretch>
            <a:fillRect/>
          </a:stretch>
        </p:blipFill>
        <p:spPr>
          <a:xfrm>
            <a:off x="1691680" y="2132856"/>
            <a:ext cx="997153" cy="717951"/>
          </a:xfrm>
          <a:prstGeom prst="rect">
            <a:avLst/>
          </a:prstGeom>
        </p:spPr>
      </p:pic>
      <p:pic>
        <p:nvPicPr>
          <p:cNvPr id="172" name="Immagine 171" descr="OAI-PMH.gif"/>
          <p:cNvPicPr>
            <a:picLocks noChangeAspect="1"/>
          </p:cNvPicPr>
          <p:nvPr/>
        </p:nvPicPr>
        <p:blipFill>
          <a:blip r:embed="rId34" cstate="print"/>
          <a:stretch>
            <a:fillRect/>
          </a:stretch>
        </p:blipFill>
        <p:spPr>
          <a:xfrm>
            <a:off x="2987824" y="2924944"/>
            <a:ext cx="1368100" cy="957670"/>
          </a:xfrm>
          <a:prstGeom prst="rect">
            <a:avLst/>
          </a:prstGeom>
        </p:spPr>
      </p:pic>
      <p:pic>
        <p:nvPicPr>
          <p:cNvPr id="173" name="Immagine 172" descr="oasis.png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5148064" y="2636912"/>
            <a:ext cx="2895751" cy="648072"/>
          </a:xfrm>
          <a:prstGeom prst="rect">
            <a:avLst/>
          </a:prstGeom>
        </p:spPr>
      </p:pic>
      <p:pic>
        <p:nvPicPr>
          <p:cNvPr id="174" name="Immagine 173" descr="OGC2.jpg"/>
          <p:cNvPicPr>
            <a:picLocks noChangeAspect="1"/>
          </p:cNvPicPr>
          <p:nvPr/>
        </p:nvPicPr>
        <p:blipFill>
          <a:blip r:embed="rId36" cstate="print">
            <a:clrChange>
              <a:clrFrom>
                <a:srgbClr val="FBFCFE"/>
              </a:clrFrom>
              <a:clrTo>
                <a:srgbClr val="FBFC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95736" y="5229200"/>
            <a:ext cx="1783055" cy="720080"/>
          </a:xfrm>
          <a:prstGeom prst="rect">
            <a:avLst/>
          </a:prstGeom>
        </p:spPr>
      </p:pic>
      <p:pic>
        <p:nvPicPr>
          <p:cNvPr id="175" name="Immagine 174" descr="OGF.jpg"/>
          <p:cNvPicPr>
            <a:picLocks noChangeAspect="1"/>
          </p:cNvPicPr>
          <p:nvPr/>
        </p:nvPicPr>
        <p:blipFill>
          <a:blip r:embed="rId3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99992" y="2996952"/>
            <a:ext cx="1083206" cy="764704"/>
          </a:xfrm>
          <a:prstGeom prst="rect">
            <a:avLst/>
          </a:prstGeom>
        </p:spPr>
      </p:pic>
      <p:pic>
        <p:nvPicPr>
          <p:cNvPr id="176" name="Immagine 175" descr="oma_logo.gif"/>
          <p:cNvPicPr>
            <a:picLocks noChangeAspect="1"/>
          </p:cNvPicPr>
          <p:nvPr/>
        </p:nvPicPr>
        <p:blipFill>
          <a:blip r:embed="rId3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32240" y="5805264"/>
            <a:ext cx="2021461" cy="576064"/>
          </a:xfrm>
          <a:prstGeom prst="rect">
            <a:avLst/>
          </a:prstGeom>
        </p:spPr>
      </p:pic>
      <p:pic>
        <p:nvPicPr>
          <p:cNvPr id="177" name="Immagine 176" descr="OOI.jpg"/>
          <p:cNvPicPr>
            <a:picLocks noChangeAspect="1"/>
          </p:cNvPicPr>
          <p:nvPr/>
        </p:nvPicPr>
        <p:blipFill>
          <a:blip r:embed="rId3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40152" y="1628800"/>
            <a:ext cx="1651000" cy="850900"/>
          </a:xfrm>
          <a:prstGeom prst="rect">
            <a:avLst/>
          </a:prstGeom>
        </p:spPr>
      </p:pic>
      <p:pic>
        <p:nvPicPr>
          <p:cNvPr id="178" name="Immagine 177" descr="opendap_1.gif"/>
          <p:cNvPicPr>
            <a:picLocks noChangeAspect="1"/>
          </p:cNvPicPr>
          <p:nvPr/>
        </p:nvPicPr>
        <p:blipFill>
          <a:blip r:embed="rId4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96336" y="6274714"/>
            <a:ext cx="1512168" cy="682678"/>
          </a:xfrm>
          <a:prstGeom prst="rect">
            <a:avLst/>
          </a:prstGeom>
        </p:spPr>
      </p:pic>
      <p:pic>
        <p:nvPicPr>
          <p:cNvPr id="179" name="Immagine 178" descr="opensearch_logo.gif"/>
          <p:cNvPicPr>
            <a:picLocks noChangeAspect="1"/>
          </p:cNvPicPr>
          <p:nvPr/>
        </p:nvPicPr>
        <p:blipFill>
          <a:blip r:embed="rId4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99792" y="4509120"/>
            <a:ext cx="2559050" cy="641350"/>
          </a:xfrm>
          <a:prstGeom prst="rect">
            <a:avLst/>
          </a:prstGeom>
        </p:spPr>
      </p:pic>
      <p:pic>
        <p:nvPicPr>
          <p:cNvPr id="180" name="Immagine 179" descr="OWL.jpg"/>
          <p:cNvPicPr>
            <a:picLocks noChangeAspect="1"/>
          </p:cNvPicPr>
          <p:nvPr/>
        </p:nvPicPr>
        <p:blipFill>
          <a:blip r:embed="rId42" cstate="print"/>
          <a:stretch>
            <a:fillRect/>
          </a:stretch>
        </p:blipFill>
        <p:spPr>
          <a:xfrm>
            <a:off x="5220072" y="4581128"/>
            <a:ext cx="1973735" cy="375173"/>
          </a:xfrm>
          <a:prstGeom prst="rect">
            <a:avLst/>
          </a:prstGeom>
        </p:spPr>
      </p:pic>
      <p:pic>
        <p:nvPicPr>
          <p:cNvPr id="181" name="Immagine 180" descr="PNG.jpg"/>
          <p:cNvPicPr>
            <a:picLocks noChangeAspect="1"/>
          </p:cNvPicPr>
          <p:nvPr/>
        </p:nvPicPr>
        <p:blipFill>
          <a:blip r:embed="rId43" cstate="print"/>
          <a:stretch>
            <a:fillRect/>
          </a:stretch>
        </p:blipFill>
        <p:spPr>
          <a:xfrm>
            <a:off x="0" y="5085184"/>
            <a:ext cx="792088" cy="792088"/>
          </a:xfrm>
          <a:prstGeom prst="rect">
            <a:avLst/>
          </a:prstGeom>
        </p:spPr>
      </p:pic>
      <p:pic>
        <p:nvPicPr>
          <p:cNvPr id="182" name="Immagine 181" descr="RDF.bmp"/>
          <p:cNvPicPr>
            <a:picLocks noChangeAspect="1"/>
          </p:cNvPicPr>
          <p:nvPr/>
        </p:nvPicPr>
        <p:blipFill>
          <a:blip r:embed="rId44" cstate="print"/>
          <a:stretch>
            <a:fillRect/>
          </a:stretch>
        </p:blipFill>
        <p:spPr>
          <a:xfrm>
            <a:off x="1763688" y="1196752"/>
            <a:ext cx="733116" cy="799763"/>
          </a:xfrm>
          <a:prstGeom prst="rect">
            <a:avLst/>
          </a:prstGeom>
        </p:spPr>
      </p:pic>
      <p:pic>
        <p:nvPicPr>
          <p:cNvPr id="183" name="Immagine 182" descr="SemanticWeb.png"/>
          <p:cNvPicPr>
            <a:picLocks noChangeAspect="1"/>
          </p:cNvPicPr>
          <p:nvPr/>
        </p:nvPicPr>
        <p:blipFill>
          <a:blip r:embed="rId4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40152" y="404664"/>
            <a:ext cx="2656778" cy="529151"/>
          </a:xfrm>
          <a:prstGeom prst="rect">
            <a:avLst/>
          </a:prstGeom>
        </p:spPr>
      </p:pic>
      <p:pic>
        <p:nvPicPr>
          <p:cNvPr id="184" name="Immagine 183" descr="SHP.jpg"/>
          <p:cNvPicPr>
            <a:picLocks noChangeAspect="1"/>
          </p:cNvPicPr>
          <p:nvPr/>
        </p:nvPicPr>
        <p:blipFill>
          <a:blip r:embed="rId46" cstate="print"/>
          <a:stretch>
            <a:fillRect/>
          </a:stretch>
        </p:blipFill>
        <p:spPr>
          <a:xfrm>
            <a:off x="2339752" y="5877272"/>
            <a:ext cx="1333500" cy="787400"/>
          </a:xfrm>
          <a:prstGeom prst="rect">
            <a:avLst/>
          </a:prstGeom>
        </p:spPr>
      </p:pic>
      <p:pic>
        <p:nvPicPr>
          <p:cNvPr id="185" name="Immagine 184" descr="Sparql.jpg"/>
          <p:cNvPicPr>
            <a:picLocks noChangeAspect="1"/>
          </p:cNvPicPr>
          <p:nvPr/>
        </p:nvPicPr>
        <p:blipFill>
          <a:blip r:embed="rId4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2400" y="2996952"/>
            <a:ext cx="864096" cy="864096"/>
          </a:xfrm>
          <a:prstGeom prst="rect">
            <a:avLst/>
          </a:prstGeom>
        </p:spPr>
      </p:pic>
      <p:pic>
        <p:nvPicPr>
          <p:cNvPr id="186" name="Immagine 185" descr="TIFF.jpg"/>
          <p:cNvPicPr>
            <a:picLocks noChangeAspect="1"/>
          </p:cNvPicPr>
          <p:nvPr/>
        </p:nvPicPr>
        <p:blipFill>
          <a:blip r:embed="rId4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04248" y="4005064"/>
            <a:ext cx="936104" cy="936104"/>
          </a:xfrm>
          <a:prstGeom prst="rect">
            <a:avLst/>
          </a:prstGeom>
        </p:spPr>
      </p:pic>
      <p:pic>
        <p:nvPicPr>
          <p:cNvPr id="187" name="Immagine 186" descr="Unep.gif"/>
          <p:cNvPicPr>
            <a:picLocks noChangeAspect="1"/>
          </p:cNvPicPr>
          <p:nvPr/>
        </p:nvPicPr>
        <p:blipFill>
          <a:blip r:embed="rId49" cstate="print"/>
          <a:stretch>
            <a:fillRect/>
          </a:stretch>
        </p:blipFill>
        <p:spPr>
          <a:xfrm>
            <a:off x="10975150" y="9797225"/>
            <a:ext cx="393700" cy="463550"/>
          </a:xfrm>
          <a:prstGeom prst="rect">
            <a:avLst/>
          </a:prstGeom>
        </p:spPr>
      </p:pic>
      <p:pic>
        <p:nvPicPr>
          <p:cNvPr id="188" name="Immagine 187" descr="UNESCO.jpg"/>
          <p:cNvPicPr>
            <a:picLocks noChangeAspect="1"/>
          </p:cNvPicPr>
          <p:nvPr/>
        </p:nvPicPr>
        <p:blipFill>
          <a:blip r:embed="rId50" cstate="print"/>
          <a:stretch>
            <a:fillRect/>
          </a:stretch>
        </p:blipFill>
        <p:spPr>
          <a:xfrm>
            <a:off x="10941000" y="9874200"/>
            <a:ext cx="762000" cy="609600"/>
          </a:xfrm>
          <a:prstGeom prst="rect">
            <a:avLst/>
          </a:prstGeom>
        </p:spPr>
      </p:pic>
      <p:pic>
        <p:nvPicPr>
          <p:cNvPr id="189" name="Immagine 188" descr="unescoioclogo (1).gif"/>
          <p:cNvPicPr>
            <a:picLocks noChangeAspect="1"/>
          </p:cNvPicPr>
          <p:nvPr/>
        </p:nvPicPr>
        <p:blipFill>
          <a:blip r:embed="rId51" cstate="print"/>
          <a:stretch>
            <a:fillRect/>
          </a:stretch>
        </p:blipFill>
        <p:spPr>
          <a:xfrm>
            <a:off x="1403648" y="6165304"/>
            <a:ext cx="1080120" cy="450759"/>
          </a:xfrm>
          <a:prstGeom prst="rect">
            <a:avLst/>
          </a:prstGeom>
        </p:spPr>
      </p:pic>
      <p:pic>
        <p:nvPicPr>
          <p:cNvPr id="190" name="Immagine 189" descr="W3C_logo.bmp"/>
          <p:cNvPicPr>
            <a:picLocks noChangeAspect="1"/>
          </p:cNvPicPr>
          <p:nvPr/>
        </p:nvPicPr>
        <p:blipFill>
          <a:blip r:embed="rId5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16016" y="3933056"/>
            <a:ext cx="3780420" cy="576064"/>
          </a:xfrm>
          <a:prstGeom prst="rect">
            <a:avLst/>
          </a:prstGeom>
        </p:spPr>
      </p:pic>
      <p:pic>
        <p:nvPicPr>
          <p:cNvPr id="191" name="Immagine 190" descr="WaterML.jpg"/>
          <p:cNvPicPr>
            <a:picLocks noChangeAspect="1"/>
          </p:cNvPicPr>
          <p:nvPr/>
        </p:nvPicPr>
        <p:blipFill>
          <a:blip r:embed="rId53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1600" y="3861048"/>
            <a:ext cx="1587500" cy="660400"/>
          </a:xfrm>
          <a:prstGeom prst="rect">
            <a:avLst/>
          </a:prstGeom>
        </p:spPr>
      </p:pic>
      <p:pic>
        <p:nvPicPr>
          <p:cNvPr id="192" name="Immagine 191" descr="Web2.0.jpg"/>
          <p:cNvPicPr>
            <a:picLocks noChangeAspect="1"/>
          </p:cNvPicPr>
          <p:nvPr/>
        </p:nvPicPr>
        <p:blipFill>
          <a:blip r:embed="rId54" cstate="print"/>
          <a:stretch>
            <a:fillRect/>
          </a:stretch>
        </p:blipFill>
        <p:spPr>
          <a:xfrm>
            <a:off x="179512" y="2132856"/>
            <a:ext cx="1224136" cy="1214421"/>
          </a:xfrm>
          <a:prstGeom prst="rect">
            <a:avLst/>
          </a:prstGeom>
        </p:spPr>
      </p:pic>
      <p:pic>
        <p:nvPicPr>
          <p:cNvPr id="193" name="Immagine 192" descr="WIKI.jpg"/>
          <p:cNvPicPr>
            <a:picLocks noChangeAspect="1"/>
          </p:cNvPicPr>
          <p:nvPr/>
        </p:nvPicPr>
        <p:blipFill>
          <a:blip r:embed="rId55" cstate="print">
            <a:clrChange>
              <a:clrFrom>
                <a:srgbClr val="FFFEF7"/>
              </a:clrFrom>
              <a:clrTo>
                <a:srgbClr val="FFFE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52320" y="1988840"/>
            <a:ext cx="1368153" cy="615669"/>
          </a:xfrm>
          <a:prstGeom prst="rect">
            <a:avLst/>
          </a:prstGeom>
        </p:spPr>
      </p:pic>
      <p:pic>
        <p:nvPicPr>
          <p:cNvPr id="194" name="Immagine 193" descr="WMO.jpg"/>
          <p:cNvPicPr>
            <a:picLocks noChangeAspect="1"/>
          </p:cNvPicPr>
          <p:nvPr/>
        </p:nvPicPr>
        <p:blipFill>
          <a:blip r:embed="rId5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23728" y="2708920"/>
            <a:ext cx="1092121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467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500"/>
                            </p:stCondLst>
                            <p:childTnLst>
                              <p:par>
                                <p:cTn id="9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5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6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8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0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2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500"/>
                            </p:stCondLst>
                            <p:childTnLst>
                              <p:par>
                                <p:cTn id="12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2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3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5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7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9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4000"/>
                            </p:stCondLst>
                            <p:childTnLst>
                              <p:par>
                                <p:cTn id="14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9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0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2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4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6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4500"/>
                            </p:stCondLst>
                            <p:childTnLst>
                              <p:par>
                                <p:cTn id="15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6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7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9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0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1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2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3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0"/>
                            </p:stCondLst>
                            <p:childTnLst>
                              <p:par>
                                <p:cTn id="17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3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4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6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7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8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0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5500"/>
                            </p:stCondLst>
                            <p:childTnLst>
                              <p:par>
                                <p:cTn id="19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5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0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1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2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3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4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5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6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7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6000"/>
                            </p:stCondLst>
                            <p:childTnLst>
                              <p:par>
                                <p:cTn id="20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7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8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0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1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2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4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6500"/>
                            </p:stCondLst>
                            <p:childTnLst>
                              <p:par>
                                <p:cTn id="22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4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5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7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8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9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1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7000"/>
                            </p:stCondLst>
                            <p:childTnLst>
                              <p:par>
                                <p:cTn id="24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5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6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1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2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3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4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5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6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7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8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7500"/>
                            </p:stCondLst>
                            <p:childTnLst>
                              <p:par>
                                <p:cTn id="26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8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9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1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2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3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5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8000"/>
                            </p:stCondLst>
                            <p:childTnLst>
                              <p:par>
                                <p:cTn id="27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9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0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5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6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7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8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9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0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1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2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8500"/>
                            </p:stCondLst>
                            <p:childTnLst>
                              <p:par>
                                <p:cTn id="29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2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3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5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6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7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9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9000"/>
                            </p:stCondLst>
                            <p:childTnLst>
                              <p:par>
                                <p:cTn id="3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9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0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2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3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4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6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9500"/>
                            </p:stCondLst>
                            <p:childTnLst>
                              <p:par>
                                <p:cTn id="32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0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1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6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7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8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9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0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1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2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3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4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3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4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6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7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8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0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0500"/>
                            </p:stCondLst>
                            <p:childTnLst>
                              <p:par>
                                <p:cTn id="36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4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5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0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1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2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3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4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5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6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7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11000"/>
                            </p:stCondLst>
                            <p:childTnLst>
                              <p:par>
                                <p:cTn id="37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7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8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0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1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2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4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11500"/>
                            </p:stCondLst>
                            <p:childTnLst>
                              <p:par>
                                <p:cTn id="39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4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5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7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8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9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1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5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6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7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8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9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0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1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2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3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4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5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6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7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8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9" fill="hold">
                            <p:stCondLst>
                              <p:cond delay="12500"/>
                            </p:stCondLst>
                            <p:childTnLst>
                              <p:par>
                                <p:cTn id="43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8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9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1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2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3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5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6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9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0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1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2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3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4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5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6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7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8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9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0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1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2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>
                            <p:stCondLst>
                              <p:cond delay="13500"/>
                            </p:stCondLst>
                            <p:childTnLst>
                              <p:par>
                                <p:cTn id="46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2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3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5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6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7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9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0" fill="hold">
                            <p:stCondLst>
                              <p:cond delay="14000"/>
                            </p:stCondLst>
                            <p:childTnLst>
                              <p:par>
                                <p:cTn id="48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9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0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2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3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4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6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7" fill="hold">
                            <p:stCondLst>
                              <p:cond delay="14500"/>
                            </p:stCondLst>
                            <p:childTnLst>
                              <p:par>
                                <p:cTn id="49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0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1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2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3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4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5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6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7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8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9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0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1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2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3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>
                            <p:stCondLst>
                              <p:cond delay="15000"/>
                            </p:stCondLst>
                            <p:childTnLst>
                              <p:par>
                                <p:cTn id="51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3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4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6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7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8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0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1" fill="hold">
                            <p:stCondLst>
                              <p:cond delay="15500"/>
                            </p:stCondLst>
                            <p:childTnLst>
                              <p:par>
                                <p:cTn id="53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4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5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6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7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8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9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0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1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2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3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4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5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6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7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8" fill="hold">
                            <p:stCondLst>
                              <p:cond delay="16000"/>
                            </p:stCondLst>
                            <p:childTnLst>
                              <p:par>
                                <p:cTn id="54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7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8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0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1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2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4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5" fill="hold">
                            <p:stCondLst>
                              <p:cond delay="16500"/>
                            </p:stCondLst>
                            <p:childTnLst>
                              <p:par>
                                <p:cTn id="56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4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5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7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8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9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1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2" fill="hold">
                            <p:stCondLst>
                              <p:cond delay="17000"/>
                            </p:stCondLst>
                            <p:childTnLst>
                              <p:par>
                                <p:cTn id="58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5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6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7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8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9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0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1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2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3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4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5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6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7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8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9" fill="hold">
                            <p:stCondLst>
                              <p:cond delay="17500"/>
                            </p:stCondLst>
                            <p:childTnLst>
                              <p:par>
                                <p:cTn id="60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8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9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1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2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3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5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6" fill="hold">
                            <p:stCondLst>
                              <p:cond delay="18000"/>
                            </p:stCondLst>
                            <p:childTnLst>
                              <p:par>
                                <p:cTn id="6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9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0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1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2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3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4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5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6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7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8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9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0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1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2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3" fill="hold">
                            <p:stCondLst>
                              <p:cond delay="18500"/>
                            </p:stCondLst>
                            <p:childTnLst>
                              <p:par>
                                <p:cTn id="63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2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3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5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6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7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9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0" fill="hold">
                            <p:stCondLst>
                              <p:cond delay="19000"/>
                            </p:stCondLst>
                            <p:childTnLst>
                              <p:par>
                                <p:cTn id="65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9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0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2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3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4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6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7" fill="hold">
                            <p:stCondLst>
                              <p:cond delay="19500"/>
                            </p:stCondLst>
                            <p:childTnLst>
                              <p:par>
                                <p:cTn id="66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0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1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2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3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4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5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6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7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8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9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0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1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2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3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8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3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4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6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7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8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0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1" fill="hold">
                            <p:stCondLst>
                              <p:cond delay="20500"/>
                            </p:stCondLst>
                            <p:childTnLst>
                              <p:par>
                                <p:cTn id="70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4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5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6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7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8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9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0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1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2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3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4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5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6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7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8" fill="hold">
                            <p:stCondLst>
                              <p:cond delay="21000"/>
                            </p:stCondLst>
                            <p:childTnLst>
                              <p:par>
                                <p:cTn id="71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7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8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0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1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2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4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5" fill="hold">
                            <p:stCondLst>
                              <p:cond delay="21500"/>
                            </p:stCondLst>
                            <p:childTnLst>
                              <p:par>
                                <p:cTn id="73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4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5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7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8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9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1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2" fill="hold">
                            <p:stCondLst>
                              <p:cond delay="22000"/>
                            </p:stCondLst>
                            <p:childTnLst>
                              <p:par>
                                <p:cTn id="75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5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6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7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8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9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0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1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2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3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4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5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6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7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8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9" fill="hold">
                            <p:stCondLst>
                              <p:cond delay="22500"/>
                            </p:stCondLst>
                            <p:childTnLst>
                              <p:par>
                                <p:cTn id="77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8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9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1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2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3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5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6" fill="hold">
                            <p:stCondLst>
                              <p:cond delay="23000"/>
                            </p:stCondLst>
                            <p:childTnLst>
                              <p:par>
                                <p:cTn id="78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9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0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1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2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3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4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5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6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7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8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9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0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1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2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3" fill="hold">
                            <p:stCondLst>
                              <p:cond delay="23500"/>
                            </p:stCondLst>
                            <p:childTnLst>
                              <p:par>
                                <p:cTn id="80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2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3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15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6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7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9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0" fill="hold">
                            <p:stCondLst>
                              <p:cond delay="24000"/>
                            </p:stCondLst>
                            <p:childTnLst>
                              <p:par>
                                <p:cTn id="82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9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0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2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3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4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6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>
            <a:spLocks/>
          </p:cNvSpPr>
          <p:nvPr/>
        </p:nvSpPr>
        <p:spPr bwMode="auto">
          <a:xfrm>
            <a:off x="320655" y="4427344"/>
            <a:ext cx="8493760" cy="15755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s-ES" sz="2400" dirty="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A propósito de </a:t>
            </a:r>
            <a:r>
              <a:rPr lang="es-ES" sz="2400" dirty="0" err="1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Landsat</a:t>
            </a:r>
            <a:r>
              <a:rPr lang="es-ES" sz="2400" dirty="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... </a:t>
            </a:r>
            <a:r>
              <a:rPr lang="es-ES" altLang="ja-JP" sz="2400" i="1" dirty="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“A pesar de la gran necesidad de esta información, la mayoría de esas im</a:t>
            </a:r>
            <a:r>
              <a:rPr lang="es-ES" altLang="ja-JP" sz="2400" i="1" dirty="0" smtClean="0">
                <a:latin typeface="Gill Sans"/>
                <a:ea typeface="Gill Sans" pitchFamily="-84" charset="0"/>
                <a:cs typeface="Gill Sans" pitchFamily="-84" charset="0"/>
              </a:rPr>
              <a:t>ágenes</a:t>
            </a:r>
            <a:r>
              <a:rPr lang="es-ES" altLang="ja-JP" sz="2400" i="1" dirty="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s-ES" altLang="ja-JP" sz="2400" i="1" dirty="0" smtClean="0">
                <a:latin typeface="Gill Sans"/>
                <a:ea typeface="Gill Sans" pitchFamily="-84" charset="0"/>
                <a:cs typeface="Gill Sans" pitchFamily="-84" charset="0"/>
              </a:rPr>
              <a:t>nunca han </a:t>
            </a:r>
            <a:r>
              <a:rPr lang="es-ES" altLang="ja-JP" sz="2400" i="1" dirty="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activado una sola </a:t>
            </a:r>
            <a:r>
              <a:rPr lang="es-ES" altLang="ja-JP" sz="2400" i="1" dirty="0" smtClean="0">
                <a:latin typeface="Gill Sans"/>
                <a:ea typeface="Gill Sans" pitchFamily="-84" charset="0"/>
                <a:cs typeface="Gill Sans" pitchFamily="-84" charset="0"/>
              </a:rPr>
              <a:t>neurona en un cerebro humano</a:t>
            </a:r>
            <a:r>
              <a:rPr lang="es-ES" altLang="ja-JP" sz="2400" i="1" dirty="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. En su lugar, están almacenadas en </a:t>
            </a:r>
            <a:r>
              <a:rPr lang="es-ES" altLang="ja-JP" sz="2400" i="1" dirty="0" smtClean="0">
                <a:solidFill>
                  <a:srgbClr val="008000"/>
                </a:solidFill>
                <a:latin typeface="Gill Sans"/>
                <a:ea typeface="Gill Sans" pitchFamily="-84" charset="0"/>
                <a:cs typeface="Gill Sans" pitchFamily="-84" charset="0"/>
              </a:rPr>
              <a:t>silos electrónicos </a:t>
            </a:r>
            <a:r>
              <a:rPr lang="es-ES" altLang="ja-JP" sz="2400" i="1" dirty="0" smtClean="0">
                <a:latin typeface="Gill Sans"/>
                <a:ea typeface="Gill Sans" pitchFamily="-84" charset="0"/>
                <a:cs typeface="Gill Sans" pitchFamily="-84" charset="0"/>
              </a:rPr>
              <a:t>d</a:t>
            </a:r>
            <a:r>
              <a:rPr lang="es-ES" altLang="ja-JP" sz="2400" i="1" dirty="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e datos”</a:t>
            </a:r>
            <a:endParaRPr lang="es-ES" sz="2400" i="1" dirty="0">
              <a:solidFill>
                <a:schemeClr val="tx1"/>
              </a:solidFill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09180" y="873164"/>
            <a:ext cx="5116711" cy="341114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46083" name="Rectangle 3"/>
          <p:cNvSpPr>
            <a:spLocks/>
          </p:cNvSpPr>
          <p:nvPr/>
        </p:nvSpPr>
        <p:spPr bwMode="auto">
          <a:xfrm>
            <a:off x="7796734" y="5993576"/>
            <a:ext cx="839391" cy="285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>
              <a:spcBef>
                <a:spcPts val="1687"/>
              </a:spcBef>
            </a:pPr>
            <a:r>
              <a:rPr lang="en-US" sz="1300" i="1" dirty="0">
                <a:ea typeface="Gill Sans" pitchFamily="-84" charset="0"/>
                <a:cs typeface="Gill Sans" pitchFamily="-84" charset="0"/>
              </a:rPr>
              <a:t>Gore (1998)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44"/>
          <p:cNvGrpSpPr/>
          <p:nvPr/>
        </p:nvGrpSpPr>
        <p:grpSpPr>
          <a:xfrm>
            <a:off x="107505" y="476672"/>
            <a:ext cx="6291159" cy="3360750"/>
            <a:chOff x="192961" y="346914"/>
            <a:chExt cx="6065795" cy="3240360"/>
          </a:xfrm>
        </p:grpSpPr>
        <p:pic>
          <p:nvPicPr>
            <p:cNvPr id="22" name="Immagine 21" descr="clouds-7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2961" y="346914"/>
              <a:ext cx="6065795" cy="3240360"/>
            </a:xfrm>
            <a:prstGeom prst="rect">
              <a:avLst/>
            </a:prstGeom>
          </p:spPr>
        </p:pic>
        <p:sp>
          <p:nvSpPr>
            <p:cNvPr id="4" name="Elaborazione 3"/>
            <p:cNvSpPr/>
            <p:nvPr/>
          </p:nvSpPr>
          <p:spPr>
            <a:xfrm>
              <a:off x="1475656" y="1772816"/>
              <a:ext cx="3888432" cy="360040"/>
            </a:xfrm>
            <a:prstGeom prst="flowChartProcess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prstClr val="white"/>
                </a:solidFill>
                <a:latin typeface="Gill Sans"/>
              </a:endParaRPr>
            </a:p>
          </p:txBody>
        </p:sp>
        <p:cxnSp>
          <p:nvCxnSpPr>
            <p:cNvPr id="6" name="Connettore 1 5"/>
            <p:cNvCxnSpPr/>
            <p:nvPr/>
          </p:nvCxnSpPr>
          <p:spPr>
            <a:xfrm>
              <a:off x="1475656" y="1772816"/>
              <a:ext cx="3888432" cy="0"/>
            </a:xfrm>
            <a:prstGeom prst="line">
              <a:avLst/>
            </a:prstGeom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nettore 1 6"/>
            <p:cNvCxnSpPr/>
            <p:nvPr/>
          </p:nvCxnSpPr>
          <p:spPr>
            <a:xfrm>
              <a:off x="1475656" y="2132856"/>
              <a:ext cx="3888432" cy="0"/>
            </a:xfrm>
            <a:prstGeom prst="line">
              <a:avLst/>
            </a:prstGeom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CasellaDiTesto 7"/>
            <p:cNvSpPr txBox="1"/>
            <p:nvPr/>
          </p:nvSpPr>
          <p:spPr>
            <a:xfrm>
              <a:off x="2141398" y="1772816"/>
              <a:ext cx="2700437" cy="3561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i="1" dirty="0" smtClean="0">
                  <a:solidFill>
                    <a:prstClr val="black"/>
                  </a:solidFill>
                  <a:latin typeface="Gill Sans"/>
                </a:rPr>
                <a:t>Bus de Servicios Forestal</a:t>
              </a:r>
              <a:endParaRPr lang="es-ES" i="1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9" name="Rettangolo arrotondato 8"/>
            <p:cNvSpPr/>
            <p:nvPr/>
          </p:nvSpPr>
          <p:spPr>
            <a:xfrm>
              <a:off x="1763688" y="908720"/>
              <a:ext cx="1372189" cy="504056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" sz="1400" dirty="0" smtClean="0">
                  <a:solidFill>
                    <a:prstClr val="black"/>
                  </a:solidFill>
                  <a:latin typeface="Gill Sans"/>
                </a:rPr>
                <a:t>Consumidor del servicio</a:t>
              </a:r>
              <a:endParaRPr lang="es-ES" sz="14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10" name="Rettangolo arrotondato 9"/>
            <p:cNvSpPr/>
            <p:nvPr/>
          </p:nvSpPr>
          <p:spPr>
            <a:xfrm>
              <a:off x="3581871" y="908720"/>
              <a:ext cx="1356477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" sz="1400" dirty="0" smtClean="0">
                  <a:solidFill>
                    <a:prstClr val="black"/>
                  </a:solidFill>
                  <a:latin typeface="Gill Sans"/>
                </a:rPr>
                <a:t>Consumidor del servicio</a:t>
              </a:r>
              <a:endParaRPr lang="es-ES" sz="14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11" name="Rettangolo arrotondato 10"/>
            <p:cNvSpPr/>
            <p:nvPr/>
          </p:nvSpPr>
          <p:spPr>
            <a:xfrm>
              <a:off x="1575485" y="2492896"/>
              <a:ext cx="1124308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" sz="1400" dirty="0" smtClean="0">
                  <a:solidFill>
                    <a:prstClr val="black"/>
                  </a:solidFill>
                  <a:latin typeface="Gill Sans"/>
                </a:rPr>
                <a:t>Proveedor del servicio</a:t>
              </a:r>
              <a:endParaRPr lang="es-ES" sz="14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12" name="Rettangolo arrotondato 11"/>
            <p:cNvSpPr/>
            <p:nvPr/>
          </p:nvSpPr>
          <p:spPr>
            <a:xfrm>
              <a:off x="2810627" y="2492896"/>
              <a:ext cx="1185310" cy="504056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" sz="1400" dirty="0" smtClean="0">
                  <a:solidFill>
                    <a:prstClr val="black"/>
                  </a:solidFill>
                  <a:latin typeface="Gill Sans"/>
                </a:rPr>
                <a:t>Proveedor del servicio</a:t>
              </a:r>
              <a:endParaRPr lang="es-ES" sz="14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13" name="Rettangolo arrotondato 12"/>
            <p:cNvSpPr/>
            <p:nvPr/>
          </p:nvSpPr>
          <p:spPr>
            <a:xfrm>
              <a:off x="4283968" y="2492896"/>
              <a:ext cx="1164807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" sz="1400" dirty="0" smtClean="0">
                  <a:solidFill>
                    <a:prstClr val="black"/>
                  </a:solidFill>
                  <a:latin typeface="Gill Sans"/>
                </a:rPr>
                <a:t>Proveedor del servicio</a:t>
              </a:r>
              <a:endParaRPr lang="es-ES" sz="1400" dirty="0">
                <a:solidFill>
                  <a:prstClr val="black"/>
                </a:solidFill>
                <a:latin typeface="Gill Sans"/>
              </a:endParaRPr>
            </a:p>
          </p:txBody>
        </p:sp>
        <p:cxnSp>
          <p:nvCxnSpPr>
            <p:cNvPr id="15" name="Connettore 1 14"/>
            <p:cNvCxnSpPr/>
            <p:nvPr/>
          </p:nvCxnSpPr>
          <p:spPr>
            <a:xfrm>
              <a:off x="2461385" y="1412777"/>
              <a:ext cx="0" cy="360041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1 15"/>
            <p:cNvCxnSpPr/>
            <p:nvPr/>
          </p:nvCxnSpPr>
          <p:spPr>
            <a:xfrm>
              <a:off x="4283968" y="141277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1 16"/>
            <p:cNvCxnSpPr/>
            <p:nvPr/>
          </p:nvCxnSpPr>
          <p:spPr>
            <a:xfrm>
              <a:off x="2267744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ttore 1 17"/>
            <p:cNvCxnSpPr/>
            <p:nvPr/>
          </p:nvCxnSpPr>
          <p:spPr>
            <a:xfrm>
              <a:off x="3491880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ttore 1 18"/>
            <p:cNvCxnSpPr/>
            <p:nvPr/>
          </p:nvCxnSpPr>
          <p:spPr>
            <a:xfrm>
              <a:off x="4788024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Cilindro 23"/>
            <p:cNvSpPr/>
            <p:nvPr/>
          </p:nvSpPr>
          <p:spPr>
            <a:xfrm>
              <a:off x="3707904" y="2924944"/>
              <a:ext cx="360040" cy="288032"/>
            </a:xfrm>
            <a:prstGeom prst="can">
              <a:avLst>
                <a:gd name="adj" fmla="val 50000"/>
              </a:avLst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prstClr val="black"/>
                </a:solidFill>
                <a:latin typeface="Gill Sans"/>
              </a:endParaRPr>
            </a:p>
          </p:txBody>
        </p:sp>
      </p:grpSp>
      <p:grpSp>
        <p:nvGrpSpPr>
          <p:cNvPr id="3" name="Gruppo 45"/>
          <p:cNvGrpSpPr/>
          <p:nvPr/>
        </p:nvGrpSpPr>
        <p:grpSpPr>
          <a:xfrm>
            <a:off x="0" y="3395458"/>
            <a:ext cx="6125613" cy="3272315"/>
            <a:chOff x="18373" y="3717032"/>
            <a:chExt cx="6065795" cy="3240360"/>
          </a:xfrm>
        </p:grpSpPr>
        <p:pic>
          <p:nvPicPr>
            <p:cNvPr id="25" name="Immagine 24" descr="clouds-7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8373" y="3717032"/>
              <a:ext cx="6065795" cy="3240360"/>
            </a:xfrm>
            <a:prstGeom prst="rect">
              <a:avLst/>
            </a:prstGeom>
          </p:spPr>
        </p:pic>
        <p:sp>
          <p:nvSpPr>
            <p:cNvPr id="26" name="Elaborazione 25"/>
            <p:cNvSpPr/>
            <p:nvPr/>
          </p:nvSpPr>
          <p:spPr>
            <a:xfrm>
              <a:off x="1301068" y="5142934"/>
              <a:ext cx="3888432" cy="360040"/>
            </a:xfrm>
            <a:prstGeom prst="flowChartProcess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prstClr val="white"/>
                </a:solidFill>
                <a:latin typeface="Gill Sans"/>
              </a:endParaRPr>
            </a:p>
          </p:txBody>
        </p:sp>
        <p:cxnSp>
          <p:nvCxnSpPr>
            <p:cNvPr id="27" name="Connettore 1 26"/>
            <p:cNvCxnSpPr/>
            <p:nvPr/>
          </p:nvCxnSpPr>
          <p:spPr>
            <a:xfrm>
              <a:off x="1301068" y="5142934"/>
              <a:ext cx="3888432" cy="0"/>
            </a:xfrm>
            <a:prstGeom prst="line">
              <a:avLst/>
            </a:prstGeom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ttore 1 27"/>
            <p:cNvCxnSpPr/>
            <p:nvPr/>
          </p:nvCxnSpPr>
          <p:spPr>
            <a:xfrm>
              <a:off x="1301068" y="5502974"/>
              <a:ext cx="3888432" cy="0"/>
            </a:xfrm>
            <a:prstGeom prst="line">
              <a:avLst/>
            </a:prstGeom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CasellaDiTesto 28"/>
            <p:cNvSpPr txBox="1"/>
            <p:nvPr/>
          </p:nvSpPr>
          <p:spPr>
            <a:xfrm>
              <a:off x="1645119" y="5142934"/>
              <a:ext cx="3319465" cy="365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i="1" dirty="0" smtClean="0">
                  <a:solidFill>
                    <a:prstClr val="black"/>
                  </a:solidFill>
                  <a:latin typeface="Gill Sans"/>
                </a:rPr>
                <a:t>Bus de Servicios Biodiversidad</a:t>
              </a:r>
              <a:endParaRPr lang="es-ES" i="1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30" name="Rettangolo arrotondato 29"/>
            <p:cNvSpPr/>
            <p:nvPr/>
          </p:nvSpPr>
          <p:spPr>
            <a:xfrm>
              <a:off x="1365491" y="4278838"/>
              <a:ext cx="1447744" cy="504056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" sz="1400" dirty="0" smtClean="0">
                  <a:solidFill>
                    <a:prstClr val="black"/>
                  </a:solidFill>
                  <a:latin typeface="Gill Sans"/>
                </a:rPr>
                <a:t>Consumidor del servicio</a:t>
              </a:r>
              <a:endParaRPr lang="es-ES" sz="14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31" name="Rettangolo arrotondato 30"/>
            <p:cNvSpPr/>
            <p:nvPr/>
          </p:nvSpPr>
          <p:spPr>
            <a:xfrm>
              <a:off x="3317292" y="4278838"/>
              <a:ext cx="1511872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" sz="1400" dirty="0" smtClean="0">
                  <a:solidFill>
                    <a:prstClr val="black"/>
                  </a:solidFill>
                  <a:latin typeface="Gill Sans"/>
                </a:rPr>
                <a:t>Consumidor del servicio</a:t>
              </a:r>
              <a:endParaRPr lang="es-ES" sz="14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32" name="Rettangolo arrotondato 31"/>
            <p:cNvSpPr/>
            <p:nvPr/>
          </p:nvSpPr>
          <p:spPr>
            <a:xfrm>
              <a:off x="1365492" y="5863014"/>
              <a:ext cx="1159713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" sz="1400" dirty="0" smtClean="0">
                  <a:solidFill>
                    <a:prstClr val="black"/>
                  </a:solidFill>
                  <a:latin typeface="Gill Sans"/>
                </a:rPr>
                <a:t>Proveedor del servicio</a:t>
              </a:r>
              <a:endParaRPr lang="es-ES" sz="14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33" name="Rettangolo arrotondato 32"/>
            <p:cNvSpPr/>
            <p:nvPr/>
          </p:nvSpPr>
          <p:spPr>
            <a:xfrm>
              <a:off x="2813235" y="5863014"/>
              <a:ext cx="1217344" cy="504056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" sz="1400" dirty="0" smtClean="0">
                  <a:solidFill>
                    <a:prstClr val="black"/>
                  </a:solidFill>
                  <a:latin typeface="Gill Sans"/>
                </a:rPr>
                <a:t>Proveedor del servicio</a:t>
              </a:r>
              <a:endParaRPr lang="es-ES" sz="14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34" name="Rettangolo arrotondato 33"/>
            <p:cNvSpPr/>
            <p:nvPr/>
          </p:nvSpPr>
          <p:spPr>
            <a:xfrm>
              <a:off x="4181387" y="5863014"/>
              <a:ext cx="1128958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" sz="1400" dirty="0" smtClean="0">
                  <a:solidFill>
                    <a:prstClr val="black"/>
                  </a:solidFill>
                  <a:latin typeface="Gill Sans"/>
                </a:rPr>
                <a:t>Proveedor del servicio</a:t>
              </a:r>
              <a:endParaRPr lang="es-ES" sz="1400" dirty="0">
                <a:solidFill>
                  <a:prstClr val="black"/>
                </a:solidFill>
                <a:latin typeface="Gill Sans"/>
              </a:endParaRPr>
            </a:p>
          </p:txBody>
        </p:sp>
        <p:cxnSp>
          <p:nvCxnSpPr>
            <p:cNvPr id="35" name="Connettore 1 34"/>
            <p:cNvCxnSpPr>
              <a:stCxn id="30" idx="2"/>
            </p:cNvCxnSpPr>
            <p:nvPr/>
          </p:nvCxnSpPr>
          <p:spPr>
            <a:xfrm rot="16200000" flipH="1">
              <a:off x="1911241" y="4961016"/>
              <a:ext cx="360039" cy="3795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ttore 1 35"/>
            <p:cNvCxnSpPr/>
            <p:nvPr/>
          </p:nvCxnSpPr>
          <p:spPr>
            <a:xfrm>
              <a:off x="4109380" y="4782894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ttore 1 36"/>
            <p:cNvCxnSpPr/>
            <p:nvPr/>
          </p:nvCxnSpPr>
          <p:spPr>
            <a:xfrm>
              <a:off x="2093156" y="5502974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ttore 1 37"/>
            <p:cNvCxnSpPr/>
            <p:nvPr/>
          </p:nvCxnSpPr>
          <p:spPr>
            <a:xfrm>
              <a:off x="3317292" y="5502974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ttore 1 38"/>
            <p:cNvCxnSpPr/>
            <p:nvPr/>
          </p:nvCxnSpPr>
          <p:spPr>
            <a:xfrm>
              <a:off x="4613436" y="5502974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Cilindro 39"/>
            <p:cNvSpPr/>
            <p:nvPr/>
          </p:nvSpPr>
          <p:spPr>
            <a:xfrm>
              <a:off x="3533316" y="6295062"/>
              <a:ext cx="360040" cy="288032"/>
            </a:xfrm>
            <a:prstGeom prst="can">
              <a:avLst>
                <a:gd name="adj" fmla="val 50000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prstClr val="black"/>
                </a:solidFill>
                <a:latin typeface="Gill Sans"/>
              </a:endParaRPr>
            </a:p>
          </p:txBody>
        </p:sp>
      </p:grpSp>
      <p:sp>
        <p:nvSpPr>
          <p:cNvPr id="41" name="CasellaDiTesto 40"/>
          <p:cNvSpPr txBox="1"/>
          <p:nvPr/>
        </p:nvSpPr>
        <p:spPr>
          <a:xfrm>
            <a:off x="2235850" y="116492"/>
            <a:ext cx="2698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prstClr val="black"/>
                </a:solidFill>
                <a:latin typeface="Gill Sans"/>
              </a:rPr>
              <a:t>e-Infraestructura forestal</a:t>
            </a:r>
            <a:endParaRPr lang="es-ES" dirty="0">
              <a:solidFill>
                <a:prstClr val="black"/>
              </a:solidFill>
              <a:latin typeface="Gill Sans"/>
            </a:endParaRPr>
          </a:p>
        </p:txBody>
      </p:sp>
      <p:sp>
        <p:nvSpPr>
          <p:cNvPr id="42" name="CasellaDiTesto 41"/>
          <p:cNvSpPr txBox="1"/>
          <p:nvPr/>
        </p:nvSpPr>
        <p:spPr>
          <a:xfrm>
            <a:off x="5885799" y="5404574"/>
            <a:ext cx="3300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prstClr val="black"/>
                </a:solidFill>
                <a:latin typeface="Gill Sans"/>
              </a:rPr>
              <a:t>e-Infraestructura biodiversidad</a:t>
            </a:r>
            <a:endParaRPr lang="es-ES" dirty="0">
              <a:solidFill>
                <a:prstClr val="black"/>
              </a:solidFill>
              <a:latin typeface="Gill Sans"/>
            </a:endParaRPr>
          </a:p>
        </p:txBody>
      </p:sp>
      <p:grpSp>
        <p:nvGrpSpPr>
          <p:cNvPr id="5" name="Gruppo 54"/>
          <p:cNvGrpSpPr/>
          <p:nvPr/>
        </p:nvGrpSpPr>
        <p:grpSpPr>
          <a:xfrm>
            <a:off x="5652120" y="2520280"/>
            <a:ext cx="3456384" cy="1988840"/>
            <a:chOff x="291836" y="346914"/>
            <a:chExt cx="6065795" cy="3240360"/>
          </a:xfrm>
        </p:grpSpPr>
        <p:pic>
          <p:nvPicPr>
            <p:cNvPr id="56" name="Immagine 55" descr="clouds-7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291836" y="346914"/>
              <a:ext cx="6065795" cy="3240360"/>
            </a:xfrm>
            <a:prstGeom prst="rect">
              <a:avLst/>
            </a:prstGeom>
          </p:spPr>
        </p:pic>
        <p:sp>
          <p:nvSpPr>
            <p:cNvPr id="57" name="Elaborazione 56"/>
            <p:cNvSpPr/>
            <p:nvPr/>
          </p:nvSpPr>
          <p:spPr>
            <a:xfrm>
              <a:off x="1475656" y="1772816"/>
              <a:ext cx="3888432" cy="360040"/>
            </a:xfrm>
            <a:prstGeom prst="flowChartProcess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900" dirty="0">
                <a:solidFill>
                  <a:prstClr val="white"/>
                </a:solidFill>
                <a:latin typeface="Gill Sans"/>
              </a:endParaRPr>
            </a:p>
          </p:txBody>
        </p:sp>
        <p:cxnSp>
          <p:nvCxnSpPr>
            <p:cNvPr id="58" name="Connettore 1 57"/>
            <p:cNvCxnSpPr/>
            <p:nvPr/>
          </p:nvCxnSpPr>
          <p:spPr>
            <a:xfrm>
              <a:off x="1475656" y="1772816"/>
              <a:ext cx="3888432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ttore 1 58"/>
            <p:cNvCxnSpPr/>
            <p:nvPr/>
          </p:nvCxnSpPr>
          <p:spPr>
            <a:xfrm>
              <a:off x="1475656" y="2132856"/>
              <a:ext cx="3888432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CasellaDiTesto 59"/>
            <p:cNvSpPr txBox="1"/>
            <p:nvPr/>
          </p:nvSpPr>
          <p:spPr>
            <a:xfrm>
              <a:off x="2141396" y="1772816"/>
              <a:ext cx="2529626" cy="3760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900" i="1" dirty="0" smtClean="0">
                  <a:solidFill>
                    <a:prstClr val="black"/>
                  </a:solidFill>
                  <a:latin typeface="Gill Sans"/>
                </a:rPr>
                <a:t>Bus de Servicios Sequía</a:t>
              </a:r>
              <a:endParaRPr lang="es-ES" sz="900" i="1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61" name="Rettangolo arrotondato 60"/>
            <p:cNvSpPr/>
            <p:nvPr/>
          </p:nvSpPr>
          <p:spPr>
            <a:xfrm>
              <a:off x="1475658" y="908721"/>
              <a:ext cx="1520654" cy="504056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" sz="800" dirty="0" smtClean="0">
                  <a:solidFill>
                    <a:prstClr val="black"/>
                  </a:solidFill>
                  <a:latin typeface="Gill Sans"/>
                </a:rPr>
                <a:t>Consumidor del servicio</a:t>
              </a:r>
              <a:endParaRPr lang="es-ES" sz="8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62" name="Rettangolo arrotondato 61"/>
            <p:cNvSpPr/>
            <p:nvPr/>
          </p:nvSpPr>
          <p:spPr>
            <a:xfrm>
              <a:off x="3595723" y="908721"/>
              <a:ext cx="1658335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" sz="800" dirty="0" smtClean="0">
                  <a:solidFill>
                    <a:prstClr val="black"/>
                  </a:solidFill>
                  <a:latin typeface="Gill Sans"/>
                </a:rPr>
                <a:t>Consumidor del servicio</a:t>
              </a:r>
              <a:endParaRPr lang="es-ES" sz="8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63" name="Rettangolo arrotondato 62"/>
            <p:cNvSpPr/>
            <p:nvPr/>
          </p:nvSpPr>
          <p:spPr>
            <a:xfrm>
              <a:off x="1555543" y="2492896"/>
              <a:ext cx="1300451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" sz="800" dirty="0" smtClean="0">
                  <a:solidFill>
                    <a:prstClr val="black"/>
                  </a:solidFill>
                  <a:latin typeface="Gill Sans"/>
                </a:rPr>
                <a:t>Proveedor del servicio</a:t>
              </a:r>
              <a:endParaRPr lang="es-ES" sz="8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64" name="Rettangolo arrotondato 63"/>
            <p:cNvSpPr/>
            <p:nvPr/>
          </p:nvSpPr>
          <p:spPr>
            <a:xfrm>
              <a:off x="2987824" y="2492896"/>
              <a:ext cx="1268625" cy="504056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" sz="800" dirty="0" smtClean="0">
                  <a:solidFill>
                    <a:prstClr val="black"/>
                  </a:solidFill>
                  <a:latin typeface="Gill Sans"/>
                </a:rPr>
                <a:t>Proveedor del servicio</a:t>
              </a:r>
              <a:endParaRPr lang="es-ES" sz="8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65" name="Rettangolo arrotondato 64"/>
            <p:cNvSpPr/>
            <p:nvPr/>
          </p:nvSpPr>
          <p:spPr>
            <a:xfrm>
              <a:off x="4355976" y="2492896"/>
              <a:ext cx="1416367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" sz="800" dirty="0" smtClean="0">
                  <a:solidFill>
                    <a:prstClr val="black"/>
                  </a:solidFill>
                  <a:latin typeface="Gill Sans"/>
                </a:rPr>
                <a:t>Proveedor del servicio</a:t>
              </a:r>
              <a:endParaRPr lang="es-ES" sz="800" dirty="0">
                <a:solidFill>
                  <a:prstClr val="black"/>
                </a:solidFill>
                <a:latin typeface="Gill Sans"/>
              </a:endParaRPr>
            </a:p>
          </p:txBody>
        </p:sp>
        <p:cxnSp>
          <p:nvCxnSpPr>
            <p:cNvPr id="66" name="Connettore 1 65"/>
            <p:cNvCxnSpPr>
              <a:stCxn id="61" idx="2"/>
            </p:cNvCxnSpPr>
            <p:nvPr/>
          </p:nvCxnSpPr>
          <p:spPr>
            <a:xfrm>
              <a:off x="2235985" y="1412777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nettore 1 66"/>
            <p:cNvCxnSpPr/>
            <p:nvPr/>
          </p:nvCxnSpPr>
          <p:spPr>
            <a:xfrm>
              <a:off x="4283968" y="141277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ttore 1 67"/>
            <p:cNvCxnSpPr/>
            <p:nvPr/>
          </p:nvCxnSpPr>
          <p:spPr>
            <a:xfrm>
              <a:off x="2267744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nettore 1 68"/>
            <p:cNvCxnSpPr/>
            <p:nvPr/>
          </p:nvCxnSpPr>
          <p:spPr>
            <a:xfrm>
              <a:off x="3491880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nettore 1 69"/>
            <p:cNvCxnSpPr/>
            <p:nvPr/>
          </p:nvCxnSpPr>
          <p:spPr>
            <a:xfrm>
              <a:off x="4788024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Cilindro 70"/>
            <p:cNvSpPr/>
            <p:nvPr/>
          </p:nvSpPr>
          <p:spPr>
            <a:xfrm>
              <a:off x="3707904" y="2924944"/>
              <a:ext cx="360040" cy="288032"/>
            </a:xfrm>
            <a:prstGeom prst="can">
              <a:avLst>
                <a:gd name="adj" fmla="val 50000"/>
              </a:avLst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sz="900" dirty="0">
                <a:solidFill>
                  <a:prstClr val="black"/>
                </a:solidFill>
                <a:latin typeface="Gill Sans"/>
              </a:endParaRPr>
            </a:p>
          </p:txBody>
        </p:sp>
      </p:grpSp>
      <p:sp>
        <p:nvSpPr>
          <p:cNvPr id="127" name="CasellaDiTesto 126"/>
          <p:cNvSpPr txBox="1"/>
          <p:nvPr/>
        </p:nvSpPr>
        <p:spPr>
          <a:xfrm>
            <a:off x="6428422" y="2132856"/>
            <a:ext cx="2634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prstClr val="black"/>
                </a:solidFill>
                <a:latin typeface="Gill Sans"/>
              </a:rPr>
              <a:t>e-Infraestructura sequía</a:t>
            </a:r>
            <a:endParaRPr lang="es-ES" dirty="0">
              <a:solidFill>
                <a:prstClr val="black"/>
              </a:solidFill>
              <a:latin typeface="Gill Sans"/>
            </a:endParaRPr>
          </a:p>
        </p:txBody>
      </p:sp>
      <p:grpSp>
        <p:nvGrpSpPr>
          <p:cNvPr id="14" name="Gruppo 72"/>
          <p:cNvGrpSpPr/>
          <p:nvPr/>
        </p:nvGrpSpPr>
        <p:grpSpPr>
          <a:xfrm>
            <a:off x="6372200" y="332656"/>
            <a:ext cx="2520280" cy="1440160"/>
            <a:chOff x="291836" y="346914"/>
            <a:chExt cx="6065795" cy="3240360"/>
          </a:xfrm>
        </p:grpSpPr>
        <p:pic>
          <p:nvPicPr>
            <p:cNvPr id="99" name="Immagine 98" descr="clouds-7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91836" y="346914"/>
              <a:ext cx="6065795" cy="3240360"/>
            </a:xfrm>
            <a:prstGeom prst="rect">
              <a:avLst/>
            </a:prstGeom>
          </p:spPr>
        </p:pic>
        <p:sp>
          <p:nvSpPr>
            <p:cNvPr id="100" name="Elaborazione 99"/>
            <p:cNvSpPr/>
            <p:nvPr/>
          </p:nvSpPr>
          <p:spPr>
            <a:xfrm>
              <a:off x="1475656" y="1772816"/>
              <a:ext cx="3888432" cy="360040"/>
            </a:xfrm>
            <a:prstGeom prst="flowChartProcess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700" dirty="0">
                <a:solidFill>
                  <a:prstClr val="white"/>
                </a:solidFill>
                <a:latin typeface="Gill Sans"/>
              </a:endParaRPr>
            </a:p>
          </p:txBody>
        </p:sp>
        <p:cxnSp>
          <p:nvCxnSpPr>
            <p:cNvPr id="101" name="Connettore 1 100"/>
            <p:cNvCxnSpPr/>
            <p:nvPr/>
          </p:nvCxnSpPr>
          <p:spPr>
            <a:xfrm>
              <a:off x="1475656" y="1772816"/>
              <a:ext cx="388843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Connettore 1 101"/>
            <p:cNvCxnSpPr/>
            <p:nvPr/>
          </p:nvCxnSpPr>
          <p:spPr>
            <a:xfrm>
              <a:off x="1475656" y="2132856"/>
              <a:ext cx="388843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CasellaDiTesto 103"/>
            <p:cNvSpPr txBox="1"/>
            <p:nvPr/>
          </p:nvSpPr>
          <p:spPr>
            <a:xfrm>
              <a:off x="2141397" y="1742497"/>
              <a:ext cx="3025521" cy="4501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700" i="1" dirty="0" smtClean="0">
                  <a:solidFill>
                    <a:prstClr val="black"/>
                  </a:solidFill>
                  <a:latin typeface="Gill Sans"/>
                </a:rPr>
                <a:t>Bus de Servicios Disciplina</a:t>
              </a:r>
              <a:endParaRPr lang="es-ES" sz="700" i="1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105" name="Rettangolo arrotondato 104"/>
            <p:cNvSpPr/>
            <p:nvPr/>
          </p:nvSpPr>
          <p:spPr>
            <a:xfrm>
              <a:off x="1475656" y="908721"/>
              <a:ext cx="1614141" cy="504056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" sz="500" dirty="0" smtClean="0">
                  <a:solidFill>
                    <a:prstClr val="black"/>
                  </a:solidFill>
                  <a:latin typeface="Gill Sans"/>
                </a:rPr>
                <a:t>Consumidor del servicio</a:t>
              </a:r>
              <a:endParaRPr lang="es-ES" sz="5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106" name="Rettangolo arrotondato 105"/>
            <p:cNvSpPr/>
            <p:nvPr/>
          </p:nvSpPr>
          <p:spPr>
            <a:xfrm>
              <a:off x="3595724" y="908723"/>
              <a:ext cx="1768361" cy="504054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" sz="500" dirty="0" smtClean="0">
                  <a:solidFill>
                    <a:prstClr val="black"/>
                  </a:solidFill>
                  <a:latin typeface="Gill Sans"/>
                </a:rPr>
                <a:t>Consumidor del servicio</a:t>
              </a:r>
              <a:endParaRPr lang="es-ES" sz="5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109" name="Rettangolo arrotondato 108"/>
            <p:cNvSpPr/>
            <p:nvPr/>
          </p:nvSpPr>
          <p:spPr>
            <a:xfrm>
              <a:off x="1268571" y="2492897"/>
              <a:ext cx="1431224" cy="576063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" sz="500" dirty="0" smtClean="0">
                  <a:solidFill>
                    <a:prstClr val="black"/>
                  </a:solidFill>
                  <a:latin typeface="Gill Sans"/>
                </a:rPr>
                <a:t>Proveedor del servicio</a:t>
              </a:r>
              <a:endParaRPr lang="es-ES" sz="5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112" name="Rettangolo arrotondato 111"/>
            <p:cNvSpPr/>
            <p:nvPr/>
          </p:nvSpPr>
          <p:spPr>
            <a:xfrm>
              <a:off x="2947384" y="2492897"/>
              <a:ext cx="1336584" cy="504056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" sz="500" dirty="0" smtClean="0">
                  <a:solidFill>
                    <a:prstClr val="black"/>
                  </a:solidFill>
                  <a:latin typeface="Gill Sans"/>
                </a:rPr>
                <a:t>Proveedor del servicio</a:t>
              </a:r>
              <a:endParaRPr lang="es-ES" sz="5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113" name="Rettangolo arrotondato 112"/>
            <p:cNvSpPr/>
            <p:nvPr/>
          </p:nvSpPr>
          <p:spPr>
            <a:xfrm>
              <a:off x="4355975" y="2492897"/>
              <a:ext cx="1718901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" sz="500" dirty="0" smtClean="0">
                  <a:solidFill>
                    <a:prstClr val="black"/>
                  </a:solidFill>
                  <a:latin typeface="Gill Sans"/>
                </a:rPr>
                <a:t>Proveedor del servicio</a:t>
              </a:r>
              <a:endParaRPr lang="es-ES" sz="500" dirty="0">
                <a:solidFill>
                  <a:prstClr val="black"/>
                </a:solidFill>
                <a:latin typeface="Gill Sans"/>
              </a:endParaRPr>
            </a:p>
          </p:txBody>
        </p:sp>
        <p:cxnSp>
          <p:nvCxnSpPr>
            <p:cNvPr id="114" name="Connettore 1 113"/>
            <p:cNvCxnSpPr>
              <a:stCxn id="105" idx="2"/>
            </p:cNvCxnSpPr>
            <p:nvPr/>
          </p:nvCxnSpPr>
          <p:spPr>
            <a:xfrm rot="5400000">
              <a:off x="2095218" y="1585305"/>
              <a:ext cx="360036" cy="1498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nettore 1 114"/>
            <p:cNvCxnSpPr/>
            <p:nvPr/>
          </p:nvCxnSpPr>
          <p:spPr>
            <a:xfrm>
              <a:off x="4283968" y="141277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onnettore 1 115"/>
            <p:cNvCxnSpPr/>
            <p:nvPr/>
          </p:nvCxnSpPr>
          <p:spPr>
            <a:xfrm>
              <a:off x="2267744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nettore 1 116"/>
            <p:cNvCxnSpPr/>
            <p:nvPr/>
          </p:nvCxnSpPr>
          <p:spPr>
            <a:xfrm>
              <a:off x="3491880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onnettore 1 117"/>
            <p:cNvCxnSpPr/>
            <p:nvPr/>
          </p:nvCxnSpPr>
          <p:spPr>
            <a:xfrm>
              <a:off x="4788024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Cilindro 121"/>
            <p:cNvSpPr/>
            <p:nvPr/>
          </p:nvSpPr>
          <p:spPr>
            <a:xfrm>
              <a:off x="3707904" y="2924944"/>
              <a:ext cx="360040" cy="288032"/>
            </a:xfrm>
            <a:prstGeom prst="can">
              <a:avLst>
                <a:gd name="adj" fmla="val 50000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sz="700" dirty="0">
                <a:solidFill>
                  <a:prstClr val="black"/>
                </a:solidFill>
                <a:latin typeface="Gill Sans"/>
              </a:endParaRPr>
            </a:p>
          </p:txBody>
        </p:sp>
      </p:grpSp>
      <p:sp>
        <p:nvSpPr>
          <p:cNvPr id="123" name="CasellaDiTesto 122"/>
          <p:cNvSpPr txBox="1"/>
          <p:nvPr/>
        </p:nvSpPr>
        <p:spPr>
          <a:xfrm>
            <a:off x="5614736" y="0"/>
            <a:ext cx="3698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prstClr val="black"/>
                </a:solidFill>
                <a:latin typeface="Gill Sans"/>
              </a:rPr>
              <a:t>e-Infraestructura </a:t>
            </a:r>
            <a:r>
              <a:rPr lang="es-ES" dirty="0" err="1" smtClean="0">
                <a:solidFill>
                  <a:prstClr val="black"/>
                </a:solidFill>
                <a:latin typeface="Gill Sans"/>
              </a:rPr>
              <a:t>Meteo</a:t>
            </a:r>
            <a:r>
              <a:rPr lang="es-ES" dirty="0" smtClean="0">
                <a:solidFill>
                  <a:prstClr val="black"/>
                </a:solidFill>
                <a:latin typeface="Gill Sans"/>
              </a:rPr>
              <a:t>-Oceánica </a:t>
            </a:r>
            <a:endParaRPr lang="es-ES" dirty="0">
              <a:solidFill>
                <a:prstClr val="black"/>
              </a:solidFill>
              <a:latin typeface="Gill Sans"/>
            </a:endParaRPr>
          </a:p>
        </p:txBody>
      </p:sp>
      <p:pic>
        <p:nvPicPr>
          <p:cNvPr id="74" name="Picture 13" descr="Water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00392" y="4293096"/>
            <a:ext cx="857256" cy="857256"/>
          </a:xfrm>
          <a:prstGeom prst="rect">
            <a:avLst/>
          </a:prstGeom>
          <a:noFill/>
          <a:ln>
            <a:noFill/>
          </a:ln>
          <a:scene3d>
            <a:camera prst="perspectiveHeroicExtremeLeftFacing"/>
            <a:lightRig rig="threePt" dir="t"/>
          </a:scene3d>
        </p:spPr>
      </p:pic>
      <p:pic>
        <p:nvPicPr>
          <p:cNvPr id="75" name="Picture 10" descr="Forestry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5576" y="476672"/>
            <a:ext cx="785818" cy="785818"/>
          </a:xfrm>
          <a:prstGeom prst="rect">
            <a:avLst/>
          </a:prstGeom>
          <a:noFill/>
          <a:ln>
            <a:noFill/>
          </a:ln>
          <a:scene3d>
            <a:camera prst="perspectiveHeroicExtremeLeftFacing"/>
            <a:lightRig rig="threePt" dir="t"/>
          </a:scene3d>
        </p:spPr>
      </p:pic>
      <p:pic>
        <p:nvPicPr>
          <p:cNvPr id="76" name="Picture 8" descr="bioiversity-1.gif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19155" y="3794264"/>
            <a:ext cx="841248" cy="835152"/>
          </a:xfrm>
          <a:prstGeom prst="rect">
            <a:avLst/>
          </a:prstGeom>
          <a:noFill/>
          <a:ln>
            <a:noFill/>
          </a:ln>
          <a:scene3d>
            <a:camera prst="perspectiveHeroicExtremeLeftFacing"/>
            <a:lightRig rig="threePt" dir="t"/>
          </a:scene3d>
        </p:spPr>
      </p:pic>
      <p:pic>
        <p:nvPicPr>
          <p:cNvPr id="77" name="Picture 9" descr="climate-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6012160" y="548680"/>
            <a:ext cx="643301" cy="648072"/>
          </a:xfrm>
          <a:prstGeom prst="rect">
            <a:avLst/>
          </a:prstGeom>
          <a:noFill/>
          <a:ln>
            <a:noFill/>
          </a:ln>
          <a:scene3d>
            <a:camera prst="perspectiveHeroicExtremeLeftFacing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597935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44"/>
          <p:cNvGrpSpPr/>
          <p:nvPr/>
        </p:nvGrpSpPr>
        <p:grpSpPr>
          <a:xfrm>
            <a:off x="107505" y="464640"/>
            <a:ext cx="6291159" cy="3360750"/>
            <a:chOff x="192961" y="335313"/>
            <a:chExt cx="6065795" cy="3240360"/>
          </a:xfrm>
        </p:grpSpPr>
        <p:pic>
          <p:nvPicPr>
            <p:cNvPr id="22" name="Immagine 21" descr="clouds-7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2961" y="335313"/>
              <a:ext cx="6065795" cy="3240360"/>
            </a:xfrm>
            <a:prstGeom prst="rect">
              <a:avLst/>
            </a:prstGeom>
          </p:spPr>
        </p:pic>
        <p:sp>
          <p:nvSpPr>
            <p:cNvPr id="4" name="Elaborazione 3"/>
            <p:cNvSpPr/>
            <p:nvPr/>
          </p:nvSpPr>
          <p:spPr>
            <a:xfrm>
              <a:off x="1475656" y="1772816"/>
              <a:ext cx="3888432" cy="360040"/>
            </a:xfrm>
            <a:prstGeom prst="flowChartProcess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prstClr val="white"/>
                </a:solidFill>
                <a:latin typeface="Gill Sans"/>
              </a:endParaRPr>
            </a:p>
          </p:txBody>
        </p:sp>
        <p:cxnSp>
          <p:nvCxnSpPr>
            <p:cNvPr id="6" name="Connettore 1 5"/>
            <p:cNvCxnSpPr/>
            <p:nvPr/>
          </p:nvCxnSpPr>
          <p:spPr>
            <a:xfrm>
              <a:off x="1475656" y="1772816"/>
              <a:ext cx="3888432" cy="0"/>
            </a:xfrm>
            <a:prstGeom prst="line">
              <a:avLst/>
            </a:prstGeom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nettore 1 6"/>
            <p:cNvCxnSpPr/>
            <p:nvPr/>
          </p:nvCxnSpPr>
          <p:spPr>
            <a:xfrm>
              <a:off x="1475656" y="2132856"/>
              <a:ext cx="3888432" cy="0"/>
            </a:xfrm>
            <a:prstGeom prst="line">
              <a:avLst/>
            </a:prstGeom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CasellaDiTesto 7"/>
            <p:cNvSpPr txBox="1"/>
            <p:nvPr/>
          </p:nvSpPr>
          <p:spPr>
            <a:xfrm>
              <a:off x="2141398" y="1772816"/>
              <a:ext cx="2700437" cy="3561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i="1" dirty="0" smtClean="0">
                  <a:solidFill>
                    <a:prstClr val="black"/>
                  </a:solidFill>
                  <a:latin typeface="Gill Sans"/>
                </a:rPr>
                <a:t>Bus de Servicios Forestal</a:t>
              </a:r>
              <a:endParaRPr lang="es-ES" i="1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9" name="Rettangolo arrotondato 8"/>
            <p:cNvSpPr/>
            <p:nvPr/>
          </p:nvSpPr>
          <p:spPr>
            <a:xfrm>
              <a:off x="1763688" y="908720"/>
              <a:ext cx="1372189" cy="504056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" sz="1400" dirty="0" smtClean="0">
                  <a:solidFill>
                    <a:prstClr val="black"/>
                  </a:solidFill>
                  <a:latin typeface="Gill Sans"/>
                </a:rPr>
                <a:t>Consumidor del servicio</a:t>
              </a:r>
              <a:endParaRPr lang="es-ES" sz="14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10" name="Rettangolo arrotondato 9"/>
            <p:cNvSpPr/>
            <p:nvPr/>
          </p:nvSpPr>
          <p:spPr>
            <a:xfrm>
              <a:off x="3581871" y="908720"/>
              <a:ext cx="1356477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" sz="1400" dirty="0" smtClean="0">
                  <a:solidFill>
                    <a:prstClr val="black"/>
                  </a:solidFill>
                  <a:latin typeface="Gill Sans"/>
                </a:rPr>
                <a:t>Consumidor del servicio</a:t>
              </a:r>
              <a:endParaRPr lang="es-ES" sz="14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11" name="Rettangolo arrotondato 10"/>
            <p:cNvSpPr/>
            <p:nvPr/>
          </p:nvSpPr>
          <p:spPr>
            <a:xfrm>
              <a:off x="1575485" y="2492896"/>
              <a:ext cx="1124308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" sz="1400" dirty="0" smtClean="0">
                  <a:solidFill>
                    <a:prstClr val="black"/>
                  </a:solidFill>
                  <a:latin typeface="Gill Sans"/>
                </a:rPr>
                <a:t>Proveedor del servicio</a:t>
              </a:r>
              <a:endParaRPr lang="es-ES" sz="14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12" name="Rettangolo arrotondato 11"/>
            <p:cNvSpPr/>
            <p:nvPr/>
          </p:nvSpPr>
          <p:spPr>
            <a:xfrm>
              <a:off x="2810627" y="2492896"/>
              <a:ext cx="1185310" cy="504056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" sz="1400" dirty="0" smtClean="0">
                  <a:solidFill>
                    <a:prstClr val="black"/>
                  </a:solidFill>
                  <a:latin typeface="Gill Sans"/>
                </a:rPr>
                <a:t>Proveedor del servicio</a:t>
              </a:r>
              <a:endParaRPr lang="es-ES" sz="14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13" name="Rettangolo arrotondato 12"/>
            <p:cNvSpPr/>
            <p:nvPr/>
          </p:nvSpPr>
          <p:spPr>
            <a:xfrm>
              <a:off x="4283968" y="2492896"/>
              <a:ext cx="1242144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" sz="1400" dirty="0" smtClean="0">
                  <a:solidFill>
                    <a:prstClr val="black"/>
                  </a:solidFill>
                  <a:latin typeface="Gill Sans"/>
                </a:rPr>
                <a:t>Proveedor del servicio</a:t>
              </a:r>
              <a:endParaRPr lang="es-ES" sz="1400" dirty="0">
                <a:solidFill>
                  <a:prstClr val="black"/>
                </a:solidFill>
                <a:latin typeface="Gill Sans"/>
              </a:endParaRPr>
            </a:p>
          </p:txBody>
        </p:sp>
        <p:cxnSp>
          <p:nvCxnSpPr>
            <p:cNvPr id="15" name="Connettore 1 14"/>
            <p:cNvCxnSpPr>
              <a:stCxn id="9" idx="2"/>
            </p:cNvCxnSpPr>
            <p:nvPr/>
          </p:nvCxnSpPr>
          <p:spPr>
            <a:xfrm>
              <a:off x="2449783" y="1412776"/>
              <a:ext cx="0" cy="360042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1 15"/>
            <p:cNvCxnSpPr/>
            <p:nvPr/>
          </p:nvCxnSpPr>
          <p:spPr>
            <a:xfrm>
              <a:off x="4283968" y="141277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1 16"/>
            <p:cNvCxnSpPr/>
            <p:nvPr/>
          </p:nvCxnSpPr>
          <p:spPr>
            <a:xfrm>
              <a:off x="2267744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ttore 1 17"/>
            <p:cNvCxnSpPr/>
            <p:nvPr/>
          </p:nvCxnSpPr>
          <p:spPr>
            <a:xfrm>
              <a:off x="3491880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ttore 1 18"/>
            <p:cNvCxnSpPr/>
            <p:nvPr/>
          </p:nvCxnSpPr>
          <p:spPr>
            <a:xfrm>
              <a:off x="4788024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Cilindro 23"/>
            <p:cNvSpPr/>
            <p:nvPr/>
          </p:nvSpPr>
          <p:spPr>
            <a:xfrm>
              <a:off x="3707904" y="2924944"/>
              <a:ext cx="360040" cy="288032"/>
            </a:xfrm>
            <a:prstGeom prst="can">
              <a:avLst>
                <a:gd name="adj" fmla="val 50000"/>
              </a:avLst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prstClr val="black"/>
                </a:solidFill>
                <a:latin typeface="Gill Sans"/>
              </a:endParaRPr>
            </a:p>
          </p:txBody>
        </p:sp>
      </p:grpSp>
      <p:grpSp>
        <p:nvGrpSpPr>
          <p:cNvPr id="3" name="Gruppo 45"/>
          <p:cNvGrpSpPr/>
          <p:nvPr/>
        </p:nvGrpSpPr>
        <p:grpSpPr>
          <a:xfrm>
            <a:off x="0" y="3395458"/>
            <a:ext cx="6125613" cy="3272315"/>
            <a:chOff x="18373" y="3717032"/>
            <a:chExt cx="6065795" cy="3240360"/>
          </a:xfrm>
        </p:grpSpPr>
        <p:pic>
          <p:nvPicPr>
            <p:cNvPr id="25" name="Immagine 24" descr="clouds-7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8373" y="3717032"/>
              <a:ext cx="6065795" cy="3240360"/>
            </a:xfrm>
            <a:prstGeom prst="rect">
              <a:avLst/>
            </a:prstGeom>
          </p:spPr>
        </p:pic>
        <p:sp>
          <p:nvSpPr>
            <p:cNvPr id="26" name="Elaborazione 25"/>
            <p:cNvSpPr/>
            <p:nvPr/>
          </p:nvSpPr>
          <p:spPr>
            <a:xfrm>
              <a:off x="1301068" y="5142934"/>
              <a:ext cx="3888432" cy="360040"/>
            </a:xfrm>
            <a:prstGeom prst="flowChartProcess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prstClr val="white"/>
                </a:solidFill>
                <a:latin typeface="Gill Sans"/>
              </a:endParaRPr>
            </a:p>
          </p:txBody>
        </p:sp>
        <p:cxnSp>
          <p:nvCxnSpPr>
            <p:cNvPr id="27" name="Connettore 1 26"/>
            <p:cNvCxnSpPr/>
            <p:nvPr/>
          </p:nvCxnSpPr>
          <p:spPr>
            <a:xfrm>
              <a:off x="1301068" y="5142934"/>
              <a:ext cx="3888432" cy="0"/>
            </a:xfrm>
            <a:prstGeom prst="line">
              <a:avLst/>
            </a:prstGeom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ttore 1 27"/>
            <p:cNvCxnSpPr/>
            <p:nvPr/>
          </p:nvCxnSpPr>
          <p:spPr>
            <a:xfrm>
              <a:off x="1301068" y="5502974"/>
              <a:ext cx="3888432" cy="0"/>
            </a:xfrm>
            <a:prstGeom prst="line">
              <a:avLst/>
            </a:prstGeom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CasellaDiTesto 28"/>
            <p:cNvSpPr txBox="1"/>
            <p:nvPr/>
          </p:nvSpPr>
          <p:spPr>
            <a:xfrm>
              <a:off x="1645119" y="5142934"/>
              <a:ext cx="3319465" cy="365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i="1" dirty="0" smtClean="0">
                  <a:solidFill>
                    <a:prstClr val="black"/>
                  </a:solidFill>
                  <a:latin typeface="Gill Sans"/>
                </a:rPr>
                <a:t>Bus de Servicios Biodiversidad</a:t>
              </a:r>
              <a:endParaRPr lang="es-ES" i="1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30" name="Rettangolo arrotondato 29"/>
            <p:cNvSpPr/>
            <p:nvPr/>
          </p:nvSpPr>
          <p:spPr>
            <a:xfrm>
              <a:off x="1365491" y="4278838"/>
              <a:ext cx="1447744" cy="504056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" sz="1400" dirty="0" smtClean="0">
                  <a:solidFill>
                    <a:prstClr val="black"/>
                  </a:solidFill>
                  <a:latin typeface="Gill Sans"/>
                </a:rPr>
                <a:t>Consumidor del servicio</a:t>
              </a:r>
              <a:endParaRPr lang="es-ES" sz="14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31" name="Rettangolo arrotondato 30"/>
            <p:cNvSpPr/>
            <p:nvPr/>
          </p:nvSpPr>
          <p:spPr>
            <a:xfrm>
              <a:off x="3317292" y="4278838"/>
              <a:ext cx="1511872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" sz="1400" dirty="0" smtClean="0">
                  <a:solidFill>
                    <a:prstClr val="black"/>
                  </a:solidFill>
                  <a:latin typeface="Gill Sans"/>
                </a:rPr>
                <a:t>Consumidor del servicio</a:t>
              </a:r>
              <a:endParaRPr lang="es-ES" sz="14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32" name="Rettangolo arrotondato 31"/>
            <p:cNvSpPr/>
            <p:nvPr/>
          </p:nvSpPr>
          <p:spPr>
            <a:xfrm>
              <a:off x="1442188" y="5863014"/>
              <a:ext cx="1257220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" sz="1400" dirty="0" smtClean="0">
                  <a:solidFill>
                    <a:prstClr val="black"/>
                  </a:solidFill>
                  <a:latin typeface="Gill Sans"/>
                </a:rPr>
                <a:t>Proveedor del servicio</a:t>
              </a:r>
              <a:endParaRPr lang="es-ES" sz="14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33" name="Rettangolo arrotondato 32"/>
            <p:cNvSpPr/>
            <p:nvPr/>
          </p:nvSpPr>
          <p:spPr>
            <a:xfrm>
              <a:off x="2813235" y="5863014"/>
              <a:ext cx="1217344" cy="504056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" sz="1400" dirty="0" smtClean="0">
                  <a:solidFill>
                    <a:prstClr val="black"/>
                  </a:solidFill>
                  <a:latin typeface="Gill Sans"/>
                </a:rPr>
                <a:t>Proveedor del servicio</a:t>
              </a:r>
              <a:endParaRPr lang="es-ES" sz="14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34" name="Rettangolo arrotondato 33"/>
            <p:cNvSpPr/>
            <p:nvPr/>
          </p:nvSpPr>
          <p:spPr>
            <a:xfrm>
              <a:off x="4181387" y="5863014"/>
              <a:ext cx="1128958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" sz="1400" dirty="0" smtClean="0">
                  <a:solidFill>
                    <a:prstClr val="black"/>
                  </a:solidFill>
                  <a:latin typeface="Gill Sans"/>
                </a:rPr>
                <a:t>Proveedor del servicio</a:t>
              </a:r>
              <a:endParaRPr lang="es-ES" sz="1400" dirty="0">
                <a:solidFill>
                  <a:prstClr val="black"/>
                </a:solidFill>
                <a:latin typeface="Gill Sans"/>
              </a:endParaRPr>
            </a:p>
          </p:txBody>
        </p:sp>
        <p:cxnSp>
          <p:nvCxnSpPr>
            <p:cNvPr id="35" name="Connettore 1 34"/>
            <p:cNvCxnSpPr>
              <a:stCxn id="30" idx="2"/>
            </p:cNvCxnSpPr>
            <p:nvPr/>
          </p:nvCxnSpPr>
          <p:spPr>
            <a:xfrm rot="16200000" flipH="1">
              <a:off x="1911241" y="4961016"/>
              <a:ext cx="360039" cy="3795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ttore 1 35"/>
            <p:cNvCxnSpPr/>
            <p:nvPr/>
          </p:nvCxnSpPr>
          <p:spPr>
            <a:xfrm>
              <a:off x="4109380" y="4782894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ttore 1 36"/>
            <p:cNvCxnSpPr/>
            <p:nvPr/>
          </p:nvCxnSpPr>
          <p:spPr>
            <a:xfrm>
              <a:off x="2093156" y="5502974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ttore 1 37"/>
            <p:cNvCxnSpPr/>
            <p:nvPr/>
          </p:nvCxnSpPr>
          <p:spPr>
            <a:xfrm>
              <a:off x="3317292" y="5502974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ttore 1 38"/>
            <p:cNvCxnSpPr/>
            <p:nvPr/>
          </p:nvCxnSpPr>
          <p:spPr>
            <a:xfrm>
              <a:off x="4613436" y="5502974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Cilindro 39"/>
            <p:cNvSpPr/>
            <p:nvPr/>
          </p:nvSpPr>
          <p:spPr>
            <a:xfrm>
              <a:off x="3533316" y="6295062"/>
              <a:ext cx="360040" cy="288032"/>
            </a:xfrm>
            <a:prstGeom prst="can">
              <a:avLst>
                <a:gd name="adj" fmla="val 50000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prstClr val="black"/>
                </a:solidFill>
                <a:latin typeface="Gill Sans"/>
              </a:endParaRPr>
            </a:p>
          </p:txBody>
        </p:sp>
      </p:grpSp>
      <p:sp>
        <p:nvSpPr>
          <p:cNvPr id="41" name="CasellaDiTesto 40"/>
          <p:cNvSpPr txBox="1"/>
          <p:nvPr/>
        </p:nvSpPr>
        <p:spPr>
          <a:xfrm>
            <a:off x="2235850" y="116492"/>
            <a:ext cx="2698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prstClr val="black"/>
                </a:solidFill>
                <a:latin typeface="Gill Sans"/>
              </a:rPr>
              <a:t>e-Infraestructura forestal</a:t>
            </a:r>
            <a:endParaRPr lang="es-ES" dirty="0">
              <a:solidFill>
                <a:prstClr val="black"/>
              </a:solidFill>
              <a:latin typeface="Gill Sans"/>
            </a:endParaRPr>
          </a:p>
        </p:txBody>
      </p:sp>
      <p:sp>
        <p:nvSpPr>
          <p:cNvPr id="42" name="CasellaDiTesto 41"/>
          <p:cNvSpPr txBox="1"/>
          <p:nvPr/>
        </p:nvSpPr>
        <p:spPr>
          <a:xfrm>
            <a:off x="5909863" y="5404574"/>
            <a:ext cx="3300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prstClr val="black"/>
                </a:solidFill>
                <a:latin typeface="Gill Sans"/>
              </a:rPr>
              <a:t>e-Infraestructura biodiversidad</a:t>
            </a:r>
            <a:endParaRPr lang="es-ES" dirty="0">
              <a:solidFill>
                <a:prstClr val="black"/>
              </a:solidFill>
              <a:latin typeface="Gill Sans"/>
            </a:endParaRPr>
          </a:p>
        </p:txBody>
      </p:sp>
      <p:grpSp>
        <p:nvGrpSpPr>
          <p:cNvPr id="5" name="Gruppo 54"/>
          <p:cNvGrpSpPr/>
          <p:nvPr/>
        </p:nvGrpSpPr>
        <p:grpSpPr>
          <a:xfrm>
            <a:off x="5652120" y="2520280"/>
            <a:ext cx="3456384" cy="1988840"/>
            <a:chOff x="291836" y="346914"/>
            <a:chExt cx="6065795" cy="3240360"/>
          </a:xfrm>
        </p:grpSpPr>
        <p:pic>
          <p:nvPicPr>
            <p:cNvPr id="56" name="Immagine 55" descr="clouds-7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291836" y="346914"/>
              <a:ext cx="6065795" cy="3240360"/>
            </a:xfrm>
            <a:prstGeom prst="rect">
              <a:avLst/>
            </a:prstGeom>
          </p:spPr>
        </p:pic>
        <p:sp>
          <p:nvSpPr>
            <p:cNvPr id="57" name="Elaborazione 56"/>
            <p:cNvSpPr/>
            <p:nvPr/>
          </p:nvSpPr>
          <p:spPr>
            <a:xfrm>
              <a:off x="1475656" y="1772816"/>
              <a:ext cx="3888432" cy="360040"/>
            </a:xfrm>
            <a:prstGeom prst="flowChartProcess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900" dirty="0">
                <a:solidFill>
                  <a:prstClr val="white"/>
                </a:solidFill>
                <a:latin typeface="Gill Sans"/>
              </a:endParaRPr>
            </a:p>
          </p:txBody>
        </p:sp>
        <p:cxnSp>
          <p:nvCxnSpPr>
            <p:cNvPr id="58" name="Connettore 1 57"/>
            <p:cNvCxnSpPr/>
            <p:nvPr/>
          </p:nvCxnSpPr>
          <p:spPr>
            <a:xfrm>
              <a:off x="1475656" y="1772816"/>
              <a:ext cx="3888432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ttore 1 58"/>
            <p:cNvCxnSpPr/>
            <p:nvPr/>
          </p:nvCxnSpPr>
          <p:spPr>
            <a:xfrm>
              <a:off x="1475656" y="2132856"/>
              <a:ext cx="3888432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CasellaDiTesto 59"/>
            <p:cNvSpPr txBox="1"/>
            <p:nvPr/>
          </p:nvSpPr>
          <p:spPr>
            <a:xfrm>
              <a:off x="2141396" y="1772816"/>
              <a:ext cx="2529626" cy="3760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900" i="1" dirty="0" smtClean="0">
                  <a:solidFill>
                    <a:prstClr val="black"/>
                  </a:solidFill>
                  <a:latin typeface="Gill Sans"/>
                </a:rPr>
                <a:t>Bus de Servicios Sequía</a:t>
              </a:r>
              <a:endParaRPr lang="es-ES" sz="900" i="1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61" name="Rettangolo arrotondato 60"/>
            <p:cNvSpPr/>
            <p:nvPr/>
          </p:nvSpPr>
          <p:spPr>
            <a:xfrm>
              <a:off x="1475658" y="908721"/>
              <a:ext cx="1520654" cy="504056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" sz="800" dirty="0" smtClean="0">
                  <a:solidFill>
                    <a:prstClr val="black"/>
                  </a:solidFill>
                  <a:latin typeface="Gill Sans"/>
                </a:rPr>
                <a:t>Consumidor del servicio</a:t>
              </a:r>
              <a:endParaRPr lang="es-ES" sz="8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62" name="Rettangolo arrotondato 61"/>
            <p:cNvSpPr/>
            <p:nvPr/>
          </p:nvSpPr>
          <p:spPr>
            <a:xfrm>
              <a:off x="3595723" y="908721"/>
              <a:ext cx="1658335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" sz="800" dirty="0" smtClean="0">
                  <a:solidFill>
                    <a:prstClr val="black"/>
                  </a:solidFill>
                  <a:latin typeface="Gill Sans"/>
                </a:rPr>
                <a:t>Consumidor del servicio</a:t>
              </a:r>
              <a:endParaRPr lang="es-ES" sz="8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63" name="Rettangolo arrotondato 62"/>
            <p:cNvSpPr/>
            <p:nvPr/>
          </p:nvSpPr>
          <p:spPr>
            <a:xfrm>
              <a:off x="1555543" y="2492896"/>
              <a:ext cx="1300451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" sz="800" dirty="0" smtClean="0">
                  <a:solidFill>
                    <a:prstClr val="black"/>
                  </a:solidFill>
                  <a:latin typeface="Gill Sans"/>
                </a:rPr>
                <a:t>Proveedor del servicio</a:t>
              </a:r>
              <a:endParaRPr lang="es-ES" sz="8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64" name="Rettangolo arrotondato 63"/>
            <p:cNvSpPr/>
            <p:nvPr/>
          </p:nvSpPr>
          <p:spPr>
            <a:xfrm>
              <a:off x="2987824" y="2492896"/>
              <a:ext cx="1268625" cy="504056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" sz="800" dirty="0" smtClean="0">
                  <a:solidFill>
                    <a:prstClr val="black"/>
                  </a:solidFill>
                  <a:latin typeface="Gill Sans"/>
                </a:rPr>
                <a:t>Proveedor del servicio</a:t>
              </a:r>
              <a:endParaRPr lang="es-ES" sz="8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65" name="Rettangolo arrotondato 64"/>
            <p:cNvSpPr/>
            <p:nvPr/>
          </p:nvSpPr>
          <p:spPr>
            <a:xfrm>
              <a:off x="4355976" y="2492896"/>
              <a:ext cx="1416367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" sz="800" dirty="0" smtClean="0">
                  <a:solidFill>
                    <a:prstClr val="black"/>
                  </a:solidFill>
                  <a:latin typeface="Gill Sans"/>
                </a:rPr>
                <a:t>Proveedor del servicio</a:t>
              </a:r>
              <a:endParaRPr lang="es-ES" sz="800" dirty="0">
                <a:solidFill>
                  <a:prstClr val="black"/>
                </a:solidFill>
                <a:latin typeface="Gill Sans"/>
              </a:endParaRPr>
            </a:p>
          </p:txBody>
        </p:sp>
        <p:cxnSp>
          <p:nvCxnSpPr>
            <p:cNvPr id="66" name="Connettore 1 65"/>
            <p:cNvCxnSpPr>
              <a:stCxn id="61" idx="2"/>
            </p:cNvCxnSpPr>
            <p:nvPr/>
          </p:nvCxnSpPr>
          <p:spPr>
            <a:xfrm rot="16200000" flipH="1">
              <a:off x="2071850" y="1576911"/>
              <a:ext cx="360036" cy="31768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nettore 1 66"/>
            <p:cNvCxnSpPr/>
            <p:nvPr/>
          </p:nvCxnSpPr>
          <p:spPr>
            <a:xfrm>
              <a:off x="4283968" y="141277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ttore 1 67"/>
            <p:cNvCxnSpPr/>
            <p:nvPr/>
          </p:nvCxnSpPr>
          <p:spPr>
            <a:xfrm>
              <a:off x="2267744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nettore 1 68"/>
            <p:cNvCxnSpPr/>
            <p:nvPr/>
          </p:nvCxnSpPr>
          <p:spPr>
            <a:xfrm>
              <a:off x="3491880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nettore 1 69"/>
            <p:cNvCxnSpPr/>
            <p:nvPr/>
          </p:nvCxnSpPr>
          <p:spPr>
            <a:xfrm>
              <a:off x="4788024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Cilindro 70"/>
            <p:cNvSpPr/>
            <p:nvPr/>
          </p:nvSpPr>
          <p:spPr>
            <a:xfrm>
              <a:off x="3707904" y="2924944"/>
              <a:ext cx="360040" cy="288032"/>
            </a:xfrm>
            <a:prstGeom prst="can">
              <a:avLst>
                <a:gd name="adj" fmla="val 50000"/>
              </a:avLst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sz="900" dirty="0">
                <a:solidFill>
                  <a:prstClr val="black"/>
                </a:solidFill>
                <a:latin typeface="Gill Sans"/>
              </a:endParaRPr>
            </a:p>
          </p:txBody>
        </p:sp>
      </p:grpSp>
      <p:sp>
        <p:nvSpPr>
          <p:cNvPr id="127" name="CasellaDiTesto 126"/>
          <p:cNvSpPr txBox="1"/>
          <p:nvPr/>
        </p:nvSpPr>
        <p:spPr>
          <a:xfrm>
            <a:off x="6368262" y="2132856"/>
            <a:ext cx="2634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prstClr val="black"/>
                </a:solidFill>
                <a:latin typeface="Gill Sans"/>
              </a:rPr>
              <a:t>e-Infraestructura sequía</a:t>
            </a:r>
            <a:endParaRPr lang="es-ES" dirty="0">
              <a:solidFill>
                <a:prstClr val="black"/>
              </a:solidFill>
              <a:latin typeface="Gill Sans"/>
            </a:endParaRPr>
          </a:p>
        </p:txBody>
      </p:sp>
      <p:grpSp>
        <p:nvGrpSpPr>
          <p:cNvPr id="14" name="Gruppo 72"/>
          <p:cNvGrpSpPr/>
          <p:nvPr/>
        </p:nvGrpSpPr>
        <p:grpSpPr>
          <a:xfrm>
            <a:off x="6372200" y="332656"/>
            <a:ext cx="2520280" cy="1440160"/>
            <a:chOff x="291836" y="346914"/>
            <a:chExt cx="6065795" cy="3240360"/>
          </a:xfrm>
        </p:grpSpPr>
        <p:pic>
          <p:nvPicPr>
            <p:cNvPr id="99" name="Immagine 98" descr="clouds-7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91836" y="346914"/>
              <a:ext cx="6065795" cy="3240360"/>
            </a:xfrm>
            <a:prstGeom prst="rect">
              <a:avLst/>
            </a:prstGeom>
          </p:spPr>
        </p:pic>
        <p:sp>
          <p:nvSpPr>
            <p:cNvPr id="100" name="Elaborazione 99"/>
            <p:cNvSpPr/>
            <p:nvPr/>
          </p:nvSpPr>
          <p:spPr>
            <a:xfrm>
              <a:off x="1475656" y="1772816"/>
              <a:ext cx="3888432" cy="360040"/>
            </a:xfrm>
            <a:prstGeom prst="flowChartProcess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700" dirty="0">
                <a:solidFill>
                  <a:prstClr val="white"/>
                </a:solidFill>
                <a:latin typeface="Gill Sans"/>
              </a:endParaRPr>
            </a:p>
          </p:txBody>
        </p:sp>
        <p:cxnSp>
          <p:nvCxnSpPr>
            <p:cNvPr id="101" name="Connettore 1 100"/>
            <p:cNvCxnSpPr/>
            <p:nvPr/>
          </p:nvCxnSpPr>
          <p:spPr>
            <a:xfrm>
              <a:off x="1475656" y="1772816"/>
              <a:ext cx="388843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Connettore 1 101"/>
            <p:cNvCxnSpPr/>
            <p:nvPr/>
          </p:nvCxnSpPr>
          <p:spPr>
            <a:xfrm>
              <a:off x="1475656" y="2132856"/>
              <a:ext cx="388843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CasellaDiTesto 103"/>
            <p:cNvSpPr txBox="1"/>
            <p:nvPr/>
          </p:nvSpPr>
          <p:spPr>
            <a:xfrm>
              <a:off x="2141397" y="1742497"/>
              <a:ext cx="3025521" cy="4501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700" i="1" dirty="0" smtClean="0">
                  <a:solidFill>
                    <a:prstClr val="black"/>
                  </a:solidFill>
                  <a:latin typeface="Gill Sans"/>
                </a:rPr>
                <a:t>Bus de Servicios Disciplina</a:t>
              </a:r>
              <a:endParaRPr lang="es-ES" sz="700" i="1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105" name="Rettangolo arrotondato 104"/>
            <p:cNvSpPr/>
            <p:nvPr/>
          </p:nvSpPr>
          <p:spPr>
            <a:xfrm>
              <a:off x="1679495" y="908723"/>
              <a:ext cx="1446527" cy="504052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" sz="500" dirty="0" smtClean="0">
                  <a:solidFill>
                    <a:prstClr val="black"/>
                  </a:solidFill>
                  <a:latin typeface="Gill Sans"/>
                </a:rPr>
                <a:t>Consumidor del servicio</a:t>
              </a:r>
              <a:endParaRPr lang="es-ES" sz="5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106" name="Rettangolo arrotondato 105"/>
            <p:cNvSpPr/>
            <p:nvPr/>
          </p:nvSpPr>
          <p:spPr>
            <a:xfrm>
              <a:off x="3595724" y="908721"/>
              <a:ext cx="1376487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" sz="500" dirty="0" smtClean="0">
                  <a:solidFill>
                    <a:prstClr val="black"/>
                  </a:solidFill>
                  <a:latin typeface="Gill Sans"/>
                </a:rPr>
                <a:t>Consumidor del servicio</a:t>
              </a:r>
              <a:endParaRPr lang="es-ES" sz="5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109" name="Rettangolo arrotondato 108"/>
            <p:cNvSpPr/>
            <p:nvPr/>
          </p:nvSpPr>
          <p:spPr>
            <a:xfrm>
              <a:off x="1268580" y="2492899"/>
              <a:ext cx="1431212" cy="432045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" sz="500" dirty="0" smtClean="0">
                  <a:solidFill>
                    <a:prstClr val="black"/>
                  </a:solidFill>
                  <a:latin typeface="Gill Sans"/>
                </a:rPr>
                <a:t>Proveedor del servicio</a:t>
              </a:r>
              <a:endParaRPr lang="es-ES" sz="5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112" name="Rettangolo arrotondato 111"/>
            <p:cNvSpPr/>
            <p:nvPr/>
          </p:nvSpPr>
          <p:spPr>
            <a:xfrm>
              <a:off x="2947382" y="2492897"/>
              <a:ext cx="1279555" cy="432047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" sz="500" dirty="0" smtClean="0">
                  <a:solidFill>
                    <a:prstClr val="black"/>
                  </a:solidFill>
                  <a:latin typeface="Gill Sans"/>
                </a:rPr>
                <a:t>Proveedor del servicio</a:t>
              </a:r>
              <a:endParaRPr lang="es-ES" sz="5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113" name="Rettangolo arrotondato 112"/>
            <p:cNvSpPr/>
            <p:nvPr/>
          </p:nvSpPr>
          <p:spPr>
            <a:xfrm>
              <a:off x="4355975" y="2492897"/>
              <a:ext cx="1361839" cy="432047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" sz="500" dirty="0" smtClean="0">
                  <a:solidFill>
                    <a:prstClr val="black"/>
                  </a:solidFill>
                  <a:latin typeface="Gill Sans"/>
                </a:rPr>
                <a:t>Proveedor del servicio</a:t>
              </a:r>
              <a:endParaRPr lang="es-ES" sz="500" dirty="0">
                <a:solidFill>
                  <a:prstClr val="black"/>
                </a:solidFill>
                <a:latin typeface="Gill Sans"/>
              </a:endParaRPr>
            </a:p>
          </p:txBody>
        </p:sp>
        <p:cxnSp>
          <p:nvCxnSpPr>
            <p:cNvPr id="114" name="Connettore 1 113"/>
            <p:cNvCxnSpPr>
              <a:stCxn id="105" idx="2"/>
            </p:cNvCxnSpPr>
            <p:nvPr/>
          </p:nvCxnSpPr>
          <p:spPr>
            <a:xfrm>
              <a:off x="2402758" y="1412775"/>
              <a:ext cx="0" cy="360041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nettore 1 114"/>
            <p:cNvCxnSpPr/>
            <p:nvPr/>
          </p:nvCxnSpPr>
          <p:spPr>
            <a:xfrm>
              <a:off x="4283968" y="141277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onnettore 1 115"/>
            <p:cNvCxnSpPr/>
            <p:nvPr/>
          </p:nvCxnSpPr>
          <p:spPr>
            <a:xfrm>
              <a:off x="2267744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nettore 1 116"/>
            <p:cNvCxnSpPr/>
            <p:nvPr/>
          </p:nvCxnSpPr>
          <p:spPr>
            <a:xfrm>
              <a:off x="3491880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onnettore 1 117"/>
            <p:cNvCxnSpPr/>
            <p:nvPr/>
          </p:nvCxnSpPr>
          <p:spPr>
            <a:xfrm>
              <a:off x="4788024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Cilindro 121"/>
            <p:cNvSpPr/>
            <p:nvPr/>
          </p:nvSpPr>
          <p:spPr>
            <a:xfrm>
              <a:off x="3707904" y="2924944"/>
              <a:ext cx="360040" cy="288032"/>
            </a:xfrm>
            <a:prstGeom prst="can">
              <a:avLst>
                <a:gd name="adj" fmla="val 50000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sz="700" dirty="0">
                <a:solidFill>
                  <a:prstClr val="black"/>
                </a:solidFill>
                <a:latin typeface="Gill Sans"/>
              </a:endParaRPr>
            </a:p>
          </p:txBody>
        </p:sp>
      </p:grpSp>
      <p:sp>
        <p:nvSpPr>
          <p:cNvPr id="123" name="CasellaDiTesto 122"/>
          <p:cNvSpPr txBox="1"/>
          <p:nvPr/>
        </p:nvSpPr>
        <p:spPr>
          <a:xfrm>
            <a:off x="5638800" y="0"/>
            <a:ext cx="3698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prstClr val="black"/>
                </a:solidFill>
                <a:latin typeface="Gill Sans"/>
              </a:rPr>
              <a:t>e-Infraestructura </a:t>
            </a:r>
            <a:r>
              <a:rPr lang="es-ES" dirty="0" err="1" smtClean="0">
                <a:solidFill>
                  <a:prstClr val="black"/>
                </a:solidFill>
                <a:latin typeface="Gill Sans"/>
              </a:rPr>
              <a:t>Meteo</a:t>
            </a:r>
            <a:r>
              <a:rPr lang="es-ES" dirty="0" smtClean="0">
                <a:solidFill>
                  <a:prstClr val="black"/>
                </a:solidFill>
                <a:latin typeface="Gill Sans"/>
              </a:rPr>
              <a:t>-Oceánica </a:t>
            </a:r>
            <a:endParaRPr lang="es-ES" dirty="0">
              <a:solidFill>
                <a:prstClr val="black"/>
              </a:solidFill>
              <a:latin typeface="Gill Sans"/>
            </a:endParaRPr>
          </a:p>
        </p:txBody>
      </p:sp>
      <p:pic>
        <p:nvPicPr>
          <p:cNvPr id="74" name="Picture 13" descr="Water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00392" y="4293096"/>
            <a:ext cx="857256" cy="857256"/>
          </a:xfrm>
          <a:prstGeom prst="rect">
            <a:avLst/>
          </a:prstGeom>
          <a:noFill/>
          <a:ln>
            <a:noFill/>
          </a:ln>
          <a:scene3d>
            <a:camera prst="perspectiveHeroicExtremeLeftFacing"/>
            <a:lightRig rig="threePt" dir="t"/>
          </a:scene3d>
        </p:spPr>
      </p:pic>
      <p:pic>
        <p:nvPicPr>
          <p:cNvPr id="75" name="Picture 10" descr="Forestry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5576" y="476672"/>
            <a:ext cx="785818" cy="785818"/>
          </a:xfrm>
          <a:prstGeom prst="rect">
            <a:avLst/>
          </a:prstGeom>
          <a:noFill/>
          <a:ln>
            <a:noFill/>
          </a:ln>
          <a:scene3d>
            <a:camera prst="perspectiveHeroicExtremeLeftFacing"/>
            <a:lightRig rig="threePt" dir="t"/>
          </a:scene3d>
        </p:spPr>
      </p:pic>
      <p:pic>
        <p:nvPicPr>
          <p:cNvPr id="76" name="Picture 8" descr="bioiversity-1.gif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19155" y="3794264"/>
            <a:ext cx="841248" cy="835152"/>
          </a:xfrm>
          <a:prstGeom prst="rect">
            <a:avLst/>
          </a:prstGeom>
          <a:noFill/>
          <a:ln>
            <a:noFill/>
          </a:ln>
          <a:scene3d>
            <a:camera prst="perspectiveHeroicExtremeLeftFacing"/>
            <a:lightRig rig="threePt" dir="t"/>
          </a:scene3d>
        </p:spPr>
      </p:pic>
      <p:pic>
        <p:nvPicPr>
          <p:cNvPr id="77" name="Picture 9" descr="climate-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6012160" y="548680"/>
            <a:ext cx="643301" cy="648072"/>
          </a:xfrm>
          <a:prstGeom prst="rect">
            <a:avLst/>
          </a:prstGeom>
          <a:noFill/>
          <a:ln>
            <a:noFill/>
          </a:ln>
          <a:scene3d>
            <a:camera prst="perspectiveHeroicExtremeLeftFacing"/>
            <a:lightRig rig="threePt" dir="t"/>
          </a:scene3d>
        </p:spPr>
      </p:pic>
      <p:cxnSp>
        <p:nvCxnSpPr>
          <p:cNvPr id="78" name="Connettore 4 82"/>
          <p:cNvCxnSpPr>
            <a:stCxn id="9" idx="3"/>
            <a:endCxn id="26" idx="1"/>
          </p:cNvCxnSpPr>
          <p:nvPr/>
        </p:nvCxnSpPr>
        <p:spPr>
          <a:xfrm flipH="1">
            <a:off x="1295344" y="1320743"/>
            <a:ext cx="1864416" cy="3696475"/>
          </a:xfrm>
          <a:prstGeom prst="bentConnector5">
            <a:avLst>
              <a:gd name="adj1" fmla="val -12261"/>
              <a:gd name="adj2" fmla="val 51077"/>
              <a:gd name="adj3" fmla="val 112261"/>
            </a:avLst>
          </a:prstGeom>
          <a:ln w="38100">
            <a:solidFill>
              <a:srgbClr val="FFFF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nettore 4 82"/>
          <p:cNvCxnSpPr/>
          <p:nvPr/>
        </p:nvCxnSpPr>
        <p:spPr>
          <a:xfrm>
            <a:off x="3159760" y="1196752"/>
            <a:ext cx="3166919" cy="2309197"/>
          </a:xfrm>
          <a:prstGeom prst="bentConnector3">
            <a:avLst>
              <a:gd name="adj1" fmla="val 12143"/>
            </a:avLst>
          </a:prstGeom>
          <a:ln w="38100">
            <a:solidFill>
              <a:srgbClr val="FFFF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nettore 4 79"/>
          <p:cNvCxnSpPr/>
          <p:nvPr/>
        </p:nvCxnSpPr>
        <p:spPr>
          <a:xfrm rot="16200000" flipH="1">
            <a:off x="4568178" y="1747446"/>
            <a:ext cx="2219522" cy="1297481"/>
          </a:xfrm>
          <a:prstGeom prst="bentConnector3">
            <a:avLst>
              <a:gd name="adj1" fmla="val 50000"/>
            </a:avLst>
          </a:prstGeom>
          <a:ln w="38100">
            <a:solidFill>
              <a:srgbClr val="FFFF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nettore 4 82"/>
          <p:cNvCxnSpPr>
            <a:endCxn id="4" idx="1"/>
          </p:cNvCxnSpPr>
          <p:nvPr/>
        </p:nvCxnSpPr>
        <p:spPr>
          <a:xfrm rot="16200000" flipV="1">
            <a:off x="1078115" y="2502001"/>
            <a:ext cx="1820544" cy="1101062"/>
          </a:xfrm>
          <a:prstGeom prst="bentConnector4">
            <a:avLst>
              <a:gd name="adj1" fmla="val 44872"/>
              <a:gd name="adj2" fmla="val 120762"/>
            </a:avLst>
          </a:prstGeom>
          <a:ln w="38100">
            <a:solidFill>
              <a:srgbClr val="FFFF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Connettore 4 82"/>
          <p:cNvCxnSpPr/>
          <p:nvPr/>
        </p:nvCxnSpPr>
        <p:spPr>
          <a:xfrm rot="10800000" flipV="1">
            <a:off x="5222124" y="4146797"/>
            <a:ext cx="1555904" cy="973846"/>
          </a:xfrm>
          <a:prstGeom prst="bentConnector3">
            <a:avLst>
              <a:gd name="adj1" fmla="val 50000"/>
            </a:avLst>
          </a:prstGeom>
          <a:ln w="38100">
            <a:solidFill>
              <a:srgbClr val="FFFF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Connettore 4 82"/>
          <p:cNvCxnSpPr/>
          <p:nvPr/>
        </p:nvCxnSpPr>
        <p:spPr>
          <a:xfrm flipV="1">
            <a:off x="3159760" y="4146799"/>
            <a:ext cx="4315794" cy="1924831"/>
          </a:xfrm>
          <a:prstGeom prst="bentConnector3">
            <a:avLst>
              <a:gd name="adj1" fmla="val 100143"/>
            </a:avLst>
          </a:prstGeom>
          <a:ln w="38100">
            <a:solidFill>
              <a:srgbClr val="FFFF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Connettore 4 78"/>
          <p:cNvCxnSpPr>
            <a:stCxn id="10" idx="3"/>
          </p:cNvCxnSpPr>
          <p:nvPr/>
        </p:nvCxnSpPr>
        <p:spPr>
          <a:xfrm flipV="1">
            <a:off x="5029199" y="1046400"/>
            <a:ext cx="1834867" cy="274343"/>
          </a:xfrm>
          <a:prstGeom prst="bentConnector3">
            <a:avLst>
              <a:gd name="adj1" fmla="val 50000"/>
            </a:avLst>
          </a:prstGeom>
          <a:ln w="38100">
            <a:solidFill>
              <a:srgbClr val="FFFF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nettore 4 82"/>
          <p:cNvCxnSpPr>
            <a:stCxn id="31" idx="3"/>
          </p:cNvCxnSpPr>
          <p:nvPr/>
        </p:nvCxnSpPr>
        <p:spPr>
          <a:xfrm flipV="1">
            <a:off x="4858232" y="1046400"/>
            <a:ext cx="3621441" cy="3170918"/>
          </a:xfrm>
          <a:prstGeom prst="bentConnector3">
            <a:avLst>
              <a:gd name="adj1" fmla="val 108916"/>
            </a:avLst>
          </a:prstGeom>
          <a:ln w="38100">
            <a:solidFill>
              <a:srgbClr val="FFFF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Connettore 4 82"/>
          <p:cNvCxnSpPr/>
          <p:nvPr/>
        </p:nvCxnSpPr>
        <p:spPr>
          <a:xfrm rot="5400000" flipH="1" flipV="1">
            <a:off x="7421245" y="2016105"/>
            <a:ext cx="1354650" cy="343343"/>
          </a:xfrm>
          <a:prstGeom prst="bentConnector3">
            <a:avLst>
              <a:gd name="adj1" fmla="val 50000"/>
            </a:avLst>
          </a:prstGeom>
          <a:ln w="38100">
            <a:solidFill>
              <a:srgbClr val="FFFF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Connettore 4 82"/>
          <p:cNvCxnSpPr/>
          <p:nvPr/>
        </p:nvCxnSpPr>
        <p:spPr>
          <a:xfrm rot="5400000">
            <a:off x="4728737" y="188137"/>
            <a:ext cx="1112203" cy="3756830"/>
          </a:xfrm>
          <a:prstGeom prst="bentConnector3">
            <a:avLst>
              <a:gd name="adj1" fmla="val 50000"/>
            </a:avLst>
          </a:prstGeom>
          <a:ln w="38100">
            <a:solidFill>
              <a:srgbClr val="FFFF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7935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02454"/>
            <a:ext cx="4870885" cy="812482"/>
          </a:xfrm>
        </p:spPr>
        <p:txBody>
          <a:bodyPr>
            <a:normAutofit/>
          </a:bodyPr>
          <a:lstStyle/>
          <a:p>
            <a:pPr algn="l"/>
            <a:r>
              <a:rPr lang="es-ES" sz="2600" b="1" dirty="0" smtClean="0">
                <a:latin typeface="Calibri"/>
              </a:rPr>
              <a:t>El problema del acceso a los datos</a:t>
            </a:r>
            <a:endParaRPr lang="es-ES" sz="2600" b="1" dirty="0">
              <a:latin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353584" y="6574423"/>
            <a:ext cx="545577" cy="283577"/>
          </a:xfrm>
        </p:spPr>
        <p:txBody>
          <a:bodyPr>
            <a:normAutofit/>
          </a:bodyPr>
          <a:lstStyle/>
          <a:p>
            <a:pPr>
              <a:defRPr/>
            </a:pPr>
            <a:fld id="{BF0AFB69-F401-424A-9E22-D694683F350E}" type="slidenum">
              <a:rPr lang="it-IT" smtClean="0">
                <a:latin typeface="Gill Sans"/>
              </a:rPr>
              <a:pPr>
                <a:defRPr/>
              </a:pPr>
              <a:t>152</a:t>
            </a:fld>
            <a:endParaRPr lang="it-IT" dirty="0">
              <a:latin typeface="Gill Sans"/>
            </a:endParaRPr>
          </a:p>
        </p:txBody>
      </p:sp>
      <p:sp>
        <p:nvSpPr>
          <p:cNvPr id="6" name="Fumetto 2 74"/>
          <p:cNvSpPr/>
          <p:nvPr/>
        </p:nvSpPr>
        <p:spPr>
          <a:xfrm>
            <a:off x="6300192" y="3670490"/>
            <a:ext cx="2160240" cy="936104"/>
          </a:xfrm>
          <a:prstGeom prst="wedgeRoundRectCallout">
            <a:avLst>
              <a:gd name="adj1" fmla="val -61231"/>
              <a:gd name="adj2" fmla="val -19329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"/>
            </a:endParaRPr>
          </a:p>
        </p:txBody>
      </p:sp>
      <p:sp>
        <p:nvSpPr>
          <p:cNvPr id="7" name="Fumetto 2 72"/>
          <p:cNvSpPr/>
          <p:nvPr/>
        </p:nvSpPr>
        <p:spPr>
          <a:xfrm>
            <a:off x="6300192" y="2018939"/>
            <a:ext cx="2160240" cy="720080"/>
          </a:xfrm>
          <a:prstGeom prst="wedgeRoundRectCallout">
            <a:avLst>
              <a:gd name="adj1" fmla="val -59449"/>
              <a:gd name="adj2" fmla="val 27969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"/>
            </a:endParaRPr>
          </a:p>
        </p:txBody>
      </p:sp>
      <p:sp>
        <p:nvSpPr>
          <p:cNvPr id="8" name="Fumetto 2 71"/>
          <p:cNvSpPr/>
          <p:nvPr/>
        </p:nvSpPr>
        <p:spPr>
          <a:xfrm>
            <a:off x="6300192" y="2864144"/>
            <a:ext cx="2160240" cy="720080"/>
          </a:xfrm>
          <a:prstGeom prst="wedgeRoundRectCallout">
            <a:avLst>
              <a:gd name="adj1" fmla="val -59449"/>
              <a:gd name="adj2" fmla="val 27969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"/>
            </a:endParaRPr>
          </a:p>
        </p:txBody>
      </p:sp>
      <p:sp>
        <p:nvSpPr>
          <p:cNvPr id="9" name="Fumetto 2 66"/>
          <p:cNvSpPr/>
          <p:nvPr/>
        </p:nvSpPr>
        <p:spPr>
          <a:xfrm>
            <a:off x="6300192" y="1058952"/>
            <a:ext cx="2160240" cy="864096"/>
          </a:xfrm>
          <a:prstGeom prst="wedgeRoundRectCallout">
            <a:avLst>
              <a:gd name="adj1" fmla="val -59449"/>
              <a:gd name="adj2" fmla="val 27969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"/>
            </a:endParaRPr>
          </a:p>
        </p:txBody>
      </p:sp>
      <p:sp>
        <p:nvSpPr>
          <p:cNvPr id="10" name="Segnaposto contenuto 2"/>
          <p:cNvSpPr>
            <a:spLocks noGrp="1"/>
          </p:cNvSpPr>
          <p:nvPr>
            <p:ph idx="1"/>
          </p:nvPr>
        </p:nvSpPr>
        <p:spPr>
          <a:xfrm>
            <a:off x="577060" y="737274"/>
            <a:ext cx="4522180" cy="4071967"/>
          </a:xfrm>
        </p:spPr>
        <p:txBody>
          <a:bodyPr>
            <a:normAutofit lnSpcReduction="10000"/>
          </a:bodyPr>
          <a:lstStyle/>
          <a:p>
            <a:r>
              <a:rPr lang="es-ES" sz="2800" b="1" dirty="0" smtClean="0">
                <a:solidFill>
                  <a:srgbClr val="C00000"/>
                </a:solidFill>
                <a:latin typeface="Gill Sans"/>
              </a:rPr>
              <a:t>Heterogeneidad </a:t>
            </a:r>
            <a:r>
              <a:rPr lang="es-ES" sz="2800" dirty="0" smtClean="0">
                <a:latin typeface="Gill Sans"/>
              </a:rPr>
              <a:t>de los datos encontrados </a:t>
            </a:r>
            <a:endParaRPr lang="es-ES" sz="2800" dirty="0" smtClean="0">
              <a:solidFill>
                <a:srgbClr val="C00000"/>
              </a:solidFill>
              <a:latin typeface="Gill Sans"/>
            </a:endParaRPr>
          </a:p>
          <a:p>
            <a:pPr lvl="1"/>
            <a:r>
              <a:rPr lang="es-ES" sz="2400" dirty="0" smtClean="0">
                <a:latin typeface="Gill Sans"/>
              </a:rPr>
              <a:t>Diferentes </a:t>
            </a:r>
            <a:r>
              <a:rPr lang="es-ES" sz="2400" b="1" dirty="0" smtClean="0">
                <a:solidFill>
                  <a:srgbClr val="C00000"/>
                </a:solidFill>
                <a:latin typeface="Gill Sans"/>
              </a:rPr>
              <a:t>servicios </a:t>
            </a:r>
            <a:r>
              <a:rPr lang="es-ES" sz="2400" dirty="0" smtClean="0">
                <a:latin typeface="Gill Sans"/>
              </a:rPr>
              <a:t>de acceso </a:t>
            </a:r>
            <a:endParaRPr lang="es-ES" sz="2400" b="1" dirty="0" smtClean="0">
              <a:solidFill>
                <a:srgbClr val="C00000"/>
              </a:solidFill>
              <a:latin typeface="Gill Sans"/>
            </a:endParaRPr>
          </a:p>
          <a:p>
            <a:pPr lvl="1"/>
            <a:r>
              <a:rPr lang="es-ES" sz="2400" dirty="0" smtClean="0">
                <a:latin typeface="Gill Sans"/>
              </a:rPr>
              <a:t>Diferentes </a:t>
            </a:r>
            <a:r>
              <a:rPr lang="es-ES" sz="2400" b="1" dirty="0" smtClean="0">
                <a:solidFill>
                  <a:srgbClr val="C00000"/>
                </a:solidFill>
                <a:latin typeface="Gill Sans"/>
              </a:rPr>
              <a:t>formatos</a:t>
            </a:r>
          </a:p>
          <a:p>
            <a:pPr lvl="1"/>
            <a:r>
              <a:rPr lang="es-ES" sz="2400" dirty="0" smtClean="0">
                <a:latin typeface="Gill Sans"/>
              </a:rPr>
              <a:t>Diferentes </a:t>
            </a:r>
            <a:r>
              <a:rPr lang="es-ES" sz="2400" b="1" dirty="0" smtClean="0">
                <a:solidFill>
                  <a:srgbClr val="C00000"/>
                </a:solidFill>
                <a:latin typeface="Gill Sans"/>
              </a:rPr>
              <a:t>proyecciones</a:t>
            </a:r>
          </a:p>
          <a:p>
            <a:pPr lvl="1"/>
            <a:r>
              <a:rPr lang="es-ES" sz="2400" dirty="0" smtClean="0">
                <a:latin typeface="Gill Sans"/>
              </a:rPr>
              <a:t>Diferentes </a:t>
            </a:r>
            <a:r>
              <a:rPr lang="es-ES" sz="2400" b="1" dirty="0" smtClean="0">
                <a:solidFill>
                  <a:srgbClr val="C00000"/>
                </a:solidFill>
                <a:latin typeface="Gill Sans"/>
              </a:rPr>
              <a:t>resoluciones</a:t>
            </a:r>
          </a:p>
          <a:p>
            <a:pPr lvl="1"/>
            <a:r>
              <a:rPr lang="es-ES" sz="2400" dirty="0" smtClean="0">
                <a:latin typeface="Gill Sans"/>
              </a:rPr>
              <a:t>Diferentes </a:t>
            </a:r>
            <a:r>
              <a:rPr lang="es-ES" sz="2200" b="1" dirty="0" smtClean="0">
                <a:solidFill>
                  <a:srgbClr val="C00000"/>
                </a:solidFill>
                <a:latin typeface="Gill Sans"/>
              </a:rPr>
              <a:t>extensiones	 </a:t>
            </a:r>
            <a:br>
              <a:rPr lang="es-ES" sz="2200" b="1" dirty="0" smtClean="0">
                <a:solidFill>
                  <a:srgbClr val="C00000"/>
                </a:solidFill>
                <a:latin typeface="Gill Sans"/>
              </a:rPr>
            </a:br>
            <a:r>
              <a:rPr lang="es-ES" sz="2200" b="1" dirty="0" smtClean="0">
                <a:solidFill>
                  <a:srgbClr val="C00000"/>
                </a:solidFill>
                <a:latin typeface="Gill Sans"/>
              </a:rPr>
              <a:t>             geográficas</a:t>
            </a:r>
          </a:p>
          <a:p>
            <a:pPr lvl="2"/>
            <a:r>
              <a:rPr lang="es-ES" sz="2000" dirty="0" smtClean="0">
                <a:latin typeface="Gill Sans"/>
              </a:rPr>
              <a:t>Espacio &amp; tiempo</a:t>
            </a:r>
          </a:p>
        </p:txBody>
      </p:sp>
      <p:grpSp>
        <p:nvGrpSpPr>
          <p:cNvPr id="4" name="Group 96"/>
          <p:cNvGrpSpPr/>
          <p:nvPr/>
        </p:nvGrpSpPr>
        <p:grpSpPr>
          <a:xfrm>
            <a:off x="4788024" y="1418992"/>
            <a:ext cx="1368152" cy="2731175"/>
            <a:chOff x="4788024" y="1916832"/>
            <a:chExt cx="1368152" cy="2731175"/>
          </a:xfrm>
        </p:grpSpPr>
        <p:grpSp>
          <p:nvGrpSpPr>
            <p:cNvPr id="11" name="Gruppo 89"/>
            <p:cNvGrpSpPr/>
            <p:nvPr/>
          </p:nvGrpSpPr>
          <p:grpSpPr>
            <a:xfrm>
              <a:off x="4788024" y="4005064"/>
              <a:ext cx="1142503" cy="642943"/>
              <a:chOff x="5112060" y="3356992"/>
              <a:chExt cx="1142503" cy="642943"/>
            </a:xfrm>
          </p:grpSpPr>
          <p:pic>
            <p:nvPicPr>
              <p:cNvPr id="25" name="Immagine 9" descr="THREDDS.jp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5750507" y="3452883"/>
                <a:ext cx="504056" cy="40553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</p:pic>
          <p:pic>
            <p:nvPicPr>
              <p:cNvPr id="26" name="Picture 10" descr="osa svg icon security monitoring server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112060" y="3356992"/>
                <a:ext cx="642942" cy="642943"/>
              </a:xfrm>
              <a:prstGeom prst="rect">
                <a:avLst/>
              </a:prstGeom>
              <a:noFill/>
            </p:spPr>
          </p:pic>
        </p:grpSp>
        <p:grpSp>
          <p:nvGrpSpPr>
            <p:cNvPr id="12" name="Gruppo 87"/>
            <p:cNvGrpSpPr/>
            <p:nvPr/>
          </p:nvGrpSpPr>
          <p:grpSpPr>
            <a:xfrm>
              <a:off x="4816466" y="1916832"/>
              <a:ext cx="1339710" cy="576064"/>
              <a:chOff x="5356526" y="2564904"/>
              <a:chExt cx="1339710" cy="576064"/>
            </a:xfrm>
          </p:grpSpPr>
          <p:pic>
            <p:nvPicPr>
              <p:cNvPr id="22" name="Picture 8" descr="osa svg icon security terminal server virtualisation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356526" y="2564904"/>
                <a:ext cx="571504" cy="571505"/>
              </a:xfrm>
              <a:prstGeom prst="rect">
                <a:avLst/>
              </a:prstGeom>
              <a:noFill/>
            </p:spPr>
          </p:pic>
          <p:pic>
            <p:nvPicPr>
              <p:cNvPr id="23" name="Immagine 82" descr="OGC.jpg"/>
              <p:cNvPicPr>
                <a:picLocks noChangeAspect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5998225" y="2636912"/>
                <a:ext cx="459918" cy="1857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4" name="CasellaDiTesto 21"/>
              <p:cNvSpPr txBox="1"/>
              <p:nvPr/>
            </p:nvSpPr>
            <p:spPr>
              <a:xfrm>
                <a:off x="5868144" y="2771636"/>
                <a:ext cx="82809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srgbClr val="0070C0"/>
                    </a:solidFill>
                    <a:latin typeface="Gill Sans"/>
                  </a:rPr>
                  <a:t>WCS</a:t>
                </a:r>
                <a:endParaRPr lang="en-US" b="1" dirty="0">
                  <a:solidFill>
                    <a:srgbClr val="0070C0"/>
                  </a:solidFill>
                  <a:latin typeface="Gill Sans"/>
                </a:endParaRPr>
              </a:p>
            </p:txBody>
          </p:sp>
        </p:grpSp>
        <p:grpSp>
          <p:nvGrpSpPr>
            <p:cNvPr id="13" name="Gruppo 88"/>
            <p:cNvGrpSpPr/>
            <p:nvPr/>
          </p:nvGrpSpPr>
          <p:grpSpPr>
            <a:xfrm>
              <a:off x="4788024" y="3284984"/>
              <a:ext cx="1368152" cy="695864"/>
              <a:chOff x="7092280" y="2564904"/>
              <a:chExt cx="1368152" cy="695864"/>
            </a:xfrm>
          </p:grpSpPr>
          <p:pic>
            <p:nvPicPr>
              <p:cNvPr id="19" name="Picture 10" descr="osa svg icon security monitoring server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7092280" y="2564904"/>
                <a:ext cx="642942" cy="642943"/>
              </a:xfrm>
              <a:prstGeom prst="rect">
                <a:avLst/>
              </a:prstGeom>
              <a:noFill/>
            </p:spPr>
          </p:pic>
          <p:pic>
            <p:nvPicPr>
              <p:cNvPr id="20" name="Immagine 82" descr="OGC.jpg"/>
              <p:cNvPicPr>
                <a:picLocks noChangeAspect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7726417" y="2756712"/>
                <a:ext cx="459918" cy="1857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1" name="CasellaDiTesto 24"/>
              <p:cNvSpPr txBox="1"/>
              <p:nvPr/>
            </p:nvSpPr>
            <p:spPr>
              <a:xfrm>
                <a:off x="7596336" y="2891436"/>
                <a:ext cx="86409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srgbClr val="FF0000"/>
                    </a:solidFill>
                    <a:latin typeface="Gill Sans"/>
                  </a:rPr>
                  <a:t>WMS</a:t>
                </a:r>
                <a:endParaRPr lang="en-US" b="1" dirty="0">
                  <a:solidFill>
                    <a:srgbClr val="FF0000"/>
                  </a:solidFill>
                  <a:latin typeface="Gill Sans"/>
                </a:endParaRPr>
              </a:p>
            </p:txBody>
          </p:sp>
        </p:grpSp>
        <p:grpSp>
          <p:nvGrpSpPr>
            <p:cNvPr id="14" name="Gruppo 90"/>
            <p:cNvGrpSpPr/>
            <p:nvPr/>
          </p:nvGrpSpPr>
          <p:grpSpPr>
            <a:xfrm>
              <a:off x="4816466" y="2636912"/>
              <a:ext cx="1339710" cy="576064"/>
              <a:chOff x="7084718" y="3501008"/>
              <a:chExt cx="1339710" cy="576064"/>
            </a:xfrm>
          </p:grpSpPr>
          <p:pic>
            <p:nvPicPr>
              <p:cNvPr id="16" name="Picture 4" descr="osa svg icon security file server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7084718" y="3501008"/>
                <a:ext cx="571505" cy="571506"/>
              </a:xfrm>
              <a:prstGeom prst="rect">
                <a:avLst/>
              </a:prstGeom>
              <a:noFill/>
            </p:spPr>
          </p:pic>
          <p:pic>
            <p:nvPicPr>
              <p:cNvPr id="17" name="Immagine 82" descr="OGC.jpg"/>
              <p:cNvPicPr>
                <a:picLocks noChangeAspect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7726417" y="3573016"/>
                <a:ext cx="459918" cy="1857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8" name="CasellaDiTesto 27"/>
              <p:cNvSpPr txBox="1"/>
              <p:nvPr/>
            </p:nvSpPr>
            <p:spPr>
              <a:xfrm>
                <a:off x="7596336" y="3707740"/>
                <a:ext cx="82809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srgbClr val="00B050"/>
                    </a:solidFill>
                    <a:latin typeface="Gill Sans"/>
                  </a:rPr>
                  <a:t>WFS</a:t>
                </a:r>
                <a:endParaRPr lang="en-US" b="1" dirty="0">
                  <a:solidFill>
                    <a:srgbClr val="00B050"/>
                  </a:solidFill>
                  <a:latin typeface="Gill Sans"/>
                </a:endParaRPr>
              </a:p>
            </p:txBody>
          </p:sp>
        </p:grpSp>
      </p:grpSp>
      <p:sp>
        <p:nvSpPr>
          <p:cNvPr id="27" name="CasellaDiTesto 31"/>
          <p:cNvSpPr txBox="1"/>
          <p:nvPr/>
        </p:nvSpPr>
        <p:spPr>
          <a:xfrm>
            <a:off x="4788024" y="1779032"/>
            <a:ext cx="57606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900" dirty="0">
              <a:latin typeface="Gill Sans"/>
            </a:endParaRPr>
          </a:p>
        </p:txBody>
      </p:sp>
      <p:grpSp>
        <p:nvGrpSpPr>
          <p:cNvPr id="15" name="Group 99"/>
          <p:cNvGrpSpPr/>
          <p:nvPr/>
        </p:nvGrpSpPr>
        <p:grpSpPr>
          <a:xfrm>
            <a:off x="6501599" y="914936"/>
            <a:ext cx="1886825" cy="3831232"/>
            <a:chOff x="6501599" y="1412776"/>
            <a:chExt cx="1886825" cy="3831232"/>
          </a:xfrm>
        </p:grpSpPr>
        <p:grpSp>
          <p:nvGrpSpPr>
            <p:cNvPr id="28" name="Group 89"/>
            <p:cNvGrpSpPr/>
            <p:nvPr/>
          </p:nvGrpSpPr>
          <p:grpSpPr>
            <a:xfrm>
              <a:off x="6588224" y="2564904"/>
              <a:ext cx="1800200" cy="648072"/>
              <a:chOff x="7092280" y="4293096"/>
              <a:chExt cx="1800200" cy="648072"/>
            </a:xfrm>
          </p:grpSpPr>
          <p:pic>
            <p:nvPicPr>
              <p:cNvPr id="61" name="Immagine 50" descr="file-icon.png"/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7092280" y="4365104"/>
                <a:ext cx="576064" cy="576064"/>
              </a:xfrm>
              <a:prstGeom prst="rect">
                <a:avLst/>
              </a:prstGeom>
            </p:spPr>
          </p:pic>
          <p:pic>
            <p:nvPicPr>
              <p:cNvPr id="62" name="Immagine 53" descr="file-icon.png"/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7596336" y="4293096"/>
                <a:ext cx="576064" cy="576064"/>
              </a:xfrm>
              <a:prstGeom prst="rect">
                <a:avLst/>
              </a:prstGeom>
            </p:spPr>
          </p:pic>
          <p:pic>
            <p:nvPicPr>
              <p:cNvPr id="63" name="Immagine 56" descr="file-icon.png"/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8100392" y="4293096"/>
                <a:ext cx="576064" cy="576064"/>
              </a:xfrm>
              <a:prstGeom prst="rect">
                <a:avLst/>
              </a:prstGeom>
            </p:spPr>
          </p:pic>
          <p:pic>
            <p:nvPicPr>
              <p:cNvPr id="64" name="Immagine 59" descr="file-icon.png"/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8316416" y="4365104"/>
                <a:ext cx="576064" cy="576064"/>
              </a:xfrm>
              <a:prstGeom prst="rect">
                <a:avLst/>
              </a:prstGeom>
            </p:spPr>
          </p:pic>
          <p:pic>
            <p:nvPicPr>
              <p:cNvPr id="65" name="Picture 64" descr="SHP.jpg"/>
              <p:cNvPicPr>
                <a:picLocks noChangeAspect="1"/>
              </p:cNvPicPr>
              <p:nvPr/>
            </p:nvPicPr>
            <p:blipFill>
              <a:blip r:embed="rId9" cstate="print"/>
              <a:srcRect t="25613" r="50000" b="25613"/>
              <a:stretch>
                <a:fillRect/>
              </a:stretch>
            </p:blipFill>
            <p:spPr>
              <a:xfrm>
                <a:off x="7130380" y="4581128"/>
                <a:ext cx="432047" cy="248855"/>
              </a:xfrm>
              <a:prstGeom prst="rect">
                <a:avLst/>
              </a:prstGeom>
            </p:spPr>
          </p:pic>
          <p:pic>
            <p:nvPicPr>
              <p:cNvPr id="66" name="Picture 65" descr="SHP.jpg"/>
              <p:cNvPicPr>
                <a:picLocks noChangeAspect="1"/>
              </p:cNvPicPr>
              <p:nvPr/>
            </p:nvPicPr>
            <p:blipFill>
              <a:blip r:embed="rId9" cstate="print"/>
              <a:srcRect t="25613" r="50000" b="25613"/>
              <a:stretch>
                <a:fillRect/>
              </a:stretch>
            </p:blipFill>
            <p:spPr>
              <a:xfrm>
                <a:off x="7617544" y="4509120"/>
                <a:ext cx="432047" cy="248855"/>
              </a:xfrm>
              <a:prstGeom prst="rect">
                <a:avLst/>
              </a:prstGeom>
            </p:spPr>
          </p:pic>
          <p:pic>
            <p:nvPicPr>
              <p:cNvPr id="67" name="Picture 66" descr="GML.jpg"/>
              <p:cNvPicPr>
                <a:picLocks noChangeAspect="1"/>
              </p:cNvPicPr>
              <p:nvPr/>
            </p:nvPicPr>
            <p:blipFill>
              <a:blip r:embed="rId10" cstate="print"/>
              <a:srcRect r="52153" b="5501"/>
              <a:stretch>
                <a:fillRect/>
              </a:stretch>
            </p:blipFill>
            <p:spPr>
              <a:xfrm>
                <a:off x="8316416" y="4509120"/>
                <a:ext cx="480053" cy="288032"/>
              </a:xfrm>
              <a:prstGeom prst="rect">
                <a:avLst/>
              </a:prstGeom>
            </p:spPr>
          </p:pic>
        </p:grpSp>
        <p:grpSp>
          <p:nvGrpSpPr>
            <p:cNvPr id="29" name="Group 90"/>
            <p:cNvGrpSpPr/>
            <p:nvPr/>
          </p:nvGrpSpPr>
          <p:grpSpPr>
            <a:xfrm>
              <a:off x="6588224" y="3433992"/>
              <a:ext cx="1800200" cy="648072"/>
              <a:chOff x="6948265" y="1985275"/>
              <a:chExt cx="1800200" cy="648072"/>
            </a:xfrm>
          </p:grpSpPr>
          <p:pic>
            <p:nvPicPr>
              <p:cNvPr id="58" name="Picture 57" descr="TIFF.jpg"/>
              <p:cNvPicPr>
                <a:picLocks noChangeAspect="1"/>
              </p:cNvPicPr>
              <p:nvPr/>
            </p:nvPicPr>
            <p:blipFill>
              <a:blip r:embed="rId11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7524329" y="1985275"/>
                <a:ext cx="576064" cy="576064"/>
              </a:xfrm>
              <a:prstGeom prst="rect">
                <a:avLst/>
              </a:prstGeom>
            </p:spPr>
          </p:pic>
          <p:pic>
            <p:nvPicPr>
              <p:cNvPr id="59" name="Picture 58" descr="TIFF.jpg"/>
              <p:cNvPicPr>
                <a:picLocks noChangeAspect="1"/>
              </p:cNvPicPr>
              <p:nvPr/>
            </p:nvPicPr>
            <p:blipFill>
              <a:blip r:embed="rId11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6948265" y="1985275"/>
                <a:ext cx="576064" cy="576064"/>
              </a:xfrm>
              <a:prstGeom prst="rect">
                <a:avLst/>
              </a:prstGeom>
            </p:spPr>
          </p:pic>
          <p:pic>
            <p:nvPicPr>
              <p:cNvPr id="60" name="Picture 59" descr="PNG.jpg"/>
              <p:cNvPicPr>
                <a:picLocks noChangeAspect="1"/>
              </p:cNvPicPr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8172401" y="2057283"/>
                <a:ext cx="576064" cy="576064"/>
              </a:xfrm>
              <a:prstGeom prst="rect">
                <a:avLst/>
              </a:prstGeom>
              <a:effectLst>
                <a:softEdge rad="63500"/>
              </a:effectLst>
            </p:spPr>
          </p:pic>
        </p:grpSp>
        <p:grpSp>
          <p:nvGrpSpPr>
            <p:cNvPr id="30" name="Group 97"/>
            <p:cNvGrpSpPr/>
            <p:nvPr/>
          </p:nvGrpSpPr>
          <p:grpSpPr>
            <a:xfrm>
              <a:off x="6588224" y="1412776"/>
              <a:ext cx="1440160" cy="936104"/>
              <a:chOff x="6228184" y="1412776"/>
              <a:chExt cx="1440160" cy="936104"/>
            </a:xfrm>
          </p:grpSpPr>
          <p:grpSp>
            <p:nvGrpSpPr>
              <p:cNvPr id="31" name="Group 92"/>
              <p:cNvGrpSpPr/>
              <p:nvPr/>
            </p:nvGrpSpPr>
            <p:grpSpPr>
              <a:xfrm>
                <a:off x="6228184" y="1412776"/>
                <a:ext cx="1440160" cy="936104"/>
                <a:chOff x="8567936" y="144016"/>
                <a:chExt cx="1440160" cy="936104"/>
              </a:xfrm>
            </p:grpSpPr>
            <p:pic>
              <p:nvPicPr>
                <p:cNvPr id="50" name="Picture 49" descr="TIFF.jpg"/>
                <p:cNvPicPr>
                  <a:picLocks noChangeAspect="1"/>
                </p:cNvPicPr>
                <p:nvPr/>
              </p:nvPicPr>
              <p:blipFill>
                <a:blip r:embed="rId11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8567936" y="504056"/>
                  <a:ext cx="576064" cy="576064"/>
                </a:xfrm>
                <a:prstGeom prst="rect">
                  <a:avLst/>
                </a:prstGeom>
              </p:spPr>
            </p:pic>
            <p:grpSp>
              <p:nvGrpSpPr>
                <p:cNvPr id="32" name="Group 86"/>
                <p:cNvGrpSpPr/>
                <p:nvPr/>
              </p:nvGrpSpPr>
              <p:grpSpPr>
                <a:xfrm>
                  <a:off x="9071992" y="144016"/>
                  <a:ext cx="936104" cy="936104"/>
                  <a:chOff x="5148064" y="2132856"/>
                  <a:chExt cx="936104" cy="936104"/>
                </a:xfrm>
              </p:grpSpPr>
              <p:pic>
                <p:nvPicPr>
                  <p:cNvPr id="52" name="Immagine 30" descr="file-icon.png"/>
                  <p:cNvPicPr>
                    <a:picLocks noChangeAspect="1"/>
                  </p:cNvPicPr>
                  <p:nvPr/>
                </p:nvPicPr>
                <p:blipFill>
                  <a:blip r:embed="rId8" cstate="print"/>
                  <a:stretch>
                    <a:fillRect/>
                  </a:stretch>
                </p:blipFill>
                <p:spPr>
                  <a:xfrm>
                    <a:off x="5148064" y="2492896"/>
                    <a:ext cx="576064" cy="576064"/>
                  </a:xfrm>
                  <a:prstGeom prst="rect">
                    <a:avLst/>
                  </a:prstGeom>
                </p:spPr>
              </p:pic>
              <p:grpSp>
                <p:nvGrpSpPr>
                  <p:cNvPr id="33" name="Group 85"/>
                  <p:cNvGrpSpPr/>
                  <p:nvPr/>
                </p:nvGrpSpPr>
                <p:grpSpPr>
                  <a:xfrm>
                    <a:off x="5148064" y="2132856"/>
                    <a:ext cx="936104" cy="792088"/>
                    <a:chOff x="5004048" y="2204864"/>
                    <a:chExt cx="936104" cy="792088"/>
                  </a:xfrm>
                </p:grpSpPr>
                <p:grpSp>
                  <p:nvGrpSpPr>
                    <p:cNvPr id="36" name="Gruppo 42"/>
                    <p:cNvGrpSpPr/>
                    <p:nvPr/>
                  </p:nvGrpSpPr>
                  <p:grpSpPr>
                    <a:xfrm>
                      <a:off x="5004048" y="2204864"/>
                      <a:ext cx="936104" cy="792088"/>
                      <a:chOff x="4716016" y="3501008"/>
                      <a:chExt cx="936104" cy="792088"/>
                    </a:xfrm>
                  </p:grpSpPr>
                  <p:pic>
                    <p:nvPicPr>
                      <p:cNvPr id="56" name="Immagine 43" descr="file-icon.png"/>
                      <p:cNvPicPr>
                        <a:picLocks noChangeAspect="1"/>
                      </p:cNvPicPr>
                      <p:nvPr/>
                    </p:nvPicPr>
                    <p:blipFill>
                      <a:blip r:embed="rId8" cstate="print"/>
                      <a:stretch>
                        <a:fillRect/>
                      </a:stretch>
                    </p:blipFill>
                    <p:spPr>
                      <a:xfrm>
                        <a:off x="5076056" y="3717032"/>
                        <a:ext cx="576064" cy="576064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57" name="CasellaDiTesto 44"/>
                      <p:cNvSpPr txBox="1"/>
                      <p:nvPr/>
                    </p:nvSpPr>
                    <p:spPr>
                      <a:xfrm>
                        <a:off x="4716016" y="3501008"/>
                        <a:ext cx="576064" cy="2308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endParaRPr lang="en-US" sz="900" dirty="0">
                          <a:latin typeface="Gill Sans"/>
                        </a:endParaRPr>
                      </a:p>
                    </p:txBody>
                  </p:sp>
                </p:grpSp>
                <p:pic>
                  <p:nvPicPr>
                    <p:cNvPr id="55" name="Immagine 12" descr="netcdf.png"/>
                    <p:cNvPicPr>
                      <a:picLocks noChangeAspect="1"/>
                    </p:cNvPicPr>
                    <p:nvPr/>
                  </p:nvPicPr>
                  <p:blipFill>
                    <a:blip r:embed="rId13" cstate="print"/>
                    <a:stretch>
                      <a:fillRect/>
                    </a:stretch>
                  </p:blipFill>
                  <p:spPr>
                    <a:xfrm>
                      <a:off x="5508105" y="2636912"/>
                      <a:ext cx="300236" cy="216024"/>
                    </a:xfrm>
                    <a:prstGeom prst="rect">
                      <a:avLst/>
                    </a:prstGeom>
                    <a:ln>
                      <a:noFill/>
                    </a:ln>
                    <a:effectLst>
                      <a:outerShdw blurRad="292100" dist="139700" dir="2700000" algn="tl" rotWithShape="0">
                        <a:srgbClr val="333333">
                          <a:alpha val="65000"/>
                        </a:srgbClr>
                      </a:outerShdw>
                    </a:effectLst>
                  </p:spPr>
                </p:pic>
              </p:grpSp>
            </p:grpSp>
          </p:grpSp>
          <p:pic>
            <p:nvPicPr>
              <p:cNvPr id="49" name="Picture 48" descr="hdf_logo.jpg"/>
              <p:cNvPicPr>
                <a:picLocks noChangeAspect="1"/>
              </p:cNvPicPr>
              <p:nvPr/>
            </p:nvPicPr>
            <p:blipFill>
              <a:blip r:embed="rId14" cstate="print"/>
              <a:srcRect r="63151"/>
              <a:stretch>
                <a:fillRect/>
              </a:stretch>
            </p:blipFill>
            <p:spPr>
              <a:xfrm>
                <a:off x="6816948" y="1916832"/>
                <a:ext cx="315383" cy="288032"/>
              </a:xfrm>
              <a:prstGeom prst="rect">
                <a:avLst/>
              </a:prstGeom>
            </p:spPr>
          </p:pic>
        </p:grpSp>
        <p:grpSp>
          <p:nvGrpSpPr>
            <p:cNvPr id="37" name="Group 98"/>
            <p:cNvGrpSpPr/>
            <p:nvPr/>
          </p:nvGrpSpPr>
          <p:grpSpPr>
            <a:xfrm>
              <a:off x="6501599" y="4221088"/>
              <a:ext cx="1881833" cy="1022920"/>
              <a:chOff x="6357583" y="4221088"/>
              <a:chExt cx="1881833" cy="1022920"/>
            </a:xfrm>
          </p:grpSpPr>
          <p:grpSp>
            <p:nvGrpSpPr>
              <p:cNvPr id="38" name="Group 88"/>
              <p:cNvGrpSpPr/>
              <p:nvPr/>
            </p:nvGrpSpPr>
            <p:grpSpPr>
              <a:xfrm>
                <a:off x="6357583" y="4221088"/>
                <a:ext cx="1881833" cy="1022920"/>
                <a:chOff x="4413367" y="3717032"/>
                <a:chExt cx="1881833" cy="1022920"/>
              </a:xfrm>
            </p:grpSpPr>
            <p:pic>
              <p:nvPicPr>
                <p:cNvPr id="35" name="Picture 34" descr="TIFF.jpg"/>
                <p:cNvPicPr>
                  <a:picLocks noChangeAspect="1"/>
                </p:cNvPicPr>
                <p:nvPr/>
              </p:nvPicPr>
              <p:blipFill>
                <a:blip r:embed="rId11" cstate="print">
                  <a:clrChange>
                    <a:clrFrom>
                      <a:srgbClr val="F6F6F6"/>
                    </a:clrFrom>
                    <a:clrTo>
                      <a:srgbClr val="F6F6F6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4413367" y="3717032"/>
                  <a:ext cx="576064" cy="576064"/>
                </a:xfrm>
                <a:prstGeom prst="rect">
                  <a:avLst/>
                </a:prstGeom>
              </p:spPr>
            </p:pic>
            <p:grpSp>
              <p:nvGrpSpPr>
                <p:cNvPr id="39" name="Group 87"/>
                <p:cNvGrpSpPr/>
                <p:nvPr/>
              </p:nvGrpSpPr>
              <p:grpSpPr>
                <a:xfrm>
                  <a:off x="4716016" y="3789040"/>
                  <a:ext cx="1579184" cy="950912"/>
                  <a:chOff x="4716016" y="3789040"/>
                  <a:chExt cx="1579184" cy="950912"/>
                </a:xfrm>
              </p:grpSpPr>
              <p:grpSp>
                <p:nvGrpSpPr>
                  <p:cNvPr id="40" name="Gruppo 33"/>
                  <p:cNvGrpSpPr/>
                  <p:nvPr/>
                </p:nvGrpSpPr>
                <p:grpSpPr>
                  <a:xfrm>
                    <a:off x="4716016" y="3789040"/>
                    <a:ext cx="849479" cy="734888"/>
                    <a:chOff x="4716016" y="2996952"/>
                    <a:chExt cx="849479" cy="734888"/>
                  </a:xfrm>
                </p:grpSpPr>
                <p:pic>
                  <p:nvPicPr>
                    <p:cNvPr id="46" name="Immagine 34" descr="file-icon.png"/>
                    <p:cNvPicPr>
                      <a:picLocks noChangeAspect="1"/>
                    </p:cNvPicPr>
                    <p:nvPr/>
                  </p:nvPicPr>
                  <p:blipFill>
                    <a:blip r:embed="rId8" cstate="print"/>
                    <a:stretch>
                      <a:fillRect/>
                    </a:stretch>
                  </p:blipFill>
                  <p:spPr>
                    <a:xfrm>
                      <a:off x="4989431" y="2996952"/>
                      <a:ext cx="576064" cy="576064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47" name="CasellaDiTesto 35"/>
                    <p:cNvSpPr txBox="1"/>
                    <p:nvPr/>
                  </p:nvSpPr>
                  <p:spPr>
                    <a:xfrm>
                      <a:off x="4716016" y="3501008"/>
                      <a:ext cx="576064" cy="2308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endParaRPr lang="en-US" sz="900" dirty="0">
                        <a:latin typeface="Gill Sans"/>
                      </a:endParaRPr>
                    </a:p>
                  </p:txBody>
                </p:sp>
              </p:grpSp>
              <p:grpSp>
                <p:nvGrpSpPr>
                  <p:cNvPr id="48" name="Group 84"/>
                  <p:cNvGrpSpPr/>
                  <p:nvPr/>
                </p:nvGrpSpPr>
                <p:grpSpPr>
                  <a:xfrm>
                    <a:off x="5349471" y="3861048"/>
                    <a:ext cx="576064" cy="576064"/>
                    <a:chOff x="5133447" y="3861048"/>
                    <a:chExt cx="576064" cy="576064"/>
                  </a:xfrm>
                </p:grpSpPr>
                <p:pic>
                  <p:nvPicPr>
                    <p:cNvPr id="44" name="Immagine 37" descr="file-icon.png"/>
                    <p:cNvPicPr>
                      <a:picLocks noChangeAspect="1"/>
                    </p:cNvPicPr>
                    <p:nvPr/>
                  </p:nvPicPr>
                  <p:blipFill>
                    <a:blip r:embed="rId8" cstate="print"/>
                    <a:stretch>
                      <a:fillRect/>
                    </a:stretch>
                  </p:blipFill>
                  <p:spPr>
                    <a:xfrm>
                      <a:off x="5133447" y="3861048"/>
                      <a:ext cx="576064" cy="576064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5" name="Immagine 12" descr="netcdf.png"/>
                    <p:cNvPicPr>
                      <a:picLocks noChangeAspect="1"/>
                    </p:cNvPicPr>
                    <p:nvPr/>
                  </p:nvPicPr>
                  <p:blipFill>
                    <a:blip r:embed="rId13" cstate="print"/>
                    <a:stretch>
                      <a:fillRect/>
                    </a:stretch>
                  </p:blipFill>
                  <p:spPr>
                    <a:xfrm>
                      <a:off x="5277463" y="4077072"/>
                      <a:ext cx="300236" cy="216024"/>
                    </a:xfrm>
                    <a:prstGeom prst="rect">
                      <a:avLst/>
                    </a:prstGeom>
                    <a:ln>
                      <a:noFill/>
                    </a:ln>
                    <a:effectLst>
                      <a:outerShdw blurRad="292100" dist="139700" dir="2700000" algn="tl" rotWithShape="0">
                        <a:srgbClr val="333333">
                          <a:alpha val="65000"/>
                        </a:srgbClr>
                      </a:outerShdw>
                    </a:effectLst>
                  </p:spPr>
                </p:pic>
              </p:grpSp>
              <p:grpSp>
                <p:nvGrpSpPr>
                  <p:cNvPr id="51" name="Group 83"/>
                  <p:cNvGrpSpPr/>
                  <p:nvPr/>
                </p:nvGrpSpPr>
                <p:grpSpPr>
                  <a:xfrm>
                    <a:off x="5436096" y="3908814"/>
                    <a:ext cx="859104" cy="831138"/>
                    <a:chOff x="5364088" y="3836806"/>
                    <a:chExt cx="859104" cy="831138"/>
                  </a:xfrm>
                </p:grpSpPr>
                <p:grpSp>
                  <p:nvGrpSpPr>
                    <p:cNvPr id="53" name="Gruppo 39"/>
                    <p:cNvGrpSpPr/>
                    <p:nvPr/>
                  </p:nvGrpSpPr>
                  <p:grpSpPr>
                    <a:xfrm>
                      <a:off x="5364088" y="3836806"/>
                      <a:ext cx="859104" cy="831138"/>
                      <a:chOff x="4716016" y="2900702"/>
                      <a:chExt cx="859104" cy="831138"/>
                    </a:xfrm>
                  </p:grpSpPr>
                  <p:pic>
                    <p:nvPicPr>
                      <p:cNvPr id="42" name="Immagine 40" descr="file-icon.png"/>
                      <p:cNvPicPr>
                        <a:picLocks noChangeAspect="1"/>
                      </p:cNvPicPr>
                      <p:nvPr/>
                    </p:nvPicPr>
                    <p:blipFill>
                      <a:blip r:embed="rId8" cstate="print"/>
                      <a:stretch>
                        <a:fillRect/>
                      </a:stretch>
                    </p:blipFill>
                    <p:spPr>
                      <a:xfrm>
                        <a:off x="4999056" y="2900702"/>
                        <a:ext cx="576064" cy="576064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43" name="CasellaDiTesto 41"/>
                      <p:cNvSpPr txBox="1"/>
                      <p:nvPr/>
                    </p:nvSpPr>
                    <p:spPr>
                      <a:xfrm>
                        <a:off x="4716016" y="3501008"/>
                        <a:ext cx="576064" cy="2308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endParaRPr lang="en-US" sz="900" dirty="0">
                          <a:latin typeface="Gill Sans"/>
                        </a:endParaRPr>
                      </a:p>
                    </p:txBody>
                  </p:sp>
                </p:grpSp>
                <p:pic>
                  <p:nvPicPr>
                    <p:cNvPr id="41" name="Immagine 12" descr="netcdf.png"/>
                    <p:cNvPicPr>
                      <a:picLocks noChangeAspect="1"/>
                    </p:cNvPicPr>
                    <p:nvPr/>
                  </p:nvPicPr>
                  <p:blipFill>
                    <a:blip r:embed="rId13" cstate="print"/>
                    <a:stretch>
                      <a:fillRect/>
                    </a:stretch>
                  </p:blipFill>
                  <p:spPr>
                    <a:xfrm>
                      <a:off x="5791144" y="4052830"/>
                      <a:ext cx="300236" cy="216024"/>
                    </a:xfrm>
                    <a:prstGeom prst="rect">
                      <a:avLst/>
                    </a:prstGeom>
                    <a:ln>
                      <a:noFill/>
                    </a:ln>
                    <a:effectLst>
                      <a:outerShdw blurRad="292100" dist="139700" dir="2700000" algn="tl" rotWithShape="0">
                        <a:srgbClr val="333333">
                          <a:alpha val="65000"/>
                        </a:srgbClr>
                      </a:outerShdw>
                    </a:effectLst>
                  </p:spPr>
                </p:pic>
              </p:grpSp>
            </p:grpSp>
          </p:grpSp>
          <p:pic>
            <p:nvPicPr>
              <p:cNvPr id="34" name="Picture 33" descr="hdf_logo.jpg"/>
              <p:cNvPicPr>
                <a:picLocks noChangeAspect="1"/>
              </p:cNvPicPr>
              <p:nvPr/>
            </p:nvPicPr>
            <p:blipFill>
              <a:blip r:embed="rId14" cstate="print"/>
              <a:srcRect r="63151"/>
              <a:stretch>
                <a:fillRect/>
              </a:stretch>
            </p:blipFill>
            <p:spPr>
              <a:xfrm>
                <a:off x="7031055" y="4483720"/>
                <a:ext cx="315383" cy="288032"/>
              </a:xfrm>
              <a:prstGeom prst="rect">
                <a:avLst/>
              </a:prstGeom>
            </p:spPr>
          </p:pic>
        </p:grpSp>
      </p:grpSp>
      <p:pic>
        <p:nvPicPr>
          <p:cNvPr id="68" name="Picture 67" descr="image-2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79512" y="4587344"/>
            <a:ext cx="2171700" cy="1085850"/>
          </a:xfrm>
          <a:prstGeom prst="rect">
            <a:avLst/>
          </a:prstGeom>
        </p:spPr>
      </p:pic>
      <p:pic>
        <p:nvPicPr>
          <p:cNvPr id="69" name="Picture 68" descr="arctic.gif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1835696" y="5050844"/>
            <a:ext cx="1309316" cy="1309316"/>
          </a:xfrm>
          <a:prstGeom prst="rect">
            <a:avLst/>
          </a:prstGeom>
        </p:spPr>
      </p:pic>
      <p:grpSp>
        <p:nvGrpSpPr>
          <p:cNvPr id="54" name="Group 111"/>
          <p:cNvGrpSpPr/>
          <p:nvPr/>
        </p:nvGrpSpPr>
        <p:grpSpPr>
          <a:xfrm>
            <a:off x="3419872" y="4443328"/>
            <a:ext cx="3816424" cy="1728192"/>
            <a:chOff x="3419872" y="4941168"/>
            <a:chExt cx="3816424" cy="1728192"/>
          </a:xfrm>
        </p:grpSpPr>
        <p:pic>
          <p:nvPicPr>
            <p:cNvPr id="71" name="Picture 3" descr="C:\DOCUME~1\ADMINI~1\IMPOST~1\Temp\VMwareDnD\d17859a2\4326.png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4560575" y="4941168"/>
              <a:ext cx="2675721" cy="1303395"/>
            </a:xfrm>
            <a:prstGeom prst="rect">
              <a:avLst/>
            </a:prstGeom>
            <a:noFill/>
          </p:spPr>
        </p:pic>
        <p:pic>
          <p:nvPicPr>
            <p:cNvPr id="72" name="Picture 71" descr="images.jpg"/>
            <p:cNvPicPr>
              <a:picLocks noChangeAspect="1"/>
            </p:cNvPicPr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419872" y="5301208"/>
              <a:ext cx="1954503" cy="1368152"/>
            </a:xfrm>
            <a:prstGeom prst="rect">
              <a:avLst/>
            </a:prstGeom>
          </p:spPr>
        </p:pic>
      </p:grpSp>
      <p:pic>
        <p:nvPicPr>
          <p:cNvPr id="73" name="Picture 72" descr="image-3.jp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6660232" y="4759960"/>
            <a:ext cx="2520643" cy="141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692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880" y="254000"/>
            <a:ext cx="3007360" cy="599440"/>
          </a:xfrm>
        </p:spPr>
        <p:txBody>
          <a:bodyPr>
            <a:normAutofit fontScale="90000"/>
          </a:bodyPr>
          <a:lstStyle/>
          <a:p>
            <a:pPr algn="l"/>
            <a:r>
              <a:rPr lang="es-ES" sz="2600" b="1" dirty="0" smtClean="0">
                <a:latin typeface="Calibri"/>
              </a:rPr>
              <a:t>Introducción al </a:t>
            </a:r>
            <a:r>
              <a:rPr lang="es-ES" sz="2600" b="1" dirty="0" err="1" smtClean="0">
                <a:latin typeface="Calibri"/>
              </a:rPr>
              <a:t>broker</a:t>
            </a:r>
            <a:endParaRPr lang="es-ES" sz="2600" b="1" dirty="0">
              <a:latin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0164DB1-43D2-334C-B2F7-64A7CE0127F5}" type="slidenum">
              <a:rPr lang="es-ES" smtClean="0">
                <a:latin typeface="Gill Sans"/>
              </a:rPr>
              <a:pPr/>
              <a:t>153</a:t>
            </a:fld>
            <a:endParaRPr lang="es-ES" dirty="0">
              <a:latin typeface="Gill Sans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457200" y="1341120"/>
            <a:ext cx="8229600" cy="4525963"/>
          </a:xfrm>
        </p:spPr>
        <p:txBody>
          <a:bodyPr>
            <a:normAutofit fontScale="85000" lnSpcReduction="10000"/>
          </a:bodyPr>
          <a:lstStyle/>
          <a:p>
            <a:r>
              <a:rPr lang="es-ES" dirty="0" smtClean="0">
                <a:latin typeface="Gill Sans"/>
              </a:rPr>
              <a:t>Tercera parte, distinta, que actúa como un intermediario entre la fuente y el objetivo de una comunicación</a:t>
            </a:r>
          </a:p>
          <a:p>
            <a:pPr lvl="1"/>
            <a:r>
              <a:rPr lang="es-ES" dirty="0" smtClean="0">
                <a:latin typeface="Gill Sans"/>
              </a:rPr>
              <a:t>En economía: una parte individual que arregla transacciones entre un comprador y un vendedor </a:t>
            </a:r>
          </a:p>
          <a:p>
            <a:r>
              <a:rPr lang="es-ES" dirty="0" smtClean="0">
                <a:latin typeface="Gill Sans"/>
              </a:rPr>
              <a:t>Cf. Proxy: un agente autorizado a actuar por otra parte, manteniendo la misma interfaz (pero puede agregar un nuevo comportamiento )</a:t>
            </a:r>
          </a:p>
          <a:p>
            <a:r>
              <a:rPr lang="es-ES" dirty="0" smtClean="0">
                <a:latin typeface="Gill Sans"/>
              </a:rPr>
              <a:t>Cf.  Adaptador: un agente que preserva el comportamiento de otra parte, sin cambiar su interfaz</a:t>
            </a:r>
            <a:endParaRPr lang="es-ES" dirty="0">
              <a:latin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655748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44"/>
          <p:cNvGrpSpPr/>
          <p:nvPr/>
        </p:nvGrpSpPr>
        <p:grpSpPr>
          <a:xfrm>
            <a:off x="20707" y="913826"/>
            <a:ext cx="3226909" cy="1723821"/>
            <a:chOff x="192961" y="346914"/>
            <a:chExt cx="6065795" cy="3240360"/>
          </a:xfrm>
        </p:grpSpPr>
        <p:pic>
          <p:nvPicPr>
            <p:cNvPr id="22" name="Immagine 21" descr="clouds-7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2961" y="346914"/>
              <a:ext cx="6065795" cy="3240360"/>
            </a:xfrm>
            <a:prstGeom prst="rect">
              <a:avLst/>
            </a:prstGeom>
          </p:spPr>
        </p:pic>
        <p:sp>
          <p:nvSpPr>
            <p:cNvPr id="4" name="Elaborazione 3"/>
            <p:cNvSpPr/>
            <p:nvPr/>
          </p:nvSpPr>
          <p:spPr>
            <a:xfrm>
              <a:off x="1475656" y="1772816"/>
              <a:ext cx="3888432" cy="360040"/>
            </a:xfrm>
            <a:prstGeom prst="flowChartProcess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800" dirty="0">
                <a:solidFill>
                  <a:prstClr val="white"/>
                </a:solidFill>
                <a:latin typeface="Gill Sans"/>
              </a:endParaRPr>
            </a:p>
          </p:txBody>
        </p:sp>
        <p:cxnSp>
          <p:nvCxnSpPr>
            <p:cNvPr id="6" name="Connettore 1 5"/>
            <p:cNvCxnSpPr/>
            <p:nvPr/>
          </p:nvCxnSpPr>
          <p:spPr>
            <a:xfrm>
              <a:off x="1475656" y="1772816"/>
              <a:ext cx="3888432" cy="0"/>
            </a:xfrm>
            <a:prstGeom prst="line">
              <a:avLst/>
            </a:prstGeom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nettore 1 6"/>
            <p:cNvCxnSpPr/>
            <p:nvPr/>
          </p:nvCxnSpPr>
          <p:spPr>
            <a:xfrm>
              <a:off x="1475656" y="2132856"/>
              <a:ext cx="3888432" cy="0"/>
            </a:xfrm>
            <a:prstGeom prst="line">
              <a:avLst/>
            </a:prstGeom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CasellaDiTesto 7"/>
            <p:cNvSpPr txBox="1"/>
            <p:nvPr/>
          </p:nvSpPr>
          <p:spPr>
            <a:xfrm>
              <a:off x="2141397" y="1772817"/>
              <a:ext cx="2790874" cy="4049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800" i="1" dirty="0" smtClean="0">
                  <a:solidFill>
                    <a:prstClr val="black"/>
                  </a:solidFill>
                  <a:latin typeface="Gill Sans"/>
                </a:rPr>
                <a:t>Bus de </a:t>
              </a:r>
              <a:r>
                <a:rPr lang="es-ES" sz="800" i="1" dirty="0" err="1" smtClean="0">
                  <a:solidFill>
                    <a:prstClr val="black"/>
                  </a:solidFill>
                  <a:latin typeface="Gill Sans"/>
                </a:rPr>
                <a:t>Sevicios</a:t>
              </a:r>
              <a:r>
                <a:rPr lang="es-ES" sz="800" i="1" dirty="0" smtClean="0">
                  <a:solidFill>
                    <a:prstClr val="black"/>
                  </a:solidFill>
                  <a:latin typeface="Gill Sans"/>
                </a:rPr>
                <a:t> Disciplina A</a:t>
              </a:r>
              <a:endParaRPr lang="es-ES" sz="800" i="1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9" name="Rettangolo arrotondato 8"/>
            <p:cNvSpPr/>
            <p:nvPr/>
          </p:nvSpPr>
          <p:spPr>
            <a:xfrm>
              <a:off x="1475656" y="908720"/>
              <a:ext cx="1599673" cy="504056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" sz="800" dirty="0" smtClean="0">
                  <a:solidFill>
                    <a:prstClr val="black"/>
                  </a:solidFill>
                  <a:latin typeface="Gill Sans"/>
                </a:rPr>
                <a:t>Consumidor del servicio</a:t>
              </a:r>
              <a:endParaRPr lang="es-ES" sz="8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10" name="Rettangolo arrotondato 9"/>
            <p:cNvSpPr/>
            <p:nvPr/>
          </p:nvSpPr>
          <p:spPr>
            <a:xfrm>
              <a:off x="3491880" y="908720"/>
              <a:ext cx="1626299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" sz="800" dirty="0" smtClean="0">
                  <a:solidFill>
                    <a:prstClr val="black"/>
                  </a:solidFill>
                  <a:latin typeface="Gill Sans"/>
                </a:rPr>
                <a:t>Consumidor del servicio</a:t>
              </a:r>
              <a:endParaRPr lang="es-ES" sz="8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11" name="Rettangolo arrotondato 10"/>
            <p:cNvSpPr/>
            <p:nvPr/>
          </p:nvSpPr>
          <p:spPr>
            <a:xfrm>
              <a:off x="1475656" y="2492896"/>
              <a:ext cx="1391634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" sz="800" dirty="0" smtClean="0">
                  <a:solidFill>
                    <a:prstClr val="black"/>
                  </a:solidFill>
                  <a:latin typeface="Gill Sans"/>
                </a:rPr>
                <a:t>Proveedor del servicio</a:t>
              </a:r>
              <a:endParaRPr lang="es-ES" sz="8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12" name="Rettangolo arrotondato 11"/>
            <p:cNvSpPr/>
            <p:nvPr/>
          </p:nvSpPr>
          <p:spPr>
            <a:xfrm>
              <a:off x="2867291" y="2492896"/>
              <a:ext cx="1432512" cy="504056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" sz="800" dirty="0" smtClean="0">
                  <a:solidFill>
                    <a:prstClr val="black"/>
                  </a:solidFill>
                  <a:latin typeface="Gill Sans"/>
                </a:rPr>
                <a:t>Proveedor del servicio</a:t>
              </a:r>
              <a:endParaRPr lang="es-ES" sz="8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13" name="Rettangolo arrotondato 12"/>
            <p:cNvSpPr/>
            <p:nvPr/>
          </p:nvSpPr>
          <p:spPr>
            <a:xfrm>
              <a:off x="4355975" y="2492896"/>
              <a:ext cx="1603943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" sz="800" dirty="0" smtClean="0">
                  <a:solidFill>
                    <a:prstClr val="black"/>
                  </a:solidFill>
                  <a:latin typeface="Gill Sans"/>
                </a:rPr>
                <a:t>Proveedor del servicio</a:t>
              </a:r>
              <a:endParaRPr lang="es-ES" sz="800" dirty="0">
                <a:solidFill>
                  <a:prstClr val="black"/>
                </a:solidFill>
                <a:latin typeface="Gill Sans"/>
              </a:endParaRPr>
            </a:p>
          </p:txBody>
        </p:sp>
        <p:cxnSp>
          <p:nvCxnSpPr>
            <p:cNvPr id="15" name="Connettore 1 14"/>
            <p:cNvCxnSpPr>
              <a:stCxn id="9" idx="2"/>
            </p:cNvCxnSpPr>
            <p:nvPr/>
          </p:nvCxnSpPr>
          <p:spPr>
            <a:xfrm rot="5400000">
              <a:off x="2091599" y="1588922"/>
              <a:ext cx="360043" cy="7748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1 15"/>
            <p:cNvCxnSpPr/>
            <p:nvPr/>
          </p:nvCxnSpPr>
          <p:spPr>
            <a:xfrm>
              <a:off x="4283968" y="141277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1 16"/>
            <p:cNvCxnSpPr/>
            <p:nvPr/>
          </p:nvCxnSpPr>
          <p:spPr>
            <a:xfrm>
              <a:off x="2267744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ttore 1 17"/>
            <p:cNvCxnSpPr/>
            <p:nvPr/>
          </p:nvCxnSpPr>
          <p:spPr>
            <a:xfrm>
              <a:off x="3491880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ttore 1 18"/>
            <p:cNvCxnSpPr/>
            <p:nvPr/>
          </p:nvCxnSpPr>
          <p:spPr>
            <a:xfrm>
              <a:off x="4788024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Cilindro 23"/>
            <p:cNvSpPr/>
            <p:nvPr/>
          </p:nvSpPr>
          <p:spPr>
            <a:xfrm>
              <a:off x="3707904" y="2924944"/>
              <a:ext cx="360040" cy="288032"/>
            </a:xfrm>
            <a:prstGeom prst="can">
              <a:avLst>
                <a:gd name="adj" fmla="val 50000"/>
              </a:avLst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sz="800" dirty="0">
                <a:solidFill>
                  <a:prstClr val="black"/>
                </a:solidFill>
                <a:latin typeface="Gill Sans"/>
              </a:endParaRPr>
            </a:p>
          </p:txBody>
        </p:sp>
      </p:grpSp>
      <p:grpSp>
        <p:nvGrpSpPr>
          <p:cNvPr id="3" name="Gruppo 45"/>
          <p:cNvGrpSpPr/>
          <p:nvPr/>
        </p:nvGrpSpPr>
        <p:grpSpPr>
          <a:xfrm>
            <a:off x="0" y="3916365"/>
            <a:ext cx="3372883" cy="1801801"/>
            <a:chOff x="18373" y="3717032"/>
            <a:chExt cx="6065795" cy="3240360"/>
          </a:xfrm>
        </p:grpSpPr>
        <p:pic>
          <p:nvPicPr>
            <p:cNvPr id="25" name="Immagine 24" descr="clouds-7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8373" y="3717032"/>
              <a:ext cx="6065795" cy="3240360"/>
            </a:xfrm>
            <a:prstGeom prst="rect">
              <a:avLst/>
            </a:prstGeom>
          </p:spPr>
        </p:pic>
        <p:sp>
          <p:nvSpPr>
            <p:cNvPr id="26" name="Elaborazione 25"/>
            <p:cNvSpPr/>
            <p:nvPr/>
          </p:nvSpPr>
          <p:spPr>
            <a:xfrm>
              <a:off x="1301068" y="5142934"/>
              <a:ext cx="3888432" cy="360040"/>
            </a:xfrm>
            <a:prstGeom prst="flowChartProcess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800" dirty="0">
                <a:solidFill>
                  <a:prstClr val="white"/>
                </a:solidFill>
                <a:latin typeface="Gill Sans"/>
              </a:endParaRPr>
            </a:p>
          </p:txBody>
        </p:sp>
        <p:cxnSp>
          <p:nvCxnSpPr>
            <p:cNvPr id="27" name="Connettore 1 26"/>
            <p:cNvCxnSpPr/>
            <p:nvPr/>
          </p:nvCxnSpPr>
          <p:spPr>
            <a:xfrm>
              <a:off x="1301068" y="5142934"/>
              <a:ext cx="3888432" cy="0"/>
            </a:xfrm>
            <a:prstGeom prst="line">
              <a:avLst/>
            </a:prstGeom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ttore 1 27"/>
            <p:cNvCxnSpPr/>
            <p:nvPr/>
          </p:nvCxnSpPr>
          <p:spPr>
            <a:xfrm>
              <a:off x="1301068" y="5502974"/>
              <a:ext cx="3888432" cy="0"/>
            </a:xfrm>
            <a:prstGeom prst="line">
              <a:avLst/>
            </a:prstGeom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CasellaDiTesto 28"/>
            <p:cNvSpPr txBox="1"/>
            <p:nvPr/>
          </p:nvSpPr>
          <p:spPr>
            <a:xfrm>
              <a:off x="1966811" y="5142933"/>
              <a:ext cx="2670089" cy="3874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800" i="1" dirty="0">
                  <a:solidFill>
                    <a:prstClr val="black"/>
                  </a:solidFill>
                  <a:latin typeface="Gill Sans"/>
                </a:rPr>
                <a:t>Bus de </a:t>
              </a:r>
              <a:r>
                <a:rPr lang="es-ES" sz="800" i="1" dirty="0" err="1">
                  <a:solidFill>
                    <a:prstClr val="black"/>
                  </a:solidFill>
                  <a:latin typeface="Gill Sans"/>
                </a:rPr>
                <a:t>Sevicios</a:t>
              </a:r>
              <a:r>
                <a:rPr lang="es-ES" sz="800" i="1" dirty="0">
                  <a:solidFill>
                    <a:prstClr val="black"/>
                  </a:solidFill>
                  <a:latin typeface="Gill Sans"/>
                </a:rPr>
                <a:t> Disciplina B</a:t>
              </a:r>
            </a:p>
          </p:txBody>
        </p:sp>
        <p:sp>
          <p:nvSpPr>
            <p:cNvPr id="30" name="Rettangolo arrotondato 29"/>
            <p:cNvSpPr/>
            <p:nvPr/>
          </p:nvSpPr>
          <p:spPr>
            <a:xfrm>
              <a:off x="1301070" y="4278838"/>
              <a:ext cx="1777118" cy="504056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" sz="800" dirty="0" smtClean="0">
                  <a:solidFill>
                    <a:prstClr val="black"/>
                  </a:solidFill>
                  <a:latin typeface="Gill Sans"/>
                </a:rPr>
                <a:t>Consumidor del servicio</a:t>
              </a:r>
              <a:endParaRPr lang="es-ES" sz="8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31" name="Rettangolo arrotondato 30"/>
            <p:cNvSpPr/>
            <p:nvPr/>
          </p:nvSpPr>
          <p:spPr>
            <a:xfrm>
              <a:off x="3185249" y="4278838"/>
              <a:ext cx="1582427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" sz="800" dirty="0" smtClean="0">
                  <a:solidFill>
                    <a:prstClr val="black"/>
                  </a:solidFill>
                  <a:latin typeface="Gill Sans"/>
                </a:rPr>
                <a:t>Consumidor del servicio</a:t>
              </a:r>
              <a:endParaRPr lang="es-ES" sz="8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32" name="Rettangolo arrotondato 31"/>
            <p:cNvSpPr/>
            <p:nvPr/>
          </p:nvSpPr>
          <p:spPr>
            <a:xfrm>
              <a:off x="1462277" y="5863015"/>
              <a:ext cx="1296143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" sz="800" dirty="0" smtClean="0">
                  <a:solidFill>
                    <a:prstClr val="black"/>
                  </a:solidFill>
                  <a:latin typeface="Gill Sans"/>
                </a:rPr>
                <a:t>Proveedor del servicio</a:t>
              </a:r>
              <a:endParaRPr lang="es-ES" sz="8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33" name="Rettangolo arrotondato 32"/>
            <p:cNvSpPr/>
            <p:nvPr/>
          </p:nvSpPr>
          <p:spPr>
            <a:xfrm>
              <a:off x="2813237" y="5863015"/>
              <a:ext cx="1296143" cy="504056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" sz="800" dirty="0" smtClean="0">
                  <a:solidFill>
                    <a:prstClr val="black"/>
                  </a:solidFill>
                  <a:latin typeface="Gill Sans"/>
                </a:rPr>
                <a:t>Proveedor del servicio</a:t>
              </a:r>
              <a:endParaRPr lang="es-ES" sz="8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34" name="Rettangolo arrotondato 33"/>
            <p:cNvSpPr/>
            <p:nvPr/>
          </p:nvSpPr>
          <p:spPr>
            <a:xfrm>
              <a:off x="4181386" y="5863015"/>
              <a:ext cx="1391597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" sz="800" dirty="0" smtClean="0">
                  <a:solidFill>
                    <a:prstClr val="black"/>
                  </a:solidFill>
                  <a:latin typeface="Gill Sans"/>
                </a:rPr>
                <a:t>Proveedor del servicio</a:t>
              </a:r>
              <a:endParaRPr lang="es-ES" sz="800" dirty="0">
                <a:solidFill>
                  <a:prstClr val="black"/>
                </a:solidFill>
                <a:latin typeface="Gill Sans"/>
              </a:endParaRPr>
            </a:p>
          </p:txBody>
        </p:sp>
        <p:cxnSp>
          <p:nvCxnSpPr>
            <p:cNvPr id="35" name="Connettore 1 34"/>
            <p:cNvCxnSpPr>
              <a:stCxn id="30" idx="2"/>
            </p:cNvCxnSpPr>
            <p:nvPr/>
          </p:nvCxnSpPr>
          <p:spPr>
            <a:xfrm>
              <a:off x="2189629" y="4782894"/>
              <a:ext cx="0" cy="428931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ttore 1 35"/>
            <p:cNvCxnSpPr/>
            <p:nvPr/>
          </p:nvCxnSpPr>
          <p:spPr>
            <a:xfrm>
              <a:off x="4109380" y="4782894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ttore 1 36"/>
            <p:cNvCxnSpPr/>
            <p:nvPr/>
          </p:nvCxnSpPr>
          <p:spPr>
            <a:xfrm>
              <a:off x="2093156" y="5502974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ttore 1 37"/>
            <p:cNvCxnSpPr/>
            <p:nvPr/>
          </p:nvCxnSpPr>
          <p:spPr>
            <a:xfrm>
              <a:off x="3317292" y="5502974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ttore 1 38"/>
            <p:cNvCxnSpPr/>
            <p:nvPr/>
          </p:nvCxnSpPr>
          <p:spPr>
            <a:xfrm>
              <a:off x="4613436" y="5502974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Cilindro 39"/>
            <p:cNvSpPr/>
            <p:nvPr/>
          </p:nvSpPr>
          <p:spPr>
            <a:xfrm>
              <a:off x="3533316" y="6295062"/>
              <a:ext cx="360040" cy="288032"/>
            </a:xfrm>
            <a:prstGeom prst="can">
              <a:avLst>
                <a:gd name="adj" fmla="val 50000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sz="800" dirty="0">
                <a:solidFill>
                  <a:prstClr val="black"/>
                </a:solidFill>
                <a:latin typeface="Gill Sans"/>
              </a:endParaRPr>
            </a:p>
          </p:txBody>
        </p:sp>
      </p:grpSp>
      <p:sp>
        <p:nvSpPr>
          <p:cNvPr id="54" name="CasellaDiTesto 53"/>
          <p:cNvSpPr txBox="1"/>
          <p:nvPr/>
        </p:nvSpPr>
        <p:spPr>
          <a:xfrm>
            <a:off x="4821440" y="4680740"/>
            <a:ext cx="22758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prstClr val="black"/>
                </a:solidFill>
                <a:latin typeface="Gill Sans"/>
              </a:rPr>
              <a:t>Infraestructura de intermediación (</a:t>
            </a:r>
            <a:r>
              <a:rPr lang="es-ES" dirty="0" err="1" smtClean="0">
                <a:solidFill>
                  <a:prstClr val="black"/>
                </a:solidFill>
                <a:latin typeface="Gill Sans"/>
              </a:rPr>
              <a:t>brokering</a:t>
            </a:r>
            <a:r>
              <a:rPr lang="es-ES" dirty="0" smtClean="0">
                <a:solidFill>
                  <a:prstClr val="black"/>
                </a:solidFill>
                <a:latin typeface="Gill Sans"/>
              </a:rPr>
              <a:t>)</a:t>
            </a:r>
            <a:endParaRPr lang="es-ES" dirty="0">
              <a:solidFill>
                <a:prstClr val="black"/>
              </a:solidFill>
              <a:latin typeface="Gill Sans"/>
            </a:endParaRPr>
          </a:p>
        </p:txBody>
      </p:sp>
      <p:grpSp>
        <p:nvGrpSpPr>
          <p:cNvPr id="5" name="Gruppo 54"/>
          <p:cNvGrpSpPr/>
          <p:nvPr/>
        </p:nvGrpSpPr>
        <p:grpSpPr>
          <a:xfrm>
            <a:off x="6372200" y="72008"/>
            <a:ext cx="2755011" cy="1519940"/>
            <a:chOff x="291836" y="346914"/>
            <a:chExt cx="6065795" cy="3240360"/>
          </a:xfrm>
        </p:grpSpPr>
        <p:pic>
          <p:nvPicPr>
            <p:cNvPr id="56" name="Immagine 55" descr="clouds-7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291836" y="346914"/>
              <a:ext cx="6065795" cy="3240360"/>
            </a:xfrm>
            <a:prstGeom prst="rect">
              <a:avLst/>
            </a:prstGeom>
          </p:spPr>
        </p:pic>
        <p:sp>
          <p:nvSpPr>
            <p:cNvPr id="57" name="Elaborazione 56"/>
            <p:cNvSpPr/>
            <p:nvPr/>
          </p:nvSpPr>
          <p:spPr>
            <a:xfrm>
              <a:off x="1475656" y="1772816"/>
              <a:ext cx="3888432" cy="360040"/>
            </a:xfrm>
            <a:prstGeom prst="flowChartProcess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800" dirty="0">
                <a:solidFill>
                  <a:prstClr val="white"/>
                </a:solidFill>
                <a:latin typeface="Gill Sans"/>
              </a:endParaRPr>
            </a:p>
          </p:txBody>
        </p:sp>
        <p:cxnSp>
          <p:nvCxnSpPr>
            <p:cNvPr id="58" name="Connettore 1 57"/>
            <p:cNvCxnSpPr/>
            <p:nvPr/>
          </p:nvCxnSpPr>
          <p:spPr>
            <a:xfrm>
              <a:off x="1475656" y="1772816"/>
              <a:ext cx="3888432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ttore 1 58"/>
            <p:cNvCxnSpPr/>
            <p:nvPr/>
          </p:nvCxnSpPr>
          <p:spPr>
            <a:xfrm>
              <a:off x="1475656" y="2132856"/>
              <a:ext cx="3888432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CasellaDiTesto 59"/>
            <p:cNvSpPr txBox="1"/>
            <p:nvPr/>
          </p:nvSpPr>
          <p:spPr>
            <a:xfrm>
              <a:off x="2141396" y="1707836"/>
              <a:ext cx="3279501" cy="4593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800" i="1" dirty="0">
                  <a:solidFill>
                    <a:prstClr val="black"/>
                  </a:solidFill>
                  <a:latin typeface="Gill Sans"/>
                </a:rPr>
                <a:t>Bus de </a:t>
              </a:r>
              <a:r>
                <a:rPr lang="es-ES" sz="800" i="1" dirty="0" err="1">
                  <a:solidFill>
                    <a:prstClr val="black"/>
                  </a:solidFill>
                  <a:latin typeface="Gill Sans"/>
                </a:rPr>
                <a:t>Sevicios</a:t>
              </a:r>
              <a:r>
                <a:rPr lang="es-ES" sz="800" i="1" dirty="0">
                  <a:solidFill>
                    <a:prstClr val="black"/>
                  </a:solidFill>
                  <a:latin typeface="Gill Sans"/>
                </a:rPr>
                <a:t> Disciplina C</a:t>
              </a:r>
            </a:p>
          </p:txBody>
        </p:sp>
        <p:sp>
          <p:nvSpPr>
            <p:cNvPr id="61" name="Rettangolo arrotondato 60"/>
            <p:cNvSpPr/>
            <p:nvPr/>
          </p:nvSpPr>
          <p:spPr>
            <a:xfrm>
              <a:off x="1432586" y="908725"/>
              <a:ext cx="1804392" cy="504056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" sz="700" dirty="0" smtClean="0">
                  <a:solidFill>
                    <a:prstClr val="black"/>
                  </a:solidFill>
                  <a:latin typeface="Gill Sans"/>
                </a:rPr>
                <a:t>Consumidor del servicio</a:t>
              </a:r>
              <a:endParaRPr lang="es-ES" sz="7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62" name="Rettangolo arrotondato 61"/>
            <p:cNvSpPr/>
            <p:nvPr/>
          </p:nvSpPr>
          <p:spPr>
            <a:xfrm>
              <a:off x="3491879" y="908721"/>
              <a:ext cx="1939248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" sz="700" dirty="0" smtClean="0">
                  <a:solidFill>
                    <a:prstClr val="black"/>
                  </a:solidFill>
                  <a:latin typeface="Gill Sans"/>
                </a:rPr>
                <a:t>Consumidor del servicio</a:t>
              </a:r>
              <a:endParaRPr lang="es-ES" sz="7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63" name="Rettangolo arrotondato 62"/>
            <p:cNvSpPr/>
            <p:nvPr/>
          </p:nvSpPr>
          <p:spPr>
            <a:xfrm>
              <a:off x="1327504" y="2492895"/>
              <a:ext cx="1595527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" sz="700" dirty="0" smtClean="0">
                  <a:solidFill>
                    <a:prstClr val="black"/>
                  </a:solidFill>
                  <a:latin typeface="Gill Sans"/>
                </a:rPr>
                <a:t>Proveedor del servicio</a:t>
              </a:r>
              <a:endParaRPr lang="es-ES" sz="7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64" name="Rettangolo arrotondato 63"/>
            <p:cNvSpPr/>
            <p:nvPr/>
          </p:nvSpPr>
          <p:spPr>
            <a:xfrm>
              <a:off x="2923031" y="2492895"/>
              <a:ext cx="1432942" cy="504056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" sz="700" dirty="0" smtClean="0">
                  <a:solidFill>
                    <a:prstClr val="black"/>
                  </a:solidFill>
                  <a:latin typeface="Gill Sans"/>
                </a:rPr>
                <a:t>Proveedor del servicio</a:t>
              </a:r>
              <a:endParaRPr lang="es-ES" sz="7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65" name="Rettangolo arrotondato 64"/>
            <p:cNvSpPr/>
            <p:nvPr/>
          </p:nvSpPr>
          <p:spPr>
            <a:xfrm>
              <a:off x="4355973" y="2492895"/>
              <a:ext cx="1703079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" sz="700" dirty="0" smtClean="0">
                  <a:solidFill>
                    <a:prstClr val="black"/>
                  </a:solidFill>
                  <a:latin typeface="Gill Sans"/>
                </a:rPr>
                <a:t>Proveedor del servicio</a:t>
              </a:r>
              <a:endParaRPr lang="es-ES" sz="700" dirty="0">
                <a:solidFill>
                  <a:prstClr val="black"/>
                </a:solidFill>
                <a:latin typeface="Gill Sans"/>
              </a:endParaRPr>
            </a:p>
          </p:txBody>
        </p:sp>
        <p:cxnSp>
          <p:nvCxnSpPr>
            <p:cNvPr id="66" name="Connettore 1 65"/>
            <p:cNvCxnSpPr>
              <a:stCxn id="61" idx="2"/>
            </p:cNvCxnSpPr>
            <p:nvPr/>
          </p:nvCxnSpPr>
          <p:spPr>
            <a:xfrm>
              <a:off x="2334783" y="1412781"/>
              <a:ext cx="4" cy="509358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nettore 1 66"/>
            <p:cNvCxnSpPr/>
            <p:nvPr/>
          </p:nvCxnSpPr>
          <p:spPr>
            <a:xfrm>
              <a:off x="4283968" y="141277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ttore 1 67"/>
            <p:cNvCxnSpPr/>
            <p:nvPr/>
          </p:nvCxnSpPr>
          <p:spPr>
            <a:xfrm>
              <a:off x="2267744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nettore 1 68"/>
            <p:cNvCxnSpPr/>
            <p:nvPr/>
          </p:nvCxnSpPr>
          <p:spPr>
            <a:xfrm>
              <a:off x="3491880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nettore 1 69"/>
            <p:cNvCxnSpPr/>
            <p:nvPr/>
          </p:nvCxnSpPr>
          <p:spPr>
            <a:xfrm>
              <a:off x="4788024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Cilindro 70"/>
            <p:cNvSpPr/>
            <p:nvPr/>
          </p:nvSpPr>
          <p:spPr>
            <a:xfrm>
              <a:off x="3707904" y="2924944"/>
              <a:ext cx="360040" cy="288032"/>
            </a:xfrm>
            <a:prstGeom prst="can">
              <a:avLst>
                <a:gd name="adj" fmla="val 50000"/>
              </a:avLst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sz="800" dirty="0">
                <a:solidFill>
                  <a:prstClr val="black"/>
                </a:solidFill>
                <a:latin typeface="Gill Sans"/>
              </a:endParaRPr>
            </a:p>
          </p:txBody>
        </p:sp>
      </p:grpSp>
      <p:grpSp>
        <p:nvGrpSpPr>
          <p:cNvPr id="14" name="Gruppo 72"/>
          <p:cNvGrpSpPr/>
          <p:nvPr/>
        </p:nvGrpSpPr>
        <p:grpSpPr>
          <a:xfrm>
            <a:off x="6402648" y="5063547"/>
            <a:ext cx="2755011" cy="1519940"/>
            <a:chOff x="291836" y="346914"/>
            <a:chExt cx="6065795" cy="3240360"/>
          </a:xfrm>
        </p:grpSpPr>
        <p:pic>
          <p:nvPicPr>
            <p:cNvPr id="74" name="Immagine 73" descr="clouds-7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91836" y="346914"/>
              <a:ext cx="6065795" cy="3240360"/>
            </a:xfrm>
            <a:prstGeom prst="rect">
              <a:avLst/>
            </a:prstGeom>
          </p:spPr>
        </p:pic>
        <p:sp>
          <p:nvSpPr>
            <p:cNvPr id="75" name="Elaborazione 74"/>
            <p:cNvSpPr/>
            <p:nvPr/>
          </p:nvSpPr>
          <p:spPr>
            <a:xfrm>
              <a:off x="1475656" y="1772816"/>
              <a:ext cx="3888432" cy="360040"/>
            </a:xfrm>
            <a:prstGeom prst="flowChartProcess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800" dirty="0">
                <a:solidFill>
                  <a:prstClr val="white"/>
                </a:solidFill>
                <a:latin typeface="Gill Sans"/>
              </a:endParaRPr>
            </a:p>
          </p:txBody>
        </p:sp>
        <p:cxnSp>
          <p:nvCxnSpPr>
            <p:cNvPr id="76" name="Connettore 1 75"/>
            <p:cNvCxnSpPr/>
            <p:nvPr/>
          </p:nvCxnSpPr>
          <p:spPr>
            <a:xfrm>
              <a:off x="1475656" y="1772816"/>
              <a:ext cx="388843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nettore 1 76"/>
            <p:cNvCxnSpPr/>
            <p:nvPr/>
          </p:nvCxnSpPr>
          <p:spPr>
            <a:xfrm>
              <a:off x="1475656" y="2132856"/>
              <a:ext cx="388843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CasellaDiTesto 77"/>
            <p:cNvSpPr txBox="1"/>
            <p:nvPr/>
          </p:nvSpPr>
          <p:spPr>
            <a:xfrm>
              <a:off x="2141396" y="1742496"/>
              <a:ext cx="3279501" cy="4593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800" i="1" dirty="0">
                  <a:solidFill>
                    <a:prstClr val="black"/>
                  </a:solidFill>
                  <a:latin typeface="Gill Sans"/>
                </a:rPr>
                <a:t>Bus de </a:t>
              </a:r>
              <a:r>
                <a:rPr lang="es-ES" sz="800" i="1" dirty="0" err="1">
                  <a:solidFill>
                    <a:prstClr val="black"/>
                  </a:solidFill>
                  <a:latin typeface="Gill Sans"/>
                </a:rPr>
                <a:t>Sevicios</a:t>
              </a:r>
              <a:r>
                <a:rPr lang="es-ES" sz="800" i="1" dirty="0">
                  <a:solidFill>
                    <a:prstClr val="black"/>
                  </a:solidFill>
                  <a:latin typeface="Gill Sans"/>
                </a:rPr>
                <a:t> Disciplina D</a:t>
              </a:r>
            </a:p>
          </p:txBody>
        </p:sp>
        <p:sp>
          <p:nvSpPr>
            <p:cNvPr id="79" name="Rettangolo arrotondato 78"/>
            <p:cNvSpPr/>
            <p:nvPr/>
          </p:nvSpPr>
          <p:spPr>
            <a:xfrm>
              <a:off x="1365548" y="908721"/>
              <a:ext cx="1804392" cy="504056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" sz="700" dirty="0" smtClean="0">
                  <a:solidFill>
                    <a:prstClr val="black"/>
                  </a:solidFill>
                  <a:latin typeface="Gill Sans"/>
                </a:rPr>
                <a:t>Consumidor del servicio</a:t>
              </a:r>
              <a:endParaRPr lang="es-ES" sz="7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80" name="Rettangolo arrotondato 79"/>
            <p:cNvSpPr/>
            <p:nvPr/>
          </p:nvSpPr>
          <p:spPr>
            <a:xfrm>
              <a:off x="3595724" y="908721"/>
              <a:ext cx="1701327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" sz="700" dirty="0" smtClean="0">
                  <a:solidFill>
                    <a:prstClr val="black"/>
                  </a:solidFill>
                  <a:latin typeface="Gill Sans"/>
                </a:rPr>
                <a:t>Consumidor del servicio</a:t>
              </a:r>
              <a:endParaRPr lang="es-ES" sz="7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81" name="Rettangolo arrotondato 80"/>
            <p:cNvSpPr/>
            <p:nvPr/>
          </p:nvSpPr>
          <p:spPr>
            <a:xfrm>
              <a:off x="1174854" y="2492897"/>
              <a:ext cx="1524939" cy="492678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" sz="700" dirty="0" smtClean="0">
                  <a:solidFill>
                    <a:prstClr val="black"/>
                  </a:solidFill>
                  <a:latin typeface="Gill Sans"/>
                </a:rPr>
                <a:t>Proveedor del servicio</a:t>
              </a:r>
              <a:endParaRPr lang="es-ES" sz="7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82" name="Rettangolo arrotondato 81"/>
            <p:cNvSpPr/>
            <p:nvPr/>
          </p:nvSpPr>
          <p:spPr>
            <a:xfrm>
              <a:off x="2788954" y="2492895"/>
              <a:ext cx="1499980" cy="504056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" sz="700" dirty="0" smtClean="0">
                  <a:solidFill>
                    <a:prstClr val="black"/>
                  </a:solidFill>
                  <a:latin typeface="Gill Sans"/>
                </a:rPr>
                <a:t>Proveedor del servicio</a:t>
              </a:r>
              <a:endParaRPr lang="es-ES" sz="7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83" name="Rettangolo arrotondato 82"/>
            <p:cNvSpPr/>
            <p:nvPr/>
          </p:nvSpPr>
          <p:spPr>
            <a:xfrm>
              <a:off x="4355973" y="2527089"/>
              <a:ext cx="1636041" cy="469862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" sz="700" dirty="0" smtClean="0">
                  <a:solidFill>
                    <a:prstClr val="black"/>
                  </a:solidFill>
                  <a:latin typeface="Gill Sans"/>
                </a:rPr>
                <a:t>Proveedor del servicio</a:t>
              </a:r>
              <a:endParaRPr lang="es-ES" sz="700" dirty="0">
                <a:solidFill>
                  <a:prstClr val="black"/>
                </a:solidFill>
                <a:latin typeface="Gill Sans"/>
              </a:endParaRPr>
            </a:p>
          </p:txBody>
        </p:sp>
        <p:cxnSp>
          <p:nvCxnSpPr>
            <p:cNvPr id="84" name="Connettore 1 83"/>
            <p:cNvCxnSpPr>
              <a:stCxn id="79" idx="2"/>
            </p:cNvCxnSpPr>
            <p:nvPr/>
          </p:nvCxnSpPr>
          <p:spPr>
            <a:xfrm rot="16200000" flipH="1">
              <a:off x="2087729" y="1592792"/>
              <a:ext cx="360035" cy="4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nettore 1 84"/>
            <p:cNvCxnSpPr/>
            <p:nvPr/>
          </p:nvCxnSpPr>
          <p:spPr>
            <a:xfrm>
              <a:off x="4283968" y="141277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nettore 1 85"/>
            <p:cNvCxnSpPr/>
            <p:nvPr/>
          </p:nvCxnSpPr>
          <p:spPr>
            <a:xfrm>
              <a:off x="2267744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onnettore 1 86"/>
            <p:cNvCxnSpPr/>
            <p:nvPr/>
          </p:nvCxnSpPr>
          <p:spPr>
            <a:xfrm>
              <a:off x="3491880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onnettore 1 87"/>
            <p:cNvCxnSpPr/>
            <p:nvPr/>
          </p:nvCxnSpPr>
          <p:spPr>
            <a:xfrm>
              <a:off x="4788024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Cilindro 88"/>
            <p:cNvSpPr/>
            <p:nvPr/>
          </p:nvSpPr>
          <p:spPr>
            <a:xfrm>
              <a:off x="3707904" y="2924944"/>
              <a:ext cx="360040" cy="288032"/>
            </a:xfrm>
            <a:prstGeom prst="can">
              <a:avLst>
                <a:gd name="adj" fmla="val 50000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sz="800" dirty="0">
                <a:solidFill>
                  <a:prstClr val="black"/>
                </a:solidFill>
                <a:latin typeface="Gill Sans"/>
              </a:endParaRPr>
            </a:p>
          </p:txBody>
        </p:sp>
      </p:grpSp>
      <p:grpSp>
        <p:nvGrpSpPr>
          <p:cNvPr id="20" name="Gruppo 105"/>
          <p:cNvGrpSpPr/>
          <p:nvPr/>
        </p:nvGrpSpPr>
        <p:grpSpPr>
          <a:xfrm>
            <a:off x="3779912" y="1772816"/>
            <a:ext cx="4728412" cy="2755011"/>
            <a:chOff x="3779912" y="1772816"/>
            <a:chExt cx="5067066" cy="2952328"/>
          </a:xfrm>
        </p:grpSpPr>
        <p:pic>
          <p:nvPicPr>
            <p:cNvPr id="43" name="Immagine 42" descr="clouds-4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79912" y="1772816"/>
              <a:ext cx="5067066" cy="295232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" name="Rettangolo arrotondato 46"/>
            <p:cNvSpPr/>
            <p:nvPr/>
          </p:nvSpPr>
          <p:spPr>
            <a:xfrm>
              <a:off x="5436096" y="3717032"/>
              <a:ext cx="1753379" cy="432048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" sz="1600" dirty="0" smtClean="0">
                  <a:solidFill>
                    <a:prstClr val="black"/>
                  </a:solidFill>
                  <a:latin typeface="Gill Sans"/>
                </a:rPr>
                <a:t>Descubrimiento</a:t>
              </a:r>
              <a:endParaRPr lang="es-ES" sz="16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49" name="Rettangolo arrotondato 48"/>
            <p:cNvSpPr/>
            <p:nvPr/>
          </p:nvSpPr>
          <p:spPr>
            <a:xfrm>
              <a:off x="4149676" y="3645024"/>
              <a:ext cx="1080120" cy="432048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" sz="1600" dirty="0" smtClean="0">
                  <a:solidFill>
                    <a:prstClr val="black"/>
                  </a:solidFill>
                  <a:latin typeface="Gill Sans"/>
                </a:rPr>
                <a:t>Acceso</a:t>
              </a:r>
              <a:endParaRPr lang="es-ES" sz="16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50" name="Rettangolo arrotondato 49"/>
            <p:cNvSpPr/>
            <p:nvPr/>
          </p:nvSpPr>
          <p:spPr>
            <a:xfrm>
              <a:off x="7311474" y="3645024"/>
              <a:ext cx="1268432" cy="432048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" sz="1600" dirty="0" smtClean="0">
                  <a:solidFill>
                    <a:prstClr val="black"/>
                  </a:solidFill>
                  <a:latin typeface="Gill Sans"/>
                </a:rPr>
                <a:t>Semántica</a:t>
              </a:r>
              <a:endParaRPr lang="es-ES" sz="16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51" name="Rettangolo arrotondato 50"/>
            <p:cNvSpPr/>
            <p:nvPr/>
          </p:nvSpPr>
          <p:spPr>
            <a:xfrm>
              <a:off x="4896036" y="2996952"/>
              <a:ext cx="1548171" cy="432048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" sz="1600" dirty="0" smtClean="0">
                  <a:solidFill>
                    <a:prstClr val="black"/>
                  </a:solidFill>
                  <a:latin typeface="Gill Sans"/>
                </a:rPr>
                <a:t>Composición</a:t>
              </a:r>
              <a:endParaRPr lang="es-ES" sz="16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52" name="Rettangolo arrotondato 51"/>
            <p:cNvSpPr/>
            <p:nvPr/>
          </p:nvSpPr>
          <p:spPr>
            <a:xfrm>
              <a:off x="5868143" y="2204864"/>
              <a:ext cx="1324750" cy="576064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" sz="1600" dirty="0" smtClean="0">
                  <a:solidFill>
                    <a:prstClr val="black"/>
                  </a:solidFill>
                  <a:latin typeface="Gill Sans"/>
                </a:rPr>
                <a:t>Calidad &amp; Etiquetado</a:t>
              </a:r>
              <a:endParaRPr lang="es-ES" sz="16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53" name="Rettangolo arrotondato 52"/>
            <p:cNvSpPr/>
            <p:nvPr/>
          </p:nvSpPr>
          <p:spPr>
            <a:xfrm>
              <a:off x="6557861" y="3025490"/>
              <a:ext cx="1750280" cy="432048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" sz="1600" dirty="0" smtClean="0">
                  <a:solidFill>
                    <a:prstClr val="black"/>
                  </a:solidFill>
                  <a:latin typeface="Gill Sans"/>
                </a:rPr>
                <a:t>Procesamiento</a:t>
              </a:r>
              <a:endParaRPr lang="es-ES" sz="1600" dirty="0">
                <a:solidFill>
                  <a:prstClr val="black"/>
                </a:solidFill>
                <a:latin typeface="Gill Sans"/>
              </a:endParaRPr>
            </a:p>
          </p:txBody>
        </p:sp>
        <p:cxnSp>
          <p:nvCxnSpPr>
            <p:cNvPr id="91" name="Connettore 1 90"/>
            <p:cNvCxnSpPr>
              <a:stCxn id="47" idx="0"/>
            </p:cNvCxnSpPr>
            <p:nvPr/>
          </p:nvCxnSpPr>
          <p:spPr>
            <a:xfrm flipH="1" flipV="1">
              <a:off x="5868147" y="3429000"/>
              <a:ext cx="444639" cy="288032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onnettore 1 91"/>
            <p:cNvCxnSpPr>
              <a:stCxn id="49" idx="0"/>
              <a:endCxn id="51" idx="2"/>
            </p:cNvCxnSpPr>
            <p:nvPr/>
          </p:nvCxnSpPr>
          <p:spPr>
            <a:xfrm flipV="1">
              <a:off x="4689737" y="3429000"/>
              <a:ext cx="980385" cy="216024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onnettore 1 94"/>
            <p:cNvCxnSpPr>
              <a:stCxn id="47" idx="0"/>
              <a:endCxn id="53" idx="2"/>
            </p:cNvCxnSpPr>
            <p:nvPr/>
          </p:nvCxnSpPr>
          <p:spPr>
            <a:xfrm flipV="1">
              <a:off x="6312786" y="3457537"/>
              <a:ext cx="1120216" cy="259495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onnettore 1 97"/>
            <p:cNvCxnSpPr>
              <a:stCxn id="50" idx="0"/>
              <a:endCxn id="53" idx="2"/>
            </p:cNvCxnSpPr>
            <p:nvPr/>
          </p:nvCxnSpPr>
          <p:spPr>
            <a:xfrm flipH="1" flipV="1">
              <a:off x="7433002" y="3457537"/>
              <a:ext cx="512688" cy="187487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onnettore 1 102"/>
            <p:cNvCxnSpPr>
              <a:stCxn id="53" idx="0"/>
              <a:endCxn id="52" idx="2"/>
            </p:cNvCxnSpPr>
            <p:nvPr/>
          </p:nvCxnSpPr>
          <p:spPr>
            <a:xfrm flipH="1" flipV="1">
              <a:off x="6530518" y="2780928"/>
              <a:ext cx="902484" cy="244562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7" name="Triangolo isoscele 106"/>
          <p:cNvSpPr/>
          <p:nvPr/>
        </p:nvSpPr>
        <p:spPr>
          <a:xfrm rot="16200000">
            <a:off x="2767283" y="1684854"/>
            <a:ext cx="164985" cy="193146"/>
          </a:xfrm>
          <a:prstGeom prst="triangle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prstClr val="white"/>
              </a:solidFill>
              <a:latin typeface="Gill Sans"/>
            </a:endParaRPr>
          </a:p>
        </p:txBody>
      </p:sp>
      <p:sp>
        <p:nvSpPr>
          <p:cNvPr id="108" name="Triangolo isoscele 107"/>
          <p:cNvSpPr/>
          <p:nvPr/>
        </p:nvSpPr>
        <p:spPr>
          <a:xfrm rot="16200000">
            <a:off x="2810333" y="4761357"/>
            <a:ext cx="149828" cy="122202"/>
          </a:xfrm>
          <a:prstGeom prst="triangle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prstClr val="white"/>
              </a:solidFill>
              <a:latin typeface="Gill Sans"/>
            </a:endParaRPr>
          </a:p>
        </p:txBody>
      </p:sp>
      <p:cxnSp>
        <p:nvCxnSpPr>
          <p:cNvPr id="110" name="Connettore 4 109"/>
          <p:cNvCxnSpPr>
            <a:stCxn id="107" idx="3"/>
          </p:cNvCxnSpPr>
          <p:nvPr/>
        </p:nvCxnSpPr>
        <p:spPr>
          <a:xfrm>
            <a:off x="2946349" y="1781427"/>
            <a:ext cx="1875091" cy="874127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Connettore 4 110"/>
          <p:cNvCxnSpPr/>
          <p:nvPr/>
        </p:nvCxnSpPr>
        <p:spPr>
          <a:xfrm flipV="1">
            <a:off x="2957244" y="3990264"/>
            <a:ext cx="1015316" cy="832194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riangolo isoscele 118"/>
          <p:cNvSpPr>
            <a:spLocks noChangeAspect="1"/>
          </p:cNvSpPr>
          <p:nvPr/>
        </p:nvSpPr>
        <p:spPr>
          <a:xfrm rot="5400000" flipH="1">
            <a:off x="6821195" y="791411"/>
            <a:ext cx="164985" cy="122200"/>
          </a:xfrm>
          <a:prstGeom prst="triangle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prstClr val="white"/>
              </a:solidFill>
              <a:latin typeface="Gill Sans"/>
            </a:endParaRPr>
          </a:p>
        </p:txBody>
      </p:sp>
      <p:sp>
        <p:nvSpPr>
          <p:cNvPr id="120" name="Triangolo isoscele 119"/>
          <p:cNvSpPr>
            <a:spLocks noChangeAspect="1"/>
          </p:cNvSpPr>
          <p:nvPr/>
        </p:nvSpPr>
        <p:spPr>
          <a:xfrm rot="5400000" flipH="1">
            <a:off x="6818006" y="5775618"/>
            <a:ext cx="164985" cy="122200"/>
          </a:xfrm>
          <a:prstGeom prst="triangle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prstClr val="white"/>
              </a:solidFill>
              <a:latin typeface="Gill Sans"/>
            </a:endParaRPr>
          </a:p>
        </p:txBody>
      </p:sp>
      <p:cxnSp>
        <p:nvCxnSpPr>
          <p:cNvPr id="121" name="Connettore 4 120"/>
          <p:cNvCxnSpPr>
            <a:stCxn id="119" idx="3"/>
            <a:endCxn id="43" idx="0"/>
          </p:cNvCxnSpPr>
          <p:nvPr/>
        </p:nvCxnSpPr>
        <p:spPr>
          <a:xfrm rot="10800000" flipV="1">
            <a:off x="6144118" y="852510"/>
            <a:ext cx="698470" cy="920305"/>
          </a:xfrm>
          <a:prstGeom prst="bentConnector2">
            <a:avLst/>
          </a:prstGeom>
          <a:ln w="3810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Connettore 4 120"/>
          <p:cNvCxnSpPr>
            <a:stCxn id="120" idx="3"/>
          </p:cNvCxnSpPr>
          <p:nvPr/>
        </p:nvCxnSpPr>
        <p:spPr>
          <a:xfrm rot="10800000" flipH="1">
            <a:off x="6839399" y="4388848"/>
            <a:ext cx="61100" cy="1447870"/>
          </a:xfrm>
          <a:prstGeom prst="bentConnector4">
            <a:avLst>
              <a:gd name="adj1" fmla="val -374141"/>
              <a:gd name="adj2" fmla="val 52110"/>
            </a:avLst>
          </a:prstGeom>
          <a:ln w="3810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13" descr="Water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00212" y="5901270"/>
            <a:ext cx="799962" cy="799962"/>
          </a:xfrm>
          <a:prstGeom prst="rect">
            <a:avLst/>
          </a:prstGeom>
          <a:noFill/>
          <a:ln>
            <a:noFill/>
          </a:ln>
          <a:scene3d>
            <a:camera prst="perspectiveHeroicExtremeLeftFacing"/>
            <a:lightRig rig="threePt" dir="t"/>
          </a:scene3d>
        </p:spPr>
      </p:pic>
      <p:pic>
        <p:nvPicPr>
          <p:cNvPr id="99" name="Picture 10" descr="Forestry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23526" y="683080"/>
            <a:ext cx="733298" cy="733298"/>
          </a:xfrm>
          <a:prstGeom prst="rect">
            <a:avLst/>
          </a:prstGeom>
          <a:noFill/>
          <a:ln>
            <a:noFill/>
          </a:ln>
          <a:scene3d>
            <a:camera prst="perspectiveHeroicExtremeLeftFacing"/>
            <a:lightRig rig="threePt" dir="t"/>
          </a:scene3d>
        </p:spPr>
      </p:pic>
      <p:pic>
        <p:nvPicPr>
          <p:cNvPr id="100" name="Picture 8" descr="bioiversity-1.gif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771800" y="5493476"/>
            <a:ext cx="785024" cy="779335"/>
          </a:xfrm>
          <a:prstGeom prst="rect">
            <a:avLst/>
          </a:prstGeom>
          <a:noFill/>
          <a:ln>
            <a:noFill/>
          </a:ln>
          <a:scene3d>
            <a:camera prst="perspectiveHeroicExtremeLeftFacing"/>
            <a:lightRig rig="threePt" dir="t"/>
          </a:scene3d>
        </p:spPr>
      </p:pic>
      <p:pic>
        <p:nvPicPr>
          <p:cNvPr id="101" name="Picture 9" descr="climate-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6069008" y="72008"/>
            <a:ext cx="600306" cy="604758"/>
          </a:xfrm>
          <a:prstGeom prst="rect">
            <a:avLst/>
          </a:prstGeom>
          <a:noFill/>
          <a:ln>
            <a:noFill/>
          </a:ln>
          <a:scene3d>
            <a:camera prst="perspectiveHeroicExtremeLeftFacing"/>
            <a:lightRig rig="threePt" dir="t"/>
          </a:scene3d>
        </p:spPr>
      </p:pic>
      <p:sp>
        <p:nvSpPr>
          <p:cNvPr id="105" name="Figura a mano libera 104"/>
          <p:cNvSpPr/>
          <p:nvPr/>
        </p:nvSpPr>
        <p:spPr>
          <a:xfrm>
            <a:off x="2465209" y="1480847"/>
            <a:ext cx="3535446" cy="3628791"/>
          </a:xfrm>
          <a:custGeom>
            <a:avLst/>
            <a:gdLst>
              <a:gd name="connsiteX0" fmla="*/ 0 w 5725391"/>
              <a:gd name="connsiteY0" fmla="*/ 0 h 4520045"/>
              <a:gd name="connsiteX1" fmla="*/ 31173 w 5725391"/>
              <a:gd name="connsiteY1" fmla="*/ 540327 h 4520045"/>
              <a:gd name="connsiteX2" fmla="*/ 2462646 w 5725391"/>
              <a:gd name="connsiteY2" fmla="*/ 519545 h 4520045"/>
              <a:gd name="connsiteX3" fmla="*/ 2483427 w 5725391"/>
              <a:gd name="connsiteY3" fmla="*/ 1620982 h 4520045"/>
              <a:gd name="connsiteX4" fmla="*/ 5725391 w 5725391"/>
              <a:gd name="connsiteY4" fmla="*/ 3127663 h 4520045"/>
              <a:gd name="connsiteX5" fmla="*/ 2763982 w 5725391"/>
              <a:gd name="connsiteY5" fmla="*/ 4083627 h 4520045"/>
              <a:gd name="connsiteX6" fmla="*/ 41564 w 5725391"/>
              <a:gd name="connsiteY6" fmla="*/ 4042063 h 4520045"/>
              <a:gd name="connsiteX7" fmla="*/ 31173 w 5725391"/>
              <a:gd name="connsiteY7" fmla="*/ 4520045 h 4520045"/>
              <a:gd name="connsiteX0" fmla="*/ 0 w 2825599"/>
              <a:gd name="connsiteY0" fmla="*/ 0 h 4520045"/>
              <a:gd name="connsiteX1" fmla="*/ 31173 w 2825599"/>
              <a:gd name="connsiteY1" fmla="*/ 540327 h 4520045"/>
              <a:gd name="connsiteX2" fmla="*/ 2462646 w 2825599"/>
              <a:gd name="connsiteY2" fmla="*/ 519545 h 4520045"/>
              <a:gd name="connsiteX3" fmla="*/ 2483427 w 2825599"/>
              <a:gd name="connsiteY3" fmla="*/ 1620982 h 4520045"/>
              <a:gd name="connsiteX4" fmla="*/ 2825599 w 2825599"/>
              <a:gd name="connsiteY4" fmla="*/ 2356551 h 4520045"/>
              <a:gd name="connsiteX5" fmla="*/ 2763982 w 2825599"/>
              <a:gd name="connsiteY5" fmla="*/ 4083627 h 4520045"/>
              <a:gd name="connsiteX6" fmla="*/ 41564 w 2825599"/>
              <a:gd name="connsiteY6" fmla="*/ 4042063 h 4520045"/>
              <a:gd name="connsiteX7" fmla="*/ 31173 w 2825599"/>
              <a:gd name="connsiteY7" fmla="*/ 4520045 h 4520045"/>
              <a:gd name="connsiteX0" fmla="*/ 0 w 3041623"/>
              <a:gd name="connsiteY0" fmla="*/ 0 h 4520045"/>
              <a:gd name="connsiteX1" fmla="*/ 31173 w 3041623"/>
              <a:gd name="connsiteY1" fmla="*/ 540327 h 4520045"/>
              <a:gd name="connsiteX2" fmla="*/ 3041623 w 3041623"/>
              <a:gd name="connsiteY2" fmla="*/ 484343 h 4520045"/>
              <a:gd name="connsiteX3" fmla="*/ 2483427 w 3041623"/>
              <a:gd name="connsiteY3" fmla="*/ 1620982 h 4520045"/>
              <a:gd name="connsiteX4" fmla="*/ 2825599 w 3041623"/>
              <a:gd name="connsiteY4" fmla="*/ 2356551 h 4520045"/>
              <a:gd name="connsiteX5" fmla="*/ 2763982 w 3041623"/>
              <a:gd name="connsiteY5" fmla="*/ 4083627 h 4520045"/>
              <a:gd name="connsiteX6" fmla="*/ 41564 w 3041623"/>
              <a:gd name="connsiteY6" fmla="*/ 4042063 h 4520045"/>
              <a:gd name="connsiteX7" fmla="*/ 31173 w 3041623"/>
              <a:gd name="connsiteY7" fmla="*/ 4520045 h 4520045"/>
              <a:gd name="connsiteX0" fmla="*/ 0 w 3041623"/>
              <a:gd name="connsiteY0" fmla="*/ 0 h 4520045"/>
              <a:gd name="connsiteX1" fmla="*/ 31173 w 3041623"/>
              <a:gd name="connsiteY1" fmla="*/ 540327 h 4520045"/>
              <a:gd name="connsiteX2" fmla="*/ 3041623 w 3041623"/>
              <a:gd name="connsiteY2" fmla="*/ 484343 h 4520045"/>
              <a:gd name="connsiteX3" fmla="*/ 2825599 w 3041623"/>
              <a:gd name="connsiteY3" fmla="*/ 2356551 h 4520045"/>
              <a:gd name="connsiteX4" fmla="*/ 2763982 w 3041623"/>
              <a:gd name="connsiteY4" fmla="*/ 4083627 h 4520045"/>
              <a:gd name="connsiteX5" fmla="*/ 41564 w 3041623"/>
              <a:gd name="connsiteY5" fmla="*/ 4042063 h 4520045"/>
              <a:gd name="connsiteX6" fmla="*/ 31173 w 3041623"/>
              <a:gd name="connsiteY6" fmla="*/ 4520045 h 4520045"/>
              <a:gd name="connsiteX0" fmla="*/ 0 w 3689695"/>
              <a:gd name="connsiteY0" fmla="*/ 0 h 4520045"/>
              <a:gd name="connsiteX1" fmla="*/ 31173 w 3689695"/>
              <a:gd name="connsiteY1" fmla="*/ 540327 h 4520045"/>
              <a:gd name="connsiteX2" fmla="*/ 3041623 w 3689695"/>
              <a:gd name="connsiteY2" fmla="*/ 484343 h 4520045"/>
              <a:gd name="connsiteX3" fmla="*/ 3689695 w 3689695"/>
              <a:gd name="connsiteY3" fmla="*/ 2356551 h 4520045"/>
              <a:gd name="connsiteX4" fmla="*/ 2763982 w 3689695"/>
              <a:gd name="connsiteY4" fmla="*/ 4083627 h 4520045"/>
              <a:gd name="connsiteX5" fmla="*/ 41564 w 3689695"/>
              <a:gd name="connsiteY5" fmla="*/ 4042063 h 4520045"/>
              <a:gd name="connsiteX6" fmla="*/ 31173 w 3689695"/>
              <a:gd name="connsiteY6" fmla="*/ 4520045 h 4520045"/>
              <a:gd name="connsiteX0" fmla="*/ 0 w 4481783"/>
              <a:gd name="connsiteY0" fmla="*/ 0 h 4520045"/>
              <a:gd name="connsiteX1" fmla="*/ 31173 w 4481783"/>
              <a:gd name="connsiteY1" fmla="*/ 540327 h 4520045"/>
              <a:gd name="connsiteX2" fmla="*/ 3041623 w 4481783"/>
              <a:gd name="connsiteY2" fmla="*/ 484343 h 4520045"/>
              <a:gd name="connsiteX3" fmla="*/ 4481783 w 4481783"/>
              <a:gd name="connsiteY3" fmla="*/ 2212535 h 4520045"/>
              <a:gd name="connsiteX4" fmla="*/ 2763982 w 4481783"/>
              <a:gd name="connsiteY4" fmla="*/ 4083627 h 4520045"/>
              <a:gd name="connsiteX5" fmla="*/ 41564 w 4481783"/>
              <a:gd name="connsiteY5" fmla="*/ 4042063 h 4520045"/>
              <a:gd name="connsiteX6" fmla="*/ 31173 w 4481783"/>
              <a:gd name="connsiteY6" fmla="*/ 4520045 h 4520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81783" h="4520045">
                <a:moveTo>
                  <a:pt x="0" y="0"/>
                </a:moveTo>
                <a:lnTo>
                  <a:pt x="31173" y="540327"/>
                </a:lnTo>
                <a:lnTo>
                  <a:pt x="3041623" y="484343"/>
                </a:lnTo>
                <a:lnTo>
                  <a:pt x="4481783" y="2212535"/>
                </a:lnTo>
                <a:lnTo>
                  <a:pt x="2763982" y="4083627"/>
                </a:lnTo>
                <a:lnTo>
                  <a:pt x="41564" y="4042063"/>
                </a:lnTo>
                <a:lnTo>
                  <a:pt x="31173" y="4520045"/>
                </a:lnTo>
              </a:path>
            </a:pathLst>
          </a:custGeom>
          <a:ln w="57150"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dirty="0">
              <a:latin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502601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 animBg="1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043680" cy="700722"/>
          </a:xfrm>
        </p:spPr>
        <p:txBody>
          <a:bodyPr>
            <a:normAutofit fontScale="90000"/>
          </a:bodyPr>
          <a:lstStyle/>
          <a:p>
            <a:pPr algn="l"/>
            <a:r>
              <a:rPr lang="es-ES" sz="2600" b="1" dirty="0" smtClean="0">
                <a:latin typeface="Calibri"/>
              </a:rPr>
              <a:t> El </a:t>
            </a:r>
            <a:r>
              <a:rPr lang="es-ES" sz="2600" b="1" dirty="0" err="1" smtClean="0">
                <a:latin typeface="Calibri"/>
              </a:rPr>
              <a:t>brokering</a:t>
            </a:r>
            <a:r>
              <a:rPr lang="es-ES" sz="2600" b="1" dirty="0" smtClean="0">
                <a:latin typeface="Calibri"/>
              </a:rPr>
              <a:t> es conveniente para GEOSS</a:t>
            </a:r>
            <a:endParaRPr lang="es-ES" sz="2600" b="1" dirty="0">
              <a:latin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BF0AFB69-F401-424A-9E22-D694683F350E}" type="slidenum">
              <a:rPr lang="it-IT" smtClean="0">
                <a:latin typeface="Gill Sans"/>
              </a:rPr>
              <a:pPr>
                <a:defRPr/>
              </a:pPr>
              <a:t>155</a:t>
            </a:fld>
            <a:endParaRPr lang="it-IT">
              <a:latin typeface="Gill Sans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457200" y="1407688"/>
            <a:ext cx="8229600" cy="4525963"/>
          </a:xfrm>
        </p:spPr>
        <p:txBody>
          <a:bodyPr>
            <a:noAutofit/>
          </a:bodyPr>
          <a:lstStyle/>
          <a:p>
            <a:r>
              <a:rPr lang="es-ES" sz="3200" dirty="0" smtClean="0">
                <a:latin typeface="Gill Sans"/>
              </a:rPr>
              <a:t>GEOSS no es un depósito centralizado de almacenamiento de datos, pero construye sobre sistemas existentes, para el beneficio de </a:t>
            </a:r>
            <a:r>
              <a:rPr lang="es-ES" sz="3200" dirty="0" err="1" smtClean="0">
                <a:latin typeface="Gill Sans"/>
              </a:rPr>
              <a:t>SDIs</a:t>
            </a:r>
            <a:r>
              <a:rPr lang="es-ES" sz="3200" dirty="0" smtClean="0">
                <a:latin typeface="Gill Sans"/>
              </a:rPr>
              <a:t> y de la Observación de la Tierra</a:t>
            </a:r>
          </a:p>
          <a:p>
            <a:pPr lvl="1"/>
            <a:r>
              <a:rPr lang="es-ES" sz="2800" dirty="0" smtClean="0">
                <a:latin typeface="Gill Sans"/>
              </a:rPr>
              <a:t>Interoperabilidad y acceso libre son estimulados</a:t>
            </a:r>
          </a:p>
          <a:p>
            <a:pPr lvl="1"/>
            <a:r>
              <a:rPr lang="es-ES" sz="2800" dirty="0" smtClean="0">
                <a:latin typeface="Gill Sans"/>
              </a:rPr>
              <a:t>Los proveedores y usuarios de datos no requieren cambiar sus tecnologías y estándares</a:t>
            </a:r>
          </a:p>
        </p:txBody>
      </p:sp>
    </p:spTree>
    <p:extLst>
      <p:ext uri="{BB962C8B-B14F-4D97-AF65-F5344CB8AC3E}">
        <p14:creationId xmlns:p14="http://schemas.microsoft.com/office/powerpoint/2010/main" val="856395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6720"/>
            <a:ext cx="5313680" cy="609600"/>
          </a:xfrm>
        </p:spPr>
        <p:txBody>
          <a:bodyPr>
            <a:normAutofit/>
          </a:bodyPr>
          <a:lstStyle/>
          <a:p>
            <a:pPr algn="l"/>
            <a:r>
              <a:rPr lang="en-US" sz="2600" b="1" dirty="0" smtClean="0">
                <a:latin typeface="Calibri"/>
              </a:rPr>
              <a:t>GEOSS Common Infrastructure (GCI)</a:t>
            </a:r>
            <a:endParaRPr lang="en-US" sz="2600" b="1" dirty="0">
              <a:latin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BF0AFB69-F401-424A-9E22-D694683F350E}" type="slidenum">
              <a:rPr lang="it-IT" smtClean="0">
                <a:latin typeface="Gill Sans"/>
              </a:rPr>
              <a:pPr>
                <a:defRPr/>
              </a:pPr>
              <a:t>156</a:t>
            </a:fld>
            <a:endParaRPr lang="it-IT">
              <a:latin typeface="Gill Sans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457200" y="1319736"/>
            <a:ext cx="8229600" cy="4525963"/>
          </a:xfrm>
        </p:spPr>
        <p:txBody>
          <a:bodyPr>
            <a:noAutofit/>
          </a:bodyPr>
          <a:lstStyle/>
          <a:p>
            <a:pPr marL="320040" lvl="1" indent="-320040">
              <a:spcBef>
                <a:spcPts val="700"/>
              </a:spcBef>
              <a:buClr>
                <a:schemeClr val="tx1"/>
              </a:buClr>
              <a:buSzPct val="100000"/>
              <a:buFont typeface="Arial"/>
              <a:buChar char="•"/>
            </a:pPr>
            <a:r>
              <a:rPr lang="es-ES" sz="3100" dirty="0" smtClean="0">
                <a:latin typeface="Gill Sans"/>
              </a:rPr>
              <a:t>Estructura de servicios de valor agregado que mejoran la interoperabilidad entre el número creciente de sistemas de observación de la tierra heterogéneos, de disciplinas y de aplicaciones, a  niveles regionales y globales</a:t>
            </a:r>
          </a:p>
          <a:p>
            <a:pPr marL="320040" lvl="1" indent="-320040">
              <a:spcBef>
                <a:spcPts val="700"/>
              </a:spcBef>
              <a:buClr>
                <a:schemeClr val="tx1"/>
              </a:buClr>
              <a:buSzPct val="100000"/>
              <a:buFont typeface="Arial"/>
              <a:buChar char="•"/>
            </a:pPr>
            <a:r>
              <a:rPr lang="es-ES" sz="3100" dirty="0" smtClean="0">
                <a:latin typeface="Gill Sans"/>
              </a:rPr>
              <a:t>Permite a los miembros de publicar, descubrir, evaluar, acceder y utilizar los datos, la información, las herramientas y los servicios disponibles a través de GEOSS</a:t>
            </a:r>
            <a:endParaRPr lang="es-ES" sz="3100" dirty="0">
              <a:latin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869011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51118"/>
            <a:ext cx="4387507" cy="853122"/>
          </a:xfrm>
        </p:spPr>
        <p:txBody>
          <a:bodyPr>
            <a:normAutofit/>
          </a:bodyPr>
          <a:lstStyle/>
          <a:p>
            <a:pPr algn="l"/>
            <a:r>
              <a:rPr lang="es-HN" sz="2600" b="1" dirty="0" smtClean="0"/>
              <a:t>Arquitectura general de GCI</a:t>
            </a:r>
            <a:endParaRPr lang="es-HN" sz="2600" b="1" dirty="0">
              <a:latin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BF0AFB69-F401-424A-9E22-D694683F350E}" type="slidenum">
              <a:rPr lang="it-IT" smtClean="0">
                <a:latin typeface="Gill Sans"/>
              </a:rPr>
              <a:pPr>
                <a:defRPr/>
              </a:pPr>
              <a:t>157</a:t>
            </a:fld>
            <a:endParaRPr lang="it-IT">
              <a:latin typeface="Gill Sans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l="-18147" r="-18147"/>
          <a:stretch>
            <a:fillRect/>
          </a:stretch>
        </p:blipFill>
        <p:spPr>
          <a:xfrm>
            <a:off x="0" y="1244167"/>
            <a:ext cx="9068981" cy="5000653"/>
          </a:xfrm>
        </p:spPr>
      </p:pic>
    </p:spTree>
    <p:extLst>
      <p:ext uri="{BB962C8B-B14F-4D97-AF65-F5344CB8AC3E}">
        <p14:creationId xmlns:p14="http://schemas.microsoft.com/office/powerpoint/2010/main" val="1264130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03518"/>
            <a:ext cx="4271211" cy="690562"/>
          </a:xfrm>
        </p:spPr>
        <p:txBody>
          <a:bodyPr>
            <a:normAutofit/>
          </a:bodyPr>
          <a:lstStyle/>
          <a:p>
            <a:pPr algn="l"/>
            <a:r>
              <a:rPr lang="es-HN" sz="2600" b="1" dirty="0" smtClean="0">
                <a:latin typeface="Calibri"/>
              </a:rPr>
              <a:t>Servicios de descubrimiento</a:t>
            </a:r>
            <a:endParaRPr lang="es-HN" sz="2600" b="1" dirty="0">
              <a:latin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BF0AFB69-F401-424A-9E22-D694683F350E}" type="slidenum">
              <a:rPr lang="it-IT" smtClean="0">
                <a:latin typeface="Gill Sans"/>
              </a:rPr>
              <a:pPr>
                <a:defRPr/>
              </a:pPr>
              <a:t>158</a:t>
            </a:fld>
            <a:endParaRPr lang="it-IT">
              <a:latin typeface="Gill Sans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12648" y="1016000"/>
            <a:ext cx="8153400" cy="4495800"/>
          </a:xfrm>
        </p:spPr>
        <p:txBody>
          <a:bodyPr>
            <a:normAutofit fontScale="85000" lnSpcReduction="20000"/>
          </a:bodyPr>
          <a:lstStyle/>
          <a:p>
            <a:r>
              <a:rPr lang="es-HN" dirty="0" smtClean="0">
                <a:latin typeface="Gill Sans"/>
              </a:rPr>
              <a:t>Permiten encontrar los recursos pertinentes bajo cierto contexto, normalmente especificado en las limitaciones de la búsqueda</a:t>
            </a:r>
          </a:p>
          <a:p>
            <a:pPr>
              <a:buNone/>
            </a:pPr>
            <a:endParaRPr lang="es-HN" dirty="0" smtClean="0">
              <a:latin typeface="Gill Sans"/>
            </a:endParaRPr>
          </a:p>
          <a:p>
            <a:r>
              <a:rPr lang="es-HN" dirty="0" smtClean="0">
                <a:latin typeface="Gill Sans"/>
              </a:rPr>
              <a:t>Disponibles por ciertos servicios específicos (por ej.  motores de búsqueda en la www) y por la información auxiliar apropiada (ej. metadatos) asociada a los recursos, independientemente de su estructura</a:t>
            </a:r>
          </a:p>
          <a:p>
            <a:pPr>
              <a:buNone/>
            </a:pPr>
            <a:endParaRPr lang="es-HN" dirty="0" smtClean="0">
              <a:latin typeface="Gill Sans"/>
            </a:endParaRPr>
          </a:p>
          <a:p>
            <a:r>
              <a:rPr lang="es-HN" dirty="0" smtClean="0">
                <a:latin typeface="Gill Sans"/>
              </a:rPr>
              <a:t>Ejemplos en OGC</a:t>
            </a:r>
          </a:p>
          <a:p>
            <a:pPr lvl="1"/>
            <a:r>
              <a:rPr lang="es-HN" dirty="0" smtClean="0">
                <a:latin typeface="Gill Sans"/>
              </a:rPr>
              <a:t>Catalogue </a:t>
            </a:r>
            <a:r>
              <a:rPr lang="es-HN" dirty="0" err="1" smtClean="0">
                <a:latin typeface="Gill Sans"/>
              </a:rPr>
              <a:t>Service</a:t>
            </a:r>
            <a:endParaRPr lang="es-HN" dirty="0" smtClean="0">
              <a:latin typeface="Gill Sans"/>
            </a:endParaRPr>
          </a:p>
          <a:p>
            <a:endParaRPr lang="es-HN" dirty="0" smtClean="0">
              <a:latin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090600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2827421" cy="771842"/>
          </a:xfrm>
        </p:spPr>
        <p:txBody>
          <a:bodyPr>
            <a:normAutofit/>
          </a:bodyPr>
          <a:lstStyle/>
          <a:p>
            <a:pPr algn="l"/>
            <a:r>
              <a:rPr lang="es-HN" sz="2600" b="1" dirty="0" smtClean="0">
                <a:latin typeface="Calibri"/>
              </a:rPr>
              <a:t>Servicios de acceso</a:t>
            </a:r>
            <a:endParaRPr lang="es-HN" sz="2600" b="1" dirty="0">
              <a:latin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BF0AFB69-F401-424A-9E22-D694683F350E}" type="slidenum">
              <a:rPr lang="it-IT" smtClean="0">
                <a:latin typeface="Gill Sans"/>
              </a:rPr>
              <a:pPr>
                <a:defRPr/>
              </a:pPr>
              <a:t>159</a:t>
            </a:fld>
            <a:endParaRPr lang="it-IT">
              <a:latin typeface="Gill Sans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12648" y="1653864"/>
            <a:ext cx="8153400" cy="4124117"/>
          </a:xfrm>
        </p:spPr>
        <p:txBody>
          <a:bodyPr>
            <a:normAutofit fontScale="85000" lnSpcReduction="10000"/>
          </a:bodyPr>
          <a:lstStyle/>
          <a:p>
            <a:r>
              <a:rPr lang="es-HN" dirty="0" smtClean="0">
                <a:latin typeface="Gill Sans"/>
              </a:rPr>
              <a:t>Permiten acceder a los servicios electrónicos, en general basados en limitaciones espaciales y otros criterios, bajo formas útiles para el procesamiento del lado del cliente o para una contribución a modelos científicos y otros clientes</a:t>
            </a:r>
          </a:p>
          <a:p>
            <a:pPr>
              <a:buNone/>
            </a:pPr>
            <a:endParaRPr lang="es-HN" dirty="0" smtClean="0">
              <a:latin typeface="Gill Sans"/>
            </a:endParaRPr>
          </a:p>
          <a:p>
            <a:r>
              <a:rPr lang="es-HN" dirty="0" smtClean="0">
                <a:latin typeface="Gill Sans"/>
              </a:rPr>
              <a:t>Ejemplos en OGC:</a:t>
            </a:r>
          </a:p>
          <a:p>
            <a:pPr lvl="1"/>
            <a:r>
              <a:rPr lang="es-HN" dirty="0" smtClean="0">
                <a:latin typeface="Gill Sans"/>
              </a:rPr>
              <a:t>Web </a:t>
            </a:r>
            <a:r>
              <a:rPr lang="es-HN" dirty="0" err="1" smtClean="0">
                <a:latin typeface="Gill Sans"/>
              </a:rPr>
              <a:t>Coverage</a:t>
            </a:r>
            <a:r>
              <a:rPr lang="es-HN" dirty="0" smtClean="0">
                <a:latin typeface="Gill Sans"/>
              </a:rPr>
              <a:t> </a:t>
            </a:r>
            <a:r>
              <a:rPr lang="es-HN" dirty="0" err="1" smtClean="0">
                <a:latin typeface="Gill Sans"/>
              </a:rPr>
              <a:t>Service</a:t>
            </a:r>
            <a:endParaRPr lang="es-HN" dirty="0" smtClean="0">
              <a:latin typeface="Gill Sans"/>
            </a:endParaRPr>
          </a:p>
          <a:p>
            <a:pPr lvl="1"/>
            <a:r>
              <a:rPr lang="es-HN" dirty="0" smtClean="0">
                <a:latin typeface="Gill Sans"/>
              </a:rPr>
              <a:t>Sensor </a:t>
            </a:r>
            <a:r>
              <a:rPr lang="es-HN" dirty="0" err="1" smtClean="0">
                <a:latin typeface="Gill Sans"/>
              </a:rPr>
              <a:t>Observation</a:t>
            </a:r>
            <a:r>
              <a:rPr lang="es-HN" dirty="0" smtClean="0">
                <a:latin typeface="Gill Sans"/>
              </a:rPr>
              <a:t> </a:t>
            </a:r>
            <a:r>
              <a:rPr lang="es-HN" dirty="0" err="1" smtClean="0">
                <a:latin typeface="Gill Sans"/>
              </a:rPr>
              <a:t>Service</a:t>
            </a:r>
            <a:endParaRPr lang="es-HN" dirty="0" smtClean="0">
              <a:latin typeface="Gill Sans"/>
            </a:endParaRPr>
          </a:p>
          <a:p>
            <a:pPr lvl="1"/>
            <a:r>
              <a:rPr lang="es-HN" dirty="0" smtClean="0">
                <a:latin typeface="Gill Sans"/>
              </a:rPr>
              <a:t>Web </a:t>
            </a:r>
            <a:r>
              <a:rPr lang="es-HN" dirty="0" err="1" smtClean="0">
                <a:latin typeface="Gill Sans"/>
              </a:rPr>
              <a:t>Feature</a:t>
            </a:r>
            <a:r>
              <a:rPr lang="es-HN" dirty="0" smtClean="0">
                <a:latin typeface="Gill Sans"/>
              </a:rPr>
              <a:t> </a:t>
            </a:r>
            <a:r>
              <a:rPr lang="es-HN" dirty="0" err="1" smtClean="0">
                <a:latin typeface="Gill Sans"/>
              </a:rPr>
              <a:t>Service</a:t>
            </a:r>
            <a:endParaRPr lang="es-HN" dirty="0" smtClean="0">
              <a:latin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641547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/>
          <p:cNvSpPr>
            <a:spLocks/>
          </p:cNvSpPr>
          <p:nvPr/>
        </p:nvSpPr>
        <p:spPr bwMode="auto">
          <a:xfrm>
            <a:off x="62365" y="1596635"/>
            <a:ext cx="8968802" cy="4924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s-ES" sz="3200" dirty="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¿La mejor herramienta actual para buscar datos</a:t>
            </a:r>
            <a:r>
              <a:rPr lang="es-ES" altLang="ja-JP" sz="3200" dirty="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?</a:t>
            </a:r>
            <a:endParaRPr lang="es-ES" sz="3200" dirty="0">
              <a:solidFill>
                <a:schemeClr val="tx1"/>
              </a:solidFill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7922" y="2356322"/>
            <a:ext cx="8108156" cy="315329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493" y="1417638"/>
            <a:ext cx="6754813" cy="5257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58482"/>
          </a:xfrm>
        </p:spPr>
        <p:txBody>
          <a:bodyPr>
            <a:normAutofit/>
          </a:bodyPr>
          <a:lstStyle/>
          <a:p>
            <a:pPr algn="l"/>
            <a:r>
              <a:rPr lang="es-HN" sz="2600" b="1" dirty="0" smtClean="0">
                <a:latin typeface="Calibri"/>
              </a:rPr>
              <a:t>Modelo común de metadatos</a:t>
            </a:r>
            <a:endParaRPr lang="es-HN" sz="2600" b="1" dirty="0">
              <a:latin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BF0AFB69-F401-424A-9E22-D694683F350E}" type="slidenum">
              <a:rPr lang="it-IT" smtClean="0">
                <a:latin typeface="Gill Sans"/>
              </a:rPr>
              <a:pPr>
                <a:defRPr/>
              </a:pPr>
              <a:t>160</a:t>
            </a:fld>
            <a:endParaRPr lang="it-IT">
              <a:latin typeface="Gill Sans"/>
            </a:endParaRPr>
          </a:p>
        </p:txBody>
      </p:sp>
      <p:grpSp>
        <p:nvGrpSpPr>
          <p:cNvPr id="4" name="Group 13"/>
          <p:cNvGrpSpPr/>
          <p:nvPr/>
        </p:nvGrpSpPr>
        <p:grpSpPr>
          <a:xfrm>
            <a:off x="6494440" y="2297329"/>
            <a:ext cx="2271608" cy="2271608"/>
            <a:chOff x="9409789" y="3019331"/>
            <a:chExt cx="2271608" cy="2271608"/>
          </a:xfrm>
        </p:grpSpPr>
        <p:pic>
          <p:nvPicPr>
            <p:cNvPr id="8" name="Picture 1" descr="C:\Users\nativi\Pictures\Raccolta multimediale Microsoft\j0434825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409789" y="3019331"/>
              <a:ext cx="2271608" cy="2271608"/>
            </a:xfrm>
            <a:prstGeom prst="rect">
              <a:avLst/>
            </a:prstGeom>
            <a:noFill/>
          </p:spPr>
        </p:pic>
        <p:sp>
          <p:nvSpPr>
            <p:cNvPr id="13" name="TextBox 12"/>
            <p:cNvSpPr txBox="1"/>
            <p:nvPr/>
          </p:nvSpPr>
          <p:spPr>
            <a:xfrm>
              <a:off x="9872837" y="3345154"/>
              <a:ext cx="1179342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ill Sans"/>
                </a:rPr>
                <a:t>ISO 19115</a:t>
              </a:r>
            </a:p>
            <a:p>
              <a:r>
                <a:rPr lang="it-IT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ill Sans"/>
                </a:rPr>
                <a:t>ISO 19119</a:t>
              </a:r>
            </a:p>
            <a:p>
              <a:r>
                <a:rPr lang="it-IT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ill Sans"/>
                </a:rPr>
                <a:t>ISO 19139</a:t>
              </a:r>
            </a:p>
            <a:p>
              <a:r>
                <a:rPr lang="it-IT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ill Sans"/>
                </a:rPr>
                <a:t>…</a:t>
              </a:r>
            </a:p>
            <a:p>
              <a:endParaRPr lang="en-US" dirty="0">
                <a:latin typeface="Gill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1449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0882"/>
          </a:xfrm>
        </p:spPr>
        <p:txBody>
          <a:bodyPr>
            <a:normAutofit/>
          </a:bodyPr>
          <a:lstStyle/>
          <a:p>
            <a:pPr algn="l"/>
            <a:r>
              <a:rPr lang="es-ES" sz="2600" b="1" dirty="0" smtClean="0"/>
              <a:t>Formatos compatibles con el </a:t>
            </a:r>
            <a:r>
              <a:rPr lang="es-ES" sz="2600" b="1" i="1" dirty="0" err="1" smtClean="0"/>
              <a:t>backend</a:t>
            </a:r>
            <a:endParaRPr lang="es-ES" sz="2600" b="1" dirty="0">
              <a:latin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353584" y="6423305"/>
            <a:ext cx="545577" cy="283577"/>
          </a:xfrm>
        </p:spPr>
        <p:txBody>
          <a:bodyPr>
            <a:normAutofit/>
          </a:bodyPr>
          <a:lstStyle/>
          <a:p>
            <a:pPr>
              <a:defRPr/>
            </a:pPr>
            <a:fld id="{BF0AFB69-F401-424A-9E22-D694683F350E}" type="slidenum">
              <a:rPr lang="it-IT" smtClean="0">
                <a:latin typeface="Gill Sans"/>
              </a:rPr>
              <a:pPr>
                <a:defRPr/>
              </a:pPr>
              <a:t>161</a:t>
            </a:fld>
            <a:endParaRPr lang="it-IT">
              <a:latin typeface="Gill Sans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4372290"/>
              </p:ext>
            </p:extLst>
          </p:nvPr>
        </p:nvGraphicFramePr>
        <p:xfrm>
          <a:off x="1094482" y="1487168"/>
          <a:ext cx="7258081" cy="48209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835001"/>
                <a:gridCol w="6423080"/>
              </a:tblGrid>
              <a:tr h="370840">
                <a:tc>
                  <a:txBody>
                    <a:bodyPr/>
                    <a:lstStyle/>
                    <a:p>
                      <a:endParaRPr lang="es-ES" noProof="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S" sz="1800" b="1" noProof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Servicios de descubrimiento/inventario/listado</a:t>
                      </a:r>
                      <a:endParaRPr lang="es-ES" noProof="0" dirty="0"/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s-ES" noProof="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noProof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OGC WCS 1.0, 1.1, 1.1.2 </a:t>
                      </a:r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s-ES" noProof="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S" sz="1800" noProof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OGC WMS 1.3.0, 1.1.1</a:t>
                      </a:r>
                      <a:endParaRPr lang="es-ES" noProof="0" dirty="0"/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s-ES" noProof="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S" sz="1800" noProof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OGC WFS 1.0.0</a:t>
                      </a:r>
                      <a:endParaRPr lang="es-ES" noProof="0" dirty="0"/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s-ES" noProof="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S" sz="1800" noProof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OGC WPS 1.0.0</a:t>
                      </a:r>
                      <a:endParaRPr lang="es-ES" noProof="0" dirty="0"/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s-ES" noProof="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s-ES" sz="1800" kern="1200" noProof="0" dirty="0" smtClean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OGC SOS 1.0</a:t>
                      </a:r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s-ES" noProof="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S" sz="1800" noProof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OGC CSW 2.0.2 Core,  AP ISO 1.0,  </a:t>
                      </a:r>
                      <a:r>
                        <a:rPr lang="es-ES" sz="1800" noProof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ebRIM</a:t>
                      </a:r>
                      <a:r>
                        <a:rPr lang="es-ES" sz="1800" noProof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/CIM, </a:t>
                      </a:r>
                      <a:r>
                        <a:rPr lang="es-ES" sz="1800" noProof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ebRIM</a:t>
                      </a:r>
                      <a:r>
                        <a:rPr lang="es-ES" sz="1800" noProof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/EO</a:t>
                      </a:r>
                      <a:endParaRPr lang="es-ES" noProof="0" dirty="0"/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s-ES" noProof="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S" sz="1800" noProof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ESRI </a:t>
                      </a:r>
                      <a:r>
                        <a:rPr lang="es-ES" sz="1800" noProof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ArcGIS</a:t>
                      </a:r>
                      <a:r>
                        <a:rPr lang="es-ES" sz="1800" noProof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s-ES" sz="1800" noProof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Geoportal</a:t>
                      </a:r>
                      <a:r>
                        <a:rPr lang="es-ES" sz="1800" noProof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(</a:t>
                      </a:r>
                      <a:r>
                        <a:rPr lang="es-ES" sz="1800" noProof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version</a:t>
                      </a:r>
                      <a:r>
                        <a:rPr lang="es-ES" sz="1800" noProof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10) </a:t>
                      </a:r>
                      <a:r>
                        <a:rPr lang="es-ES" sz="1800" noProof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catalog</a:t>
                      </a:r>
                      <a:r>
                        <a:rPr lang="es-ES" sz="1800" noProof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s-ES" sz="1800" noProof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service</a:t>
                      </a:r>
                      <a:endParaRPr lang="es-ES" noProof="0" dirty="0"/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s-ES" noProof="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noProof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THREDDS 1.0.1, 1.0.2 </a:t>
                      </a:r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s-ES" noProof="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noProof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THREDDS-NCISO 1.0.1, 1.0.2</a:t>
                      </a:r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s-ES" noProof="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noProof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CDI 1.04, 1.3, 1.4  1.6</a:t>
                      </a:r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s-ES" noProof="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noProof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GI-</a:t>
                      </a:r>
                      <a:r>
                        <a:rPr lang="es-ES" sz="1800" noProof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cat</a:t>
                      </a:r>
                      <a:r>
                        <a:rPr lang="es-ES" sz="1800" noProof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6.x, 7.x </a:t>
                      </a:r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s-ES" noProof="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noProof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GBIF</a:t>
                      </a:r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</a:tbl>
          </a:graphicData>
        </a:graphic>
      </p:graphicFrame>
      <p:pic>
        <p:nvPicPr>
          <p:cNvPr id="8" name="Picture 7" descr="WC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61026" y="1847208"/>
            <a:ext cx="407065" cy="407065"/>
          </a:xfrm>
          <a:prstGeom prst="rect">
            <a:avLst/>
          </a:prstGeom>
        </p:spPr>
      </p:pic>
      <p:pic>
        <p:nvPicPr>
          <p:cNvPr id="9" name="Picture 8" descr="WM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58034" y="2207248"/>
            <a:ext cx="413049" cy="413049"/>
          </a:xfrm>
          <a:prstGeom prst="rect">
            <a:avLst/>
          </a:prstGeom>
        </p:spPr>
      </p:pic>
      <p:pic>
        <p:nvPicPr>
          <p:cNvPr id="10" name="Picture 9" descr="WFS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65133" y="2888518"/>
            <a:ext cx="398850" cy="398850"/>
          </a:xfrm>
          <a:prstGeom prst="rect">
            <a:avLst/>
          </a:prstGeom>
        </p:spPr>
      </p:pic>
      <p:pic>
        <p:nvPicPr>
          <p:cNvPr id="11" name="Picture 10" descr="WPS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368125" y="2567288"/>
            <a:ext cx="392866" cy="392866"/>
          </a:xfrm>
          <a:prstGeom prst="rect">
            <a:avLst/>
          </a:prstGeom>
        </p:spPr>
      </p:pic>
      <p:pic>
        <p:nvPicPr>
          <p:cNvPr id="12" name="Picture 11" descr="CSW-CORE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330786" y="3607070"/>
            <a:ext cx="467544" cy="467544"/>
          </a:xfrm>
          <a:prstGeom prst="rect">
            <a:avLst/>
          </a:prstGeom>
        </p:spPr>
      </p:pic>
      <p:pic>
        <p:nvPicPr>
          <p:cNvPr id="13" name="Picture 12" descr="SEADATANET_CDI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362018" y="5184183"/>
            <a:ext cx="405080" cy="367103"/>
          </a:xfrm>
          <a:prstGeom prst="rect">
            <a:avLst/>
          </a:prstGeom>
        </p:spPr>
      </p:pic>
      <p:pic>
        <p:nvPicPr>
          <p:cNvPr id="14" name="Picture 13" descr="ESRI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61528" y="4039118"/>
            <a:ext cx="806060" cy="360040"/>
          </a:xfrm>
          <a:prstGeom prst="rect">
            <a:avLst/>
          </a:prstGeom>
        </p:spPr>
      </p:pic>
      <p:pic>
        <p:nvPicPr>
          <p:cNvPr id="15" name="Picture 14" descr="THREDDS.jpg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12530" y="4327150"/>
            <a:ext cx="504056" cy="405536"/>
          </a:xfrm>
          <a:prstGeom prst="rect">
            <a:avLst/>
          </a:prstGeom>
        </p:spPr>
      </p:pic>
      <p:pic>
        <p:nvPicPr>
          <p:cNvPr id="16" name="Picture 15" descr="THREDDS.jpg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12530" y="4687190"/>
            <a:ext cx="504056" cy="405536"/>
          </a:xfrm>
          <a:prstGeom prst="rect">
            <a:avLst/>
          </a:prstGeom>
        </p:spPr>
      </p:pic>
      <p:pic>
        <p:nvPicPr>
          <p:cNvPr id="17" name="Immagine 89" descr="GI-cat.gif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415250" y="5608054"/>
            <a:ext cx="298616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GBIF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375611" y="5972286"/>
            <a:ext cx="377894" cy="339418"/>
          </a:xfrm>
          <a:prstGeom prst="rect">
            <a:avLst/>
          </a:prstGeom>
        </p:spPr>
      </p:pic>
      <p:grpSp>
        <p:nvGrpSpPr>
          <p:cNvPr id="4" name="Gruppo 17"/>
          <p:cNvGrpSpPr/>
          <p:nvPr/>
        </p:nvGrpSpPr>
        <p:grpSpPr>
          <a:xfrm>
            <a:off x="1310506" y="3255116"/>
            <a:ext cx="505267" cy="421015"/>
            <a:chOff x="827584" y="3068960"/>
            <a:chExt cx="505267" cy="421015"/>
          </a:xfrm>
        </p:grpSpPr>
        <p:pic>
          <p:nvPicPr>
            <p:cNvPr id="20" name="Picture 27" descr="WFS.png"/>
            <p:cNvPicPr>
              <a:picLocks noChangeAspect="1"/>
            </p:cNvPicPr>
            <p:nvPr/>
          </p:nvPicPr>
          <p:blipFill>
            <a:blip r:embed="rId5" cstate="print"/>
            <a:srcRect r="9730" b="45838"/>
            <a:stretch>
              <a:fillRect/>
            </a:stretch>
          </p:blipFill>
          <p:spPr>
            <a:xfrm>
              <a:off x="899592" y="3068960"/>
              <a:ext cx="360040" cy="216024"/>
            </a:xfrm>
            <a:prstGeom prst="rect">
              <a:avLst/>
            </a:prstGeom>
          </p:spPr>
        </p:pic>
        <p:sp>
          <p:nvSpPr>
            <p:cNvPr id="21" name="CasellaDiTesto 16"/>
            <p:cNvSpPr txBox="1"/>
            <p:nvPr/>
          </p:nvSpPr>
          <p:spPr>
            <a:xfrm>
              <a:off x="827584" y="3212976"/>
              <a:ext cx="50526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FFC000"/>
                  </a:solidFill>
                  <a:latin typeface="Gill Sans"/>
                </a:rPr>
                <a:t>SOS</a:t>
              </a:r>
              <a:endParaRPr lang="en-US" sz="1200" b="1" dirty="0">
                <a:solidFill>
                  <a:srgbClr val="FFC000"/>
                </a:solidFill>
                <a:latin typeface="Gill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6229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BF0AFB69-F401-424A-9E22-D694683F350E}" type="slidenum">
              <a:rPr lang="it-IT" smtClean="0">
                <a:latin typeface="Gill Sans"/>
              </a:rPr>
              <a:pPr>
                <a:defRPr/>
              </a:pPr>
              <a:t>162</a:t>
            </a:fld>
            <a:endParaRPr lang="it-IT">
              <a:latin typeface="Gill Sans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279394"/>
              </p:ext>
            </p:extLst>
          </p:nvPr>
        </p:nvGraphicFramePr>
        <p:xfrm>
          <a:off x="987155" y="1766397"/>
          <a:ext cx="7401177" cy="18542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851463"/>
                <a:gridCol w="6549714"/>
              </a:tblGrid>
              <a:tr h="370840">
                <a:tc>
                  <a:txBody>
                    <a:bodyPr/>
                    <a:lstStyle/>
                    <a:p>
                      <a:endParaRPr lang="es-ES" noProof="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S" sz="1800" b="1" noProof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Servicios de descubrimiento/inventario/listado</a:t>
                      </a:r>
                      <a:endParaRPr lang="es-ES" noProof="0" dirty="0"/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s-ES" noProof="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noProof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GeoNetwork</a:t>
                      </a:r>
                      <a:r>
                        <a:rPr lang="es-ES" sz="1800" noProof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(</a:t>
                      </a:r>
                      <a:r>
                        <a:rPr lang="es-ES" sz="1800" noProof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versions</a:t>
                      </a:r>
                      <a:r>
                        <a:rPr lang="es-ES" sz="1800" noProof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2.2.0 and 2.4.1) </a:t>
                      </a:r>
                      <a:r>
                        <a:rPr lang="es-ES" sz="1800" noProof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catalog</a:t>
                      </a:r>
                      <a:r>
                        <a:rPr lang="es-ES" sz="1800" noProof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s-ES" sz="1800" noProof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service</a:t>
                      </a:r>
                      <a:endParaRPr lang="es-ES" sz="1800" noProof="0" dirty="0" smtClean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s-ES" noProof="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noProof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Deegree</a:t>
                      </a:r>
                      <a:r>
                        <a:rPr lang="es-ES" sz="1800" noProof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(</a:t>
                      </a:r>
                      <a:r>
                        <a:rPr lang="es-ES" sz="1800" noProof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version</a:t>
                      </a:r>
                      <a:r>
                        <a:rPr lang="es-ES" sz="1800" noProof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2.2) </a:t>
                      </a:r>
                      <a:r>
                        <a:rPr lang="es-ES" sz="1800" noProof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catalog</a:t>
                      </a:r>
                      <a:r>
                        <a:rPr lang="es-ES" sz="1800" noProof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s-ES" sz="1800" noProof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service</a:t>
                      </a:r>
                      <a:endParaRPr lang="es-ES" sz="1800" noProof="0" dirty="0" smtClean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s-ES" noProof="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S" sz="1800" noProof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OpenSearch</a:t>
                      </a:r>
                      <a:r>
                        <a:rPr lang="es-ES" sz="1800" noProof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1.1 </a:t>
                      </a:r>
                      <a:r>
                        <a:rPr lang="es-ES" sz="1800" noProof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accessor</a:t>
                      </a:r>
                      <a:endParaRPr lang="es-ES" noProof="0" dirty="0"/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s-ES" noProof="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S" sz="1800" noProof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 OAI-PMH 2.0 (</a:t>
                      </a:r>
                      <a:r>
                        <a:rPr lang="es-ES" sz="1800" noProof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support</a:t>
                      </a:r>
                      <a:r>
                        <a:rPr lang="es-ES" sz="1800" noProof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to ISO19139 and </a:t>
                      </a:r>
                      <a:r>
                        <a:rPr lang="es-ES" sz="1800" noProof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dublin</a:t>
                      </a:r>
                      <a:r>
                        <a:rPr lang="es-ES" sz="1800" noProof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s-ES" sz="1800" noProof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core</a:t>
                      </a:r>
                      <a:r>
                        <a:rPr lang="es-ES" sz="1800" noProof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s-ES" sz="1800" noProof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formats</a:t>
                      </a:r>
                      <a:r>
                        <a:rPr lang="es-ES" sz="1800" noProof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)</a:t>
                      </a:r>
                      <a:endParaRPr lang="es-ES" noProof="0" dirty="0"/>
                    </a:p>
                  </a:txBody>
                  <a:tcPr>
                    <a:lnL w="12700" cmpd="sng">
                      <a:noFill/>
                    </a:lnL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7" name="Picture 6" descr="DEEGRE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39183" y="2516957"/>
            <a:ext cx="432048" cy="432048"/>
          </a:xfrm>
          <a:prstGeom prst="rect">
            <a:avLst/>
          </a:prstGeom>
        </p:spPr>
      </p:pic>
      <p:pic>
        <p:nvPicPr>
          <p:cNvPr id="8" name="Picture 7" descr="OPENSEARCH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03179" y="2861757"/>
            <a:ext cx="504056" cy="504056"/>
          </a:xfrm>
          <a:prstGeom prst="rect">
            <a:avLst/>
          </a:prstGeom>
        </p:spPr>
      </p:pic>
      <p:pic>
        <p:nvPicPr>
          <p:cNvPr id="9" name="Picture 8" descr="OAI-PMH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48654" y="3335333"/>
            <a:ext cx="433246" cy="303272"/>
          </a:xfrm>
          <a:prstGeom prst="rect">
            <a:avLst/>
          </a:prstGeom>
        </p:spPr>
      </p:pic>
      <p:pic>
        <p:nvPicPr>
          <p:cNvPr id="10" name="Picture 24" descr="GEONETWORK-icon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45370" y="2064368"/>
            <a:ext cx="432048" cy="432048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0882"/>
          </a:xfrm>
        </p:spPr>
        <p:txBody>
          <a:bodyPr>
            <a:normAutofit/>
          </a:bodyPr>
          <a:lstStyle/>
          <a:p>
            <a:pPr algn="l"/>
            <a:r>
              <a:rPr lang="es-ES" sz="2600" b="1" dirty="0" smtClean="0"/>
              <a:t>Formatos compatibles con el </a:t>
            </a:r>
            <a:r>
              <a:rPr lang="es-ES" sz="2600" b="1" i="1" dirty="0" err="1" smtClean="0"/>
              <a:t>backend</a:t>
            </a:r>
            <a:endParaRPr lang="es-ES" sz="2600" b="1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0319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BF0AFB69-F401-424A-9E22-D694683F350E}" type="slidenum">
              <a:rPr lang="es-ES" smtClean="0">
                <a:latin typeface="Gill Sans"/>
              </a:rPr>
              <a:pPr>
                <a:defRPr/>
              </a:pPr>
              <a:t>163</a:t>
            </a:fld>
            <a:endParaRPr lang="es-ES" dirty="0">
              <a:latin typeface="Gill Sans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8639176"/>
              </p:ext>
            </p:extLst>
          </p:nvPr>
        </p:nvGraphicFramePr>
        <p:xfrm>
          <a:off x="611560" y="1856006"/>
          <a:ext cx="8136904" cy="407944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936104"/>
                <a:gridCol w="7200800"/>
              </a:tblGrid>
              <a:tr h="37084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b="1" dirty="0" smtClean="0">
                          <a:solidFill>
                            <a:srgbClr val="000000"/>
                          </a:solidFill>
                          <a:latin typeface="arial"/>
                        </a:rPr>
                        <a:t>Tratamiento de datos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NetCDF-CF</a:t>
                      </a:r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 1.4</a:t>
                      </a:r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NCML-CF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NCML-OD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ISO19115-2</a:t>
                      </a:r>
                      <a:endParaRPr kumimoji="0" lang="it-IT" sz="1800" b="1" kern="1200" dirty="0" smtClean="0">
                        <a:solidFill>
                          <a:srgbClr val="00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GeoRSS</a:t>
                      </a:r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 2.0 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GDACS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DIF</a:t>
                      </a:r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Generic</a:t>
                      </a:r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 File system</a:t>
                      </a:r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SITAD (Sistema Informativo Territoriale Ambientale Diffuso)</a:t>
                      </a:r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1045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WAF</a:t>
                      </a:r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</a:tbl>
          </a:graphicData>
        </a:graphic>
      </p:graphicFrame>
      <p:pic>
        <p:nvPicPr>
          <p:cNvPr id="7" name="Picture 6" descr="GDAC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9427" y="4088254"/>
            <a:ext cx="402859" cy="402859"/>
          </a:xfrm>
          <a:prstGeom prst="rect">
            <a:avLst/>
          </a:prstGeom>
        </p:spPr>
      </p:pic>
      <p:pic>
        <p:nvPicPr>
          <p:cNvPr id="8" name="Picture 7" descr="FileSystem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63686" y="4891390"/>
            <a:ext cx="334341" cy="334341"/>
          </a:xfrm>
          <a:prstGeom prst="rect">
            <a:avLst/>
          </a:prstGeom>
        </p:spPr>
      </p:pic>
      <p:pic>
        <p:nvPicPr>
          <p:cNvPr id="9" name="Picture 8" descr="SITAD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42824" y="5081126"/>
            <a:ext cx="576064" cy="576064"/>
          </a:xfrm>
          <a:prstGeom prst="rect">
            <a:avLst/>
          </a:prstGeom>
        </p:spPr>
      </p:pic>
      <p:pic>
        <p:nvPicPr>
          <p:cNvPr id="10" name="Picture 9" descr="DIF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50836" y="4489822"/>
            <a:ext cx="360040" cy="368345"/>
          </a:xfrm>
          <a:prstGeom prst="rect">
            <a:avLst/>
          </a:prstGeom>
        </p:spPr>
      </p:pic>
      <p:pic>
        <p:nvPicPr>
          <p:cNvPr id="11" name="Picture 10" descr="netcdf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02256" y="2648094"/>
            <a:ext cx="457201" cy="329185"/>
          </a:xfrm>
          <a:prstGeom prst="rect">
            <a:avLst/>
          </a:prstGeom>
        </p:spPr>
      </p:pic>
      <p:pic>
        <p:nvPicPr>
          <p:cNvPr id="12" name="Picture 11" descr="netcdf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02256" y="3008134"/>
            <a:ext cx="457201" cy="329185"/>
          </a:xfrm>
          <a:prstGeom prst="rect">
            <a:avLst/>
          </a:prstGeom>
        </p:spPr>
      </p:pic>
      <p:pic>
        <p:nvPicPr>
          <p:cNvPr id="13" name="Picture 12" descr="netcdf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02256" y="2288054"/>
            <a:ext cx="457201" cy="329185"/>
          </a:xfrm>
          <a:prstGeom prst="rect">
            <a:avLst/>
          </a:prstGeom>
        </p:spPr>
      </p:pic>
      <p:pic>
        <p:nvPicPr>
          <p:cNvPr id="14" name="Picture 13" descr="ISO-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50836" y="3379222"/>
            <a:ext cx="360040" cy="360040"/>
          </a:xfrm>
          <a:prstGeom prst="rect">
            <a:avLst/>
          </a:prstGeom>
        </p:spPr>
      </p:pic>
      <p:pic>
        <p:nvPicPr>
          <p:cNvPr id="15" name="Picture 14" descr="GENESI_DR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50836" y="3743454"/>
            <a:ext cx="360040" cy="337538"/>
          </a:xfrm>
          <a:prstGeom prst="rect">
            <a:avLst/>
          </a:prstGeom>
        </p:spPr>
      </p:pic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0882"/>
          </a:xfrm>
        </p:spPr>
        <p:txBody>
          <a:bodyPr>
            <a:normAutofit/>
          </a:bodyPr>
          <a:lstStyle/>
          <a:p>
            <a:pPr algn="l"/>
            <a:r>
              <a:rPr lang="es-ES" sz="2600" b="1" dirty="0" smtClean="0"/>
              <a:t>Formatos compatibles con el </a:t>
            </a:r>
            <a:r>
              <a:rPr lang="es-ES" sz="2600" b="1" i="1" dirty="0" err="1" smtClean="0"/>
              <a:t>backend</a:t>
            </a:r>
            <a:endParaRPr lang="es-ES" sz="2600" b="1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390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BF0AFB69-F401-424A-9E22-D694683F350E}" type="slidenum">
              <a:rPr lang="es-ES" smtClean="0">
                <a:latin typeface="Gill Sans"/>
              </a:rPr>
              <a:pPr>
                <a:defRPr/>
              </a:pPr>
              <a:t>164</a:t>
            </a:fld>
            <a:endParaRPr lang="es-ES" dirty="0">
              <a:latin typeface="Gill Sans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2842065"/>
              </p:ext>
            </p:extLst>
          </p:nvPr>
        </p:nvGraphicFramePr>
        <p:xfrm>
          <a:off x="593674" y="1662752"/>
          <a:ext cx="8136904" cy="43129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936104"/>
                <a:gridCol w="7200800"/>
              </a:tblGrid>
              <a:tr h="37084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b="1" dirty="0" smtClean="0">
                          <a:solidFill>
                            <a:srgbClr val="000000"/>
                          </a:solidFill>
                          <a:latin typeface="arial"/>
                        </a:rPr>
                        <a:t>Servicios de descubrimiento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it-IT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OGC CSW  </a:t>
                      </a:r>
                    </a:p>
                    <a:p>
                      <a:endParaRPr kumimoji="0" lang="it-IT" b="0" i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it-IT" b="0" i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it-IT" b="0" i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it-IT" b="0" i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it-IT" b="0" i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it-IT" b="0" i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it-IT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OAI-PMH 2.0 </a:t>
                      </a:r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it-IT" b="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OpenSearch</a:t>
                      </a:r>
                      <a:endParaRPr kumimoji="0" lang="it-IT" b="0" i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it-IT" b="0" i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it-IT" b="0" i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it-IT" b="0" i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b="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GI-cat</a:t>
                      </a:r>
                      <a:r>
                        <a:rPr kumimoji="0" lang="it-IT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it-IT" b="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extended</a:t>
                      </a:r>
                      <a:r>
                        <a:rPr kumimoji="0" lang="it-IT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interface </a:t>
                      </a:r>
                      <a:endParaRPr lang="it-IT" dirty="0" smtClean="0"/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2567697"/>
              </p:ext>
            </p:extLst>
          </p:nvPr>
        </p:nvGraphicFramePr>
        <p:xfrm>
          <a:off x="2105842" y="2382832"/>
          <a:ext cx="5040560" cy="14833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952653"/>
                <a:gridCol w="4087907"/>
              </a:tblGrid>
              <a:tr h="37084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it-IT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CSW 2.0.2 AP ISO 1.0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it-IT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CSW 2.0.2 </a:t>
                      </a:r>
                      <a:r>
                        <a:rPr kumimoji="0" lang="it-IT" b="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ebRIM</a:t>
                      </a:r>
                      <a:r>
                        <a:rPr kumimoji="0" lang="it-IT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EO </a:t>
                      </a:r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it-IT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CSW 2.0.2 </a:t>
                      </a:r>
                      <a:r>
                        <a:rPr kumimoji="0" lang="it-IT" b="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ebRIM</a:t>
                      </a:r>
                      <a:r>
                        <a:rPr kumimoji="0" lang="it-IT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CIM </a:t>
                      </a:r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it-IT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ESRI GEOPORTAL 10 </a:t>
                      </a:r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</a:tbl>
          </a:graphicData>
        </a:graphic>
      </p:graphicFrame>
      <p:pic>
        <p:nvPicPr>
          <p:cNvPr id="8" name="Picture 7" descr="CSW-COR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9698" y="2094800"/>
            <a:ext cx="520786" cy="520786"/>
          </a:xfrm>
          <a:prstGeom prst="rect">
            <a:avLst/>
          </a:prstGeom>
        </p:spPr>
      </p:pic>
      <p:pic>
        <p:nvPicPr>
          <p:cNvPr id="9" name="Picture 8" descr="CSW-ebRIM-CIM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93874" y="3201208"/>
            <a:ext cx="406885" cy="406885"/>
          </a:xfrm>
          <a:prstGeom prst="rect">
            <a:avLst/>
          </a:prstGeom>
        </p:spPr>
      </p:pic>
      <p:pic>
        <p:nvPicPr>
          <p:cNvPr id="10" name="Picture 9" descr="CSW-ebRIM-E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93874" y="2784400"/>
            <a:ext cx="406885" cy="406885"/>
          </a:xfrm>
          <a:prstGeom prst="rect">
            <a:avLst/>
          </a:prstGeom>
        </p:spPr>
      </p:pic>
      <p:pic>
        <p:nvPicPr>
          <p:cNvPr id="11" name="Picture 10" descr="CSW-IS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93874" y="2382832"/>
            <a:ext cx="406885" cy="406885"/>
          </a:xfrm>
          <a:prstGeom prst="rect">
            <a:avLst/>
          </a:prstGeom>
        </p:spPr>
      </p:pic>
      <p:pic>
        <p:nvPicPr>
          <p:cNvPr id="12" name="Picture 11" descr="ESRI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58418" y="3515528"/>
            <a:ext cx="806060" cy="360040"/>
          </a:xfrm>
          <a:prstGeom prst="rect">
            <a:avLst/>
          </a:prstGeom>
        </p:spPr>
      </p:pic>
      <p:pic>
        <p:nvPicPr>
          <p:cNvPr id="13" name="Picture 12" descr="OPENSEARCH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18063" y="4399056"/>
            <a:ext cx="504056" cy="504056"/>
          </a:xfrm>
          <a:prstGeom prst="rect">
            <a:avLst/>
          </a:prstGeom>
        </p:spPr>
      </p:pic>
      <p:pic>
        <p:nvPicPr>
          <p:cNvPr id="14" name="Picture 13" descr="OAI-PMH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53468" y="4080544"/>
            <a:ext cx="433246" cy="303272"/>
          </a:xfrm>
          <a:prstGeom prst="rect">
            <a:avLst/>
          </a:prstGeom>
        </p:spPr>
      </p:pic>
      <p:pic>
        <p:nvPicPr>
          <p:cNvPr id="15" name="Immagine 89" descr="GI-cat.gif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23234" y="5607952"/>
            <a:ext cx="298616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6109007"/>
              </p:ext>
            </p:extLst>
          </p:nvPr>
        </p:nvGraphicFramePr>
        <p:xfrm>
          <a:off x="2105842" y="4789576"/>
          <a:ext cx="5040560" cy="74168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952653"/>
                <a:gridCol w="4087907"/>
              </a:tblGrid>
              <a:tr h="37084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it-IT" b="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OpenSearch</a:t>
                      </a:r>
                      <a:r>
                        <a:rPr kumimoji="0" lang="it-IT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1.1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b="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OpenSearch</a:t>
                      </a:r>
                      <a:r>
                        <a:rPr kumimoji="0" lang="it-IT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GENESI DR</a:t>
                      </a:r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</a:tbl>
          </a:graphicData>
        </a:graphic>
      </p:graphicFrame>
      <p:pic>
        <p:nvPicPr>
          <p:cNvPr id="17" name="Picture 16" descr="OPENSEARCH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337106" y="4728616"/>
            <a:ext cx="504056" cy="504056"/>
          </a:xfrm>
          <a:prstGeom prst="rect">
            <a:avLst/>
          </a:prstGeom>
        </p:spPr>
      </p:pic>
      <p:pic>
        <p:nvPicPr>
          <p:cNvPr id="18" name="Picture 17" descr="GENESI_DR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435402" y="5175904"/>
            <a:ext cx="360040" cy="337538"/>
          </a:xfrm>
          <a:prstGeom prst="rect">
            <a:avLst/>
          </a:prstGeom>
        </p:spPr>
      </p:pic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0882"/>
          </a:xfrm>
        </p:spPr>
        <p:txBody>
          <a:bodyPr>
            <a:normAutofit/>
          </a:bodyPr>
          <a:lstStyle/>
          <a:p>
            <a:pPr algn="l"/>
            <a:r>
              <a:rPr lang="es-ES" sz="2600" b="1" dirty="0" smtClean="0">
                <a:latin typeface="Calibri"/>
              </a:rPr>
              <a:t>Formatos compatibles con la interfaz web (</a:t>
            </a:r>
            <a:r>
              <a:rPr lang="es-ES" sz="2600" b="1" i="1" dirty="0" err="1" smtClean="0">
                <a:latin typeface="Calibri"/>
              </a:rPr>
              <a:t>frontend</a:t>
            </a:r>
            <a:r>
              <a:rPr lang="es-ES" sz="2600" b="1" dirty="0" smtClean="0">
                <a:latin typeface="Calibri"/>
              </a:rPr>
              <a:t>)</a:t>
            </a:r>
            <a:endParaRPr lang="es-ES" sz="2600" b="1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9371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4247147" cy="690562"/>
          </a:xfrm>
        </p:spPr>
        <p:txBody>
          <a:bodyPr>
            <a:normAutofit/>
          </a:bodyPr>
          <a:lstStyle/>
          <a:p>
            <a:pPr algn="l"/>
            <a:r>
              <a:rPr lang="es-ES" sz="2600" b="1" dirty="0" smtClean="0">
                <a:latin typeface="Calibri"/>
              </a:rPr>
              <a:t>Funcionalidades del GEO DAB</a:t>
            </a:r>
            <a:endParaRPr lang="es-ES" sz="2600" b="1" dirty="0">
              <a:latin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BF0AFB69-F401-424A-9E22-D694683F350E}" type="slidenum">
              <a:rPr lang="it-IT" smtClean="0">
                <a:latin typeface="Gill Sans"/>
              </a:rPr>
              <a:pPr>
                <a:defRPr/>
              </a:pPr>
              <a:t>165</a:t>
            </a:fld>
            <a:endParaRPr lang="it-IT">
              <a:latin typeface="Gill Sans"/>
            </a:endParaRPr>
          </a:p>
        </p:txBody>
      </p:sp>
      <p:graphicFrame>
        <p:nvGraphicFramePr>
          <p:cNvPr id="6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22237404"/>
              </p:ext>
            </p:extLst>
          </p:nvPr>
        </p:nvGraphicFramePr>
        <p:xfrm>
          <a:off x="227013" y="1398513"/>
          <a:ext cx="8731250" cy="49672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93317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A141F89-2473-6049-88AB-8A3D9AFCE3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6">
                                            <p:graphicEl>
                                              <a:dgm id="{7A141F89-2473-6049-88AB-8A3D9AFCE37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0BBCE67-B0EF-4544-8577-B54315C765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6">
                                            <p:graphicEl>
                                              <a:dgm id="{10BBCE67-B0EF-4544-8577-B54315C765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8D73BB2-7E3A-3942-8FAF-EA7B5CD993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6">
                                            <p:graphicEl>
                                              <a:dgm id="{48D73BB2-7E3A-3942-8FAF-EA7B5CD993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78EE31D-DD6C-402A-BACE-750FF1D20B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6">
                                            <p:graphicEl>
                                              <a:dgm id="{378EE31D-DD6C-402A-BACE-750FF1D20B7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841EE92-90B2-41FA-B0E2-B9DDDC513A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6">
                                            <p:graphicEl>
                                              <a:dgm id="{9841EE92-90B2-41FA-B0E2-B9DDDC513A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FEBE571-B8BD-BC43-B812-4E2ED91C19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6">
                                            <p:graphicEl>
                                              <a:dgm id="{5FEBE571-B8BD-BC43-B812-4E2ED91C19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B2803F7-87BF-4DB1-8874-DCDBAEA676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6">
                                            <p:graphicEl>
                                              <a:dgm id="{8B2803F7-87BF-4DB1-8874-DCDBAEA676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BBD996F-A5D3-BB4F-ABD9-12780EB1E8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6">
                                            <p:graphicEl>
                                              <a:dgm id="{ABBD996F-A5D3-BB4F-ABD9-12780EB1E8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3D2C6EC-B5E6-403C-9798-4702834A6F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6">
                                            <p:graphicEl>
                                              <a:dgm id="{A3D2C6EC-B5E6-403C-9798-4702834A6F1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DC0DDA6-B6E1-4263-A360-ECE384F8F3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000"/>
                                        <p:tgtEl>
                                          <p:spTgt spid="6">
                                            <p:graphicEl>
                                              <a:dgm id="{1DC0DDA6-B6E1-4263-A360-ECE384F8F3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DD4889B-34B6-4482-822B-98B573C158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1000"/>
                                        <p:tgtEl>
                                          <p:spTgt spid="6">
                                            <p:graphicEl>
                                              <a:dgm id="{CDD4889B-34B6-4482-822B-98B573C1588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840480" cy="721042"/>
          </a:xfrm>
        </p:spPr>
        <p:txBody>
          <a:bodyPr>
            <a:normAutofit fontScale="90000"/>
          </a:bodyPr>
          <a:lstStyle/>
          <a:p>
            <a:pPr algn="l"/>
            <a:r>
              <a:rPr lang="es-ES" sz="2600" b="1" dirty="0" smtClean="0">
                <a:latin typeface="Calibri"/>
              </a:rPr>
              <a:t>Implementación de GEO DAB</a:t>
            </a:r>
            <a:endParaRPr lang="es-ES" sz="2600" b="1" dirty="0">
              <a:latin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BF0AFB69-F401-424A-9E22-D694683F350E}" type="slidenum">
              <a:rPr lang="it-IT" smtClean="0">
                <a:latin typeface="Gill Sans"/>
              </a:rPr>
              <a:pPr>
                <a:defRPr/>
              </a:pPr>
              <a:t>166</a:t>
            </a:fld>
            <a:endParaRPr lang="it-IT">
              <a:latin typeface="Gill Sans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s-ES" dirty="0" smtClean="0">
                <a:latin typeface="Gill Sans"/>
              </a:rPr>
              <a:t>Accionado por GI-</a:t>
            </a:r>
            <a:r>
              <a:rPr lang="es-ES" dirty="0" err="1" smtClean="0">
                <a:latin typeface="Gill Sans"/>
              </a:rPr>
              <a:t>cat</a:t>
            </a:r>
            <a:r>
              <a:rPr lang="es-ES" dirty="0" smtClean="0">
                <a:latin typeface="Gill Sans"/>
              </a:rPr>
              <a:t> y GI-</a:t>
            </a:r>
            <a:r>
              <a:rPr lang="es-ES" dirty="0" err="1" smtClean="0">
                <a:latin typeface="Gill Sans"/>
              </a:rPr>
              <a:t>axe</a:t>
            </a:r>
            <a:endParaRPr lang="es-ES" dirty="0" smtClean="0">
              <a:latin typeface="Gill Sans"/>
            </a:endParaRPr>
          </a:p>
          <a:p>
            <a:pPr lvl="1"/>
            <a:r>
              <a:rPr lang="es-ES" dirty="0" smtClean="0">
                <a:latin typeface="Gill Sans"/>
              </a:rPr>
              <a:t>http://essi-lab.eu/do/view/GIcat</a:t>
            </a:r>
          </a:p>
          <a:p>
            <a:pPr lvl="1"/>
            <a:r>
              <a:rPr lang="es-ES" dirty="0" smtClean="0">
                <a:latin typeface="Gill Sans"/>
              </a:rPr>
              <a:t>http://essi-lab.eu/do/view/GIaxe</a:t>
            </a:r>
          </a:p>
          <a:p>
            <a:r>
              <a:rPr lang="es-ES" dirty="0" smtClean="0">
                <a:latin typeface="Gill Sans"/>
              </a:rPr>
              <a:t>GEO DAB es un intermediario</a:t>
            </a:r>
          </a:p>
          <a:p>
            <a:pPr lvl="1"/>
            <a:r>
              <a:rPr lang="es-ES" dirty="0" smtClean="0">
                <a:latin typeface="Gill Sans"/>
              </a:rPr>
              <a:t>Archivo web Java para un contenedor web</a:t>
            </a:r>
          </a:p>
          <a:p>
            <a:pPr lvl="1"/>
            <a:r>
              <a:rPr lang="es-ES" dirty="0" smtClean="0">
                <a:latin typeface="Gill Sans"/>
              </a:rPr>
              <a:t>GI-API </a:t>
            </a:r>
            <a:r>
              <a:rPr lang="es-ES" dirty="0" err="1" smtClean="0">
                <a:latin typeface="Gill Sans"/>
              </a:rPr>
              <a:t>Javascript</a:t>
            </a:r>
            <a:r>
              <a:rPr lang="es-ES" dirty="0" smtClean="0">
                <a:latin typeface="Gill Sans"/>
              </a:rPr>
              <a:t> disponible para los clientes/el portal</a:t>
            </a:r>
          </a:p>
          <a:p>
            <a:r>
              <a:rPr lang="es-ES" dirty="0" smtClean="0">
                <a:latin typeface="Gill Sans"/>
              </a:rPr>
              <a:t>GI-</a:t>
            </a:r>
            <a:r>
              <a:rPr lang="es-ES" dirty="0" err="1" smtClean="0">
                <a:latin typeface="Gill Sans"/>
              </a:rPr>
              <a:t>cat</a:t>
            </a:r>
            <a:r>
              <a:rPr lang="es-ES" dirty="0" smtClean="0">
                <a:latin typeface="Gill Sans"/>
              </a:rPr>
              <a:t> incluye un simple cliente web</a:t>
            </a:r>
            <a:endParaRPr lang="es-ES" dirty="0">
              <a:latin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54532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5101389" cy="660082"/>
          </a:xfrm>
        </p:spPr>
        <p:txBody>
          <a:bodyPr>
            <a:normAutofit fontScale="90000"/>
          </a:bodyPr>
          <a:lstStyle/>
          <a:p>
            <a:pPr algn="l"/>
            <a:r>
              <a:rPr lang="es-ES" sz="2600" b="1" dirty="0" smtClean="0"/>
              <a:t>Descubrimiento semántico intersectorial</a:t>
            </a:r>
            <a:endParaRPr lang="es-ES" sz="2600" b="1" dirty="0">
              <a:latin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BF0AFB69-F401-424A-9E22-D694683F350E}" type="slidenum">
              <a:rPr lang="it-IT" smtClean="0">
                <a:latin typeface="Gill Sans"/>
              </a:rPr>
              <a:pPr>
                <a:defRPr/>
              </a:pPr>
              <a:t>167</a:t>
            </a:fld>
            <a:endParaRPr lang="it-IT">
              <a:latin typeface="Gill Sans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"/>
          </p:nvPr>
        </p:nvPicPr>
        <p:blipFill>
          <a:blip r:embed="rId3"/>
          <a:srcRect l="-1929" r="-1929"/>
          <a:stretch>
            <a:fillRect/>
          </a:stretch>
        </p:blipFill>
        <p:spPr>
          <a:xfrm>
            <a:off x="533400" y="1600200"/>
            <a:ext cx="8153400" cy="4495800"/>
          </a:xfrm>
        </p:spPr>
      </p:pic>
    </p:spTree>
    <p:extLst>
      <p:ext uri="{BB962C8B-B14F-4D97-AF65-F5344CB8AC3E}">
        <p14:creationId xmlns:p14="http://schemas.microsoft.com/office/powerpoint/2010/main" val="2366565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BF0AFB69-F401-424A-9E22-D694683F350E}" type="slidenum">
              <a:rPr lang="it-IT" smtClean="0">
                <a:latin typeface="Gill Sans"/>
              </a:rPr>
              <a:pPr>
                <a:defRPr/>
              </a:pPr>
              <a:t>168</a:t>
            </a:fld>
            <a:endParaRPr lang="it-IT">
              <a:latin typeface="Gill Sans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1"/>
          </p:nvPr>
        </p:nvPicPr>
        <p:blipFill>
          <a:blip r:embed="rId3"/>
          <a:srcRect l="-1929" r="-1929"/>
          <a:stretch>
            <a:fillRect/>
          </a:stretch>
        </p:blipFill>
        <p:spPr>
          <a:xfrm>
            <a:off x="558990" y="1618088"/>
            <a:ext cx="8153400" cy="4495800"/>
          </a:xfr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5161547" cy="660082"/>
          </a:xfrm>
        </p:spPr>
        <p:txBody>
          <a:bodyPr>
            <a:normAutofit fontScale="90000"/>
          </a:bodyPr>
          <a:lstStyle/>
          <a:p>
            <a:pPr algn="l"/>
            <a:r>
              <a:rPr lang="es-ES" sz="2600" b="1" dirty="0" smtClean="0"/>
              <a:t>Descubrimiento semántico intersectorial</a:t>
            </a:r>
            <a:endParaRPr lang="es-ES" sz="2600" b="1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6774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BF0AFB69-F401-424A-9E22-D694683F350E}" type="slidenum">
              <a:rPr lang="it-IT" smtClean="0">
                <a:latin typeface="Gill Sans"/>
              </a:rPr>
              <a:pPr>
                <a:defRPr/>
              </a:pPr>
              <a:t>169</a:t>
            </a:fld>
            <a:endParaRPr lang="it-IT">
              <a:latin typeface="Gill Sans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"/>
          </p:nvPr>
        </p:nvPicPr>
        <p:blipFill>
          <a:blip r:embed="rId3"/>
          <a:srcRect t="1857" b="1857"/>
          <a:stretch>
            <a:fillRect/>
          </a:stretch>
        </p:blipFill>
        <p:spPr>
          <a:xfrm>
            <a:off x="612775" y="1600200"/>
            <a:ext cx="8153400" cy="4495800"/>
          </a:xfr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5185611" cy="660082"/>
          </a:xfrm>
        </p:spPr>
        <p:txBody>
          <a:bodyPr>
            <a:normAutofit fontScale="90000"/>
          </a:bodyPr>
          <a:lstStyle/>
          <a:p>
            <a:pPr algn="l"/>
            <a:r>
              <a:rPr lang="es-ES" sz="2600" b="1" dirty="0" smtClean="0"/>
              <a:t>Descubrimiento semántico intersectorial</a:t>
            </a:r>
            <a:endParaRPr lang="es-ES" sz="2600" b="1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0684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/>
          <p:cNvSpPr>
            <a:spLocks/>
          </p:cNvSpPr>
          <p:nvPr/>
        </p:nvSpPr>
        <p:spPr bwMode="auto">
          <a:xfrm>
            <a:off x="5398969" y="2728020"/>
            <a:ext cx="3582471" cy="13930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s-ES" sz="4500" dirty="0" smtClean="0">
                <a:latin typeface="Gill Sans"/>
                <a:ea typeface="Gill Sans" pitchFamily="-84" charset="0"/>
                <a:cs typeface="Gill Sans" pitchFamily="-84" charset="0"/>
              </a:rPr>
              <a:t>Funcionan de forma aislada... </a:t>
            </a:r>
            <a:endParaRPr lang="es-ES" sz="45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284481"/>
            <a:ext cx="4318000" cy="603912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931920" cy="619442"/>
          </a:xfrm>
        </p:spPr>
        <p:txBody>
          <a:bodyPr>
            <a:normAutofit/>
          </a:bodyPr>
          <a:lstStyle/>
          <a:p>
            <a:pPr algn="l"/>
            <a:r>
              <a:rPr lang="es-ES" sz="2600" b="1" dirty="0" smtClean="0">
                <a:latin typeface="Calibri"/>
              </a:rPr>
              <a:t>Clasificación de resultados</a:t>
            </a:r>
            <a:endParaRPr lang="es-ES" sz="2600" b="1" dirty="0">
              <a:latin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BF0AFB69-F401-424A-9E22-D694683F350E}" type="slidenum">
              <a:rPr lang="it-IT" smtClean="0">
                <a:latin typeface="Gill Sans"/>
              </a:rPr>
              <a:pPr>
                <a:defRPr/>
              </a:pPr>
              <a:t>170</a:t>
            </a:fld>
            <a:endParaRPr lang="it-IT">
              <a:latin typeface="Gill Sans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"/>
          </p:nvPr>
        </p:nvPicPr>
        <p:blipFill>
          <a:blip r:embed="rId3"/>
          <a:srcRect l="-1929" r="-192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98966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090160" cy="619442"/>
          </a:xfrm>
        </p:spPr>
        <p:txBody>
          <a:bodyPr>
            <a:normAutofit/>
          </a:bodyPr>
          <a:lstStyle/>
          <a:p>
            <a:pPr algn="l"/>
            <a:r>
              <a:rPr lang="es-ES" sz="2600" b="1" dirty="0" smtClean="0">
                <a:latin typeface="Calibri"/>
              </a:rPr>
              <a:t>Visualización dinámica de datos</a:t>
            </a:r>
            <a:endParaRPr lang="es-ES" sz="2600" b="1" dirty="0">
              <a:latin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BF0AFB69-F401-424A-9E22-D694683F350E}" type="slidenum">
              <a:rPr lang="es-ES" smtClean="0">
                <a:latin typeface="Gill Sans"/>
              </a:rPr>
              <a:pPr>
                <a:defRPr/>
              </a:pPr>
              <a:t>171</a:t>
            </a:fld>
            <a:endParaRPr lang="es-ES" dirty="0">
              <a:latin typeface="Gill Sans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"/>
          </p:nvPr>
        </p:nvPicPr>
        <p:blipFill>
          <a:blip r:embed="rId3"/>
          <a:srcRect l="-1929" r="-192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73131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235116" cy="680402"/>
          </a:xfrm>
        </p:spPr>
        <p:txBody>
          <a:bodyPr>
            <a:normAutofit fontScale="90000"/>
          </a:bodyPr>
          <a:lstStyle/>
          <a:p>
            <a:pPr algn="l"/>
            <a:r>
              <a:rPr lang="es-ES" sz="2600" b="1" dirty="0" smtClean="0">
                <a:latin typeface="Calibri"/>
              </a:rPr>
              <a:t>Acceso estandarizado a los datos</a:t>
            </a:r>
            <a:endParaRPr lang="es-ES" sz="2600" b="1" dirty="0">
              <a:latin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BF0AFB69-F401-424A-9E22-D694683F350E}" type="slidenum">
              <a:rPr lang="it-IT" smtClean="0">
                <a:latin typeface="Gill Sans"/>
              </a:rPr>
              <a:pPr>
                <a:defRPr/>
              </a:pPr>
              <a:t>172</a:t>
            </a:fld>
            <a:endParaRPr lang="it-IT">
              <a:latin typeface="Gill Sans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"/>
          </p:nvPr>
        </p:nvPicPr>
        <p:blipFill>
          <a:blip r:embed="rId3"/>
          <a:srcRect t="1857" b="1857"/>
          <a:stretch>
            <a:fillRect/>
          </a:stretch>
        </p:blipFill>
        <p:spPr>
          <a:xfrm>
            <a:off x="612775" y="1600200"/>
            <a:ext cx="8153400" cy="4495800"/>
          </a:xfrm>
        </p:spPr>
      </p:pic>
    </p:spTree>
    <p:extLst>
      <p:ext uri="{BB962C8B-B14F-4D97-AF65-F5344CB8AC3E}">
        <p14:creationId xmlns:p14="http://schemas.microsoft.com/office/powerpoint/2010/main" val="357796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164080" cy="649922"/>
          </a:xfrm>
        </p:spPr>
        <p:txBody>
          <a:bodyPr>
            <a:normAutofit/>
          </a:bodyPr>
          <a:lstStyle/>
          <a:p>
            <a:pPr algn="l"/>
            <a:r>
              <a:rPr lang="es-ES" sz="2600" b="1" dirty="0" smtClean="0">
                <a:latin typeface="Calibri"/>
              </a:rPr>
              <a:t>Extensibilidad</a:t>
            </a:r>
            <a:endParaRPr lang="es-ES" sz="2600" b="1" dirty="0">
              <a:latin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BF0AFB69-F401-424A-9E22-D694683F350E}" type="slidenum">
              <a:rPr lang="it-IT" smtClean="0">
                <a:latin typeface="Gill Sans"/>
              </a:rPr>
              <a:pPr>
                <a:defRPr/>
              </a:pPr>
              <a:t>173</a:t>
            </a:fld>
            <a:endParaRPr lang="it-IT">
              <a:latin typeface="Gill Sans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"/>
          </p:nvPr>
        </p:nvPicPr>
        <p:blipFill>
          <a:blip r:embed="rId3"/>
          <a:srcRect l="-1929" r="-192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81963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BF0AFB69-F401-424A-9E22-D694683F350E}" type="slidenum">
              <a:rPr lang="it-IT" smtClean="0">
                <a:latin typeface="Gill Sans"/>
              </a:rPr>
              <a:pPr>
                <a:defRPr/>
              </a:pPr>
              <a:t>174</a:t>
            </a:fld>
            <a:endParaRPr lang="it-IT">
              <a:latin typeface="Gill Sans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"/>
          </p:nvPr>
        </p:nvPicPr>
        <p:blipFill>
          <a:blip r:embed="rId3"/>
          <a:srcRect l="-1929" r="-1929"/>
          <a:stretch>
            <a:fillRect/>
          </a:stretch>
        </p:blipFill>
        <p:spPr/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164080" cy="649922"/>
          </a:xfrm>
        </p:spPr>
        <p:txBody>
          <a:bodyPr>
            <a:normAutofit/>
          </a:bodyPr>
          <a:lstStyle/>
          <a:p>
            <a:pPr algn="l"/>
            <a:r>
              <a:rPr lang="es-ES" sz="2600" b="1" dirty="0" smtClean="0"/>
              <a:t>Extensibilidad</a:t>
            </a:r>
            <a:endParaRPr lang="es-ES" sz="2600" b="1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8832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BF0AFB69-F401-424A-9E22-D694683F350E}" type="slidenum">
              <a:rPr lang="it-IT" smtClean="0">
                <a:latin typeface="Gill Sans"/>
              </a:rPr>
              <a:pPr>
                <a:defRPr/>
              </a:pPr>
              <a:t>175</a:t>
            </a:fld>
            <a:endParaRPr lang="it-IT">
              <a:latin typeface="Gill Sans"/>
            </a:endParaRPr>
          </a:p>
        </p:txBody>
      </p:sp>
      <p:pic>
        <p:nvPicPr>
          <p:cNvPr id="50179" name="Picture 3" descr="C:\Users\ISE\AppData\Local\Microsoft\Windows\Temporary Internet Files\Content.IE5\I6Q7XER6\MC900104838[1].wm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4110" y="2018582"/>
            <a:ext cx="3662086" cy="2290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0087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2074" y="1415815"/>
            <a:ext cx="5418667" cy="4064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176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600" b="1" dirty="0" smtClean="0"/>
              <a:t>¿Preguntas?</a:t>
            </a:r>
            <a:endParaRPr lang="es-ES" sz="2600" b="1" dirty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/>
          <p:cNvSpPr>
            <a:spLocks/>
          </p:cNvSpPr>
          <p:nvPr/>
        </p:nvSpPr>
        <p:spPr bwMode="auto">
          <a:xfrm>
            <a:off x="0" y="4942343"/>
            <a:ext cx="9011351" cy="7322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es-ES" sz="4500" dirty="0" smtClean="0">
                <a:latin typeface="Gill Sans"/>
                <a:ea typeface="Gill Sans" pitchFamily="-84" charset="0"/>
                <a:cs typeface="Gill Sans" pitchFamily="-84" charset="0"/>
              </a:rPr>
              <a:t>Los datos son costosos de </a:t>
            </a:r>
          </a:p>
          <a:p>
            <a:pPr algn="ctr"/>
            <a:r>
              <a:rPr lang="es-ES" sz="4500" dirty="0" smtClean="0">
                <a:latin typeface="Gill Sans"/>
                <a:ea typeface="Gill Sans" pitchFamily="-84" charset="0"/>
                <a:cs typeface="Gill Sans" pitchFamily="-84" charset="0"/>
              </a:rPr>
              <a:t>producir </a:t>
            </a:r>
            <a:endParaRPr lang="es-ES" sz="45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86526" y="364790"/>
            <a:ext cx="3917474" cy="43804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"/>
          <p:cNvSpPr>
            <a:spLocks/>
          </p:cNvSpPr>
          <p:nvPr/>
        </p:nvSpPr>
        <p:spPr bwMode="auto">
          <a:xfrm>
            <a:off x="825224" y="161493"/>
            <a:ext cx="7930056" cy="3847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s-ES" sz="2500" dirty="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Muchas </a:t>
            </a:r>
            <a:r>
              <a:rPr lang="es-ES" altLang="ja-JP" sz="2500" dirty="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“</a:t>
            </a:r>
            <a:r>
              <a:rPr lang="es-ES" altLang="ja-JP" sz="2500" dirty="0" smtClean="0">
                <a:latin typeface="Gill Sans"/>
                <a:ea typeface="Gill Sans" pitchFamily="-84" charset="0"/>
                <a:cs typeface="Gill Sans" pitchFamily="-84" charset="0"/>
              </a:rPr>
              <a:t>islas</a:t>
            </a:r>
            <a:r>
              <a:rPr lang="es-ES" altLang="ja-JP" sz="2500" dirty="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” de datos con diferentes formatos/calidad</a:t>
            </a:r>
            <a:endParaRPr lang="es-ES" sz="2500" dirty="0">
              <a:solidFill>
                <a:schemeClr val="tx1"/>
              </a:solidFill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086420" y="726654"/>
            <a:ext cx="2814737" cy="2805563"/>
            <a:chOff x="0" y="0"/>
            <a:chExt cx="3067" cy="3058"/>
          </a:xfrm>
        </p:grpSpPr>
        <p:pic>
          <p:nvPicPr>
            <p:cNvPr id="54281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3067" cy="28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54282" name="Rectangle 4"/>
            <p:cNvSpPr>
              <a:spLocks/>
            </p:cNvSpPr>
            <p:nvPr/>
          </p:nvSpPr>
          <p:spPr bwMode="auto">
            <a:xfrm>
              <a:off x="195" y="2824"/>
              <a:ext cx="703" cy="23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700" dirty="0">
                  <a:ea typeface="Gill Sans" pitchFamily="-84" charset="0"/>
                  <a:cs typeface="Gill Sans" pitchFamily="-84" charset="0"/>
                </a:rPr>
                <a:t>GLC2000</a:t>
              </a:r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5610145" y="726654"/>
            <a:ext cx="2189212" cy="2855680"/>
            <a:chOff x="0" y="0"/>
            <a:chExt cx="2341" cy="3054"/>
          </a:xfrm>
        </p:grpSpPr>
        <p:pic>
          <p:nvPicPr>
            <p:cNvPr id="54279" name="Picture 6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0"/>
              <a:ext cx="2341" cy="28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54280" name="Rectangle 7"/>
            <p:cNvSpPr>
              <a:spLocks/>
            </p:cNvSpPr>
            <p:nvPr/>
          </p:nvSpPr>
          <p:spPr bwMode="auto">
            <a:xfrm>
              <a:off x="1481" y="2820"/>
              <a:ext cx="608" cy="23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700" dirty="0">
                  <a:ea typeface="Gill Sans" pitchFamily="-84" charset="0"/>
                  <a:cs typeface="Gill Sans" pitchFamily="-84" charset="0"/>
                </a:rPr>
                <a:t>CORINE</a:t>
              </a:r>
            </a:p>
          </p:txBody>
        </p:sp>
      </p:grp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2154276" y="3756408"/>
            <a:ext cx="4840843" cy="2490672"/>
            <a:chOff x="0" y="0"/>
            <a:chExt cx="4960" cy="2551"/>
          </a:xfrm>
        </p:grpSpPr>
        <p:pic>
          <p:nvPicPr>
            <p:cNvPr id="54277" name="Picture 9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0"/>
              <a:ext cx="4960" cy="236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54278" name="Rectangle 10"/>
            <p:cNvSpPr>
              <a:spLocks/>
            </p:cNvSpPr>
            <p:nvPr/>
          </p:nvSpPr>
          <p:spPr bwMode="auto">
            <a:xfrm>
              <a:off x="1879" y="2317"/>
              <a:ext cx="978" cy="23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700" dirty="0">
                  <a:ea typeface="Gill Sans" pitchFamily="-84" charset="0"/>
                  <a:cs typeface="Gill Sans" pitchFamily="-84" charset="0"/>
                </a:rPr>
                <a:t>GLOBCOVER</a:t>
              </a: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52320" y="6356350"/>
            <a:ext cx="334480" cy="365125"/>
          </a:xfrm>
        </p:spPr>
        <p:txBody>
          <a:bodyPr/>
          <a:lstStyle/>
          <a:p>
            <a:fld id="{BB94B09F-8FCB-7141-A19E-A8444146AAFD}" type="slidenum">
              <a:rPr lang="es-ES" smtClean="0"/>
              <a:pPr/>
              <a:t>2</a:t>
            </a:fld>
            <a:endParaRPr lang="es-ES" dirty="0"/>
          </a:p>
        </p:txBody>
      </p:sp>
      <p:sp>
        <p:nvSpPr>
          <p:cNvPr id="7" name="TextBox 6"/>
          <p:cNvSpPr txBox="1"/>
          <p:nvPr/>
        </p:nvSpPr>
        <p:spPr>
          <a:xfrm>
            <a:off x="914400" y="246221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600" b="1" dirty="0" smtClean="0">
                <a:latin typeface="Calibri"/>
              </a:rPr>
              <a:t>Compartir datos geoespaciales</a:t>
            </a:r>
            <a:endParaRPr lang="es-ES" sz="2600" b="1" dirty="0">
              <a:latin typeface="Calibri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31520" y="1076960"/>
            <a:ext cx="1564640" cy="7877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"/>
                <a:ea typeface="+mj-ea"/>
                <a:cs typeface="+mj-cs"/>
              </a:rPr>
              <a:t>Plan</a:t>
            </a:r>
            <a:endParaRPr kumimoji="0" lang="es-ES" sz="28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"/>
              <a:ea typeface="+mj-ea"/>
              <a:cs typeface="+mj-cs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457200" y="2169161"/>
            <a:ext cx="8229600" cy="1793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s-E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"/>
              </a:rPr>
              <a:t>Introducción a los datos geoespaciales	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s-ES" sz="2600" dirty="0" smtClean="0">
                <a:latin typeface="Gill Sans"/>
              </a:rPr>
              <a:t>Situación actual	</a:t>
            </a:r>
            <a:endParaRPr kumimoji="0" lang="es-ES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s-E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"/>
              </a:rPr>
              <a:t>Soluciones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s-ES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209181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3269" y="843280"/>
            <a:ext cx="8378651" cy="502555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1"/>
          <p:cNvSpPr>
            <a:spLocks/>
          </p:cNvSpPr>
          <p:nvPr/>
        </p:nvSpPr>
        <p:spPr bwMode="auto">
          <a:xfrm>
            <a:off x="531282" y="116086"/>
            <a:ext cx="8549093" cy="6875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es-ES" sz="3300" dirty="0" smtClean="0">
                <a:latin typeface="Gill Sans"/>
                <a:ea typeface="Gill Sans" pitchFamily="-84" charset="0"/>
                <a:cs typeface="Gill Sans" pitchFamily="-84" charset="0"/>
              </a:rPr>
              <a:t>Los datos geoespaciales son difíciles de integrar</a:t>
            </a:r>
            <a:endParaRPr lang="es-ES" sz="33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549425" y="4560649"/>
            <a:ext cx="3737075" cy="1827238"/>
            <a:chOff x="-268" y="0"/>
            <a:chExt cx="3348" cy="1637"/>
          </a:xfrm>
        </p:grpSpPr>
        <p:pic>
          <p:nvPicPr>
            <p:cNvPr id="58380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1288" cy="1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58381" name="Picture 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352" y="0"/>
              <a:ext cx="1728" cy="129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58382" name="Rectangle 5"/>
            <p:cNvSpPr>
              <a:spLocks/>
            </p:cNvSpPr>
            <p:nvPr/>
          </p:nvSpPr>
          <p:spPr bwMode="auto">
            <a:xfrm>
              <a:off x="-268" y="1292"/>
              <a:ext cx="3289" cy="34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s-ES" sz="2500" dirty="0" smtClean="0">
                  <a:solidFill>
                    <a:schemeClr val="tx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 Política</a:t>
              </a:r>
              <a:r>
                <a:rPr lang="es-ES" sz="2500" dirty="0" smtClean="0">
                  <a:latin typeface="Gill Sans"/>
                  <a:ea typeface="Gill Sans" pitchFamily="-84" charset="0"/>
                  <a:cs typeface="Gill Sans" pitchFamily="-84" charset="0"/>
                </a:rPr>
                <a:t>s de uso de datos</a:t>
              </a:r>
              <a:endParaRPr lang="es-ES" sz="2500" dirty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endParaRPr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3143248" y="948585"/>
            <a:ext cx="3143053" cy="3237347"/>
            <a:chOff x="-240" y="-135"/>
            <a:chExt cx="3162" cy="3038"/>
          </a:xfrm>
        </p:grpSpPr>
        <p:sp>
          <p:nvSpPr>
            <p:cNvPr id="58378" name="Rectangle 7"/>
            <p:cNvSpPr>
              <a:spLocks/>
            </p:cNvSpPr>
            <p:nvPr/>
          </p:nvSpPr>
          <p:spPr bwMode="auto">
            <a:xfrm>
              <a:off x="-240" y="1820"/>
              <a:ext cx="3162" cy="108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0" tIns="0" rIns="0" bIns="0" anchor="ctr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s-ES" sz="2500" dirty="0" smtClean="0">
                  <a:latin typeface="Gill Sans"/>
                  <a:ea typeface="Gill Sans" pitchFamily="-84" charset="0"/>
                  <a:cs typeface="Gill Sans" pitchFamily="-84" charset="0"/>
                </a:rPr>
                <a:t>Documentación faltante </a:t>
              </a:r>
            </a:p>
            <a:p>
              <a:pPr algn="ctr"/>
              <a:r>
                <a:rPr lang="es-ES" sz="2500" dirty="0" smtClean="0">
                  <a:latin typeface="Gill Sans"/>
                  <a:ea typeface="Gill Sans" pitchFamily="-84" charset="0"/>
                  <a:cs typeface="Gill Sans" pitchFamily="-84" charset="0"/>
                </a:rPr>
                <a:t>(metadatos)</a:t>
              </a:r>
              <a:endParaRPr lang="es-ES" sz="2500" dirty="0">
                <a:latin typeface="Gill Sans"/>
                <a:ea typeface="Gill Sans" pitchFamily="-84" charset="0"/>
                <a:cs typeface="Gill Sans" pitchFamily="-84" charset="0"/>
              </a:endParaRPr>
            </a:p>
          </p:txBody>
        </p:sp>
        <p:pic>
          <p:nvPicPr>
            <p:cNvPr id="58379" name="Picture 8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84" y="-135"/>
              <a:ext cx="1744" cy="20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139558" y="1857375"/>
            <a:ext cx="3301940" cy="2465034"/>
            <a:chOff x="-363" y="0"/>
            <a:chExt cx="3397" cy="2536"/>
          </a:xfrm>
        </p:grpSpPr>
        <p:sp>
          <p:nvSpPr>
            <p:cNvPr id="58376" name="Rectangle 10"/>
            <p:cNvSpPr>
              <a:spLocks/>
            </p:cNvSpPr>
            <p:nvPr/>
          </p:nvSpPr>
          <p:spPr bwMode="auto">
            <a:xfrm>
              <a:off x="-363" y="1744"/>
              <a:ext cx="3397" cy="79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s-ES" sz="2500" dirty="0" smtClean="0">
                  <a:latin typeface="Gill Sans"/>
                  <a:ea typeface="Gill Sans" pitchFamily="-84" charset="0"/>
                  <a:cs typeface="Gill Sans" pitchFamily="-84" charset="0"/>
                </a:rPr>
                <a:t>Incompatibilidades</a:t>
              </a:r>
            </a:p>
            <a:p>
              <a:pPr algn="ctr"/>
              <a:r>
                <a:rPr lang="es-ES" sz="2500" dirty="0" smtClean="0">
                  <a:latin typeface="Gill Sans"/>
                  <a:ea typeface="Gill Sans" pitchFamily="-84" charset="0"/>
                  <a:cs typeface="Gill Sans" pitchFamily="-84" charset="0"/>
                </a:rPr>
                <a:t>(formatos, modelos, ...)</a:t>
              </a:r>
              <a:endParaRPr lang="es-ES" sz="2500" dirty="0">
                <a:latin typeface="Gill Sans"/>
                <a:ea typeface="Gill Sans" pitchFamily="-84" charset="0"/>
                <a:cs typeface="Gill Sans" pitchFamily="-84" charset="0"/>
              </a:endParaRPr>
            </a:p>
          </p:txBody>
        </p:sp>
        <p:pic>
          <p:nvPicPr>
            <p:cNvPr id="58377" name="Picture 11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0" y="0"/>
              <a:ext cx="2336" cy="17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6447159" y="2259211"/>
            <a:ext cx="2714623" cy="3749352"/>
            <a:chOff x="-118" y="0"/>
            <a:chExt cx="2432" cy="3359"/>
          </a:xfrm>
        </p:grpSpPr>
        <p:sp>
          <p:nvSpPr>
            <p:cNvPr id="58374" name="Rectangle 13"/>
            <p:cNvSpPr>
              <a:spLocks/>
            </p:cNvSpPr>
            <p:nvPr/>
          </p:nvSpPr>
          <p:spPr bwMode="auto">
            <a:xfrm>
              <a:off x="-118" y="1688"/>
              <a:ext cx="2368" cy="167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/>
              <a:r>
                <a:rPr lang="es-ES" sz="2500" dirty="0" smtClean="0">
                  <a:latin typeface="Gill Sans"/>
                  <a:ea typeface="Gill Sans" pitchFamily="-84" charset="0"/>
                  <a:cs typeface="Gill Sans" pitchFamily="-84" charset="0"/>
                </a:rPr>
                <a:t>Fragmentación de datos</a:t>
              </a:r>
            </a:p>
            <a:p>
              <a:pPr algn="ctr"/>
              <a:r>
                <a:rPr lang="es-ES" sz="2500" dirty="0" smtClean="0">
                  <a:latin typeface="Gill Sans"/>
                  <a:ea typeface="Gill Sans" pitchFamily="-84" charset="0"/>
                  <a:cs typeface="Gill Sans" pitchFamily="-84" charset="0"/>
                </a:rPr>
                <a:t>Replicación de datos</a:t>
              </a:r>
              <a:endParaRPr lang="es-ES" sz="2500" dirty="0">
                <a:latin typeface="Gill Sans"/>
                <a:ea typeface="Gill Sans" pitchFamily="-84" charset="0"/>
                <a:cs typeface="Gill Sans" pitchFamily="-84" charset="0"/>
              </a:endParaRPr>
            </a:p>
          </p:txBody>
        </p:sp>
        <p:pic>
          <p:nvPicPr>
            <p:cNvPr id="58375" name="Picture 14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0" y="0"/>
              <a:ext cx="2314" cy="173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1520" y="1221781"/>
            <a:ext cx="7995920" cy="44820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741680"/>
            <a:ext cx="7284720" cy="546354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1"/>
          <p:cNvSpPr>
            <a:spLocks/>
          </p:cNvSpPr>
          <p:nvPr/>
        </p:nvSpPr>
        <p:spPr bwMode="auto">
          <a:xfrm>
            <a:off x="8930" y="1006316"/>
            <a:ext cx="9135070" cy="2357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endParaRPr lang="es-ES" altLang="ja-JP" sz="4000" i="1" dirty="0" smtClean="0">
              <a:latin typeface="Gill Sans"/>
              <a:ea typeface="Gill Sans" pitchFamily="-84" charset="0"/>
              <a:cs typeface="Gill Sans" pitchFamily="-84" charset="0"/>
            </a:endParaRPr>
          </a:p>
          <a:p>
            <a:pPr algn="ctr"/>
            <a:r>
              <a:rPr lang="es-ES" altLang="ja-JP" sz="4000" i="1" dirty="0" smtClean="0">
                <a:latin typeface="Gill Sans"/>
                <a:ea typeface="Gill Sans" pitchFamily="-84" charset="0"/>
                <a:cs typeface="Gill Sans" pitchFamily="-84" charset="0"/>
              </a:rPr>
              <a:t>“La habilidad de dos o más sistemas o componentes para intercambiar información y utilizar la información  intercambiada”</a:t>
            </a:r>
          </a:p>
          <a:p>
            <a:pPr algn="ctr"/>
            <a:endParaRPr lang="es-ES" sz="40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62821" y="3363754"/>
            <a:ext cx="4018359" cy="30182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4515" name="Rectangle 3"/>
          <p:cNvSpPr>
            <a:spLocks/>
          </p:cNvSpPr>
          <p:nvPr/>
        </p:nvSpPr>
        <p:spPr bwMode="auto">
          <a:xfrm>
            <a:off x="2272308" y="101600"/>
            <a:ext cx="2411686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s-ES" sz="2600" b="1" dirty="0" smtClean="0">
                <a:latin typeface="Calibri"/>
                <a:ea typeface="Gill Sans" pitchFamily="-84" charset="0"/>
                <a:cs typeface="Gill Sans" pitchFamily="-84" charset="0"/>
              </a:rPr>
              <a:t>Interoperabilidad</a:t>
            </a:r>
            <a:endParaRPr lang="es-ES" sz="2600" b="1" dirty="0">
              <a:latin typeface="Calibri"/>
              <a:ea typeface="Gill Sans" pitchFamily="-84" charset="0"/>
              <a:cs typeface="Gill Sans" pitchFamily="-84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497012" y="1232297"/>
            <a:ext cx="4599066" cy="2343052"/>
            <a:chOff x="0" y="0"/>
            <a:chExt cx="4741" cy="2416"/>
          </a:xfrm>
        </p:grpSpPr>
        <p:sp>
          <p:nvSpPr>
            <p:cNvPr id="66572" name="Rectangle 2"/>
            <p:cNvSpPr>
              <a:spLocks/>
            </p:cNvSpPr>
            <p:nvPr/>
          </p:nvSpPr>
          <p:spPr bwMode="auto">
            <a:xfrm>
              <a:off x="0" y="0"/>
              <a:ext cx="4741" cy="190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s-ES" sz="2000" b="1" dirty="0" smtClean="0">
                  <a:solidFill>
                    <a:schemeClr val="tx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Técnico</a:t>
              </a:r>
            </a:p>
            <a:p>
              <a:pPr algn="l"/>
              <a:r>
                <a:rPr lang="es-ES" sz="2000" dirty="0" smtClean="0">
                  <a:latin typeface="Gill Sans"/>
                  <a:ea typeface="Gill Sans" pitchFamily="-84" charset="0"/>
                  <a:cs typeface="Gill Sans" pitchFamily="-84" charset="0"/>
                </a:rPr>
                <a:t>Comunicación de máquina a máquina</a:t>
              </a:r>
            </a:p>
            <a:p>
              <a:r>
                <a:rPr lang="es-ES" sz="2000" dirty="0" smtClean="0">
                  <a:latin typeface="Gill Sans"/>
                  <a:ea typeface="Gill Sans" pitchFamily="-84" charset="0"/>
                  <a:cs typeface="Gill Sans" pitchFamily="-84" charset="0"/>
                </a:rPr>
                <a:t>Interacción entre módulos de programas</a:t>
              </a:r>
            </a:p>
            <a:p>
              <a:pPr algn="l"/>
              <a:r>
                <a:rPr lang="es-ES" sz="2000" dirty="0" err="1" smtClean="0">
                  <a:latin typeface="Gill Sans"/>
                  <a:ea typeface="Gill Sans" pitchFamily="-84" charset="0"/>
                  <a:cs typeface="Gill Sans" pitchFamily="-84" charset="0"/>
                </a:rPr>
                <a:t>APIs</a:t>
              </a:r>
              <a:endParaRPr lang="es-ES" sz="2000" dirty="0" smtClean="0">
                <a:latin typeface="Gill Sans"/>
                <a:ea typeface="Gill Sans" pitchFamily="-84" charset="0"/>
                <a:cs typeface="Gill Sans" pitchFamily="-84" charset="0"/>
              </a:endParaRPr>
            </a:p>
            <a:p>
              <a:pPr algn="l"/>
              <a:r>
                <a:rPr lang="es-ES" sz="2000" dirty="0" smtClean="0">
                  <a:latin typeface="Gill Sans"/>
                  <a:ea typeface="Gill Sans" pitchFamily="-84" charset="0"/>
                  <a:cs typeface="Gill Sans" pitchFamily="-84" charset="0"/>
                </a:rPr>
                <a:t>Formatos</a:t>
              </a:r>
            </a:p>
            <a:p>
              <a:pPr algn="l"/>
              <a:r>
                <a:rPr lang="es-ES" sz="2000" dirty="0" smtClean="0">
                  <a:latin typeface="Gill Sans"/>
                  <a:ea typeface="Gill Sans" pitchFamily="-84" charset="0"/>
                  <a:cs typeface="Gill Sans" pitchFamily="-84" charset="0"/>
                </a:rPr>
                <a:t>Esquemas</a:t>
              </a:r>
              <a:endParaRPr lang="es-ES" sz="2000" dirty="0">
                <a:latin typeface="Gill Sans"/>
                <a:ea typeface="Gill Sans" pitchFamily="-84" charset="0"/>
                <a:cs typeface="Gill Sans" pitchFamily="-84" charset="0"/>
              </a:endParaRPr>
            </a:p>
          </p:txBody>
        </p:sp>
        <p:pic>
          <p:nvPicPr>
            <p:cNvPr id="66573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312" y="1029"/>
              <a:ext cx="1664" cy="138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773748" y="4188024"/>
            <a:ext cx="3700239" cy="1544835"/>
            <a:chOff x="0" y="0"/>
            <a:chExt cx="3315" cy="1384"/>
          </a:xfrm>
        </p:grpSpPr>
        <p:sp>
          <p:nvSpPr>
            <p:cNvPr id="66570" name="Rectangle 5"/>
            <p:cNvSpPr>
              <a:spLocks/>
            </p:cNvSpPr>
            <p:nvPr/>
          </p:nvSpPr>
          <p:spPr bwMode="auto">
            <a:xfrm>
              <a:off x="1424" y="0"/>
              <a:ext cx="1891" cy="13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s-ES" sz="2000" b="1" dirty="0" smtClean="0">
                  <a:solidFill>
                    <a:schemeClr val="tx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Legal</a:t>
              </a:r>
            </a:p>
            <a:p>
              <a:pPr algn="l"/>
              <a:r>
                <a:rPr lang="es-ES" sz="2000" dirty="0" smtClean="0">
                  <a:latin typeface="Gill Sans"/>
                  <a:ea typeface="Gill Sans" pitchFamily="-84" charset="0"/>
                  <a:cs typeface="Gill Sans" pitchFamily="-84" charset="0"/>
                </a:rPr>
                <a:t>Derechos digitales</a:t>
              </a:r>
            </a:p>
            <a:p>
              <a:pPr algn="l"/>
              <a:r>
                <a:rPr lang="es-ES" sz="2000" dirty="0" smtClean="0">
                  <a:latin typeface="Gill Sans"/>
                  <a:ea typeface="Gill Sans" pitchFamily="-84" charset="0"/>
                  <a:cs typeface="Gill Sans" pitchFamily="-84" charset="0"/>
                </a:rPr>
                <a:t>Propiedad</a:t>
              </a:r>
            </a:p>
            <a:p>
              <a:pPr algn="l"/>
              <a:r>
                <a:rPr lang="es-ES" sz="2000" dirty="0" smtClean="0">
                  <a:latin typeface="Gill Sans"/>
                  <a:ea typeface="Gill Sans" pitchFamily="-84" charset="0"/>
                  <a:cs typeface="Gill Sans" pitchFamily="-84" charset="0"/>
                </a:rPr>
                <a:t>Responsabilidad</a:t>
              </a:r>
            </a:p>
            <a:p>
              <a:pPr algn="l"/>
              <a:r>
                <a:rPr lang="es-ES" sz="2000" dirty="0" smtClean="0">
                  <a:latin typeface="Gill Sans"/>
                  <a:ea typeface="Gill Sans" pitchFamily="-84" charset="0"/>
                  <a:cs typeface="Gill Sans" pitchFamily="-84" charset="0"/>
                </a:rPr>
                <a:t>Derechos de autor</a:t>
              </a:r>
              <a:endParaRPr lang="es-ES" sz="2000" dirty="0">
                <a:latin typeface="Gill Sans"/>
                <a:ea typeface="Gill Sans" pitchFamily="-84" charset="0"/>
                <a:cs typeface="Gill Sans" pitchFamily="-84" charset="0"/>
              </a:endParaRPr>
            </a:p>
          </p:txBody>
        </p:sp>
        <p:pic>
          <p:nvPicPr>
            <p:cNvPr id="66571" name="Picture 6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0"/>
              <a:ext cx="1384" cy="138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5128869" y="1232297"/>
            <a:ext cx="5295305" cy="2955727"/>
            <a:chOff x="0" y="0"/>
            <a:chExt cx="4744" cy="2648"/>
          </a:xfrm>
        </p:grpSpPr>
        <p:sp>
          <p:nvSpPr>
            <p:cNvPr id="66568" name="Rectangle 8"/>
            <p:cNvSpPr>
              <a:spLocks/>
            </p:cNvSpPr>
            <p:nvPr/>
          </p:nvSpPr>
          <p:spPr bwMode="auto">
            <a:xfrm>
              <a:off x="0" y="0"/>
              <a:ext cx="4744" cy="129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algn="l"/>
              <a:r>
                <a:rPr lang="es-ES" sz="2000" b="1" dirty="0" smtClean="0">
                  <a:solidFill>
                    <a:schemeClr val="tx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Semántico</a:t>
              </a:r>
            </a:p>
            <a:p>
              <a:pPr algn="l"/>
              <a:r>
                <a:rPr lang="es-ES" sz="2000" dirty="0" smtClean="0">
                  <a:latin typeface="Gill Sans"/>
                  <a:ea typeface="Gill Sans" pitchFamily="-84" charset="0"/>
                  <a:cs typeface="Gill Sans" pitchFamily="-84" charset="0"/>
                </a:rPr>
                <a:t>Comprensión común</a:t>
              </a:r>
            </a:p>
            <a:p>
              <a:r>
                <a:rPr lang="es-ES" sz="2000" dirty="0" smtClean="0">
                  <a:latin typeface="Gill Sans"/>
                  <a:ea typeface="Gill Sans" pitchFamily="-84" charset="0"/>
                  <a:cs typeface="Gill Sans" pitchFamily="-84" charset="0"/>
                </a:rPr>
                <a:t>Conceptos, términos comunes …</a:t>
              </a:r>
            </a:p>
            <a:p>
              <a:pPr algn="l"/>
              <a:r>
                <a:rPr lang="es-ES" sz="2000" dirty="0" smtClean="0">
                  <a:latin typeface="Gill Sans"/>
                  <a:ea typeface="Gill Sans" pitchFamily="-84" charset="0"/>
                  <a:cs typeface="Gill Sans" pitchFamily="-84" charset="0"/>
                </a:rPr>
                <a:t>Vocabularios especiales </a:t>
              </a:r>
              <a:r>
                <a:rPr lang="es-ES" sz="2000" dirty="0" err="1" smtClean="0">
                  <a:latin typeface="Gill Sans"/>
                  <a:ea typeface="Gill Sans" pitchFamily="-84" charset="0"/>
                  <a:cs typeface="Gill Sans" pitchFamily="-84" charset="0"/>
                </a:rPr>
                <a:t>interdisci</a:t>
              </a:r>
              <a:r>
                <a:rPr lang="es-ES" sz="2000" dirty="0" smtClean="0">
                  <a:latin typeface="Gill Sans"/>
                  <a:ea typeface="Gill Sans" pitchFamily="-84" charset="0"/>
                  <a:cs typeface="Gill Sans" pitchFamily="-84" charset="0"/>
                </a:rPr>
                <a:t>-</a:t>
              </a:r>
            </a:p>
            <a:p>
              <a:pPr algn="l"/>
              <a:r>
                <a:rPr lang="es-ES" sz="2000" dirty="0" err="1" smtClean="0">
                  <a:latin typeface="Gill Sans"/>
                  <a:ea typeface="Gill Sans" pitchFamily="-84" charset="0"/>
                  <a:cs typeface="Gill Sans" pitchFamily="-84" charset="0"/>
                </a:rPr>
                <a:t>plinarios</a:t>
              </a:r>
              <a:endParaRPr lang="es-ES" sz="2000" dirty="0">
                <a:latin typeface="Gill Sans"/>
                <a:ea typeface="Gill Sans" pitchFamily="-84" charset="0"/>
                <a:cs typeface="Gill Sans" pitchFamily="-84" charset="0"/>
              </a:endParaRPr>
            </a:p>
          </p:txBody>
        </p:sp>
        <p:pic>
          <p:nvPicPr>
            <p:cNvPr id="66569" name="Picture 9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902" y="1296"/>
              <a:ext cx="2025" cy="13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grpSp>
        <p:nvGrpSpPr>
          <p:cNvPr id="5" name="Group 10"/>
          <p:cNvGrpSpPr>
            <a:grpSpLocks/>
          </p:cNvGrpSpPr>
          <p:nvPr/>
        </p:nvGrpSpPr>
        <p:grpSpPr bwMode="auto">
          <a:xfrm>
            <a:off x="4843196" y="4597674"/>
            <a:ext cx="3619971" cy="1716732"/>
            <a:chOff x="88" y="183"/>
            <a:chExt cx="3242" cy="1538"/>
          </a:xfrm>
        </p:grpSpPr>
        <p:sp>
          <p:nvSpPr>
            <p:cNvPr id="66566" name="Rectangle 11"/>
            <p:cNvSpPr>
              <a:spLocks/>
            </p:cNvSpPr>
            <p:nvPr/>
          </p:nvSpPr>
          <p:spPr bwMode="auto">
            <a:xfrm>
              <a:off x="88" y="183"/>
              <a:ext cx="1551" cy="110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s-ES" sz="2000" b="1" dirty="0" smtClean="0">
                  <a:solidFill>
                    <a:schemeClr val="tx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Humano</a:t>
              </a:r>
            </a:p>
            <a:p>
              <a:pPr algn="l"/>
              <a:r>
                <a:rPr lang="es-ES" sz="2000" dirty="0" smtClean="0">
                  <a:latin typeface="Gill Sans"/>
                  <a:ea typeface="Gill Sans" pitchFamily="-84" charset="0"/>
                  <a:cs typeface="Gill Sans" pitchFamily="-84" charset="0"/>
                </a:rPr>
                <a:t>Cooperación Colaboración</a:t>
              </a:r>
            </a:p>
            <a:p>
              <a:pPr algn="l"/>
              <a:r>
                <a:rPr lang="es-ES" sz="2000" dirty="0" smtClean="0">
                  <a:latin typeface="Gill Sans"/>
                  <a:ea typeface="Gill Sans" pitchFamily="-84" charset="0"/>
                  <a:cs typeface="Gill Sans" pitchFamily="-84" charset="0"/>
                </a:rPr>
                <a:t>Formaciones</a:t>
              </a:r>
              <a:endParaRPr lang="es-ES" sz="2000" dirty="0">
                <a:latin typeface="Gill Sans"/>
                <a:ea typeface="Gill Sans" pitchFamily="-84" charset="0"/>
                <a:cs typeface="Gill Sans" pitchFamily="-84" charset="0"/>
              </a:endParaRPr>
            </a:p>
          </p:txBody>
        </p:sp>
        <p:pic>
          <p:nvPicPr>
            <p:cNvPr id="66567" name="Picture 12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482" y="184"/>
              <a:ext cx="1848" cy="15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sp>
        <p:nvSpPr>
          <p:cNvPr id="66565" name="Rectangle 8"/>
          <p:cNvSpPr>
            <a:spLocks/>
          </p:cNvSpPr>
          <p:nvPr/>
        </p:nvSpPr>
        <p:spPr bwMode="auto">
          <a:xfrm>
            <a:off x="1546720" y="355600"/>
            <a:ext cx="6075862" cy="3622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/>
            <a:r>
              <a:rPr lang="es-ES" sz="2600" b="1" dirty="0" smtClean="0">
                <a:solidFill>
                  <a:schemeClr val="tx1"/>
                </a:solidFill>
                <a:ea typeface="Gill Sans" pitchFamily="-84" charset="0"/>
                <a:cs typeface="Gill Sans" pitchFamily="-84" charset="0"/>
              </a:rPr>
              <a:t>ASPECTOS DE UN SISTEMA INTEROPERABLE</a:t>
            </a:r>
            <a:endParaRPr lang="es-ES" sz="2600" b="1" dirty="0">
              <a:solidFill>
                <a:schemeClr val="tx1"/>
              </a:solidFill>
              <a:ea typeface="Gill Sans" pitchFamily="-84" charset="0"/>
              <a:cs typeface="Gill Sans" pitchFamily="-84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1"/>
          <p:cNvSpPr>
            <a:spLocks/>
          </p:cNvSpPr>
          <p:nvPr/>
        </p:nvSpPr>
        <p:spPr bwMode="auto">
          <a:xfrm>
            <a:off x="364304" y="3487043"/>
            <a:ext cx="2021387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es-ES" sz="2400" dirty="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Autorizaciones</a:t>
            </a:r>
            <a:endParaRPr lang="es-ES" sz="2400" dirty="0">
              <a:solidFill>
                <a:schemeClr val="tx1"/>
              </a:solidFill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64514" name="Rectangle 2"/>
          <p:cNvSpPr>
            <a:spLocks/>
          </p:cNvSpPr>
          <p:nvPr/>
        </p:nvSpPr>
        <p:spPr bwMode="auto">
          <a:xfrm>
            <a:off x="571866" y="1964531"/>
            <a:ext cx="253434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es-ES" sz="2400" dirty="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Derechos de autor</a:t>
            </a:r>
            <a:endParaRPr lang="es-ES" sz="2400" dirty="0">
              <a:solidFill>
                <a:schemeClr val="tx1"/>
              </a:solidFill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64515" name="Rectangle 3"/>
          <p:cNvSpPr>
            <a:spLocks/>
          </p:cNvSpPr>
          <p:nvPr/>
        </p:nvSpPr>
        <p:spPr bwMode="auto">
          <a:xfrm>
            <a:off x="6902649" y="4272944"/>
            <a:ext cx="130163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es-ES" sz="2400" dirty="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Acuerdos</a:t>
            </a:r>
            <a:endParaRPr lang="es-ES" sz="2400" dirty="0">
              <a:solidFill>
                <a:schemeClr val="tx1"/>
              </a:solidFill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64516" name="Rectangle 4"/>
          <p:cNvSpPr>
            <a:spLocks/>
          </p:cNvSpPr>
          <p:nvPr/>
        </p:nvSpPr>
        <p:spPr bwMode="auto">
          <a:xfrm>
            <a:off x="6232922" y="5661242"/>
            <a:ext cx="1917192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es-ES" sz="2400" dirty="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Marco político</a:t>
            </a:r>
            <a:endParaRPr lang="es-ES" sz="2400" dirty="0">
              <a:solidFill>
                <a:schemeClr val="tx1"/>
              </a:solidFill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64517" name="Rectangle 5"/>
          <p:cNvSpPr>
            <a:spLocks/>
          </p:cNvSpPr>
          <p:nvPr/>
        </p:nvSpPr>
        <p:spPr bwMode="auto">
          <a:xfrm>
            <a:off x="280080" y="5268337"/>
            <a:ext cx="2173672" cy="7386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es-ES" sz="2400" dirty="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Incentivos para </a:t>
            </a:r>
          </a:p>
          <a:p>
            <a:pPr algn="l"/>
            <a:r>
              <a:rPr lang="es-ES" sz="2400" dirty="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cooperar</a:t>
            </a:r>
            <a:endParaRPr lang="es-ES" sz="2400" dirty="0">
              <a:solidFill>
                <a:schemeClr val="tx1"/>
              </a:solidFill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64518" name="Rectangle 6"/>
          <p:cNvSpPr>
            <a:spLocks/>
          </p:cNvSpPr>
          <p:nvPr/>
        </p:nvSpPr>
        <p:spPr bwMode="auto">
          <a:xfrm>
            <a:off x="6859241" y="1923711"/>
            <a:ext cx="1678345" cy="7386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es-ES" sz="2400" dirty="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Modelos de </a:t>
            </a:r>
          </a:p>
          <a:p>
            <a:pPr algn="l"/>
            <a:r>
              <a:rPr lang="es-ES" sz="2400" dirty="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negocios</a:t>
            </a:r>
            <a:endParaRPr lang="es-ES" sz="2400" dirty="0">
              <a:solidFill>
                <a:schemeClr val="tx1"/>
              </a:solidFill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64519" name="Rectangle 7"/>
          <p:cNvSpPr>
            <a:spLocks/>
          </p:cNvSpPr>
          <p:nvPr/>
        </p:nvSpPr>
        <p:spPr bwMode="auto">
          <a:xfrm>
            <a:off x="3316163" y="5799742"/>
            <a:ext cx="198451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es-ES" sz="2400" dirty="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Infraestructura</a:t>
            </a:r>
            <a:endParaRPr lang="es-ES" sz="2400" dirty="0">
              <a:solidFill>
                <a:schemeClr val="tx1"/>
              </a:solidFill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64520" name="Rectangle 8"/>
          <p:cNvSpPr>
            <a:spLocks/>
          </p:cNvSpPr>
          <p:nvPr/>
        </p:nvSpPr>
        <p:spPr bwMode="auto">
          <a:xfrm>
            <a:off x="6902649" y="3075884"/>
            <a:ext cx="89127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es-ES" sz="2400" dirty="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Redes</a:t>
            </a:r>
            <a:endParaRPr lang="es-ES" sz="2400" dirty="0">
              <a:solidFill>
                <a:schemeClr val="tx1"/>
              </a:solidFill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64521" name="Rectangle 9"/>
          <p:cNvSpPr>
            <a:spLocks/>
          </p:cNvSpPr>
          <p:nvPr/>
        </p:nvSpPr>
        <p:spPr bwMode="auto">
          <a:xfrm>
            <a:off x="2176615" y="1022181"/>
            <a:ext cx="1437894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es-ES" sz="2400" dirty="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Metadatos</a:t>
            </a:r>
            <a:endParaRPr lang="es-ES" sz="2400" dirty="0">
              <a:solidFill>
                <a:schemeClr val="tx1"/>
              </a:solidFill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64522" name="Rectangle 10"/>
          <p:cNvSpPr>
            <a:spLocks/>
          </p:cNvSpPr>
          <p:nvPr/>
        </p:nvSpPr>
        <p:spPr bwMode="auto">
          <a:xfrm>
            <a:off x="6023382" y="940780"/>
            <a:ext cx="2540596" cy="7386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es-ES" sz="2400" dirty="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Intercambiar mejores prácticas</a:t>
            </a:r>
            <a:endParaRPr lang="es-ES" sz="2400" dirty="0">
              <a:solidFill>
                <a:schemeClr val="tx1"/>
              </a:solidFill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64523" name="Rectangle 11"/>
          <p:cNvSpPr>
            <a:spLocks/>
          </p:cNvSpPr>
          <p:nvPr/>
        </p:nvSpPr>
        <p:spPr bwMode="auto">
          <a:xfrm>
            <a:off x="3670101" y="1437680"/>
            <a:ext cx="155811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es-ES" sz="2400" dirty="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Estándares</a:t>
            </a:r>
            <a:endParaRPr lang="es-ES" sz="2400" dirty="0">
              <a:solidFill>
                <a:schemeClr val="tx1"/>
              </a:solidFill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64524" name="Rectangle 12"/>
          <p:cNvSpPr>
            <a:spLocks/>
          </p:cNvSpPr>
          <p:nvPr/>
        </p:nvSpPr>
        <p:spPr bwMode="auto">
          <a:xfrm>
            <a:off x="3670101" y="1438573"/>
            <a:ext cx="155811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es-ES" sz="2400" dirty="0" smtClean="0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Estándares</a:t>
            </a:r>
            <a:endParaRPr lang="es-ES" sz="2400" dirty="0">
              <a:solidFill>
                <a:srgbClr val="FF0000"/>
              </a:solidFill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2428875" y="2330648"/>
            <a:ext cx="4286250" cy="3214688"/>
            <a:chOff x="0" y="0"/>
            <a:chExt cx="3840" cy="2880"/>
          </a:xfrm>
        </p:grpSpPr>
        <p:pic>
          <p:nvPicPr>
            <p:cNvPr id="68623" name="Picture 1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3840" cy="28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64527" name="Rectangle 15"/>
            <p:cNvSpPr>
              <a:spLocks/>
            </p:cNvSpPr>
            <p:nvPr/>
          </p:nvSpPr>
          <p:spPr bwMode="auto">
            <a:xfrm>
              <a:off x="182" y="1411"/>
              <a:ext cx="355" cy="105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  <a:effectLst>
              <a:outerShdw blurRad="76200" algn="ctr" rotWithShape="0">
                <a:schemeClr val="bg2">
                  <a:alpha val="79999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s-ES" dirty="0"/>
            </a:p>
          </p:txBody>
        </p:sp>
        <p:sp>
          <p:nvSpPr>
            <p:cNvPr id="64528" name="Rectangle 16"/>
            <p:cNvSpPr>
              <a:spLocks/>
            </p:cNvSpPr>
            <p:nvPr/>
          </p:nvSpPr>
          <p:spPr bwMode="auto">
            <a:xfrm>
              <a:off x="3292" y="163"/>
              <a:ext cx="356" cy="105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  <a:effectLst>
              <a:outerShdw blurRad="76200" algn="ctr" rotWithShape="0">
                <a:schemeClr val="bg2">
                  <a:alpha val="79999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s-ES" dirty="0"/>
            </a:p>
          </p:txBody>
        </p:sp>
      </p:grpSp>
      <p:sp>
        <p:nvSpPr>
          <p:cNvPr id="68622" name="Rectangle 8"/>
          <p:cNvSpPr>
            <a:spLocks/>
          </p:cNvSpPr>
          <p:nvPr/>
        </p:nvSpPr>
        <p:spPr bwMode="auto">
          <a:xfrm>
            <a:off x="242014" y="80001"/>
            <a:ext cx="9144000" cy="6005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/>
            <a:r>
              <a:rPr lang="es-ES" sz="2600" b="1" dirty="0" smtClean="0">
                <a:solidFill>
                  <a:schemeClr val="tx1"/>
                </a:solidFill>
                <a:latin typeface="Calibri"/>
                <a:ea typeface="Gill Sans" pitchFamily="-84" charset="0"/>
                <a:cs typeface="Gill Sans" pitchFamily="-84" charset="0"/>
              </a:rPr>
              <a:t>FACTORES QUE FACILITAN</a:t>
            </a:r>
          </a:p>
          <a:p>
            <a:pPr algn="ctr"/>
            <a:r>
              <a:rPr lang="es-ES" sz="2600" b="1" dirty="0" smtClean="0">
                <a:solidFill>
                  <a:schemeClr val="tx1"/>
                </a:solidFill>
                <a:latin typeface="Calibri"/>
                <a:ea typeface="Gill Sans" pitchFamily="-84" charset="0"/>
                <a:cs typeface="Gill Sans" pitchFamily="-84" charset="0"/>
              </a:rPr>
              <a:t> LA INTEROPERABILIDAD</a:t>
            </a:r>
            <a:endParaRPr lang="es-ES" sz="2600" b="1" dirty="0">
              <a:solidFill>
                <a:schemeClr val="tx1"/>
              </a:solidFill>
              <a:latin typeface="Calibri"/>
              <a:ea typeface="Gill Sans" pitchFamily="-84" charset="0"/>
              <a:cs typeface="Gill Sans" pitchFamily="-84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3" grpId="0" autoUpdateAnimBg="0"/>
      <p:bldP spid="64514" grpId="0" autoUpdateAnimBg="0"/>
      <p:bldP spid="64515" grpId="0" autoUpdateAnimBg="0"/>
      <p:bldP spid="64516" grpId="0" autoUpdateAnimBg="0"/>
      <p:bldP spid="64517" grpId="0" autoUpdateAnimBg="0"/>
      <p:bldP spid="64518" grpId="0" autoUpdateAnimBg="0"/>
      <p:bldP spid="64519" grpId="0" autoUpdateAnimBg="0"/>
      <p:bldP spid="64520" grpId="0" autoUpdateAnimBg="0"/>
      <p:bldP spid="64521" grpId="0" autoUpdateAnimBg="0"/>
      <p:bldP spid="64522" grpId="0" autoUpdateAnimBg="0"/>
      <p:bldP spid="64523" grpId="0" autoUpdateAnimBg="0"/>
      <p:bldP spid="64524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1"/>
          <p:cNvSpPr>
            <a:spLocks/>
          </p:cNvSpPr>
          <p:nvPr/>
        </p:nvSpPr>
        <p:spPr bwMode="auto">
          <a:xfrm>
            <a:off x="843280" y="1204730"/>
            <a:ext cx="8016240" cy="38751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s-ES" altLang="ja-JP" sz="3900" i="1" dirty="0" smtClean="0">
                <a:ea typeface="Gill Sans" pitchFamily="-84" charset="0"/>
                <a:cs typeface="Gill Sans" pitchFamily="-84" charset="0"/>
              </a:rPr>
              <a:t>“Documentos de referencia que definen características y proveen especificaciones técnicas para asegurar la interoperabilidad entre los diversos componentes”</a:t>
            </a:r>
          </a:p>
          <a:p>
            <a:endParaRPr lang="es-ES" sz="3900" dirty="0"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70658" name="Rectangle 3"/>
          <p:cNvSpPr>
            <a:spLocks/>
          </p:cNvSpPr>
          <p:nvPr/>
        </p:nvSpPr>
        <p:spPr bwMode="auto">
          <a:xfrm>
            <a:off x="2771815" y="511567"/>
            <a:ext cx="1780359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2600" b="1" dirty="0" smtClean="0">
                <a:latin typeface="Calibri"/>
                <a:ea typeface="Gill Sans" pitchFamily="-84" charset="0"/>
                <a:cs typeface="Gill Sans" pitchFamily="-84" charset="0"/>
              </a:rPr>
              <a:t>ESTÁNDARES</a:t>
            </a:r>
            <a:endParaRPr lang="en-US" sz="2600" b="1" dirty="0">
              <a:latin typeface="Calibri"/>
              <a:ea typeface="Gill Sans" pitchFamily="-84" charset="0"/>
              <a:cs typeface="Gill Sans" pitchFamily="-84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8929" y="1169789"/>
            <a:ext cx="9135070" cy="4442520"/>
            <a:chOff x="8" y="0"/>
            <a:chExt cx="8184" cy="3980"/>
          </a:xfrm>
        </p:grpSpPr>
        <p:pic>
          <p:nvPicPr>
            <p:cNvPr id="72707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383" y="0"/>
              <a:ext cx="3416" cy="30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72708" name="Rectangle 3"/>
            <p:cNvSpPr>
              <a:spLocks/>
            </p:cNvSpPr>
            <p:nvPr/>
          </p:nvSpPr>
          <p:spPr bwMode="auto">
            <a:xfrm>
              <a:off x="8" y="3324"/>
              <a:ext cx="8184" cy="65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/>
              <a:r>
                <a:rPr lang="es-ES" sz="4500" dirty="0" smtClean="0">
                  <a:latin typeface="Gill Sans"/>
                  <a:ea typeface="Gill Sans" pitchFamily="-84" charset="0"/>
                  <a:cs typeface="Gill Sans" pitchFamily="-84" charset="0"/>
                </a:rPr>
                <a:t>Los datos pueden ser un recurso compartido</a:t>
              </a:r>
              <a:endParaRPr lang="es-ES" sz="4500" dirty="0">
                <a:latin typeface="Gill Sans"/>
                <a:ea typeface="Gill Sans" pitchFamily="-84" charset="0"/>
                <a:cs typeface="Gill Sans" pitchFamily="-84" charset="0"/>
              </a:endParaRP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3440" y="213360"/>
            <a:ext cx="7894320" cy="592074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52320" y="6356350"/>
            <a:ext cx="334480" cy="365125"/>
          </a:xfrm>
        </p:spPr>
        <p:txBody>
          <a:bodyPr/>
          <a:lstStyle/>
          <a:p>
            <a:fld id="{BB94B09F-8FCB-7141-A19E-A8444146AAFD}" type="slidenum">
              <a:rPr lang="es-ES" smtClean="0"/>
              <a:pPr/>
              <a:t>3</a:t>
            </a:fld>
            <a:endParaRPr lang="es-ES" dirty="0"/>
          </a:p>
        </p:txBody>
      </p:sp>
      <p:sp>
        <p:nvSpPr>
          <p:cNvPr id="7" name="TextBox 6"/>
          <p:cNvSpPr txBox="1"/>
          <p:nvPr/>
        </p:nvSpPr>
        <p:spPr>
          <a:xfrm>
            <a:off x="914400" y="0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600" b="1" dirty="0" smtClean="0"/>
              <a:t>Compartir datos geoespaciales</a:t>
            </a:r>
            <a:endParaRPr lang="es-ES" sz="2600" b="1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6977" y="492443"/>
            <a:ext cx="7818543" cy="58639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5617037" y="2529483"/>
            <a:ext cx="5301235" cy="2419531"/>
            <a:chOff x="7680941" y="3220616"/>
            <a:chExt cx="5301061" cy="2419773"/>
          </a:xfrm>
        </p:grpSpPr>
        <p:sp>
          <p:nvSpPr>
            <p:cNvPr id="8" name="Rectangle 2"/>
            <p:cNvSpPr>
              <a:spLocks/>
            </p:cNvSpPr>
            <p:nvPr/>
          </p:nvSpPr>
          <p:spPr bwMode="auto">
            <a:xfrm>
              <a:off x="7703738" y="3657193"/>
              <a:ext cx="4827474" cy="42270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marL="302400" indent="-571500" algn="l">
                <a:buFont typeface="Arial"/>
                <a:buChar char="•"/>
              </a:pPr>
              <a:r>
                <a:rPr lang="es-ES" sz="2000" dirty="0" smtClean="0">
                  <a:solidFill>
                    <a:schemeClr val="bg1"/>
                  </a:solidFill>
                  <a:ea typeface="Gill Sans" pitchFamily="-84" charset="0"/>
                  <a:cs typeface="Gill Sans" pitchFamily="-84" charset="0"/>
                </a:rPr>
                <a:t>COMPLEJO	</a:t>
              </a:r>
              <a:endParaRPr lang="es-ES" sz="2000" dirty="0">
                <a:solidFill>
                  <a:schemeClr val="bg1"/>
                </a:solidFill>
                <a:ea typeface="Gill Sans" pitchFamily="-84" charset="0"/>
                <a:cs typeface="Gill Sans" pitchFamily="-84" charset="0"/>
              </a:endParaRPr>
            </a:p>
          </p:txBody>
        </p:sp>
        <p:sp>
          <p:nvSpPr>
            <p:cNvPr id="9" name="Rectangle 3"/>
            <p:cNvSpPr>
              <a:spLocks/>
            </p:cNvSpPr>
            <p:nvPr/>
          </p:nvSpPr>
          <p:spPr bwMode="auto">
            <a:xfrm>
              <a:off x="7703738" y="4216765"/>
              <a:ext cx="5278264" cy="39556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marL="571500" indent="-571500">
                <a:buFont typeface="Arial" pitchFamily="-84" charset="0"/>
                <a:buChar char="•"/>
              </a:pPr>
              <a:r>
                <a:rPr lang="es-ES" sz="2000" dirty="0" smtClean="0">
                  <a:solidFill>
                    <a:schemeClr val="bg1"/>
                  </a:solidFill>
                  <a:ea typeface="Gill Sans" pitchFamily="-84" charset="0"/>
                  <a:cs typeface="Gill Sans" pitchFamily="-84" charset="0"/>
                </a:rPr>
                <a:t>MULTIDIMENSIONAL</a:t>
              </a:r>
              <a:endParaRPr lang="es-ES" sz="2000" dirty="0">
                <a:solidFill>
                  <a:schemeClr val="bg1"/>
                </a:solidFill>
                <a:ea typeface="Gill Sans" pitchFamily="-84" charset="0"/>
                <a:cs typeface="Gill Sans" pitchFamily="-84" charset="0"/>
              </a:endParaRPr>
            </a:p>
          </p:txBody>
        </p:sp>
        <p:sp>
          <p:nvSpPr>
            <p:cNvPr id="10" name="Rectangle 4"/>
            <p:cNvSpPr>
              <a:spLocks/>
            </p:cNvSpPr>
            <p:nvPr/>
          </p:nvSpPr>
          <p:spPr bwMode="auto">
            <a:xfrm>
              <a:off x="7703738" y="4683455"/>
              <a:ext cx="5137186" cy="42440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marL="571500" indent="-571500" algn="l">
                <a:buFont typeface="Arial" pitchFamily="-84" charset="0"/>
                <a:buChar char="•"/>
              </a:pPr>
              <a:r>
                <a:rPr lang="es-ES" sz="2000" dirty="0" smtClean="0">
                  <a:solidFill>
                    <a:schemeClr val="bg1"/>
                  </a:solidFill>
                  <a:ea typeface="Gill Sans" pitchFamily="-84" charset="0"/>
                  <a:cs typeface="Gill Sans" pitchFamily="-84" charset="0"/>
                </a:rPr>
                <a:t>INTERDEPENDIENTE</a:t>
              </a:r>
              <a:endParaRPr lang="es-ES" sz="2000" dirty="0">
                <a:solidFill>
                  <a:schemeClr val="bg1"/>
                </a:solidFill>
                <a:ea typeface="Gill Sans" pitchFamily="-84" charset="0"/>
                <a:cs typeface="Gill Sans" pitchFamily="-84" charset="0"/>
              </a:endParaRPr>
            </a:p>
          </p:txBody>
        </p:sp>
        <p:sp>
          <p:nvSpPr>
            <p:cNvPr id="11" name="Rectangle 5"/>
            <p:cNvSpPr>
              <a:spLocks/>
            </p:cNvSpPr>
            <p:nvPr/>
          </p:nvSpPr>
          <p:spPr bwMode="auto">
            <a:xfrm>
              <a:off x="7680941" y="5107859"/>
              <a:ext cx="4827474" cy="53253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marL="571500" indent="-571500" algn="l">
                <a:buFont typeface="Arial" pitchFamily="-84" charset="0"/>
                <a:buChar char="•"/>
              </a:pPr>
              <a:r>
                <a:rPr lang="es-ES" sz="2000" dirty="0" smtClean="0">
                  <a:solidFill>
                    <a:schemeClr val="bg1"/>
                  </a:solidFill>
                  <a:ea typeface="Gill Sans" pitchFamily="-84" charset="0"/>
                  <a:cs typeface="Gill Sans" pitchFamily="-84" charset="0"/>
                </a:rPr>
                <a:t>CAMBIANTE</a:t>
              </a:r>
              <a:endParaRPr lang="es-ES" sz="2000" dirty="0">
                <a:solidFill>
                  <a:schemeClr val="bg1"/>
                </a:solidFill>
                <a:ea typeface="Gill Sans" pitchFamily="-84" charset="0"/>
                <a:cs typeface="Gill Sans" pitchFamily="-84" charset="0"/>
              </a:endParaRPr>
            </a:p>
          </p:txBody>
        </p:sp>
        <p:sp>
          <p:nvSpPr>
            <p:cNvPr id="12" name="Rectangle 10"/>
            <p:cNvSpPr>
              <a:spLocks/>
            </p:cNvSpPr>
            <p:nvPr/>
          </p:nvSpPr>
          <p:spPr bwMode="auto">
            <a:xfrm>
              <a:off x="7870552" y="3220616"/>
              <a:ext cx="4827474" cy="43657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l"/>
              <a:r>
                <a:rPr lang="es-ES" sz="2000" dirty="0" smtClean="0">
                  <a:solidFill>
                    <a:schemeClr val="bg1"/>
                  </a:solidFill>
                  <a:ea typeface="Gill Sans" pitchFamily="-84" charset="0"/>
                  <a:cs typeface="Gill Sans" pitchFamily="-84" charset="0"/>
                </a:rPr>
                <a:t>EL SISTEMA TERRESTRE:</a:t>
              </a:r>
              <a:endParaRPr lang="es-ES" sz="2000" dirty="0">
                <a:solidFill>
                  <a:schemeClr val="bg1"/>
                </a:solidFill>
                <a:ea typeface="Gill Sans" pitchFamily="-84" charset="0"/>
                <a:cs typeface="Gill Sans" pitchFamily="-8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9181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4080" y="314960"/>
            <a:ext cx="7874000" cy="5905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1"/>
          <p:cNvSpPr>
            <a:spLocks/>
          </p:cNvSpPr>
          <p:nvPr/>
        </p:nvSpPr>
        <p:spPr bwMode="auto">
          <a:xfrm>
            <a:off x="1205508" y="5336302"/>
            <a:ext cx="7887929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es-ES" sz="2100" b="1" i="1" dirty="0" smtClean="0">
                <a:ea typeface="Gill Sans" pitchFamily="-84" charset="0"/>
                <a:cs typeface="Gill Sans" pitchFamily="-84" charset="0"/>
              </a:rPr>
              <a:t>Web </a:t>
            </a:r>
            <a:r>
              <a:rPr lang="es-ES" sz="2100" b="1" i="1" dirty="0" err="1" smtClean="0">
                <a:ea typeface="Gill Sans" pitchFamily="-84" charset="0"/>
                <a:cs typeface="Gill Sans" pitchFamily="-84" charset="0"/>
              </a:rPr>
              <a:t>Processing</a:t>
            </a:r>
            <a:r>
              <a:rPr lang="es-ES" sz="2100" b="1" i="1" dirty="0" smtClean="0">
                <a:ea typeface="Gill Sans" pitchFamily="-84" charset="0"/>
                <a:cs typeface="Gill Sans" pitchFamily="-84" charset="0"/>
              </a:rPr>
              <a:t> </a:t>
            </a:r>
            <a:r>
              <a:rPr lang="es-ES" sz="2100" b="1" i="1" dirty="0" err="1" smtClean="0">
                <a:ea typeface="Gill Sans" pitchFamily="-84" charset="0"/>
                <a:cs typeface="Gill Sans" pitchFamily="-84" charset="0"/>
              </a:rPr>
              <a:t>Service</a:t>
            </a:r>
            <a:r>
              <a:rPr lang="es-ES" sz="2100" b="1" i="1" dirty="0" smtClean="0">
                <a:ea typeface="Gill Sans" pitchFamily="-84" charset="0"/>
                <a:cs typeface="Gill Sans" pitchFamily="-84" charset="0"/>
              </a:rPr>
              <a:t> (WPS)</a:t>
            </a:r>
          </a:p>
          <a:p>
            <a:pPr algn="l"/>
            <a:r>
              <a:rPr lang="es-ES" sz="2100" dirty="0" smtClean="0">
                <a:ea typeface="Gill Sans" pitchFamily="-84" charset="0"/>
                <a:cs typeface="Gill Sans" pitchFamily="-84" charset="0"/>
              </a:rPr>
              <a:t>Define una interfaz para intercambiar algoritmos de </a:t>
            </a:r>
            <a:r>
              <a:rPr lang="es-ES" sz="2100" dirty="0" err="1" smtClean="0">
                <a:ea typeface="Gill Sans" pitchFamily="-84" charset="0"/>
                <a:cs typeface="Gill Sans" pitchFamily="-84" charset="0"/>
              </a:rPr>
              <a:t>geoprocesamiento</a:t>
            </a:r>
            <a:endParaRPr lang="es-ES" sz="2100" dirty="0"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71682" name="Rectangle 2"/>
          <p:cNvSpPr>
            <a:spLocks/>
          </p:cNvSpPr>
          <p:nvPr/>
        </p:nvSpPr>
        <p:spPr bwMode="auto">
          <a:xfrm rot="-5400000">
            <a:off x="214411" y="1624196"/>
            <a:ext cx="508794" cy="261610"/>
          </a:xfrm>
          <a:prstGeom prst="rect">
            <a:avLst/>
          </a:prstGeom>
          <a:noFill/>
          <a:ln w="38100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s-ES" sz="1700" dirty="0" smtClean="0">
                <a:ea typeface="Gill Sans" pitchFamily="-84" charset="0"/>
                <a:cs typeface="Gill Sans" pitchFamily="-84" charset="0"/>
              </a:rPr>
              <a:t>Datos</a:t>
            </a:r>
            <a:endParaRPr lang="es-ES" sz="1700" dirty="0"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71683" name="Rectangle 3"/>
          <p:cNvSpPr>
            <a:spLocks/>
          </p:cNvSpPr>
          <p:nvPr/>
        </p:nvSpPr>
        <p:spPr bwMode="auto">
          <a:xfrm rot="-5400000">
            <a:off x="-10802" y="4259078"/>
            <a:ext cx="956993" cy="261610"/>
          </a:xfrm>
          <a:prstGeom prst="rect">
            <a:avLst/>
          </a:prstGeom>
          <a:noFill/>
          <a:ln w="38100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s-ES" sz="1700" dirty="0" smtClean="0">
                <a:ea typeface="Gill Sans" pitchFamily="-84" charset="0"/>
                <a:cs typeface="Gill Sans" pitchFamily="-84" charset="0"/>
              </a:rPr>
              <a:t>Metadatos</a:t>
            </a:r>
            <a:endParaRPr lang="es-ES" sz="1700" dirty="0"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71684" name="Rectangle 4"/>
          <p:cNvSpPr>
            <a:spLocks/>
          </p:cNvSpPr>
          <p:nvPr/>
        </p:nvSpPr>
        <p:spPr bwMode="auto">
          <a:xfrm rot="-5400000">
            <a:off x="-197052" y="5582268"/>
            <a:ext cx="1322798" cy="261610"/>
          </a:xfrm>
          <a:prstGeom prst="rect">
            <a:avLst/>
          </a:prstGeom>
          <a:noFill/>
          <a:ln w="38100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s-ES" sz="1700" dirty="0" smtClean="0">
                <a:ea typeface="Gill Sans" pitchFamily="-84" charset="0"/>
                <a:cs typeface="Gill Sans" pitchFamily="-84" charset="0"/>
              </a:rPr>
              <a:t>Procesamiento</a:t>
            </a:r>
            <a:endParaRPr lang="es-ES" sz="1700" dirty="0"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71685" name="Line 5"/>
          <p:cNvSpPr>
            <a:spLocks noChangeShapeType="1"/>
          </p:cNvSpPr>
          <p:nvPr/>
        </p:nvSpPr>
        <p:spPr bwMode="auto">
          <a:xfrm rot="10800000">
            <a:off x="1025799" y="3785796"/>
            <a:ext cx="7886030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s-ES" dirty="0"/>
          </a:p>
        </p:txBody>
      </p:sp>
      <p:sp>
        <p:nvSpPr>
          <p:cNvPr id="71686" name="Line 6"/>
          <p:cNvSpPr>
            <a:spLocks noChangeShapeType="1"/>
          </p:cNvSpPr>
          <p:nvPr/>
        </p:nvSpPr>
        <p:spPr bwMode="auto">
          <a:xfrm flipH="1">
            <a:off x="999009" y="5107821"/>
            <a:ext cx="7940725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s-ES" dirty="0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757907" y="3923864"/>
            <a:ext cx="5859001" cy="1052587"/>
            <a:chOff x="0" y="0"/>
            <a:chExt cx="5248" cy="943"/>
          </a:xfrm>
        </p:grpSpPr>
        <p:sp>
          <p:nvSpPr>
            <p:cNvPr id="78865" name="Rectangle 8"/>
            <p:cNvSpPr>
              <a:spLocks/>
            </p:cNvSpPr>
            <p:nvPr/>
          </p:nvSpPr>
          <p:spPr bwMode="auto">
            <a:xfrm>
              <a:off x="392" y="199"/>
              <a:ext cx="4856" cy="5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s-ES" sz="2100" b="1" i="1" dirty="0" err="1" smtClean="0">
                  <a:ea typeface="Gill Sans" pitchFamily="-84" charset="0"/>
                  <a:cs typeface="Gill Sans" pitchFamily="-84" charset="0"/>
                </a:rPr>
                <a:t>Catalog</a:t>
              </a:r>
              <a:r>
                <a:rPr lang="es-ES" sz="2100" b="1" i="1" dirty="0" smtClean="0">
                  <a:ea typeface="Gill Sans" pitchFamily="-84" charset="0"/>
                  <a:cs typeface="Gill Sans" pitchFamily="-84" charset="0"/>
                </a:rPr>
                <a:t> </a:t>
              </a:r>
              <a:r>
                <a:rPr lang="es-ES" sz="2100" b="1" i="1" dirty="0" err="1" smtClean="0">
                  <a:ea typeface="Gill Sans" pitchFamily="-84" charset="0"/>
                  <a:cs typeface="Gill Sans" pitchFamily="-84" charset="0"/>
                </a:rPr>
                <a:t>Services</a:t>
              </a:r>
              <a:r>
                <a:rPr lang="es-ES" sz="2100" b="1" i="1" dirty="0" smtClean="0">
                  <a:ea typeface="Gill Sans" pitchFamily="-84" charset="0"/>
                  <a:cs typeface="Gill Sans" pitchFamily="-84" charset="0"/>
                </a:rPr>
                <a:t> </a:t>
              </a:r>
              <a:r>
                <a:rPr lang="es-ES" sz="2100" b="1" i="1" dirty="0" err="1" smtClean="0">
                  <a:ea typeface="Gill Sans" pitchFamily="-84" charset="0"/>
                  <a:cs typeface="Gill Sans" pitchFamily="-84" charset="0"/>
                </a:rPr>
                <a:t>for</a:t>
              </a:r>
              <a:r>
                <a:rPr lang="es-ES" sz="2100" b="1" i="1" dirty="0" smtClean="0">
                  <a:ea typeface="Gill Sans" pitchFamily="-84" charset="0"/>
                  <a:cs typeface="Gill Sans" pitchFamily="-84" charset="0"/>
                </a:rPr>
                <a:t> </a:t>
              </a:r>
              <a:r>
                <a:rPr lang="es-ES" sz="2100" b="1" i="1" dirty="0" err="1" smtClean="0">
                  <a:ea typeface="Gill Sans" pitchFamily="-84" charset="0"/>
                  <a:cs typeface="Gill Sans" pitchFamily="-84" charset="0"/>
                </a:rPr>
                <a:t>the</a:t>
              </a:r>
              <a:r>
                <a:rPr lang="es-ES" sz="2100" b="1" i="1" dirty="0" smtClean="0">
                  <a:ea typeface="Gill Sans" pitchFamily="-84" charset="0"/>
                  <a:cs typeface="Gill Sans" pitchFamily="-84" charset="0"/>
                </a:rPr>
                <a:t> Web (CS-W)</a:t>
              </a:r>
            </a:p>
            <a:p>
              <a:pPr algn="l"/>
              <a:r>
                <a:rPr lang="es-ES" sz="2100" dirty="0" smtClean="0">
                  <a:ea typeface="Gill Sans" pitchFamily="-84" charset="0"/>
                  <a:cs typeface="Gill Sans" pitchFamily="-84" charset="0"/>
                </a:rPr>
                <a:t>Define varias interfaces web para encontrar datos</a:t>
              </a:r>
              <a:endParaRPr lang="es-ES" sz="2100" dirty="0">
                <a:ea typeface="Gill Sans" pitchFamily="-84" charset="0"/>
                <a:cs typeface="Gill Sans" pitchFamily="-84" charset="0"/>
              </a:endParaRPr>
            </a:p>
          </p:txBody>
        </p:sp>
        <p:pic>
          <p:nvPicPr>
            <p:cNvPr id="78866" name="Picture 9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-5400000">
              <a:off x="-350" y="350"/>
              <a:ext cx="943" cy="24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757908" y="2615804"/>
            <a:ext cx="8169547" cy="1052587"/>
            <a:chOff x="0" y="0"/>
            <a:chExt cx="7319" cy="943"/>
          </a:xfrm>
        </p:grpSpPr>
        <p:sp>
          <p:nvSpPr>
            <p:cNvPr id="78863" name="Rectangle 11"/>
            <p:cNvSpPr>
              <a:spLocks/>
            </p:cNvSpPr>
            <p:nvPr/>
          </p:nvSpPr>
          <p:spPr bwMode="auto">
            <a:xfrm>
              <a:off x="352" y="15"/>
              <a:ext cx="6967" cy="86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s-ES" sz="2100" b="1" i="1" dirty="0" smtClean="0">
                  <a:ea typeface="Gill Sans" pitchFamily="-84" charset="0"/>
                  <a:cs typeface="Gill Sans" pitchFamily="-84" charset="0"/>
                </a:rPr>
                <a:t>Web </a:t>
              </a:r>
              <a:r>
                <a:rPr lang="es-ES" sz="2100" b="1" i="1" dirty="0" err="1" smtClean="0">
                  <a:ea typeface="Gill Sans" pitchFamily="-84" charset="0"/>
                  <a:cs typeface="Gill Sans" pitchFamily="-84" charset="0"/>
                </a:rPr>
                <a:t>Coverage</a:t>
              </a:r>
              <a:r>
                <a:rPr lang="es-ES" sz="2100" b="1" i="1" dirty="0" smtClean="0">
                  <a:ea typeface="Gill Sans" pitchFamily="-84" charset="0"/>
                  <a:cs typeface="Gill Sans" pitchFamily="-84" charset="0"/>
                </a:rPr>
                <a:t> </a:t>
              </a:r>
              <a:r>
                <a:rPr lang="es-ES" sz="2100" b="1" i="1" dirty="0" err="1" smtClean="0">
                  <a:ea typeface="Gill Sans" pitchFamily="-84" charset="0"/>
                  <a:cs typeface="Gill Sans" pitchFamily="-84" charset="0"/>
                </a:rPr>
                <a:t>Service</a:t>
              </a:r>
              <a:r>
                <a:rPr lang="es-ES" sz="2100" b="1" i="1" dirty="0" smtClean="0">
                  <a:ea typeface="Gill Sans" pitchFamily="-84" charset="0"/>
                  <a:cs typeface="Gill Sans" pitchFamily="-84" charset="0"/>
                </a:rPr>
                <a:t> (WCS)</a:t>
              </a:r>
            </a:p>
            <a:p>
              <a:r>
                <a:rPr lang="es-ES" sz="2100" dirty="0" smtClean="0">
                  <a:ea typeface="Gill Sans" pitchFamily="-84" charset="0"/>
                  <a:cs typeface="Gill Sans" pitchFamily="-84" charset="0"/>
                </a:rPr>
                <a:t>Protocolo</a:t>
              </a:r>
              <a:r>
                <a:rPr lang="es-ES" sz="2100" b="1" i="1" dirty="0" smtClean="0">
                  <a:ea typeface="Gill Sans" pitchFamily="-84" charset="0"/>
                  <a:cs typeface="Gill Sans" pitchFamily="-84" charset="0"/>
                </a:rPr>
                <a:t> </a:t>
              </a:r>
              <a:r>
                <a:rPr lang="es-ES" sz="2100" dirty="0" smtClean="0">
                  <a:ea typeface="Gill Sans" pitchFamily="-84" charset="0"/>
                  <a:cs typeface="Gill Sans" pitchFamily="-84" charset="0"/>
                </a:rPr>
                <a:t>HTTP para publicar </a:t>
              </a:r>
              <a:r>
                <a:rPr lang="es-ES" altLang="ja-JP" sz="2100" dirty="0" smtClean="0">
                  <a:ea typeface="Gill Sans" pitchFamily="-84" charset="0"/>
                  <a:cs typeface="Gill Sans" pitchFamily="-84" charset="0"/>
                </a:rPr>
                <a:t>“</a:t>
              </a:r>
              <a:r>
                <a:rPr lang="es-ES" altLang="ja-JP" sz="2100" i="1" dirty="0" err="1" smtClean="0">
                  <a:ea typeface="Gill Sans" pitchFamily="-84" charset="0"/>
                  <a:cs typeface="Gill Sans" pitchFamily="-84" charset="0"/>
                </a:rPr>
                <a:t>coverages</a:t>
              </a:r>
              <a:r>
                <a:rPr lang="es-ES" altLang="ja-JP" sz="2100" dirty="0" smtClean="0">
                  <a:ea typeface="Gill Sans" pitchFamily="-84" charset="0"/>
                  <a:cs typeface="Gill Sans" pitchFamily="-84" charset="0"/>
                </a:rPr>
                <a:t>” (datos </a:t>
              </a:r>
              <a:r>
                <a:rPr lang="es-ES" altLang="ja-JP" sz="2100" dirty="0" err="1" smtClean="0">
                  <a:ea typeface="Gill Sans" pitchFamily="-84" charset="0"/>
                  <a:cs typeface="Gill Sans" pitchFamily="-84" charset="0"/>
                </a:rPr>
                <a:t>ráster</a:t>
              </a:r>
              <a:r>
                <a:rPr lang="es-ES" altLang="ja-JP" sz="2100" dirty="0" smtClean="0">
                  <a:ea typeface="Gill Sans" pitchFamily="-84" charset="0"/>
                  <a:cs typeface="Gill Sans" pitchFamily="-84" charset="0"/>
                </a:rPr>
                <a:t> </a:t>
              </a:r>
              <a:br>
                <a:rPr lang="es-ES" altLang="ja-JP" sz="2100" dirty="0" smtClean="0">
                  <a:ea typeface="Gill Sans" pitchFamily="-84" charset="0"/>
                  <a:cs typeface="Gill Sans" pitchFamily="-84" charset="0"/>
                </a:rPr>
              </a:br>
              <a:r>
                <a:rPr lang="es-ES" altLang="ja-JP" sz="2100" dirty="0" err="1" smtClean="0">
                  <a:ea typeface="Gill Sans" pitchFamily="-84" charset="0"/>
                  <a:cs typeface="Gill Sans" pitchFamily="-84" charset="0"/>
                </a:rPr>
                <a:t>multibanda</a:t>
              </a:r>
              <a:r>
                <a:rPr lang="es-ES" altLang="ja-JP" sz="2100" dirty="0" smtClean="0">
                  <a:ea typeface="Gill Sans" pitchFamily="-84" charset="0"/>
                  <a:cs typeface="Gill Sans" pitchFamily="-84" charset="0"/>
                </a:rPr>
                <a:t>) que pueden ser consultados por los clientes </a:t>
              </a:r>
              <a:r>
                <a:rPr lang="es-ES" sz="2100" dirty="0" smtClean="0">
                  <a:ea typeface="Gill Sans" pitchFamily="-84" charset="0"/>
                  <a:cs typeface="Gill Sans" pitchFamily="-84" charset="0"/>
                </a:rPr>
                <a:t>(</a:t>
              </a:r>
              <a:r>
                <a:rPr lang="es-ES" sz="2100" dirty="0" err="1" smtClean="0">
                  <a:ea typeface="Gill Sans" pitchFamily="-84" charset="0"/>
                  <a:cs typeface="Gill Sans" pitchFamily="-84" charset="0"/>
                </a:rPr>
                <a:t>GeoTiff</a:t>
              </a:r>
              <a:r>
                <a:rPr lang="es-ES" sz="2100" dirty="0" smtClean="0">
                  <a:ea typeface="Gill Sans" pitchFamily="-84" charset="0"/>
                  <a:cs typeface="Gill Sans" pitchFamily="-84" charset="0"/>
                </a:rPr>
                <a:t>, HDF)</a:t>
              </a:r>
              <a:endParaRPr lang="es-ES" sz="2100" dirty="0">
                <a:ea typeface="Gill Sans" pitchFamily="-84" charset="0"/>
                <a:cs typeface="Gill Sans" pitchFamily="-84" charset="0"/>
              </a:endParaRPr>
            </a:p>
          </p:txBody>
        </p:sp>
        <p:pic>
          <p:nvPicPr>
            <p:cNvPr id="78864" name="Picture 1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-5400000">
              <a:off x="-350" y="350"/>
              <a:ext cx="943" cy="24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757908" y="1083043"/>
            <a:ext cx="8100342" cy="1292572"/>
            <a:chOff x="0" y="-134"/>
            <a:chExt cx="7257" cy="1158"/>
          </a:xfrm>
        </p:grpSpPr>
        <p:sp>
          <p:nvSpPr>
            <p:cNvPr id="78861" name="Rectangle 14"/>
            <p:cNvSpPr>
              <a:spLocks/>
            </p:cNvSpPr>
            <p:nvPr/>
          </p:nvSpPr>
          <p:spPr bwMode="auto">
            <a:xfrm>
              <a:off x="304" y="-134"/>
              <a:ext cx="6953" cy="115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s-ES" sz="2100" b="1" i="1" dirty="0" smtClean="0">
                  <a:ea typeface="Gill Sans" pitchFamily="-84" charset="0"/>
                  <a:cs typeface="Gill Sans" pitchFamily="-84" charset="0"/>
                </a:rPr>
                <a:t>Web </a:t>
              </a:r>
              <a:r>
                <a:rPr lang="es-ES" sz="2100" b="1" i="1" dirty="0" err="1" smtClean="0">
                  <a:ea typeface="Gill Sans" pitchFamily="-84" charset="0"/>
                  <a:cs typeface="Gill Sans" pitchFamily="-84" charset="0"/>
                </a:rPr>
                <a:t>Feature</a:t>
              </a:r>
              <a:r>
                <a:rPr lang="es-ES" sz="2100" b="1" i="1" dirty="0" smtClean="0">
                  <a:ea typeface="Gill Sans" pitchFamily="-84" charset="0"/>
                  <a:cs typeface="Gill Sans" pitchFamily="-84" charset="0"/>
                </a:rPr>
                <a:t> </a:t>
              </a:r>
              <a:r>
                <a:rPr lang="es-ES" sz="2100" b="1" i="1" dirty="0" err="1" smtClean="0">
                  <a:ea typeface="Gill Sans" pitchFamily="-84" charset="0"/>
                  <a:cs typeface="Gill Sans" pitchFamily="-84" charset="0"/>
                </a:rPr>
                <a:t>Service</a:t>
              </a:r>
              <a:r>
                <a:rPr lang="es-ES" sz="2100" b="1" i="1" dirty="0" smtClean="0">
                  <a:ea typeface="Gill Sans" pitchFamily="-84" charset="0"/>
                  <a:cs typeface="Gill Sans" pitchFamily="-84" charset="0"/>
                </a:rPr>
                <a:t> (WFS)</a:t>
              </a:r>
            </a:p>
            <a:p>
              <a:r>
                <a:rPr lang="es-ES" sz="2100" dirty="0" smtClean="0">
                  <a:ea typeface="Gill Sans" pitchFamily="-84" charset="0"/>
                  <a:cs typeface="Gill Sans" pitchFamily="-84" charset="0"/>
                </a:rPr>
                <a:t>Protocolo</a:t>
              </a:r>
              <a:r>
                <a:rPr lang="es-ES" sz="2100" b="1" i="1" dirty="0" smtClean="0">
                  <a:ea typeface="Gill Sans" pitchFamily="-84" charset="0"/>
                  <a:cs typeface="Gill Sans" pitchFamily="-84" charset="0"/>
                </a:rPr>
                <a:t> </a:t>
              </a:r>
              <a:r>
                <a:rPr lang="es-ES" sz="2100" dirty="0" smtClean="0">
                  <a:ea typeface="Gill Sans" pitchFamily="-84" charset="0"/>
                  <a:cs typeface="Gill Sans" pitchFamily="-84" charset="0"/>
                </a:rPr>
                <a:t>HTTP para publicar colecciones de entidades que pueden ser  cuestionadas y actualizadas por los clientes (entidades publicadas como GML,…)</a:t>
              </a:r>
              <a:endParaRPr lang="es-ES" sz="2100" dirty="0">
                <a:ea typeface="Gill Sans" pitchFamily="-84" charset="0"/>
                <a:cs typeface="Gill Sans" pitchFamily="-84" charset="0"/>
              </a:endParaRPr>
            </a:p>
          </p:txBody>
        </p:sp>
        <p:pic>
          <p:nvPicPr>
            <p:cNvPr id="78862" name="Picture 1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-5400000">
              <a:off x="-347" y="347"/>
              <a:ext cx="934" cy="2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757908" y="8930"/>
            <a:ext cx="9439796" cy="1053703"/>
            <a:chOff x="0" y="0"/>
            <a:chExt cx="8456" cy="944"/>
          </a:xfrm>
        </p:grpSpPr>
        <p:sp>
          <p:nvSpPr>
            <p:cNvPr id="78859" name="Rectangle 17"/>
            <p:cNvSpPr>
              <a:spLocks/>
            </p:cNvSpPr>
            <p:nvPr/>
          </p:nvSpPr>
          <p:spPr bwMode="auto">
            <a:xfrm>
              <a:off x="272" y="139"/>
              <a:ext cx="8184" cy="62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l"/>
              <a:r>
                <a:rPr lang="es-ES" sz="2100" b="1" i="1" dirty="0" smtClean="0">
                  <a:ea typeface="Gill Sans" pitchFamily="-84" charset="0"/>
                  <a:cs typeface="Gill Sans" pitchFamily="-84" charset="0"/>
                </a:rPr>
                <a:t>Web </a:t>
              </a:r>
              <a:r>
                <a:rPr lang="es-ES" sz="2100" b="1" i="1" dirty="0" err="1" smtClean="0">
                  <a:ea typeface="Gill Sans" pitchFamily="-84" charset="0"/>
                  <a:cs typeface="Gill Sans" pitchFamily="-84" charset="0"/>
                </a:rPr>
                <a:t>Mapping</a:t>
              </a:r>
              <a:r>
                <a:rPr lang="es-ES" sz="2100" b="1" i="1" dirty="0" smtClean="0">
                  <a:ea typeface="Gill Sans" pitchFamily="-84" charset="0"/>
                  <a:cs typeface="Gill Sans" pitchFamily="-84" charset="0"/>
                </a:rPr>
                <a:t> </a:t>
              </a:r>
              <a:r>
                <a:rPr lang="es-ES" sz="2100" b="1" i="1" dirty="0" err="1" smtClean="0">
                  <a:ea typeface="Gill Sans" pitchFamily="-84" charset="0"/>
                  <a:cs typeface="Gill Sans" pitchFamily="-84" charset="0"/>
                </a:rPr>
                <a:t>Service</a:t>
              </a:r>
              <a:r>
                <a:rPr lang="es-ES" sz="2100" b="1" i="1" dirty="0" smtClean="0">
                  <a:ea typeface="Gill Sans" pitchFamily="-84" charset="0"/>
                  <a:cs typeface="Gill Sans" pitchFamily="-84" charset="0"/>
                </a:rPr>
                <a:t> (WMS)</a:t>
              </a:r>
              <a:br>
                <a:rPr lang="es-ES" sz="2100" b="1" i="1" dirty="0" smtClean="0">
                  <a:ea typeface="Gill Sans" pitchFamily="-84" charset="0"/>
                  <a:cs typeface="Gill Sans" pitchFamily="-84" charset="0"/>
                </a:rPr>
              </a:br>
              <a:r>
                <a:rPr lang="es-ES" sz="2100" dirty="0" smtClean="0">
                  <a:ea typeface="Gill Sans" pitchFamily="-84" charset="0"/>
                  <a:cs typeface="Gill Sans" pitchFamily="-84" charset="0"/>
                </a:rPr>
                <a:t>Protocolo</a:t>
              </a:r>
              <a:r>
                <a:rPr lang="es-ES" sz="2100" b="1" i="1" dirty="0" smtClean="0">
                  <a:ea typeface="Gill Sans" pitchFamily="-84" charset="0"/>
                  <a:cs typeface="Gill Sans" pitchFamily="-84" charset="0"/>
                </a:rPr>
                <a:t> </a:t>
              </a:r>
              <a:r>
                <a:rPr lang="es-ES" sz="2100" dirty="0" smtClean="0">
                  <a:ea typeface="Gill Sans" pitchFamily="-84" charset="0"/>
                  <a:cs typeface="Gill Sans" pitchFamily="-84" charset="0"/>
                </a:rPr>
                <a:t>HTTP para publicar una colección de capas como un mapa</a:t>
              </a:r>
              <a:br>
                <a:rPr lang="es-ES" sz="2100" dirty="0" smtClean="0">
                  <a:ea typeface="Gill Sans" pitchFamily="-84" charset="0"/>
                  <a:cs typeface="Gill Sans" pitchFamily="-84" charset="0"/>
                </a:rPr>
              </a:br>
              <a:r>
                <a:rPr lang="es-ES" sz="2100" dirty="0" smtClean="0">
                  <a:ea typeface="Gill Sans" pitchFamily="-84" charset="0"/>
                  <a:cs typeface="Gill Sans" pitchFamily="-84" charset="0"/>
                </a:rPr>
                <a:t>(PNG, JPEG)</a:t>
              </a:r>
              <a:endParaRPr lang="es-ES" sz="2100" dirty="0">
                <a:ea typeface="Gill Sans" pitchFamily="-84" charset="0"/>
                <a:cs typeface="Gill Sans" pitchFamily="-84" charset="0"/>
              </a:endParaRPr>
            </a:p>
          </p:txBody>
        </p:sp>
        <p:pic>
          <p:nvPicPr>
            <p:cNvPr id="78860" name="Picture 18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 rot="-5400000">
              <a:off x="-350" y="350"/>
              <a:ext cx="943" cy="24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1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71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16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16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1" grpId="0" autoUpdateAnimBg="0"/>
      <p:bldP spid="71682" grpId="0" animBg="1" autoUpdateAnimBg="0"/>
      <p:bldP spid="71683" grpId="0" animBg="1" autoUpdateAnimBg="0"/>
      <p:bldP spid="71684" grpId="0" animBg="1" autoUpdateAnimBg="0"/>
      <p:bldP spid="71685" grpId="0" animBg="1"/>
      <p:bldP spid="7168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1"/>
          <p:cNvSpPr>
            <a:spLocks/>
          </p:cNvSpPr>
          <p:nvPr/>
        </p:nvSpPr>
        <p:spPr bwMode="auto">
          <a:xfrm>
            <a:off x="169664" y="1665387"/>
            <a:ext cx="8795742" cy="35093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/>
            <a:r>
              <a:rPr lang="en-US" sz="3400" dirty="0">
                <a:latin typeface="Gill Sans"/>
                <a:ea typeface="Gill Sans" pitchFamily="-84" charset="0"/>
                <a:cs typeface="Gill Sans" pitchFamily="-84" charset="0"/>
              </a:rPr>
              <a:t>http://preview.grid.unep.ch:8080/geoserver/wfs?bbox=112.90721 ,-54.75389 ,158.96037 ,-10.1357 </a:t>
            </a:r>
          </a:p>
          <a:p>
            <a:pPr algn="l"/>
            <a:r>
              <a:rPr lang="en-US" sz="3400" dirty="0">
                <a:latin typeface="Gill Sans"/>
                <a:ea typeface="Gill Sans" pitchFamily="-84" charset="0"/>
                <a:cs typeface="Gill Sans" pitchFamily="-84" charset="0"/>
              </a:rPr>
              <a:t>&amp;styles=</a:t>
            </a:r>
            <a:r>
              <a:rPr lang="en-US" sz="3400" dirty="0" err="1">
                <a:latin typeface="Gill Sans"/>
                <a:ea typeface="Gill Sans" pitchFamily="-84" charset="0"/>
                <a:cs typeface="Gill Sans" pitchFamily="-84" charset="0"/>
              </a:rPr>
              <a:t>cyclones_style</a:t>
            </a:r>
            <a:endParaRPr lang="en-US" sz="3400" dirty="0">
              <a:latin typeface="Gill Sans"/>
              <a:ea typeface="Gill Sans" pitchFamily="-84" charset="0"/>
              <a:cs typeface="Gill Sans" pitchFamily="-84" charset="0"/>
            </a:endParaRPr>
          </a:p>
          <a:p>
            <a:pPr algn="l"/>
            <a:r>
              <a:rPr lang="en-US" sz="3400" dirty="0">
                <a:latin typeface="Gill Sans"/>
                <a:ea typeface="Gill Sans" pitchFamily="-84" charset="0"/>
                <a:cs typeface="Gill Sans" pitchFamily="-84" charset="0"/>
              </a:rPr>
              <a:t>&amp;request=</a:t>
            </a:r>
            <a:r>
              <a:rPr lang="en-US" sz="3400" dirty="0" err="1">
                <a:latin typeface="Gill Sans"/>
                <a:ea typeface="Gill Sans" pitchFamily="-84" charset="0"/>
                <a:cs typeface="Gill Sans" pitchFamily="-84" charset="0"/>
              </a:rPr>
              <a:t>GetFeature</a:t>
            </a:r>
            <a:endParaRPr lang="en-US" sz="3400" dirty="0">
              <a:latin typeface="Gill Sans"/>
              <a:ea typeface="Gill Sans" pitchFamily="-84" charset="0"/>
              <a:cs typeface="Gill Sans" pitchFamily="-84" charset="0"/>
            </a:endParaRPr>
          </a:p>
          <a:p>
            <a:pPr algn="l"/>
            <a:r>
              <a:rPr lang="en-US" sz="3400" dirty="0">
                <a:latin typeface="Gill Sans"/>
                <a:ea typeface="Gill Sans" pitchFamily="-84" charset="0"/>
                <a:cs typeface="Gill Sans" pitchFamily="-84" charset="0"/>
              </a:rPr>
              <a:t>&amp;version=1.0.0</a:t>
            </a:r>
          </a:p>
          <a:p>
            <a:pPr algn="l"/>
            <a:r>
              <a:rPr lang="en-US" sz="3400" dirty="0">
                <a:latin typeface="Gill Sans"/>
                <a:ea typeface="Gill Sans" pitchFamily="-84" charset="0"/>
                <a:cs typeface="Gill Sans" pitchFamily="-84" charset="0"/>
              </a:rPr>
              <a:t>&amp;</a:t>
            </a:r>
            <a:r>
              <a:rPr lang="en-US" sz="3400" dirty="0" err="1">
                <a:latin typeface="Gill Sans"/>
                <a:ea typeface="Gill Sans" pitchFamily="-84" charset="0"/>
                <a:cs typeface="Gill Sans" pitchFamily="-84" charset="0"/>
              </a:rPr>
              <a:t>typename</a:t>
            </a:r>
            <a:r>
              <a:rPr lang="en-US" sz="3400" dirty="0">
                <a:latin typeface="Gill Sans"/>
                <a:ea typeface="Gill Sans" pitchFamily="-84" charset="0"/>
                <a:cs typeface="Gill Sans" pitchFamily="-84" charset="0"/>
              </a:rPr>
              <a:t>=</a:t>
            </a:r>
            <a:r>
              <a:rPr lang="en-US" sz="3400" dirty="0" err="1">
                <a:latin typeface="Gill Sans"/>
                <a:ea typeface="Gill Sans" pitchFamily="-84" charset="0"/>
                <a:cs typeface="Gill Sans" pitchFamily="-84" charset="0"/>
              </a:rPr>
              <a:t>preview:cy_intensity</a:t>
            </a:r>
            <a:endParaRPr lang="en-US" sz="3400" dirty="0">
              <a:latin typeface="Gill Sans"/>
              <a:ea typeface="Gill Sans" pitchFamily="-84" charset="0"/>
              <a:cs typeface="Gill Sans" pitchFamily="-84" charset="0"/>
            </a:endParaRPr>
          </a:p>
          <a:p>
            <a:pPr algn="l"/>
            <a:r>
              <a:rPr lang="en-US" sz="3400" dirty="0">
                <a:latin typeface="Gill Sans"/>
                <a:ea typeface="Gill Sans" pitchFamily="-84" charset="0"/>
                <a:cs typeface="Gill Sans" pitchFamily="-84" charset="0"/>
              </a:rPr>
              <a:t>&amp;</a:t>
            </a:r>
            <a:r>
              <a:rPr lang="en-US" sz="3400" dirty="0" err="1">
                <a:latin typeface="Gill Sans"/>
                <a:ea typeface="Gill Sans" pitchFamily="-84" charset="0"/>
                <a:cs typeface="Gill Sans" pitchFamily="-84" charset="0"/>
              </a:rPr>
              <a:t>srs</a:t>
            </a:r>
            <a:r>
              <a:rPr lang="en-US" sz="3400" dirty="0">
                <a:latin typeface="Gill Sans"/>
                <a:ea typeface="Gill Sans" pitchFamily="-84" charset="0"/>
                <a:cs typeface="Gill Sans" pitchFamily="-84" charset="0"/>
              </a:rPr>
              <a:t>=EPSG:4326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4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6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8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29" grpId="0" build="p" autoUpdateAnimBg="0" advAuto="70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4080" y="365760"/>
            <a:ext cx="7741920" cy="580644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8960" y="-1116"/>
            <a:ext cx="8566109" cy="65104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349" y="0"/>
            <a:ext cx="9482212" cy="80947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79874" name="Rectangle 2"/>
          <p:cNvSpPr>
            <a:spLocks/>
          </p:cNvSpPr>
          <p:nvPr/>
        </p:nvSpPr>
        <p:spPr bwMode="auto">
          <a:xfrm>
            <a:off x="0" y="129480"/>
            <a:ext cx="9135070" cy="155376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es-ES" sz="4400" dirty="0" smtClean="0">
                <a:latin typeface="Gill Sans"/>
                <a:ea typeface="Gill Sans" pitchFamily="-84" charset="0"/>
                <a:cs typeface="Gill Sans" pitchFamily="-84" charset="0"/>
              </a:rPr>
              <a:t>¿Cómo conectar fuentes de datos distribuidos y heterogéneos?</a:t>
            </a:r>
            <a:endParaRPr lang="es-ES" sz="44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8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4" grpId="0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1"/>
          <p:cNvSpPr>
            <a:spLocks/>
          </p:cNvSpPr>
          <p:nvPr/>
        </p:nvSpPr>
        <p:spPr bwMode="auto">
          <a:xfrm>
            <a:off x="3941341" y="2924473"/>
            <a:ext cx="1177944" cy="96949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6300" dirty="0">
                <a:latin typeface="Gill Sans"/>
                <a:ea typeface="Gill Sans" pitchFamily="-84" charset="0"/>
                <a:cs typeface="Gill Sans" pitchFamily="-84" charset="0"/>
              </a:rPr>
              <a:t>SDI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19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1" grpId="0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1"/>
          <p:cNvSpPr>
            <a:spLocks/>
          </p:cNvSpPr>
          <p:nvPr/>
        </p:nvSpPr>
        <p:spPr bwMode="auto">
          <a:xfrm>
            <a:off x="0" y="2924473"/>
            <a:ext cx="9135070" cy="10001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es-ES" sz="6300" dirty="0" err="1" smtClean="0">
                <a:latin typeface="Gill Sans"/>
                <a:ea typeface="Gill Sans" pitchFamily="-84" charset="0"/>
                <a:cs typeface="Gill Sans" pitchFamily="-84" charset="0"/>
              </a:rPr>
              <a:t>Spatial</a:t>
            </a:r>
            <a:r>
              <a:rPr lang="es-ES" sz="6300" dirty="0" smtClean="0">
                <a:latin typeface="Gill Sans"/>
                <a:ea typeface="Gill Sans" pitchFamily="-84" charset="0"/>
                <a:cs typeface="Gill Sans" pitchFamily="-84" charset="0"/>
              </a:rPr>
              <a:t> Data </a:t>
            </a:r>
            <a:r>
              <a:rPr lang="es-ES" sz="6300" dirty="0" err="1" smtClean="0">
                <a:latin typeface="Gill Sans"/>
                <a:ea typeface="Gill Sans" pitchFamily="-84" charset="0"/>
                <a:cs typeface="Gill Sans" pitchFamily="-84" charset="0"/>
              </a:rPr>
              <a:t>Infrastructure</a:t>
            </a:r>
            <a:endParaRPr lang="es-ES" sz="6300" dirty="0" smtClean="0">
              <a:latin typeface="Gill Sans"/>
              <a:ea typeface="Gill Sans" pitchFamily="-84" charset="0"/>
              <a:cs typeface="Gill Sans" pitchFamily="-84" charset="0"/>
            </a:endParaRPr>
          </a:p>
          <a:p>
            <a:pPr algn="ctr"/>
            <a:r>
              <a:rPr lang="es-ES" sz="4600" dirty="0" smtClean="0">
                <a:latin typeface="Gill Sans"/>
                <a:ea typeface="Gill Sans" pitchFamily="-84" charset="0"/>
                <a:cs typeface="Gill Sans" pitchFamily="-84" charset="0"/>
              </a:rPr>
              <a:t>(Infraestructura de datos espaciales)</a:t>
            </a:r>
            <a:endParaRPr lang="es-ES" sz="46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</p:spTree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1"/>
          <p:cNvSpPr>
            <a:spLocks/>
          </p:cNvSpPr>
          <p:nvPr/>
        </p:nvSpPr>
        <p:spPr bwMode="auto">
          <a:xfrm>
            <a:off x="325120" y="3200400"/>
            <a:ext cx="8524240" cy="27416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es-ES" sz="3200" dirty="0" smtClean="0">
                <a:latin typeface="Gill Sans"/>
                <a:ea typeface="Gill Sans" pitchFamily="-84" charset="0"/>
                <a:cs typeface="Gill Sans" pitchFamily="-84" charset="0"/>
              </a:rPr>
              <a:t>Entorno favorable que permite un acceso </a:t>
            </a:r>
          </a:p>
          <a:p>
            <a:pPr algn="ctr"/>
            <a:r>
              <a:rPr lang="es-ES" sz="3200" dirty="0" smtClean="0">
                <a:latin typeface="Gill Sans"/>
                <a:ea typeface="Gill Sans" pitchFamily="-84" charset="0"/>
                <a:cs typeface="Gill Sans" pitchFamily="-84" charset="0"/>
              </a:rPr>
              <a:t>y uso facilitado de los datos geoespaciales.</a:t>
            </a:r>
          </a:p>
          <a:p>
            <a:pPr algn="ctr"/>
            <a:r>
              <a:rPr lang="es-ES" sz="3200" dirty="0" smtClean="0">
                <a:latin typeface="Gill Sans"/>
                <a:ea typeface="Gill Sans" pitchFamily="-84" charset="0"/>
                <a:cs typeface="Gill Sans" pitchFamily="-84" charset="0"/>
              </a:rPr>
              <a:t>Las </a:t>
            </a:r>
            <a:r>
              <a:rPr lang="es-ES" sz="3200" dirty="0" err="1" smtClean="0">
                <a:latin typeface="Gill Sans"/>
                <a:ea typeface="Gill Sans" pitchFamily="-84" charset="0"/>
                <a:cs typeface="Gill Sans" pitchFamily="-84" charset="0"/>
              </a:rPr>
              <a:t>SDIs</a:t>
            </a:r>
            <a:r>
              <a:rPr lang="es-ES" sz="3200" dirty="0" smtClean="0">
                <a:latin typeface="Gill Sans"/>
                <a:ea typeface="Gill Sans" pitchFamily="-84" charset="0"/>
                <a:cs typeface="Gill Sans" pitchFamily="-84" charset="0"/>
              </a:rPr>
              <a:t> son más que un simple depósito de datos.</a:t>
            </a:r>
          </a:p>
          <a:p>
            <a:pPr algn="ctr"/>
            <a:r>
              <a:rPr lang="es-ES" sz="3200" dirty="0" smtClean="0">
                <a:latin typeface="Gill Sans"/>
                <a:ea typeface="Gill Sans" pitchFamily="-84" charset="0"/>
                <a:cs typeface="Gill Sans" pitchFamily="-84" charset="0"/>
              </a:rPr>
              <a:t>Descubrir, visualizar, evaluar y acceder a los datos y a la información geoespacial.</a:t>
            </a:r>
            <a:endParaRPr lang="es-ES" sz="32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5938" y="0"/>
            <a:ext cx="5563195" cy="27815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0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0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0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0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7" grpId="0" build="p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745059"/>
            <a:ext cx="9144000" cy="455414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788642" y="50652"/>
            <a:ext cx="8088064" cy="1408657"/>
            <a:chOff x="707" y="-55"/>
            <a:chExt cx="7246" cy="1262"/>
          </a:xfrm>
        </p:grpSpPr>
        <p:sp>
          <p:nvSpPr>
            <p:cNvPr id="95235" name="Rectangle 3"/>
            <p:cNvSpPr>
              <a:spLocks/>
            </p:cNvSpPr>
            <p:nvPr/>
          </p:nvSpPr>
          <p:spPr bwMode="auto">
            <a:xfrm>
              <a:off x="707" y="-55"/>
              <a:ext cx="7246" cy="121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r>
                <a:rPr lang="es-ES" altLang="ja-JP" sz="2000" i="1" dirty="0" smtClean="0">
                  <a:solidFill>
                    <a:schemeClr val="tx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“una sombrilla de políticas, estándares y procedimientos bajo los cuales las organizaciones y tecnologías interactúan para promover un uso, gestión y producción más eficiente de los datos geoespaciales”</a:t>
              </a:r>
              <a:endParaRPr lang="es-ES" sz="2000" i="1" dirty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endParaRPr>
            </a:p>
          </p:txBody>
        </p:sp>
        <p:sp>
          <p:nvSpPr>
            <p:cNvPr id="95236" name="Rectangle 4"/>
            <p:cNvSpPr>
              <a:spLocks/>
            </p:cNvSpPr>
            <p:nvPr/>
          </p:nvSpPr>
          <p:spPr bwMode="auto">
            <a:xfrm>
              <a:off x="6218" y="951"/>
              <a:ext cx="1346" cy="25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>
                <a:spcBef>
                  <a:spcPts val="1687"/>
                </a:spcBef>
              </a:pPr>
              <a:r>
                <a:rPr lang="en-US" sz="2000" i="1" dirty="0">
                  <a:latin typeface="Gill Sans"/>
                  <a:ea typeface="Gill Sans" pitchFamily="-84" charset="0"/>
                  <a:cs typeface="Gill Sans" pitchFamily="-84" charset="0"/>
                </a:rPr>
                <a:t>GSDI (2004)</a:t>
              </a: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52320" y="6356350"/>
            <a:ext cx="334480" cy="365125"/>
          </a:xfrm>
        </p:spPr>
        <p:txBody>
          <a:bodyPr/>
          <a:lstStyle/>
          <a:p>
            <a:fld id="{BB94B09F-8FCB-7141-A19E-A8444146AAFD}" type="slidenum">
              <a:rPr lang="es-ES" smtClean="0"/>
              <a:pPr/>
              <a:t>4</a:t>
            </a:fld>
            <a:endParaRPr lang="es-ES" dirty="0"/>
          </a:p>
        </p:txBody>
      </p:sp>
      <p:sp>
        <p:nvSpPr>
          <p:cNvPr id="7" name="TextBox 6"/>
          <p:cNvSpPr txBox="1"/>
          <p:nvPr/>
        </p:nvSpPr>
        <p:spPr>
          <a:xfrm>
            <a:off x="914400" y="0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600" b="1" dirty="0" smtClean="0"/>
              <a:t>Compartir datos geoespaciales</a:t>
            </a:r>
            <a:endParaRPr lang="es-ES" sz="2600" b="1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492443"/>
            <a:ext cx="7518400" cy="5638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09181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4196" y="205383"/>
            <a:ext cx="4875609" cy="487560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97282" name="Rectangle 2"/>
          <p:cNvSpPr>
            <a:spLocks/>
          </p:cNvSpPr>
          <p:nvPr/>
        </p:nvSpPr>
        <p:spPr bwMode="auto">
          <a:xfrm>
            <a:off x="0" y="4791662"/>
            <a:ext cx="9135070" cy="171361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es-ES" sz="40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Desbloquear el poder de los datos, de la información y los servicios</a:t>
            </a:r>
            <a:endParaRPr lang="es-ES" sz="40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1509117" y="366117"/>
            <a:ext cx="5794251" cy="5794251"/>
            <a:chOff x="1509117" y="366117"/>
            <a:chExt cx="6125766" cy="6125766"/>
          </a:xfrm>
        </p:grpSpPr>
        <p:grpSp>
          <p:nvGrpSpPr>
            <p:cNvPr id="2" name="Group 1"/>
            <p:cNvGrpSpPr>
              <a:grpSpLocks/>
            </p:cNvGrpSpPr>
            <p:nvPr/>
          </p:nvGrpSpPr>
          <p:grpSpPr bwMode="auto">
            <a:xfrm>
              <a:off x="1509117" y="366117"/>
              <a:ext cx="6125766" cy="6125766"/>
              <a:chOff x="0" y="0"/>
              <a:chExt cx="5488" cy="5488"/>
            </a:xfrm>
          </p:grpSpPr>
          <p:grpSp>
            <p:nvGrpSpPr>
              <p:cNvPr id="3" name="Group 2"/>
              <p:cNvGrpSpPr>
                <a:grpSpLocks/>
              </p:cNvGrpSpPr>
              <p:nvPr/>
            </p:nvGrpSpPr>
            <p:grpSpPr bwMode="auto">
              <a:xfrm>
                <a:off x="0" y="0"/>
                <a:ext cx="5488" cy="5488"/>
                <a:chOff x="0" y="0"/>
                <a:chExt cx="5488" cy="5488"/>
              </a:xfrm>
            </p:grpSpPr>
            <p:sp>
              <p:nvSpPr>
                <p:cNvPr id="92163" name="Oval 3"/>
                <p:cNvSpPr>
                  <a:spLocks/>
                </p:cNvSpPr>
                <p:nvPr/>
              </p:nvSpPr>
              <p:spPr bwMode="auto">
                <a:xfrm>
                  <a:off x="0" y="0"/>
                  <a:ext cx="5488" cy="5488"/>
                </a:xfrm>
                <a:prstGeom prst="ellipse">
                  <a:avLst/>
                </a:prstGeom>
                <a:solidFill>
                  <a:srgbClr val="D9EACA"/>
                </a:solidFill>
                <a:ln w="12700" cap="flat">
                  <a:noFill/>
                  <a:miter lim="800000"/>
                  <a:headEnd type="none" w="med" len="med"/>
                  <a:tailEnd type="none" w="med" len="med"/>
                </a:ln>
                <a:effectLst>
                  <a:outerShdw blurRad="76200" algn="ctr" rotWithShape="0">
                    <a:schemeClr val="bg2">
                      <a:alpha val="79999"/>
                    </a:schemeClr>
                  </a:outerShdw>
                </a:effectLst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s-ES" dirty="0"/>
                </a:p>
              </p:txBody>
            </p:sp>
            <p:sp>
              <p:nvSpPr>
                <p:cNvPr id="99352" name="Rectangle 4"/>
                <p:cNvSpPr>
                  <a:spLocks/>
                </p:cNvSpPr>
                <p:nvPr/>
              </p:nvSpPr>
              <p:spPr bwMode="auto">
                <a:xfrm rot="2683557">
                  <a:off x="3701" y="1025"/>
                  <a:ext cx="1261" cy="26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s-ES" dirty="0" smtClean="0">
                      <a:solidFill>
                        <a:srgbClr val="676767"/>
                      </a:solidFill>
                      <a:ea typeface="Gill Sans" pitchFamily="-84" charset="0"/>
                      <a:cs typeface="Gill Sans" pitchFamily="-84" charset="0"/>
                    </a:rPr>
                    <a:t>GOBERNANZA</a:t>
                  </a:r>
                  <a:endParaRPr lang="es-ES" dirty="0">
                    <a:solidFill>
                      <a:srgbClr val="676767"/>
                    </a:solidFill>
                    <a:ea typeface="Gill Sans" pitchFamily="-84" charset="0"/>
                    <a:cs typeface="Gill Sans" pitchFamily="-84" charset="0"/>
                  </a:endParaRPr>
                </a:p>
              </p:txBody>
            </p:sp>
            <p:sp>
              <p:nvSpPr>
                <p:cNvPr id="99353" name="Rectangle 5"/>
                <p:cNvSpPr>
                  <a:spLocks/>
                </p:cNvSpPr>
                <p:nvPr/>
              </p:nvSpPr>
              <p:spPr bwMode="auto">
                <a:xfrm rot="18858788">
                  <a:off x="513" y="1051"/>
                  <a:ext cx="1261" cy="26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s-ES" dirty="0" smtClean="0">
                      <a:solidFill>
                        <a:srgbClr val="676767"/>
                      </a:solidFill>
                      <a:ea typeface="Gill Sans" pitchFamily="-84" charset="0"/>
                      <a:cs typeface="Gill Sans" pitchFamily="-84" charset="0"/>
                    </a:rPr>
                    <a:t>GOBERNANZA</a:t>
                  </a:r>
                  <a:endParaRPr lang="es-ES" dirty="0">
                    <a:solidFill>
                      <a:srgbClr val="676767"/>
                    </a:solidFill>
                    <a:ea typeface="Gill Sans" pitchFamily="-84" charset="0"/>
                    <a:cs typeface="Gill Sans" pitchFamily="-84" charset="0"/>
                  </a:endParaRPr>
                </a:p>
              </p:txBody>
            </p:sp>
            <p:sp>
              <p:nvSpPr>
                <p:cNvPr id="99354" name="Rectangle 6"/>
                <p:cNvSpPr>
                  <a:spLocks/>
                </p:cNvSpPr>
                <p:nvPr/>
              </p:nvSpPr>
              <p:spPr bwMode="auto">
                <a:xfrm rot="2683557">
                  <a:off x="527" y="4204"/>
                  <a:ext cx="1261" cy="26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s-ES" dirty="0" smtClean="0">
                      <a:solidFill>
                        <a:srgbClr val="676767"/>
                      </a:solidFill>
                      <a:ea typeface="Gill Sans" pitchFamily="-84" charset="0"/>
                      <a:cs typeface="Gill Sans" pitchFamily="-84" charset="0"/>
                    </a:rPr>
                    <a:t>GOBERNANZA</a:t>
                  </a:r>
                  <a:endParaRPr lang="es-ES" dirty="0">
                    <a:solidFill>
                      <a:srgbClr val="676767"/>
                    </a:solidFill>
                    <a:ea typeface="Gill Sans" pitchFamily="-84" charset="0"/>
                    <a:cs typeface="Gill Sans" pitchFamily="-84" charset="0"/>
                  </a:endParaRPr>
                </a:p>
              </p:txBody>
            </p:sp>
            <p:sp>
              <p:nvSpPr>
                <p:cNvPr id="99355" name="Rectangle 7"/>
                <p:cNvSpPr>
                  <a:spLocks/>
                </p:cNvSpPr>
                <p:nvPr/>
              </p:nvSpPr>
              <p:spPr bwMode="auto">
                <a:xfrm rot="18858788">
                  <a:off x="3723" y="4167"/>
                  <a:ext cx="1261" cy="26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s-ES" dirty="0" smtClean="0">
                      <a:solidFill>
                        <a:srgbClr val="676767"/>
                      </a:solidFill>
                      <a:ea typeface="Gill Sans" pitchFamily="-84" charset="0"/>
                      <a:cs typeface="Gill Sans" pitchFamily="-84" charset="0"/>
                    </a:rPr>
                    <a:t>GOBERNANZA</a:t>
                  </a:r>
                  <a:endParaRPr lang="es-ES" dirty="0">
                    <a:solidFill>
                      <a:srgbClr val="676767"/>
                    </a:solidFill>
                    <a:ea typeface="Gill Sans" pitchFamily="-84" charset="0"/>
                    <a:cs typeface="Gill Sans" pitchFamily="-84" charset="0"/>
                  </a:endParaRPr>
                </a:p>
              </p:txBody>
            </p:sp>
          </p:grpSp>
          <p:grpSp>
            <p:nvGrpSpPr>
              <p:cNvPr id="4" name="Group 8"/>
              <p:cNvGrpSpPr>
                <a:grpSpLocks/>
              </p:cNvGrpSpPr>
              <p:nvPr/>
            </p:nvGrpSpPr>
            <p:grpSpPr bwMode="auto">
              <a:xfrm>
                <a:off x="1080" y="1094"/>
                <a:ext cx="3311" cy="3276"/>
                <a:chOff x="0" y="0"/>
                <a:chExt cx="3311" cy="3275"/>
              </a:xfrm>
            </p:grpSpPr>
            <p:sp>
              <p:nvSpPr>
                <p:cNvPr id="99347" name="Line 9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2384" y="1649"/>
                  <a:ext cx="927" cy="0"/>
                </a:xfrm>
                <a:prstGeom prst="line">
                  <a:avLst/>
                </a:prstGeom>
                <a:noFill/>
                <a:ln w="127000">
                  <a:solidFill>
                    <a:srgbClr val="4D4D4D"/>
                  </a:solidFill>
                  <a:miter lim="800000"/>
                  <a:headEnd type="stealth" w="med" len="med"/>
                  <a:tailEnd type="stealth" w="med" len="med"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s-ES" dirty="0"/>
                </a:p>
              </p:txBody>
            </p:sp>
            <p:sp>
              <p:nvSpPr>
                <p:cNvPr id="99348" name="Line 10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0" y="1649"/>
                  <a:ext cx="927" cy="0"/>
                </a:xfrm>
                <a:prstGeom prst="line">
                  <a:avLst/>
                </a:prstGeom>
                <a:noFill/>
                <a:ln w="127000">
                  <a:solidFill>
                    <a:srgbClr val="4D4D4D"/>
                  </a:solidFill>
                  <a:miter lim="800000"/>
                  <a:headEnd type="stealth" w="med" len="med"/>
                  <a:tailEnd type="stealth" w="med" len="med"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s-ES" dirty="0"/>
                </a:p>
              </p:txBody>
            </p:sp>
            <p:sp>
              <p:nvSpPr>
                <p:cNvPr id="99349" name="Line 11"/>
                <p:cNvSpPr>
                  <a:spLocks noChangeShapeType="1"/>
                </p:cNvSpPr>
                <p:nvPr/>
              </p:nvSpPr>
              <p:spPr bwMode="auto">
                <a:xfrm>
                  <a:off x="1663" y="0"/>
                  <a:ext cx="0" cy="930"/>
                </a:xfrm>
                <a:prstGeom prst="line">
                  <a:avLst/>
                </a:prstGeom>
                <a:noFill/>
                <a:ln w="127000">
                  <a:solidFill>
                    <a:srgbClr val="4D4D4D"/>
                  </a:solidFill>
                  <a:miter lim="800000"/>
                  <a:headEnd type="stealth" w="med" len="med"/>
                  <a:tailEnd type="stealth" w="med" len="med"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s-ES" dirty="0"/>
                </a:p>
              </p:txBody>
            </p:sp>
            <p:sp>
              <p:nvSpPr>
                <p:cNvPr id="99350" name="Line 12"/>
                <p:cNvSpPr>
                  <a:spLocks noChangeShapeType="1"/>
                </p:cNvSpPr>
                <p:nvPr/>
              </p:nvSpPr>
              <p:spPr bwMode="auto">
                <a:xfrm>
                  <a:off x="1664" y="2345"/>
                  <a:ext cx="0" cy="930"/>
                </a:xfrm>
                <a:prstGeom prst="line">
                  <a:avLst/>
                </a:prstGeom>
                <a:noFill/>
                <a:ln w="127000">
                  <a:solidFill>
                    <a:srgbClr val="4D4D4D"/>
                  </a:solidFill>
                  <a:miter lim="800000"/>
                  <a:headEnd type="stealth" w="med" len="med"/>
                  <a:tailEnd type="stealth" w="med" len="med"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s-ES" dirty="0"/>
                </a:p>
              </p:txBody>
            </p:sp>
          </p:grpSp>
        </p:grpSp>
        <p:grpSp>
          <p:nvGrpSpPr>
            <p:cNvPr id="5" name="Group 13"/>
            <p:cNvGrpSpPr>
              <a:grpSpLocks/>
            </p:cNvGrpSpPr>
            <p:nvPr/>
          </p:nvGrpSpPr>
          <p:grpSpPr bwMode="auto">
            <a:xfrm>
              <a:off x="3759399" y="2634258"/>
              <a:ext cx="1616273" cy="1589484"/>
              <a:chOff x="0" y="0"/>
              <a:chExt cx="1448" cy="1424"/>
            </a:xfrm>
          </p:grpSpPr>
          <p:sp>
            <p:nvSpPr>
              <p:cNvPr id="92174" name="Oval 14"/>
              <p:cNvSpPr>
                <a:spLocks/>
              </p:cNvSpPr>
              <p:nvPr/>
            </p:nvSpPr>
            <p:spPr bwMode="auto">
              <a:xfrm>
                <a:off x="0" y="0"/>
                <a:ext cx="1448" cy="1424"/>
              </a:xfrm>
              <a:prstGeom prst="ellipse">
                <a:avLst/>
              </a:prstGeom>
              <a:solidFill>
                <a:srgbClr val="6293FE"/>
              </a:solidFill>
              <a:ln w="12700" cap="flat">
                <a:noFill/>
                <a:miter lim="800000"/>
                <a:headEnd type="none" w="med" len="med"/>
                <a:tailEnd type="none" w="med" len="med"/>
              </a:ln>
              <a:effectLst>
                <a:outerShdw blurRad="76200" algn="ctr" rotWithShape="0">
                  <a:schemeClr val="bg2">
                    <a:alpha val="79999"/>
                  </a:schemeClr>
                </a:outerShdw>
              </a:effectLst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s-ES" dirty="0"/>
              </a:p>
            </p:txBody>
          </p:sp>
          <p:sp>
            <p:nvSpPr>
              <p:cNvPr id="99344" name="Rectangle 15"/>
              <p:cNvSpPr>
                <a:spLocks/>
              </p:cNvSpPr>
              <p:nvPr/>
            </p:nvSpPr>
            <p:spPr bwMode="auto">
              <a:xfrm>
                <a:off x="434" y="581"/>
                <a:ext cx="619" cy="26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s-ES" dirty="0" smtClean="0">
                    <a:solidFill>
                      <a:schemeClr val="tx1"/>
                    </a:solidFill>
                    <a:ea typeface="Gill Sans" pitchFamily="-84" charset="0"/>
                    <a:cs typeface="Gill Sans" pitchFamily="-84" charset="0"/>
                  </a:rPr>
                  <a:t>VISIÓN</a:t>
                </a:r>
                <a:endParaRPr lang="es-ES" dirty="0">
                  <a:solidFill>
                    <a:schemeClr val="tx1"/>
                  </a:solidFill>
                  <a:ea typeface="Gill Sans" pitchFamily="-84" charset="0"/>
                  <a:cs typeface="Gill Sans" pitchFamily="-84" charset="0"/>
                </a:endParaRPr>
              </a:p>
            </p:txBody>
          </p:sp>
        </p:grpSp>
        <p:grpSp>
          <p:nvGrpSpPr>
            <p:cNvPr id="6" name="Group 16"/>
            <p:cNvGrpSpPr>
              <a:grpSpLocks/>
            </p:cNvGrpSpPr>
            <p:nvPr/>
          </p:nvGrpSpPr>
          <p:grpSpPr bwMode="auto">
            <a:xfrm>
              <a:off x="4018360" y="482203"/>
              <a:ext cx="1107281" cy="1107281"/>
              <a:chOff x="0" y="0"/>
              <a:chExt cx="992" cy="992"/>
            </a:xfrm>
          </p:grpSpPr>
          <p:sp>
            <p:nvSpPr>
              <p:cNvPr id="92177" name="Oval 17"/>
              <p:cNvSpPr>
                <a:spLocks/>
              </p:cNvSpPr>
              <p:nvPr/>
            </p:nvSpPr>
            <p:spPr bwMode="auto">
              <a:xfrm>
                <a:off x="0" y="0"/>
                <a:ext cx="992" cy="992"/>
              </a:xfrm>
              <a:prstGeom prst="ellipse">
                <a:avLst/>
              </a:prstGeom>
              <a:gradFill rotWithShape="0">
                <a:gsLst>
                  <a:gs pos="0">
                    <a:srgbClr val="074EB3"/>
                  </a:gs>
                  <a:gs pos="100000">
                    <a:srgbClr val="0B3280"/>
                  </a:gs>
                </a:gsLst>
                <a:lin ang="5400000" scaled="1"/>
              </a:gradFill>
              <a:ln w="12700" cap="flat">
                <a:noFill/>
                <a:miter lim="800000"/>
                <a:headEnd type="none" w="med" len="med"/>
                <a:tailEnd type="none" w="med" len="med"/>
              </a:ln>
              <a:effectLst>
                <a:outerShdw blurRad="76200" algn="ctr" rotWithShape="0">
                  <a:schemeClr val="bg2">
                    <a:alpha val="79999"/>
                  </a:schemeClr>
                </a:outerShdw>
              </a:effectLst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s-ES" dirty="0"/>
              </a:p>
            </p:txBody>
          </p:sp>
          <p:sp>
            <p:nvSpPr>
              <p:cNvPr id="99342" name="Rectangle 18"/>
              <p:cNvSpPr>
                <a:spLocks/>
              </p:cNvSpPr>
              <p:nvPr/>
            </p:nvSpPr>
            <p:spPr bwMode="auto">
              <a:xfrm>
                <a:off x="149" y="296"/>
                <a:ext cx="652" cy="29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s-ES" sz="2000" dirty="0" smtClean="0">
                    <a:ea typeface="Gill Sans" pitchFamily="-84" charset="0"/>
                    <a:cs typeface="Gill Sans" pitchFamily="-84" charset="0"/>
                  </a:rPr>
                  <a:t>DATOS</a:t>
                </a:r>
                <a:endParaRPr lang="es-ES" sz="2000" dirty="0">
                  <a:ea typeface="Gill Sans" pitchFamily="-84" charset="0"/>
                  <a:cs typeface="Gill Sans" pitchFamily="-84" charset="0"/>
                </a:endParaRPr>
              </a:p>
            </p:txBody>
          </p:sp>
        </p:grpSp>
        <p:grpSp>
          <p:nvGrpSpPr>
            <p:cNvPr id="7" name="Group 19"/>
            <p:cNvGrpSpPr>
              <a:grpSpLocks/>
            </p:cNvGrpSpPr>
            <p:nvPr/>
          </p:nvGrpSpPr>
          <p:grpSpPr bwMode="auto">
            <a:xfrm>
              <a:off x="6429375" y="2875360"/>
              <a:ext cx="1107281" cy="1107281"/>
              <a:chOff x="0" y="0"/>
              <a:chExt cx="992" cy="992"/>
            </a:xfrm>
          </p:grpSpPr>
          <p:sp>
            <p:nvSpPr>
              <p:cNvPr id="92180" name="Oval 20"/>
              <p:cNvSpPr>
                <a:spLocks/>
              </p:cNvSpPr>
              <p:nvPr/>
            </p:nvSpPr>
            <p:spPr bwMode="auto">
              <a:xfrm>
                <a:off x="0" y="0"/>
                <a:ext cx="992" cy="992"/>
              </a:xfrm>
              <a:prstGeom prst="ellipse">
                <a:avLst/>
              </a:prstGeom>
              <a:gradFill rotWithShape="0">
                <a:gsLst>
                  <a:gs pos="0">
                    <a:srgbClr val="074EB3"/>
                  </a:gs>
                  <a:gs pos="100000">
                    <a:srgbClr val="0B3280"/>
                  </a:gs>
                </a:gsLst>
                <a:lin ang="5400000" scaled="1"/>
              </a:gradFill>
              <a:ln w="12700" cap="flat">
                <a:noFill/>
                <a:miter lim="800000"/>
                <a:headEnd type="none" w="med" len="med"/>
                <a:tailEnd type="none" w="med" len="med"/>
              </a:ln>
              <a:effectLst>
                <a:outerShdw blurRad="76200" algn="ctr" rotWithShape="0">
                  <a:schemeClr val="bg2">
                    <a:alpha val="79999"/>
                  </a:schemeClr>
                </a:outerShdw>
              </a:effectLst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s-ES" dirty="0"/>
              </a:p>
            </p:txBody>
          </p:sp>
          <p:sp>
            <p:nvSpPr>
              <p:cNvPr id="99340" name="Rectangle 21"/>
              <p:cNvSpPr>
                <a:spLocks/>
              </p:cNvSpPr>
              <p:nvPr/>
            </p:nvSpPr>
            <p:spPr bwMode="auto">
              <a:xfrm>
                <a:off x="104" y="150"/>
                <a:ext cx="782" cy="58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s-ES" sz="2000" dirty="0" smtClean="0">
                    <a:ea typeface="Gill Sans" pitchFamily="-84" charset="0"/>
                    <a:cs typeface="Gill Sans" pitchFamily="-84" charset="0"/>
                  </a:rPr>
                  <a:t>CAPACI-</a:t>
                </a:r>
              </a:p>
              <a:p>
                <a:r>
                  <a:rPr lang="es-ES" sz="2000" dirty="0" smtClean="0">
                    <a:ea typeface="Gill Sans" pitchFamily="-84" charset="0"/>
                    <a:cs typeface="Gill Sans" pitchFamily="-84" charset="0"/>
                  </a:rPr>
                  <a:t>DADES</a:t>
                </a:r>
                <a:endParaRPr lang="es-ES" sz="2000" dirty="0">
                  <a:ea typeface="Gill Sans" pitchFamily="-84" charset="0"/>
                  <a:cs typeface="Gill Sans" pitchFamily="-84" charset="0"/>
                </a:endParaRPr>
              </a:p>
            </p:txBody>
          </p:sp>
        </p:grpSp>
        <p:grpSp>
          <p:nvGrpSpPr>
            <p:cNvPr id="8" name="Group 22"/>
            <p:cNvGrpSpPr>
              <a:grpSpLocks/>
            </p:cNvGrpSpPr>
            <p:nvPr/>
          </p:nvGrpSpPr>
          <p:grpSpPr bwMode="auto">
            <a:xfrm>
              <a:off x="3979294" y="5268516"/>
              <a:ext cx="1183185" cy="1107281"/>
              <a:chOff x="-35" y="0"/>
              <a:chExt cx="1060" cy="992"/>
            </a:xfrm>
          </p:grpSpPr>
          <p:sp>
            <p:nvSpPr>
              <p:cNvPr id="92183" name="Oval 23"/>
              <p:cNvSpPr>
                <a:spLocks/>
              </p:cNvSpPr>
              <p:nvPr/>
            </p:nvSpPr>
            <p:spPr bwMode="auto">
              <a:xfrm>
                <a:off x="0" y="0"/>
                <a:ext cx="992" cy="992"/>
              </a:xfrm>
              <a:prstGeom prst="ellipse">
                <a:avLst/>
              </a:prstGeom>
              <a:gradFill rotWithShape="0">
                <a:gsLst>
                  <a:gs pos="0">
                    <a:srgbClr val="074EB3"/>
                  </a:gs>
                  <a:gs pos="100000">
                    <a:srgbClr val="0B3280"/>
                  </a:gs>
                </a:gsLst>
                <a:lin ang="5400000" scaled="1"/>
              </a:gradFill>
              <a:ln w="12700" cap="flat">
                <a:noFill/>
                <a:miter lim="800000"/>
                <a:headEnd type="none" w="med" len="med"/>
                <a:tailEnd type="none" w="med" len="med"/>
              </a:ln>
              <a:effectLst>
                <a:outerShdw blurRad="76200" algn="ctr" rotWithShape="0">
                  <a:schemeClr val="bg2">
                    <a:alpha val="79999"/>
                  </a:schemeClr>
                </a:outerShdw>
              </a:effectLst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s-ES" dirty="0"/>
              </a:p>
            </p:txBody>
          </p:sp>
          <p:sp>
            <p:nvSpPr>
              <p:cNvPr id="99338" name="Rectangle 24"/>
              <p:cNvSpPr>
                <a:spLocks/>
              </p:cNvSpPr>
              <p:nvPr/>
            </p:nvSpPr>
            <p:spPr bwMode="auto">
              <a:xfrm>
                <a:off x="-35" y="292"/>
                <a:ext cx="1060" cy="36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s-ES" sz="2500" dirty="0" smtClean="0">
                    <a:ea typeface="Gill Sans" pitchFamily="-84" charset="0"/>
                    <a:cs typeface="Gill Sans" pitchFamily="-84" charset="0"/>
                  </a:rPr>
                  <a:t>FONDOS</a:t>
                </a:r>
                <a:endParaRPr lang="es-ES" sz="2500" dirty="0">
                  <a:ea typeface="Gill Sans" pitchFamily="-84" charset="0"/>
                  <a:cs typeface="Gill Sans" pitchFamily="-84" charset="0"/>
                </a:endParaRPr>
              </a:p>
            </p:txBody>
          </p:sp>
        </p:grpSp>
        <p:grpSp>
          <p:nvGrpSpPr>
            <p:cNvPr id="9" name="Group 25"/>
            <p:cNvGrpSpPr>
              <a:grpSpLocks/>
            </p:cNvGrpSpPr>
            <p:nvPr/>
          </p:nvGrpSpPr>
          <p:grpSpPr bwMode="auto">
            <a:xfrm>
              <a:off x="1598414" y="2875360"/>
              <a:ext cx="1107281" cy="1107281"/>
              <a:chOff x="0" y="0"/>
              <a:chExt cx="992" cy="992"/>
            </a:xfrm>
          </p:grpSpPr>
          <p:sp>
            <p:nvSpPr>
              <p:cNvPr id="92186" name="Oval 26"/>
              <p:cNvSpPr>
                <a:spLocks/>
              </p:cNvSpPr>
              <p:nvPr/>
            </p:nvSpPr>
            <p:spPr bwMode="auto">
              <a:xfrm>
                <a:off x="0" y="0"/>
                <a:ext cx="992" cy="992"/>
              </a:xfrm>
              <a:prstGeom prst="ellipse">
                <a:avLst/>
              </a:prstGeom>
              <a:gradFill rotWithShape="0">
                <a:gsLst>
                  <a:gs pos="0">
                    <a:srgbClr val="074EB3"/>
                  </a:gs>
                  <a:gs pos="100000">
                    <a:srgbClr val="0B3280"/>
                  </a:gs>
                </a:gsLst>
                <a:lin ang="5400000" scaled="1"/>
              </a:gradFill>
              <a:ln w="12700" cap="flat">
                <a:noFill/>
                <a:miter lim="800000"/>
                <a:headEnd type="none" w="med" len="med"/>
                <a:tailEnd type="none" w="med" len="med"/>
              </a:ln>
              <a:effectLst>
                <a:outerShdw blurRad="76200" algn="ctr" rotWithShape="0">
                  <a:schemeClr val="bg2">
                    <a:alpha val="79999"/>
                  </a:schemeClr>
                </a:outerShdw>
              </a:effectLst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s-ES" dirty="0"/>
              </a:p>
            </p:txBody>
          </p:sp>
          <p:sp>
            <p:nvSpPr>
              <p:cNvPr id="99336" name="Rectangle 27"/>
              <p:cNvSpPr>
                <a:spLocks/>
              </p:cNvSpPr>
              <p:nvPr/>
            </p:nvSpPr>
            <p:spPr bwMode="auto">
              <a:xfrm>
                <a:off x="29" y="286"/>
                <a:ext cx="831" cy="36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s-ES" sz="2500" dirty="0" smtClean="0">
                    <a:ea typeface="Gill Sans" pitchFamily="-84" charset="0"/>
                    <a:cs typeface="Gill Sans" pitchFamily="-84" charset="0"/>
                  </a:rPr>
                  <a:t>INFRA.</a:t>
                </a:r>
                <a:endParaRPr lang="es-ES" sz="2500" dirty="0">
                  <a:ea typeface="Gill Sans" pitchFamily="-84" charset="0"/>
                  <a:cs typeface="Gill Sans" pitchFamily="-84" charset="0"/>
                </a:endParaRPr>
              </a:p>
            </p:txBody>
          </p:sp>
        </p:grp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1"/>
          <p:cNvSpPr>
            <a:spLocks/>
          </p:cNvSpPr>
          <p:nvPr/>
        </p:nvSpPr>
        <p:spPr bwMode="auto">
          <a:xfrm>
            <a:off x="4705758" y="291499"/>
            <a:ext cx="4403106" cy="39456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/>
            <a:r>
              <a:rPr lang="es-ES" sz="2000" dirty="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Maximizar la reutilización de datos.</a:t>
            </a:r>
          </a:p>
          <a:p>
            <a:pPr algn="l"/>
            <a:endParaRPr lang="es-ES" sz="2000" dirty="0" smtClean="0">
              <a:solidFill>
                <a:schemeClr val="tx1"/>
              </a:solidFill>
              <a:latin typeface="Gill Sans"/>
              <a:ea typeface="Gill Sans" pitchFamily="-84" charset="0"/>
              <a:cs typeface="Gill Sans" pitchFamily="-84" charset="0"/>
            </a:endParaRPr>
          </a:p>
          <a:p>
            <a:pPr algn="l"/>
            <a:r>
              <a:rPr lang="es-ES" sz="2000" dirty="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Analogía con una carretera, entorno confiable que permite el movimiento de datos.</a:t>
            </a:r>
          </a:p>
          <a:p>
            <a:pPr algn="l"/>
            <a:endParaRPr lang="es-ES" sz="2000" dirty="0" smtClean="0">
              <a:solidFill>
                <a:schemeClr val="tx1"/>
              </a:solidFill>
              <a:latin typeface="Gill Sans"/>
              <a:ea typeface="Gill Sans" pitchFamily="-84" charset="0"/>
              <a:cs typeface="Gill Sans" pitchFamily="-84" charset="0"/>
            </a:endParaRPr>
          </a:p>
          <a:p>
            <a:pPr algn="l">
              <a:buSzPct val="100000"/>
              <a:buFont typeface="Lucida Grande" pitchFamily="-84" charset="0"/>
              <a:buChar char="‣"/>
            </a:pPr>
            <a:r>
              <a:rPr lang="es-ES" sz="2000" dirty="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Reutilización</a:t>
            </a:r>
            <a:r>
              <a:rPr lang="es-ES" sz="2000" dirty="0" smtClean="0">
                <a:latin typeface="Gill Sans"/>
                <a:ea typeface="Gill Sans" pitchFamily="-84" charset="0"/>
                <a:cs typeface="Gill Sans" pitchFamily="-84" charset="0"/>
              </a:rPr>
              <a:t>: datos, capacidades, habilidades, inversiones, ...</a:t>
            </a:r>
          </a:p>
          <a:p>
            <a:pPr algn="l">
              <a:buSzPct val="100000"/>
              <a:buFont typeface="Lucida Grande" pitchFamily="-84" charset="0"/>
              <a:buChar char="‣"/>
            </a:pPr>
            <a:r>
              <a:rPr lang="es-ES" sz="2000" dirty="0" smtClean="0">
                <a:latin typeface="Gill Sans"/>
                <a:ea typeface="Gill Sans" pitchFamily="-84" charset="0"/>
                <a:cs typeface="Gill Sans" pitchFamily="-84" charset="0"/>
              </a:rPr>
              <a:t> compartir: datos, conocimientos, ...</a:t>
            </a:r>
          </a:p>
          <a:p>
            <a:pPr algn="l">
              <a:buSzPct val="100000"/>
              <a:buFont typeface="Lucida Grande" pitchFamily="-84" charset="0"/>
              <a:buChar char="‣"/>
            </a:pPr>
            <a:r>
              <a:rPr lang="es-ES" sz="2000" dirty="0" smtClean="0">
                <a:latin typeface="Gill Sans"/>
                <a:ea typeface="Gill Sans" pitchFamily="-84" charset="0"/>
                <a:cs typeface="Gill Sans" pitchFamily="-84" charset="0"/>
              </a:rPr>
              <a:t> aprender de otros: colaboración y cooperación.</a:t>
            </a:r>
          </a:p>
          <a:p>
            <a:pPr algn="l"/>
            <a:endParaRPr lang="es-ES" sz="2000" dirty="0">
              <a:solidFill>
                <a:schemeClr val="tx1"/>
              </a:solidFill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9521" y="541353"/>
            <a:ext cx="4030086" cy="577148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94211" name="Rectangle 3"/>
          <p:cNvSpPr>
            <a:spLocks/>
          </p:cNvSpPr>
          <p:nvPr/>
        </p:nvSpPr>
        <p:spPr bwMode="auto">
          <a:xfrm>
            <a:off x="4705758" y="4237152"/>
            <a:ext cx="3936753" cy="184665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s-ES" sz="4000" dirty="0" smtClean="0">
                <a:latin typeface="Gill Sans"/>
                <a:ea typeface="Gill Sans" pitchFamily="-84" charset="0"/>
                <a:cs typeface="Gill Sans" pitchFamily="-84" charset="0"/>
              </a:rPr>
              <a:t>Trabajar más inteligentemente y no más duro</a:t>
            </a:r>
            <a:endParaRPr lang="es-ES" sz="40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0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09" grpId="0" build="p" autoUpdateAnimBg="0"/>
      <p:bldP spid="94211" grpId="0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2518172" y="455414"/>
            <a:ext cx="4063008" cy="1571625"/>
            <a:chOff x="0" y="0"/>
            <a:chExt cx="3640" cy="1408"/>
          </a:xfrm>
        </p:grpSpPr>
        <p:grpSp>
          <p:nvGrpSpPr>
            <p:cNvPr id="3" name="Group 2"/>
            <p:cNvGrpSpPr>
              <a:grpSpLocks/>
            </p:cNvGrpSpPr>
            <p:nvPr/>
          </p:nvGrpSpPr>
          <p:grpSpPr bwMode="auto">
            <a:xfrm>
              <a:off x="65" y="346"/>
              <a:ext cx="3518" cy="917"/>
              <a:chOff x="0" y="0"/>
              <a:chExt cx="3517" cy="917"/>
            </a:xfrm>
          </p:grpSpPr>
          <p:sp>
            <p:nvSpPr>
              <p:cNvPr id="103473" name="Rectangle 3"/>
              <p:cNvSpPr>
                <a:spLocks/>
              </p:cNvSpPr>
              <p:nvPr/>
            </p:nvSpPr>
            <p:spPr bwMode="auto">
              <a:xfrm>
                <a:off x="0" y="0"/>
                <a:ext cx="1709" cy="419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pPr algn="l"/>
                <a:r>
                  <a:rPr lang="es-ES" sz="800" dirty="0" smtClean="0">
                    <a:latin typeface="Arial Italic" charset="0"/>
                    <a:ea typeface="Arial Italic" charset="0"/>
                    <a:cs typeface="Arial Italic" charset="0"/>
                    <a:sym typeface="Arial Italic" charset="0"/>
                  </a:rPr>
                  <a:t>Interoperabilidad:</a:t>
                </a:r>
                <a:r>
                  <a:rPr lang="es-ES" sz="800" dirty="0" smtClean="0">
                    <a:latin typeface="Arial" pitchFamily="-84" charset="0"/>
                    <a:ea typeface="Arial" pitchFamily="-84" charset="0"/>
                    <a:cs typeface="Arial" pitchFamily="-84" charset="0"/>
                    <a:sym typeface="Arial" pitchFamily="-84" charset="0"/>
                  </a:rPr>
                  <a:t> </a:t>
                </a:r>
              </a:p>
              <a:p>
                <a:pPr algn="l"/>
                <a:r>
                  <a:rPr lang="es-ES" sz="800" dirty="0" smtClean="0">
                    <a:latin typeface="Arial" pitchFamily="-84" charset="0"/>
                    <a:ea typeface="Arial" pitchFamily="-84" charset="0"/>
                    <a:cs typeface="Arial" pitchFamily="-84" charset="0"/>
                    <a:sym typeface="Arial" pitchFamily="-84" charset="0"/>
                  </a:rPr>
                  <a:t>OGC (WMS, WFS, WCS, CSW) </a:t>
                </a:r>
                <a:endParaRPr lang="es-ES" sz="800" dirty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endParaRPr>
              </a:p>
            </p:txBody>
          </p:sp>
          <p:sp>
            <p:nvSpPr>
              <p:cNvPr id="103474" name="Rectangle 4"/>
              <p:cNvSpPr>
                <a:spLocks/>
              </p:cNvSpPr>
              <p:nvPr/>
            </p:nvSpPr>
            <p:spPr bwMode="auto">
              <a:xfrm>
                <a:off x="0" y="498"/>
                <a:ext cx="1709" cy="419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pPr algn="l"/>
                <a:r>
                  <a:rPr lang="es-ES" sz="800" dirty="0" smtClean="0">
                    <a:latin typeface="Arial Italic" charset="0"/>
                    <a:ea typeface="Arial Italic" charset="0"/>
                    <a:cs typeface="Arial Italic" charset="0"/>
                    <a:sym typeface="Arial Italic" charset="0"/>
                  </a:rPr>
                  <a:t>Calidad de datos: </a:t>
                </a:r>
              </a:p>
              <a:p>
                <a:r>
                  <a:rPr lang="es-ES" sz="800" dirty="0" smtClean="0">
                    <a:latin typeface="Arial" pitchFamily="-84" charset="0"/>
                    <a:ea typeface="Arial" pitchFamily="-84" charset="0"/>
                    <a:cs typeface="Arial" pitchFamily="-84" charset="0"/>
                    <a:sym typeface="Arial" pitchFamily="-84" charset="0"/>
                  </a:rPr>
                  <a:t>Especificaciones internas</a:t>
                </a:r>
                <a:endParaRPr lang="es-ES" sz="800" dirty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endParaRPr>
              </a:p>
            </p:txBody>
          </p:sp>
          <p:sp>
            <p:nvSpPr>
              <p:cNvPr id="103475" name="Rectangle 5"/>
              <p:cNvSpPr>
                <a:spLocks/>
              </p:cNvSpPr>
              <p:nvPr/>
            </p:nvSpPr>
            <p:spPr bwMode="auto">
              <a:xfrm>
                <a:off x="1807" y="9"/>
                <a:ext cx="1710" cy="40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pPr algn="l"/>
                <a:r>
                  <a:rPr lang="es-ES" sz="800" dirty="0" smtClean="0">
                    <a:latin typeface="Arial Italic" charset="0"/>
                    <a:ea typeface="Arial Italic" charset="0"/>
                    <a:cs typeface="Arial Italic" charset="0"/>
                    <a:sym typeface="Arial Italic" charset="0"/>
                  </a:rPr>
                  <a:t>Guías &amp; especificaciones: </a:t>
                </a:r>
              </a:p>
              <a:p>
                <a:pPr algn="l"/>
                <a:r>
                  <a:rPr lang="es-ES" sz="800" dirty="0" smtClean="0">
                    <a:latin typeface="Arial" pitchFamily="-84" charset="0"/>
                    <a:ea typeface="Arial" pitchFamily="-84" charset="0"/>
                    <a:cs typeface="Arial" pitchFamily="-84" charset="0"/>
                    <a:sym typeface="Arial" pitchFamily="-84" charset="0"/>
                  </a:rPr>
                  <a:t>Especificaciones internas</a:t>
                </a:r>
                <a:endParaRPr lang="es-ES" sz="800" dirty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endParaRPr>
              </a:p>
            </p:txBody>
          </p:sp>
          <p:sp>
            <p:nvSpPr>
              <p:cNvPr id="103476" name="Rectangle 6"/>
              <p:cNvSpPr>
                <a:spLocks/>
              </p:cNvSpPr>
              <p:nvPr/>
            </p:nvSpPr>
            <p:spPr bwMode="auto">
              <a:xfrm>
                <a:off x="1807" y="512"/>
                <a:ext cx="1710" cy="400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pPr algn="l"/>
                <a:r>
                  <a:rPr lang="es-ES" sz="800" dirty="0" smtClean="0">
                    <a:solidFill>
                      <a:srgbClr val="000000"/>
                    </a:solidFill>
                    <a:latin typeface="Arial Italic" charset="0"/>
                    <a:ea typeface="Arial Italic" charset="0"/>
                    <a:cs typeface="Arial Italic" charset="0"/>
                    <a:sym typeface="Arial Italic" charset="0"/>
                  </a:rPr>
                  <a:t>Metadatos:</a:t>
                </a:r>
                <a:r>
                  <a:rPr lang="es-ES" sz="800" dirty="0" smtClean="0">
                    <a:solidFill>
                      <a:srgbClr val="000000"/>
                    </a:solidFill>
                    <a:latin typeface="Arial" pitchFamily="-84" charset="0"/>
                    <a:ea typeface="Arial" pitchFamily="-84" charset="0"/>
                    <a:cs typeface="Arial" pitchFamily="-84" charset="0"/>
                    <a:sym typeface="Arial" pitchFamily="-84" charset="0"/>
                  </a:rPr>
                  <a:t>  </a:t>
                </a:r>
              </a:p>
              <a:p>
                <a:pPr algn="l"/>
                <a:r>
                  <a:rPr lang="es-ES" sz="800" dirty="0" smtClean="0">
                    <a:solidFill>
                      <a:srgbClr val="000000"/>
                    </a:solidFill>
                    <a:latin typeface="Arial" pitchFamily="-84" charset="0"/>
                    <a:ea typeface="Arial" pitchFamily="-84" charset="0"/>
                    <a:cs typeface="Arial" pitchFamily="-84" charset="0"/>
                    <a:sym typeface="Arial" pitchFamily="-84" charset="0"/>
                  </a:rPr>
                  <a:t>ISO19115/19139 &amp; ISO 19119</a:t>
                </a:r>
                <a:endParaRPr lang="es-ES" sz="800" dirty="0">
                  <a:solidFill>
                    <a:srgbClr val="000000"/>
                  </a:solidFill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endParaRPr>
              </a:p>
            </p:txBody>
          </p:sp>
        </p:grpSp>
        <p:sp>
          <p:nvSpPr>
            <p:cNvPr id="103471" name="Rectangle 7"/>
            <p:cNvSpPr>
              <a:spLocks/>
            </p:cNvSpPr>
            <p:nvPr/>
          </p:nvSpPr>
          <p:spPr bwMode="auto">
            <a:xfrm>
              <a:off x="0" y="0"/>
              <a:ext cx="3640" cy="140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s-ES" dirty="0"/>
            </a:p>
          </p:txBody>
        </p:sp>
        <p:sp>
          <p:nvSpPr>
            <p:cNvPr id="103472" name="Rectangle 8"/>
            <p:cNvSpPr>
              <a:spLocks/>
            </p:cNvSpPr>
            <p:nvPr/>
          </p:nvSpPr>
          <p:spPr bwMode="auto">
            <a:xfrm>
              <a:off x="61" y="12"/>
              <a:ext cx="3528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r>
                <a:rPr lang="es-ES" sz="800" dirty="0" smtClean="0">
                  <a:latin typeface="Arial Bold" charset="0"/>
                  <a:ea typeface="Arial Bold" charset="0"/>
                  <a:cs typeface="Arial Bold" charset="0"/>
                  <a:sym typeface="Arial Bold" charset="0"/>
                </a:rPr>
                <a:t>ESTÁNDARES</a:t>
              </a:r>
              <a:endParaRPr lang="es-ES" sz="800" dirty="0">
                <a:latin typeface="Arial Bold" charset="0"/>
                <a:ea typeface="Arial Bold" charset="0"/>
                <a:cs typeface="Arial Bold" charset="0"/>
                <a:sym typeface="Arial Bold" charset="0"/>
              </a:endParaRPr>
            </a:p>
          </p:txBody>
        </p:sp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2536031" y="4982766"/>
            <a:ext cx="4063008" cy="1134070"/>
            <a:chOff x="0" y="0"/>
            <a:chExt cx="3640" cy="1016"/>
          </a:xfrm>
        </p:grpSpPr>
        <p:sp>
          <p:nvSpPr>
            <p:cNvPr id="103465" name="Rectangle 10"/>
            <p:cNvSpPr>
              <a:spLocks/>
            </p:cNvSpPr>
            <p:nvPr/>
          </p:nvSpPr>
          <p:spPr bwMode="auto">
            <a:xfrm>
              <a:off x="64" y="683"/>
              <a:ext cx="1704" cy="23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l"/>
              <a:r>
                <a:rPr lang="es-ES" sz="800" dirty="0" smtClean="0"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Tiempo de respuesta</a:t>
              </a:r>
              <a:endParaRPr lang="es-ES" sz="800" dirty="0">
                <a:latin typeface="Arial Italic" charset="0"/>
                <a:ea typeface="Arial Italic" charset="0"/>
                <a:cs typeface="Arial Italic" charset="0"/>
                <a:sym typeface="Arial Italic" charset="0"/>
              </a:endParaRPr>
            </a:p>
          </p:txBody>
        </p:sp>
        <p:sp>
          <p:nvSpPr>
            <p:cNvPr id="103466" name="Rectangle 11"/>
            <p:cNvSpPr>
              <a:spLocks/>
            </p:cNvSpPr>
            <p:nvPr/>
          </p:nvSpPr>
          <p:spPr bwMode="auto">
            <a:xfrm>
              <a:off x="1832" y="253"/>
              <a:ext cx="1704" cy="374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l"/>
              <a:r>
                <a:rPr lang="es-ES" sz="800" dirty="0" smtClean="0"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Mecanismo de red:</a:t>
              </a:r>
            </a:p>
            <a:p>
              <a:pPr algn="l"/>
              <a:r>
                <a:rPr lang="es-ES" sz="800" dirty="0" smtClean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LAN</a:t>
              </a:r>
              <a:endParaRPr lang="es-ES" sz="800" dirty="0">
                <a:latin typeface="Arial" pitchFamily="-84" charset="0"/>
                <a:ea typeface="Arial" pitchFamily="-84" charset="0"/>
                <a:cs typeface="Arial" pitchFamily="-84" charset="0"/>
                <a:sym typeface="Arial" pitchFamily="-84" charset="0"/>
              </a:endParaRPr>
            </a:p>
          </p:txBody>
        </p:sp>
        <p:sp>
          <p:nvSpPr>
            <p:cNvPr id="103467" name="Rectangle 12"/>
            <p:cNvSpPr>
              <a:spLocks/>
            </p:cNvSpPr>
            <p:nvPr/>
          </p:nvSpPr>
          <p:spPr bwMode="auto">
            <a:xfrm>
              <a:off x="64" y="253"/>
              <a:ext cx="1704" cy="374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l"/>
              <a:r>
                <a:rPr lang="es-ES" sz="800" dirty="0" smtClean="0"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Sistema de comunicación:</a:t>
              </a:r>
            </a:p>
            <a:p>
              <a:pPr algn="l"/>
              <a:r>
                <a:rPr lang="es-ES" sz="800" dirty="0" smtClean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Internet</a:t>
              </a:r>
              <a:endParaRPr lang="es-ES" sz="800" dirty="0">
                <a:latin typeface="Arial" pitchFamily="-84" charset="0"/>
                <a:ea typeface="Arial" pitchFamily="-84" charset="0"/>
                <a:cs typeface="Arial" pitchFamily="-84" charset="0"/>
                <a:sym typeface="Arial" pitchFamily="-84" charset="0"/>
              </a:endParaRPr>
            </a:p>
          </p:txBody>
        </p:sp>
        <p:sp>
          <p:nvSpPr>
            <p:cNvPr id="103468" name="Rectangle 13"/>
            <p:cNvSpPr>
              <a:spLocks/>
            </p:cNvSpPr>
            <p:nvPr/>
          </p:nvSpPr>
          <p:spPr bwMode="auto">
            <a:xfrm>
              <a:off x="1181" y="10"/>
              <a:ext cx="1268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r>
                <a:rPr lang="es-ES" sz="800" dirty="0" smtClean="0">
                  <a:latin typeface="Arial Bold" charset="0"/>
                  <a:ea typeface="Arial Bold" charset="0"/>
                  <a:cs typeface="Arial Bold" charset="0"/>
                  <a:sym typeface="Arial Bold" charset="0"/>
                </a:rPr>
                <a:t>REDES DE ACCESO</a:t>
              </a:r>
              <a:endParaRPr lang="es-ES" sz="800" dirty="0">
                <a:latin typeface="Arial Bold" charset="0"/>
                <a:ea typeface="Arial Bold" charset="0"/>
                <a:cs typeface="Arial Bold" charset="0"/>
                <a:sym typeface="Arial Bold" charset="0"/>
              </a:endParaRPr>
            </a:p>
          </p:txBody>
        </p:sp>
        <p:sp>
          <p:nvSpPr>
            <p:cNvPr id="103469" name="Rectangle 14"/>
            <p:cNvSpPr>
              <a:spLocks/>
            </p:cNvSpPr>
            <p:nvPr/>
          </p:nvSpPr>
          <p:spPr bwMode="auto">
            <a:xfrm>
              <a:off x="0" y="0"/>
              <a:ext cx="3640" cy="101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s-ES" dirty="0"/>
            </a:p>
          </p:txBody>
        </p:sp>
      </p:grp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20320" y="2482453"/>
            <a:ext cx="2044898" cy="1571625"/>
            <a:chOff x="0" y="0"/>
            <a:chExt cx="1832" cy="1408"/>
          </a:xfrm>
        </p:grpSpPr>
        <p:sp>
          <p:nvSpPr>
            <p:cNvPr id="103461" name="Rectangle 16"/>
            <p:cNvSpPr>
              <a:spLocks/>
            </p:cNvSpPr>
            <p:nvPr/>
          </p:nvSpPr>
          <p:spPr bwMode="auto">
            <a:xfrm>
              <a:off x="64" y="248"/>
              <a:ext cx="1704" cy="27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l"/>
              <a:r>
                <a:rPr lang="es-ES" sz="800" dirty="0" smtClean="0"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Proveedores de datos:</a:t>
              </a:r>
            </a:p>
            <a:p>
              <a:pPr algn="l"/>
              <a:r>
                <a:rPr lang="es-ES" sz="800" dirty="0" smtClean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Centros de colaboración</a:t>
              </a:r>
              <a:endParaRPr lang="es-ES" sz="800" dirty="0">
                <a:latin typeface="Arial" pitchFamily="-84" charset="0"/>
                <a:ea typeface="Arial" pitchFamily="-84" charset="0"/>
                <a:cs typeface="Arial" pitchFamily="-84" charset="0"/>
                <a:sym typeface="Arial" pitchFamily="-84" charset="0"/>
              </a:endParaRPr>
            </a:p>
          </p:txBody>
        </p:sp>
        <p:sp>
          <p:nvSpPr>
            <p:cNvPr id="103462" name="Rectangle 17"/>
            <p:cNvSpPr>
              <a:spLocks/>
            </p:cNvSpPr>
            <p:nvPr/>
          </p:nvSpPr>
          <p:spPr bwMode="auto">
            <a:xfrm>
              <a:off x="64" y="644"/>
              <a:ext cx="1704" cy="65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l"/>
              <a:r>
                <a:rPr lang="es-ES" sz="800" dirty="0" smtClean="0"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Usuarios:</a:t>
              </a:r>
              <a:endParaRPr lang="es-ES" sz="800" dirty="0" smtClean="0">
                <a:latin typeface="Arial" pitchFamily="-84" charset="0"/>
                <a:ea typeface="Arial" pitchFamily="-84" charset="0"/>
                <a:cs typeface="Arial" pitchFamily="-84" charset="0"/>
                <a:sym typeface="Arial" pitchFamily="-84" charset="0"/>
              </a:endParaRPr>
            </a:p>
            <a:p>
              <a:pPr algn="l"/>
              <a:r>
                <a:rPr lang="es-ES" sz="800" dirty="0" smtClean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BSC &amp; ICPDR,</a:t>
              </a:r>
            </a:p>
            <a:p>
              <a:pPr algn="l"/>
              <a:r>
                <a:rPr lang="es-ES" sz="800" dirty="0" smtClean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Socios</a:t>
              </a:r>
            </a:p>
            <a:p>
              <a:pPr algn="l"/>
              <a:r>
                <a:rPr lang="es-ES" sz="800" dirty="0" smtClean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Responsables de la toma de decisiones</a:t>
              </a:r>
            </a:p>
            <a:p>
              <a:pPr algn="l"/>
              <a:r>
                <a:rPr lang="es-ES" sz="800" dirty="0" smtClean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Gobiernos</a:t>
              </a:r>
            </a:p>
            <a:p>
              <a:pPr algn="l"/>
              <a:r>
                <a:rPr lang="es-ES" sz="800" dirty="0" smtClean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Educación/Investigación</a:t>
              </a:r>
              <a:endParaRPr lang="es-ES" sz="800" dirty="0">
                <a:latin typeface="Arial" pitchFamily="-84" charset="0"/>
                <a:ea typeface="Arial" pitchFamily="-84" charset="0"/>
                <a:cs typeface="Arial" pitchFamily="-84" charset="0"/>
                <a:sym typeface="Arial" pitchFamily="-84" charset="0"/>
              </a:endParaRPr>
            </a:p>
          </p:txBody>
        </p:sp>
        <p:sp>
          <p:nvSpPr>
            <p:cNvPr id="103463" name="Rectangle 18"/>
            <p:cNvSpPr>
              <a:spLocks/>
            </p:cNvSpPr>
            <p:nvPr/>
          </p:nvSpPr>
          <p:spPr bwMode="auto">
            <a:xfrm>
              <a:off x="64" y="12"/>
              <a:ext cx="1720" cy="17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r>
                <a:rPr lang="es-ES" sz="800" dirty="0" smtClean="0">
                  <a:latin typeface="Arial Bold" charset="0"/>
                  <a:ea typeface="Arial Bold" charset="0"/>
                  <a:cs typeface="Arial Bold" charset="0"/>
                  <a:sym typeface="Arial Bold" charset="0"/>
                </a:rPr>
                <a:t>INDIVIDUOS</a:t>
              </a:r>
              <a:endParaRPr lang="es-ES" sz="800" dirty="0">
                <a:latin typeface="Arial Bold" charset="0"/>
                <a:ea typeface="Arial Bold" charset="0"/>
                <a:cs typeface="Arial Bold" charset="0"/>
                <a:sym typeface="Arial Bold" charset="0"/>
              </a:endParaRPr>
            </a:p>
          </p:txBody>
        </p:sp>
        <p:sp>
          <p:nvSpPr>
            <p:cNvPr id="103464" name="Rectangle 19"/>
            <p:cNvSpPr>
              <a:spLocks/>
            </p:cNvSpPr>
            <p:nvPr/>
          </p:nvSpPr>
          <p:spPr bwMode="auto">
            <a:xfrm>
              <a:off x="0" y="0"/>
              <a:ext cx="1832" cy="140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s-ES" dirty="0"/>
            </a:p>
          </p:txBody>
        </p:sp>
      </p:grpSp>
      <p:grpSp>
        <p:nvGrpSpPr>
          <p:cNvPr id="6" name="Group 20"/>
          <p:cNvGrpSpPr>
            <a:grpSpLocks/>
          </p:cNvGrpSpPr>
          <p:nvPr/>
        </p:nvGrpSpPr>
        <p:grpSpPr bwMode="auto">
          <a:xfrm>
            <a:off x="7063383" y="1535906"/>
            <a:ext cx="2044898" cy="3491508"/>
            <a:chOff x="0" y="0"/>
            <a:chExt cx="1832" cy="3128"/>
          </a:xfrm>
        </p:grpSpPr>
        <p:grpSp>
          <p:nvGrpSpPr>
            <p:cNvPr id="7" name="Group 21"/>
            <p:cNvGrpSpPr>
              <a:grpSpLocks/>
            </p:cNvGrpSpPr>
            <p:nvPr/>
          </p:nvGrpSpPr>
          <p:grpSpPr bwMode="auto">
            <a:xfrm>
              <a:off x="56" y="7"/>
              <a:ext cx="1720" cy="3037"/>
              <a:chOff x="0" y="0"/>
              <a:chExt cx="1720" cy="3036"/>
            </a:xfrm>
          </p:grpSpPr>
          <p:sp>
            <p:nvSpPr>
              <p:cNvPr id="103453" name="Rectangle 22"/>
              <p:cNvSpPr>
                <a:spLocks/>
              </p:cNvSpPr>
              <p:nvPr/>
            </p:nvSpPr>
            <p:spPr bwMode="auto">
              <a:xfrm>
                <a:off x="0" y="212"/>
                <a:ext cx="1704" cy="368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pPr algn="l"/>
                <a:r>
                  <a:rPr lang="es-ES" sz="800" dirty="0" smtClean="0">
                    <a:latin typeface="Arial Italic" charset="0"/>
                    <a:ea typeface="Arial Italic" charset="0"/>
                    <a:cs typeface="Arial Italic" charset="0"/>
                    <a:sym typeface="Arial Italic" charset="0"/>
                  </a:rPr>
                  <a:t>Escala y resolución:</a:t>
                </a:r>
              </a:p>
              <a:p>
                <a:pPr algn="l"/>
                <a:r>
                  <a:rPr lang="es-ES" sz="800" dirty="0" smtClean="0">
                    <a:latin typeface="Arial" pitchFamily="-84" charset="0"/>
                    <a:ea typeface="Arial" pitchFamily="-84" charset="0"/>
                    <a:cs typeface="Arial" pitchFamily="-84" charset="0"/>
                    <a:sym typeface="Arial" pitchFamily="-84" charset="0"/>
                  </a:rPr>
                  <a:t>espacial</a:t>
                </a:r>
              </a:p>
              <a:p>
                <a:pPr algn="l"/>
                <a:r>
                  <a:rPr lang="es-ES" sz="800" dirty="0" smtClean="0">
                    <a:latin typeface="Arial" pitchFamily="-84" charset="0"/>
                    <a:ea typeface="Arial" pitchFamily="-84" charset="0"/>
                    <a:cs typeface="Arial" pitchFamily="-84" charset="0"/>
                    <a:sym typeface="Arial" pitchFamily="-84" charset="0"/>
                  </a:rPr>
                  <a:t>temporal</a:t>
                </a:r>
                <a:endParaRPr lang="es-ES" sz="800" dirty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endParaRPr>
              </a:p>
            </p:txBody>
          </p:sp>
          <p:sp>
            <p:nvSpPr>
              <p:cNvPr id="103454" name="Rectangle 23"/>
              <p:cNvSpPr>
                <a:spLocks/>
              </p:cNvSpPr>
              <p:nvPr/>
            </p:nvSpPr>
            <p:spPr bwMode="auto">
              <a:xfrm>
                <a:off x="0" y="0"/>
                <a:ext cx="1720" cy="17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r>
                  <a:rPr lang="es-ES" sz="800" dirty="0" smtClean="0">
                    <a:latin typeface="Arial Bold" charset="0"/>
                    <a:ea typeface="Arial Bold" charset="0"/>
                    <a:cs typeface="Arial Bold" charset="0"/>
                    <a:sym typeface="Arial Bold" charset="0"/>
                  </a:rPr>
                  <a:t>DATOS</a:t>
                </a:r>
                <a:endParaRPr lang="es-ES" sz="800" dirty="0">
                  <a:latin typeface="Arial Bold" charset="0"/>
                  <a:ea typeface="Arial Bold" charset="0"/>
                  <a:cs typeface="Arial Bold" charset="0"/>
                  <a:sym typeface="Arial Bold" charset="0"/>
                </a:endParaRPr>
              </a:p>
            </p:txBody>
          </p:sp>
          <p:sp>
            <p:nvSpPr>
              <p:cNvPr id="103455" name="Rectangle 24"/>
              <p:cNvSpPr>
                <a:spLocks/>
              </p:cNvSpPr>
              <p:nvPr/>
            </p:nvSpPr>
            <p:spPr bwMode="auto">
              <a:xfrm>
                <a:off x="0" y="667"/>
                <a:ext cx="1704" cy="272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pPr algn="l"/>
                <a:r>
                  <a:rPr lang="es-ES" sz="800" dirty="0" smtClean="0">
                    <a:latin typeface="Arial Italic" charset="0"/>
                    <a:ea typeface="Arial Italic" charset="0"/>
                    <a:cs typeface="Arial Italic" charset="0"/>
                    <a:sym typeface="Arial Italic" charset="0"/>
                  </a:rPr>
                  <a:t>Contenido de metadatos:</a:t>
                </a:r>
              </a:p>
              <a:p>
                <a:pPr algn="l"/>
                <a:r>
                  <a:rPr lang="es-ES" sz="800" dirty="0" smtClean="0">
                    <a:latin typeface="Arial" pitchFamily="-84" charset="0"/>
                    <a:ea typeface="Arial" pitchFamily="-84" charset="0"/>
                    <a:cs typeface="Arial" pitchFamily="-84" charset="0"/>
                    <a:sym typeface="Arial" pitchFamily="-84" charset="0"/>
                  </a:rPr>
                  <a:t>Atributos</a:t>
                </a:r>
                <a:endParaRPr lang="es-ES" sz="800" dirty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endParaRPr>
              </a:p>
            </p:txBody>
          </p:sp>
          <p:sp>
            <p:nvSpPr>
              <p:cNvPr id="103456" name="Rectangle 25"/>
              <p:cNvSpPr>
                <a:spLocks/>
              </p:cNvSpPr>
              <p:nvPr/>
            </p:nvSpPr>
            <p:spPr bwMode="auto">
              <a:xfrm>
                <a:off x="0" y="1020"/>
                <a:ext cx="1704" cy="272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pPr algn="l"/>
                <a:r>
                  <a:rPr lang="es-ES" sz="800" dirty="0" smtClean="0">
                    <a:latin typeface="Arial Italic" charset="0"/>
                    <a:ea typeface="Arial Italic" charset="0"/>
                    <a:cs typeface="Arial Italic" charset="0"/>
                    <a:sym typeface="Arial Italic" charset="0"/>
                  </a:rPr>
                  <a:t>Contenido de datos</a:t>
                </a:r>
              </a:p>
              <a:p>
                <a:pPr algn="l"/>
                <a:r>
                  <a:rPr lang="es-ES" sz="800" dirty="0" smtClean="0">
                    <a:latin typeface="Arial" pitchFamily="-84" charset="0"/>
                    <a:ea typeface="Arial" pitchFamily="-84" charset="0"/>
                    <a:cs typeface="Arial" pitchFamily="-84" charset="0"/>
                    <a:sym typeface="Arial" pitchFamily="-84" charset="0"/>
                  </a:rPr>
                  <a:t>Atributos</a:t>
                </a:r>
                <a:endParaRPr lang="es-ES" sz="800" dirty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endParaRPr>
              </a:p>
            </p:txBody>
          </p:sp>
          <p:sp>
            <p:nvSpPr>
              <p:cNvPr id="103457" name="Rectangle 26"/>
              <p:cNvSpPr>
                <a:spLocks/>
              </p:cNvSpPr>
              <p:nvPr/>
            </p:nvSpPr>
            <p:spPr bwMode="auto">
              <a:xfrm>
                <a:off x="0" y="1373"/>
                <a:ext cx="1704" cy="272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pPr algn="l"/>
                <a:r>
                  <a:rPr lang="es-ES" sz="800" dirty="0" smtClean="0">
                    <a:latin typeface="Arial Italic" charset="0"/>
                    <a:ea typeface="Arial Italic" charset="0"/>
                    <a:cs typeface="Arial Italic" charset="0"/>
                    <a:sym typeface="Arial Italic" charset="0"/>
                  </a:rPr>
                  <a:t>Captura:</a:t>
                </a:r>
              </a:p>
              <a:p>
                <a:pPr algn="l"/>
                <a:r>
                  <a:rPr lang="es-ES" sz="800" dirty="0" smtClean="0">
                    <a:latin typeface="Arial" pitchFamily="-84" charset="0"/>
                    <a:ea typeface="Arial" pitchFamily="-84" charset="0"/>
                    <a:cs typeface="Arial" pitchFamily="-84" charset="0"/>
                    <a:sym typeface="Arial" pitchFamily="-84" charset="0"/>
                  </a:rPr>
                  <a:t>Medios</a:t>
                </a:r>
                <a:endParaRPr lang="es-ES" sz="800" dirty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endParaRPr>
              </a:p>
            </p:txBody>
          </p:sp>
          <p:sp>
            <p:nvSpPr>
              <p:cNvPr id="103458" name="Rectangle 27"/>
              <p:cNvSpPr>
                <a:spLocks/>
              </p:cNvSpPr>
              <p:nvPr/>
            </p:nvSpPr>
            <p:spPr bwMode="auto">
              <a:xfrm>
                <a:off x="0" y="1732"/>
                <a:ext cx="1704" cy="368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pPr algn="l"/>
                <a:r>
                  <a:rPr lang="es-ES" sz="800" dirty="0" smtClean="0">
                    <a:latin typeface="Arial Italic" charset="0"/>
                    <a:ea typeface="Arial Italic" charset="0"/>
                    <a:cs typeface="Arial Italic" charset="0"/>
                    <a:sym typeface="Arial Italic" charset="0"/>
                  </a:rPr>
                  <a:t>Almacenamiento:</a:t>
                </a:r>
              </a:p>
              <a:p>
                <a:pPr algn="l"/>
                <a:r>
                  <a:rPr lang="es-ES" sz="800" dirty="0" smtClean="0">
                    <a:latin typeface="Arial" pitchFamily="-84" charset="0"/>
                    <a:ea typeface="Arial" pitchFamily="-84" charset="0"/>
                    <a:cs typeface="Arial" pitchFamily="-84" charset="0"/>
                    <a:sym typeface="Arial" pitchFamily="-84" charset="0"/>
                  </a:rPr>
                  <a:t>Bases de datos</a:t>
                </a:r>
              </a:p>
              <a:p>
                <a:pPr algn="l"/>
                <a:r>
                  <a:rPr lang="es-ES" sz="800" dirty="0" smtClean="0">
                    <a:latin typeface="Arial" pitchFamily="-84" charset="0"/>
                    <a:ea typeface="Arial" pitchFamily="-84" charset="0"/>
                    <a:cs typeface="Arial" pitchFamily="-84" charset="0"/>
                    <a:sym typeface="Arial" pitchFamily="-84" charset="0"/>
                  </a:rPr>
                  <a:t>Sistema de archivos</a:t>
                </a:r>
                <a:endParaRPr lang="es-ES" sz="800" dirty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endParaRPr>
              </a:p>
            </p:txBody>
          </p:sp>
          <p:sp>
            <p:nvSpPr>
              <p:cNvPr id="103459" name="Rectangle 28"/>
              <p:cNvSpPr>
                <a:spLocks/>
              </p:cNvSpPr>
              <p:nvPr/>
            </p:nvSpPr>
            <p:spPr bwMode="auto">
              <a:xfrm>
                <a:off x="0" y="2204"/>
                <a:ext cx="1704" cy="368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pPr algn="l"/>
                <a:r>
                  <a:rPr lang="es-ES" sz="800" dirty="0" smtClean="0">
                    <a:latin typeface="Arial Italic" charset="0"/>
                    <a:ea typeface="Arial Italic" charset="0"/>
                    <a:cs typeface="Arial Italic" charset="0"/>
                    <a:sym typeface="Arial Italic" charset="0"/>
                  </a:rPr>
                  <a:t>Acceso:</a:t>
                </a:r>
              </a:p>
              <a:p>
                <a:pPr algn="l"/>
                <a:r>
                  <a:rPr lang="es-ES" sz="800" dirty="0" err="1" smtClean="0">
                    <a:latin typeface="Arial" pitchFamily="-84" charset="0"/>
                    <a:ea typeface="Arial" pitchFamily="-84" charset="0"/>
                    <a:cs typeface="Arial" pitchFamily="-84" charset="0"/>
                    <a:sym typeface="Arial" pitchFamily="-84" charset="0"/>
                  </a:rPr>
                  <a:t>Geoportal</a:t>
                </a:r>
                <a:endParaRPr lang="es-ES" sz="800" dirty="0" smtClean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endParaRPr>
              </a:p>
              <a:p>
                <a:pPr algn="l"/>
                <a:r>
                  <a:rPr lang="es-ES" sz="800" dirty="0" smtClean="0">
                    <a:latin typeface="Arial" pitchFamily="-84" charset="0"/>
                    <a:ea typeface="Arial" pitchFamily="-84" charset="0"/>
                    <a:cs typeface="Arial" pitchFamily="-84" charset="0"/>
                    <a:sym typeface="Arial" pitchFamily="-84" charset="0"/>
                  </a:rPr>
                  <a:t>Servicios web</a:t>
                </a:r>
                <a:endParaRPr lang="es-ES" sz="800" dirty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endParaRPr>
              </a:p>
            </p:txBody>
          </p:sp>
          <p:sp>
            <p:nvSpPr>
              <p:cNvPr id="103460" name="Rectangle 29"/>
              <p:cNvSpPr>
                <a:spLocks/>
              </p:cNvSpPr>
              <p:nvPr/>
            </p:nvSpPr>
            <p:spPr bwMode="auto">
              <a:xfrm>
                <a:off x="0" y="2668"/>
                <a:ext cx="1704" cy="368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pPr algn="l"/>
                <a:r>
                  <a:rPr lang="es-ES" sz="800" dirty="0" smtClean="0">
                    <a:latin typeface="Arial Italic" charset="0"/>
                    <a:ea typeface="Arial Italic" charset="0"/>
                    <a:cs typeface="Arial Italic" charset="0"/>
                    <a:sym typeface="Arial Italic" charset="0"/>
                  </a:rPr>
                  <a:t>Herramientas de análisis:</a:t>
                </a:r>
              </a:p>
              <a:p>
                <a:pPr algn="l"/>
                <a:r>
                  <a:rPr lang="es-ES" sz="800" dirty="0" smtClean="0">
                    <a:latin typeface="Arial" pitchFamily="-84" charset="0"/>
                    <a:ea typeface="Arial" pitchFamily="-84" charset="0"/>
                    <a:cs typeface="Arial" pitchFamily="-84" charset="0"/>
                    <a:sym typeface="Arial" pitchFamily="-84" charset="0"/>
                  </a:rPr>
                  <a:t>Clientes “desktop”</a:t>
                </a:r>
              </a:p>
              <a:p>
                <a:pPr algn="l"/>
                <a:r>
                  <a:rPr lang="es-ES" sz="800" dirty="0" smtClean="0">
                    <a:latin typeface="Arial" pitchFamily="-84" charset="0"/>
                    <a:ea typeface="Arial" pitchFamily="-84" charset="0"/>
                    <a:cs typeface="Arial" pitchFamily="-84" charset="0"/>
                    <a:sym typeface="Arial" pitchFamily="-84" charset="0"/>
                  </a:rPr>
                  <a:t>Clientes web</a:t>
                </a:r>
                <a:endParaRPr lang="es-ES" sz="800" dirty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endParaRPr>
              </a:p>
            </p:txBody>
          </p:sp>
        </p:grpSp>
        <p:sp>
          <p:nvSpPr>
            <p:cNvPr id="103452" name="Rectangle 30"/>
            <p:cNvSpPr>
              <a:spLocks/>
            </p:cNvSpPr>
            <p:nvPr/>
          </p:nvSpPr>
          <p:spPr bwMode="auto">
            <a:xfrm>
              <a:off x="0" y="0"/>
              <a:ext cx="1832" cy="312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s-ES" dirty="0"/>
            </a:p>
          </p:txBody>
        </p:sp>
      </p:grpSp>
      <p:grpSp>
        <p:nvGrpSpPr>
          <p:cNvPr id="8" name="Group 31"/>
          <p:cNvGrpSpPr>
            <a:grpSpLocks/>
          </p:cNvGrpSpPr>
          <p:nvPr/>
        </p:nvGrpSpPr>
        <p:grpSpPr bwMode="auto">
          <a:xfrm>
            <a:off x="2518172" y="2107406"/>
            <a:ext cx="4063008" cy="2794992"/>
            <a:chOff x="0" y="0"/>
            <a:chExt cx="3640" cy="2504"/>
          </a:xfrm>
        </p:grpSpPr>
        <p:sp>
          <p:nvSpPr>
            <p:cNvPr id="103441" name="Rectangle 32"/>
            <p:cNvSpPr>
              <a:spLocks/>
            </p:cNvSpPr>
            <p:nvPr/>
          </p:nvSpPr>
          <p:spPr bwMode="auto">
            <a:xfrm>
              <a:off x="65" y="263"/>
              <a:ext cx="1709" cy="67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l"/>
              <a:r>
                <a:rPr lang="es-ES" sz="800" dirty="0" smtClean="0"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Acuerdo institucional:</a:t>
              </a:r>
            </a:p>
            <a:p>
              <a:pPr algn="l"/>
              <a:r>
                <a:rPr lang="es-ES" sz="800" dirty="0" smtClean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Alianzas</a:t>
              </a:r>
            </a:p>
            <a:p>
              <a:pPr algn="l"/>
              <a:r>
                <a:rPr lang="es-ES" sz="800" dirty="0" smtClean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Acuerdos</a:t>
              </a:r>
            </a:p>
            <a:p>
              <a:pPr algn="l"/>
              <a:r>
                <a:rPr lang="es-ES" sz="800" dirty="0" smtClean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Custodia de datos</a:t>
              </a:r>
            </a:p>
            <a:p>
              <a:pPr algn="l"/>
              <a:r>
                <a:rPr lang="es-ES" sz="800" dirty="0" smtClean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Apoyo financiero</a:t>
              </a:r>
              <a:endParaRPr lang="es-ES" sz="800" dirty="0">
                <a:latin typeface="Arial" pitchFamily="-84" charset="0"/>
                <a:ea typeface="Arial" pitchFamily="-84" charset="0"/>
                <a:cs typeface="Arial" pitchFamily="-84" charset="0"/>
                <a:sym typeface="Arial" pitchFamily="-84" charset="0"/>
              </a:endParaRPr>
            </a:p>
          </p:txBody>
        </p:sp>
        <p:sp>
          <p:nvSpPr>
            <p:cNvPr id="103442" name="Rectangle 33"/>
            <p:cNvSpPr>
              <a:spLocks/>
            </p:cNvSpPr>
            <p:nvPr/>
          </p:nvSpPr>
          <p:spPr bwMode="auto">
            <a:xfrm>
              <a:off x="1841" y="257"/>
              <a:ext cx="1709" cy="553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l"/>
              <a:r>
                <a:rPr lang="es-ES" sz="800" dirty="0" smtClean="0"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Creación de capacidad:</a:t>
              </a:r>
            </a:p>
            <a:p>
              <a:pPr algn="l"/>
              <a:r>
                <a:rPr lang="es-ES" sz="800" dirty="0" smtClean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Humana</a:t>
              </a:r>
            </a:p>
            <a:p>
              <a:pPr algn="l"/>
              <a:r>
                <a:rPr lang="es-ES" sz="800" dirty="0" smtClean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Infraestructura</a:t>
              </a:r>
            </a:p>
            <a:p>
              <a:pPr algn="l"/>
              <a:r>
                <a:rPr lang="es-ES" sz="800" dirty="0" smtClean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Institucional</a:t>
              </a:r>
              <a:endParaRPr lang="es-ES" sz="800" dirty="0">
                <a:latin typeface="Arial" pitchFamily="-84" charset="0"/>
                <a:ea typeface="Arial" pitchFamily="-84" charset="0"/>
                <a:cs typeface="Arial" pitchFamily="-84" charset="0"/>
                <a:sym typeface="Arial" pitchFamily="-84" charset="0"/>
              </a:endParaRPr>
            </a:p>
          </p:txBody>
        </p:sp>
        <p:sp>
          <p:nvSpPr>
            <p:cNvPr id="103443" name="Rectangle 34"/>
            <p:cNvSpPr>
              <a:spLocks/>
            </p:cNvSpPr>
            <p:nvPr/>
          </p:nvSpPr>
          <p:spPr bwMode="auto">
            <a:xfrm>
              <a:off x="65" y="1609"/>
              <a:ext cx="1709" cy="43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l"/>
              <a:r>
                <a:rPr lang="es-ES" sz="800" dirty="0" smtClean="0"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Organización de SDI:</a:t>
              </a:r>
            </a:p>
            <a:p>
              <a:pPr algn="l"/>
              <a:r>
                <a:rPr lang="es-ES" sz="800" dirty="0" smtClean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Coordinación</a:t>
              </a:r>
            </a:p>
            <a:p>
              <a:pPr algn="l"/>
              <a:r>
                <a:rPr lang="es-ES" sz="800" dirty="0" smtClean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Grupos de trabajo</a:t>
              </a:r>
              <a:endParaRPr lang="es-ES" sz="800" dirty="0">
                <a:latin typeface="Arial" pitchFamily="-84" charset="0"/>
                <a:ea typeface="Arial" pitchFamily="-84" charset="0"/>
                <a:cs typeface="Arial" pitchFamily="-84" charset="0"/>
                <a:sym typeface="Arial" pitchFamily="-84" charset="0"/>
              </a:endParaRPr>
            </a:p>
          </p:txBody>
        </p:sp>
        <p:sp>
          <p:nvSpPr>
            <p:cNvPr id="103444" name="Rectangle 35"/>
            <p:cNvSpPr>
              <a:spLocks/>
            </p:cNvSpPr>
            <p:nvPr/>
          </p:nvSpPr>
          <p:spPr bwMode="auto">
            <a:xfrm>
              <a:off x="65" y="2103"/>
              <a:ext cx="1709" cy="31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l"/>
              <a:r>
                <a:rPr lang="es-ES" sz="800" dirty="0" smtClean="0"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Modelo de SDI:</a:t>
              </a:r>
            </a:p>
            <a:p>
              <a:pPr algn="l"/>
              <a:r>
                <a:rPr lang="es-ES" sz="800" dirty="0" smtClean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Basado en el producto y el proceso</a:t>
              </a:r>
              <a:endParaRPr lang="es-ES" sz="800" dirty="0">
                <a:latin typeface="Arial" pitchFamily="-84" charset="0"/>
                <a:ea typeface="Arial" pitchFamily="-84" charset="0"/>
                <a:cs typeface="Arial" pitchFamily="-84" charset="0"/>
                <a:sym typeface="Arial" pitchFamily="-84" charset="0"/>
              </a:endParaRPr>
            </a:p>
          </p:txBody>
        </p:sp>
        <p:sp>
          <p:nvSpPr>
            <p:cNvPr id="103445" name="Rectangle 36"/>
            <p:cNvSpPr>
              <a:spLocks/>
            </p:cNvSpPr>
            <p:nvPr/>
          </p:nvSpPr>
          <p:spPr bwMode="auto">
            <a:xfrm>
              <a:off x="65" y="995"/>
              <a:ext cx="1709" cy="553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l"/>
              <a:r>
                <a:rPr lang="es-ES" sz="800" dirty="0" smtClean="0"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Acceso a uso: </a:t>
              </a:r>
            </a:p>
            <a:p>
              <a:pPr algn="l"/>
              <a:r>
                <a:rPr lang="es-ES" sz="800" dirty="0" smtClean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Derechos de autor</a:t>
              </a:r>
            </a:p>
            <a:p>
              <a:pPr algn="l"/>
              <a:r>
                <a:rPr lang="es-ES" sz="800" dirty="0" smtClean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Precio	</a:t>
              </a:r>
            </a:p>
            <a:p>
              <a:pPr algn="l"/>
              <a:r>
                <a:rPr lang="es-ES" sz="800" dirty="0" smtClean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Derechos</a:t>
              </a:r>
              <a:endParaRPr lang="es-ES" sz="800" dirty="0">
                <a:latin typeface="Arial" pitchFamily="-84" charset="0"/>
                <a:ea typeface="Arial" pitchFamily="-84" charset="0"/>
                <a:cs typeface="Arial" pitchFamily="-84" charset="0"/>
                <a:sym typeface="Arial" pitchFamily="-84" charset="0"/>
              </a:endParaRPr>
            </a:p>
          </p:txBody>
        </p:sp>
        <p:sp>
          <p:nvSpPr>
            <p:cNvPr id="103446" name="Rectangle 37"/>
            <p:cNvSpPr>
              <a:spLocks/>
            </p:cNvSpPr>
            <p:nvPr/>
          </p:nvSpPr>
          <p:spPr bwMode="auto">
            <a:xfrm>
              <a:off x="1841" y="872"/>
              <a:ext cx="1709" cy="31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l"/>
              <a:r>
                <a:rPr lang="es-ES" sz="800" dirty="0" smtClean="0"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Estándares: </a:t>
              </a:r>
            </a:p>
            <a:p>
              <a:pPr algn="l"/>
              <a:r>
                <a:rPr lang="es-ES" sz="800" dirty="0" smtClean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Ninguno</a:t>
              </a:r>
              <a:endParaRPr lang="es-ES" sz="800" dirty="0">
                <a:latin typeface="Arial" pitchFamily="-84" charset="0"/>
                <a:ea typeface="Arial" pitchFamily="-84" charset="0"/>
                <a:cs typeface="Arial" pitchFamily="-84" charset="0"/>
                <a:sym typeface="Arial" pitchFamily="-84" charset="0"/>
              </a:endParaRPr>
            </a:p>
          </p:txBody>
        </p:sp>
        <p:sp>
          <p:nvSpPr>
            <p:cNvPr id="103447" name="Rectangle 38"/>
            <p:cNvSpPr>
              <a:spLocks/>
            </p:cNvSpPr>
            <p:nvPr/>
          </p:nvSpPr>
          <p:spPr bwMode="auto">
            <a:xfrm>
              <a:off x="1841" y="1248"/>
              <a:ext cx="1709" cy="43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l"/>
              <a:r>
                <a:rPr lang="es-ES" sz="800" dirty="0" smtClean="0"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Entorno:</a:t>
              </a:r>
            </a:p>
            <a:p>
              <a:pPr algn="l"/>
              <a:r>
                <a:rPr lang="es-ES" sz="800" dirty="0" smtClean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Cultural</a:t>
              </a:r>
            </a:p>
            <a:p>
              <a:pPr algn="l"/>
              <a:r>
                <a:rPr lang="es-ES" sz="800" dirty="0" smtClean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Político</a:t>
              </a:r>
              <a:endParaRPr lang="es-ES" sz="800" dirty="0">
                <a:latin typeface="Arial" pitchFamily="-84" charset="0"/>
                <a:ea typeface="Arial" pitchFamily="-84" charset="0"/>
                <a:cs typeface="Arial" pitchFamily="-84" charset="0"/>
                <a:sym typeface="Arial" pitchFamily="-84" charset="0"/>
              </a:endParaRPr>
            </a:p>
          </p:txBody>
        </p:sp>
        <p:sp>
          <p:nvSpPr>
            <p:cNvPr id="103448" name="Rectangle 39"/>
            <p:cNvSpPr>
              <a:spLocks/>
            </p:cNvSpPr>
            <p:nvPr/>
          </p:nvSpPr>
          <p:spPr bwMode="auto">
            <a:xfrm>
              <a:off x="1533" y="15"/>
              <a:ext cx="584" cy="22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r>
                <a:rPr lang="es-ES" sz="800" dirty="0" smtClean="0">
                  <a:latin typeface="Arial Bold" charset="0"/>
                  <a:ea typeface="Arial Bold" charset="0"/>
                  <a:cs typeface="Arial Bold" charset="0"/>
                  <a:sym typeface="Arial Bold" charset="0"/>
                </a:rPr>
                <a:t>POLÍTICAS</a:t>
              </a:r>
              <a:endParaRPr lang="es-ES" sz="800" dirty="0">
                <a:latin typeface="Arial Bold" charset="0"/>
                <a:ea typeface="Arial Bold" charset="0"/>
                <a:cs typeface="Arial Bold" charset="0"/>
                <a:sym typeface="Arial Bold" charset="0"/>
              </a:endParaRPr>
            </a:p>
          </p:txBody>
        </p:sp>
        <p:sp>
          <p:nvSpPr>
            <p:cNvPr id="103449" name="Rectangle 40"/>
            <p:cNvSpPr>
              <a:spLocks/>
            </p:cNvSpPr>
            <p:nvPr/>
          </p:nvSpPr>
          <p:spPr bwMode="auto">
            <a:xfrm>
              <a:off x="0" y="0"/>
              <a:ext cx="3640" cy="2504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s-ES" dirty="0"/>
            </a:p>
          </p:txBody>
        </p:sp>
        <p:sp>
          <p:nvSpPr>
            <p:cNvPr id="103450" name="Rectangle 41"/>
            <p:cNvSpPr>
              <a:spLocks/>
            </p:cNvSpPr>
            <p:nvPr/>
          </p:nvSpPr>
          <p:spPr bwMode="auto">
            <a:xfrm>
              <a:off x="1840" y="1733"/>
              <a:ext cx="1704" cy="674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l"/>
              <a:r>
                <a:rPr lang="es-ES" sz="800" dirty="0" smtClean="0"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Marcos:</a:t>
              </a:r>
            </a:p>
            <a:p>
              <a:pPr algn="l"/>
              <a:r>
                <a:rPr lang="es-ES" sz="800" dirty="0" smtClean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UNSDI</a:t>
              </a:r>
            </a:p>
            <a:p>
              <a:pPr algn="l"/>
              <a:r>
                <a:rPr lang="es-ES" sz="800" dirty="0" smtClean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GEOSS</a:t>
              </a:r>
            </a:p>
            <a:p>
              <a:pPr algn="l"/>
              <a:r>
                <a:rPr lang="es-ES" sz="800" dirty="0" smtClean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INSPIRE</a:t>
              </a:r>
            </a:p>
            <a:p>
              <a:pPr algn="l"/>
              <a:r>
                <a:rPr lang="es-ES" sz="800" dirty="0" smtClean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GMES</a:t>
              </a:r>
              <a:endParaRPr lang="es-ES" sz="800" dirty="0">
                <a:latin typeface="Arial" pitchFamily="-84" charset="0"/>
                <a:ea typeface="Arial" pitchFamily="-84" charset="0"/>
                <a:cs typeface="Arial" pitchFamily="-84" charset="0"/>
                <a:sym typeface="Arial" pitchFamily="-84" charset="0"/>
              </a:endParaRPr>
            </a:p>
          </p:txBody>
        </p:sp>
      </p:grpSp>
      <p:grpSp>
        <p:nvGrpSpPr>
          <p:cNvPr id="9" name="Group 42"/>
          <p:cNvGrpSpPr>
            <a:grpSpLocks/>
          </p:cNvGrpSpPr>
          <p:nvPr/>
        </p:nvGrpSpPr>
        <p:grpSpPr bwMode="auto">
          <a:xfrm>
            <a:off x="881807" y="870645"/>
            <a:ext cx="7344668" cy="4954861"/>
            <a:chOff x="0" y="0"/>
            <a:chExt cx="6579" cy="4439"/>
          </a:xfrm>
        </p:grpSpPr>
        <p:grpSp>
          <p:nvGrpSpPr>
            <p:cNvPr id="10" name="Group 43"/>
            <p:cNvGrpSpPr>
              <a:grpSpLocks/>
            </p:cNvGrpSpPr>
            <p:nvPr/>
          </p:nvGrpSpPr>
          <p:grpSpPr bwMode="auto">
            <a:xfrm>
              <a:off x="0" y="3"/>
              <a:ext cx="2546" cy="4436"/>
              <a:chOff x="0" y="0"/>
              <a:chExt cx="2546" cy="4435"/>
            </a:xfrm>
          </p:grpSpPr>
          <p:sp>
            <p:nvSpPr>
              <p:cNvPr id="103437" name="Line 44"/>
              <p:cNvSpPr>
                <a:spLocks noChangeShapeType="1"/>
              </p:cNvSpPr>
              <p:nvPr/>
            </p:nvSpPr>
            <p:spPr bwMode="auto">
              <a:xfrm>
                <a:off x="1062" y="2155"/>
                <a:ext cx="577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 type="stealth" w="med" len="med"/>
                <a:tailEnd type="stealth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s-ES" dirty="0"/>
              </a:p>
            </p:txBody>
          </p:sp>
          <p:sp>
            <p:nvSpPr>
              <p:cNvPr id="103438" name="Line 45"/>
              <p:cNvSpPr>
                <a:spLocks noChangeShapeType="1"/>
              </p:cNvSpPr>
              <p:nvPr/>
            </p:nvSpPr>
            <p:spPr bwMode="auto">
              <a:xfrm rot="10800000" flipH="1">
                <a:off x="1279" y="4267"/>
                <a:ext cx="270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 type="stealth" w="med" len="med"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s-ES" dirty="0"/>
              </a:p>
            </p:txBody>
          </p:sp>
          <p:sp>
            <p:nvSpPr>
              <p:cNvPr id="103439" name="Line 46"/>
              <p:cNvSpPr>
                <a:spLocks noChangeShapeType="1"/>
              </p:cNvSpPr>
              <p:nvPr/>
            </p:nvSpPr>
            <p:spPr bwMode="auto">
              <a:xfrm rot="10800000" flipH="1">
                <a:off x="1279" y="166"/>
                <a:ext cx="271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 type="stealth" w="med" len="med"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s-ES" dirty="0"/>
              </a:p>
            </p:txBody>
          </p:sp>
          <p:sp>
            <p:nvSpPr>
              <p:cNvPr id="103440" name="Line 47"/>
              <p:cNvSpPr>
                <a:spLocks noChangeShapeType="1"/>
              </p:cNvSpPr>
              <p:nvPr/>
            </p:nvSpPr>
            <p:spPr bwMode="auto">
              <a:xfrm>
                <a:off x="1263" y="150"/>
                <a:ext cx="72" cy="3347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s-ES" dirty="0"/>
              </a:p>
            </p:txBody>
          </p:sp>
        </p:grpSp>
        <p:grpSp>
          <p:nvGrpSpPr>
            <p:cNvPr id="11" name="Group 48"/>
            <p:cNvGrpSpPr>
              <a:grpSpLocks/>
            </p:cNvGrpSpPr>
            <p:nvPr/>
          </p:nvGrpSpPr>
          <p:grpSpPr bwMode="auto">
            <a:xfrm>
              <a:off x="4033" y="0"/>
              <a:ext cx="2546" cy="4438"/>
              <a:chOff x="0" y="0"/>
              <a:chExt cx="2546" cy="4438"/>
            </a:xfrm>
          </p:grpSpPr>
          <p:sp>
            <p:nvSpPr>
              <p:cNvPr id="103433" name="Line 49"/>
              <p:cNvSpPr>
                <a:spLocks noChangeShapeType="1"/>
              </p:cNvSpPr>
              <p:nvPr/>
            </p:nvSpPr>
            <p:spPr bwMode="auto">
              <a:xfrm>
                <a:off x="1057" y="2161"/>
                <a:ext cx="578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 type="stealth" w="med" len="med"/>
                <a:tailEnd type="stealth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s-ES" dirty="0"/>
              </a:p>
            </p:txBody>
          </p:sp>
          <p:sp>
            <p:nvSpPr>
              <p:cNvPr id="103434" name="Line 50"/>
              <p:cNvSpPr>
                <a:spLocks noChangeShapeType="1"/>
              </p:cNvSpPr>
              <p:nvPr/>
            </p:nvSpPr>
            <p:spPr bwMode="auto">
              <a:xfrm rot="10800000" flipH="1">
                <a:off x="1063" y="166"/>
                <a:ext cx="271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 type="stealth" w="med" len="med"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s-ES" dirty="0"/>
              </a:p>
            </p:txBody>
          </p:sp>
          <p:sp>
            <p:nvSpPr>
              <p:cNvPr id="103435" name="Line 51"/>
              <p:cNvSpPr>
                <a:spLocks noChangeShapeType="1"/>
              </p:cNvSpPr>
              <p:nvPr/>
            </p:nvSpPr>
            <p:spPr bwMode="auto">
              <a:xfrm rot="10800000" flipH="1">
                <a:off x="1062" y="4270"/>
                <a:ext cx="271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 type="stealth" w="med" len="med"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s-ES" dirty="0"/>
              </a:p>
            </p:txBody>
          </p:sp>
          <p:sp>
            <p:nvSpPr>
              <p:cNvPr id="103436" name="Line 52"/>
              <p:cNvSpPr>
                <a:spLocks noChangeShapeType="1"/>
              </p:cNvSpPr>
              <p:nvPr/>
            </p:nvSpPr>
            <p:spPr bwMode="auto">
              <a:xfrm>
                <a:off x="1263" y="147"/>
                <a:ext cx="72" cy="3347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s-ES" dirty="0"/>
              </a:p>
            </p:txBody>
          </p:sp>
        </p:grp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28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2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2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6237" y="657774"/>
            <a:ext cx="8226226" cy="49054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00354" name="Rectangle 2"/>
          <p:cNvSpPr>
            <a:spLocks/>
          </p:cNvSpPr>
          <p:nvPr/>
        </p:nvSpPr>
        <p:spPr bwMode="auto">
          <a:xfrm>
            <a:off x="4241602" y="0"/>
            <a:ext cx="4759523" cy="5563195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s-ES" dirty="0"/>
          </a:p>
        </p:txBody>
      </p:sp>
      <p:sp>
        <p:nvSpPr>
          <p:cNvPr id="100355" name="Rectangle 3"/>
          <p:cNvSpPr>
            <a:spLocks/>
          </p:cNvSpPr>
          <p:nvPr/>
        </p:nvSpPr>
        <p:spPr bwMode="auto">
          <a:xfrm>
            <a:off x="1017039" y="5283200"/>
            <a:ext cx="7514878" cy="110799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s-ES" sz="3600" dirty="0" smtClean="0">
                <a:latin typeface="Gill Sans"/>
                <a:ea typeface="Gill Sans" pitchFamily="-84" charset="0"/>
                <a:cs typeface="Gill Sans" pitchFamily="-84" charset="0"/>
              </a:rPr>
              <a:t>Pasar más tiempo haciendo ciencia</a:t>
            </a:r>
          </a:p>
          <a:p>
            <a:pPr algn="ctr"/>
            <a:r>
              <a:rPr lang="es-ES" sz="3600" dirty="0" smtClean="0">
                <a:latin typeface="Gill Sans"/>
                <a:ea typeface="Gill Sans" pitchFamily="-84" charset="0"/>
                <a:cs typeface="Gill Sans" pitchFamily="-84" charset="0"/>
              </a:rPr>
              <a:t>... y menos buscando datos.</a:t>
            </a:r>
            <a:endParaRPr lang="es-ES" sz="36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8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54" grpId="0" animBg="1"/>
      <p:bldP spid="100355" grpId="0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493318" y="651867"/>
            <a:ext cx="8650682" cy="5739170"/>
            <a:chOff x="1088259" y="-8929"/>
            <a:chExt cx="8650682" cy="5739170"/>
          </a:xfrm>
        </p:grpSpPr>
        <p:pic>
          <p:nvPicPr>
            <p:cNvPr id="107522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088259" y="-8929"/>
              <a:ext cx="8650682" cy="573917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102403" name="Rectangle 3"/>
            <p:cNvSpPr>
              <a:spLocks/>
            </p:cNvSpPr>
            <p:nvPr/>
          </p:nvSpPr>
          <p:spPr bwMode="auto">
            <a:xfrm>
              <a:off x="4712322" y="5251490"/>
              <a:ext cx="1683153" cy="30777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s-ES" sz="2000" dirty="0" smtClean="0">
                  <a:solidFill>
                    <a:schemeClr val="bg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80% relacional</a:t>
              </a:r>
              <a:endParaRPr lang="es-ES" sz="2000" dirty="0">
                <a:solidFill>
                  <a:schemeClr val="bg1"/>
                </a:solidFill>
                <a:latin typeface="Gill Sans"/>
                <a:ea typeface="Gill Sans" pitchFamily="-84" charset="0"/>
                <a:cs typeface="Gill Sans" pitchFamily="-84" charset="0"/>
              </a:endParaRPr>
            </a:p>
          </p:txBody>
        </p:sp>
        <p:sp>
          <p:nvSpPr>
            <p:cNvPr id="102404" name="Rectangle 4"/>
            <p:cNvSpPr>
              <a:spLocks/>
            </p:cNvSpPr>
            <p:nvPr/>
          </p:nvSpPr>
          <p:spPr bwMode="auto">
            <a:xfrm>
              <a:off x="7874148" y="4328160"/>
              <a:ext cx="1069203" cy="92333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s-ES" sz="2000" dirty="0" smtClean="0">
                  <a:solidFill>
                    <a:schemeClr val="bg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Gente</a:t>
              </a:r>
            </a:p>
            <a:p>
              <a:pPr algn="ctr"/>
              <a:r>
                <a:rPr lang="es-ES" sz="2000" dirty="0" smtClean="0">
                  <a:solidFill>
                    <a:schemeClr val="bg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Procesos</a:t>
              </a:r>
            </a:p>
            <a:p>
              <a:pPr algn="ctr"/>
              <a:r>
                <a:rPr lang="es-ES" sz="2000" dirty="0" smtClean="0">
                  <a:solidFill>
                    <a:schemeClr val="bg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Cultura</a:t>
              </a:r>
              <a:endParaRPr lang="es-ES" sz="2000" dirty="0">
                <a:solidFill>
                  <a:schemeClr val="bg1"/>
                </a:solidFill>
                <a:latin typeface="Gill Sans"/>
                <a:ea typeface="Gill Sans" pitchFamily="-84" charset="0"/>
                <a:cs typeface="Gill Sans" pitchFamily="-84" charset="0"/>
              </a:endParaRPr>
            </a:p>
          </p:txBody>
        </p:sp>
        <p:sp>
          <p:nvSpPr>
            <p:cNvPr id="102405" name="Rectangle 5"/>
            <p:cNvSpPr>
              <a:spLocks/>
            </p:cNvSpPr>
            <p:nvPr/>
          </p:nvSpPr>
          <p:spPr bwMode="auto">
            <a:xfrm>
              <a:off x="1254572" y="2712720"/>
              <a:ext cx="2378856" cy="2769989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s-ES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/>
                  <a:ea typeface="Gill Sans" pitchFamily="-84" charset="0"/>
                  <a:cs typeface="Gill Sans" pitchFamily="-84" charset="0"/>
                </a:rPr>
                <a:t>Intangibles</a:t>
              </a:r>
            </a:p>
            <a:p>
              <a:pPr algn="ctr"/>
              <a:r>
                <a:rPr lang="es-ES" sz="2000" dirty="0" smtClean="0">
                  <a:solidFill>
                    <a:schemeClr val="bg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Comportamientos</a:t>
              </a:r>
            </a:p>
            <a:p>
              <a:pPr algn="ctr"/>
              <a:r>
                <a:rPr lang="es-ES" sz="2000" dirty="0" smtClean="0">
                  <a:solidFill>
                    <a:schemeClr val="bg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Resistencia</a:t>
              </a:r>
            </a:p>
            <a:p>
              <a:pPr algn="ctr"/>
              <a:r>
                <a:rPr lang="es-ES" sz="2000" dirty="0" smtClean="0">
                  <a:solidFill>
                    <a:schemeClr val="bg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Compromiso</a:t>
              </a:r>
            </a:p>
            <a:p>
              <a:pPr algn="ctr"/>
              <a:r>
                <a:rPr lang="es-ES" sz="2000" dirty="0" smtClean="0">
                  <a:solidFill>
                    <a:schemeClr val="bg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Responsabilidad</a:t>
              </a:r>
            </a:p>
            <a:p>
              <a:pPr algn="ctr"/>
              <a:r>
                <a:rPr lang="es-ES" sz="2000" dirty="0" err="1" smtClean="0">
                  <a:solidFill>
                    <a:schemeClr val="bg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Buy</a:t>
              </a:r>
              <a:r>
                <a:rPr lang="es-ES" sz="2000" dirty="0" smtClean="0">
                  <a:solidFill>
                    <a:schemeClr val="bg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-in</a:t>
              </a:r>
            </a:p>
            <a:p>
              <a:pPr algn="ctr"/>
              <a:r>
                <a:rPr lang="es-ES" sz="2000" dirty="0" smtClean="0">
                  <a:solidFill>
                    <a:schemeClr val="bg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Intereses personales</a:t>
              </a:r>
            </a:p>
            <a:p>
              <a:pPr algn="ctr"/>
              <a:r>
                <a:rPr lang="es-ES" sz="2000" dirty="0" smtClean="0">
                  <a:solidFill>
                    <a:schemeClr val="bg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Comunicación</a:t>
              </a:r>
            </a:p>
            <a:p>
              <a:pPr algn="ctr"/>
              <a:r>
                <a:rPr lang="es-ES" sz="2000" dirty="0" smtClean="0">
                  <a:solidFill>
                    <a:schemeClr val="bg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Educación</a:t>
              </a:r>
              <a:endParaRPr lang="es-ES" sz="2000" dirty="0">
                <a:solidFill>
                  <a:schemeClr val="bg1"/>
                </a:solidFill>
                <a:latin typeface="Gill Sans"/>
                <a:ea typeface="Gill Sans" pitchFamily="-84" charset="0"/>
                <a:cs typeface="Gill Sans" pitchFamily="-84" charset="0"/>
              </a:endParaRPr>
            </a:p>
          </p:txBody>
        </p:sp>
        <p:sp>
          <p:nvSpPr>
            <p:cNvPr id="102406" name="Rectangle 6"/>
            <p:cNvSpPr>
              <a:spLocks/>
            </p:cNvSpPr>
            <p:nvPr/>
          </p:nvSpPr>
          <p:spPr bwMode="auto">
            <a:xfrm>
              <a:off x="1371644" y="11311"/>
              <a:ext cx="1371016" cy="1538883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s-ES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/>
                  <a:ea typeface="Gill Sans" pitchFamily="-84" charset="0"/>
                  <a:cs typeface="Gill Sans" pitchFamily="-84" charset="0"/>
                </a:rPr>
                <a:t>Elementos </a:t>
              </a:r>
            </a:p>
            <a:p>
              <a:pPr algn="ctr"/>
              <a:r>
                <a:rPr lang="es-ES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/>
                  <a:ea typeface="Gill Sans" pitchFamily="-84" charset="0"/>
                  <a:cs typeface="Gill Sans" pitchFamily="-84" charset="0"/>
                </a:rPr>
                <a:t>tangibles</a:t>
              </a:r>
            </a:p>
            <a:p>
              <a:pPr algn="ctr"/>
              <a:r>
                <a:rPr lang="es-ES" sz="2000" dirty="0" smtClean="0">
                  <a:solidFill>
                    <a:schemeClr val="bg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Tecnología</a:t>
              </a:r>
            </a:p>
            <a:p>
              <a:pPr algn="ctr"/>
              <a:r>
                <a:rPr lang="es-ES" sz="2000" dirty="0" smtClean="0">
                  <a:solidFill>
                    <a:schemeClr val="bg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Marco</a:t>
              </a:r>
            </a:p>
            <a:p>
              <a:pPr algn="ctr"/>
              <a:r>
                <a:rPr lang="es-ES" sz="2000" dirty="0" smtClean="0">
                  <a:solidFill>
                    <a:schemeClr val="bg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Análisis</a:t>
              </a:r>
              <a:endParaRPr lang="es-ES" sz="2000" dirty="0">
                <a:solidFill>
                  <a:schemeClr val="bg1"/>
                </a:solidFill>
                <a:latin typeface="Gill Sans"/>
                <a:ea typeface="Gill Sans" pitchFamily="-84" charset="0"/>
                <a:cs typeface="Gill Sans" pitchFamily="-84" charset="0"/>
              </a:endParaRPr>
            </a:p>
          </p:txBody>
        </p:sp>
        <p:sp>
          <p:nvSpPr>
            <p:cNvPr id="102407" name="Rectangle 7"/>
            <p:cNvSpPr>
              <a:spLocks/>
            </p:cNvSpPr>
            <p:nvPr/>
          </p:nvSpPr>
          <p:spPr bwMode="auto">
            <a:xfrm>
              <a:off x="7527637" y="321469"/>
              <a:ext cx="1538883" cy="92333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s-ES" sz="2000" dirty="0" smtClean="0">
                  <a:solidFill>
                    <a:schemeClr val="bg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Herramientas</a:t>
              </a:r>
            </a:p>
            <a:p>
              <a:pPr algn="ctr"/>
              <a:r>
                <a:rPr lang="es-ES" sz="2000" dirty="0" smtClean="0">
                  <a:solidFill>
                    <a:schemeClr val="bg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Métodos</a:t>
              </a:r>
            </a:p>
            <a:p>
              <a:pPr algn="ctr"/>
              <a:r>
                <a:rPr lang="es-ES" sz="2000" dirty="0" smtClean="0">
                  <a:solidFill>
                    <a:schemeClr val="bg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Sistemas</a:t>
              </a:r>
              <a:endParaRPr lang="es-ES" sz="2000" dirty="0">
                <a:solidFill>
                  <a:schemeClr val="bg1"/>
                </a:solidFill>
                <a:latin typeface="Gill Sans"/>
                <a:ea typeface="Gill Sans" pitchFamily="-84" charset="0"/>
                <a:cs typeface="Gill Sans" pitchFamily="-84" charset="0"/>
              </a:endParaRPr>
            </a:p>
          </p:txBody>
        </p:sp>
        <p:sp>
          <p:nvSpPr>
            <p:cNvPr id="102408" name="Rectangle 8"/>
            <p:cNvSpPr>
              <a:spLocks/>
            </p:cNvSpPr>
            <p:nvPr/>
          </p:nvSpPr>
          <p:spPr bwMode="auto">
            <a:xfrm>
              <a:off x="4642090" y="183148"/>
              <a:ext cx="1396216" cy="30777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s-ES" sz="2000" dirty="0" smtClean="0">
                  <a:solidFill>
                    <a:schemeClr val="bg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20% técnico</a:t>
              </a:r>
              <a:endParaRPr lang="es-ES" sz="2000" dirty="0">
                <a:solidFill>
                  <a:schemeClr val="bg1"/>
                </a:solidFill>
                <a:latin typeface="Gill Sans"/>
                <a:ea typeface="Gill Sans" pitchFamily="-84" charset="0"/>
                <a:cs typeface="Gill Sans" pitchFamily="-84" charset="0"/>
              </a:endParaRP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4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9117" y="2187774"/>
            <a:ext cx="6116836" cy="287535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04450" name="Rectangle 2"/>
          <p:cNvSpPr>
            <a:spLocks/>
          </p:cNvSpPr>
          <p:nvPr/>
        </p:nvSpPr>
        <p:spPr bwMode="auto">
          <a:xfrm>
            <a:off x="1808361" y="616149"/>
            <a:ext cx="5104282" cy="9233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>
              <a:spcBef>
                <a:spcPts val="1687"/>
              </a:spcBef>
            </a:pPr>
            <a:r>
              <a:rPr lang="es-ES" sz="6000" dirty="0" smtClean="0">
                <a:latin typeface="Gill Sans"/>
                <a:ea typeface="Gill Sans" pitchFamily="-84" charset="0"/>
                <a:cs typeface="Gill Sans" pitchFamily="-84" charset="0"/>
              </a:rPr>
              <a:t>Trabajar juntos</a:t>
            </a:r>
            <a:endParaRPr lang="es-ES" sz="60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0" grpId="0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1"/>
          <p:cNvSpPr>
            <a:spLocks/>
          </p:cNvSpPr>
          <p:nvPr/>
        </p:nvSpPr>
        <p:spPr bwMode="auto">
          <a:xfrm>
            <a:off x="5123974" y="1531441"/>
            <a:ext cx="3776186" cy="377725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>
              <a:spcBef>
                <a:spcPts val="1687"/>
              </a:spcBef>
            </a:pPr>
            <a:r>
              <a:rPr lang="es-ES" sz="4400" dirty="0" smtClean="0">
                <a:latin typeface="Gill Sans"/>
                <a:ea typeface="Gill Sans" pitchFamily="-84" charset="0"/>
                <a:cs typeface="Gill Sans" pitchFamily="-84" charset="0"/>
              </a:rPr>
              <a:t>Atraer a los actores a través de un enfoque participativo</a:t>
            </a:r>
            <a:endParaRPr lang="es-ES" sz="44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1798" y="275029"/>
            <a:ext cx="4036735" cy="60511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1"/>
          <p:cNvSpPr>
            <a:spLocks/>
          </p:cNvSpPr>
          <p:nvPr/>
        </p:nvSpPr>
        <p:spPr bwMode="auto">
          <a:xfrm>
            <a:off x="2627310" y="5477248"/>
            <a:ext cx="3733394" cy="67710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ctr">
              <a:spcBef>
                <a:spcPts val="1687"/>
              </a:spcBef>
            </a:pPr>
            <a:r>
              <a:rPr lang="es-ES" sz="4400" dirty="0" smtClean="0">
                <a:latin typeface="Gill Sans"/>
                <a:ea typeface="Gill Sans" pitchFamily="-84" charset="0"/>
                <a:cs typeface="Gill Sans" pitchFamily="-84" charset="0"/>
              </a:rPr>
              <a:t>Sensibilización</a:t>
            </a:r>
            <a:endParaRPr lang="es-ES" sz="44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113666" name="Rectangle 2"/>
          <p:cNvSpPr>
            <a:spLocks/>
          </p:cNvSpPr>
          <p:nvPr/>
        </p:nvSpPr>
        <p:spPr bwMode="auto">
          <a:xfrm>
            <a:off x="1495086" y="321469"/>
            <a:ext cx="5775620" cy="67710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ctr">
              <a:spcBef>
                <a:spcPts val="1687"/>
              </a:spcBef>
            </a:pPr>
            <a:r>
              <a:rPr lang="es-ES" sz="4400" dirty="0" smtClean="0">
                <a:latin typeface="Gill Sans"/>
                <a:ea typeface="Gill Sans" pitchFamily="-84" charset="0"/>
                <a:cs typeface="Gill Sans" pitchFamily="-84" charset="0"/>
              </a:rPr>
              <a:t>Creación de capacidad</a:t>
            </a:r>
            <a:endParaRPr lang="es-ES" sz="44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pic>
        <p:nvPicPr>
          <p:cNvPr id="1136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23492" y="1283732"/>
            <a:ext cx="4688086" cy="410207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89297" y="2339579"/>
            <a:ext cx="8920758" cy="2029272"/>
            <a:chOff x="0" y="0"/>
            <a:chExt cx="7992" cy="1818"/>
          </a:xfrm>
        </p:grpSpPr>
        <p:sp>
          <p:nvSpPr>
            <p:cNvPr id="115723" name="Rectangle 2"/>
            <p:cNvSpPr>
              <a:spLocks/>
            </p:cNvSpPr>
            <p:nvPr/>
          </p:nvSpPr>
          <p:spPr bwMode="auto">
            <a:xfrm>
              <a:off x="0" y="0"/>
              <a:ext cx="7992" cy="8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l"/>
              <a:r>
                <a:rPr lang="es-ES" altLang="ja-JP" sz="2400" i="1" dirty="0" smtClean="0">
                  <a:solidFill>
                    <a:schemeClr val="tx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“Las </a:t>
              </a:r>
              <a:r>
                <a:rPr lang="es-ES" altLang="ja-JP" sz="2400" i="1" dirty="0" err="1" smtClean="0">
                  <a:solidFill>
                    <a:schemeClr val="tx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SDIs</a:t>
              </a:r>
              <a:r>
                <a:rPr lang="es-ES" altLang="ja-JP" sz="2400" i="1" dirty="0" smtClean="0">
                  <a:solidFill>
                    <a:schemeClr val="tx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 pueden considerarse como redes sociales de gente y organizaciones respaldados por datos y tecnología”</a:t>
              </a:r>
              <a:endParaRPr lang="es-ES" sz="2400" i="1" dirty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endParaRPr>
            </a:p>
          </p:txBody>
        </p:sp>
        <p:sp>
          <p:nvSpPr>
            <p:cNvPr id="115724" name="Rectangle 3"/>
            <p:cNvSpPr>
              <a:spLocks/>
            </p:cNvSpPr>
            <p:nvPr/>
          </p:nvSpPr>
          <p:spPr bwMode="auto">
            <a:xfrm>
              <a:off x="0" y="832"/>
              <a:ext cx="7992" cy="54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l"/>
              <a:r>
                <a:rPr lang="es-ES" altLang="ja-JP" sz="2400" i="1" dirty="0" smtClean="0">
                  <a:solidFill>
                    <a:schemeClr val="tx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“La tecnología es  barata, los datos son caros, pero las relaciones sociales no tienen precio”</a:t>
              </a:r>
              <a:endParaRPr lang="es-ES" sz="2400" i="1" dirty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endParaRPr>
            </a:p>
          </p:txBody>
        </p:sp>
        <p:sp>
          <p:nvSpPr>
            <p:cNvPr id="115725" name="Rectangle 4"/>
            <p:cNvSpPr>
              <a:spLocks/>
            </p:cNvSpPr>
            <p:nvPr/>
          </p:nvSpPr>
          <p:spPr bwMode="auto">
            <a:xfrm>
              <a:off x="5513" y="1245"/>
              <a:ext cx="2479" cy="5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>
                <a:spcBef>
                  <a:spcPts val="1687"/>
                </a:spcBef>
              </a:pPr>
              <a:r>
                <a:rPr lang="es-ES" sz="2000" i="1" dirty="0" err="1" smtClean="0">
                  <a:latin typeface="Gill Sans"/>
                  <a:ea typeface="Gill Sans" pitchFamily="-84" charset="0"/>
                  <a:cs typeface="Gill Sans" pitchFamily="-84" charset="0"/>
                </a:rPr>
                <a:t>Craglia</a:t>
              </a:r>
              <a:r>
                <a:rPr lang="es-ES" sz="2000" i="1" dirty="0" smtClean="0">
                  <a:latin typeface="Gill Sans"/>
                  <a:ea typeface="Gill Sans" pitchFamily="-84" charset="0"/>
                  <a:cs typeface="Gill Sans" pitchFamily="-84" charset="0"/>
                </a:rPr>
                <a:t> et al. (2009)</a:t>
              </a:r>
              <a:endParaRPr lang="es-ES" sz="2000" i="1" dirty="0">
                <a:latin typeface="Gill Sans"/>
                <a:ea typeface="Gill Sans" pitchFamily="-84" charset="0"/>
                <a:cs typeface="Gill Sans" pitchFamily="-84" charset="0"/>
              </a:endParaRPr>
            </a:p>
          </p:txBody>
        </p:sp>
      </p:grpSp>
      <p:sp>
        <p:nvSpPr>
          <p:cNvPr id="110597" name="Rectangle 5"/>
          <p:cNvSpPr>
            <a:spLocks/>
          </p:cNvSpPr>
          <p:nvPr/>
        </p:nvSpPr>
        <p:spPr bwMode="auto">
          <a:xfrm>
            <a:off x="428625" y="5260569"/>
            <a:ext cx="4190250" cy="4924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es-ES" sz="3200" dirty="0" smtClean="0">
                <a:latin typeface="Gill Sans"/>
                <a:ea typeface="Gill Sans" pitchFamily="-84" charset="0"/>
                <a:cs typeface="Gill Sans" pitchFamily="-84" charset="0"/>
              </a:rPr>
              <a:t>Creación de capacidad</a:t>
            </a:r>
            <a:endParaRPr lang="es-ES" sz="32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110598" name="Rectangle 6"/>
          <p:cNvSpPr>
            <a:spLocks/>
          </p:cNvSpPr>
          <p:nvPr/>
        </p:nvSpPr>
        <p:spPr bwMode="auto">
          <a:xfrm>
            <a:off x="4804172" y="5783789"/>
            <a:ext cx="1962076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es-ES" sz="3400" dirty="0" smtClean="0">
                <a:latin typeface="Gill Sans"/>
                <a:ea typeface="Gill Sans" pitchFamily="-84" charset="0"/>
                <a:cs typeface="Gill Sans" pitchFamily="-84" charset="0"/>
              </a:rPr>
              <a:t>Incentivos</a:t>
            </a:r>
            <a:endParaRPr lang="es-ES" sz="34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110599" name="Rectangle 7"/>
          <p:cNvSpPr>
            <a:spLocks/>
          </p:cNvSpPr>
          <p:nvPr/>
        </p:nvSpPr>
        <p:spPr bwMode="auto">
          <a:xfrm>
            <a:off x="2152055" y="1702222"/>
            <a:ext cx="1187826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es-ES" sz="3400" dirty="0" smtClean="0">
                <a:latin typeface="Gill Sans"/>
                <a:ea typeface="Gill Sans" pitchFamily="-84" charset="0"/>
                <a:cs typeface="Gill Sans" pitchFamily="-84" charset="0"/>
              </a:rPr>
              <a:t>Gente</a:t>
            </a:r>
            <a:endParaRPr lang="es-ES" sz="34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110600" name="Rectangle 8"/>
          <p:cNvSpPr>
            <a:spLocks/>
          </p:cNvSpPr>
          <p:nvPr/>
        </p:nvSpPr>
        <p:spPr bwMode="auto">
          <a:xfrm>
            <a:off x="6947297" y="942082"/>
            <a:ext cx="2032608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es-ES" sz="3400" dirty="0" smtClean="0">
                <a:latin typeface="Gill Sans"/>
                <a:ea typeface="Gill Sans" pitchFamily="-84" charset="0"/>
                <a:cs typeface="Gill Sans" pitchFamily="-84" charset="0"/>
              </a:rPr>
              <a:t>Educación</a:t>
            </a:r>
            <a:endParaRPr lang="es-ES" sz="34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110601" name="Rectangle 9"/>
          <p:cNvSpPr>
            <a:spLocks/>
          </p:cNvSpPr>
          <p:nvPr/>
        </p:nvSpPr>
        <p:spPr bwMode="auto">
          <a:xfrm>
            <a:off x="7069019" y="5260569"/>
            <a:ext cx="2008563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es-ES" sz="3400" dirty="0" smtClean="0">
                <a:latin typeface="Gill Sans"/>
                <a:ea typeface="Gill Sans" pitchFamily="-84" charset="0"/>
                <a:cs typeface="Gill Sans" pitchFamily="-84" charset="0"/>
              </a:rPr>
              <a:t>Beneficios</a:t>
            </a:r>
            <a:endParaRPr lang="es-ES" sz="34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110602" name="Rectangle 10"/>
          <p:cNvSpPr>
            <a:spLocks/>
          </p:cNvSpPr>
          <p:nvPr/>
        </p:nvSpPr>
        <p:spPr bwMode="auto">
          <a:xfrm>
            <a:off x="987919" y="660796"/>
            <a:ext cx="2328272" cy="104142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/>
            <a:r>
              <a:rPr lang="es-ES" sz="2800" dirty="0" smtClean="0">
                <a:latin typeface="Gill Sans"/>
                <a:ea typeface="Gill Sans" pitchFamily="-84" charset="0"/>
                <a:cs typeface="Gill Sans" pitchFamily="-84" charset="0"/>
              </a:rPr>
              <a:t>Responder a una necesidad</a:t>
            </a:r>
            <a:endParaRPr lang="es-ES" sz="28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110603" name="Rectangle 11"/>
          <p:cNvSpPr>
            <a:spLocks/>
          </p:cNvSpPr>
          <p:nvPr/>
        </p:nvSpPr>
        <p:spPr bwMode="auto">
          <a:xfrm>
            <a:off x="1553766" y="4471125"/>
            <a:ext cx="6636432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es-ES" sz="3400" dirty="0" smtClean="0">
                <a:latin typeface="Gill Sans"/>
                <a:ea typeface="Gill Sans" pitchFamily="-84" charset="0"/>
                <a:cs typeface="Gill Sans" pitchFamily="-84" charset="0"/>
              </a:rPr>
              <a:t>Contexto Político - Socio - Cultural</a:t>
            </a:r>
            <a:endParaRPr lang="es-ES" sz="34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110604" name="Rectangle 12"/>
          <p:cNvSpPr>
            <a:spLocks/>
          </p:cNvSpPr>
          <p:nvPr/>
        </p:nvSpPr>
        <p:spPr bwMode="auto">
          <a:xfrm>
            <a:off x="3946922" y="1157511"/>
            <a:ext cx="2470228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es-ES" sz="3400" dirty="0" smtClean="0">
                <a:latin typeface="Gill Sans"/>
                <a:ea typeface="Gill Sans" pitchFamily="-84" charset="0"/>
                <a:cs typeface="Gill Sans" pitchFamily="-84" charset="0"/>
              </a:rPr>
              <a:t>Compromiso</a:t>
            </a:r>
            <a:endParaRPr lang="es-ES" sz="34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115722" name="Rectangle 10"/>
          <p:cNvSpPr>
            <a:spLocks/>
          </p:cNvSpPr>
          <p:nvPr/>
        </p:nvSpPr>
        <p:spPr bwMode="auto">
          <a:xfrm>
            <a:off x="619029" y="0"/>
            <a:ext cx="8524972" cy="56257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es-ES" sz="2600" b="1" dirty="0" smtClean="0">
                <a:latin typeface="Calibri"/>
                <a:ea typeface="Gill Sans" pitchFamily="-84" charset="0"/>
                <a:cs typeface="Gill Sans" pitchFamily="-84" charset="0"/>
              </a:rPr>
              <a:t>Factores para impulsar o detener el desarrollo de SDI</a:t>
            </a:r>
            <a:endParaRPr lang="es-ES" sz="2600" b="1" dirty="0">
              <a:latin typeface="Calibri"/>
              <a:ea typeface="Gill Sans" pitchFamily="-84" charset="0"/>
              <a:cs typeface="Gill Sans" pitchFamily="-84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7" grpId="0" autoUpdateAnimBg="0"/>
      <p:bldP spid="110598" grpId="0" autoUpdateAnimBg="0"/>
      <p:bldP spid="110599" grpId="0" autoUpdateAnimBg="0"/>
      <p:bldP spid="110600" grpId="0" autoUpdateAnimBg="0"/>
      <p:bldP spid="110601" grpId="0" autoUpdateAnimBg="0"/>
      <p:bldP spid="110602" grpId="0" autoUpdateAnimBg="0"/>
      <p:bldP spid="110603" grpId="0" autoUpdateAnimBg="0"/>
      <p:bldP spid="110604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52320" y="6356350"/>
            <a:ext cx="334480" cy="365125"/>
          </a:xfrm>
        </p:spPr>
        <p:txBody>
          <a:bodyPr/>
          <a:lstStyle/>
          <a:p>
            <a:fld id="{BB94B09F-8FCB-7141-A19E-A8444146AAFD}" type="slidenum">
              <a:rPr lang="es-ES" smtClean="0"/>
              <a:pPr/>
              <a:t>5</a:t>
            </a:fld>
            <a:endParaRPr lang="es-ES" dirty="0"/>
          </a:p>
        </p:txBody>
      </p:sp>
      <p:sp>
        <p:nvSpPr>
          <p:cNvPr id="7" name="TextBox 6"/>
          <p:cNvSpPr txBox="1"/>
          <p:nvPr/>
        </p:nvSpPr>
        <p:spPr>
          <a:xfrm>
            <a:off x="914400" y="0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600" b="1" dirty="0" smtClean="0"/>
              <a:t>Compartir datos geoespaciales</a:t>
            </a:r>
            <a:endParaRPr lang="es-ES" sz="2600" b="1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2960" y="436880"/>
            <a:ext cx="7955280" cy="59664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09181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7600" y="198149"/>
            <a:ext cx="1962584" cy="125647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12642" name="Rectangle 2"/>
          <p:cNvSpPr>
            <a:spLocks/>
          </p:cNvSpPr>
          <p:nvPr/>
        </p:nvSpPr>
        <p:spPr bwMode="auto">
          <a:xfrm>
            <a:off x="125442" y="1643063"/>
            <a:ext cx="8911828" cy="35629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just">
              <a:spcBef>
                <a:spcPts val="2400"/>
              </a:spcBef>
            </a:pPr>
            <a:r>
              <a:rPr lang="es-ES" sz="2100" dirty="0" smtClean="0">
                <a:latin typeface="Gill Sans"/>
                <a:ea typeface="Gill Sans" pitchFamily="-84" charset="0"/>
                <a:cs typeface="Gill Sans" pitchFamily="-84" charset="0"/>
              </a:rPr>
              <a:t>Colaboración voluntaria de gobiernos y organizaciones internacionales</a:t>
            </a:r>
          </a:p>
          <a:p>
            <a:pPr algn="just">
              <a:spcBef>
                <a:spcPts val="2400"/>
              </a:spcBef>
            </a:pPr>
            <a:r>
              <a:rPr lang="es-ES" sz="2100" dirty="0" smtClean="0">
                <a:latin typeface="Gill Sans"/>
                <a:ea typeface="Gill Sans" pitchFamily="-84" charset="0"/>
                <a:cs typeface="Gill Sans" pitchFamily="-84" charset="0"/>
              </a:rPr>
              <a:t>Coordinada por el </a:t>
            </a:r>
            <a:r>
              <a:rPr lang="es-ES" sz="2100" dirty="0" err="1" smtClean="0">
                <a:latin typeface="Gill Sans"/>
                <a:ea typeface="Gill Sans" pitchFamily="-84" charset="0"/>
                <a:cs typeface="Gill Sans" pitchFamily="-84" charset="0"/>
              </a:rPr>
              <a:t>Group</a:t>
            </a:r>
            <a:r>
              <a:rPr lang="es-ES" sz="21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s-ES" sz="2100" dirty="0" err="1" smtClean="0">
                <a:latin typeface="Gill Sans"/>
                <a:ea typeface="Gill Sans" pitchFamily="-84" charset="0"/>
                <a:cs typeface="Gill Sans" pitchFamily="-84" charset="0"/>
              </a:rPr>
              <a:t>on</a:t>
            </a:r>
            <a:r>
              <a:rPr lang="es-ES" sz="21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s-ES" sz="2100" dirty="0" err="1" smtClean="0">
                <a:latin typeface="Gill Sans"/>
                <a:ea typeface="Gill Sans" pitchFamily="-84" charset="0"/>
                <a:cs typeface="Gill Sans" pitchFamily="-84" charset="0"/>
              </a:rPr>
              <a:t>Earth</a:t>
            </a:r>
            <a:r>
              <a:rPr lang="es-ES" sz="21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s-ES" sz="2100" dirty="0" err="1" smtClean="0">
                <a:latin typeface="Gill Sans"/>
                <a:ea typeface="Gill Sans" pitchFamily="-84" charset="0"/>
                <a:cs typeface="Gill Sans" pitchFamily="-84" charset="0"/>
              </a:rPr>
              <a:t>Observations</a:t>
            </a:r>
            <a:r>
              <a:rPr lang="es-ES" sz="2100" dirty="0" smtClean="0">
                <a:latin typeface="Gill Sans"/>
                <a:ea typeface="Gill Sans" pitchFamily="-84" charset="0"/>
                <a:cs typeface="Gill Sans" pitchFamily="-84" charset="0"/>
              </a:rPr>
              <a:t> (GEO)</a:t>
            </a:r>
          </a:p>
          <a:p>
            <a:pPr algn="just">
              <a:spcBef>
                <a:spcPts val="2400"/>
              </a:spcBef>
            </a:pPr>
            <a:r>
              <a:rPr lang="es-ES" sz="2100" dirty="0" smtClean="0">
                <a:latin typeface="Gill Sans"/>
                <a:ea typeface="Gill Sans" pitchFamily="-84" charset="0"/>
                <a:cs typeface="Gill Sans" pitchFamily="-84" charset="0"/>
              </a:rPr>
              <a:t>Plan de implementación a 10 años (2005-2015). Completamente operacional en 2015.</a:t>
            </a:r>
          </a:p>
          <a:p>
            <a:pPr algn="just">
              <a:spcBef>
                <a:spcPts val="2400"/>
              </a:spcBef>
            </a:pPr>
            <a:r>
              <a:rPr lang="es-ES" altLang="ja-JP" sz="2100" i="1" dirty="0" smtClean="0">
                <a:latin typeface="Gill Sans"/>
                <a:ea typeface="Gill Sans" pitchFamily="-84" charset="0"/>
                <a:cs typeface="Gill Sans" pitchFamily="-84" charset="0"/>
              </a:rPr>
              <a:t>“El sistema global de sistemas de observación de la Tierra proveerá las herramientas de apoyo a las decisiones para una gran variedad de usuarios. Así como el internet, GEOSS será una red global y flexible de proveedores de contenidos permitiendo a los responsables de la toma de decisiones acceder a una extraordinaria cantidad de información desde sus escritorios.”</a:t>
            </a:r>
            <a:endParaRPr lang="es-ES" sz="2100" i="1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112643" name="Rectangle 3"/>
          <p:cNvSpPr>
            <a:spLocks/>
          </p:cNvSpPr>
          <p:nvPr/>
        </p:nvSpPr>
        <p:spPr bwMode="auto">
          <a:xfrm>
            <a:off x="2250281" y="5496560"/>
            <a:ext cx="4634508" cy="7858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>
              <a:spcBef>
                <a:spcPts val="600"/>
              </a:spcBef>
            </a:pPr>
            <a:r>
              <a:rPr lang="es-ES" sz="2100" dirty="0" smtClean="0">
                <a:latin typeface="Gill Sans"/>
                <a:ea typeface="Gill Sans" pitchFamily="-84" charset="0"/>
                <a:cs typeface="Gill Sans" pitchFamily="-84" charset="0"/>
              </a:rPr>
              <a:t>ACCESO. CONECTAR. USUARIOS.</a:t>
            </a:r>
          </a:p>
          <a:p>
            <a:pPr>
              <a:spcBef>
                <a:spcPts val="600"/>
              </a:spcBef>
            </a:pPr>
            <a:r>
              <a:rPr lang="es-ES" sz="2100" dirty="0" smtClean="0">
                <a:latin typeface="Gill Sans"/>
                <a:ea typeface="Gill Sans" pitchFamily="-84" charset="0"/>
                <a:cs typeface="Gill Sans" pitchFamily="-84" charset="0"/>
              </a:rPr>
              <a:t>SINERGIAS. BENEFICIOS. SOLUCIONES.</a:t>
            </a:r>
            <a:endParaRPr lang="es-ES" sz="21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117764" name="Rectangle 4"/>
          <p:cNvSpPr>
            <a:spLocks/>
          </p:cNvSpPr>
          <p:nvPr/>
        </p:nvSpPr>
        <p:spPr bwMode="auto">
          <a:xfrm>
            <a:off x="3607157" y="729466"/>
            <a:ext cx="3898503" cy="3231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en-US" sz="2100" u="sng" dirty="0">
                <a:latin typeface="Gill Sans"/>
                <a:ea typeface="Gill Sans" pitchFamily="-84" charset="0"/>
                <a:cs typeface="Gill Sans" pitchFamily="-84" charset="0"/>
                <a:hlinkClick r:id="rId4"/>
              </a:rPr>
              <a:t>http://www.earthobservations.org</a:t>
            </a: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/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2" grpId="0" build="p" autoUpdateAnimBg="0"/>
      <p:bldP spid="112643" grpId="0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0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03680" y="107513"/>
            <a:ext cx="1935760" cy="123930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19810" name="Rectangle 2"/>
          <p:cNvSpPr>
            <a:spLocks/>
          </p:cNvSpPr>
          <p:nvPr/>
        </p:nvSpPr>
        <p:spPr bwMode="auto">
          <a:xfrm>
            <a:off x="232172" y="1920240"/>
            <a:ext cx="8679656" cy="404367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just">
              <a:spcBef>
                <a:spcPts val="3516"/>
              </a:spcBef>
              <a:buSzPct val="125000"/>
              <a:buFont typeface="Lucida Grande" pitchFamily="-84" charset="0"/>
              <a:buChar char="‣"/>
            </a:pPr>
            <a:r>
              <a:rPr lang="es-ES" sz="2800" dirty="0" smtClean="0">
                <a:latin typeface="Gill Sans"/>
                <a:ea typeface="Gill Sans" pitchFamily="-84" charset="0"/>
                <a:cs typeface="Gill Sans" pitchFamily="-84" charset="0"/>
              </a:rPr>
              <a:t>Habrá un </a:t>
            </a:r>
            <a:r>
              <a:rPr lang="es-ES" sz="2800" dirty="0" smtClean="0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intercambio completo y abierto </a:t>
            </a:r>
            <a:r>
              <a:rPr lang="es-ES" sz="2800" dirty="0" smtClean="0">
                <a:latin typeface="Gill Sans"/>
                <a:ea typeface="Gill Sans" pitchFamily="-84" charset="0"/>
                <a:cs typeface="Gill Sans" pitchFamily="-84" charset="0"/>
              </a:rPr>
              <a:t>de datos, metadatos y productos compartidos dentro de GEOSS, reconociendo los instrumentos internacionales apropiados y las políticas y legislaciones nacionales. </a:t>
            </a:r>
            <a:br>
              <a:rPr lang="es-ES" sz="2800" dirty="0" smtClean="0">
                <a:latin typeface="Gill Sans"/>
                <a:ea typeface="Gill Sans" pitchFamily="-84" charset="0"/>
                <a:cs typeface="Gill Sans" pitchFamily="-84" charset="0"/>
              </a:rPr>
            </a:br>
            <a:r>
              <a:rPr lang="es-ES" sz="2800" dirty="0" smtClean="0">
                <a:latin typeface="Gill Sans"/>
                <a:ea typeface="Gill Sans" pitchFamily="-84" charset="0"/>
                <a:cs typeface="Gill Sans" pitchFamily="-84" charset="0"/>
              </a:rPr>
              <a:t>Todos los datos, metadatos y productos compartidos estarán disponibles </a:t>
            </a:r>
            <a:r>
              <a:rPr lang="es-ES" sz="2800" dirty="0" smtClean="0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a un tiempo y costo mínimos</a:t>
            </a:r>
            <a:r>
              <a:rPr lang="es-ES" sz="2800" dirty="0" smtClean="0">
                <a:latin typeface="Gill Sans"/>
                <a:ea typeface="Gill Sans" pitchFamily="-84" charset="0"/>
                <a:cs typeface="Gill Sans" pitchFamily="-84" charset="0"/>
              </a:rPr>
              <a:t>. </a:t>
            </a:r>
            <a:br>
              <a:rPr lang="es-ES" sz="2800" dirty="0" smtClean="0">
                <a:latin typeface="Gill Sans"/>
                <a:ea typeface="Gill Sans" pitchFamily="-84" charset="0"/>
                <a:cs typeface="Gill Sans" pitchFamily="-84" charset="0"/>
              </a:rPr>
            </a:br>
            <a:r>
              <a:rPr lang="es-ES" sz="2800" dirty="0" smtClean="0">
                <a:latin typeface="Gill Sans"/>
                <a:ea typeface="Gill Sans" pitchFamily="-84" charset="0"/>
                <a:cs typeface="Gill Sans" pitchFamily="-84" charset="0"/>
              </a:rPr>
              <a:t>Todos los datos, metadatos y productos compartidos siendo </a:t>
            </a:r>
            <a:r>
              <a:rPr lang="es-ES" sz="2800" dirty="0" smtClean="0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gratuitos </a:t>
            </a:r>
            <a:r>
              <a:rPr lang="es-ES" sz="2800" dirty="0" smtClean="0">
                <a:latin typeface="Gill Sans"/>
                <a:ea typeface="Gill Sans" pitchFamily="-84" charset="0"/>
                <a:cs typeface="Gill Sans" pitchFamily="-84" charset="0"/>
              </a:rPr>
              <a:t>o </a:t>
            </a:r>
            <a:r>
              <a:rPr lang="es-ES" sz="2800" dirty="0" smtClean="0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no más caros que su costo de reproducción </a:t>
            </a:r>
            <a:r>
              <a:rPr lang="es-ES" sz="2800" dirty="0" smtClean="0">
                <a:latin typeface="Gill Sans"/>
                <a:ea typeface="Gill Sans" pitchFamily="-84" charset="0"/>
                <a:cs typeface="Gill Sans" pitchFamily="-84" charset="0"/>
              </a:rPr>
              <a:t>serán incitados para su uso en la investigación y educación. </a:t>
            </a:r>
            <a:endParaRPr lang="es-ES" sz="28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119811" name="Rectangle 3"/>
          <p:cNvSpPr>
            <a:spLocks/>
          </p:cNvSpPr>
          <p:nvPr/>
        </p:nvSpPr>
        <p:spPr bwMode="auto">
          <a:xfrm>
            <a:off x="3210331" y="379869"/>
            <a:ext cx="5411610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es-ES" sz="2600" b="1" dirty="0" smtClean="0">
                <a:solidFill>
                  <a:schemeClr val="tx1"/>
                </a:solidFill>
                <a:latin typeface="Calibri"/>
                <a:ea typeface="Gill Sans" pitchFamily="-84" charset="0"/>
                <a:cs typeface="Gill Sans" pitchFamily="-84" charset="0"/>
              </a:rPr>
              <a:t>GEOSS: principios para compartir datos</a:t>
            </a:r>
            <a:endParaRPr lang="es-ES" sz="2600" b="1" dirty="0">
              <a:solidFill>
                <a:schemeClr val="tx1"/>
              </a:solidFill>
              <a:latin typeface="Calibri"/>
              <a:ea typeface="Gill Sans" pitchFamily="-84" charset="0"/>
              <a:cs typeface="Gill Sans" pitchFamily="-84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452289" y="355262"/>
            <a:ext cx="8424937" cy="6174649"/>
            <a:chOff x="0" y="9"/>
            <a:chExt cx="7719" cy="5658"/>
          </a:xfrm>
        </p:grpSpPr>
        <p:pic>
          <p:nvPicPr>
            <p:cNvPr id="121859" name="Picture 2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422" y="3144"/>
              <a:ext cx="1920" cy="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21860" name="Picture 3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12" y="3202"/>
              <a:ext cx="1944" cy="67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2167" y="2633"/>
              <a:ext cx="3378" cy="883"/>
              <a:chOff x="0" y="0"/>
              <a:chExt cx="3378" cy="883"/>
            </a:xfrm>
          </p:grpSpPr>
          <p:grpSp>
            <p:nvGrpSpPr>
              <p:cNvPr id="4" name="Group 5"/>
              <p:cNvGrpSpPr>
                <a:grpSpLocks/>
              </p:cNvGrpSpPr>
              <p:nvPr/>
            </p:nvGrpSpPr>
            <p:grpSpPr bwMode="auto">
              <a:xfrm>
                <a:off x="-40" y="8"/>
                <a:ext cx="3456" cy="896"/>
                <a:chOff x="0" y="0"/>
                <a:chExt cx="3456" cy="896"/>
              </a:xfrm>
            </p:grpSpPr>
            <p:sp>
              <p:nvSpPr>
                <p:cNvPr id="121922" name="Oval 6"/>
                <p:cNvSpPr>
                  <a:spLocks/>
                </p:cNvSpPr>
                <p:nvPr/>
              </p:nvSpPr>
              <p:spPr bwMode="auto">
                <a:xfrm>
                  <a:off x="40" y="32"/>
                  <a:ext cx="3378" cy="824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s-ES" dirty="0"/>
                </a:p>
              </p:txBody>
            </p:sp>
            <p:pic>
              <p:nvPicPr>
                <p:cNvPr id="121923" name="Picture 7"/>
                <p:cNvPicPr>
                  <a:picLocks noChangeArrowheads="1"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 bwMode="auto">
                <a:xfrm>
                  <a:off x="0" y="0"/>
                  <a:ext cx="3456" cy="896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5" name="Group 8"/>
              <p:cNvGrpSpPr>
                <a:grpSpLocks/>
              </p:cNvGrpSpPr>
              <p:nvPr/>
            </p:nvGrpSpPr>
            <p:grpSpPr bwMode="auto">
              <a:xfrm>
                <a:off x="901" y="0"/>
                <a:ext cx="1666" cy="883"/>
                <a:chOff x="0" y="0"/>
                <a:chExt cx="1665" cy="883"/>
              </a:xfrm>
            </p:grpSpPr>
            <p:pic>
              <p:nvPicPr>
                <p:cNvPr id="121920" name="Picture 9"/>
                <p:cNvPicPr>
                  <a:picLocks noChangeAspect="1" noChangeArrowheads="1"/>
                </p:cNvPicPr>
                <p:nvPr/>
              </p:nvPicPr>
              <p:blipFill>
                <a:blip r:embed="rId6"/>
                <a:srcRect/>
                <a:stretch>
                  <a:fillRect/>
                </a:stretch>
              </p:blipFill>
              <p:spPr bwMode="auto">
                <a:xfrm>
                  <a:off x="0" y="127"/>
                  <a:ext cx="1108" cy="64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21921" name="Rectangle 10"/>
                <p:cNvSpPr>
                  <a:spLocks/>
                </p:cNvSpPr>
                <p:nvPr/>
              </p:nvSpPr>
              <p:spPr bwMode="auto">
                <a:xfrm>
                  <a:off x="990" y="0"/>
                  <a:ext cx="675" cy="883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lIns="0" tIns="0" rIns="0" bIns="0" anchor="ctr">
                  <a:prstTxWarp prst="textNoShape">
                    <a:avLst/>
                  </a:prstTxWarp>
                </a:bodyPr>
                <a:lstStyle/>
                <a:p>
                  <a:r>
                    <a:rPr lang="es-ES" sz="4500" dirty="0" smtClean="0">
                      <a:solidFill>
                        <a:srgbClr val="003DCC"/>
                      </a:solidFill>
                      <a:latin typeface="Bauhaus 93" pitchFamily="-84" charset="0"/>
                      <a:ea typeface="Bauhaus 93" pitchFamily="-84" charset="0"/>
                      <a:cs typeface="Bauhaus 93" pitchFamily="-84" charset="0"/>
                      <a:sym typeface="Bauhaus 93" pitchFamily="-84" charset="0"/>
                    </a:rPr>
                    <a:t>SS</a:t>
                  </a:r>
                  <a:endParaRPr lang="es-ES" sz="4500" dirty="0">
                    <a:solidFill>
                      <a:srgbClr val="003DCC"/>
                    </a:solidFill>
                    <a:latin typeface="Bauhaus 93" pitchFamily="-84" charset="0"/>
                    <a:ea typeface="Bauhaus 93" pitchFamily="-84" charset="0"/>
                    <a:cs typeface="Bauhaus 93" pitchFamily="-84" charset="0"/>
                    <a:sym typeface="Bauhaus 93" pitchFamily="-84" charset="0"/>
                  </a:endParaRPr>
                </a:p>
              </p:txBody>
            </p:sp>
          </p:grpSp>
        </p:grpSp>
        <p:sp>
          <p:nvSpPr>
            <p:cNvPr id="121862" name="Rectangle 11"/>
            <p:cNvSpPr>
              <a:spLocks/>
            </p:cNvSpPr>
            <p:nvPr/>
          </p:nvSpPr>
          <p:spPr bwMode="auto">
            <a:xfrm>
              <a:off x="2529" y="9"/>
              <a:ext cx="3343" cy="40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/>
              <a:r>
                <a:rPr lang="es-ES" sz="2600" b="1" dirty="0" smtClean="0">
                  <a:latin typeface="Calibri"/>
                  <a:ea typeface="Eurostile" pitchFamily="-84" charset="0"/>
                  <a:cs typeface="Eurostile" pitchFamily="-84" charset="0"/>
                  <a:sym typeface="Eurostile" pitchFamily="-84" charset="0"/>
                </a:rPr>
                <a:t>Sistemas de observación</a:t>
              </a:r>
              <a:endParaRPr lang="es-ES" sz="2600" b="1" dirty="0">
                <a:latin typeface="Calibri"/>
                <a:ea typeface="Eurostile" pitchFamily="-84" charset="0"/>
                <a:cs typeface="Eurostile" pitchFamily="-84" charset="0"/>
                <a:sym typeface="Eurostile" pitchFamily="-84" charset="0"/>
              </a:endParaRPr>
            </a:p>
          </p:txBody>
        </p:sp>
        <p:sp>
          <p:nvSpPr>
            <p:cNvPr id="121863" name="Rectangle 12"/>
            <p:cNvSpPr>
              <a:spLocks/>
            </p:cNvSpPr>
            <p:nvPr/>
          </p:nvSpPr>
          <p:spPr bwMode="auto">
            <a:xfrm>
              <a:off x="2443" y="5263"/>
              <a:ext cx="2675" cy="40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1700" b="1" dirty="0" smtClean="0">
                  <a:latin typeface="Gill Sans"/>
                  <a:ea typeface="Eurostile" pitchFamily="-84" charset="0"/>
                  <a:cs typeface="Eurostile" pitchFamily="-84" charset="0"/>
                  <a:sym typeface="Eurostile" pitchFamily="-84" charset="0"/>
                </a:rPr>
                <a:t>Societal Benefit Areas</a:t>
              </a:r>
              <a:endParaRPr lang="en-US" sz="1700" b="1" dirty="0">
                <a:latin typeface="Gill Sans"/>
                <a:ea typeface="Eurostile" pitchFamily="-84" charset="0"/>
                <a:cs typeface="Eurostile" pitchFamily="-84" charset="0"/>
                <a:sym typeface="Eurostile" pitchFamily="-84" charset="0"/>
              </a:endParaRPr>
            </a:p>
          </p:txBody>
        </p:sp>
        <p:grpSp>
          <p:nvGrpSpPr>
            <p:cNvPr id="6" name="Group 13"/>
            <p:cNvGrpSpPr>
              <a:grpSpLocks/>
            </p:cNvGrpSpPr>
            <p:nvPr/>
          </p:nvGrpSpPr>
          <p:grpSpPr bwMode="auto">
            <a:xfrm>
              <a:off x="0" y="3934"/>
              <a:ext cx="832" cy="1069"/>
              <a:chOff x="0" y="0"/>
              <a:chExt cx="832" cy="1069"/>
            </a:xfrm>
          </p:grpSpPr>
          <p:sp>
            <p:nvSpPr>
              <p:cNvPr id="121916" name="Rectangle 14"/>
              <p:cNvSpPr>
                <a:spLocks/>
              </p:cNvSpPr>
              <p:nvPr/>
            </p:nvSpPr>
            <p:spPr bwMode="auto">
              <a:xfrm>
                <a:off x="43" y="813"/>
                <a:ext cx="693" cy="25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r>
                  <a:rPr lang="es-ES" sz="1000" b="1" dirty="0" smtClean="0">
                    <a:latin typeface="Eurostile" pitchFamily="-84" charset="0"/>
                    <a:ea typeface="Eurostile" pitchFamily="-84" charset="0"/>
                    <a:cs typeface="Eurostile" pitchFamily="-84" charset="0"/>
                    <a:sym typeface="Eurostile" pitchFamily="-84" charset="0"/>
                  </a:rPr>
                  <a:t>Desastres</a:t>
                </a:r>
                <a:endParaRPr lang="es-ES" sz="1000" b="1" dirty="0">
                  <a:latin typeface="Eurostile" pitchFamily="-84" charset="0"/>
                  <a:ea typeface="Eurostile" pitchFamily="-84" charset="0"/>
                  <a:cs typeface="Eurostile" pitchFamily="-84" charset="0"/>
                  <a:sym typeface="Eurostile" pitchFamily="-84" charset="0"/>
                </a:endParaRPr>
              </a:p>
            </p:txBody>
          </p:sp>
          <p:pic>
            <p:nvPicPr>
              <p:cNvPr id="121917" name="Picture 15"/>
              <p:cNvPicPr>
                <a:picLocks noChangeAspect="1" noChangeArrowheads="1"/>
              </p:cNvPicPr>
              <p:nvPr/>
            </p:nvPicPr>
            <p:blipFill>
              <a:blip r:embed="rId7"/>
              <a:srcRect l="27467" t="3876" r="10361" b="3101"/>
              <a:stretch>
                <a:fillRect/>
              </a:stretch>
            </p:blipFill>
            <p:spPr bwMode="auto">
              <a:xfrm>
                <a:off x="0" y="0"/>
                <a:ext cx="832" cy="83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</p:grpSp>
        <p:grpSp>
          <p:nvGrpSpPr>
            <p:cNvPr id="7" name="Group 16"/>
            <p:cNvGrpSpPr>
              <a:grpSpLocks/>
            </p:cNvGrpSpPr>
            <p:nvPr/>
          </p:nvGrpSpPr>
          <p:grpSpPr bwMode="auto">
            <a:xfrm>
              <a:off x="2529" y="4198"/>
              <a:ext cx="832" cy="1065"/>
              <a:chOff x="0" y="0"/>
              <a:chExt cx="832" cy="1065"/>
            </a:xfrm>
          </p:grpSpPr>
          <p:sp>
            <p:nvSpPr>
              <p:cNvPr id="121914" name="Rectangle 17"/>
              <p:cNvSpPr>
                <a:spLocks/>
              </p:cNvSpPr>
              <p:nvPr/>
            </p:nvSpPr>
            <p:spPr bwMode="auto">
              <a:xfrm>
                <a:off x="149" y="809"/>
                <a:ext cx="517" cy="25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r>
                  <a:rPr lang="es-ES" sz="1000" b="1" dirty="0" smtClean="0">
                    <a:latin typeface="Eurostile" pitchFamily="-84" charset="0"/>
                    <a:ea typeface="Eurostile" pitchFamily="-84" charset="0"/>
                    <a:cs typeface="Eurostile" pitchFamily="-84" charset="0"/>
                    <a:sym typeface="Eurostile" pitchFamily="-84" charset="0"/>
                  </a:rPr>
                  <a:t>Salud</a:t>
                </a:r>
                <a:endParaRPr lang="es-ES" sz="1000" b="1" dirty="0">
                  <a:latin typeface="Eurostile" pitchFamily="-84" charset="0"/>
                  <a:ea typeface="Eurostile" pitchFamily="-84" charset="0"/>
                  <a:cs typeface="Eurostile" pitchFamily="-84" charset="0"/>
                  <a:sym typeface="Eurostile" pitchFamily="-84" charset="0"/>
                </a:endParaRPr>
              </a:p>
            </p:txBody>
          </p:sp>
          <p:pic>
            <p:nvPicPr>
              <p:cNvPr id="121915" name="Picture 18"/>
              <p:cNvPicPr>
                <a:picLocks noChangeAspect="1" noChangeArrowheads="1"/>
              </p:cNvPicPr>
              <p:nvPr/>
            </p:nvPicPr>
            <p:blipFill>
              <a:blip r:embed="rId8"/>
              <a:srcRect l="4709" t="3125" r="3810" b="3125"/>
              <a:stretch>
                <a:fillRect/>
              </a:stretch>
            </p:blipFill>
            <p:spPr bwMode="auto">
              <a:xfrm>
                <a:off x="0" y="0"/>
                <a:ext cx="832" cy="83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</p:grpSp>
        <p:grpSp>
          <p:nvGrpSpPr>
            <p:cNvPr id="8" name="Group 19"/>
            <p:cNvGrpSpPr>
              <a:grpSpLocks/>
            </p:cNvGrpSpPr>
            <p:nvPr/>
          </p:nvGrpSpPr>
          <p:grpSpPr bwMode="auto">
            <a:xfrm>
              <a:off x="840" y="4017"/>
              <a:ext cx="832" cy="1061"/>
              <a:chOff x="0" y="0"/>
              <a:chExt cx="832" cy="1061"/>
            </a:xfrm>
          </p:grpSpPr>
          <p:sp>
            <p:nvSpPr>
              <p:cNvPr id="121912" name="Rectangle 20"/>
              <p:cNvSpPr>
                <a:spLocks/>
              </p:cNvSpPr>
              <p:nvPr/>
            </p:nvSpPr>
            <p:spPr bwMode="auto">
              <a:xfrm>
                <a:off x="116" y="806"/>
                <a:ext cx="595" cy="25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r>
                  <a:rPr lang="es-ES" sz="1000" b="1" dirty="0" smtClean="0">
                    <a:latin typeface="Eurostile" pitchFamily="-84" charset="0"/>
                    <a:ea typeface="Eurostile" pitchFamily="-84" charset="0"/>
                    <a:cs typeface="Eurostile" pitchFamily="-84" charset="0"/>
                    <a:sym typeface="Eurostile" pitchFamily="-84" charset="0"/>
                  </a:rPr>
                  <a:t>Clima</a:t>
                </a:r>
                <a:endParaRPr lang="es-ES" sz="1000" b="1" dirty="0">
                  <a:latin typeface="Eurostile" pitchFamily="-84" charset="0"/>
                  <a:ea typeface="Eurostile" pitchFamily="-84" charset="0"/>
                  <a:cs typeface="Eurostile" pitchFamily="-84" charset="0"/>
                  <a:sym typeface="Eurostile" pitchFamily="-84" charset="0"/>
                </a:endParaRPr>
              </a:p>
            </p:txBody>
          </p:sp>
          <p:pic>
            <p:nvPicPr>
              <p:cNvPr id="121913" name="Picture 21"/>
              <p:cNvPicPr>
                <a:picLocks noChangeAspect="1" noChangeArrowheads="1"/>
              </p:cNvPicPr>
              <p:nvPr/>
            </p:nvPicPr>
            <p:blipFill>
              <a:blip r:embed="rId9"/>
              <a:srcRect t="3432"/>
              <a:stretch>
                <a:fillRect/>
              </a:stretch>
            </p:blipFill>
            <p:spPr bwMode="auto">
              <a:xfrm>
                <a:off x="6" y="0"/>
                <a:ext cx="819" cy="82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</p:grpSp>
        <p:grpSp>
          <p:nvGrpSpPr>
            <p:cNvPr id="9" name="Group 22"/>
            <p:cNvGrpSpPr>
              <a:grpSpLocks/>
            </p:cNvGrpSpPr>
            <p:nvPr/>
          </p:nvGrpSpPr>
          <p:grpSpPr bwMode="auto">
            <a:xfrm>
              <a:off x="1680" y="4124"/>
              <a:ext cx="833" cy="1059"/>
              <a:chOff x="0" y="0"/>
              <a:chExt cx="832" cy="1059"/>
            </a:xfrm>
          </p:grpSpPr>
          <p:sp>
            <p:nvSpPr>
              <p:cNvPr id="121910" name="Rectangle 23"/>
              <p:cNvSpPr>
                <a:spLocks/>
              </p:cNvSpPr>
              <p:nvPr/>
            </p:nvSpPr>
            <p:spPr bwMode="auto">
              <a:xfrm>
                <a:off x="155" y="803"/>
                <a:ext cx="505" cy="25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r>
                  <a:rPr lang="es-ES" sz="1000" b="1" dirty="0" smtClean="0">
                    <a:latin typeface="Eurostile" pitchFamily="-84" charset="0"/>
                    <a:ea typeface="Eurostile" pitchFamily="-84" charset="0"/>
                    <a:cs typeface="Eurostile" pitchFamily="-84" charset="0"/>
                    <a:sym typeface="Eurostile" pitchFamily="-84" charset="0"/>
                  </a:rPr>
                  <a:t>Agua</a:t>
                </a:r>
                <a:endParaRPr lang="es-ES" sz="1000" b="1" dirty="0">
                  <a:latin typeface="Eurostile" pitchFamily="-84" charset="0"/>
                  <a:ea typeface="Eurostile" pitchFamily="-84" charset="0"/>
                  <a:cs typeface="Eurostile" pitchFamily="-84" charset="0"/>
                  <a:sym typeface="Eurostile" pitchFamily="-84" charset="0"/>
                </a:endParaRPr>
              </a:p>
            </p:txBody>
          </p:sp>
          <p:pic>
            <p:nvPicPr>
              <p:cNvPr id="121911" name="Picture 24"/>
              <p:cNvPicPr>
                <a:picLocks noChangeAspect="1" noChangeArrowheads="1"/>
              </p:cNvPicPr>
              <p:nvPr/>
            </p:nvPicPr>
            <p:blipFill>
              <a:blip r:embed="rId10"/>
              <a:srcRect l="13496" t="1022" r="12883" b="818"/>
              <a:stretch>
                <a:fillRect/>
              </a:stretch>
            </p:blipFill>
            <p:spPr bwMode="auto">
              <a:xfrm>
                <a:off x="0" y="0"/>
                <a:ext cx="832" cy="83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</p:grpSp>
        <p:grpSp>
          <p:nvGrpSpPr>
            <p:cNvPr id="10" name="Group 25"/>
            <p:cNvGrpSpPr>
              <a:grpSpLocks/>
            </p:cNvGrpSpPr>
            <p:nvPr/>
          </p:nvGrpSpPr>
          <p:grpSpPr bwMode="auto">
            <a:xfrm>
              <a:off x="4260" y="4190"/>
              <a:ext cx="832" cy="1081"/>
              <a:chOff x="0" y="0"/>
              <a:chExt cx="832" cy="1081"/>
            </a:xfrm>
          </p:grpSpPr>
          <p:sp>
            <p:nvSpPr>
              <p:cNvPr id="121908" name="Rectangle 26"/>
              <p:cNvSpPr>
                <a:spLocks/>
              </p:cNvSpPr>
              <p:nvPr/>
            </p:nvSpPr>
            <p:spPr bwMode="auto">
              <a:xfrm>
                <a:off x="83" y="826"/>
                <a:ext cx="662" cy="25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r>
                  <a:rPr lang="es-ES" sz="1000" b="1" dirty="0" smtClean="0">
                    <a:latin typeface="Eurostile" pitchFamily="-84" charset="0"/>
                    <a:ea typeface="Eurostile" pitchFamily="-84" charset="0"/>
                    <a:cs typeface="Eurostile" pitchFamily="-84" charset="0"/>
                    <a:sym typeface="Eurostile" pitchFamily="-84" charset="0"/>
                  </a:rPr>
                  <a:t>Tiempo</a:t>
                </a:r>
                <a:endParaRPr lang="es-ES" sz="1000" b="1" dirty="0">
                  <a:latin typeface="Eurostile" pitchFamily="-84" charset="0"/>
                  <a:ea typeface="Eurostile" pitchFamily="-84" charset="0"/>
                  <a:cs typeface="Eurostile" pitchFamily="-84" charset="0"/>
                  <a:sym typeface="Eurostile" pitchFamily="-84" charset="0"/>
                </a:endParaRPr>
              </a:p>
            </p:txBody>
          </p:sp>
          <p:pic>
            <p:nvPicPr>
              <p:cNvPr id="121909" name="Picture 27"/>
              <p:cNvPicPr>
                <a:picLocks noChangeAspect="1" noChangeArrowheads="1"/>
              </p:cNvPicPr>
              <p:nvPr/>
            </p:nvPicPr>
            <p:blipFill>
              <a:blip r:embed="rId11"/>
              <a:srcRect l="4999" r="20000" b="624"/>
              <a:stretch>
                <a:fillRect/>
              </a:stretch>
            </p:blipFill>
            <p:spPr bwMode="auto">
              <a:xfrm>
                <a:off x="0" y="5"/>
                <a:ext cx="832" cy="827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</p:grpSp>
        <p:grpSp>
          <p:nvGrpSpPr>
            <p:cNvPr id="11" name="Group 28"/>
            <p:cNvGrpSpPr>
              <a:grpSpLocks/>
            </p:cNvGrpSpPr>
            <p:nvPr/>
          </p:nvGrpSpPr>
          <p:grpSpPr bwMode="auto">
            <a:xfrm>
              <a:off x="5990" y="4017"/>
              <a:ext cx="845" cy="1061"/>
              <a:chOff x="0" y="0"/>
              <a:chExt cx="845" cy="1061"/>
            </a:xfrm>
          </p:grpSpPr>
          <p:sp>
            <p:nvSpPr>
              <p:cNvPr id="121906" name="Rectangle 29"/>
              <p:cNvSpPr>
                <a:spLocks/>
              </p:cNvSpPr>
              <p:nvPr/>
            </p:nvSpPr>
            <p:spPr bwMode="auto">
              <a:xfrm>
                <a:off x="14" y="806"/>
                <a:ext cx="824" cy="25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r>
                  <a:rPr lang="es-ES" sz="1000" b="1" dirty="0" smtClean="0">
                    <a:latin typeface="Eurostile" pitchFamily="-84" charset="0"/>
                    <a:ea typeface="Eurostile" pitchFamily="-84" charset="0"/>
                    <a:cs typeface="Eurostile" pitchFamily="-84" charset="0"/>
                    <a:sym typeface="Eurostile" pitchFamily="-84" charset="0"/>
                  </a:rPr>
                  <a:t>Agricultura</a:t>
                </a:r>
                <a:endParaRPr lang="es-ES" sz="1000" b="1" dirty="0">
                  <a:latin typeface="Eurostile" pitchFamily="-84" charset="0"/>
                  <a:ea typeface="Eurostile" pitchFamily="-84" charset="0"/>
                  <a:cs typeface="Eurostile" pitchFamily="-84" charset="0"/>
                  <a:sym typeface="Eurostile" pitchFamily="-84" charset="0"/>
                </a:endParaRPr>
              </a:p>
            </p:txBody>
          </p:sp>
          <p:pic>
            <p:nvPicPr>
              <p:cNvPr id="121907" name="Picture 30"/>
              <p:cNvPicPr>
                <a:picLocks noChangeAspect="1" noChangeArrowheads="1"/>
              </p:cNvPicPr>
              <p:nvPr/>
            </p:nvPicPr>
            <p:blipFill>
              <a:blip r:embed="rId12"/>
              <a:srcRect l="34042" t="130" r="1595" b="2435"/>
              <a:stretch>
                <a:fillRect/>
              </a:stretch>
            </p:blipFill>
            <p:spPr bwMode="auto">
              <a:xfrm>
                <a:off x="0" y="0"/>
                <a:ext cx="845" cy="8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</p:grpSp>
        <p:grpSp>
          <p:nvGrpSpPr>
            <p:cNvPr id="12" name="Group 31"/>
            <p:cNvGrpSpPr>
              <a:grpSpLocks/>
            </p:cNvGrpSpPr>
            <p:nvPr/>
          </p:nvGrpSpPr>
          <p:grpSpPr bwMode="auto">
            <a:xfrm>
              <a:off x="3394" y="4321"/>
              <a:ext cx="833" cy="1069"/>
              <a:chOff x="0" y="0"/>
              <a:chExt cx="832" cy="1068"/>
            </a:xfrm>
          </p:grpSpPr>
          <p:sp>
            <p:nvSpPr>
              <p:cNvPr id="121904" name="Rectangle 32"/>
              <p:cNvSpPr>
                <a:spLocks/>
              </p:cNvSpPr>
              <p:nvPr/>
            </p:nvSpPr>
            <p:spPr bwMode="auto">
              <a:xfrm>
                <a:off x="150" y="812"/>
                <a:ext cx="529" cy="25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r>
                  <a:rPr lang="es-ES" sz="1000" b="1" dirty="0" smtClean="0">
                    <a:latin typeface="Eurostile" pitchFamily="-84" charset="0"/>
                    <a:ea typeface="Eurostile" pitchFamily="-84" charset="0"/>
                    <a:cs typeface="Eurostile" pitchFamily="-84" charset="0"/>
                    <a:sym typeface="Eurostile" pitchFamily="-84" charset="0"/>
                  </a:rPr>
                  <a:t>Energía</a:t>
                </a:r>
                <a:endParaRPr lang="es-ES" sz="1000" b="1" dirty="0">
                  <a:latin typeface="Eurostile" pitchFamily="-84" charset="0"/>
                  <a:ea typeface="Eurostile" pitchFamily="-84" charset="0"/>
                  <a:cs typeface="Eurostile" pitchFamily="-84" charset="0"/>
                  <a:sym typeface="Eurostile" pitchFamily="-84" charset="0"/>
                </a:endParaRPr>
              </a:p>
            </p:txBody>
          </p:sp>
          <p:pic>
            <p:nvPicPr>
              <p:cNvPr id="121905" name="Picture 33"/>
              <p:cNvPicPr>
                <a:picLocks noChangeAspect="1" noChangeArrowheads="1"/>
              </p:cNvPicPr>
              <p:nvPr/>
            </p:nvPicPr>
            <p:blipFill>
              <a:blip r:embed="rId13"/>
              <a:srcRect l="9793" t="3322" r="28349" b="2357"/>
              <a:stretch>
                <a:fillRect/>
              </a:stretch>
            </p:blipFill>
            <p:spPr bwMode="auto">
              <a:xfrm>
                <a:off x="0" y="0"/>
                <a:ext cx="832" cy="83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</p:grpSp>
        <p:grpSp>
          <p:nvGrpSpPr>
            <p:cNvPr id="13" name="Group 34"/>
            <p:cNvGrpSpPr>
              <a:grpSpLocks/>
            </p:cNvGrpSpPr>
            <p:nvPr/>
          </p:nvGrpSpPr>
          <p:grpSpPr bwMode="auto">
            <a:xfrm>
              <a:off x="5107" y="4124"/>
              <a:ext cx="850" cy="1059"/>
              <a:chOff x="0" y="0"/>
              <a:chExt cx="849" cy="1059"/>
            </a:xfrm>
          </p:grpSpPr>
          <p:sp>
            <p:nvSpPr>
              <p:cNvPr id="121902" name="Rectangle 35"/>
              <p:cNvSpPr>
                <a:spLocks/>
              </p:cNvSpPr>
              <p:nvPr/>
            </p:nvSpPr>
            <p:spPr bwMode="auto">
              <a:xfrm>
                <a:off x="0" y="803"/>
                <a:ext cx="842" cy="25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r>
                  <a:rPr lang="es-ES" sz="1000" b="1" dirty="0" smtClean="0">
                    <a:latin typeface="Eurostile" pitchFamily="-84" charset="0"/>
                    <a:ea typeface="Eurostile" pitchFamily="-84" charset="0"/>
                    <a:cs typeface="Eurostile" pitchFamily="-84" charset="0"/>
                    <a:sym typeface="Eurostile" pitchFamily="-84" charset="0"/>
                  </a:rPr>
                  <a:t>Ecosistemas</a:t>
                </a:r>
                <a:endParaRPr lang="es-ES" sz="1000" b="1" dirty="0">
                  <a:latin typeface="Eurostile" pitchFamily="-84" charset="0"/>
                  <a:ea typeface="Eurostile" pitchFamily="-84" charset="0"/>
                  <a:cs typeface="Eurostile" pitchFamily="-84" charset="0"/>
                  <a:sym typeface="Eurostile" pitchFamily="-84" charset="0"/>
                </a:endParaRPr>
              </a:p>
            </p:txBody>
          </p:sp>
          <p:pic>
            <p:nvPicPr>
              <p:cNvPr id="121903" name="Picture 36"/>
              <p:cNvPicPr>
                <a:picLocks noChangeAspect="1" noChangeArrowheads="1"/>
              </p:cNvPicPr>
              <p:nvPr/>
            </p:nvPicPr>
            <p:blipFill>
              <a:blip r:embed="rId14"/>
              <a:srcRect l="1874" r="23125"/>
              <a:stretch>
                <a:fillRect/>
              </a:stretch>
            </p:blipFill>
            <p:spPr bwMode="auto">
              <a:xfrm>
                <a:off x="17" y="0"/>
                <a:ext cx="832" cy="83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</p:grpSp>
        <p:grpSp>
          <p:nvGrpSpPr>
            <p:cNvPr id="14" name="Group 37"/>
            <p:cNvGrpSpPr>
              <a:grpSpLocks/>
            </p:cNvGrpSpPr>
            <p:nvPr/>
          </p:nvGrpSpPr>
          <p:grpSpPr bwMode="auto">
            <a:xfrm>
              <a:off x="6866" y="3934"/>
              <a:ext cx="853" cy="1062"/>
              <a:chOff x="0" y="0"/>
              <a:chExt cx="853" cy="1061"/>
            </a:xfrm>
          </p:grpSpPr>
          <p:sp>
            <p:nvSpPr>
              <p:cNvPr id="121900" name="Rectangle 38"/>
              <p:cNvSpPr>
                <a:spLocks/>
              </p:cNvSpPr>
              <p:nvPr/>
            </p:nvSpPr>
            <p:spPr bwMode="auto">
              <a:xfrm>
                <a:off x="0" y="806"/>
                <a:ext cx="853" cy="25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r>
                  <a:rPr lang="es-ES" sz="1000" b="1" dirty="0" smtClean="0">
                    <a:latin typeface="Eurostile" pitchFamily="-84" charset="0"/>
                    <a:ea typeface="Eurostile" pitchFamily="-84" charset="0"/>
                    <a:cs typeface="Eurostile" pitchFamily="-84" charset="0"/>
                    <a:sym typeface="Eurostile" pitchFamily="-84" charset="0"/>
                  </a:rPr>
                  <a:t>Biodiversidad</a:t>
                </a:r>
                <a:endParaRPr lang="es-ES" sz="1000" b="1" dirty="0">
                  <a:latin typeface="Eurostile" pitchFamily="-84" charset="0"/>
                  <a:ea typeface="Eurostile" pitchFamily="-84" charset="0"/>
                  <a:cs typeface="Eurostile" pitchFamily="-84" charset="0"/>
                  <a:sym typeface="Eurostile" pitchFamily="-84" charset="0"/>
                </a:endParaRPr>
              </a:p>
            </p:txBody>
          </p:sp>
          <p:pic>
            <p:nvPicPr>
              <p:cNvPr id="121901" name="Picture 39"/>
              <p:cNvPicPr>
                <a:picLocks noChangeAspect="1" noChangeArrowheads="1"/>
              </p:cNvPicPr>
              <p:nvPr/>
            </p:nvPicPr>
            <p:blipFill>
              <a:blip r:embed="rId15"/>
              <a:srcRect l="7214" r="21411"/>
              <a:stretch>
                <a:fillRect/>
              </a:stretch>
            </p:blipFill>
            <p:spPr bwMode="auto">
              <a:xfrm>
                <a:off x="14" y="0"/>
                <a:ext cx="832" cy="83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</p:grpSp>
        <p:pic>
          <p:nvPicPr>
            <p:cNvPr id="121873" name="Picture 40"/>
            <p:cNvPicPr>
              <a:picLocks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833" y="2254"/>
              <a:ext cx="1416" cy="7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grpSp>
          <p:nvGrpSpPr>
            <p:cNvPr id="15" name="Group 41"/>
            <p:cNvGrpSpPr>
              <a:grpSpLocks/>
            </p:cNvGrpSpPr>
            <p:nvPr/>
          </p:nvGrpSpPr>
          <p:grpSpPr bwMode="auto">
            <a:xfrm>
              <a:off x="4" y="942"/>
              <a:ext cx="988" cy="1443"/>
              <a:chOff x="0" y="0"/>
              <a:chExt cx="988" cy="1442"/>
            </a:xfrm>
          </p:grpSpPr>
          <p:pic>
            <p:nvPicPr>
              <p:cNvPr id="121898" name="Picture 42"/>
              <p:cNvPicPr>
                <a:picLocks noChangeAspect="1" noChangeArrowheads="1"/>
              </p:cNvPicPr>
              <p:nvPr/>
            </p:nvPicPr>
            <p:blipFill>
              <a:blip r:embed="rId17"/>
              <a:srcRect/>
              <a:stretch>
                <a:fillRect/>
              </a:stretch>
            </p:blipFill>
            <p:spPr bwMode="auto">
              <a:xfrm>
                <a:off x="0" y="454"/>
                <a:ext cx="988" cy="9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sp>
            <p:nvSpPr>
              <p:cNvPr id="121899" name="Rectangle 43"/>
              <p:cNvSpPr>
                <a:spLocks/>
              </p:cNvSpPr>
              <p:nvPr/>
            </p:nvSpPr>
            <p:spPr bwMode="auto">
              <a:xfrm>
                <a:off x="50" y="0"/>
                <a:ext cx="886" cy="44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r>
                  <a:rPr lang="es-ES" sz="1000" b="1" dirty="0" smtClean="0">
                    <a:latin typeface="Eurostile" pitchFamily="-84" charset="0"/>
                    <a:ea typeface="Eurostile" pitchFamily="-84" charset="0"/>
                    <a:cs typeface="Eurostile" pitchFamily="-84" charset="0"/>
                    <a:sym typeface="Eurostile" pitchFamily="-84" charset="0"/>
                  </a:rPr>
                  <a:t>Sistemas  espaciales</a:t>
                </a:r>
                <a:endParaRPr lang="es-ES" sz="1000" b="1" dirty="0">
                  <a:latin typeface="Eurostile" pitchFamily="-84" charset="0"/>
                  <a:ea typeface="Eurostile" pitchFamily="-84" charset="0"/>
                  <a:cs typeface="Eurostile" pitchFamily="-84" charset="0"/>
                  <a:sym typeface="Eurostile" pitchFamily="-84" charset="0"/>
                </a:endParaRPr>
              </a:p>
            </p:txBody>
          </p:sp>
        </p:grpSp>
        <p:pic>
          <p:nvPicPr>
            <p:cNvPr id="121875" name="Picture 44"/>
            <p:cNvPicPr>
              <a:picLocks noChangeArrowheads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2349" y="1974"/>
              <a:ext cx="696" cy="76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grpSp>
          <p:nvGrpSpPr>
            <p:cNvPr id="16" name="Group 45"/>
            <p:cNvGrpSpPr>
              <a:grpSpLocks/>
            </p:cNvGrpSpPr>
            <p:nvPr/>
          </p:nvGrpSpPr>
          <p:grpSpPr bwMode="auto">
            <a:xfrm>
              <a:off x="1598" y="700"/>
              <a:ext cx="989" cy="1413"/>
              <a:chOff x="0" y="33"/>
              <a:chExt cx="988" cy="1413"/>
            </a:xfrm>
          </p:grpSpPr>
          <p:pic>
            <p:nvPicPr>
              <p:cNvPr id="121896" name="Picture 46"/>
              <p:cNvPicPr>
                <a:picLocks noChangeAspect="1" noChangeArrowheads="1"/>
              </p:cNvPicPr>
              <p:nvPr/>
            </p:nvPicPr>
            <p:blipFill>
              <a:blip r:embed="rId19"/>
              <a:srcRect l="11574" t="1810" r="12036" b="2396"/>
              <a:stretch>
                <a:fillRect/>
              </a:stretch>
            </p:blipFill>
            <p:spPr bwMode="auto">
              <a:xfrm>
                <a:off x="0" y="457"/>
                <a:ext cx="988" cy="989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sp>
            <p:nvSpPr>
              <p:cNvPr id="121897" name="Rectangle 47"/>
              <p:cNvSpPr>
                <a:spLocks/>
              </p:cNvSpPr>
              <p:nvPr/>
            </p:nvSpPr>
            <p:spPr bwMode="auto">
              <a:xfrm>
                <a:off x="217" y="33"/>
                <a:ext cx="704" cy="44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r>
                  <a:rPr lang="es-ES" sz="1000" b="1" dirty="0" smtClean="0">
                    <a:latin typeface="Eurostile" pitchFamily="-84" charset="0"/>
                    <a:ea typeface="Eurostile" pitchFamily="-84" charset="0"/>
                    <a:cs typeface="Eurostile" pitchFamily="-84" charset="0"/>
                    <a:sym typeface="Eurostile" pitchFamily="-84" charset="0"/>
                  </a:rPr>
                  <a:t>Sistemas aéreos</a:t>
                </a:r>
                <a:endParaRPr lang="es-ES" sz="1000" b="1" dirty="0">
                  <a:latin typeface="Eurostile" pitchFamily="-84" charset="0"/>
                  <a:ea typeface="Eurostile" pitchFamily="-84" charset="0"/>
                  <a:cs typeface="Eurostile" pitchFamily="-84" charset="0"/>
                  <a:sym typeface="Eurostile" pitchFamily="-84" charset="0"/>
                </a:endParaRPr>
              </a:p>
            </p:txBody>
          </p:sp>
        </p:grpSp>
        <p:pic>
          <p:nvPicPr>
            <p:cNvPr id="121877" name="Picture 48"/>
            <p:cNvPicPr>
              <a:picLocks noChangeArrowheads="1"/>
            </p:cNvPicPr>
            <p:nvPr/>
          </p:nvPicPr>
          <p:blipFill>
            <a:blip r:embed="rId20"/>
            <a:srcRect/>
            <a:stretch>
              <a:fillRect/>
            </a:stretch>
          </p:blipFill>
          <p:spPr bwMode="auto">
            <a:xfrm>
              <a:off x="3655" y="1826"/>
              <a:ext cx="304" cy="84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grpSp>
          <p:nvGrpSpPr>
            <p:cNvPr id="17" name="Group 49"/>
            <p:cNvGrpSpPr>
              <a:grpSpLocks/>
            </p:cNvGrpSpPr>
            <p:nvPr/>
          </p:nvGrpSpPr>
          <p:grpSpPr bwMode="auto">
            <a:xfrm>
              <a:off x="3163" y="412"/>
              <a:ext cx="1302" cy="1446"/>
              <a:chOff x="0" y="0"/>
              <a:chExt cx="1301" cy="1446"/>
            </a:xfrm>
          </p:grpSpPr>
          <p:pic>
            <p:nvPicPr>
              <p:cNvPr id="121894" name="Picture 50"/>
              <p:cNvPicPr>
                <a:picLocks noChangeAspect="1" noChangeArrowheads="1"/>
              </p:cNvPicPr>
              <p:nvPr/>
            </p:nvPicPr>
            <p:blipFill>
              <a:blip r:embed="rId21"/>
              <a:srcRect l="31404" r="412"/>
              <a:stretch>
                <a:fillRect/>
              </a:stretch>
            </p:blipFill>
            <p:spPr bwMode="auto">
              <a:xfrm>
                <a:off x="156" y="459"/>
                <a:ext cx="989" cy="987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sp>
            <p:nvSpPr>
              <p:cNvPr id="121895" name="Rectangle 51"/>
              <p:cNvSpPr>
                <a:spLocks/>
              </p:cNvSpPr>
              <p:nvPr/>
            </p:nvSpPr>
            <p:spPr bwMode="auto">
              <a:xfrm>
                <a:off x="0" y="0"/>
                <a:ext cx="1301" cy="44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r>
                  <a:rPr lang="es-ES" sz="1000" b="1" dirty="0" smtClean="0">
                    <a:latin typeface="Eurostile" pitchFamily="-84" charset="0"/>
                    <a:ea typeface="Eurostile" pitchFamily="-84" charset="0"/>
                    <a:cs typeface="Eurostile" pitchFamily="-84" charset="0"/>
                    <a:sym typeface="Eurostile" pitchFamily="-84" charset="0"/>
                  </a:rPr>
                  <a:t>Sistemas </a:t>
                </a:r>
              </a:p>
              <a:p>
                <a:r>
                  <a:rPr lang="es-ES" sz="1000" b="1" dirty="0" err="1" smtClean="0">
                    <a:latin typeface="Eurostile" pitchFamily="-84" charset="0"/>
                    <a:ea typeface="Eurostile" pitchFamily="-84" charset="0"/>
                    <a:cs typeface="Eurostile" pitchFamily="-84" charset="0"/>
                    <a:sym typeface="Eurostile" pitchFamily="-84" charset="0"/>
                  </a:rPr>
                  <a:t>criosféricos</a:t>
                </a:r>
                <a:endParaRPr lang="es-ES" sz="1000" b="1" dirty="0">
                  <a:latin typeface="Eurostile" pitchFamily="-84" charset="0"/>
                  <a:ea typeface="Eurostile" pitchFamily="-84" charset="0"/>
                  <a:cs typeface="Eurostile" pitchFamily="-84" charset="0"/>
                  <a:sym typeface="Eurostile" pitchFamily="-84" charset="0"/>
                </a:endParaRPr>
              </a:p>
            </p:txBody>
          </p:sp>
        </p:grpSp>
        <p:pic>
          <p:nvPicPr>
            <p:cNvPr id="121879" name="Picture 52"/>
            <p:cNvPicPr>
              <a:picLocks noChangeArrowheads="1"/>
            </p:cNvPicPr>
            <p:nvPr/>
          </p:nvPicPr>
          <p:blipFill>
            <a:blip r:embed="rId22"/>
            <a:srcRect/>
            <a:stretch>
              <a:fillRect/>
            </a:stretch>
          </p:blipFill>
          <p:spPr bwMode="auto">
            <a:xfrm>
              <a:off x="4755" y="2040"/>
              <a:ext cx="568" cy="73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grpSp>
          <p:nvGrpSpPr>
            <p:cNvPr id="18" name="Group 53"/>
            <p:cNvGrpSpPr>
              <a:grpSpLocks/>
            </p:cNvGrpSpPr>
            <p:nvPr/>
          </p:nvGrpSpPr>
          <p:grpSpPr bwMode="auto">
            <a:xfrm>
              <a:off x="4941" y="720"/>
              <a:ext cx="1208" cy="1393"/>
              <a:chOff x="-27" y="53"/>
              <a:chExt cx="1207" cy="1393"/>
            </a:xfrm>
          </p:grpSpPr>
          <p:pic>
            <p:nvPicPr>
              <p:cNvPr id="121892" name="Picture 54"/>
              <p:cNvPicPr>
                <a:picLocks noChangeAspect="1" noChangeArrowheads="1"/>
              </p:cNvPicPr>
              <p:nvPr/>
            </p:nvPicPr>
            <p:blipFill>
              <a:blip r:embed="rId23"/>
              <a:srcRect l="16637" r="16637" b="252"/>
              <a:stretch>
                <a:fillRect/>
              </a:stretch>
            </p:blipFill>
            <p:spPr bwMode="auto">
              <a:xfrm>
                <a:off x="0" y="459"/>
                <a:ext cx="988" cy="987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sp>
            <p:nvSpPr>
              <p:cNvPr id="121893" name="Rectangle 55"/>
              <p:cNvSpPr>
                <a:spLocks/>
              </p:cNvSpPr>
              <p:nvPr/>
            </p:nvSpPr>
            <p:spPr bwMode="auto">
              <a:xfrm>
                <a:off x="-27" y="53"/>
                <a:ext cx="1207" cy="44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r>
                  <a:rPr lang="es-ES" sz="1000" b="1" dirty="0" smtClean="0">
                    <a:latin typeface="Eurostile" pitchFamily="-84" charset="0"/>
                    <a:ea typeface="Eurostile" pitchFamily="-84" charset="0"/>
                    <a:cs typeface="Eurostile" pitchFamily="-84" charset="0"/>
                    <a:sym typeface="Eurostile" pitchFamily="-84" charset="0"/>
                  </a:rPr>
                  <a:t>Sistemas terrestres</a:t>
                </a:r>
                <a:endParaRPr lang="es-ES" sz="1000" b="1" dirty="0">
                  <a:latin typeface="Eurostile" pitchFamily="-84" charset="0"/>
                  <a:ea typeface="Eurostile" pitchFamily="-84" charset="0"/>
                  <a:cs typeface="Eurostile" pitchFamily="-84" charset="0"/>
                  <a:sym typeface="Eurostile" pitchFamily="-84" charset="0"/>
                </a:endParaRPr>
              </a:p>
            </p:txBody>
          </p:sp>
        </p:grpSp>
        <p:pic>
          <p:nvPicPr>
            <p:cNvPr id="121881" name="Picture 56"/>
            <p:cNvPicPr>
              <a:picLocks noChangeArrowheads="1"/>
            </p:cNvPicPr>
            <p:nvPr/>
          </p:nvPicPr>
          <p:blipFill>
            <a:blip r:embed="rId24"/>
            <a:srcRect/>
            <a:stretch>
              <a:fillRect/>
            </a:stretch>
          </p:blipFill>
          <p:spPr bwMode="auto">
            <a:xfrm>
              <a:off x="5390" y="2271"/>
              <a:ext cx="1456" cy="6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grpSp>
          <p:nvGrpSpPr>
            <p:cNvPr id="19" name="Group 57"/>
            <p:cNvGrpSpPr>
              <a:grpSpLocks/>
            </p:cNvGrpSpPr>
            <p:nvPr/>
          </p:nvGrpSpPr>
          <p:grpSpPr bwMode="auto">
            <a:xfrm>
              <a:off x="6723" y="1038"/>
              <a:ext cx="989" cy="1446"/>
              <a:chOff x="0" y="0"/>
              <a:chExt cx="988" cy="1446"/>
            </a:xfrm>
          </p:grpSpPr>
          <p:pic>
            <p:nvPicPr>
              <p:cNvPr id="121890" name="Picture 58"/>
              <p:cNvPicPr>
                <a:picLocks noChangeAspect="1" noChangeArrowheads="1"/>
              </p:cNvPicPr>
              <p:nvPr/>
            </p:nvPicPr>
            <p:blipFill>
              <a:blip r:embed="rId25"/>
              <a:srcRect t="8228" b="7187"/>
              <a:stretch>
                <a:fillRect/>
              </a:stretch>
            </p:blipFill>
            <p:spPr bwMode="auto">
              <a:xfrm>
                <a:off x="0" y="457"/>
                <a:ext cx="988" cy="989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sp>
            <p:nvSpPr>
              <p:cNvPr id="121891" name="Rectangle 59"/>
              <p:cNvSpPr>
                <a:spLocks/>
              </p:cNvSpPr>
              <p:nvPr/>
            </p:nvSpPr>
            <p:spPr bwMode="auto">
              <a:xfrm>
                <a:off x="21" y="0"/>
                <a:ext cx="946" cy="44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r>
                  <a:rPr lang="es-ES" sz="1000" b="1" dirty="0" smtClean="0">
                    <a:latin typeface="Eurostile" pitchFamily="-84" charset="0"/>
                    <a:ea typeface="Eurostile" pitchFamily="-84" charset="0"/>
                    <a:cs typeface="Eurostile" pitchFamily="-84" charset="0"/>
                    <a:sym typeface="Eurostile" pitchFamily="-84" charset="0"/>
                  </a:rPr>
                  <a:t>Sistemas oceanográficos</a:t>
                </a:r>
                <a:endParaRPr lang="es-ES" sz="1000" b="1" dirty="0">
                  <a:latin typeface="Eurostile" pitchFamily="-84" charset="0"/>
                  <a:ea typeface="Eurostile" pitchFamily="-84" charset="0"/>
                  <a:cs typeface="Eurostile" pitchFamily="-84" charset="0"/>
                  <a:sym typeface="Eurostile" pitchFamily="-84" charset="0"/>
                </a:endParaRPr>
              </a:p>
            </p:txBody>
          </p:sp>
        </p:grpSp>
        <p:pic>
          <p:nvPicPr>
            <p:cNvPr id="121883" name="Picture 60"/>
            <p:cNvPicPr>
              <a:picLocks noChangeArrowheads="1"/>
            </p:cNvPicPr>
            <p:nvPr/>
          </p:nvPicPr>
          <p:blipFill>
            <a:blip r:embed="rId26"/>
            <a:srcRect/>
            <a:stretch>
              <a:fillRect/>
            </a:stretch>
          </p:blipFill>
          <p:spPr bwMode="auto">
            <a:xfrm>
              <a:off x="1434" y="3301"/>
              <a:ext cx="1048" cy="69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21884" name="Picture 61"/>
            <p:cNvPicPr>
              <a:picLocks noChangeArrowheads="1"/>
            </p:cNvPicPr>
            <p:nvPr/>
          </p:nvPicPr>
          <p:blipFill>
            <a:blip r:embed="rId27"/>
            <a:srcRect/>
            <a:stretch>
              <a:fillRect/>
            </a:stretch>
          </p:blipFill>
          <p:spPr bwMode="auto">
            <a:xfrm>
              <a:off x="2143" y="3358"/>
              <a:ext cx="536" cy="76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21885" name="Picture 62"/>
            <p:cNvPicPr>
              <a:picLocks noChangeArrowheads="1"/>
            </p:cNvPicPr>
            <p:nvPr/>
          </p:nvPicPr>
          <p:blipFill>
            <a:blip r:embed="rId28"/>
            <a:srcRect/>
            <a:stretch>
              <a:fillRect/>
            </a:stretch>
          </p:blipFill>
          <p:spPr bwMode="auto">
            <a:xfrm>
              <a:off x="4870" y="3400"/>
              <a:ext cx="728" cy="7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21886" name="Picture 63"/>
            <p:cNvPicPr>
              <a:picLocks noChangeArrowheads="1"/>
            </p:cNvPicPr>
            <p:nvPr/>
          </p:nvPicPr>
          <p:blipFill>
            <a:blip r:embed="rId29"/>
            <a:srcRect/>
            <a:stretch>
              <a:fillRect/>
            </a:stretch>
          </p:blipFill>
          <p:spPr bwMode="auto">
            <a:xfrm>
              <a:off x="5266" y="3284"/>
              <a:ext cx="1240" cy="74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21887" name="Picture 64"/>
            <p:cNvPicPr>
              <a:picLocks noChangeArrowheads="1"/>
            </p:cNvPicPr>
            <p:nvPr/>
          </p:nvPicPr>
          <p:blipFill>
            <a:blip r:embed="rId30"/>
            <a:srcRect/>
            <a:stretch>
              <a:fillRect/>
            </a:stretch>
          </p:blipFill>
          <p:spPr bwMode="auto">
            <a:xfrm>
              <a:off x="2845" y="3449"/>
              <a:ext cx="304" cy="77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21888" name="Picture 65"/>
            <p:cNvPicPr>
              <a:picLocks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3655" y="3449"/>
              <a:ext cx="312" cy="9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21889" name="Picture 66"/>
            <p:cNvPicPr>
              <a:picLocks noChangeArrowheads="1"/>
            </p:cNvPicPr>
            <p:nvPr/>
          </p:nvPicPr>
          <p:blipFill>
            <a:blip r:embed="rId32"/>
            <a:srcRect/>
            <a:stretch>
              <a:fillRect/>
            </a:stretch>
          </p:blipFill>
          <p:spPr bwMode="auto">
            <a:xfrm>
              <a:off x="4434" y="3449"/>
              <a:ext cx="312" cy="78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pic>
        <p:nvPicPr>
          <p:cNvPr id="121858" name="Picture 67"/>
          <p:cNvPicPr>
            <a:picLocks noChangeAspect="1" noChangeArrowheads="1"/>
          </p:cNvPicPr>
          <p:nvPr/>
        </p:nvPicPr>
        <p:blipFill>
          <a:blip r:embed="rId33"/>
          <a:srcRect/>
          <a:stretch>
            <a:fillRect/>
          </a:stretch>
        </p:blipFill>
        <p:spPr bwMode="auto">
          <a:xfrm>
            <a:off x="795505" y="1"/>
            <a:ext cx="1875170" cy="1200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6963" y="30480"/>
            <a:ext cx="1659806" cy="106263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34174" y="1093113"/>
            <a:ext cx="7118078" cy="518814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4272" y="0"/>
            <a:ext cx="1659806" cy="106263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2595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08465" y="1075432"/>
            <a:ext cx="7485311" cy="52953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25955" name="Rectangle 3"/>
          <p:cNvSpPr>
            <a:spLocks/>
          </p:cNvSpPr>
          <p:nvPr/>
        </p:nvSpPr>
        <p:spPr bwMode="auto">
          <a:xfrm>
            <a:off x="3939183" y="412373"/>
            <a:ext cx="1575816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2600" b="1" dirty="0">
                <a:ea typeface="Gill Sans" pitchFamily="-84" charset="0"/>
                <a:cs typeface="Gill Sans" pitchFamily="-84" charset="0"/>
              </a:rPr>
              <a:t> </a:t>
            </a:r>
            <a:r>
              <a:rPr lang="en-US" sz="2600" b="1" dirty="0" smtClean="0">
                <a:ea typeface="Gill Sans" pitchFamily="-84" charset="0"/>
                <a:cs typeface="Gill Sans" pitchFamily="-84" charset="0"/>
              </a:rPr>
              <a:t>GEO </a:t>
            </a:r>
            <a:r>
              <a:rPr lang="en-US" sz="2600" b="1" dirty="0" smtClean="0">
                <a:solidFill>
                  <a:schemeClr val="tx1"/>
                </a:solidFill>
                <a:latin typeface="Calibri"/>
                <a:ea typeface="Gill Sans" pitchFamily="-84" charset="0"/>
                <a:cs typeface="Gill Sans" pitchFamily="-84" charset="0"/>
              </a:rPr>
              <a:t>Portal</a:t>
            </a:r>
            <a:endParaRPr lang="en-US" sz="2600" b="1" dirty="0">
              <a:solidFill>
                <a:schemeClr val="tx1"/>
              </a:solidFill>
              <a:latin typeface="Calibri"/>
              <a:ea typeface="Gill Sans" pitchFamily="-84" charset="0"/>
              <a:cs typeface="Gill Sans" pitchFamily="-84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1"/>
          <p:cNvSpPr>
            <a:spLocks/>
          </p:cNvSpPr>
          <p:nvPr/>
        </p:nvSpPr>
        <p:spPr bwMode="auto">
          <a:xfrm>
            <a:off x="232172" y="1884164"/>
            <a:ext cx="8679656" cy="30807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just"/>
            <a:r>
              <a:rPr lang="es-ES" altLang="ja-JP" sz="2400" i="1" dirty="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“la directiva INSPIRE pretende crear una infraestructura de datos espaciales para la Unión Europea (UE). Esto permitirá compartir la información espacial ambiental entre las organizaciones del sector público y facilitará un mejor acceso a la información espacial en </a:t>
            </a:r>
            <a:r>
              <a:rPr lang="es-ES" altLang="ja-JP" sz="2400" i="1" dirty="0" smtClean="0">
                <a:latin typeface="Gill Sans"/>
                <a:ea typeface="Gill Sans" pitchFamily="-84" charset="0"/>
                <a:cs typeface="Gill Sans" pitchFamily="-84" charset="0"/>
              </a:rPr>
              <a:t>Europa</a:t>
            </a:r>
            <a:r>
              <a:rPr lang="es-ES" altLang="ja-JP" sz="2400" i="1" dirty="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. Una infraestructura europea de datos espaciales ayudará en la elaboración de políticas a través de las fronteras.”</a:t>
            </a:r>
            <a:r>
              <a:rPr lang="es-ES" altLang="ja-JP" sz="2400" dirty="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endParaRPr lang="es-ES" sz="2400" dirty="0">
              <a:solidFill>
                <a:schemeClr val="tx1"/>
              </a:solidFill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pic>
        <p:nvPicPr>
          <p:cNvPr id="12800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78719" y="68089"/>
            <a:ext cx="1107281" cy="11106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28003" name="Rectangle 3"/>
          <p:cNvSpPr>
            <a:spLocks/>
          </p:cNvSpPr>
          <p:nvPr/>
        </p:nvSpPr>
        <p:spPr bwMode="auto">
          <a:xfrm>
            <a:off x="2911079" y="424160"/>
            <a:ext cx="3270126" cy="3231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en-US" sz="2100" u="sng" dirty="0">
                <a:latin typeface="Gill Sans"/>
                <a:ea typeface="Gill Sans" pitchFamily="-84" charset="0"/>
                <a:cs typeface="Gill Sans" pitchFamily="-84" charset="0"/>
                <a:hlinkClick r:id="rId4"/>
              </a:rPr>
              <a:t>http://inspire.jrc.ec.europa.eu</a:t>
            </a: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/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Rectangle 1"/>
          <p:cNvSpPr>
            <a:spLocks/>
          </p:cNvSpPr>
          <p:nvPr/>
        </p:nvSpPr>
        <p:spPr bwMode="auto">
          <a:xfrm>
            <a:off x="232172" y="1442145"/>
            <a:ext cx="8679656" cy="453628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just">
              <a:buSzPct val="125000"/>
              <a:buFont typeface="Lucida Grande" pitchFamily="-84" charset="0"/>
              <a:buChar char="‣"/>
            </a:pPr>
            <a:r>
              <a:rPr lang="es-ES" sz="2100" dirty="0" smtClean="0">
                <a:latin typeface="Gill Sans"/>
                <a:ea typeface="Gill Sans" pitchFamily="-84" charset="0"/>
                <a:cs typeface="Gill Sans" pitchFamily="-84" charset="0"/>
              </a:rPr>
              <a:t> Los datos deben </a:t>
            </a:r>
            <a:r>
              <a:rPr lang="es-ES" sz="2100" dirty="0" smtClean="0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colectarse una sola vez </a:t>
            </a:r>
            <a:r>
              <a:rPr lang="es-ES" sz="2100" dirty="0" smtClean="0">
                <a:latin typeface="Gill Sans"/>
                <a:ea typeface="Gill Sans" pitchFamily="-84" charset="0"/>
                <a:cs typeface="Gill Sans" pitchFamily="-84" charset="0"/>
              </a:rPr>
              <a:t>y guardarse donde puedan mantenerse más eficientemente.</a:t>
            </a:r>
          </a:p>
          <a:p>
            <a:pPr algn="just">
              <a:spcBef>
                <a:spcPts val="1406"/>
              </a:spcBef>
              <a:buSzPct val="125000"/>
              <a:buFont typeface="Lucida Grande" pitchFamily="-84" charset="0"/>
              <a:buChar char="‣"/>
            </a:pPr>
            <a:r>
              <a:rPr lang="es-ES" sz="2100" dirty="0" smtClean="0">
                <a:latin typeface="Gill Sans"/>
                <a:ea typeface="Gill Sans" pitchFamily="-84" charset="0"/>
                <a:cs typeface="Gill Sans" pitchFamily="-84" charset="0"/>
              </a:rPr>
              <a:t> Debería ser posible </a:t>
            </a:r>
            <a:r>
              <a:rPr lang="es-ES" sz="2100" dirty="0" smtClean="0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combinar de forma continua </a:t>
            </a:r>
            <a:r>
              <a:rPr lang="es-ES" sz="2100" dirty="0" smtClean="0">
                <a:latin typeface="Gill Sans"/>
                <a:ea typeface="Gill Sans" pitchFamily="-84" charset="0"/>
                <a:cs typeface="Gill Sans" pitchFamily="-84" charset="0"/>
              </a:rPr>
              <a:t>la información espacial proveniente de diferentes fuentes de toda Europa y compartirla con muchos usuarios y aplicaciones.</a:t>
            </a:r>
          </a:p>
          <a:p>
            <a:pPr algn="just">
              <a:spcBef>
                <a:spcPts val="1406"/>
              </a:spcBef>
              <a:buSzPct val="125000"/>
              <a:buFont typeface="Lucida Grande" pitchFamily="-84" charset="0"/>
              <a:buChar char="‣"/>
            </a:pPr>
            <a:r>
              <a:rPr lang="es-ES" sz="2100" dirty="0" smtClean="0">
                <a:latin typeface="Gill Sans"/>
                <a:ea typeface="Gill Sans" pitchFamily="-84" charset="0"/>
                <a:cs typeface="Gill Sans" pitchFamily="-84" charset="0"/>
              </a:rPr>
              <a:t> Debería ser posible para la información colectada a cierto nivel/escala de </a:t>
            </a:r>
            <a:r>
              <a:rPr lang="es-ES" sz="2100" dirty="0" smtClean="0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compartirla </a:t>
            </a:r>
            <a:r>
              <a:rPr lang="es-ES" sz="2100" dirty="0" smtClean="0">
                <a:latin typeface="Gill Sans"/>
                <a:ea typeface="Gill Sans" pitchFamily="-84" charset="0"/>
                <a:cs typeface="Gill Sans" pitchFamily="-84" charset="0"/>
              </a:rPr>
              <a:t>con todos los niveles/escalas; de forma detallada para las investigaciones exhaustivas, y general para fines estratégicos.</a:t>
            </a:r>
          </a:p>
          <a:p>
            <a:pPr algn="just">
              <a:spcBef>
                <a:spcPts val="1406"/>
              </a:spcBef>
              <a:buSzPct val="125000"/>
              <a:buFont typeface="Lucida Grande" pitchFamily="-84" charset="0"/>
              <a:buChar char="‣"/>
            </a:pPr>
            <a:r>
              <a:rPr lang="es-ES" sz="2100" dirty="0" smtClean="0">
                <a:latin typeface="Gill Sans"/>
                <a:ea typeface="Gill Sans" pitchFamily="-84" charset="0"/>
                <a:cs typeface="Gill Sans" pitchFamily="-84" charset="0"/>
              </a:rPr>
              <a:t> La información geográfica necesaria para una </a:t>
            </a:r>
            <a:r>
              <a:rPr lang="es-ES" sz="2100" dirty="0" smtClean="0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buena gobernanza </a:t>
            </a:r>
            <a:r>
              <a:rPr lang="es-ES" sz="2100" dirty="0" smtClean="0">
                <a:latin typeface="Gill Sans"/>
                <a:ea typeface="Gill Sans" pitchFamily="-84" charset="0"/>
                <a:cs typeface="Gill Sans" pitchFamily="-84" charset="0"/>
              </a:rPr>
              <a:t>a todos los niveles debería estar </a:t>
            </a:r>
            <a:r>
              <a:rPr lang="es-ES" sz="2100" dirty="0" smtClean="0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fácil y transparentemente disponible</a:t>
            </a:r>
            <a:r>
              <a:rPr lang="es-ES" sz="2100" dirty="0" smtClean="0">
                <a:latin typeface="Gill Sans"/>
                <a:ea typeface="Gill Sans" pitchFamily="-84" charset="0"/>
                <a:cs typeface="Gill Sans" pitchFamily="-84" charset="0"/>
              </a:rPr>
              <a:t>.</a:t>
            </a:r>
          </a:p>
          <a:p>
            <a:pPr algn="just">
              <a:spcBef>
                <a:spcPts val="1406"/>
              </a:spcBef>
              <a:buSzPct val="125000"/>
              <a:buFont typeface="Lucida Grande" pitchFamily="-84" charset="0"/>
              <a:buChar char="‣"/>
            </a:pPr>
            <a:r>
              <a:rPr lang="es-ES" sz="2100" dirty="0" smtClean="0">
                <a:latin typeface="Gill Sans"/>
                <a:ea typeface="Gill Sans" pitchFamily="-84" charset="0"/>
                <a:cs typeface="Gill Sans" pitchFamily="-84" charset="0"/>
              </a:rPr>
              <a:t> Debería ser </a:t>
            </a:r>
            <a:r>
              <a:rPr lang="es-ES" sz="2100" dirty="0" smtClean="0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fácil de encontrar </a:t>
            </a:r>
            <a:r>
              <a:rPr lang="es-ES" sz="2100" dirty="0" smtClean="0">
                <a:latin typeface="Gill Sans"/>
                <a:ea typeface="Gill Sans" pitchFamily="-84" charset="0"/>
                <a:cs typeface="Gill Sans" pitchFamily="-84" charset="0"/>
              </a:rPr>
              <a:t>que información geográfica está disponible, cómo puede ser utilizada para responder a una necesidad en particular, y bajo qué condiciones se puede adquirir y utilizar.</a:t>
            </a:r>
            <a:endParaRPr lang="es-ES" sz="21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pic>
        <p:nvPicPr>
          <p:cNvPr id="130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78719" y="68089"/>
            <a:ext cx="1107281" cy="11106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30051" name="Rectangle 3"/>
          <p:cNvSpPr>
            <a:spLocks/>
          </p:cNvSpPr>
          <p:nvPr/>
        </p:nvSpPr>
        <p:spPr bwMode="auto">
          <a:xfrm>
            <a:off x="3125391" y="281285"/>
            <a:ext cx="2508700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es-ES" sz="2600" b="1" dirty="0" smtClean="0">
                <a:solidFill>
                  <a:schemeClr val="tx1"/>
                </a:solidFill>
                <a:latin typeface="Calibri"/>
                <a:ea typeface="Gill Sans" pitchFamily="-84" charset="0"/>
                <a:cs typeface="Gill Sans" pitchFamily="-84" charset="0"/>
              </a:rPr>
              <a:t>Principios INSPIRE</a:t>
            </a:r>
            <a:endParaRPr lang="es-ES" sz="2600" b="1" dirty="0">
              <a:solidFill>
                <a:schemeClr val="tx1"/>
              </a:solidFill>
              <a:latin typeface="Calibri"/>
              <a:ea typeface="Gill Sans" pitchFamily="-84" charset="0"/>
              <a:cs typeface="Gill Sans" pitchFamily="-84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Rectangle 1"/>
          <p:cNvSpPr>
            <a:spLocks/>
          </p:cNvSpPr>
          <p:nvPr/>
        </p:nvSpPr>
        <p:spPr bwMode="auto">
          <a:xfrm>
            <a:off x="415052" y="1175941"/>
            <a:ext cx="8679656" cy="519707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just">
              <a:buSzPct val="125000"/>
              <a:buFont typeface="Lucida Grande" pitchFamily="-84" charset="0"/>
              <a:buChar char="‣"/>
            </a:pPr>
            <a:r>
              <a:rPr lang="es-ES" sz="2000" dirty="0" smtClean="0">
                <a:solidFill>
                  <a:srgbClr val="FF0000"/>
                </a:solidFill>
                <a:latin typeface="Gill Sans"/>
              </a:rPr>
              <a:t>Servicios de descubrimiento</a:t>
            </a:r>
            <a:r>
              <a:rPr lang="es-ES" sz="2000" dirty="0" smtClean="0">
                <a:latin typeface="Gill Sans"/>
              </a:rPr>
              <a:t>: respaldan el descubrimiento de datos, la evaluación y el uso de datos y servicios espaciales a través de las propiedades de sus metadatos</a:t>
            </a:r>
          </a:p>
          <a:p>
            <a:pPr algn="just">
              <a:buSzPct val="125000"/>
            </a:pPr>
            <a:endParaRPr lang="es-ES" sz="2000" dirty="0" smtClean="0">
              <a:latin typeface="Gill Sans"/>
            </a:endParaRPr>
          </a:p>
          <a:p>
            <a:pPr algn="just">
              <a:buSzPct val="125000"/>
              <a:buFont typeface="Lucida Grande" pitchFamily="-84" charset="0"/>
              <a:buChar char="‣"/>
            </a:pPr>
            <a:r>
              <a:rPr lang="es-ES" sz="2000" dirty="0" smtClean="0">
                <a:solidFill>
                  <a:srgbClr val="FF0000"/>
                </a:solidFill>
                <a:latin typeface="Gill Sans"/>
              </a:rPr>
              <a:t>Servicios de visualización</a:t>
            </a:r>
            <a:r>
              <a:rPr lang="es-ES" sz="2000" dirty="0" smtClean="0">
                <a:latin typeface="Gill Sans"/>
              </a:rPr>
              <a:t>: como mínimo, presentación, navegación, zoom, vista panorámica, o superposición de datos espaciales y presentación de la información de la leyenda y de todo contenido pertinente de los metadatos.</a:t>
            </a:r>
          </a:p>
          <a:p>
            <a:pPr algn="just">
              <a:buSzPct val="125000"/>
            </a:pPr>
            <a:endParaRPr lang="es-ES" sz="2000" dirty="0" smtClean="0">
              <a:latin typeface="Gill Sans"/>
            </a:endParaRPr>
          </a:p>
          <a:p>
            <a:pPr algn="just">
              <a:buSzPct val="125000"/>
              <a:buFont typeface="Lucida Grande" pitchFamily="-84" charset="0"/>
              <a:buChar char="‣"/>
            </a:pPr>
            <a:r>
              <a:rPr lang="es-ES" sz="2000" dirty="0" smtClean="0">
                <a:solidFill>
                  <a:srgbClr val="FF0000"/>
                </a:solidFill>
                <a:latin typeface="Gill Sans"/>
              </a:rPr>
              <a:t>Servicios de descarga</a:t>
            </a:r>
            <a:r>
              <a:rPr lang="es-ES" sz="2000" dirty="0" smtClean="0">
                <a:latin typeface="Gill Sans"/>
              </a:rPr>
              <a:t>: posibilidad de copiar todos los datos espaciales, o una parte de ellos, a través de la descarga.</a:t>
            </a:r>
          </a:p>
          <a:p>
            <a:pPr algn="just">
              <a:buSzPct val="125000"/>
            </a:pPr>
            <a:endParaRPr lang="es-ES" sz="2000" dirty="0" smtClean="0">
              <a:latin typeface="Gill Sans"/>
            </a:endParaRPr>
          </a:p>
          <a:p>
            <a:pPr algn="just">
              <a:buSzPct val="125000"/>
              <a:buFont typeface="Lucida Grande" pitchFamily="-84" charset="0"/>
              <a:buChar char="‣"/>
            </a:pPr>
            <a:r>
              <a:rPr lang="es-ES" sz="2000" dirty="0" smtClean="0">
                <a:solidFill>
                  <a:srgbClr val="FF0000"/>
                </a:solidFill>
                <a:latin typeface="Gill Sans"/>
              </a:rPr>
              <a:t>Servicios de transformación</a:t>
            </a:r>
            <a:r>
              <a:rPr lang="es-ES" sz="2000" dirty="0" smtClean="0">
                <a:latin typeface="Gill Sans"/>
              </a:rPr>
              <a:t>: posibilidad de transformar los datos espaciales (proyección y armonización).</a:t>
            </a:r>
          </a:p>
          <a:p>
            <a:pPr algn="just">
              <a:buSzPct val="125000"/>
            </a:pPr>
            <a:endParaRPr lang="es-ES" sz="2000" dirty="0" smtClean="0">
              <a:latin typeface="Gill Sans"/>
            </a:endParaRPr>
          </a:p>
          <a:p>
            <a:pPr algn="just">
              <a:buSzPct val="125000"/>
              <a:buFont typeface="Lucida Grande" pitchFamily="-84" charset="0"/>
              <a:buChar char="‣"/>
            </a:pPr>
            <a:r>
              <a:rPr lang="es-ES" sz="2000" dirty="0" smtClean="0">
                <a:solidFill>
                  <a:srgbClr val="FF0000"/>
                </a:solidFill>
                <a:latin typeface="Gill Sans"/>
              </a:rPr>
              <a:t>Servicios de invocación de datos espaciales</a:t>
            </a:r>
            <a:r>
              <a:rPr lang="es-ES" sz="2000" dirty="0" smtClean="0">
                <a:latin typeface="Gill Sans"/>
              </a:rPr>
              <a:t>: posibilidad de invocar servicios de datos</a:t>
            </a:r>
            <a:r>
              <a:rPr lang="es-ES" sz="2500" dirty="0" smtClean="0">
                <a:latin typeface="Gill Sans"/>
              </a:rPr>
              <a:t>. </a:t>
            </a:r>
            <a:endParaRPr lang="es-ES" sz="2500" dirty="0">
              <a:latin typeface="Gill Sans"/>
            </a:endParaRPr>
          </a:p>
        </p:txBody>
      </p:sp>
      <p:pic>
        <p:nvPicPr>
          <p:cNvPr id="132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92238" y="68089"/>
            <a:ext cx="1107281" cy="11106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" name="Rectangle 3"/>
          <p:cNvSpPr>
            <a:spLocks/>
          </p:cNvSpPr>
          <p:nvPr/>
        </p:nvSpPr>
        <p:spPr bwMode="auto">
          <a:xfrm>
            <a:off x="3125391" y="281285"/>
            <a:ext cx="2375394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es-ES" sz="2600" b="1" dirty="0" smtClean="0">
                <a:solidFill>
                  <a:schemeClr val="tx1"/>
                </a:solidFill>
                <a:latin typeface="Calibri"/>
                <a:ea typeface="Gill Sans" pitchFamily="-84" charset="0"/>
                <a:cs typeface="Gill Sans" pitchFamily="-84" charset="0"/>
              </a:rPr>
              <a:t>Servicios INSPIRE</a:t>
            </a:r>
            <a:endParaRPr lang="es-ES" sz="2600" b="1" dirty="0">
              <a:solidFill>
                <a:schemeClr val="tx1"/>
              </a:solidFill>
              <a:latin typeface="Calibri"/>
              <a:ea typeface="Gill Sans" pitchFamily="-84" charset="0"/>
              <a:cs typeface="Gill Sans" pitchFamily="-84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78719" y="20320"/>
            <a:ext cx="1107281" cy="11106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3414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78719" y="1241227"/>
            <a:ext cx="7065774" cy="49987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" name="Rectangle 3"/>
          <p:cNvSpPr>
            <a:spLocks/>
          </p:cNvSpPr>
          <p:nvPr/>
        </p:nvSpPr>
        <p:spPr bwMode="auto">
          <a:xfrm>
            <a:off x="2769791" y="281285"/>
            <a:ext cx="4464556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es-ES" sz="2600" b="1" dirty="0" smtClean="0">
                <a:solidFill>
                  <a:schemeClr val="tx1"/>
                </a:solidFill>
                <a:latin typeface="Calibri"/>
                <a:ea typeface="Gill Sans" pitchFamily="-84" charset="0"/>
                <a:cs typeface="Gill Sans" pitchFamily="-84" charset="0"/>
              </a:rPr>
              <a:t>Sitio web de la directiva INSPIRE</a:t>
            </a:r>
            <a:endParaRPr lang="es-ES" sz="2600" b="1" dirty="0">
              <a:solidFill>
                <a:schemeClr val="tx1"/>
              </a:solidFill>
              <a:latin typeface="Calibri"/>
              <a:ea typeface="Gill Sans" pitchFamily="-84" charset="0"/>
              <a:cs typeface="Gill Sans" pitchFamily="-84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78719" y="68089"/>
            <a:ext cx="1107281" cy="11106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3619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78425" y="1443653"/>
            <a:ext cx="5931416" cy="47793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" name="Rectangle 3"/>
          <p:cNvSpPr>
            <a:spLocks/>
          </p:cNvSpPr>
          <p:nvPr/>
        </p:nvSpPr>
        <p:spPr bwMode="auto">
          <a:xfrm>
            <a:off x="3125391" y="281285"/>
            <a:ext cx="2710614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s-ES" sz="2600" b="1" dirty="0" err="1" smtClean="0">
                <a:solidFill>
                  <a:schemeClr val="tx1"/>
                </a:solidFill>
                <a:latin typeface="Calibri"/>
                <a:ea typeface="Gill Sans" pitchFamily="-84" charset="0"/>
                <a:cs typeface="Gill Sans" pitchFamily="-84" charset="0"/>
              </a:rPr>
              <a:t>Geoportal</a:t>
            </a:r>
            <a:r>
              <a:rPr lang="es-ES" sz="2600" b="1" dirty="0" smtClean="0">
                <a:ea typeface="Gill Sans" pitchFamily="-84" charset="0"/>
                <a:cs typeface="Gill Sans" pitchFamily="-84" charset="0"/>
              </a:rPr>
              <a:t> INSPIRE </a:t>
            </a:r>
            <a:endParaRPr lang="es-ES" sz="2600" b="1" dirty="0">
              <a:solidFill>
                <a:schemeClr val="tx1"/>
              </a:solidFill>
              <a:latin typeface="Calibri"/>
              <a:ea typeface="Gill Sans" pitchFamily="-84" charset="0"/>
              <a:cs typeface="Gill Sans" pitchFamily="-84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756623" y="622310"/>
            <a:ext cx="3317538" cy="3125129"/>
            <a:chOff x="0" y="0"/>
            <a:chExt cx="3275" cy="3085"/>
          </a:xfrm>
        </p:grpSpPr>
        <p:sp>
          <p:nvSpPr>
            <p:cNvPr id="27657" name="Rectangle 2"/>
            <p:cNvSpPr>
              <a:spLocks/>
            </p:cNvSpPr>
            <p:nvPr/>
          </p:nvSpPr>
          <p:spPr bwMode="auto">
            <a:xfrm>
              <a:off x="123" y="2629"/>
              <a:ext cx="3040" cy="45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r>
                <a:rPr lang="es-ES" dirty="0" smtClean="0">
                  <a:ea typeface="Gill Sans" pitchFamily="-84" charset="0"/>
                  <a:cs typeface="Gill Sans" pitchFamily="-84" charset="0"/>
                </a:rPr>
                <a:t>OBSERVAR</a:t>
              </a:r>
              <a:endParaRPr lang="es-ES" dirty="0">
                <a:ea typeface="Gill Sans" pitchFamily="-84" charset="0"/>
                <a:cs typeface="Gill Sans" pitchFamily="-84" charset="0"/>
              </a:endParaRPr>
            </a:p>
          </p:txBody>
        </p:sp>
        <p:pic>
          <p:nvPicPr>
            <p:cNvPr id="27658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3275" cy="262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5476239" y="743229"/>
            <a:ext cx="3374033" cy="2977712"/>
            <a:chOff x="0" y="0"/>
            <a:chExt cx="3498" cy="3088"/>
          </a:xfrm>
        </p:grpSpPr>
        <p:sp>
          <p:nvSpPr>
            <p:cNvPr id="27655" name="Rectangle 5"/>
            <p:cNvSpPr>
              <a:spLocks/>
            </p:cNvSpPr>
            <p:nvPr/>
          </p:nvSpPr>
          <p:spPr bwMode="auto">
            <a:xfrm>
              <a:off x="234" y="2632"/>
              <a:ext cx="3040" cy="45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r>
                <a:rPr lang="es-ES" dirty="0" smtClean="0">
                  <a:ea typeface="Gill Sans" pitchFamily="-84" charset="0"/>
                  <a:cs typeface="Gill Sans" pitchFamily="-84" charset="0"/>
                </a:rPr>
                <a:t>COMPARTIR</a:t>
              </a:r>
              <a:endParaRPr lang="es-ES" dirty="0">
                <a:ea typeface="Gill Sans" pitchFamily="-84" charset="0"/>
                <a:cs typeface="Gill Sans" pitchFamily="-84" charset="0"/>
              </a:endParaRPr>
            </a:p>
          </p:txBody>
        </p:sp>
        <p:pic>
          <p:nvPicPr>
            <p:cNvPr id="27656" name="Picture 6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0"/>
              <a:ext cx="3498" cy="262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2929127" y="3672499"/>
            <a:ext cx="3207514" cy="2830429"/>
            <a:chOff x="0" y="0"/>
            <a:chExt cx="3496" cy="3084"/>
          </a:xfrm>
        </p:grpSpPr>
        <p:sp>
          <p:nvSpPr>
            <p:cNvPr id="27653" name="Rectangle 8"/>
            <p:cNvSpPr>
              <a:spLocks/>
            </p:cNvSpPr>
            <p:nvPr/>
          </p:nvSpPr>
          <p:spPr bwMode="auto">
            <a:xfrm>
              <a:off x="233" y="2628"/>
              <a:ext cx="3040" cy="45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r>
                <a:rPr lang="es-ES" dirty="0" smtClean="0">
                  <a:ea typeface="Gill Sans" pitchFamily="-84" charset="0"/>
                  <a:cs typeface="Gill Sans" pitchFamily="-84" charset="0"/>
                </a:rPr>
                <a:t>INFORMAR</a:t>
              </a:r>
              <a:endParaRPr lang="es-ES" dirty="0">
                <a:ea typeface="Gill Sans" pitchFamily="-84" charset="0"/>
                <a:cs typeface="Gill Sans" pitchFamily="-84" charset="0"/>
              </a:endParaRPr>
            </a:p>
          </p:txBody>
        </p:sp>
        <p:pic>
          <p:nvPicPr>
            <p:cNvPr id="27654" name="Picture 9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0"/>
              <a:ext cx="3496" cy="26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81869" y="947664"/>
            <a:ext cx="6025307" cy="426280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38242" name="Rectangle 2"/>
          <p:cNvSpPr>
            <a:spLocks/>
          </p:cNvSpPr>
          <p:nvPr/>
        </p:nvSpPr>
        <p:spPr bwMode="auto">
          <a:xfrm>
            <a:off x="2479105" y="276820"/>
            <a:ext cx="3483676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2400" u="sng" dirty="0">
                <a:solidFill>
                  <a:schemeClr val="tx1"/>
                </a:solidFill>
                <a:ea typeface="Gill Sans" pitchFamily="-84" charset="0"/>
                <a:cs typeface="Gill Sans" pitchFamily="-84" charset="0"/>
                <a:hlinkClick r:id="rId4"/>
              </a:rPr>
              <a:t>http://www.eyeonearth.org</a:t>
            </a:r>
            <a:endParaRPr lang="en-US" sz="2400" u="sng" dirty="0">
              <a:solidFill>
                <a:schemeClr val="tx1"/>
              </a:solidFill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138243" name="TextBox 1"/>
          <p:cNvSpPr txBox="1">
            <a:spLocks noChangeArrowheads="1"/>
          </p:cNvSpPr>
          <p:nvPr/>
        </p:nvSpPr>
        <p:spPr bwMode="auto">
          <a:xfrm>
            <a:off x="15627" y="5413762"/>
            <a:ext cx="9144000" cy="103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291" tIns="32146" rIns="64291" bIns="32146">
            <a:prstTxWarp prst="textNoShape">
              <a:avLst/>
            </a:prstTxWarp>
            <a:spAutoFit/>
          </a:bodyPr>
          <a:lstStyle/>
          <a:p>
            <a:pPr algn="ctr"/>
            <a:r>
              <a:rPr lang="es-ES" sz="2100" dirty="0" smtClean="0">
                <a:latin typeface="Gill Sans"/>
              </a:rPr>
              <a:t>“red global de información pública</a:t>
            </a:r>
            <a:r>
              <a:rPr lang="es-ES" altLang="ja-JP" sz="2100" dirty="0" smtClean="0">
                <a:latin typeface="Gill Sans"/>
              </a:rPr>
              <a:t> para crear y compartir datos e información ambiental en línea a través de la visualización de mapas interactivos</a:t>
            </a:r>
            <a:r>
              <a:rPr lang="es-ES" sz="2100" dirty="0" smtClean="0">
                <a:latin typeface="Gill Sans"/>
              </a:rPr>
              <a:t>”</a:t>
            </a:r>
            <a:r>
              <a:rPr lang="es-ES" altLang="ja-JP" sz="2100" dirty="0" smtClean="0">
                <a:latin typeface="Gill Sans"/>
              </a:rPr>
              <a:t> </a:t>
            </a:r>
            <a:endParaRPr lang="es-ES" sz="2100" dirty="0">
              <a:latin typeface="Gill San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1"/>
          <p:cNvSpPr>
            <a:spLocks/>
          </p:cNvSpPr>
          <p:nvPr/>
        </p:nvSpPr>
        <p:spPr bwMode="auto">
          <a:xfrm>
            <a:off x="2593677" y="223242"/>
            <a:ext cx="420628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2400" u="sng" dirty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  <a:hlinkClick r:id="rId3"/>
              </a:rPr>
              <a:t>http://ec.europa.eu/digital-agenda/</a:t>
            </a:r>
            <a:endParaRPr lang="en-US" sz="2400" u="sng" dirty="0">
              <a:solidFill>
                <a:schemeClr val="tx1"/>
              </a:solidFill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pic>
        <p:nvPicPr>
          <p:cNvPr id="14029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45816" y="704532"/>
            <a:ext cx="4554141" cy="486221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40291" name="TextBox 1"/>
          <p:cNvSpPr txBox="1">
            <a:spLocks noChangeArrowheads="1"/>
          </p:cNvSpPr>
          <p:nvPr/>
        </p:nvSpPr>
        <p:spPr bwMode="auto">
          <a:xfrm>
            <a:off x="0" y="5656387"/>
            <a:ext cx="9144000" cy="1172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291" tIns="32146" rIns="64291" bIns="32146">
            <a:prstTxWarp prst="textNoShape">
              <a:avLst/>
            </a:prstTxWarp>
            <a:spAutoFit/>
          </a:bodyPr>
          <a:lstStyle/>
          <a:p>
            <a:pPr algn="ctr"/>
            <a:r>
              <a:rPr lang="es-ES" sz="2400" dirty="0" smtClean="0">
                <a:solidFill>
                  <a:schemeClr val="tx1"/>
                </a:solidFill>
                <a:latin typeface="Gill Sans"/>
              </a:rPr>
              <a:t>“reanudar la economía europea y </a:t>
            </a:r>
            <a:r>
              <a:rPr lang="es-ES" sz="2400" dirty="0" smtClean="0">
                <a:latin typeface="Gill Sans"/>
              </a:rPr>
              <a:t>ayudar a</a:t>
            </a:r>
            <a:r>
              <a:rPr lang="es-ES" sz="2400" dirty="0" smtClean="0">
                <a:solidFill>
                  <a:schemeClr val="tx1"/>
                </a:solidFill>
                <a:latin typeface="Gill Sans"/>
              </a:rPr>
              <a:t> los ciudadanos y empresas europeas a obtener el máximo de las tecnologías digitales”</a:t>
            </a:r>
            <a:endParaRPr lang="es-ES" sz="2400" dirty="0">
              <a:solidFill>
                <a:schemeClr val="tx1"/>
              </a:solidFill>
              <a:latin typeface="Gill San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7262069" y="-118318"/>
            <a:ext cx="1832818" cy="2008064"/>
            <a:chOff x="0" y="0"/>
            <a:chExt cx="1642" cy="1800"/>
          </a:xfrm>
        </p:grpSpPr>
        <p:pic>
          <p:nvPicPr>
            <p:cNvPr id="142339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1328307">
              <a:off x="161" y="207"/>
              <a:ext cx="1319" cy="111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42340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668944">
              <a:off x="159" y="476"/>
              <a:ext cx="1319" cy="111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42341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00" y="684"/>
              <a:ext cx="1319" cy="111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sp>
        <p:nvSpPr>
          <p:cNvPr id="139269" name="Rectangle 5"/>
          <p:cNvSpPr>
            <a:spLocks/>
          </p:cNvSpPr>
          <p:nvPr/>
        </p:nvSpPr>
        <p:spPr bwMode="auto">
          <a:xfrm>
            <a:off x="267891" y="2076152"/>
            <a:ext cx="8599289" cy="269676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/>
            <a:r>
              <a:rPr lang="es-ES" sz="3200" dirty="0" smtClean="0">
                <a:latin typeface="Gill Sans"/>
                <a:ea typeface="Gill Sans" pitchFamily="-84" charset="0"/>
                <a:cs typeface="Gill Sans" pitchFamily="-84" charset="0"/>
              </a:rPr>
              <a:t>Si no se comparten los datos ambientales:</a:t>
            </a:r>
            <a:br>
              <a:rPr lang="es-ES" sz="3200" dirty="0" smtClean="0">
                <a:latin typeface="Gill Sans"/>
                <a:ea typeface="Gill Sans" pitchFamily="-84" charset="0"/>
                <a:cs typeface="Gill Sans" pitchFamily="-84" charset="0"/>
              </a:rPr>
            </a:br>
            <a:r>
              <a:rPr lang="es-ES" sz="32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</a:p>
          <a:p>
            <a:pPr algn="l">
              <a:buSzPct val="100000"/>
              <a:buFont typeface="Lucida Grande" pitchFamily="-84" charset="0"/>
              <a:buChar char="‣"/>
            </a:pPr>
            <a:r>
              <a:rPr lang="es-ES" sz="3200" dirty="0" smtClean="0">
                <a:latin typeface="Gill Sans"/>
                <a:ea typeface="Gill Sans" pitchFamily="-84" charset="0"/>
                <a:cs typeface="Gill Sans" pitchFamily="-84" charset="0"/>
              </a:rPr>
              <a:t> hacer ciencia puede ser difícil,</a:t>
            </a:r>
            <a:br>
              <a:rPr lang="es-ES" sz="3200" dirty="0" smtClean="0">
                <a:latin typeface="Gill Sans"/>
                <a:ea typeface="Gill Sans" pitchFamily="-84" charset="0"/>
                <a:cs typeface="Gill Sans" pitchFamily="-84" charset="0"/>
              </a:rPr>
            </a:br>
            <a:r>
              <a:rPr lang="es-ES" sz="32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</a:p>
          <a:p>
            <a:pPr algn="l">
              <a:buSzPct val="100000"/>
              <a:buFont typeface="Lucida Grande" pitchFamily="-84" charset="0"/>
              <a:buChar char="‣"/>
            </a:pPr>
            <a:r>
              <a:rPr lang="es-ES" sz="3200" dirty="0" smtClean="0">
                <a:latin typeface="Gill Sans"/>
                <a:ea typeface="Gill Sans" pitchFamily="-84" charset="0"/>
                <a:cs typeface="Gill Sans" pitchFamily="-84" charset="0"/>
              </a:rPr>
              <a:t> tomar decisiones acertadas puede ser problemático,</a:t>
            </a:r>
            <a:br>
              <a:rPr lang="es-ES" sz="3200" dirty="0" smtClean="0">
                <a:latin typeface="Gill Sans"/>
                <a:ea typeface="Gill Sans" pitchFamily="-84" charset="0"/>
                <a:cs typeface="Gill Sans" pitchFamily="-84" charset="0"/>
              </a:rPr>
            </a:br>
            <a:endParaRPr lang="es-ES" sz="3200" dirty="0" smtClean="0">
              <a:latin typeface="Gill Sans"/>
              <a:ea typeface="Gill Sans" pitchFamily="-84" charset="0"/>
              <a:cs typeface="Gill Sans" pitchFamily="-84" charset="0"/>
            </a:endParaRPr>
          </a:p>
          <a:p>
            <a:pPr algn="l">
              <a:buSzPct val="100000"/>
              <a:buFont typeface="Lucida Grande" pitchFamily="-84" charset="0"/>
              <a:buChar char="‣"/>
            </a:pPr>
            <a:r>
              <a:rPr lang="es-ES" sz="3200" dirty="0" smtClean="0">
                <a:latin typeface="Gill Sans"/>
                <a:ea typeface="Gill Sans" pitchFamily="-84" charset="0"/>
                <a:cs typeface="Gill Sans" pitchFamily="-84" charset="0"/>
              </a:rPr>
              <a:t> y considerar un desarrollo sostenible puede ser complicado.</a:t>
            </a:r>
            <a:endParaRPr lang="es-ES" sz="32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2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2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2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269" grpId="0" build="p" autoUpdateAnimBg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Rectangle 1"/>
          <p:cNvSpPr>
            <a:spLocks/>
          </p:cNvSpPr>
          <p:nvPr/>
        </p:nvSpPr>
        <p:spPr bwMode="auto">
          <a:xfrm>
            <a:off x="203200" y="2067223"/>
            <a:ext cx="8814997" cy="2714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s-ES" sz="3600" dirty="0" smtClean="0">
                <a:latin typeface="Gill Sans"/>
                <a:ea typeface="Gill Sans" pitchFamily="-84" charset="0"/>
                <a:cs typeface="Gill Sans" pitchFamily="-84" charset="0"/>
              </a:rPr>
              <a:t>Los datos financiados con fondos públicos son un bien público, producidos para el interés público y deben estar, en la medida de lo posible, disponibles gratuitamente.</a:t>
            </a:r>
            <a:endParaRPr lang="es-ES" sz="36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7262069" y="-118318"/>
            <a:ext cx="1832818" cy="2008064"/>
            <a:chOff x="0" y="0"/>
            <a:chExt cx="1642" cy="1800"/>
          </a:xfrm>
        </p:grpSpPr>
        <p:pic>
          <p:nvPicPr>
            <p:cNvPr id="144387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1328307">
              <a:off x="161" y="207"/>
              <a:ext cx="1319" cy="111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44388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668944">
              <a:off x="159" y="476"/>
              <a:ext cx="1319" cy="111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44389" name="Picture 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00" y="684"/>
              <a:ext cx="1319" cy="111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Rectangle 1"/>
          <p:cNvSpPr>
            <a:spLocks/>
          </p:cNvSpPr>
          <p:nvPr/>
        </p:nvSpPr>
        <p:spPr bwMode="auto">
          <a:xfrm>
            <a:off x="223520" y="1736824"/>
            <a:ext cx="8794677" cy="337542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3600" dirty="0" err="1" smtClean="0">
                <a:latin typeface="Gill Sans"/>
                <a:ea typeface="Gill Sans" pitchFamily="-84" charset="0"/>
                <a:cs typeface="Gill Sans" pitchFamily="-84" charset="0"/>
              </a:rPr>
              <a:t>Compartir</a:t>
            </a:r>
            <a:r>
              <a:rPr lang="en-US" sz="3600" dirty="0" smtClean="0">
                <a:latin typeface="Gill Sans"/>
                <a:ea typeface="Gill Sans" pitchFamily="-84" charset="0"/>
                <a:cs typeface="Gill Sans" pitchFamily="-84" charset="0"/>
              </a:rPr>
              <a:t> y </a:t>
            </a:r>
            <a:r>
              <a:rPr lang="en-US" sz="3600" dirty="0" err="1" smtClean="0">
                <a:latin typeface="Gill Sans"/>
                <a:ea typeface="Gill Sans" pitchFamily="-84" charset="0"/>
                <a:cs typeface="Gill Sans" pitchFamily="-84" charset="0"/>
              </a:rPr>
              <a:t>documentar</a:t>
            </a:r>
            <a:r>
              <a:rPr lang="en-US" sz="36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3600" dirty="0" err="1" smtClean="0">
                <a:latin typeface="Gill Sans"/>
                <a:ea typeface="Gill Sans" pitchFamily="-84" charset="0"/>
                <a:cs typeface="Gill Sans" pitchFamily="-84" charset="0"/>
              </a:rPr>
              <a:t>datos</a:t>
            </a:r>
            <a:r>
              <a:rPr lang="en-US" sz="36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3600" dirty="0" err="1" smtClean="0">
                <a:latin typeface="Gill Sans"/>
                <a:ea typeface="Gill Sans" pitchFamily="-84" charset="0"/>
                <a:cs typeface="Gill Sans" pitchFamily="-84" charset="0"/>
              </a:rPr>
              <a:t>es</a:t>
            </a:r>
            <a:r>
              <a:rPr lang="en-US" sz="3600" dirty="0" smtClean="0">
                <a:latin typeface="Gill Sans"/>
                <a:ea typeface="Gill Sans" pitchFamily="-84" charset="0"/>
                <a:cs typeface="Gill Sans" pitchFamily="-84" charset="0"/>
              </a:rPr>
              <a:t> parte del </a:t>
            </a:r>
            <a:r>
              <a:rPr lang="en-US" sz="3600" dirty="0" err="1" smtClean="0">
                <a:latin typeface="Gill Sans"/>
                <a:ea typeface="Gill Sans" pitchFamily="-84" charset="0"/>
                <a:cs typeface="Gill Sans" pitchFamily="-84" charset="0"/>
              </a:rPr>
              <a:t>enfoque</a:t>
            </a:r>
            <a:r>
              <a:rPr lang="en-US" sz="36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3600" dirty="0" err="1" smtClean="0">
                <a:latin typeface="Gill Sans"/>
                <a:ea typeface="Gill Sans" pitchFamily="-84" charset="0"/>
                <a:cs typeface="Gill Sans" pitchFamily="-84" charset="0"/>
              </a:rPr>
              <a:t>científico</a:t>
            </a:r>
            <a:r>
              <a:rPr lang="en-US" sz="3600" dirty="0" smtClean="0">
                <a:latin typeface="Gill Sans"/>
                <a:ea typeface="Gill Sans" pitchFamily="-84" charset="0"/>
                <a:cs typeface="Gill Sans" pitchFamily="-84" charset="0"/>
              </a:rPr>
              <a:t> elemental.</a:t>
            </a:r>
            <a:endParaRPr lang="en-US" sz="3600" dirty="0">
              <a:latin typeface="Gill Sans"/>
              <a:ea typeface="Gill Sans" pitchFamily="-84" charset="0"/>
              <a:cs typeface="Gill Sans" pitchFamily="-84" charset="0"/>
            </a:endParaRPr>
          </a:p>
          <a:p>
            <a:r>
              <a:rPr lang="en-US" sz="36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endParaRPr lang="en-US" sz="3600" dirty="0" smtClean="0">
              <a:latin typeface="Gill Sans"/>
              <a:ea typeface="Gill Sans" pitchFamily="-84" charset="0"/>
              <a:cs typeface="Gill Sans" pitchFamily="-84" charset="0"/>
            </a:endParaRPr>
          </a:p>
          <a:p>
            <a:r>
              <a:rPr lang="en-US" sz="3600" dirty="0" err="1" smtClean="0">
                <a:latin typeface="Gill Sans"/>
                <a:ea typeface="Gill Sans" pitchFamily="-84" charset="0"/>
                <a:cs typeface="Gill Sans" pitchFamily="-84" charset="0"/>
              </a:rPr>
              <a:t>Esto</a:t>
            </a:r>
            <a:r>
              <a:rPr lang="en-US" sz="36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3600" dirty="0" err="1" smtClean="0">
                <a:latin typeface="Gill Sans"/>
                <a:ea typeface="Gill Sans" pitchFamily="-84" charset="0"/>
                <a:cs typeface="Gill Sans" pitchFamily="-84" charset="0"/>
              </a:rPr>
              <a:t>permite</a:t>
            </a:r>
            <a:r>
              <a:rPr lang="en-US" sz="36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3600" dirty="0" err="1" smtClean="0">
                <a:latin typeface="Gill Sans"/>
                <a:ea typeface="Gill Sans" pitchFamily="-84" charset="0"/>
                <a:cs typeface="Gill Sans" pitchFamily="-84" charset="0"/>
              </a:rPr>
              <a:t>mejorar</a:t>
            </a:r>
            <a:r>
              <a:rPr lang="en-US" sz="3600" dirty="0" smtClean="0">
                <a:latin typeface="Gill Sans"/>
                <a:ea typeface="Gill Sans" pitchFamily="-84" charset="0"/>
                <a:cs typeface="Gill Sans" pitchFamily="-84" charset="0"/>
              </a:rPr>
              <a:t> la </a:t>
            </a:r>
            <a:r>
              <a:rPr lang="en-US" sz="3600" dirty="0" err="1" smtClean="0">
                <a:latin typeface="Gill Sans"/>
                <a:ea typeface="Gill Sans" pitchFamily="-84" charset="0"/>
                <a:cs typeface="Gill Sans" pitchFamily="-84" charset="0"/>
              </a:rPr>
              <a:t>responsabilidad</a:t>
            </a:r>
            <a:r>
              <a:rPr lang="en-US" sz="3600" dirty="0" smtClean="0">
                <a:latin typeface="Gill Sans"/>
                <a:ea typeface="Gill Sans" pitchFamily="-84" charset="0"/>
                <a:cs typeface="Gill Sans" pitchFamily="-84" charset="0"/>
              </a:rPr>
              <a:t> y </a:t>
            </a:r>
            <a:r>
              <a:rPr lang="en-US" sz="3600" dirty="0" err="1" smtClean="0">
                <a:latin typeface="Gill Sans"/>
                <a:ea typeface="Gill Sans" pitchFamily="-84" charset="0"/>
                <a:cs typeface="Gill Sans" pitchFamily="-84" charset="0"/>
              </a:rPr>
              <a:t>credibilidad</a:t>
            </a:r>
            <a:r>
              <a:rPr lang="en-US" sz="36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3600" dirty="0" err="1" smtClean="0">
                <a:latin typeface="Gill Sans"/>
                <a:ea typeface="Gill Sans" pitchFamily="-84" charset="0"/>
                <a:cs typeface="Gill Sans" pitchFamily="-84" charset="0"/>
              </a:rPr>
              <a:t>científica</a:t>
            </a:r>
            <a:r>
              <a:rPr lang="en-US" sz="3600" dirty="0" smtClean="0">
                <a:latin typeface="Gill Sans"/>
                <a:ea typeface="Gill Sans" pitchFamily="-84" charset="0"/>
                <a:cs typeface="Gill Sans" pitchFamily="-84" charset="0"/>
              </a:rPr>
              <a:t>.</a:t>
            </a:r>
            <a:endParaRPr lang="en-US" sz="36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7262069" y="-118318"/>
            <a:ext cx="1832818" cy="2008064"/>
            <a:chOff x="0" y="0"/>
            <a:chExt cx="1642" cy="1800"/>
          </a:xfrm>
        </p:grpSpPr>
        <p:pic>
          <p:nvPicPr>
            <p:cNvPr id="146435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1328307">
              <a:off x="161" y="207"/>
              <a:ext cx="1319" cy="111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46436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668944">
              <a:off x="159" y="476"/>
              <a:ext cx="1319" cy="111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46437" name="Picture 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00" y="684"/>
              <a:ext cx="1319" cy="111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Rectangle 1"/>
          <p:cNvSpPr>
            <a:spLocks/>
          </p:cNvSpPr>
          <p:nvPr/>
        </p:nvSpPr>
        <p:spPr bwMode="auto">
          <a:xfrm>
            <a:off x="0" y="2277070"/>
            <a:ext cx="9135070" cy="22949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en-US" sz="3600" dirty="0" smtClean="0">
                <a:latin typeface="Gill Sans"/>
                <a:ea typeface="Gill Sans" pitchFamily="-84" charset="0"/>
                <a:cs typeface="Gill Sans" pitchFamily="-84" charset="0"/>
              </a:rPr>
              <a:t>Hay </a:t>
            </a:r>
            <a:r>
              <a:rPr lang="en-US" sz="3600" dirty="0" err="1" smtClean="0">
                <a:latin typeface="Gill Sans"/>
                <a:ea typeface="Gill Sans" pitchFamily="-84" charset="0"/>
                <a:cs typeface="Gill Sans" pitchFamily="-84" charset="0"/>
              </a:rPr>
              <a:t>que</a:t>
            </a:r>
            <a:r>
              <a:rPr lang="en-US" sz="36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3600" dirty="0" err="1" smtClean="0">
                <a:latin typeface="Gill Sans"/>
                <a:ea typeface="Gill Sans" pitchFamily="-84" charset="0"/>
                <a:cs typeface="Gill Sans" pitchFamily="-84" charset="0"/>
              </a:rPr>
              <a:t>mantener</a:t>
            </a:r>
            <a:r>
              <a:rPr lang="en-US" sz="36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3600" dirty="0" err="1" smtClean="0">
                <a:latin typeface="Gill Sans"/>
                <a:ea typeface="Gill Sans" pitchFamily="-84" charset="0"/>
                <a:cs typeface="Gill Sans" pitchFamily="-84" charset="0"/>
              </a:rPr>
              <a:t>las</a:t>
            </a:r>
            <a:r>
              <a:rPr lang="en-US" sz="36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3600" dirty="0" err="1" smtClean="0">
                <a:latin typeface="Gill Sans"/>
                <a:ea typeface="Gill Sans" pitchFamily="-84" charset="0"/>
                <a:cs typeface="Gill Sans" pitchFamily="-84" charset="0"/>
              </a:rPr>
              <a:t>cosas</a:t>
            </a:r>
            <a:r>
              <a:rPr lang="en-US" sz="3600" dirty="0" smtClean="0">
                <a:latin typeface="Gill Sans"/>
                <a:ea typeface="Gill Sans" pitchFamily="-84" charset="0"/>
                <a:cs typeface="Gill Sans" pitchFamily="-84" charset="0"/>
              </a:rPr>
              <a:t> simples y </a:t>
            </a:r>
            <a:r>
              <a:rPr lang="en-US" sz="3600" dirty="0" err="1" smtClean="0">
                <a:latin typeface="Gill Sans"/>
                <a:ea typeface="Gill Sans" pitchFamily="-84" charset="0"/>
                <a:cs typeface="Gill Sans" pitchFamily="-84" charset="0"/>
              </a:rPr>
              <a:t>dejar</a:t>
            </a:r>
            <a:r>
              <a:rPr lang="en-US" sz="3600" dirty="0" smtClean="0">
                <a:latin typeface="Gill Sans"/>
                <a:ea typeface="Gill Sans" pitchFamily="-84" charset="0"/>
                <a:cs typeface="Gill Sans" pitchFamily="-84" charset="0"/>
              </a:rPr>
              <a:t> a los </a:t>
            </a:r>
            <a:r>
              <a:rPr lang="en-US" sz="3600" dirty="0" err="1" smtClean="0">
                <a:latin typeface="Gill Sans"/>
                <a:ea typeface="Gill Sans" pitchFamily="-84" charset="0"/>
                <a:cs typeface="Gill Sans" pitchFamily="-84" charset="0"/>
              </a:rPr>
              <a:t>usuarios</a:t>
            </a:r>
            <a:r>
              <a:rPr lang="en-US" sz="36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3600" dirty="0" err="1" smtClean="0">
                <a:latin typeface="Gill Sans"/>
                <a:ea typeface="Gill Sans" pitchFamily="-84" charset="0"/>
                <a:cs typeface="Gill Sans" pitchFamily="-84" charset="0"/>
              </a:rPr>
              <a:t>experimentar</a:t>
            </a:r>
            <a:r>
              <a:rPr lang="en-US" sz="3600" dirty="0" smtClean="0">
                <a:latin typeface="Gill Sans"/>
                <a:ea typeface="Gill Sans" pitchFamily="-84" charset="0"/>
                <a:cs typeface="Gill Sans" pitchFamily="-84" charset="0"/>
              </a:rPr>
              <a:t> los </a:t>
            </a:r>
            <a:r>
              <a:rPr lang="en-US" sz="3600" dirty="0" err="1" smtClean="0">
                <a:latin typeface="Gill Sans"/>
                <a:ea typeface="Gill Sans" pitchFamily="-84" charset="0"/>
                <a:cs typeface="Gill Sans" pitchFamily="-84" charset="0"/>
              </a:rPr>
              <a:t>beneficios</a:t>
            </a:r>
            <a:r>
              <a:rPr lang="en-US" sz="3600" dirty="0" smtClean="0">
                <a:latin typeface="Gill Sans"/>
                <a:ea typeface="Gill Sans" pitchFamily="-84" charset="0"/>
                <a:cs typeface="Gill Sans" pitchFamily="-84" charset="0"/>
              </a:rPr>
              <a:t> de la </a:t>
            </a:r>
            <a:r>
              <a:rPr lang="en-US" sz="3600" dirty="0" err="1" smtClean="0">
                <a:latin typeface="Gill Sans"/>
                <a:ea typeface="Gill Sans" pitchFamily="-84" charset="0"/>
                <a:cs typeface="Gill Sans" pitchFamily="-84" charset="0"/>
              </a:rPr>
              <a:t>interoperabilidad</a:t>
            </a:r>
            <a:endParaRPr lang="en-US" sz="36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7262069" y="-118318"/>
            <a:ext cx="1832818" cy="2008064"/>
            <a:chOff x="0" y="0"/>
            <a:chExt cx="1642" cy="1800"/>
          </a:xfrm>
        </p:grpSpPr>
        <p:pic>
          <p:nvPicPr>
            <p:cNvPr id="148483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1328307">
              <a:off x="161" y="207"/>
              <a:ext cx="1319" cy="111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48484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668944">
              <a:off x="159" y="476"/>
              <a:ext cx="1319" cy="111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48485" name="Picture 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00" y="684"/>
              <a:ext cx="1319" cy="111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1"/>
          <p:cNvSpPr>
            <a:spLocks/>
          </p:cNvSpPr>
          <p:nvPr/>
        </p:nvSpPr>
        <p:spPr bwMode="auto">
          <a:xfrm>
            <a:off x="0" y="2277070"/>
            <a:ext cx="9135070" cy="22949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en-US" sz="3600" dirty="0" err="1" smtClean="0">
                <a:latin typeface="Gill Sans"/>
                <a:ea typeface="Gill Sans" pitchFamily="-84" charset="0"/>
                <a:cs typeface="Gill Sans" pitchFamily="-84" charset="0"/>
              </a:rPr>
              <a:t>Haga</a:t>
            </a:r>
            <a:r>
              <a:rPr lang="en-US" sz="36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3600" dirty="0" err="1" smtClean="0">
                <a:latin typeface="Gill Sans"/>
                <a:ea typeface="Gill Sans" pitchFamily="-84" charset="0"/>
                <a:cs typeface="Gill Sans" pitchFamily="-84" charset="0"/>
              </a:rPr>
              <a:t>sus</a:t>
            </a:r>
            <a:r>
              <a:rPr lang="en-US" sz="36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3600" dirty="0" err="1" smtClean="0">
                <a:latin typeface="Gill Sans"/>
                <a:ea typeface="Gill Sans" pitchFamily="-84" charset="0"/>
                <a:cs typeface="Gill Sans" pitchFamily="-84" charset="0"/>
              </a:rPr>
              <a:t>datos</a:t>
            </a:r>
            <a:r>
              <a:rPr lang="en-US" sz="36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3600" dirty="0" err="1" smtClean="0">
                <a:latin typeface="Gill Sans"/>
                <a:ea typeface="Gill Sans" pitchFamily="-84" charset="0"/>
                <a:cs typeface="Gill Sans" pitchFamily="-84" charset="0"/>
              </a:rPr>
              <a:t>detectables</a:t>
            </a:r>
            <a:endParaRPr lang="en-US" sz="3600" dirty="0" smtClean="0">
              <a:latin typeface="Gill Sans"/>
              <a:ea typeface="Gill Sans" pitchFamily="-84" charset="0"/>
              <a:cs typeface="Gill Sans" pitchFamily="-84" charset="0"/>
            </a:endParaRPr>
          </a:p>
          <a:p>
            <a:pPr algn="ctr"/>
            <a:endParaRPr lang="en-US" sz="3600" dirty="0" smtClean="0">
              <a:latin typeface="Gill Sans"/>
              <a:ea typeface="Gill Sans" pitchFamily="-84" charset="0"/>
              <a:cs typeface="Gill Sans" pitchFamily="-84" charset="0"/>
            </a:endParaRPr>
          </a:p>
          <a:p>
            <a:pPr algn="ctr"/>
            <a:r>
              <a:rPr lang="en-US" sz="3600" dirty="0" err="1" smtClean="0">
                <a:latin typeface="Gill Sans"/>
                <a:ea typeface="Gill Sans" pitchFamily="-84" charset="0"/>
                <a:cs typeface="Gill Sans" pitchFamily="-84" charset="0"/>
              </a:rPr>
              <a:t>Promueva</a:t>
            </a:r>
            <a:r>
              <a:rPr lang="en-US" sz="3600" dirty="0" smtClean="0">
                <a:latin typeface="Gill Sans"/>
                <a:ea typeface="Gill Sans" pitchFamily="-84" charset="0"/>
                <a:cs typeface="Gill Sans" pitchFamily="-84" charset="0"/>
              </a:rPr>
              <a:t> el </a:t>
            </a:r>
            <a:r>
              <a:rPr lang="en-US" sz="3600" dirty="0" err="1" smtClean="0">
                <a:latin typeface="Gill Sans"/>
                <a:ea typeface="Gill Sans" pitchFamily="-84" charset="0"/>
                <a:cs typeface="Gill Sans" pitchFamily="-84" charset="0"/>
              </a:rPr>
              <a:t>uso</a:t>
            </a:r>
            <a:r>
              <a:rPr lang="en-US" sz="3600" dirty="0" smtClean="0">
                <a:latin typeface="Gill Sans"/>
                <a:ea typeface="Gill Sans" pitchFamily="-84" charset="0"/>
                <a:cs typeface="Gill Sans" pitchFamily="-84" charset="0"/>
              </a:rPr>
              <a:t> de GEOSS </a:t>
            </a:r>
            <a:r>
              <a:rPr lang="en-US" sz="3600" dirty="0">
                <a:latin typeface="Gill Sans"/>
                <a:ea typeface="Gill Sans" pitchFamily="-84" charset="0"/>
                <a:cs typeface="Gill Sans" pitchFamily="-84" charset="0"/>
              </a:rPr>
              <a:t>&amp; OGC</a:t>
            </a: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7262069" y="-118318"/>
            <a:ext cx="1832818" cy="2008064"/>
            <a:chOff x="0" y="0"/>
            <a:chExt cx="1642" cy="1800"/>
          </a:xfrm>
        </p:grpSpPr>
        <p:pic>
          <p:nvPicPr>
            <p:cNvPr id="150531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1328307">
              <a:off x="161" y="207"/>
              <a:ext cx="1319" cy="111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50532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668944">
              <a:off x="159" y="476"/>
              <a:ext cx="1319" cy="111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50533" name="Picture 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00" y="684"/>
              <a:ext cx="1319" cy="111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1"/>
          <p:cNvSpPr>
            <a:spLocks/>
          </p:cNvSpPr>
          <p:nvPr/>
        </p:nvSpPr>
        <p:spPr bwMode="auto">
          <a:xfrm>
            <a:off x="0" y="2567285"/>
            <a:ext cx="9135070" cy="1714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endParaRPr lang="en-US" sz="3600" dirty="0" smtClean="0">
              <a:latin typeface="Gill Sans"/>
              <a:ea typeface="Gill Sans" pitchFamily="-84" charset="0"/>
              <a:cs typeface="Gill Sans" pitchFamily="-84" charset="0"/>
            </a:endParaRPr>
          </a:p>
          <a:p>
            <a:pPr algn="ctr"/>
            <a:r>
              <a:rPr lang="en-US" sz="3600" smtClean="0">
                <a:latin typeface="Gill Sans"/>
                <a:ea typeface="Gill Sans" pitchFamily="-84" charset="0"/>
                <a:cs typeface="Gill Sans" pitchFamily="-84" charset="0"/>
              </a:rPr>
              <a:t>¡COMPARTA</a:t>
            </a:r>
            <a:r>
              <a:rPr lang="en-US" sz="3600" dirty="0">
                <a:latin typeface="Gill Sans"/>
                <a:ea typeface="Gill Sans" pitchFamily="-84" charset="0"/>
                <a:cs typeface="Gill Sans" pitchFamily="-84" charset="0"/>
              </a:rPr>
              <a:t>, COMPARTA, COMPARTA!</a:t>
            </a: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7262069" y="-118318"/>
            <a:ext cx="1832818" cy="2008064"/>
            <a:chOff x="0" y="0"/>
            <a:chExt cx="1642" cy="1800"/>
          </a:xfrm>
        </p:grpSpPr>
        <p:pic>
          <p:nvPicPr>
            <p:cNvPr id="152579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1328307">
              <a:off x="161" y="207"/>
              <a:ext cx="1319" cy="111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52580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668944">
              <a:off x="159" y="476"/>
              <a:ext cx="1319" cy="111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52581" name="Picture 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00" y="684"/>
              <a:ext cx="1319" cy="111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52320" y="6356350"/>
            <a:ext cx="334480" cy="365125"/>
          </a:xfrm>
        </p:spPr>
        <p:txBody>
          <a:bodyPr/>
          <a:lstStyle/>
          <a:p>
            <a:fld id="{BB94B09F-8FCB-7141-A19E-A8444146AAFD}" type="slidenum">
              <a:rPr lang="en-US" smtClean="0"/>
              <a:pPr/>
              <a:t>68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14400" y="0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600" b="1" dirty="0" smtClean="0">
                <a:latin typeface="Calibri"/>
              </a:rPr>
              <a:t>Parte “Taller SDI y ejercicios”</a:t>
            </a:r>
            <a:endParaRPr lang="it-IT" sz="2600" b="1" dirty="0">
              <a:latin typeface="Calibri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914400" y="1023779"/>
            <a:ext cx="1564640" cy="7877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"/>
                <a:ea typeface="+mj-ea"/>
                <a:cs typeface="+mj-cs"/>
              </a:rPr>
              <a:t>Plan</a:t>
            </a:r>
            <a:endParaRPr kumimoji="0" lang="en-US" sz="24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"/>
              <a:ea typeface="+mj-ea"/>
              <a:cs typeface="+mj-cs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457200" y="1811497"/>
            <a:ext cx="8229600" cy="215090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342900" lvl="0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s-ES" sz="2400" dirty="0">
                <a:latin typeface="Gill Sans"/>
              </a:rPr>
              <a:t>¿Qué es </a:t>
            </a:r>
            <a:r>
              <a:rPr lang="es-ES" sz="2400" i="1" dirty="0" err="1">
                <a:latin typeface="Gill Sans"/>
              </a:rPr>
              <a:t>Bringing</a:t>
            </a:r>
            <a:r>
              <a:rPr lang="es-ES" sz="2400" i="1" dirty="0">
                <a:latin typeface="Gill Sans"/>
              </a:rPr>
              <a:t> GEOSS </a:t>
            </a:r>
            <a:r>
              <a:rPr lang="es-ES" sz="2400" i="1" dirty="0" err="1">
                <a:latin typeface="Gill Sans"/>
              </a:rPr>
              <a:t>Services</a:t>
            </a:r>
            <a:r>
              <a:rPr lang="es-ES" sz="2400" i="1" dirty="0">
                <a:latin typeface="Gill Sans"/>
              </a:rPr>
              <a:t> </a:t>
            </a:r>
            <a:r>
              <a:rPr lang="es-ES" sz="2400" i="1" dirty="0" err="1">
                <a:latin typeface="Gill Sans"/>
              </a:rPr>
              <a:t>into</a:t>
            </a:r>
            <a:r>
              <a:rPr lang="es-ES" sz="2400" i="1" dirty="0">
                <a:latin typeface="Gill Sans"/>
              </a:rPr>
              <a:t> </a:t>
            </a:r>
            <a:r>
              <a:rPr lang="es-ES" sz="2400" i="1" dirty="0" err="1">
                <a:latin typeface="Gill Sans"/>
              </a:rPr>
              <a:t>Practice</a:t>
            </a:r>
            <a:r>
              <a:rPr lang="es-ES" sz="2400" dirty="0">
                <a:latin typeface="Gill Sans"/>
              </a:rPr>
              <a:t>?</a:t>
            </a:r>
          </a:p>
          <a:p>
            <a:pPr marL="342900" lvl="0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s-ES" sz="2400" dirty="0">
                <a:latin typeface="Gill Sans"/>
              </a:rPr>
              <a:t>Gestión y análisis de datos </a:t>
            </a:r>
            <a:r>
              <a:rPr lang="es-ES" sz="2400" dirty="0" err="1">
                <a:latin typeface="Gill Sans"/>
              </a:rPr>
              <a:t>geospaciales</a:t>
            </a:r>
            <a:endParaRPr lang="es-ES" sz="2400" dirty="0">
              <a:latin typeface="Gill San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s-ES" sz="24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"/>
                <a:ea typeface="+mn-ea"/>
                <a:cs typeface="+mn-cs"/>
              </a:rPr>
              <a:t>Introducción al “</a:t>
            </a:r>
            <a:r>
              <a:rPr kumimoji="0" lang="es-ES" sz="2400" b="0" i="1" u="none" strike="noStrike" kern="1200" cap="none" spc="0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"/>
                <a:ea typeface="+mn-ea"/>
                <a:cs typeface="+mn-cs"/>
              </a:rPr>
              <a:t>brokering</a:t>
            </a:r>
            <a:r>
              <a:rPr kumimoji="0" lang="es-ES" sz="24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"/>
                <a:ea typeface="+mn-ea"/>
                <a:cs typeface="+mn-cs"/>
              </a:rPr>
              <a:t>”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s-ES" sz="24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"/>
                <a:ea typeface="+mn-ea"/>
                <a:cs typeface="+mn-cs"/>
              </a:rPr>
              <a:t>La</a:t>
            </a:r>
            <a:r>
              <a:rPr kumimoji="0" lang="es-ES" sz="2400" b="0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"/>
                <a:ea typeface="+mn-ea"/>
                <a:cs typeface="+mn-cs"/>
              </a:rPr>
              <a:t> </a:t>
            </a:r>
            <a:r>
              <a:rPr kumimoji="0" lang="es-ES" sz="24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"/>
                <a:ea typeface="+mn-ea"/>
                <a:cs typeface="+mn-cs"/>
              </a:rPr>
              <a:t>infraestructura común  GEOSS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s-ES" sz="24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"/>
                <a:ea typeface="+mn-ea"/>
                <a:cs typeface="+mn-cs"/>
              </a:rPr>
              <a:t>Las funcionalidades GEO DAB (Discovery</a:t>
            </a:r>
            <a:r>
              <a:rPr kumimoji="0" lang="es-ES" sz="2400" b="0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"/>
                <a:ea typeface="+mn-ea"/>
                <a:cs typeface="+mn-cs"/>
              </a:rPr>
              <a:t> and Access </a:t>
            </a:r>
            <a:r>
              <a:rPr kumimoji="0" lang="es-ES" sz="2400" b="0" i="0" u="none" strike="noStrike" kern="1200" cap="none" spc="0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"/>
                <a:ea typeface="+mn-ea"/>
                <a:cs typeface="+mn-cs"/>
              </a:rPr>
              <a:t>Broker</a:t>
            </a:r>
            <a:r>
              <a:rPr kumimoji="0" lang="es-ES" sz="2400" b="0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"/>
                <a:ea typeface="+mn-ea"/>
                <a:cs typeface="+mn-cs"/>
              </a:rPr>
              <a:t>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s-ES" sz="2400" b="0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9181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69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600" b="1" dirty="0" smtClean="0"/>
              <a:t>Qué es </a:t>
            </a:r>
            <a:r>
              <a:rPr lang="es-ES" sz="2600" b="1" i="1" dirty="0" err="1" smtClean="0"/>
              <a:t>Bringing</a:t>
            </a:r>
            <a:r>
              <a:rPr lang="es-ES" sz="2600" b="1" i="1" dirty="0" smtClean="0"/>
              <a:t> GEOSS </a:t>
            </a:r>
            <a:r>
              <a:rPr lang="es-ES" sz="2600" b="1" i="1" dirty="0" err="1" smtClean="0"/>
              <a:t>Services</a:t>
            </a:r>
            <a:r>
              <a:rPr lang="es-ES" sz="2600" b="1" i="1" dirty="0" smtClean="0"/>
              <a:t> </a:t>
            </a:r>
            <a:r>
              <a:rPr lang="es-ES" sz="2600" b="1" i="1" dirty="0" err="1" smtClean="0"/>
              <a:t>into</a:t>
            </a:r>
            <a:r>
              <a:rPr lang="es-ES" sz="2600" b="1" i="1" dirty="0" smtClean="0"/>
              <a:t> </a:t>
            </a:r>
            <a:r>
              <a:rPr lang="es-ES" sz="2600" b="1" i="1" dirty="0" err="1" smtClean="0"/>
              <a:t>Practice</a:t>
            </a:r>
            <a:r>
              <a:rPr lang="es-ES" sz="2600" b="1" dirty="0" smtClean="0"/>
              <a:t> ?</a:t>
            </a:r>
            <a:endParaRPr lang="es-ES" sz="2600" b="1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299891" y="1224845"/>
            <a:ext cx="3991898" cy="4703789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/>
            <a:r>
              <a:rPr lang="es-ES" sz="1800" dirty="0" smtClean="0">
                <a:latin typeface="+mj-lt"/>
                <a:cs typeface="Corbel"/>
              </a:rPr>
              <a:t> Taller de “capacitación de capacitadores” desarrollado dentro del marco del FP7 </a:t>
            </a:r>
            <a:r>
              <a:rPr lang="es-ES" sz="1800" dirty="0" err="1" smtClean="0">
                <a:latin typeface="+mj-lt"/>
                <a:cs typeface="Corbel"/>
              </a:rPr>
              <a:t>enviroGRIDS</a:t>
            </a:r>
            <a:r>
              <a:rPr lang="es-ES" sz="1800" dirty="0" smtClean="0">
                <a:latin typeface="+mj-lt"/>
                <a:cs typeface="Corbel"/>
              </a:rPr>
              <a:t> por la UNIGE</a:t>
            </a:r>
            <a:endParaRPr lang="es-ES" sz="1800" dirty="0" smtClean="0">
              <a:cs typeface="Corbel"/>
            </a:endParaRPr>
          </a:p>
          <a:p>
            <a:pPr marL="0" indent="0">
              <a:buNone/>
            </a:pPr>
            <a:endParaRPr lang="es-ES" sz="1800" dirty="0" smtClean="0">
              <a:cs typeface="Corbel"/>
            </a:endParaRPr>
          </a:p>
          <a:p>
            <a:pPr marL="0" indent="0"/>
            <a:r>
              <a:rPr lang="es-ES" sz="1800" dirty="0" smtClean="0">
                <a:cs typeface="Corbel"/>
              </a:rPr>
              <a:t> Objetivo: promover los principios de compartir datos GEO/GEOSS a través del uso de código abierto y soluciones interoperables</a:t>
            </a:r>
            <a:endParaRPr lang="es-ES" sz="1800" dirty="0" smtClean="0">
              <a:latin typeface="+mj-lt"/>
              <a:cs typeface="Corbel"/>
            </a:endParaRPr>
          </a:p>
          <a:p>
            <a:pPr marL="0" indent="0"/>
            <a:endParaRPr lang="es-ES" sz="1800" dirty="0" smtClean="0">
              <a:latin typeface="+mj-lt"/>
              <a:cs typeface="Corbel"/>
            </a:endParaRPr>
          </a:p>
          <a:p>
            <a:pPr marL="0" indent="0"/>
            <a:r>
              <a:rPr lang="es-ES" sz="1800" dirty="0" smtClean="0">
                <a:latin typeface="+mj-lt"/>
                <a:cs typeface="Corbel"/>
              </a:rPr>
              <a:t> 450 participantes</a:t>
            </a:r>
          </a:p>
          <a:p>
            <a:pPr marL="0" indent="0"/>
            <a:endParaRPr lang="es-ES" sz="1800" dirty="0" smtClean="0">
              <a:latin typeface="+mj-lt"/>
              <a:cs typeface="Corbel"/>
            </a:endParaRPr>
          </a:p>
          <a:p>
            <a:pPr marL="0" indent="0"/>
            <a:r>
              <a:rPr lang="es-ES" sz="1800" dirty="0" smtClean="0">
                <a:latin typeface="+mj-lt"/>
                <a:cs typeface="Corbel"/>
              </a:rPr>
              <a:t> Más fechas en </a:t>
            </a:r>
            <a:r>
              <a:rPr lang="es-ES" sz="1800" dirty="0" smtClean="0">
                <a:latin typeface="+mj-lt"/>
                <a:cs typeface="Corbel"/>
                <a:hlinkClick r:id="rId3"/>
              </a:rPr>
              <a:t>www.geossintopractice.org</a:t>
            </a:r>
            <a:r>
              <a:rPr lang="es-ES" sz="1800" dirty="0" smtClean="0">
                <a:latin typeface="+mj-lt"/>
                <a:cs typeface="Corbel"/>
              </a:rPr>
              <a:t> </a:t>
            </a:r>
            <a:endParaRPr lang="es-ES" sz="1800" dirty="0">
              <a:latin typeface="+mj-lt"/>
              <a:cs typeface="Corbel"/>
            </a:endParaRPr>
          </a:p>
        </p:txBody>
      </p:sp>
      <p:pic>
        <p:nvPicPr>
          <p:cNvPr id="11" name="Image 8" descr="Screen Shot 2013-09-06 at 16.11.27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7253" y="1174284"/>
            <a:ext cx="4144295" cy="512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84227" y="576207"/>
            <a:ext cx="4376663" cy="32146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9699" name="Rectangle 2"/>
          <p:cNvSpPr>
            <a:spLocks/>
          </p:cNvSpPr>
          <p:nvPr/>
        </p:nvSpPr>
        <p:spPr bwMode="auto">
          <a:xfrm>
            <a:off x="1232297" y="4540746"/>
            <a:ext cx="6679406" cy="13930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es-ES" sz="4000" dirty="0" smtClean="0">
                <a:ea typeface="Gill Sans" pitchFamily="-84" charset="0"/>
                <a:cs typeface="Gill Sans" pitchFamily="-84" charset="0"/>
              </a:rPr>
              <a:t>Un conjunto de datos para varios usuarios,</a:t>
            </a:r>
          </a:p>
          <a:p>
            <a:pPr algn="ctr"/>
            <a:r>
              <a:rPr lang="es-ES" sz="4000" dirty="0" smtClean="0">
                <a:ea typeface="Gill Sans" pitchFamily="-84" charset="0"/>
                <a:cs typeface="Gill Sans" pitchFamily="-84" charset="0"/>
              </a:rPr>
              <a:t>Varios conjuntos de datos para un usuario</a:t>
            </a:r>
            <a:endParaRPr lang="es-ES" sz="4000" dirty="0">
              <a:ea typeface="Gill Sans" pitchFamily="-84" charset="0"/>
              <a:cs typeface="Gill Sans" pitchFamily="-84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914400" y="415456"/>
            <a:ext cx="82296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600" b="1" dirty="0" smtClean="0"/>
              <a:t>Actualización del taller en el marco de los FP7 EOPOWER e IASON</a:t>
            </a:r>
            <a:endParaRPr lang="es-ES" sz="2600" b="1" dirty="0"/>
          </a:p>
        </p:txBody>
      </p:sp>
      <p:sp>
        <p:nvSpPr>
          <p:cNvPr id="9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299891" y="1443830"/>
            <a:ext cx="3783075" cy="4703789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/>
            <a:r>
              <a:rPr lang="es-ES" sz="1800" dirty="0" smtClean="0">
                <a:latin typeface="+mj-lt"/>
                <a:cs typeface="Corbel"/>
              </a:rPr>
              <a:t> Actualización en las tareas comunes de FP7 EOPOWER + IASON por UNIGE, UNEP y CNR-IIA </a:t>
            </a:r>
          </a:p>
          <a:p>
            <a:pPr marL="0" indent="0"/>
            <a:endParaRPr lang="es-ES" sz="1800" dirty="0" smtClean="0">
              <a:latin typeface="+mj-lt"/>
              <a:cs typeface="Corbel"/>
            </a:endParaRPr>
          </a:p>
          <a:p>
            <a:pPr marL="0" indent="0"/>
            <a:endParaRPr lang="es-ES" sz="1800" dirty="0" smtClean="0">
              <a:latin typeface="+mj-lt"/>
              <a:cs typeface="Corbel"/>
            </a:endParaRPr>
          </a:p>
          <a:p>
            <a:pPr marL="0" indent="0"/>
            <a:r>
              <a:rPr lang="es-ES" sz="1800" dirty="0" smtClean="0">
                <a:latin typeface="+mj-lt"/>
                <a:cs typeface="Corbel"/>
              </a:rPr>
              <a:t> La actualización incluye:</a:t>
            </a:r>
          </a:p>
          <a:p>
            <a:pPr marL="400050" lvl="1" indent="0"/>
            <a:r>
              <a:rPr lang="es-ES" sz="1600" dirty="0" smtClean="0">
                <a:latin typeface="+mj-lt"/>
                <a:cs typeface="Corbel"/>
              </a:rPr>
              <a:t> nuevos capítulos (</a:t>
            </a:r>
            <a:r>
              <a:rPr lang="es-ES" sz="1600" dirty="0" err="1" smtClean="0">
                <a:latin typeface="+mj-lt"/>
                <a:cs typeface="Corbel"/>
              </a:rPr>
              <a:t>PyWPS</a:t>
            </a:r>
            <a:r>
              <a:rPr lang="es-ES" sz="1600" dirty="0" smtClean="0">
                <a:latin typeface="+mj-lt"/>
                <a:cs typeface="Corbel"/>
              </a:rPr>
              <a:t>, Discovery y Access </a:t>
            </a:r>
            <a:r>
              <a:rPr lang="es-ES" sz="1600" dirty="0" err="1" smtClean="0">
                <a:latin typeface="+mj-lt"/>
                <a:cs typeface="Corbel"/>
              </a:rPr>
              <a:t>Broker</a:t>
            </a:r>
            <a:r>
              <a:rPr lang="es-ES" sz="1600" dirty="0" smtClean="0">
                <a:latin typeface="+mj-lt"/>
                <a:cs typeface="Corbel"/>
              </a:rPr>
              <a:t>)</a:t>
            </a:r>
          </a:p>
          <a:p>
            <a:pPr marL="400050" lvl="1" indent="0"/>
            <a:r>
              <a:rPr lang="es-ES" sz="1600" dirty="0" smtClean="0">
                <a:latin typeface="+mj-lt"/>
                <a:cs typeface="Corbel"/>
              </a:rPr>
              <a:t> versiones de programas más recientes</a:t>
            </a:r>
          </a:p>
          <a:p>
            <a:pPr marL="400050" lvl="1" indent="0"/>
            <a:r>
              <a:rPr lang="es-ES" sz="1600" dirty="0" smtClean="0">
                <a:latin typeface="+mj-lt"/>
                <a:cs typeface="Corbel"/>
              </a:rPr>
              <a:t> más prácticas paso a paso</a:t>
            </a:r>
          </a:p>
          <a:p>
            <a:pPr marL="400050" lvl="1" indent="0"/>
            <a:r>
              <a:rPr lang="es-ES" sz="1600" dirty="0" smtClean="0">
                <a:latin typeface="+mj-lt"/>
                <a:cs typeface="Corbel"/>
              </a:rPr>
              <a:t> presentaciones PowerPoint traducidas en 6 lenguas -&gt; inglés, árabe, croata, español, francés, ruso, serbio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4682763" y="2396518"/>
            <a:ext cx="4157818" cy="1361495"/>
            <a:chOff x="532573" y="2206044"/>
            <a:chExt cx="4157818" cy="1361495"/>
          </a:xfrm>
        </p:grpSpPr>
        <p:pic>
          <p:nvPicPr>
            <p:cNvPr id="13" name="Picture 12" descr="eopower_logo_web_transparent_background_highres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1248" y="2206044"/>
              <a:ext cx="1929143" cy="975472"/>
            </a:xfrm>
            <a:prstGeom prst="rect">
              <a:avLst/>
            </a:prstGeom>
          </p:spPr>
        </p:pic>
        <p:pic>
          <p:nvPicPr>
            <p:cNvPr id="14" name="Picture 13" descr="iason_log_small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313" y="2403212"/>
              <a:ext cx="1308100" cy="66040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532573" y="3227472"/>
              <a:ext cx="175870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smtClean="0"/>
                <a:t>www.iason-fp7.eu</a:t>
              </a:r>
              <a:endParaRPr lang="en-US" sz="1600" i="1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952418" y="3228985"/>
              <a:ext cx="17096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err="1" smtClean="0"/>
                <a:t>www.eopower.eu</a:t>
              </a:r>
              <a:endParaRPr lang="en-US" sz="16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3120" y="1244490"/>
            <a:ext cx="5364480" cy="49896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840" y="397536"/>
            <a:ext cx="6938010" cy="101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904240" y="340507"/>
            <a:ext cx="383458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600" b="1" dirty="0" smtClean="0"/>
              <a:t>Material</a:t>
            </a:r>
            <a:endParaRPr lang="es-ES" sz="2600" b="1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299891" y="1419715"/>
            <a:ext cx="3991898" cy="4703789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/>
            <a:r>
              <a:rPr lang="es-ES" sz="1800" dirty="0" smtClean="0">
                <a:latin typeface="+mj-lt"/>
                <a:cs typeface="Corbel"/>
              </a:rPr>
              <a:t> PDF</a:t>
            </a:r>
          </a:p>
          <a:p>
            <a:pPr marL="0" indent="0"/>
            <a:endParaRPr lang="es-ES" sz="1800" dirty="0" smtClean="0">
              <a:latin typeface="+mj-lt"/>
              <a:cs typeface="Corbel"/>
            </a:endParaRPr>
          </a:p>
          <a:p>
            <a:pPr marL="0" indent="0"/>
            <a:r>
              <a:rPr lang="es-ES" sz="1800" dirty="0" smtClean="0">
                <a:latin typeface="+mj-lt"/>
                <a:cs typeface="Corbel"/>
              </a:rPr>
              <a:t> Libro electrónico (</a:t>
            </a:r>
            <a:r>
              <a:rPr lang="es-ES" sz="1800" dirty="0" err="1" smtClean="0">
                <a:latin typeface="+mj-lt"/>
                <a:cs typeface="Corbel"/>
              </a:rPr>
              <a:t>iTunesStore</a:t>
            </a:r>
            <a:r>
              <a:rPr lang="es-ES" sz="1800" dirty="0" smtClean="0">
                <a:latin typeface="+mj-lt"/>
                <a:cs typeface="Corbel"/>
              </a:rPr>
              <a:t> y Google Play </a:t>
            </a:r>
            <a:r>
              <a:rPr lang="es-ES" sz="1800" dirty="0" err="1" smtClean="0">
                <a:latin typeface="+mj-lt"/>
                <a:cs typeface="Corbel"/>
              </a:rPr>
              <a:t>Books</a:t>
            </a:r>
            <a:r>
              <a:rPr lang="es-ES" sz="1800" dirty="0" smtClean="0">
                <a:latin typeface="+mj-lt"/>
                <a:cs typeface="Corbel"/>
              </a:rPr>
              <a:t>)</a:t>
            </a:r>
          </a:p>
          <a:p>
            <a:pPr marL="0" indent="0"/>
            <a:endParaRPr lang="es-ES" sz="1800" dirty="0" smtClean="0">
              <a:latin typeface="+mj-lt"/>
              <a:cs typeface="Corbel"/>
            </a:endParaRPr>
          </a:p>
          <a:p>
            <a:pPr marL="0" indent="0"/>
            <a:r>
              <a:rPr lang="es-ES" sz="1800" dirty="0" smtClean="0">
                <a:latin typeface="+mj-lt"/>
                <a:cs typeface="Corbel"/>
              </a:rPr>
              <a:t> Máquina virtual</a:t>
            </a:r>
          </a:p>
          <a:p>
            <a:pPr marL="0" indent="0"/>
            <a:endParaRPr lang="es-ES" sz="1800" dirty="0" smtClean="0">
              <a:latin typeface="+mj-lt"/>
              <a:cs typeface="Corbel"/>
            </a:endParaRPr>
          </a:p>
          <a:p>
            <a:pPr marL="0" indent="0"/>
            <a:r>
              <a:rPr lang="es-ES" sz="1800" dirty="0" smtClean="0">
                <a:latin typeface="+mj-lt"/>
                <a:cs typeface="Corbel"/>
              </a:rPr>
              <a:t> todos los programas/tutoriales/datos de prueba ya instalados</a:t>
            </a:r>
          </a:p>
          <a:p>
            <a:pPr marL="0" indent="0"/>
            <a:endParaRPr lang="es-ES" sz="1800" dirty="0" smtClean="0">
              <a:latin typeface="+mj-lt"/>
              <a:cs typeface="Corbel"/>
            </a:endParaRPr>
          </a:p>
          <a:p>
            <a:pPr marL="0" indent="0"/>
            <a:r>
              <a:rPr lang="es-ES" sz="1800" dirty="0" smtClean="0">
                <a:latin typeface="+mj-lt"/>
                <a:cs typeface="Corbel"/>
              </a:rPr>
              <a:t> Completamente gratuito (bajo licencia CC) </a:t>
            </a:r>
          </a:p>
        </p:txBody>
      </p:sp>
      <p:pic>
        <p:nvPicPr>
          <p:cNvPr id="13" name="Image 9" descr="Screen Shot 2013-09-06 at 16.36.4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0662" y="832950"/>
            <a:ext cx="3984411" cy="5215604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457200" y="5145452"/>
            <a:ext cx="3928907" cy="584776"/>
            <a:chOff x="457200" y="5001068"/>
            <a:chExt cx="3928907" cy="584776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7200" y="5056421"/>
              <a:ext cx="1308965" cy="448143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766165" y="5001068"/>
              <a:ext cx="261994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sz="800" dirty="0" smtClean="0"/>
                <a:t>This work is licensed under the Creative Commons Attribution- NonCommercial-ShareAlike 3.0 Unported License. To view a copy of this license, visit: http://creativecommons.org/licenses/by-nc-sa/3.0/. </a:t>
              </a:r>
            </a:p>
            <a:p>
              <a:endParaRPr lang="en-US" sz="8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36053" y="415457"/>
            <a:ext cx="46837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600" b="1" dirty="0" smtClean="0"/>
              <a:t>¿Cuál es el enfoque adoptado?</a:t>
            </a:r>
            <a:endParaRPr lang="es-ES" sz="2600" b="1" dirty="0"/>
          </a:p>
        </p:txBody>
      </p:sp>
      <p:sp>
        <p:nvSpPr>
          <p:cNvPr id="6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299891" y="1419715"/>
            <a:ext cx="3991898" cy="4703789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0" indent="0"/>
            <a:r>
              <a:rPr lang="es-ES" sz="1800" dirty="0" smtClean="0">
                <a:latin typeface="+mj-lt"/>
                <a:cs typeface="Corbel"/>
              </a:rPr>
              <a:t> Hacer las preguntas y responderlas, por ej.</a:t>
            </a:r>
          </a:p>
          <a:p>
            <a:pPr marL="400050" lvl="1" indent="0"/>
            <a:r>
              <a:rPr lang="es-ES" sz="1600" dirty="0" smtClean="0">
                <a:latin typeface="+mj-lt"/>
                <a:cs typeface="Corbel"/>
              </a:rPr>
              <a:t> ¿Cómo almacenar los datos?</a:t>
            </a:r>
          </a:p>
          <a:p>
            <a:pPr marL="400050" lvl="1" indent="0"/>
            <a:r>
              <a:rPr lang="es-ES" sz="1600" dirty="0" smtClean="0">
                <a:latin typeface="+mj-lt"/>
                <a:cs typeface="Corbel"/>
              </a:rPr>
              <a:t> </a:t>
            </a:r>
            <a:r>
              <a:rPr lang="es-ES" sz="1600" dirty="0" smtClean="0">
                <a:cs typeface="Corbel"/>
              </a:rPr>
              <a:t>¿Cómo publicar los datos</a:t>
            </a:r>
            <a:r>
              <a:rPr lang="es-ES" sz="1600" dirty="0" smtClean="0">
                <a:latin typeface="+mj-lt"/>
                <a:cs typeface="Corbel"/>
              </a:rPr>
              <a:t>?</a:t>
            </a:r>
          </a:p>
          <a:p>
            <a:pPr marL="0" indent="0"/>
            <a:r>
              <a:rPr lang="es-ES" sz="2000" dirty="0" smtClean="0">
                <a:latin typeface="+mj-lt"/>
                <a:cs typeface="Corbel"/>
              </a:rPr>
              <a:t> El tutorial alterna teoría/práctica</a:t>
            </a:r>
            <a:endParaRPr lang="es-ES" sz="1800" dirty="0" smtClean="0">
              <a:latin typeface="+mj-lt"/>
              <a:cs typeface="Corbel"/>
            </a:endParaRPr>
          </a:p>
          <a:p>
            <a:pPr marL="0" indent="0"/>
            <a:r>
              <a:rPr lang="es-ES" sz="1800" dirty="0" smtClean="0">
                <a:latin typeface="+mj-lt"/>
                <a:cs typeface="Corbel"/>
              </a:rPr>
              <a:t> Fácil para comenzar</a:t>
            </a:r>
          </a:p>
          <a:p>
            <a:pPr marL="400050" lvl="1" indent="0"/>
            <a:r>
              <a:rPr lang="es-ES" sz="1600" dirty="0" smtClean="0">
                <a:latin typeface="+mj-lt"/>
                <a:cs typeface="Corbel"/>
              </a:rPr>
              <a:t> para hacer el taller, los usuarios solo necesitan copiar una máquina virtual en sus computadoras</a:t>
            </a:r>
          </a:p>
          <a:p>
            <a:pPr marL="400050" lvl="1" indent="0"/>
            <a:r>
              <a:rPr lang="es-ES" sz="1600" dirty="0" smtClean="0">
                <a:latin typeface="+mj-lt"/>
                <a:cs typeface="Corbel"/>
              </a:rPr>
              <a:t> página </a:t>
            </a:r>
            <a:r>
              <a:rPr lang="es-ES" sz="1600" dirty="0" err="1" smtClean="0">
                <a:latin typeface="+mj-lt"/>
                <a:cs typeface="Corbel"/>
              </a:rPr>
              <a:t>html</a:t>
            </a:r>
            <a:r>
              <a:rPr lang="es-ES" sz="1600" dirty="0" smtClean="0">
                <a:latin typeface="+mj-lt"/>
                <a:cs typeface="Corbel"/>
              </a:rPr>
              <a:t> “</a:t>
            </a:r>
            <a:r>
              <a:rPr lang="es-ES" sz="1600" dirty="0" err="1" smtClean="0">
                <a:latin typeface="+mj-lt"/>
                <a:cs typeface="Corbel"/>
              </a:rPr>
              <a:t>start</a:t>
            </a:r>
            <a:r>
              <a:rPr lang="es-ES" sz="1600" dirty="0" smtClean="0">
                <a:latin typeface="+mj-lt"/>
                <a:cs typeface="Corbel"/>
              </a:rPr>
              <a:t>”</a:t>
            </a:r>
          </a:p>
          <a:p>
            <a:pPr marL="400050" lvl="1" indent="0"/>
            <a:r>
              <a:rPr lang="es-ES" sz="1600" dirty="0" smtClean="0">
                <a:latin typeface="+mj-lt"/>
                <a:cs typeface="Corbel"/>
              </a:rPr>
              <a:t> Posibilidad de ir rápidamente entre los ejercicios (instrucciones: negrita/ incisos)</a:t>
            </a:r>
          </a:p>
          <a:p>
            <a:pPr marL="400050" lvl="1" indent="0"/>
            <a:r>
              <a:rPr lang="es-ES" sz="1600" dirty="0" smtClean="0">
                <a:latin typeface="+mj-lt"/>
                <a:cs typeface="Corbel"/>
              </a:rPr>
              <a:t> interfaz de usuario sencilla</a:t>
            </a:r>
          </a:p>
          <a:p>
            <a:pPr marL="0" indent="0"/>
            <a:r>
              <a:rPr lang="es-ES" sz="1800" dirty="0" smtClean="0">
                <a:latin typeface="+mj-lt"/>
                <a:cs typeface="Corbel"/>
              </a:rPr>
              <a:t> Interoperabilidad</a:t>
            </a:r>
          </a:p>
          <a:p>
            <a:pPr marL="400050" lvl="1" indent="0"/>
            <a:r>
              <a:rPr lang="es-ES" sz="1600" dirty="0" smtClean="0">
                <a:cs typeface="Corbel"/>
              </a:rPr>
              <a:t> la máquina virtual puede utilizarse en Mac OS, Windows, Linux</a:t>
            </a:r>
          </a:p>
          <a:p>
            <a:pPr marL="400050" lvl="1" indent="0"/>
            <a:r>
              <a:rPr lang="es-ES" sz="1600" dirty="0" smtClean="0">
                <a:cs typeface="Corbel"/>
              </a:rPr>
              <a:t> Tecnologías conformes con OGC</a:t>
            </a:r>
            <a:endParaRPr lang="es-ES" sz="1600" dirty="0" smtClean="0">
              <a:latin typeface="+mj-lt"/>
              <a:cs typeface="Corbel"/>
            </a:endParaRPr>
          </a:p>
          <a:p>
            <a:pPr marL="0" indent="0"/>
            <a:r>
              <a:rPr lang="es-ES" sz="1800" dirty="0" smtClean="0">
                <a:latin typeface="+mj-lt"/>
                <a:cs typeface="Corbel"/>
              </a:rPr>
              <a:t> De pruebas a producción</a:t>
            </a:r>
          </a:p>
          <a:p>
            <a:pPr marL="400050" lvl="1" indent="0"/>
            <a:r>
              <a:rPr lang="es-ES" sz="1600" dirty="0" smtClean="0">
                <a:latin typeface="+mj-lt"/>
                <a:cs typeface="Corbel"/>
              </a:rPr>
              <a:t> Implementación de la máquina virtual en un ambiente de producción</a:t>
            </a:r>
          </a:p>
        </p:txBody>
      </p:sp>
      <p:pic>
        <p:nvPicPr>
          <p:cNvPr id="7" name="Image 9" descr="Screen Shot 2013-09-06 at 16.31.2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5017" y="1727663"/>
            <a:ext cx="3927014" cy="271001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5419812" y="4481747"/>
            <a:ext cx="3218861" cy="47526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1300" i="1" dirty="0" smtClean="0">
                <a:latin typeface="+mj-lt"/>
                <a:cs typeface="Corbel"/>
              </a:rPr>
              <a:t>Las Instrucciones están en negrita + incisos</a:t>
            </a:r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198" y="415457"/>
            <a:ext cx="21790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200" b="1" dirty="0" err="1" smtClean="0"/>
              <a:t>Descripción</a:t>
            </a:r>
            <a:r>
              <a:rPr lang="fr-CH" sz="2200" b="1" dirty="0" smtClean="0"/>
              <a:t> </a:t>
            </a:r>
            <a:r>
              <a:rPr lang="fr-CH" sz="2200" b="1" dirty="0" err="1" smtClean="0"/>
              <a:t>general</a:t>
            </a:r>
            <a:endParaRPr lang="en-US" sz="2200" b="1" dirty="0"/>
          </a:p>
        </p:txBody>
      </p:sp>
      <p:pic>
        <p:nvPicPr>
          <p:cNvPr id="6" name="Picture 5" descr="Overvie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193" y="40005"/>
            <a:ext cx="6661211" cy="63563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107" y="1862256"/>
            <a:ext cx="1644091" cy="7125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107" y="2945676"/>
            <a:ext cx="1862518" cy="4330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562" y="4450631"/>
            <a:ext cx="538344" cy="6068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3557155"/>
            <a:ext cx="1332193" cy="66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EOPOWER - http://www.eopower.eu</a:t>
            </a:r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s-ES" smtClean="0"/>
              <a:pPr/>
              <a:t>75</a:t>
            </a:fld>
            <a:endParaRPr lang="es-ES" dirty="0"/>
          </a:p>
        </p:txBody>
      </p:sp>
      <p:sp>
        <p:nvSpPr>
          <p:cNvPr id="7" name="TextBox 6"/>
          <p:cNvSpPr txBox="1"/>
          <p:nvPr/>
        </p:nvSpPr>
        <p:spPr>
          <a:xfrm>
            <a:off x="838354" y="415457"/>
            <a:ext cx="562864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600" b="1" dirty="0" smtClean="0"/>
              <a:t>Capítulos y palabras clave relacionadas</a:t>
            </a:r>
            <a:endParaRPr lang="es-ES" sz="2600" b="1" dirty="0"/>
          </a:p>
        </p:txBody>
      </p:sp>
      <p:graphicFrame>
        <p:nvGraphicFramePr>
          <p:cNvPr id="10" name="Tableau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1177672"/>
              </p:ext>
            </p:extLst>
          </p:nvPr>
        </p:nvGraphicFramePr>
        <p:xfrm>
          <a:off x="312666" y="982604"/>
          <a:ext cx="8686799" cy="4912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98606"/>
                <a:gridCol w="508819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900" noProof="0" dirty="0" smtClean="0"/>
                        <a:t>Capítulo</a:t>
                      </a:r>
                      <a:endParaRPr lang="es-ES" sz="19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900" noProof="0" dirty="0" smtClean="0"/>
                        <a:t>Palabras clave</a:t>
                      </a:r>
                      <a:endParaRPr lang="es-ES" sz="1900" noProof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sz="1700" noProof="0" dirty="0" smtClean="0"/>
                        <a:t>Resumen sobre los conceptos de SDI</a:t>
                      </a:r>
                      <a:endParaRPr lang="es-ES" sz="17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700" kern="1200" baseline="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Compartir datos; Internet; interoperabilidad; OGC; SDI; servicios web</a:t>
                      </a:r>
                      <a:endParaRPr lang="es-ES" sz="1700" noProof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sz="1700" noProof="0" dirty="0" smtClean="0"/>
                        <a:t>¿Cómo almacenar los datos ?</a:t>
                      </a:r>
                      <a:endParaRPr lang="es-ES" sz="17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700" kern="1200" baseline="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SGBDR; </a:t>
                      </a:r>
                      <a:r>
                        <a:rPr lang="es-ES" sz="1700" kern="1200" baseline="0" noProof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PostGIS</a:t>
                      </a:r>
                      <a:r>
                        <a:rPr lang="es-ES" sz="1700" kern="1200" baseline="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; </a:t>
                      </a:r>
                      <a:r>
                        <a:rPr lang="es-ES" sz="1700" kern="1200" baseline="0" noProof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PostgreSQL</a:t>
                      </a:r>
                      <a:r>
                        <a:rPr lang="es-ES" sz="1700" kern="1200" baseline="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; SQL</a:t>
                      </a:r>
                      <a:endParaRPr lang="es-ES" sz="1700" noProof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sz="1700" noProof="0" dirty="0" smtClean="0"/>
                        <a:t>¿Cómo publicar los datos ?</a:t>
                      </a:r>
                      <a:endParaRPr lang="es-ES" sz="17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700" kern="1200" baseline="0" noProof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GeoServer</a:t>
                      </a:r>
                      <a:r>
                        <a:rPr lang="es-ES" sz="1700" kern="1200" baseline="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; KML; WCS, WFS; WMS; SLD</a:t>
                      </a:r>
                      <a:endParaRPr lang="es-ES" sz="1700" noProof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sz="1700" noProof="0" dirty="0" smtClean="0"/>
                        <a:t>¿Cómo documentar y buscar datos ?</a:t>
                      </a:r>
                      <a:endParaRPr lang="es-ES" sz="17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700" kern="1200" baseline="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CSW; </a:t>
                      </a:r>
                      <a:r>
                        <a:rPr lang="es-ES" sz="1700" kern="1200" baseline="0" noProof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GeoNetwork</a:t>
                      </a:r>
                      <a:r>
                        <a:rPr lang="es-ES" sz="1700" kern="1200" baseline="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; ISO19115; ISO19139; metadatos; XML</a:t>
                      </a:r>
                      <a:endParaRPr lang="es-ES" sz="1700" noProof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sz="1700" noProof="0" dirty="0" smtClean="0"/>
                        <a:t>¿Cómo</a:t>
                      </a:r>
                      <a:r>
                        <a:rPr lang="es-ES" sz="1700" baseline="0" noProof="0" dirty="0" smtClean="0"/>
                        <a:t> procesar los datos</a:t>
                      </a:r>
                      <a:r>
                        <a:rPr lang="es-ES" sz="1700" noProof="0" dirty="0" smtClean="0"/>
                        <a:t> ?</a:t>
                      </a:r>
                      <a:endParaRPr lang="es-ES" sz="17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700" kern="1200" baseline="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Datos ambientales; geotratamiento; Python script; </a:t>
                      </a:r>
                      <a:r>
                        <a:rPr lang="es-ES" sz="1700" kern="1200" baseline="0" noProof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PyWPS</a:t>
                      </a:r>
                      <a:r>
                        <a:rPr lang="es-ES" sz="1700" kern="1200" baseline="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; Web </a:t>
                      </a:r>
                      <a:r>
                        <a:rPr lang="es-ES" sz="1700" kern="1200" baseline="0" noProof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Processing</a:t>
                      </a:r>
                      <a:r>
                        <a:rPr lang="es-ES" sz="1700" kern="1200" baseline="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1700" kern="1200" baseline="0" noProof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Service</a:t>
                      </a:r>
                      <a:r>
                        <a:rPr lang="es-ES" sz="1700" kern="1200" baseline="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(WPS)</a:t>
                      </a:r>
                      <a:endParaRPr lang="es-ES" sz="1700" noProof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sz="1700" noProof="0" dirty="0" smtClean="0"/>
                        <a:t>¿Cómo visualizar los datos </a:t>
                      </a:r>
                      <a:r>
                        <a:rPr lang="es-ES" sz="1700" baseline="0" noProof="0" dirty="0" smtClean="0"/>
                        <a:t>?</a:t>
                      </a:r>
                      <a:endParaRPr lang="es-ES" sz="17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700" kern="1200" baseline="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Google </a:t>
                      </a:r>
                      <a:r>
                        <a:rPr lang="es-ES" sz="1700" kern="1200" baseline="0" noProof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Earth</a:t>
                      </a:r>
                      <a:r>
                        <a:rPr lang="es-ES" sz="1700" kern="1200" baseline="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; </a:t>
                      </a:r>
                      <a:r>
                        <a:rPr lang="es-ES" sz="1700" kern="1200" baseline="0" noProof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OpenLayers</a:t>
                      </a:r>
                      <a:r>
                        <a:rPr lang="es-ES" sz="1700" kern="1200" baseline="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; QGIS; WMS</a:t>
                      </a:r>
                      <a:endParaRPr lang="es-ES" sz="1700" noProof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sz="1700" noProof="0" dirty="0" smtClean="0"/>
                        <a:t>¿Cómo</a:t>
                      </a:r>
                      <a:r>
                        <a:rPr lang="es-ES" sz="1700" baseline="0" noProof="0" dirty="0" smtClean="0"/>
                        <a:t> descargar los datos</a:t>
                      </a:r>
                      <a:r>
                        <a:rPr lang="es-ES" sz="1700" noProof="0" dirty="0" smtClean="0"/>
                        <a:t> ?</a:t>
                      </a:r>
                      <a:endParaRPr lang="es-ES" sz="17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700" kern="1200" baseline="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descargas; </a:t>
                      </a:r>
                      <a:r>
                        <a:rPr lang="es-ES" sz="1700" kern="1200" baseline="0" noProof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plugins</a:t>
                      </a:r>
                      <a:r>
                        <a:rPr lang="es-ES" sz="1700" kern="1200" baseline="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; WCS, WFS</a:t>
                      </a:r>
                      <a:endParaRPr lang="es-ES" sz="1700" noProof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sz="1700" noProof="0" dirty="0" smtClean="0"/>
                        <a:t>¿Cómo analizar los datos ?</a:t>
                      </a:r>
                      <a:endParaRPr lang="es-ES" sz="17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700" kern="1200" baseline="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Datos ambientales; geotratamiento; servidor local; </a:t>
                      </a:r>
                      <a:r>
                        <a:rPr lang="es-ES" sz="1700" kern="1200" baseline="0" noProof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PyWPS</a:t>
                      </a:r>
                      <a:r>
                        <a:rPr lang="es-ES" sz="1700" kern="1200" baseline="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; servidor remoto; Web </a:t>
                      </a:r>
                      <a:r>
                        <a:rPr lang="es-ES" sz="1700" kern="1200" baseline="0" noProof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Processing</a:t>
                      </a:r>
                      <a:r>
                        <a:rPr lang="es-ES" sz="1700" kern="1200" baseline="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1700" kern="1200" baseline="0" noProof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Service</a:t>
                      </a:r>
                      <a:r>
                        <a:rPr lang="es-ES" sz="1700" kern="1200" baseline="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(WPS)</a:t>
                      </a:r>
                      <a:endParaRPr lang="es-ES" sz="1700" noProof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sz="1700" noProof="0" dirty="0" smtClean="0"/>
                        <a:t>¿Cómo compartir los datos con los otros ?</a:t>
                      </a:r>
                      <a:endParaRPr lang="es-ES" sz="17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700" noProof="0" dirty="0" err="1" smtClean="0"/>
                        <a:t>Broker</a:t>
                      </a:r>
                      <a:r>
                        <a:rPr lang="es-ES" sz="1700" noProof="0" dirty="0" smtClean="0"/>
                        <a:t> GEO de descubrimiento y acceso</a:t>
                      </a:r>
                      <a:r>
                        <a:rPr lang="es-ES" sz="1700" baseline="0" noProof="0" dirty="0" smtClean="0"/>
                        <a:t>; registro GEOSS</a:t>
                      </a:r>
                      <a:endParaRPr lang="es-ES" sz="1700" noProof="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s-ES" smtClean="0"/>
              <a:pPr/>
              <a:t>76</a:t>
            </a:fld>
            <a:endParaRPr lang="es-ES" dirty="0"/>
          </a:p>
        </p:txBody>
      </p:sp>
      <p:sp>
        <p:nvSpPr>
          <p:cNvPr id="7" name="TextBox 6"/>
          <p:cNvSpPr txBox="1"/>
          <p:nvPr/>
        </p:nvSpPr>
        <p:spPr>
          <a:xfrm>
            <a:off x="467359" y="405297"/>
            <a:ext cx="531356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600" b="1" dirty="0" smtClean="0"/>
              <a:t>¿Cómo almacenar los datos ?</a:t>
            </a:r>
            <a:endParaRPr lang="es-ES" sz="26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496" y="1970061"/>
            <a:ext cx="4758329" cy="35050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53200" y="1970061"/>
            <a:ext cx="187771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u="sng" dirty="0" smtClean="0"/>
              <a:t>Palabras clave:</a:t>
            </a:r>
          </a:p>
          <a:p>
            <a:r>
              <a:rPr lang="es-ES" dirty="0" smtClean="0"/>
              <a:t> </a:t>
            </a:r>
          </a:p>
          <a:p>
            <a:pPr>
              <a:buFont typeface="Arial"/>
              <a:buChar char="•"/>
            </a:pPr>
            <a:r>
              <a:rPr lang="es-ES" dirty="0" smtClean="0"/>
              <a:t> SGBDR</a:t>
            </a:r>
          </a:p>
          <a:p>
            <a:pPr>
              <a:buFont typeface="Arial"/>
              <a:buChar char="•"/>
            </a:pPr>
            <a:endParaRPr lang="es-ES" dirty="0" smtClean="0"/>
          </a:p>
          <a:p>
            <a:pPr>
              <a:buFont typeface="Arial"/>
              <a:buChar char="•"/>
            </a:pPr>
            <a:r>
              <a:rPr lang="es-ES" dirty="0" smtClean="0"/>
              <a:t> </a:t>
            </a:r>
            <a:r>
              <a:rPr lang="es-ES" dirty="0" err="1" smtClean="0"/>
              <a:t>PostGIS</a:t>
            </a:r>
            <a:endParaRPr lang="es-ES" dirty="0" smtClean="0"/>
          </a:p>
          <a:p>
            <a:pPr>
              <a:buFont typeface="Arial"/>
              <a:buChar char="•"/>
            </a:pPr>
            <a:endParaRPr lang="es-ES" dirty="0" smtClean="0"/>
          </a:p>
          <a:p>
            <a:pPr>
              <a:buFont typeface="Arial"/>
              <a:buChar char="•"/>
            </a:pPr>
            <a:r>
              <a:rPr lang="es-ES" dirty="0" smtClean="0"/>
              <a:t> </a:t>
            </a:r>
            <a:r>
              <a:rPr lang="es-ES" dirty="0" err="1" smtClean="0"/>
              <a:t>PostgreSQL</a:t>
            </a:r>
            <a:endParaRPr lang="es-ES" dirty="0" smtClean="0"/>
          </a:p>
          <a:p>
            <a:pPr>
              <a:buFont typeface="Arial"/>
              <a:buChar char="•"/>
            </a:pPr>
            <a:endParaRPr lang="es-ES" dirty="0" smtClean="0"/>
          </a:p>
          <a:p>
            <a:pPr>
              <a:buFont typeface="Arial"/>
              <a:buChar char="•"/>
            </a:pPr>
            <a:r>
              <a:rPr lang="es-ES" dirty="0" smtClean="0"/>
              <a:t> SQL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s-ES" smtClean="0"/>
              <a:pPr/>
              <a:t>77</a:t>
            </a:fld>
            <a:endParaRPr lang="es-E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600" b="1" dirty="0" smtClean="0">
                <a:solidFill>
                  <a:schemeClr val="bg1">
                    <a:lumMod val="75000"/>
                  </a:schemeClr>
                </a:solidFill>
              </a:rPr>
              <a:t>¿Cómo almacenar los datos ?</a:t>
            </a:r>
            <a:endParaRPr lang="es-E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39347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i="1" dirty="0" smtClean="0"/>
              <a:t>¿Qué es una base de datos espaciales ?</a:t>
            </a:r>
            <a:endParaRPr lang="es-ES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1318540"/>
            <a:ext cx="834644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s-ES" dirty="0" smtClean="0"/>
              <a:t> Para almacenar los datos geoespaciales, las bases de datos espaciales son el mejor medio</a:t>
            </a:r>
          </a:p>
          <a:p>
            <a:pPr>
              <a:buFont typeface="Arial"/>
              <a:buChar char="•"/>
            </a:pPr>
            <a:endParaRPr lang="es-ES" dirty="0" smtClean="0"/>
          </a:p>
          <a:p>
            <a:pPr>
              <a:buFont typeface="Arial"/>
              <a:buChar char="•"/>
            </a:pPr>
            <a:r>
              <a:rPr lang="es-ES" dirty="0" smtClean="0"/>
              <a:t> Las bases de datos espaciales permiten almacenar y manipular objetos espaciales  como todo objeto en la base de datos</a:t>
            </a:r>
            <a:r>
              <a:rPr lang="es-ES" i="1" dirty="0" smtClean="0"/>
              <a:t>.</a:t>
            </a:r>
          </a:p>
          <a:p>
            <a:pPr>
              <a:buFont typeface="Arial"/>
              <a:buChar char="•"/>
            </a:pPr>
            <a:endParaRPr lang="es-ES" i="1" dirty="0" smtClean="0"/>
          </a:p>
          <a:p>
            <a:pPr>
              <a:buFont typeface="Arial"/>
              <a:buChar char="•"/>
            </a:pPr>
            <a:r>
              <a:rPr lang="es-ES" i="1" dirty="0" smtClean="0"/>
              <a:t> </a:t>
            </a:r>
            <a:r>
              <a:rPr lang="es-ES" dirty="0" smtClean="0"/>
              <a:t>Ejemplos: </a:t>
            </a:r>
            <a:r>
              <a:rPr lang="es-ES" dirty="0" err="1" smtClean="0"/>
              <a:t>PostGIS</a:t>
            </a:r>
            <a:r>
              <a:rPr lang="es-ES" dirty="0" smtClean="0"/>
              <a:t>, Oracle </a:t>
            </a:r>
            <a:r>
              <a:rPr lang="es-ES" dirty="0" err="1" smtClean="0"/>
              <a:t>Spatial</a:t>
            </a:r>
            <a:r>
              <a:rPr lang="es-ES" dirty="0" smtClean="0"/>
              <a:t>, SQL server 2008, …</a:t>
            </a:r>
          </a:p>
          <a:p>
            <a:pPr>
              <a:buFont typeface="Arial"/>
              <a:buChar char="•"/>
            </a:pPr>
            <a:endParaRPr lang="es-ES" i="1" dirty="0" smtClean="0"/>
          </a:p>
          <a:p>
            <a:pPr>
              <a:buFont typeface="Arial"/>
              <a:buChar char="•"/>
            </a:pPr>
            <a:r>
              <a:rPr lang="es-ES" dirty="0" smtClean="0"/>
              <a:t> Una base de datos ordinaria trata cadenas de caracteres, números y fechas. Una base de datos espacial añade tipos de entidades suplementarias (espaciales) para representar las entidades geográficas.</a:t>
            </a:r>
          </a:p>
          <a:p>
            <a:pPr>
              <a:buFont typeface="Arial"/>
              <a:buChar char="•"/>
            </a:pPr>
            <a:endParaRPr lang="es-ES" dirty="0" smtClean="0"/>
          </a:p>
          <a:p>
            <a:pPr>
              <a:buFont typeface="Arial"/>
              <a:buChar char="•"/>
            </a:pPr>
            <a:r>
              <a:rPr lang="es-ES" dirty="0" smtClean="0"/>
              <a:t> Las bases de datos espaciales proveen un “índice espacial” que responde a la pregunta “qué objetos están al interior de cierto límite geográfico?”</a:t>
            </a:r>
            <a:endParaRPr lang="es-E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9686" y="5288858"/>
            <a:ext cx="2103037" cy="1487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s-ES" smtClean="0"/>
              <a:pPr/>
              <a:t>78</a:t>
            </a:fld>
            <a:endParaRPr lang="es-E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600" b="1" dirty="0" smtClean="0">
                <a:solidFill>
                  <a:schemeClr val="bg1">
                    <a:lumMod val="75000"/>
                  </a:schemeClr>
                </a:solidFill>
              </a:rPr>
              <a:t>¿Cómo almacenar los datos ?</a:t>
            </a:r>
            <a:endParaRPr lang="es-E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21082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i="1" dirty="0" err="1" smtClean="0"/>
              <a:t>PostgreSQL</a:t>
            </a:r>
            <a:r>
              <a:rPr lang="es-ES" b="1" i="1" dirty="0" smtClean="0"/>
              <a:t>/</a:t>
            </a:r>
            <a:r>
              <a:rPr lang="es-ES" b="1" i="1" dirty="0" err="1" smtClean="0"/>
              <a:t>PostGIS</a:t>
            </a:r>
            <a:endParaRPr lang="es-ES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1510636"/>
            <a:ext cx="83464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s-ES" dirty="0" smtClean="0"/>
              <a:t> </a:t>
            </a:r>
            <a:r>
              <a:rPr lang="es-ES" b="1" dirty="0" err="1" smtClean="0"/>
              <a:t>PostgreSQL</a:t>
            </a:r>
            <a:r>
              <a:rPr lang="es-ES" b="1" dirty="0" smtClean="0"/>
              <a:t> </a:t>
            </a:r>
            <a:r>
              <a:rPr lang="es-ES" dirty="0" smtClean="0"/>
              <a:t>es un potente sistema de gestión de bases de datos objeto-relacionales, es libre y gratuito</a:t>
            </a:r>
          </a:p>
          <a:p>
            <a:pPr>
              <a:buFont typeface="Arial"/>
              <a:buChar char="•"/>
            </a:pPr>
            <a:endParaRPr lang="es-ES" dirty="0" smtClean="0"/>
          </a:p>
          <a:p>
            <a:pPr>
              <a:buFont typeface="Arial"/>
              <a:buChar char="•"/>
            </a:pPr>
            <a:r>
              <a:rPr lang="es-ES" dirty="0" smtClean="0"/>
              <a:t> </a:t>
            </a:r>
            <a:r>
              <a:rPr lang="es-ES" b="1" dirty="0" err="1" smtClean="0"/>
              <a:t>PostGIS</a:t>
            </a:r>
            <a:r>
              <a:rPr lang="es-ES" b="1" dirty="0" smtClean="0"/>
              <a:t> </a:t>
            </a:r>
            <a:r>
              <a:rPr lang="es-ES" dirty="0" smtClean="0"/>
              <a:t>transforma el sistema de gestión de bases de datos </a:t>
            </a:r>
            <a:r>
              <a:rPr lang="es-ES" dirty="0" err="1" smtClean="0"/>
              <a:t>PostgreSQL</a:t>
            </a:r>
            <a:r>
              <a:rPr lang="es-ES" dirty="0" smtClean="0"/>
              <a:t> en una base de datos espacial agregándole un soporte para los 3 tipos de entidades: espaciales, índices y funciones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479296" y="3148526"/>
            <a:ext cx="627497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3) Creación de la base de datos:</a:t>
            </a:r>
          </a:p>
          <a:p>
            <a:r>
              <a:rPr lang="es-ES" dirty="0" smtClean="0"/>
              <a:t>	a) Hacer clic derecho sobre el ícono de Base de datos y seleccionar Nueva base de datos</a:t>
            </a:r>
          </a:p>
          <a:p>
            <a:r>
              <a:rPr lang="es-ES" dirty="0" smtClean="0"/>
              <a:t>	b) Llenar el formulario:</a:t>
            </a:r>
          </a:p>
          <a:p>
            <a:pPr lvl="1">
              <a:buFont typeface="Arial"/>
              <a:buChar char="•"/>
            </a:pPr>
            <a:r>
              <a:rPr lang="es-ES" dirty="0" smtClean="0"/>
              <a:t> Nombre: </a:t>
            </a:r>
            <a:r>
              <a:rPr lang="es-ES" dirty="0" err="1" smtClean="0"/>
              <a:t>Cyclones</a:t>
            </a:r>
            <a:r>
              <a:rPr lang="es-ES" dirty="0" smtClean="0"/>
              <a:t> </a:t>
            </a:r>
          </a:p>
          <a:p>
            <a:pPr lvl="1">
              <a:buFont typeface="Arial"/>
              <a:buChar char="•"/>
            </a:pPr>
            <a:r>
              <a:rPr lang="es-ES" dirty="0" smtClean="0"/>
              <a:t> Propietario: </a:t>
            </a:r>
            <a:r>
              <a:rPr lang="es-ES" dirty="0" err="1" smtClean="0"/>
              <a:t>Postgres</a:t>
            </a:r>
            <a:endParaRPr lang="es-ES" dirty="0" smtClean="0"/>
          </a:p>
          <a:p>
            <a:pPr lvl="1">
              <a:buFont typeface="Arial"/>
              <a:buChar char="•"/>
            </a:pPr>
            <a:r>
              <a:rPr lang="es-ES" dirty="0" smtClean="0"/>
              <a:t> Plantilla: </a:t>
            </a:r>
            <a:r>
              <a:rPr lang="es-ES" dirty="0" err="1" smtClean="0"/>
              <a:t>template_postgis</a:t>
            </a:r>
            <a:endParaRPr lang="es-ES" dirty="0" smtClean="0"/>
          </a:p>
          <a:p>
            <a:pPr lvl="1"/>
            <a:r>
              <a:rPr lang="es-ES" dirty="0" smtClean="0"/>
              <a:t>c) Hacer clic en OK</a:t>
            </a:r>
          </a:p>
          <a:p>
            <a:pPr lvl="1"/>
            <a:endParaRPr lang="es-ES" dirty="0" smtClean="0"/>
          </a:p>
          <a:p>
            <a:pPr marL="0" lvl="1"/>
            <a:r>
              <a:rPr lang="es-ES" dirty="0" smtClean="0"/>
              <a:t>¡La base de datos ha sido creada! Lo puede verificar lanzando la siguiente consulta SQL: </a:t>
            </a:r>
            <a:r>
              <a:rPr lang="es-ES" b="1" dirty="0" smtClean="0"/>
              <a:t>SELECT </a:t>
            </a:r>
            <a:r>
              <a:rPr lang="es-ES" b="1" dirty="0" err="1" smtClean="0"/>
              <a:t>postgis_full_version</a:t>
            </a:r>
            <a:r>
              <a:rPr lang="es-ES" b="1" dirty="0" smtClean="0"/>
              <a:t>();</a:t>
            </a:r>
            <a:endParaRPr lang="es-ES" dirty="0" smtClean="0"/>
          </a:p>
          <a:p>
            <a:pPr lvl="1"/>
            <a:endParaRPr lang="es-ES" dirty="0" smtClean="0"/>
          </a:p>
          <a:p>
            <a:pPr lvl="1"/>
            <a:r>
              <a:rPr lang="es-ES" dirty="0" smtClean="0"/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s-ES" smtClean="0"/>
              <a:pPr/>
              <a:t>79</a:t>
            </a:fld>
            <a:endParaRPr lang="es-ES" dirty="0"/>
          </a:p>
        </p:txBody>
      </p:sp>
      <p:sp>
        <p:nvSpPr>
          <p:cNvPr id="7" name="TextBox 6"/>
          <p:cNvSpPr txBox="1"/>
          <p:nvPr/>
        </p:nvSpPr>
        <p:spPr>
          <a:xfrm>
            <a:off x="50737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600" b="1" dirty="0" smtClean="0">
                <a:solidFill>
                  <a:schemeClr val="bg1">
                    <a:lumMod val="75000"/>
                  </a:schemeClr>
                </a:solidFill>
              </a:rPr>
              <a:t>¿Cómo almacenar los datos ?</a:t>
            </a:r>
            <a:endParaRPr lang="es-E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45423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i="1" dirty="0" smtClean="0"/>
              <a:t>Crear una base de datos espacial (en </a:t>
            </a:r>
            <a:r>
              <a:rPr lang="es-ES" b="1" i="1" dirty="0" err="1" smtClean="0"/>
              <a:t>PostGIS</a:t>
            </a:r>
            <a:r>
              <a:rPr lang="es-ES" b="1" i="1" dirty="0" smtClean="0"/>
              <a:t>)</a:t>
            </a:r>
            <a:endParaRPr lang="es-ES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1510636"/>
            <a:ext cx="65655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1) Iniciar </a:t>
            </a:r>
            <a:r>
              <a:rPr lang="es-ES" dirty="0" err="1" smtClean="0"/>
              <a:t>pgAdmin</a:t>
            </a:r>
            <a:r>
              <a:rPr lang="es-ES" dirty="0" smtClean="0"/>
              <a:t> III (interfaz de administración </a:t>
            </a:r>
            <a:r>
              <a:rPr lang="es-ES" dirty="0" err="1" smtClean="0"/>
              <a:t>PostgreSQL</a:t>
            </a:r>
            <a:r>
              <a:rPr lang="es-ES" dirty="0" smtClean="0"/>
              <a:t>)</a:t>
            </a:r>
          </a:p>
          <a:p>
            <a:r>
              <a:rPr lang="es-ES" dirty="0" smtClean="0"/>
              <a:t>     desde el panel de </a:t>
            </a:r>
            <a:r>
              <a:rPr lang="es-ES" dirty="0" err="1" smtClean="0"/>
              <a:t>OpenGEO</a:t>
            </a:r>
            <a:endParaRPr lang="es-E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201" y="1058327"/>
            <a:ext cx="1725850" cy="113914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9297" y="2382530"/>
            <a:ext cx="56558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2) Hacer doble clic en </a:t>
            </a:r>
            <a:r>
              <a:rPr lang="es-ES" dirty="0" err="1" smtClean="0"/>
              <a:t>PostGIS</a:t>
            </a:r>
            <a:r>
              <a:rPr lang="es-ES" dirty="0" smtClean="0"/>
              <a:t> (localhost:5342) y utilizar </a:t>
            </a:r>
            <a:br>
              <a:rPr lang="es-ES" dirty="0" smtClean="0"/>
            </a:br>
            <a:r>
              <a:rPr lang="es-ES" dirty="0" smtClean="0"/>
              <a:t>“</a:t>
            </a:r>
            <a:r>
              <a:rPr lang="es-ES" dirty="0" err="1" smtClean="0"/>
              <a:t>opengeo</a:t>
            </a:r>
            <a:r>
              <a:rPr lang="es-ES" dirty="0" smtClean="0"/>
              <a:t>” como contraseña</a:t>
            </a:r>
            <a:endParaRPr lang="es-E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2394357"/>
            <a:ext cx="1725850" cy="126900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0356" y="4125215"/>
            <a:ext cx="1829444" cy="13402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5186" y="4389060"/>
            <a:ext cx="1411344" cy="75005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65620" y="4389060"/>
            <a:ext cx="1351000" cy="7500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54269" y="5801779"/>
            <a:ext cx="503570" cy="43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/>
          </p:cNvSpPr>
          <p:nvPr/>
        </p:nvSpPr>
        <p:spPr bwMode="auto">
          <a:xfrm>
            <a:off x="782320" y="518160"/>
            <a:ext cx="7819813" cy="16964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es-ES" sz="4000" dirty="0" smtClean="0">
                <a:ea typeface="Gill Sans" pitchFamily="-84" charset="0"/>
                <a:cs typeface="Gill Sans" pitchFamily="-84" charset="0"/>
              </a:rPr>
              <a:t>Los datos son el combustible para el análisis científico y la toma de decisiones</a:t>
            </a:r>
            <a:endParaRPr lang="es-ES" sz="4000" dirty="0">
              <a:ea typeface="Gill Sans" pitchFamily="-84" charset="0"/>
              <a:cs typeface="Gill Sans" pitchFamily="-84" charset="0"/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35969" y="2214602"/>
            <a:ext cx="5064249" cy="35450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479296" y="3106200"/>
            <a:ext cx="820750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3) Establecer los detalles de la conexión:</a:t>
            </a:r>
          </a:p>
          <a:p>
            <a:pPr lvl="1">
              <a:buFont typeface="Arial"/>
              <a:buChar char="•"/>
            </a:pPr>
            <a:r>
              <a:rPr lang="es-ES" dirty="0" smtClean="0"/>
              <a:t> Usuario: </a:t>
            </a:r>
            <a:r>
              <a:rPr lang="es-ES" dirty="0" err="1" smtClean="0"/>
              <a:t>opengeo</a:t>
            </a:r>
            <a:endParaRPr lang="es-ES" dirty="0" smtClean="0"/>
          </a:p>
          <a:p>
            <a:pPr lvl="1">
              <a:buFont typeface="Arial"/>
              <a:buChar char="•"/>
            </a:pPr>
            <a:r>
              <a:rPr lang="es-ES" dirty="0" smtClean="0"/>
              <a:t> Contraseña: </a:t>
            </a:r>
            <a:r>
              <a:rPr lang="es-ES" dirty="0" err="1" smtClean="0"/>
              <a:t>opengeo</a:t>
            </a:r>
            <a:endParaRPr lang="es-ES" dirty="0" smtClean="0"/>
          </a:p>
          <a:p>
            <a:pPr lvl="1">
              <a:buFont typeface="Arial"/>
              <a:buChar char="•"/>
            </a:pPr>
            <a:r>
              <a:rPr lang="es-ES" dirty="0" smtClean="0"/>
              <a:t> </a:t>
            </a:r>
            <a:r>
              <a:rPr lang="es-ES" dirty="0" err="1" smtClean="0"/>
              <a:t>Serverhost</a:t>
            </a:r>
            <a:r>
              <a:rPr lang="es-ES" dirty="0" smtClean="0"/>
              <a:t>: </a:t>
            </a:r>
            <a:r>
              <a:rPr lang="es-ES" dirty="0" err="1" smtClean="0"/>
              <a:t>localhost</a:t>
            </a:r>
            <a:endParaRPr lang="es-ES" dirty="0" smtClean="0"/>
          </a:p>
          <a:p>
            <a:pPr lvl="1">
              <a:buFont typeface="Arial"/>
              <a:buChar char="•"/>
            </a:pPr>
            <a:r>
              <a:rPr lang="es-ES" dirty="0" smtClean="0"/>
              <a:t> Puerto: 5432</a:t>
            </a:r>
          </a:p>
          <a:p>
            <a:pPr lvl="1">
              <a:buFont typeface="Arial"/>
              <a:buChar char="•"/>
            </a:pPr>
            <a:r>
              <a:rPr lang="es-ES" dirty="0" smtClean="0"/>
              <a:t> Base de datos: </a:t>
            </a:r>
            <a:r>
              <a:rPr lang="es-ES" dirty="0" err="1" smtClean="0"/>
              <a:t>Cyclones</a:t>
            </a:r>
            <a:endParaRPr lang="es-ES" dirty="0" smtClean="0"/>
          </a:p>
          <a:p>
            <a:pPr lvl="1">
              <a:buFont typeface="Arial"/>
              <a:buChar char="•"/>
            </a:pPr>
            <a:endParaRPr lang="es-ES" dirty="0" smtClean="0"/>
          </a:p>
          <a:p>
            <a:pPr marL="0" lvl="1"/>
            <a:r>
              <a:rPr lang="es-ES" dirty="0" smtClean="0"/>
              <a:t>4) Hacer clic en </a:t>
            </a:r>
            <a:r>
              <a:rPr lang="es-ES" i="1" dirty="0" smtClean="0"/>
              <a:t>OK </a:t>
            </a:r>
            <a:r>
              <a:rPr lang="es-ES" dirty="0" smtClean="0"/>
              <a:t>e </a:t>
            </a:r>
            <a:r>
              <a:rPr lang="es-ES" i="1" dirty="0" err="1" smtClean="0"/>
              <a:t>Import</a:t>
            </a:r>
            <a:endParaRPr lang="es-ES" i="1" dirty="0" smtClean="0"/>
          </a:p>
          <a:p>
            <a:pPr lvl="1"/>
            <a:endParaRPr lang="es-ES" dirty="0" smtClean="0"/>
          </a:p>
          <a:p>
            <a:pPr marL="0" lvl="1"/>
            <a:r>
              <a:rPr lang="es-ES" dirty="0" smtClean="0"/>
              <a:t>¡El SHP ha sido importado a la base de datos </a:t>
            </a:r>
            <a:r>
              <a:rPr lang="es-ES" dirty="0" err="1" smtClean="0"/>
              <a:t>PostGIS</a:t>
            </a:r>
            <a:r>
              <a:rPr lang="es-ES" dirty="0" smtClean="0"/>
              <a:t>! Una nueva tabla “</a:t>
            </a:r>
            <a:r>
              <a:rPr lang="es-ES" dirty="0" err="1" smtClean="0"/>
              <a:t>cy_buffers</a:t>
            </a:r>
            <a:r>
              <a:rPr lang="es-ES" dirty="0" smtClean="0"/>
              <a:t>” debería aparecer cuando se abre la BD “</a:t>
            </a:r>
            <a:r>
              <a:rPr lang="es-ES" dirty="0" err="1" smtClean="0"/>
              <a:t>Cyclones</a:t>
            </a:r>
            <a:r>
              <a:rPr lang="es-ES" dirty="0" smtClean="0"/>
              <a:t>” en </a:t>
            </a:r>
            <a:r>
              <a:rPr lang="es-ES" dirty="0" err="1" smtClean="0"/>
              <a:t>pgadmin</a:t>
            </a:r>
            <a:r>
              <a:rPr lang="es-ES" dirty="0" smtClean="0"/>
              <a:t> </a:t>
            </a:r>
          </a:p>
          <a:p>
            <a:pPr lvl="1"/>
            <a:endParaRPr lang="es-ES" dirty="0" smtClean="0"/>
          </a:p>
          <a:p>
            <a:pPr lvl="1"/>
            <a:r>
              <a:rPr lang="es-ES" dirty="0" smtClean="0"/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s-ES" smtClean="0"/>
              <a:pPr/>
              <a:t>80</a:t>
            </a:fld>
            <a:endParaRPr lang="es-E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600" b="1" dirty="0" smtClean="0">
                <a:solidFill>
                  <a:schemeClr val="bg1">
                    <a:lumMod val="75000"/>
                  </a:schemeClr>
                </a:solidFill>
              </a:rPr>
              <a:t>¿Cómo almacenar los datos ?</a:t>
            </a:r>
            <a:endParaRPr lang="es-E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45914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i="1" dirty="0" smtClean="0"/>
              <a:t>Cargar datos espaciales (</a:t>
            </a:r>
            <a:r>
              <a:rPr lang="es-ES" b="1" i="1" dirty="0" err="1" smtClean="0"/>
              <a:t>shapefile</a:t>
            </a:r>
            <a:r>
              <a:rPr lang="es-ES" b="1" i="1" dirty="0" smtClean="0"/>
              <a:t>) en </a:t>
            </a:r>
            <a:r>
              <a:rPr lang="es-ES" b="1" i="1" dirty="0" err="1" smtClean="0"/>
              <a:t>PostGIS</a:t>
            </a:r>
            <a:endParaRPr lang="es-ES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1510636"/>
            <a:ext cx="8346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1) Iniciar </a:t>
            </a:r>
            <a:r>
              <a:rPr lang="es-ES" dirty="0" err="1" smtClean="0"/>
              <a:t>pgShapeLoader</a:t>
            </a:r>
            <a:r>
              <a:rPr lang="es-ES" dirty="0" smtClean="0"/>
              <a:t> </a:t>
            </a:r>
          </a:p>
          <a:p>
            <a:r>
              <a:rPr lang="es-ES" dirty="0" smtClean="0"/>
              <a:t>     </a:t>
            </a:r>
            <a:endParaRPr lang="es-ES" dirty="0"/>
          </a:p>
        </p:txBody>
      </p:sp>
      <p:sp>
        <p:nvSpPr>
          <p:cNvPr id="11" name="TextBox 10"/>
          <p:cNvSpPr txBox="1"/>
          <p:nvPr/>
        </p:nvSpPr>
        <p:spPr>
          <a:xfrm>
            <a:off x="479295" y="2382530"/>
            <a:ext cx="65251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2) Agregar un archivo (</a:t>
            </a:r>
            <a:r>
              <a:rPr lang="es-ES" i="1" dirty="0" err="1" smtClean="0"/>
              <a:t>Add</a:t>
            </a:r>
            <a:r>
              <a:rPr lang="es-ES" i="1" dirty="0" smtClean="0"/>
              <a:t> File</a:t>
            </a:r>
            <a:r>
              <a:rPr lang="es-ES" dirty="0" smtClean="0"/>
              <a:t>) y navegar hasta el archivo a cargar (</a:t>
            </a:r>
            <a:r>
              <a:rPr lang="es-ES" dirty="0" err="1" smtClean="0"/>
              <a:t>ej</a:t>
            </a:r>
            <a:r>
              <a:rPr lang="es-ES" dirty="0" smtClean="0"/>
              <a:t>: </a:t>
            </a:r>
            <a:r>
              <a:rPr lang="es-ES" dirty="0" err="1" smtClean="0"/>
              <a:t>cy_buffers.shp</a:t>
            </a:r>
            <a:r>
              <a:rPr lang="es-ES" dirty="0" smtClean="0"/>
              <a:t>)</a:t>
            </a:r>
            <a:endParaRPr lang="es-E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1510636"/>
            <a:ext cx="940249" cy="60839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7100" y="1510636"/>
            <a:ext cx="1409700" cy="137210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3649" y="3500746"/>
            <a:ext cx="1626049" cy="129212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5212" y="4944615"/>
            <a:ext cx="1333949" cy="61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s-ES" smtClean="0"/>
              <a:pPr/>
              <a:t>81</a:t>
            </a:fld>
            <a:endParaRPr lang="es-E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600" b="1" dirty="0" smtClean="0"/>
              <a:t>¿Cómo publicar los datos ?</a:t>
            </a:r>
            <a:endParaRPr lang="es-ES" sz="26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495" y="1593849"/>
            <a:ext cx="4780609" cy="341287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53200" y="1970061"/>
            <a:ext cx="187771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u="sng" dirty="0" smtClean="0"/>
              <a:t>Palabras clave:</a:t>
            </a:r>
          </a:p>
          <a:p>
            <a:r>
              <a:rPr lang="es-ES" dirty="0" smtClean="0"/>
              <a:t> </a:t>
            </a:r>
          </a:p>
          <a:p>
            <a:pPr>
              <a:buFont typeface="Arial"/>
              <a:buChar char="•"/>
            </a:pPr>
            <a:r>
              <a:rPr lang="es-ES" dirty="0" smtClean="0"/>
              <a:t> </a:t>
            </a:r>
            <a:r>
              <a:rPr lang="es-ES" dirty="0" err="1" smtClean="0"/>
              <a:t>Geoserver</a:t>
            </a:r>
            <a:endParaRPr lang="es-ES" dirty="0" smtClean="0"/>
          </a:p>
          <a:p>
            <a:pPr>
              <a:buFont typeface="Arial"/>
              <a:buChar char="•"/>
            </a:pPr>
            <a:endParaRPr lang="es-ES" dirty="0" smtClean="0"/>
          </a:p>
          <a:p>
            <a:pPr>
              <a:buFont typeface="Arial"/>
              <a:buChar char="•"/>
            </a:pPr>
            <a:r>
              <a:rPr lang="es-ES" dirty="0" smtClean="0"/>
              <a:t> KML</a:t>
            </a:r>
          </a:p>
          <a:p>
            <a:pPr>
              <a:buFont typeface="Arial"/>
              <a:buChar char="•"/>
            </a:pPr>
            <a:endParaRPr lang="es-ES" dirty="0" smtClean="0"/>
          </a:p>
          <a:p>
            <a:pPr>
              <a:buFont typeface="Arial"/>
              <a:buChar char="•"/>
            </a:pPr>
            <a:r>
              <a:rPr lang="es-ES" dirty="0" smtClean="0"/>
              <a:t> WCS</a:t>
            </a:r>
          </a:p>
          <a:p>
            <a:pPr>
              <a:buFont typeface="Arial"/>
              <a:buChar char="•"/>
            </a:pPr>
            <a:endParaRPr lang="es-ES" dirty="0" smtClean="0"/>
          </a:p>
          <a:p>
            <a:pPr>
              <a:buFont typeface="Arial"/>
              <a:buChar char="•"/>
            </a:pPr>
            <a:r>
              <a:rPr lang="es-ES" dirty="0" smtClean="0"/>
              <a:t> WFS</a:t>
            </a:r>
          </a:p>
          <a:p>
            <a:pPr>
              <a:buFont typeface="Arial"/>
              <a:buChar char="•"/>
            </a:pPr>
            <a:endParaRPr lang="es-ES" dirty="0" smtClean="0"/>
          </a:p>
          <a:p>
            <a:pPr>
              <a:buFont typeface="Arial"/>
              <a:buChar char="•"/>
            </a:pPr>
            <a:r>
              <a:rPr lang="es-ES" dirty="0" smtClean="0"/>
              <a:t> WMS</a:t>
            </a:r>
          </a:p>
          <a:p>
            <a:pPr>
              <a:buFont typeface="Arial"/>
              <a:buChar char="•"/>
            </a:pPr>
            <a:endParaRPr lang="es-ES" dirty="0" smtClean="0"/>
          </a:p>
          <a:p>
            <a:pPr>
              <a:buFont typeface="Arial"/>
              <a:buChar char="•"/>
            </a:pPr>
            <a:r>
              <a:rPr lang="es-ES" dirty="0" smtClean="0"/>
              <a:t> SLD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57200" y="1352656"/>
            <a:ext cx="82296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/>
              <a:buChar char="•"/>
            </a:pPr>
            <a:r>
              <a:rPr lang="es-ES" dirty="0" smtClean="0"/>
              <a:t> </a:t>
            </a:r>
            <a:r>
              <a:rPr lang="es-ES" dirty="0" err="1" smtClean="0"/>
              <a:t>GeoServer</a:t>
            </a:r>
            <a:r>
              <a:rPr lang="es-ES" dirty="0" smtClean="0"/>
              <a:t> es un programa de libre acceso escrito en Java, que permite a los usuarios compartir y editar datos geoespaciales</a:t>
            </a:r>
          </a:p>
          <a:p>
            <a:pPr>
              <a:buFont typeface="Arial"/>
              <a:buChar char="•"/>
            </a:pPr>
            <a:endParaRPr lang="es-ES" dirty="0" smtClean="0"/>
          </a:p>
          <a:p>
            <a:pPr>
              <a:buFont typeface="Arial"/>
              <a:buChar char="•"/>
            </a:pPr>
            <a:r>
              <a:rPr lang="es-ES" dirty="0" smtClean="0"/>
              <a:t> un servidor cartográfico web utiliza protocolos que han sido diseñados especialmente para la transferencia de información geográfica</a:t>
            </a:r>
          </a:p>
          <a:p>
            <a:pPr>
              <a:buFont typeface="Arial"/>
              <a:buChar char="•"/>
            </a:pPr>
            <a:endParaRPr lang="es-ES" dirty="0" smtClean="0"/>
          </a:p>
          <a:p>
            <a:pPr>
              <a:buFont typeface="Arial"/>
              <a:buChar char="•"/>
            </a:pPr>
            <a:r>
              <a:rPr lang="es-ES" dirty="0" smtClean="0"/>
              <a:t> los protocolos utilizados pueden ser privados o libres (ej.: WMS, WFS)</a:t>
            </a:r>
          </a:p>
          <a:p>
            <a:pPr>
              <a:buFont typeface="Arial"/>
              <a:buChar char="•"/>
            </a:pPr>
            <a:endParaRPr lang="es-ES" dirty="0" smtClean="0"/>
          </a:p>
          <a:p>
            <a:pPr>
              <a:buFont typeface="Arial"/>
              <a:buChar char="•"/>
            </a:pPr>
            <a:r>
              <a:rPr lang="es-ES" dirty="0" smtClean="0"/>
              <a:t> ejemplos de servidores cartográficos : </a:t>
            </a:r>
            <a:r>
              <a:rPr lang="es-ES" dirty="0" err="1" smtClean="0"/>
              <a:t>GeoServer</a:t>
            </a:r>
            <a:r>
              <a:rPr lang="es-ES" dirty="0" smtClean="0"/>
              <a:t>, </a:t>
            </a:r>
            <a:r>
              <a:rPr lang="es-ES" dirty="0" err="1" smtClean="0"/>
              <a:t>MapServer</a:t>
            </a:r>
            <a:r>
              <a:rPr lang="es-ES" dirty="0" smtClean="0"/>
              <a:t>, </a:t>
            </a:r>
            <a:r>
              <a:rPr lang="es-ES" dirty="0" err="1" smtClean="0"/>
              <a:t>Mapnik</a:t>
            </a:r>
            <a:r>
              <a:rPr lang="es-ES" dirty="0" smtClean="0"/>
              <a:t>, </a:t>
            </a:r>
            <a:r>
              <a:rPr lang="es-ES" dirty="0" err="1" smtClean="0"/>
              <a:t>ArcGIS</a:t>
            </a:r>
            <a:r>
              <a:rPr lang="es-ES" dirty="0" smtClean="0"/>
              <a:t> Server, …</a:t>
            </a:r>
          </a:p>
          <a:p>
            <a:pPr>
              <a:buFont typeface="Arial"/>
              <a:buChar char="•"/>
            </a:pPr>
            <a:endParaRPr lang="es-ES" dirty="0" smtClean="0"/>
          </a:p>
          <a:p>
            <a:pPr>
              <a:buFont typeface="Arial"/>
              <a:buChar char="•"/>
            </a:pPr>
            <a:r>
              <a:rPr lang="es-ES" dirty="0" smtClean="0"/>
              <a:t> </a:t>
            </a:r>
            <a:r>
              <a:rPr lang="es-ES" dirty="0" err="1" smtClean="0"/>
              <a:t>GeoServer</a:t>
            </a:r>
            <a:r>
              <a:rPr lang="es-ES" dirty="0" smtClean="0"/>
              <a:t> puede leer diferentes fuentes de datos: </a:t>
            </a:r>
          </a:p>
          <a:p>
            <a:pPr lvl="1">
              <a:buFont typeface="Courier New"/>
              <a:buChar char="o"/>
            </a:pPr>
            <a:r>
              <a:rPr lang="es-ES" dirty="0" smtClean="0"/>
              <a:t> archivos: </a:t>
            </a:r>
            <a:r>
              <a:rPr lang="es-ES" dirty="0" err="1" smtClean="0"/>
              <a:t>Shapefile</a:t>
            </a:r>
            <a:r>
              <a:rPr lang="es-ES" dirty="0" smtClean="0"/>
              <a:t>, </a:t>
            </a:r>
            <a:r>
              <a:rPr lang="es-ES" dirty="0" err="1" smtClean="0"/>
              <a:t>GeoTIFF</a:t>
            </a:r>
            <a:r>
              <a:rPr lang="es-ES" dirty="0" smtClean="0"/>
              <a:t>, </a:t>
            </a:r>
            <a:r>
              <a:rPr lang="es-ES" dirty="0" err="1" smtClean="0"/>
              <a:t>ArcGrid</a:t>
            </a:r>
            <a:r>
              <a:rPr lang="es-ES" dirty="0" smtClean="0"/>
              <a:t>, JPEG2000, GDAL formatos</a:t>
            </a:r>
          </a:p>
          <a:p>
            <a:pPr lvl="1">
              <a:buFont typeface="Courier New"/>
              <a:buChar char="o"/>
            </a:pPr>
            <a:r>
              <a:rPr lang="es-ES" dirty="0" smtClean="0"/>
              <a:t> bases de datos: </a:t>
            </a:r>
            <a:r>
              <a:rPr lang="es-ES" dirty="0" err="1" smtClean="0"/>
              <a:t>PostGIS</a:t>
            </a:r>
            <a:r>
              <a:rPr lang="es-ES" dirty="0" smtClean="0"/>
              <a:t>, </a:t>
            </a:r>
            <a:r>
              <a:rPr lang="es-ES" dirty="0" err="1" smtClean="0"/>
              <a:t>ArcSDE</a:t>
            </a:r>
            <a:r>
              <a:rPr lang="es-ES" dirty="0" smtClean="0"/>
              <a:t>, Oracle </a:t>
            </a:r>
            <a:r>
              <a:rPr lang="es-ES" dirty="0" err="1" smtClean="0"/>
              <a:t>Spatial</a:t>
            </a:r>
            <a:r>
              <a:rPr lang="es-ES" dirty="0" smtClean="0"/>
              <a:t>, DB2, SQL Server</a:t>
            </a:r>
          </a:p>
          <a:p>
            <a:pPr lvl="1">
              <a:buFont typeface="Courier New"/>
              <a:buChar char="o"/>
            </a:pPr>
            <a:endParaRPr lang="es-ES" dirty="0" smtClean="0"/>
          </a:p>
          <a:p>
            <a:pPr marL="0" lvl="1">
              <a:buFont typeface="Arial"/>
              <a:buChar char="•"/>
            </a:pPr>
            <a:r>
              <a:rPr lang="es-ES" dirty="0" smtClean="0"/>
              <a:t> </a:t>
            </a:r>
            <a:r>
              <a:rPr lang="es-ES" dirty="0" err="1" smtClean="0"/>
              <a:t>GeoServer</a:t>
            </a:r>
            <a:r>
              <a:rPr lang="es-ES" dirty="0" smtClean="0"/>
              <a:t> implementa protocolos web de estándar abiertos establecidos por el “Open </a:t>
            </a:r>
            <a:r>
              <a:rPr lang="es-ES" dirty="0" err="1" smtClean="0"/>
              <a:t>Geospatial</a:t>
            </a:r>
            <a:r>
              <a:rPr lang="es-ES" dirty="0" smtClean="0"/>
              <a:t> </a:t>
            </a:r>
            <a:r>
              <a:rPr lang="es-ES" dirty="0" err="1" smtClean="0"/>
              <a:t>Consortium</a:t>
            </a:r>
            <a:r>
              <a:rPr lang="es-ES" dirty="0" smtClean="0"/>
              <a:t>” (OGC) : WMS, WFS, WCS</a:t>
            </a:r>
          </a:p>
          <a:p>
            <a:pPr lvl="1"/>
            <a:endParaRPr lang="es-E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s-ES" smtClean="0"/>
              <a:pPr/>
              <a:t>82</a:t>
            </a:fld>
            <a:endParaRPr lang="es-E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600" b="1" dirty="0" smtClean="0">
                <a:solidFill>
                  <a:schemeClr val="bg1">
                    <a:lumMod val="75000"/>
                  </a:schemeClr>
                </a:solidFill>
              </a:rPr>
              <a:t>¿Cómo publicar los datos ?</a:t>
            </a:r>
            <a:endParaRPr lang="es-E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31424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i="1" dirty="0" smtClean="0"/>
              <a:t>Nociones básicas de </a:t>
            </a:r>
            <a:r>
              <a:rPr lang="es-ES" b="1" i="1" dirty="0" err="1" smtClean="0"/>
              <a:t>GeoServer</a:t>
            </a:r>
            <a:endParaRPr lang="es-ES" dirty="0"/>
          </a:p>
        </p:txBody>
      </p:sp>
      <p:pic>
        <p:nvPicPr>
          <p:cNvPr id="11" name="Picture 10" descr="OGC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0113" y="5810506"/>
            <a:ext cx="1206407" cy="620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s-ES" smtClean="0"/>
              <a:pPr/>
              <a:t>83</a:t>
            </a:fld>
            <a:endParaRPr lang="es-E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600" b="1" dirty="0" smtClean="0">
                <a:solidFill>
                  <a:schemeClr val="bg1">
                    <a:lumMod val="75000"/>
                  </a:schemeClr>
                </a:solidFill>
              </a:rPr>
              <a:t>¿Cómo publicar los datos ?</a:t>
            </a:r>
            <a:endParaRPr lang="es-E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39135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i="1" dirty="0" smtClean="0"/>
              <a:t>Nociones básicas de </a:t>
            </a:r>
            <a:r>
              <a:rPr lang="es-ES" b="1" i="1" dirty="0" err="1" smtClean="0"/>
              <a:t>GeoServer</a:t>
            </a:r>
            <a:r>
              <a:rPr lang="es-ES" b="1" i="1" dirty="0" smtClean="0"/>
              <a:t> : WMS</a:t>
            </a:r>
            <a:endParaRPr lang="es-ES" dirty="0"/>
          </a:p>
        </p:txBody>
      </p:sp>
      <p:sp>
        <p:nvSpPr>
          <p:cNvPr id="9" name="Rectangle 8"/>
          <p:cNvSpPr/>
          <p:nvPr/>
        </p:nvSpPr>
        <p:spPr>
          <a:xfrm>
            <a:off x="457199" y="1352656"/>
            <a:ext cx="8686801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buFont typeface="Arial"/>
              <a:buChar char="•"/>
            </a:pPr>
            <a:r>
              <a:rPr lang="es-ES" dirty="0" smtClean="0"/>
              <a:t> Web </a:t>
            </a:r>
            <a:r>
              <a:rPr lang="es-ES" dirty="0" err="1" smtClean="0"/>
              <a:t>Map</a:t>
            </a:r>
            <a:r>
              <a:rPr lang="es-ES" dirty="0" smtClean="0"/>
              <a:t> </a:t>
            </a:r>
            <a:r>
              <a:rPr lang="es-ES" dirty="0" err="1" smtClean="0"/>
              <a:t>Service</a:t>
            </a:r>
            <a:r>
              <a:rPr lang="es-ES" dirty="0" smtClean="0"/>
              <a:t> (WMS) : </a:t>
            </a:r>
          </a:p>
          <a:p>
            <a:pPr marL="355600" lvl="1">
              <a:buFont typeface="Wingdings" charset="2"/>
              <a:buChar char="Ø"/>
            </a:pPr>
            <a:r>
              <a:rPr lang="es-ES" dirty="0" smtClean="0"/>
              <a:t> protocolo estándar para dar acceso a mapas en forma de imágenes </a:t>
            </a:r>
            <a:r>
              <a:rPr lang="es-ES" dirty="0" err="1" smtClean="0"/>
              <a:t>georeferenciadas</a:t>
            </a:r>
            <a:r>
              <a:rPr lang="es-ES" dirty="0" smtClean="0"/>
              <a:t>, generados por un servidor cartográfico</a:t>
            </a:r>
          </a:p>
          <a:p>
            <a:pPr marL="355600" lvl="1"/>
            <a:r>
              <a:rPr lang="es-ES" dirty="0" smtClean="0"/>
              <a:t> </a:t>
            </a:r>
          </a:p>
          <a:p>
            <a:pPr marL="355600" lvl="1">
              <a:buFont typeface="Wingdings" charset="2"/>
              <a:buChar char="Ø"/>
            </a:pPr>
            <a:r>
              <a:rPr lang="es-ES" dirty="0" smtClean="0"/>
              <a:t>Ejemplo de consulta WMS:</a:t>
            </a:r>
          </a:p>
          <a:p>
            <a:pPr marL="355600" lvl="1"/>
            <a:r>
              <a:rPr lang="es-ES" dirty="0" smtClean="0"/>
              <a:t>        http://suite.opengeo.org/geoserver/wms?  </a:t>
            </a:r>
            <a:br>
              <a:rPr lang="es-ES" dirty="0" smtClean="0"/>
            </a:br>
            <a:r>
              <a:rPr lang="es-ES" dirty="0" smtClean="0"/>
              <a:t>                    SERVICE=WMS&amp;  </a:t>
            </a:r>
            <a:br>
              <a:rPr lang="es-ES" dirty="0" smtClean="0"/>
            </a:br>
            <a:r>
              <a:rPr lang="es-ES" dirty="0" smtClean="0"/>
              <a:t>                    VERSION=1.3.0&amp;  </a:t>
            </a:r>
            <a:br>
              <a:rPr lang="es-ES" dirty="0" smtClean="0"/>
            </a:br>
            <a:r>
              <a:rPr lang="es-ES" dirty="0" smtClean="0"/>
              <a:t>                    REQUEST=</a:t>
            </a:r>
            <a:r>
              <a:rPr lang="es-ES" dirty="0" err="1" smtClean="0"/>
              <a:t>GetMap</a:t>
            </a:r>
            <a:r>
              <a:rPr lang="es-ES" dirty="0" smtClean="0"/>
              <a:t>&amp;  </a:t>
            </a:r>
          </a:p>
          <a:p>
            <a:pPr marL="355600" lvl="1"/>
            <a:r>
              <a:rPr lang="es-ES" dirty="0" smtClean="0"/>
              <a:t>                    LAYERS=</a:t>
            </a:r>
            <a:r>
              <a:rPr lang="es-ES" dirty="0" err="1" smtClean="0"/>
              <a:t>usa:states</a:t>
            </a:r>
            <a:r>
              <a:rPr lang="es-ES" dirty="0" smtClean="0"/>
              <a:t>&amp;  </a:t>
            </a:r>
          </a:p>
          <a:p>
            <a:pPr marL="355600" lvl="1"/>
            <a:r>
              <a:rPr lang="es-ES" dirty="0" smtClean="0"/>
              <a:t>                    SRS=EPSG:4326&amp;  </a:t>
            </a:r>
          </a:p>
          <a:p>
            <a:pPr marL="355600" lvl="1"/>
            <a:r>
              <a:rPr lang="es-ES" dirty="0" smtClean="0"/>
              <a:t>                    BBOX=24.956,-124.731,49.372,-66.97&amp;  </a:t>
            </a:r>
          </a:p>
          <a:p>
            <a:pPr marL="355600" lvl="1"/>
            <a:r>
              <a:rPr lang="es-ES" dirty="0" smtClean="0"/>
              <a:t>                    FORMAT=</a:t>
            </a:r>
            <a:r>
              <a:rPr lang="es-ES" dirty="0" err="1" smtClean="0"/>
              <a:t>image</a:t>
            </a:r>
            <a:r>
              <a:rPr lang="es-ES" dirty="0" smtClean="0"/>
              <a:t>/</a:t>
            </a:r>
            <a:r>
              <a:rPr lang="es-ES" dirty="0" err="1" smtClean="0"/>
              <a:t>png</a:t>
            </a:r>
            <a:r>
              <a:rPr lang="es-ES" dirty="0" smtClean="0"/>
              <a:t>&amp;  </a:t>
            </a:r>
          </a:p>
          <a:p>
            <a:pPr marL="355600" lvl="1"/>
            <a:r>
              <a:rPr lang="es-ES" dirty="0" smtClean="0"/>
              <a:t>                    WIDTH=600&amp;  </a:t>
            </a:r>
          </a:p>
          <a:p>
            <a:pPr marL="355600" lvl="1"/>
            <a:r>
              <a:rPr lang="es-ES" dirty="0" smtClean="0"/>
              <a:t>                    HEIGHT=255   </a:t>
            </a:r>
            <a:endParaRPr lang="es-ES" dirty="0"/>
          </a:p>
        </p:txBody>
      </p:sp>
      <p:pic>
        <p:nvPicPr>
          <p:cNvPr id="10" name="Picture 9" descr="OGC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9294" y="732108"/>
            <a:ext cx="1206407" cy="620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1755" y="2974002"/>
            <a:ext cx="3105829" cy="131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s-ES" smtClean="0"/>
              <a:pPr/>
              <a:t>84</a:t>
            </a:fld>
            <a:endParaRPr lang="es-E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600" b="1" dirty="0" smtClean="0">
                <a:solidFill>
                  <a:schemeClr val="bg1">
                    <a:lumMod val="75000"/>
                  </a:schemeClr>
                </a:solidFill>
              </a:rPr>
              <a:t>¿Cómo publicar los datos ?</a:t>
            </a:r>
            <a:endParaRPr lang="es-E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38147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i="1" dirty="0" smtClean="0"/>
              <a:t>Nociones básicas de </a:t>
            </a:r>
            <a:r>
              <a:rPr lang="es-ES" b="1" i="1" dirty="0" err="1" smtClean="0"/>
              <a:t>GeoServer</a:t>
            </a:r>
            <a:r>
              <a:rPr lang="es-ES" b="1" i="1" dirty="0" smtClean="0"/>
              <a:t> : WFS</a:t>
            </a:r>
            <a:endParaRPr lang="es-ES" dirty="0"/>
          </a:p>
        </p:txBody>
      </p:sp>
      <p:sp>
        <p:nvSpPr>
          <p:cNvPr id="9" name="Rectangle 8"/>
          <p:cNvSpPr/>
          <p:nvPr/>
        </p:nvSpPr>
        <p:spPr>
          <a:xfrm>
            <a:off x="457199" y="1352656"/>
            <a:ext cx="8686801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buFont typeface="Arial"/>
              <a:buChar char="•"/>
            </a:pPr>
            <a:r>
              <a:rPr lang="es-ES" dirty="0" smtClean="0"/>
              <a:t> Web </a:t>
            </a:r>
            <a:r>
              <a:rPr lang="es-ES" dirty="0" err="1" smtClean="0"/>
              <a:t>Feature</a:t>
            </a:r>
            <a:r>
              <a:rPr lang="es-ES" dirty="0" smtClean="0"/>
              <a:t> </a:t>
            </a:r>
            <a:r>
              <a:rPr lang="es-ES" dirty="0" err="1" smtClean="0"/>
              <a:t>Service</a:t>
            </a:r>
            <a:r>
              <a:rPr lang="es-ES" dirty="0" smtClean="0"/>
              <a:t> (WFS) : </a:t>
            </a:r>
          </a:p>
          <a:p>
            <a:pPr marL="355600" lvl="1">
              <a:buFont typeface="Wingdings" charset="2"/>
              <a:buChar char="Ø"/>
            </a:pPr>
            <a:r>
              <a:rPr lang="es-ES" dirty="0" smtClean="0"/>
              <a:t> protocolo estándar para dar acceso a datos geográficos en sí, de los cuales se derivan las imágenes geográficas </a:t>
            </a:r>
          </a:p>
          <a:p>
            <a:pPr marL="355600" lvl="1"/>
            <a:r>
              <a:rPr lang="es-ES" dirty="0" smtClean="0"/>
              <a:t> </a:t>
            </a:r>
          </a:p>
          <a:p>
            <a:pPr marL="355600" lvl="1">
              <a:buFont typeface="Wingdings" charset="2"/>
              <a:buChar char="Ø"/>
            </a:pPr>
            <a:r>
              <a:rPr lang="es-ES" dirty="0" smtClean="0"/>
              <a:t>Ejemplo de consulta WFS:</a:t>
            </a:r>
          </a:p>
          <a:p>
            <a:pPr marL="355600" lvl="1"/>
            <a:r>
              <a:rPr lang="es-ES" dirty="0" smtClean="0"/>
              <a:t>        http://suite.opengeo.org/geoserver/wfs?  </a:t>
            </a:r>
            <a:br>
              <a:rPr lang="es-ES" dirty="0" smtClean="0"/>
            </a:br>
            <a:r>
              <a:rPr lang="es-ES" dirty="0" smtClean="0"/>
              <a:t>                    SERVICE=</a:t>
            </a:r>
            <a:r>
              <a:rPr lang="es-ES" dirty="0" err="1" smtClean="0"/>
              <a:t>wfs</a:t>
            </a:r>
            <a:r>
              <a:rPr lang="es-ES" dirty="0" smtClean="0"/>
              <a:t>&amp;</a:t>
            </a:r>
          </a:p>
          <a:p>
            <a:pPr marL="355600" lvl="1"/>
            <a:r>
              <a:rPr lang="es-ES" dirty="0" smtClean="0"/>
              <a:t>                    VERSION=1.1.0&amp;</a:t>
            </a:r>
          </a:p>
          <a:p>
            <a:pPr marL="355600" lvl="1"/>
            <a:r>
              <a:rPr lang="es-ES" dirty="0" smtClean="0"/>
              <a:t>                    REQUEST=</a:t>
            </a:r>
            <a:r>
              <a:rPr lang="es-ES" dirty="0" err="1" smtClean="0"/>
              <a:t>GetFeature</a:t>
            </a:r>
            <a:r>
              <a:rPr lang="es-ES" dirty="0" smtClean="0"/>
              <a:t>&amp;</a:t>
            </a:r>
          </a:p>
          <a:p>
            <a:pPr marL="355600" lvl="1"/>
            <a:r>
              <a:rPr lang="es-ES" dirty="0" smtClean="0"/>
              <a:t>                    TYPENAME=</a:t>
            </a:r>
            <a:r>
              <a:rPr lang="es-ES" dirty="0" err="1" smtClean="0"/>
              <a:t>usa:states</a:t>
            </a:r>
            <a:r>
              <a:rPr lang="es-ES" dirty="0" smtClean="0"/>
              <a:t>&amp;</a:t>
            </a:r>
          </a:p>
          <a:p>
            <a:pPr marL="355600" lvl="1"/>
            <a:r>
              <a:rPr lang="es-ES" dirty="0" smtClean="0"/>
              <a:t>                    FEATUREID=states.39</a:t>
            </a:r>
          </a:p>
          <a:p>
            <a:pPr marL="355600" lvl="1"/>
            <a:endParaRPr lang="es-ES" dirty="0" smtClean="0"/>
          </a:p>
          <a:p>
            <a:pPr marL="355600" lvl="1">
              <a:buFont typeface="Wingdings" charset="2"/>
              <a:buChar char="Ø"/>
            </a:pPr>
            <a:r>
              <a:rPr lang="es-ES" dirty="0" smtClean="0"/>
              <a:t> Entidad=unidad de base de los datos geográficos, como un polígono o un punto</a:t>
            </a:r>
          </a:p>
          <a:p>
            <a:pPr marL="355600" lvl="1">
              <a:buFont typeface="Wingdings" charset="2"/>
              <a:buChar char="Ø"/>
            </a:pPr>
            <a:endParaRPr lang="es-ES" dirty="0" smtClean="0"/>
          </a:p>
          <a:p>
            <a:pPr marL="355600" lvl="1">
              <a:buFont typeface="Wingdings" charset="2"/>
              <a:buChar char="Ø"/>
            </a:pPr>
            <a:r>
              <a:rPr lang="es-ES" dirty="0" smtClean="0"/>
              <a:t> la consulta es reenviada como archivo .</a:t>
            </a:r>
            <a:r>
              <a:rPr lang="es-ES" dirty="0" err="1" smtClean="0"/>
              <a:t>xml</a:t>
            </a:r>
            <a:r>
              <a:rPr lang="es-ES" dirty="0" smtClean="0"/>
              <a:t>, fácil de analizar para una máquina</a:t>
            </a:r>
            <a:endParaRPr lang="es-ES" dirty="0"/>
          </a:p>
        </p:txBody>
      </p:sp>
      <p:pic>
        <p:nvPicPr>
          <p:cNvPr id="10" name="Picture 9" descr="OGC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9294" y="732108"/>
            <a:ext cx="1206407" cy="6205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7800" y="2417569"/>
            <a:ext cx="3661429" cy="193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s-ES" smtClean="0"/>
              <a:pPr/>
              <a:t>85</a:t>
            </a:fld>
            <a:endParaRPr lang="es-E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600" b="1" dirty="0" smtClean="0">
                <a:solidFill>
                  <a:schemeClr val="bg1">
                    <a:lumMod val="75000"/>
                  </a:schemeClr>
                </a:solidFill>
              </a:rPr>
              <a:t>¿Cómo publicar los datos ?</a:t>
            </a:r>
            <a:endParaRPr lang="es-E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37476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i="1" dirty="0" smtClean="0"/>
              <a:t>Nociones básicas de </a:t>
            </a:r>
            <a:r>
              <a:rPr lang="es-ES" b="1" i="1" dirty="0" err="1" smtClean="0"/>
              <a:t>GeoServer</a:t>
            </a:r>
            <a:r>
              <a:rPr lang="es-ES" b="1" i="1" dirty="0" smtClean="0"/>
              <a:t> : WCS</a:t>
            </a:r>
            <a:endParaRPr lang="es-ES" dirty="0"/>
          </a:p>
        </p:txBody>
      </p:sp>
      <p:sp>
        <p:nvSpPr>
          <p:cNvPr id="9" name="Rectangle 8"/>
          <p:cNvSpPr/>
          <p:nvPr/>
        </p:nvSpPr>
        <p:spPr>
          <a:xfrm>
            <a:off x="457199" y="1352656"/>
            <a:ext cx="868680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buFont typeface="Arial"/>
              <a:buChar char="•"/>
            </a:pPr>
            <a:r>
              <a:rPr lang="es-ES" dirty="0" smtClean="0"/>
              <a:t> Web </a:t>
            </a:r>
            <a:r>
              <a:rPr lang="es-ES" dirty="0" err="1" smtClean="0"/>
              <a:t>Coverage</a:t>
            </a:r>
            <a:r>
              <a:rPr lang="es-ES" dirty="0" smtClean="0"/>
              <a:t> </a:t>
            </a:r>
            <a:r>
              <a:rPr lang="es-ES" dirty="0" err="1" smtClean="0"/>
              <a:t>Service</a:t>
            </a:r>
            <a:r>
              <a:rPr lang="es-ES" dirty="0" smtClean="0"/>
              <a:t> (WCS) : </a:t>
            </a:r>
          </a:p>
          <a:p>
            <a:pPr marL="355600" lvl="1">
              <a:buFont typeface="Wingdings" charset="2"/>
              <a:buChar char="Ø"/>
            </a:pPr>
            <a:r>
              <a:rPr lang="es-ES" dirty="0" smtClean="0"/>
              <a:t> protocolo estándar que permite el acceso a los datos </a:t>
            </a:r>
            <a:r>
              <a:rPr lang="es-ES" dirty="0" err="1" smtClean="0"/>
              <a:t>ráster</a:t>
            </a:r>
            <a:r>
              <a:rPr lang="es-ES" dirty="0" smtClean="0"/>
              <a:t> (o “cobertura”)</a:t>
            </a:r>
          </a:p>
          <a:p>
            <a:pPr marL="355600" lvl="1"/>
            <a:r>
              <a:rPr lang="es-ES" dirty="0" smtClean="0"/>
              <a:t> </a:t>
            </a:r>
          </a:p>
          <a:p>
            <a:pPr marL="355600" lvl="1">
              <a:buFont typeface="Wingdings" charset="2"/>
              <a:buChar char="Ø"/>
            </a:pPr>
            <a:r>
              <a:rPr lang="es-ES" dirty="0" smtClean="0"/>
              <a:t>Equivalente de WFS pero para los datos </a:t>
            </a:r>
            <a:r>
              <a:rPr lang="es-ES" dirty="0" err="1" smtClean="0"/>
              <a:t>ráster</a:t>
            </a:r>
            <a:endParaRPr lang="es-ES" dirty="0" smtClean="0"/>
          </a:p>
          <a:p>
            <a:pPr marL="355600" lvl="1"/>
            <a:r>
              <a:rPr lang="es-ES" dirty="0" smtClean="0"/>
              <a:t>        </a:t>
            </a:r>
          </a:p>
        </p:txBody>
      </p:sp>
      <p:pic>
        <p:nvPicPr>
          <p:cNvPr id="10" name="Picture 9" descr="OGC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9294" y="732108"/>
            <a:ext cx="1206407" cy="620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s-ES" smtClean="0"/>
              <a:pPr/>
              <a:t>86</a:t>
            </a:fld>
            <a:endParaRPr lang="es-E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600" b="1" dirty="0" smtClean="0">
                <a:solidFill>
                  <a:schemeClr val="bg1">
                    <a:lumMod val="75000"/>
                  </a:schemeClr>
                </a:solidFill>
              </a:rPr>
              <a:t>¿Cómo publicar los datos ?</a:t>
            </a:r>
            <a:endParaRPr lang="es-E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37532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i="1" dirty="0" smtClean="0"/>
              <a:t>Nociones básicas de </a:t>
            </a:r>
            <a:r>
              <a:rPr lang="es-ES" b="1" i="1" dirty="0" err="1" smtClean="0"/>
              <a:t>GeoServer</a:t>
            </a:r>
            <a:r>
              <a:rPr lang="es-ES" b="1" i="1" dirty="0" smtClean="0"/>
              <a:t> : WPS</a:t>
            </a:r>
            <a:endParaRPr lang="es-ES" dirty="0"/>
          </a:p>
        </p:txBody>
      </p:sp>
      <p:sp>
        <p:nvSpPr>
          <p:cNvPr id="9" name="Rectangle 8"/>
          <p:cNvSpPr/>
          <p:nvPr/>
        </p:nvSpPr>
        <p:spPr>
          <a:xfrm>
            <a:off x="457199" y="1352656"/>
            <a:ext cx="822960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buFont typeface="Arial"/>
              <a:buChar char="•"/>
            </a:pPr>
            <a:r>
              <a:rPr lang="es-ES" dirty="0" smtClean="0"/>
              <a:t> Web </a:t>
            </a:r>
            <a:r>
              <a:rPr lang="es-ES" dirty="0" err="1" smtClean="0"/>
              <a:t>Processing</a:t>
            </a:r>
            <a:r>
              <a:rPr lang="es-ES" dirty="0" smtClean="0"/>
              <a:t> </a:t>
            </a:r>
            <a:r>
              <a:rPr lang="es-ES" dirty="0" err="1" smtClean="0"/>
              <a:t>Service</a:t>
            </a:r>
            <a:r>
              <a:rPr lang="es-ES" dirty="0" smtClean="0"/>
              <a:t> (WPS) : </a:t>
            </a:r>
          </a:p>
          <a:p>
            <a:pPr marL="355600" lvl="1">
              <a:buFont typeface="Wingdings" charset="2"/>
              <a:buChar char="Ø"/>
            </a:pPr>
            <a:r>
              <a:rPr lang="es-ES" dirty="0" smtClean="0"/>
              <a:t> Servicio para la publicación de procesos, algoritmos y cálculos  geoespaciales</a:t>
            </a:r>
          </a:p>
          <a:p>
            <a:pPr marL="355600" lvl="1"/>
            <a:r>
              <a:rPr lang="es-ES" dirty="0" smtClean="0"/>
              <a:t> </a:t>
            </a:r>
          </a:p>
          <a:p>
            <a:pPr marL="630238" lvl="1" indent="-274638">
              <a:buFont typeface="Wingdings" charset="2"/>
              <a:buChar char="Ø"/>
            </a:pPr>
            <a:r>
              <a:rPr lang="es-ES" dirty="0" smtClean="0"/>
              <a:t>Permite crear procesos basados en los datos publicados en el </a:t>
            </a:r>
            <a:r>
              <a:rPr lang="es-ES" dirty="0" err="1" smtClean="0"/>
              <a:t>GeoServer</a:t>
            </a:r>
            <a:r>
              <a:rPr lang="es-ES" dirty="0" smtClean="0"/>
              <a:t>, incluyendo los resultados de un proceso almacenados como una nueva capa</a:t>
            </a:r>
          </a:p>
        </p:txBody>
      </p:sp>
      <p:pic>
        <p:nvPicPr>
          <p:cNvPr id="10" name="Picture 9" descr="OGC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9294" y="732108"/>
            <a:ext cx="1206407" cy="620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s-ES" smtClean="0"/>
              <a:pPr/>
              <a:t>87</a:t>
            </a:fld>
            <a:endParaRPr lang="es-E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600" b="1" dirty="0" smtClean="0">
                <a:solidFill>
                  <a:schemeClr val="bg1">
                    <a:lumMod val="75000"/>
                  </a:schemeClr>
                </a:solidFill>
              </a:rPr>
              <a:t>¿Cómo publicar los datos ?</a:t>
            </a:r>
            <a:endParaRPr lang="es-E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25011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i="1" dirty="0" smtClean="0"/>
              <a:t>Conceptos de </a:t>
            </a:r>
            <a:r>
              <a:rPr lang="es-ES" b="1" i="1" dirty="0" err="1" smtClean="0"/>
              <a:t>GeoServer</a:t>
            </a:r>
            <a:endParaRPr lang="es-ES" dirty="0"/>
          </a:p>
        </p:txBody>
      </p:sp>
      <p:sp>
        <p:nvSpPr>
          <p:cNvPr id="9" name="Rectangle 8"/>
          <p:cNvSpPr/>
          <p:nvPr/>
        </p:nvSpPr>
        <p:spPr>
          <a:xfrm>
            <a:off x="457199" y="1352656"/>
            <a:ext cx="868680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buFont typeface="Arial"/>
              <a:buChar char="•"/>
            </a:pPr>
            <a:r>
              <a:rPr lang="es-ES" dirty="0" smtClean="0"/>
              <a:t> </a:t>
            </a:r>
            <a:r>
              <a:rPr lang="es-ES" b="1" dirty="0" smtClean="0"/>
              <a:t>Espacio de trabajo</a:t>
            </a:r>
            <a:r>
              <a:rPr lang="es-ES" dirty="0" smtClean="0"/>
              <a:t>:</a:t>
            </a:r>
          </a:p>
          <a:p>
            <a:pPr marL="457200" lvl="2">
              <a:buFont typeface="Wingdings" charset="2"/>
              <a:buChar char="Ø"/>
            </a:pPr>
            <a:r>
              <a:rPr lang="es-ES" dirty="0" smtClean="0"/>
              <a:t> contenedor hipotético que agrupa un conjunto de datos similares</a:t>
            </a:r>
          </a:p>
          <a:p>
            <a:pPr marL="457200" lvl="2">
              <a:buFont typeface="Wingdings" charset="2"/>
              <a:buChar char="Ø"/>
            </a:pPr>
            <a:r>
              <a:rPr lang="es-ES" dirty="0" smtClean="0"/>
              <a:t> hace posible el uso de capas con nombres idénticos sin conflictos</a:t>
            </a:r>
          </a:p>
          <a:p>
            <a:pPr marL="457200" lvl="2">
              <a:buFont typeface="Wingdings" charset="2"/>
              <a:buChar char="Ø"/>
            </a:pPr>
            <a:r>
              <a:rPr lang="es-ES" dirty="0" smtClean="0"/>
              <a:t> ejemplo : </a:t>
            </a:r>
            <a:r>
              <a:rPr lang="es-ES" b="1" dirty="0" err="1" smtClean="0"/>
              <a:t>nyc</a:t>
            </a:r>
            <a:r>
              <a:rPr lang="es-ES" dirty="0" err="1" smtClean="0"/>
              <a:t>:streets</a:t>
            </a:r>
            <a:endParaRPr lang="es-ES" dirty="0" smtClean="0"/>
          </a:p>
          <a:p>
            <a:pPr marL="0" lvl="1">
              <a:buFont typeface="Arial"/>
              <a:buChar char="•"/>
            </a:pPr>
            <a:endParaRPr lang="es-ES" dirty="0" smtClean="0"/>
          </a:p>
          <a:p>
            <a:pPr marL="0" lvl="1">
              <a:buFont typeface="Arial"/>
              <a:buChar char="•"/>
            </a:pPr>
            <a:r>
              <a:rPr lang="es-ES" dirty="0" smtClean="0"/>
              <a:t> </a:t>
            </a:r>
            <a:r>
              <a:rPr lang="es-ES" b="1" dirty="0" smtClean="0"/>
              <a:t>Almacén de datos</a:t>
            </a:r>
            <a:r>
              <a:rPr lang="es-ES" dirty="0" smtClean="0"/>
              <a:t>:</a:t>
            </a:r>
          </a:p>
          <a:p>
            <a:pPr marL="457200" lvl="2">
              <a:buFont typeface="Wingdings" charset="2"/>
              <a:buChar char="Ø"/>
            </a:pPr>
            <a:r>
              <a:rPr lang="es-ES" dirty="0" smtClean="0"/>
              <a:t> contenedor para almacenar datos geográficos que se refieren a una fuente de datos específica. Esta fuente puede ser: un </a:t>
            </a:r>
            <a:r>
              <a:rPr lang="es-ES" i="1" dirty="0" err="1" smtClean="0"/>
              <a:t>shapefile</a:t>
            </a:r>
            <a:r>
              <a:rPr lang="es-ES" dirty="0" smtClean="0"/>
              <a:t>, una base de datos, o cualquier otra fuente soportada por </a:t>
            </a:r>
            <a:r>
              <a:rPr lang="es-ES" dirty="0" err="1" smtClean="0"/>
              <a:t>GeoServer</a:t>
            </a:r>
            <a:r>
              <a:rPr lang="es-ES" dirty="0" smtClean="0"/>
              <a:t> </a:t>
            </a:r>
          </a:p>
          <a:p>
            <a:pPr marL="457200" lvl="2">
              <a:buFont typeface="Wingdings" charset="2"/>
              <a:buChar char="Ø"/>
            </a:pPr>
            <a:r>
              <a:rPr lang="es-ES" dirty="0" smtClean="0"/>
              <a:t> puede contener varias capas, como en el caso de una base de datos que contiene varias tablas </a:t>
            </a:r>
          </a:p>
          <a:p>
            <a:pPr marL="457200" lvl="2">
              <a:buFont typeface="Wingdings" charset="2"/>
              <a:buChar char="Ø"/>
            </a:pPr>
            <a:r>
              <a:rPr lang="es-ES" dirty="0" smtClean="0"/>
              <a:t> Un almacén de datos puede también contener una sola capa, como es el caso de un </a:t>
            </a:r>
            <a:r>
              <a:rPr lang="es-ES" i="1" dirty="0" err="1" smtClean="0"/>
              <a:t>shapefile</a:t>
            </a:r>
            <a:r>
              <a:rPr lang="es-ES" dirty="0" smtClean="0"/>
              <a:t> o </a:t>
            </a:r>
            <a:r>
              <a:rPr lang="es-ES" dirty="0" err="1" smtClean="0"/>
              <a:t>GeoTIFF</a:t>
            </a:r>
            <a:endParaRPr lang="es-ES" dirty="0" smtClean="0"/>
          </a:p>
          <a:p>
            <a:pPr marL="457200" lvl="2">
              <a:buFont typeface="Wingdings" charset="2"/>
              <a:buChar char="Ø"/>
            </a:pPr>
            <a:r>
              <a:rPr lang="es-ES" dirty="0" smtClean="0"/>
              <a:t> </a:t>
            </a:r>
            <a:r>
              <a:rPr lang="es-ES" dirty="0" err="1" smtClean="0"/>
              <a:t>GeoServer</a:t>
            </a:r>
            <a:r>
              <a:rPr lang="es-ES" dirty="0" smtClean="0"/>
              <a:t> guarda los parámetros de conexión hacia cada almacén de datos</a:t>
            </a:r>
          </a:p>
          <a:p>
            <a:pPr marL="457200" lvl="2">
              <a:buFont typeface="Wingdings" charset="2"/>
              <a:buChar char="Ø"/>
            </a:pPr>
            <a:r>
              <a:rPr lang="es-ES" dirty="0" smtClean="0"/>
              <a:t> Cada almacén de datos debe estar asociado con un (y solo uno) espacio de trabajo</a:t>
            </a:r>
          </a:p>
          <a:p>
            <a:pPr marL="0" lvl="1"/>
            <a:endParaRPr lang="es-ES" dirty="0" smtClean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57199" y="1352656"/>
            <a:ext cx="8686801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buFont typeface="Arial"/>
              <a:buChar char="•"/>
            </a:pPr>
            <a:r>
              <a:rPr lang="es-ES" dirty="0" smtClean="0"/>
              <a:t> </a:t>
            </a:r>
            <a:r>
              <a:rPr lang="es-ES" b="1" dirty="0" smtClean="0"/>
              <a:t>Capa</a:t>
            </a:r>
            <a:r>
              <a:rPr lang="es-ES" dirty="0" smtClean="0"/>
              <a:t>:   </a:t>
            </a:r>
          </a:p>
          <a:p>
            <a:pPr marL="355600" lvl="1">
              <a:buFont typeface="Wingdings" charset="2"/>
              <a:buChar char="Ø"/>
            </a:pPr>
            <a:r>
              <a:rPr lang="es-ES" dirty="0" smtClean="0"/>
              <a:t> colección de entidades geográficas o cobertura</a:t>
            </a:r>
          </a:p>
          <a:p>
            <a:pPr marL="355600" lvl="1">
              <a:buFont typeface="Wingdings" charset="2"/>
              <a:buChar char="Ø"/>
            </a:pPr>
            <a:r>
              <a:rPr lang="es-ES" dirty="0" smtClean="0"/>
              <a:t> contiene un solo tipo geométrico (puntos, líneas, polígonos, </a:t>
            </a:r>
            <a:r>
              <a:rPr lang="es-ES" dirty="0" err="1" smtClean="0"/>
              <a:t>ráster</a:t>
            </a:r>
            <a:r>
              <a:rPr lang="es-ES" dirty="0" smtClean="0"/>
              <a:t>)</a:t>
            </a:r>
          </a:p>
          <a:p>
            <a:pPr marL="355600" lvl="1">
              <a:buFont typeface="Wingdings" charset="2"/>
              <a:buChar char="Ø"/>
            </a:pPr>
            <a:r>
              <a:rPr lang="es-ES" dirty="0" smtClean="0"/>
              <a:t> </a:t>
            </a:r>
            <a:r>
              <a:rPr lang="es-ES" dirty="0" err="1" smtClean="0"/>
              <a:t>GeoServer</a:t>
            </a:r>
            <a:r>
              <a:rPr lang="es-ES" dirty="0" smtClean="0"/>
              <a:t> almacena la información asociada a una capa, como el sistema de proyección, límite geográfico, estilos asociados y otros</a:t>
            </a:r>
          </a:p>
          <a:p>
            <a:pPr marL="0" lvl="1"/>
            <a:endParaRPr lang="es-ES" b="1" dirty="0" smtClean="0"/>
          </a:p>
          <a:p>
            <a:pPr marL="0" lvl="1">
              <a:buFont typeface="Arial"/>
              <a:buChar char="•"/>
            </a:pPr>
            <a:r>
              <a:rPr lang="es-ES" b="1" dirty="0" smtClean="0"/>
              <a:t> Grupo de capas</a:t>
            </a:r>
            <a:r>
              <a:rPr lang="es-ES" dirty="0" smtClean="0"/>
              <a:t>:</a:t>
            </a:r>
          </a:p>
          <a:p>
            <a:pPr marL="457200" lvl="2">
              <a:buFont typeface="Wingdings" charset="2"/>
              <a:buChar char="Ø"/>
            </a:pPr>
            <a:r>
              <a:rPr lang="es-ES" dirty="0" smtClean="0"/>
              <a:t> colección de capas</a:t>
            </a:r>
          </a:p>
          <a:p>
            <a:pPr marL="457200" lvl="2">
              <a:buFont typeface="Wingdings" charset="2"/>
              <a:buChar char="Ø"/>
            </a:pPr>
            <a:r>
              <a:rPr lang="es-ES" dirty="0" smtClean="0"/>
              <a:t> hace posible la consulta de varias capas con una sola consulta WMS</a:t>
            </a:r>
          </a:p>
          <a:p>
            <a:pPr marL="457200" lvl="2">
              <a:buFont typeface="Wingdings" charset="2"/>
              <a:buChar char="Ø"/>
            </a:pPr>
            <a:r>
              <a:rPr lang="es-ES" dirty="0" smtClean="0"/>
              <a:t> pertinente solamente para las consultas WMS (WFS : ningún interés)</a:t>
            </a:r>
          </a:p>
          <a:p>
            <a:pPr marL="457200" lvl="2">
              <a:buFont typeface="Wingdings" charset="2"/>
              <a:buChar char="Ø"/>
            </a:pPr>
            <a:endParaRPr lang="es-ES" dirty="0" smtClean="0"/>
          </a:p>
          <a:p>
            <a:pPr marL="0" lvl="2">
              <a:buFont typeface="Arial"/>
              <a:buChar char="•"/>
            </a:pPr>
            <a:r>
              <a:rPr lang="es-ES" b="1" dirty="0" smtClean="0"/>
              <a:t> Estilo</a:t>
            </a:r>
            <a:r>
              <a:rPr lang="es-ES" dirty="0" smtClean="0"/>
              <a:t>:</a:t>
            </a:r>
          </a:p>
          <a:p>
            <a:pPr marL="457200" lvl="3">
              <a:buFont typeface="Wingdings" charset="2"/>
              <a:buChar char="Ø"/>
            </a:pPr>
            <a:r>
              <a:rPr lang="es-ES" dirty="0" smtClean="0"/>
              <a:t> </a:t>
            </a:r>
            <a:r>
              <a:rPr lang="es-ES" dirty="0" err="1" smtClean="0"/>
              <a:t>GeoServer</a:t>
            </a:r>
            <a:r>
              <a:rPr lang="es-ES" dirty="0" smtClean="0"/>
              <a:t> almacena y utiliza los estilos en formato </a:t>
            </a:r>
            <a:r>
              <a:rPr lang="es-ES" dirty="0" err="1" smtClean="0"/>
              <a:t>Styled</a:t>
            </a:r>
            <a:r>
              <a:rPr lang="es-ES" dirty="0" smtClean="0"/>
              <a:t> </a:t>
            </a:r>
            <a:r>
              <a:rPr lang="es-ES" dirty="0" err="1" smtClean="0"/>
              <a:t>Layer</a:t>
            </a:r>
            <a:r>
              <a:rPr lang="es-ES" dirty="0" smtClean="0"/>
              <a:t> Descriptor (SLD)</a:t>
            </a:r>
          </a:p>
          <a:p>
            <a:pPr marL="457200" lvl="3">
              <a:buFont typeface="Wingdings" charset="2"/>
              <a:buChar char="Ø"/>
            </a:pPr>
            <a:r>
              <a:rPr lang="es-ES" dirty="0" smtClean="0"/>
              <a:t> visualización de la simbología asociada a las capas (color, forma, tamaño, …)</a:t>
            </a:r>
          </a:p>
          <a:p>
            <a:pPr marL="457200" lvl="3">
              <a:buFont typeface="Wingdings" charset="2"/>
              <a:buChar char="Ø"/>
            </a:pPr>
            <a:r>
              <a:rPr lang="es-ES" dirty="0" smtClean="0"/>
              <a:t> cada capa debe estar asociada por lo menos a un estilo.</a:t>
            </a:r>
          </a:p>
          <a:p>
            <a:pPr marL="355600" lvl="1">
              <a:buFont typeface="Wingdings" charset="2"/>
              <a:buChar char="Ø"/>
            </a:pPr>
            <a:endParaRPr lang="es-ES" dirty="0" smtClean="0"/>
          </a:p>
          <a:p>
            <a:pPr marL="355600" lvl="1">
              <a:buFont typeface="Wingdings" charset="2"/>
              <a:buChar char="Ø"/>
            </a:pPr>
            <a:endParaRPr lang="es-ES" dirty="0" smtClean="0"/>
          </a:p>
          <a:p>
            <a:pPr marL="355600" lvl="1">
              <a:buFont typeface="Wingdings" charset="2"/>
              <a:buChar char="Ø"/>
            </a:pPr>
            <a:endParaRPr lang="es-E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s-ES" smtClean="0"/>
              <a:pPr/>
              <a:t>88</a:t>
            </a:fld>
            <a:endParaRPr lang="es-E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600" b="1" dirty="0" smtClean="0">
                <a:solidFill>
                  <a:schemeClr val="bg1">
                    <a:lumMod val="75000"/>
                  </a:schemeClr>
                </a:solidFill>
              </a:rPr>
              <a:t>¿Cómo publicar los datos ?</a:t>
            </a:r>
            <a:endParaRPr lang="es-E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39284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i="1" dirty="0" smtClean="0"/>
              <a:t>Conceptos de </a:t>
            </a:r>
            <a:r>
              <a:rPr lang="es-ES" b="1" i="1" dirty="0" err="1" smtClean="0"/>
              <a:t>GeoServer</a:t>
            </a:r>
            <a:r>
              <a:rPr lang="es-ES" b="1" i="1" dirty="0" smtClean="0"/>
              <a:t> (continuación)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57199" y="1352656"/>
            <a:ext cx="868680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buFont typeface="Arial"/>
              <a:buChar char="•"/>
            </a:pPr>
            <a:r>
              <a:rPr lang="es-ES" dirty="0" smtClean="0"/>
              <a:t> interfaz de administración en línea disponible por defecto en la dirección </a:t>
            </a:r>
            <a:br>
              <a:rPr lang="es-ES" dirty="0" smtClean="0"/>
            </a:br>
            <a:r>
              <a:rPr lang="es-ES" dirty="0" smtClean="0"/>
              <a:t>    </a:t>
            </a:r>
            <a:r>
              <a:rPr lang="es-ES" dirty="0" smtClean="0">
                <a:hlinkClick r:id="rId2"/>
              </a:rPr>
              <a:t>http://localhost:8080/geoserver</a:t>
            </a:r>
            <a:endParaRPr lang="es-ES" dirty="0" smtClean="0"/>
          </a:p>
          <a:p>
            <a:pPr marL="0" lvl="1">
              <a:buFont typeface="Arial"/>
              <a:buChar char="•"/>
            </a:pPr>
            <a:r>
              <a:rPr lang="es-ES" dirty="0" smtClean="0"/>
              <a:t> autentificación requerida (por defecto </a:t>
            </a:r>
            <a:r>
              <a:rPr lang="es-ES" dirty="0" err="1" smtClean="0"/>
              <a:t>admin:geoserver</a:t>
            </a:r>
            <a:r>
              <a:rPr lang="es-ES" dirty="0" smtClean="0"/>
              <a:t>)</a:t>
            </a:r>
          </a:p>
          <a:p>
            <a:pPr marL="0" lvl="1">
              <a:buFont typeface="Arial"/>
              <a:buChar char="•"/>
            </a:pPr>
            <a:endParaRPr lang="es-ES" dirty="0" smtClean="0"/>
          </a:p>
          <a:p>
            <a:pPr marL="0" lvl="1"/>
            <a:r>
              <a:rPr lang="es-ES" dirty="0" smtClean="0"/>
              <a:t> </a:t>
            </a:r>
          </a:p>
          <a:p>
            <a:pPr marL="0" lvl="1">
              <a:buFont typeface="Arial"/>
              <a:buChar char="•"/>
            </a:pPr>
            <a:endParaRPr lang="es-ES" dirty="0" smtClean="0"/>
          </a:p>
          <a:p>
            <a:pPr marL="0" lvl="1">
              <a:buFont typeface="Arial"/>
              <a:buChar char="•"/>
            </a:pPr>
            <a:endParaRPr lang="es-ES" dirty="0" smtClean="0"/>
          </a:p>
          <a:p>
            <a:pPr marL="0" lvl="1">
              <a:buFont typeface="Arial"/>
              <a:buChar char="•"/>
            </a:pPr>
            <a:endParaRPr lang="es-ES" dirty="0" smtClean="0"/>
          </a:p>
          <a:p>
            <a:pPr marL="0" lvl="1">
              <a:buFont typeface="Arial"/>
              <a:buChar char="•"/>
            </a:pPr>
            <a:endParaRPr lang="es-ES" dirty="0" smtClean="0"/>
          </a:p>
          <a:p>
            <a:pPr marL="0" lvl="1">
              <a:buFont typeface="Arial"/>
              <a:buChar char="•"/>
            </a:pPr>
            <a:endParaRPr lang="es-ES" dirty="0" smtClean="0"/>
          </a:p>
          <a:p>
            <a:pPr marL="0" lvl="1">
              <a:buFont typeface="Arial"/>
              <a:buChar char="•"/>
            </a:pPr>
            <a:r>
              <a:rPr lang="es-ES" dirty="0" smtClean="0"/>
              <a:t> el vínculo “</a:t>
            </a:r>
            <a:r>
              <a:rPr lang="es-ES" dirty="0" err="1" smtClean="0"/>
              <a:t>Previsualización</a:t>
            </a:r>
            <a:r>
              <a:rPr lang="es-ES" dirty="0" smtClean="0"/>
              <a:t> de capas” permite visualizar las capas actualmente disponibles en el </a:t>
            </a:r>
            <a:r>
              <a:rPr lang="es-ES" dirty="0" err="1" smtClean="0"/>
              <a:t>GeoServer</a:t>
            </a:r>
            <a:r>
              <a:rPr lang="es-ES" dirty="0" smtClean="0"/>
              <a:t> (la autentificación no es necesaria)   </a:t>
            </a:r>
          </a:p>
          <a:p>
            <a:pPr marL="355600" lvl="1">
              <a:buFont typeface="Wingdings" charset="2"/>
              <a:buChar char="Ø"/>
            </a:pPr>
            <a:endParaRPr lang="es-ES" dirty="0" smtClean="0"/>
          </a:p>
          <a:p>
            <a:pPr marL="355600" lvl="1">
              <a:buFont typeface="Wingdings" charset="2"/>
              <a:buChar char="Ø"/>
            </a:pPr>
            <a:endParaRPr lang="es-E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s-ES" smtClean="0"/>
              <a:pPr/>
              <a:t>89</a:t>
            </a:fld>
            <a:endParaRPr lang="es-E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600" b="1" dirty="0" smtClean="0">
                <a:solidFill>
                  <a:schemeClr val="bg1">
                    <a:lumMod val="75000"/>
                  </a:schemeClr>
                </a:solidFill>
              </a:rPr>
              <a:t>¿Cómo publicar los datos ?</a:t>
            </a:r>
            <a:endParaRPr lang="es-E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51578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i="1" dirty="0" smtClean="0"/>
              <a:t>Conceptos de </a:t>
            </a:r>
            <a:r>
              <a:rPr lang="es-ES" b="1" i="1" dirty="0" err="1" smtClean="0"/>
              <a:t>GeoServer</a:t>
            </a:r>
            <a:r>
              <a:rPr lang="es-ES" b="1" i="1" dirty="0" smtClean="0"/>
              <a:t> : módulo de administración</a:t>
            </a:r>
            <a:endParaRPr lang="es-ES" dirty="0"/>
          </a:p>
        </p:txBody>
      </p:sp>
      <p:sp>
        <p:nvSpPr>
          <p:cNvPr id="9" name="Rectangle 8"/>
          <p:cNvSpPr/>
          <p:nvPr/>
        </p:nvSpPr>
        <p:spPr>
          <a:xfrm>
            <a:off x="457199" y="1352656"/>
            <a:ext cx="86868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endParaRPr lang="es-ES" dirty="0" smtClean="0"/>
          </a:p>
          <a:p>
            <a:pPr marL="355600" lvl="1">
              <a:buFont typeface="Wingdings" charset="2"/>
              <a:buChar char="Ø"/>
            </a:pPr>
            <a:endParaRPr lang="es-ES" dirty="0" smtClean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924" y="2843300"/>
            <a:ext cx="3143610" cy="9345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4797" y="2702958"/>
            <a:ext cx="2847518" cy="149036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989" y="5179081"/>
            <a:ext cx="897581" cy="54964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6967" y="5016027"/>
            <a:ext cx="1914672" cy="113673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4276" y="5302365"/>
            <a:ext cx="1306011" cy="61045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457965" y="5359391"/>
            <a:ext cx="431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latin typeface="Wingdings"/>
                <a:ea typeface="Wingdings"/>
                <a:cs typeface="Wingdings"/>
              </a:rPr>
              <a:t></a:t>
            </a:r>
            <a:endParaRPr lang="es-ES" dirty="0"/>
          </a:p>
        </p:txBody>
      </p:sp>
      <p:sp>
        <p:nvSpPr>
          <p:cNvPr id="19" name="Rectangle 18"/>
          <p:cNvSpPr/>
          <p:nvPr/>
        </p:nvSpPr>
        <p:spPr>
          <a:xfrm>
            <a:off x="3653534" y="5359391"/>
            <a:ext cx="2526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>
                <a:latin typeface="Wingdings"/>
                <a:ea typeface="Wingdings"/>
                <a:cs typeface="Wingdings"/>
              </a:rPr>
              <a:t></a:t>
            </a:r>
            <a:endParaRPr lang="es-ES" dirty="0"/>
          </a:p>
        </p:txBody>
      </p:sp>
      <p:sp>
        <p:nvSpPr>
          <p:cNvPr id="20" name="Rectangle 19"/>
          <p:cNvSpPr/>
          <p:nvPr/>
        </p:nvSpPr>
        <p:spPr>
          <a:xfrm>
            <a:off x="3906171" y="3078810"/>
            <a:ext cx="431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latin typeface="Wingdings"/>
                <a:ea typeface="Wingdings"/>
                <a:cs typeface="Wingdings"/>
              </a:rPr>
              <a:t>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/>
          </p:cNvSpPr>
          <p:nvPr/>
        </p:nvSpPr>
        <p:spPr bwMode="auto">
          <a:xfrm>
            <a:off x="1202267" y="4613097"/>
            <a:ext cx="7264400" cy="155376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es-ES" sz="4000" dirty="0" smtClean="0">
                <a:ea typeface="Gill Sans" pitchFamily="-84" charset="0"/>
                <a:cs typeface="Gill Sans" pitchFamily="-84" charset="0"/>
              </a:rPr>
              <a:t>La información espacial afecta</a:t>
            </a:r>
          </a:p>
          <a:p>
            <a:pPr algn="ctr"/>
            <a:r>
              <a:rPr lang="es-ES" sz="4000" dirty="0" smtClean="0">
                <a:ea typeface="Gill Sans" pitchFamily="-84" charset="0"/>
                <a:cs typeface="Gill Sans" pitchFamily="-84" charset="0"/>
              </a:rPr>
              <a:t>60 - 80% de todas las decisiones</a:t>
            </a:r>
            <a:endParaRPr lang="es-ES" sz="4000" dirty="0">
              <a:ea typeface="Gill Sans" pitchFamily="-84" charset="0"/>
              <a:cs typeface="Gill Sans" pitchFamily="-84" charset="0"/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83975" y="905192"/>
            <a:ext cx="4141946" cy="37079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s-ES" smtClean="0"/>
              <a:pPr/>
              <a:t>90</a:t>
            </a:fld>
            <a:endParaRPr lang="es-E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600" b="1" dirty="0" smtClean="0">
                <a:solidFill>
                  <a:schemeClr val="bg1">
                    <a:lumMod val="75000"/>
                  </a:schemeClr>
                </a:solidFill>
              </a:rPr>
              <a:t>¿Cómo publicar los datos ?</a:t>
            </a:r>
            <a:endParaRPr lang="es-E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39345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i="1" dirty="0" err="1" smtClean="0"/>
              <a:t>GeoServer</a:t>
            </a:r>
            <a:r>
              <a:rPr lang="es-ES" b="1" i="1" dirty="0" smtClean="0"/>
              <a:t>: Crear un espacio de trabajo</a:t>
            </a:r>
            <a:endParaRPr lang="es-ES" dirty="0"/>
          </a:p>
        </p:txBody>
      </p:sp>
      <p:sp>
        <p:nvSpPr>
          <p:cNvPr id="9" name="Rectangle 8"/>
          <p:cNvSpPr/>
          <p:nvPr/>
        </p:nvSpPr>
        <p:spPr>
          <a:xfrm>
            <a:off x="457199" y="1352656"/>
            <a:ext cx="86868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endParaRPr lang="es-ES" dirty="0" smtClean="0"/>
          </a:p>
          <a:p>
            <a:pPr marL="355600" lvl="1">
              <a:buFont typeface="Wingdings" charset="2"/>
              <a:buChar char="Ø"/>
            </a:pPr>
            <a:endParaRPr lang="es-ES" dirty="0" smtClean="0"/>
          </a:p>
          <a:p>
            <a:pPr marL="355600" lvl="1">
              <a:buFont typeface="Wingdings" charset="2"/>
              <a:buChar char="Ø"/>
            </a:pPr>
            <a:endParaRPr lang="es-ES" dirty="0" smtClean="0"/>
          </a:p>
        </p:txBody>
      </p:sp>
      <p:sp>
        <p:nvSpPr>
          <p:cNvPr id="11" name="Rectangle 10"/>
          <p:cNvSpPr/>
          <p:nvPr/>
        </p:nvSpPr>
        <p:spPr>
          <a:xfrm>
            <a:off x="457200" y="1352657"/>
            <a:ext cx="57793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buFont typeface="+mj-lt"/>
              <a:buAutoNum type="arabicParenR"/>
            </a:pPr>
            <a:r>
              <a:rPr lang="es-ES" dirty="0" smtClean="0"/>
              <a:t>Desde el panel (</a:t>
            </a:r>
            <a:r>
              <a:rPr lang="es-ES" dirty="0" smtClean="0">
                <a:hlinkClick r:id="rId2"/>
              </a:rPr>
              <a:t>http://localhost:8080/geoserver</a:t>
            </a:r>
            <a:r>
              <a:rPr lang="es-ES" dirty="0" smtClean="0"/>
              <a:t>), hacer clic en “Espacios de trabajo”</a:t>
            </a:r>
          </a:p>
          <a:p>
            <a:pPr marL="342900" lvl="1" indent="-342900">
              <a:buFont typeface="+mj-lt"/>
              <a:buAutoNum type="arabicParenR"/>
            </a:pPr>
            <a:endParaRPr lang="es-ES" dirty="0" smtClean="0"/>
          </a:p>
          <a:p>
            <a:pPr marL="342900" lvl="1" indent="-342900">
              <a:buFont typeface="+mj-lt"/>
              <a:buAutoNum type="arabicParenR"/>
            </a:pPr>
            <a:r>
              <a:rPr lang="es-ES" dirty="0" smtClean="0"/>
              <a:t>Hacer clic en “Agregar un nuevo espacio de trabajo”</a:t>
            </a:r>
          </a:p>
          <a:p>
            <a:pPr marL="342900" lvl="1" indent="-342900">
              <a:buFont typeface="+mj-lt"/>
              <a:buAutoNum type="arabicParenR"/>
            </a:pPr>
            <a:endParaRPr lang="es-ES" dirty="0" smtClean="0"/>
          </a:p>
          <a:p>
            <a:pPr marL="342900" lvl="1" indent="-342900">
              <a:buFont typeface="+mj-lt"/>
              <a:buAutoNum type="arabicParenR"/>
            </a:pPr>
            <a:r>
              <a:rPr lang="es-ES" dirty="0" smtClean="0"/>
              <a:t>Ingresar el nombre del nuevo espacio de trabajo (ej.: </a:t>
            </a:r>
            <a:r>
              <a:rPr lang="es-ES" dirty="0" err="1" smtClean="0"/>
              <a:t>geoss</a:t>
            </a:r>
            <a:r>
              <a:rPr lang="es-ES" dirty="0" smtClean="0"/>
              <a:t>), su URI (ej.: </a:t>
            </a:r>
            <a:r>
              <a:rPr lang="es-ES" dirty="0" smtClean="0">
                <a:hlinkClick r:id="rId3"/>
              </a:rPr>
              <a:t>http://localhost/geoss</a:t>
            </a:r>
            <a:r>
              <a:rPr lang="es-ES" dirty="0" smtClean="0"/>
              <a:t>) y “Enviar”</a:t>
            </a:r>
          </a:p>
          <a:p>
            <a:pPr marL="355600" lvl="1">
              <a:buFont typeface="Wingdings" charset="2"/>
              <a:buChar char="Ø"/>
            </a:pPr>
            <a:endParaRPr lang="es-ES" dirty="0" smtClean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6592" y="1068731"/>
            <a:ext cx="893865" cy="79829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3295" y="2086440"/>
            <a:ext cx="2293505" cy="91801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9162" y="3480912"/>
            <a:ext cx="4195362" cy="2357315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57199" y="3857255"/>
            <a:ext cx="3665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¡Su nuevo espacio de trabajo ha sido creado!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57200" y="1352657"/>
            <a:ext cx="60960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buFont typeface="+mj-lt"/>
              <a:buAutoNum type="arabicParenR"/>
            </a:pPr>
            <a:r>
              <a:rPr lang="es-ES" dirty="0" smtClean="0"/>
              <a:t>Desde el panel (</a:t>
            </a:r>
            <a:r>
              <a:rPr lang="es-ES" dirty="0" smtClean="0">
                <a:hlinkClick r:id="rId3"/>
              </a:rPr>
              <a:t>http://localhost:8080/geoserver</a:t>
            </a:r>
            <a:r>
              <a:rPr lang="es-ES" dirty="0" smtClean="0"/>
              <a:t>), seleccionar “Almacenes de datos”</a:t>
            </a:r>
          </a:p>
          <a:p>
            <a:pPr marL="342900" lvl="1" indent="-342900">
              <a:buFont typeface="+mj-lt"/>
              <a:buAutoNum type="arabicParenR"/>
            </a:pPr>
            <a:endParaRPr lang="es-ES" dirty="0" smtClean="0"/>
          </a:p>
          <a:p>
            <a:pPr marL="342900" lvl="1" indent="-342900">
              <a:buFont typeface="+mj-lt"/>
              <a:buAutoNum type="arabicParenR"/>
            </a:pPr>
            <a:r>
              <a:rPr lang="es-ES" dirty="0" smtClean="0"/>
              <a:t>Hacer clic en “Agregar nuevo almacén”</a:t>
            </a:r>
          </a:p>
          <a:p>
            <a:pPr marL="342900" lvl="1" indent="-342900">
              <a:buFont typeface="+mj-lt"/>
              <a:buAutoNum type="arabicParenR"/>
            </a:pPr>
            <a:endParaRPr lang="es-ES" dirty="0" smtClean="0"/>
          </a:p>
          <a:p>
            <a:pPr marL="342900" lvl="1" indent="-342900">
              <a:buFont typeface="+mj-lt"/>
              <a:buAutoNum type="arabicParenR"/>
            </a:pPr>
            <a:r>
              <a:rPr lang="es-ES" dirty="0" smtClean="0"/>
              <a:t>Seleccionar </a:t>
            </a:r>
            <a:r>
              <a:rPr lang="es-ES" dirty="0" err="1" smtClean="0"/>
              <a:t>PostGIS</a:t>
            </a:r>
            <a:r>
              <a:rPr lang="es-ES" dirty="0" smtClean="0"/>
              <a:t> como tipo de origen de datos</a:t>
            </a:r>
          </a:p>
          <a:p>
            <a:pPr marL="342900" lvl="1" indent="-342900">
              <a:buFont typeface="+mj-lt"/>
              <a:buAutoNum type="arabicParenR"/>
            </a:pPr>
            <a:endParaRPr lang="es-ES" dirty="0" smtClean="0"/>
          </a:p>
          <a:p>
            <a:pPr marL="342900" lvl="1" indent="-342900">
              <a:buFont typeface="+mj-lt"/>
              <a:buAutoNum type="arabicParenR"/>
            </a:pPr>
            <a:r>
              <a:rPr lang="es-ES" dirty="0" smtClean="0"/>
              <a:t>Llenar el formulario con el nombre del origen de datos (</a:t>
            </a:r>
            <a:r>
              <a:rPr lang="es-ES" dirty="0" err="1" smtClean="0"/>
              <a:t>ej</a:t>
            </a:r>
            <a:r>
              <a:rPr lang="es-ES" dirty="0" smtClean="0"/>
              <a:t>: </a:t>
            </a:r>
            <a:r>
              <a:rPr lang="es-ES" dirty="0" err="1" smtClean="0"/>
              <a:t>cy_buffers</a:t>
            </a:r>
            <a:r>
              <a:rPr lang="es-ES" dirty="0" smtClean="0"/>
              <a:t>) y su descripción, y también los parámetros de conexión a la base de datos</a:t>
            </a:r>
          </a:p>
          <a:p>
            <a:pPr marL="342900" lvl="1" indent="-342900">
              <a:buFont typeface="+mj-lt"/>
              <a:buAutoNum type="arabicParenR"/>
            </a:pPr>
            <a:endParaRPr lang="es-ES" dirty="0" smtClean="0"/>
          </a:p>
          <a:p>
            <a:pPr marL="0" lvl="1"/>
            <a:r>
              <a:rPr lang="es-ES" dirty="0" smtClean="0"/>
              <a:t>En este momento, el almacén de datos ha sido creado pero la capa todavía no se ha publicado</a:t>
            </a:r>
          </a:p>
          <a:p>
            <a:pPr marL="342900" lvl="1" indent="-342900">
              <a:buFont typeface="+mj-lt"/>
              <a:buAutoNum type="arabicParenR"/>
            </a:pPr>
            <a:endParaRPr lang="es-ES" dirty="0" smtClean="0"/>
          </a:p>
          <a:p>
            <a:pPr marL="0" lvl="1"/>
            <a:r>
              <a:rPr lang="es-ES" dirty="0" smtClean="0"/>
              <a:t>5) Hacer clic en </a:t>
            </a:r>
            <a:r>
              <a:rPr lang="es-ES" b="1" dirty="0" smtClean="0"/>
              <a:t>Publicar</a:t>
            </a:r>
            <a:endParaRPr lang="es-E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s-ES" smtClean="0"/>
              <a:pPr/>
              <a:t>91</a:t>
            </a:fld>
            <a:endParaRPr lang="es-E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600" b="1" dirty="0" smtClean="0">
                <a:solidFill>
                  <a:schemeClr val="bg1">
                    <a:lumMod val="75000"/>
                  </a:schemeClr>
                </a:solidFill>
              </a:rPr>
              <a:t>¿Cómo publicar los datos ?</a:t>
            </a:r>
            <a:endParaRPr lang="es-E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37706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i="1" dirty="0" err="1" smtClean="0"/>
              <a:t>GeoServer</a:t>
            </a:r>
            <a:r>
              <a:rPr lang="es-ES" b="1" i="1" dirty="0" smtClean="0"/>
              <a:t>: Publicar una capa </a:t>
            </a:r>
            <a:r>
              <a:rPr lang="es-ES" b="1" i="1" dirty="0" err="1" smtClean="0"/>
              <a:t>PostGIS</a:t>
            </a:r>
            <a:endParaRPr lang="es-ES" dirty="0"/>
          </a:p>
        </p:txBody>
      </p:sp>
      <p:sp>
        <p:nvSpPr>
          <p:cNvPr id="9" name="Rectangle 8"/>
          <p:cNvSpPr/>
          <p:nvPr/>
        </p:nvSpPr>
        <p:spPr>
          <a:xfrm>
            <a:off x="457199" y="1352656"/>
            <a:ext cx="86868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endParaRPr lang="es-ES" dirty="0" smtClean="0"/>
          </a:p>
          <a:p>
            <a:pPr marL="355600" lvl="1">
              <a:buFont typeface="Wingdings" charset="2"/>
              <a:buChar char="Ø"/>
            </a:pPr>
            <a:endParaRPr lang="es-ES" dirty="0" smtClean="0"/>
          </a:p>
          <a:p>
            <a:pPr marL="355600" lvl="1">
              <a:buFont typeface="Wingdings" charset="2"/>
              <a:buChar char="Ø"/>
            </a:pPr>
            <a:endParaRPr lang="es-ES" dirty="0" smtClean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2258" y="978256"/>
            <a:ext cx="860827" cy="74880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3200" y="1823374"/>
            <a:ext cx="2577254" cy="10486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2258" y="3133480"/>
            <a:ext cx="1515571" cy="19735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40104" y="5756702"/>
            <a:ext cx="3583380" cy="599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s-ES" smtClean="0"/>
              <a:pPr/>
              <a:t>92</a:t>
            </a:fld>
            <a:endParaRPr lang="es-E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600" b="1" dirty="0" smtClean="0">
                <a:solidFill>
                  <a:schemeClr val="bg1">
                    <a:lumMod val="75000"/>
                  </a:schemeClr>
                </a:solidFill>
              </a:rPr>
              <a:t>¿Cómo publicar los datos ?</a:t>
            </a:r>
            <a:endParaRPr lang="es-E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53229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i="1" dirty="0" err="1" smtClean="0"/>
              <a:t>GeoServer</a:t>
            </a:r>
            <a:r>
              <a:rPr lang="es-ES" b="1" i="1" dirty="0" smtClean="0"/>
              <a:t>: Publicar una capa </a:t>
            </a:r>
            <a:r>
              <a:rPr lang="es-ES" b="1" i="1" dirty="0" err="1" smtClean="0"/>
              <a:t>PostGIS</a:t>
            </a:r>
            <a:r>
              <a:rPr lang="es-ES" b="1" i="1" dirty="0" smtClean="0"/>
              <a:t> (continuación)</a:t>
            </a:r>
            <a:endParaRPr lang="es-ES" dirty="0"/>
          </a:p>
        </p:txBody>
      </p:sp>
      <p:sp>
        <p:nvSpPr>
          <p:cNvPr id="9" name="Rectangle 8"/>
          <p:cNvSpPr/>
          <p:nvPr/>
        </p:nvSpPr>
        <p:spPr>
          <a:xfrm>
            <a:off x="457199" y="1352656"/>
            <a:ext cx="86868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endParaRPr lang="es-ES" dirty="0" smtClean="0"/>
          </a:p>
          <a:p>
            <a:pPr marL="355600" lvl="1">
              <a:buFont typeface="Wingdings" charset="2"/>
              <a:buChar char="Ø"/>
            </a:pPr>
            <a:endParaRPr lang="es-ES" dirty="0" smtClean="0"/>
          </a:p>
          <a:p>
            <a:pPr marL="355600" lvl="1">
              <a:buFont typeface="Wingdings" charset="2"/>
              <a:buChar char="Ø"/>
            </a:pPr>
            <a:endParaRPr lang="es-ES" dirty="0" smtClean="0"/>
          </a:p>
        </p:txBody>
      </p:sp>
      <p:sp>
        <p:nvSpPr>
          <p:cNvPr id="11" name="Rectangle 10"/>
          <p:cNvSpPr/>
          <p:nvPr/>
        </p:nvSpPr>
        <p:spPr>
          <a:xfrm>
            <a:off x="457200" y="1352657"/>
            <a:ext cx="51917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/>
            <a:r>
              <a:rPr lang="es-ES" dirty="0" smtClean="0"/>
              <a:t>6) Ingresar la información en “Datos”, principalmente: el nombre, sistema de proyección declarado, la extensión geográfica</a:t>
            </a:r>
            <a:br>
              <a:rPr lang="es-ES" dirty="0" smtClean="0"/>
            </a:br>
            <a:endParaRPr lang="es-ES" dirty="0" smtClean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1827" y="764704"/>
            <a:ext cx="1542745" cy="191456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4572" y="907900"/>
            <a:ext cx="1684611" cy="153938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57200" y="2275986"/>
            <a:ext cx="466334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8" lvl="1" indent="17463"/>
            <a:r>
              <a:rPr lang="es-ES" dirty="0" smtClean="0"/>
              <a:t>Una vez guardado, ¡la capa es publicada en el </a:t>
            </a:r>
            <a:r>
              <a:rPr lang="es-ES" dirty="0" err="1" smtClean="0"/>
              <a:t>Geoserver</a:t>
            </a:r>
            <a:r>
              <a:rPr lang="es-ES" dirty="0" smtClean="0"/>
              <a:t>! </a:t>
            </a:r>
          </a:p>
          <a:p>
            <a:pPr marL="1588" lvl="1" indent="17463"/>
            <a:endParaRPr lang="es-ES" dirty="0" smtClean="0"/>
          </a:p>
          <a:p>
            <a:pPr marL="1588" lvl="1" indent="17463"/>
            <a:r>
              <a:rPr lang="es-ES" dirty="0" smtClean="0"/>
              <a:t>Lo puede verificar haciendo clic en el vínculo “</a:t>
            </a:r>
            <a:r>
              <a:rPr lang="es-ES" dirty="0" err="1" smtClean="0"/>
              <a:t>Previsualización</a:t>
            </a:r>
            <a:r>
              <a:rPr lang="es-ES" dirty="0" smtClean="0"/>
              <a:t> de capas”</a:t>
            </a:r>
          </a:p>
          <a:p>
            <a:pPr marL="1588" lvl="1" indent="17463"/>
            <a:endParaRPr lang="es-ES" dirty="0" smtClean="0"/>
          </a:p>
          <a:p>
            <a:pPr marL="1588" lvl="1" indent="17463"/>
            <a:r>
              <a:rPr lang="es-ES" dirty="0" smtClean="0"/>
              <a:t>Veremos más adelante como cambiar el estilo</a:t>
            </a:r>
          </a:p>
          <a:p>
            <a:pPr marL="1588" lvl="1" indent="17463"/>
            <a:endParaRPr lang="es-ES" dirty="0" smtClean="0"/>
          </a:p>
          <a:p>
            <a:pPr marL="1588" lvl="1" indent="17463"/>
            <a:r>
              <a:rPr lang="es-ES" dirty="0" smtClean="0"/>
              <a:t>Para publicar </a:t>
            </a:r>
            <a:r>
              <a:rPr lang="es-ES" i="1" dirty="0" err="1" smtClean="0"/>
              <a:t>shapefiles</a:t>
            </a:r>
            <a:r>
              <a:rPr lang="es-ES" dirty="0" smtClean="0"/>
              <a:t>, </a:t>
            </a:r>
            <a:r>
              <a:rPr lang="es-ES" dirty="0" err="1" smtClean="0"/>
              <a:t>rásters</a:t>
            </a:r>
            <a:r>
              <a:rPr lang="es-ES" dirty="0" smtClean="0"/>
              <a:t> u otros formatos de datos, seguir el mismo procedimiento</a:t>
            </a:r>
          </a:p>
          <a:p>
            <a:pPr marL="1588" lvl="1" indent="17463"/>
            <a:r>
              <a:rPr lang="es-ES" dirty="0" smtClean="0"/>
              <a:t>     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3200" y="3016339"/>
            <a:ext cx="1306830" cy="80025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5004419" y="4241621"/>
            <a:ext cx="4004764" cy="44725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6896" y="4925064"/>
            <a:ext cx="3495351" cy="1431286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7059575" y="3908794"/>
            <a:ext cx="390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latin typeface="Wingdings"/>
                <a:ea typeface="Wingdings"/>
                <a:cs typeface="Wingdings"/>
              </a:rPr>
              <a:t></a:t>
            </a:r>
            <a:endParaRPr lang="es-ES" dirty="0"/>
          </a:p>
        </p:txBody>
      </p:sp>
      <p:sp>
        <p:nvSpPr>
          <p:cNvPr id="24" name="Rectangle 23"/>
          <p:cNvSpPr/>
          <p:nvPr/>
        </p:nvSpPr>
        <p:spPr>
          <a:xfrm>
            <a:off x="7059575" y="2647007"/>
            <a:ext cx="390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latin typeface="Wingdings"/>
                <a:ea typeface="Wingdings"/>
                <a:cs typeface="Wingdings"/>
              </a:rPr>
              <a:t>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57201" y="1191548"/>
            <a:ext cx="513819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buFont typeface="Arial"/>
              <a:buChar char="•"/>
            </a:pPr>
            <a:r>
              <a:rPr lang="es-ES" dirty="0" err="1" smtClean="0"/>
              <a:t>GeoServer</a:t>
            </a:r>
            <a:r>
              <a:rPr lang="es-ES" dirty="0" smtClean="0"/>
              <a:t> utiliza el lenguaje </a:t>
            </a:r>
            <a:r>
              <a:rPr lang="es-ES" dirty="0" err="1" smtClean="0"/>
              <a:t>Styled</a:t>
            </a:r>
            <a:r>
              <a:rPr lang="es-ES" dirty="0" smtClean="0"/>
              <a:t> </a:t>
            </a:r>
            <a:r>
              <a:rPr lang="es-ES" dirty="0" err="1" smtClean="0"/>
              <a:t>Layer</a:t>
            </a:r>
            <a:r>
              <a:rPr lang="es-ES" dirty="0" smtClean="0"/>
              <a:t> Descriptor (SLD) para describir datos geoespaciales</a:t>
            </a:r>
          </a:p>
          <a:p>
            <a:pPr marL="342900" lvl="1" indent="-342900">
              <a:buFont typeface="Arial"/>
              <a:buChar char="•"/>
            </a:pPr>
            <a:endParaRPr lang="es-ES" dirty="0" smtClean="0"/>
          </a:p>
          <a:p>
            <a:pPr marL="342900" lvl="1" indent="-342900">
              <a:buFont typeface="Arial"/>
              <a:buChar char="•"/>
            </a:pPr>
            <a:r>
              <a:rPr lang="es-ES" dirty="0" smtClean="0"/>
              <a:t>Cada capa publicada debe tener un estilo asociado</a:t>
            </a:r>
          </a:p>
          <a:p>
            <a:pPr marL="342900" lvl="1" indent="-342900">
              <a:buFont typeface="Arial"/>
              <a:buChar char="•"/>
            </a:pPr>
            <a:endParaRPr lang="es-ES" dirty="0" smtClean="0"/>
          </a:p>
          <a:p>
            <a:pPr marL="342900" lvl="1" indent="-342900">
              <a:buFont typeface="Arial"/>
              <a:buChar char="•"/>
            </a:pPr>
            <a:r>
              <a:rPr lang="es-ES" dirty="0" smtClean="0"/>
              <a:t>Estructura típica de un archivo .</a:t>
            </a:r>
            <a:r>
              <a:rPr lang="es-ES" dirty="0" err="1" smtClean="0"/>
              <a:t>sld</a:t>
            </a:r>
            <a:r>
              <a:rPr lang="es-ES" dirty="0" smtClean="0"/>
              <a:t> :</a:t>
            </a:r>
          </a:p>
          <a:p>
            <a:pPr marL="800100" lvl="2" indent="-342900">
              <a:buFont typeface="Courier New"/>
              <a:buChar char="o"/>
            </a:pPr>
            <a:r>
              <a:rPr lang="es-ES" dirty="0" smtClean="0"/>
              <a:t>Encabezado : contiene metadatos sobre los espacios de nombre XML</a:t>
            </a:r>
          </a:p>
          <a:p>
            <a:pPr marL="800100" lvl="2" indent="-342900">
              <a:buFont typeface="Courier New"/>
              <a:buChar char="o"/>
            </a:pPr>
            <a:r>
              <a:rPr lang="es-ES" dirty="0" err="1" smtClean="0"/>
              <a:t>FeatureTypeStyle</a:t>
            </a:r>
            <a:r>
              <a:rPr lang="es-ES" dirty="0" smtClean="0"/>
              <a:t> : grupo de reglas de estilo</a:t>
            </a:r>
          </a:p>
          <a:p>
            <a:pPr marL="800100" lvl="2" indent="-342900">
              <a:buFont typeface="Courier New"/>
              <a:buChar char="o"/>
            </a:pPr>
            <a:r>
              <a:rPr lang="es-ES" dirty="0" smtClean="0"/>
              <a:t>Reglas : directiva única de estilo</a:t>
            </a:r>
          </a:p>
          <a:p>
            <a:pPr marL="800100" lvl="2" indent="-342900">
              <a:buFont typeface="Courier New"/>
              <a:buChar char="o"/>
            </a:pPr>
            <a:r>
              <a:rPr lang="es-ES" dirty="0" err="1" smtClean="0"/>
              <a:t>Symbolizers</a:t>
            </a:r>
            <a:r>
              <a:rPr lang="es-ES" dirty="0" smtClean="0"/>
              <a:t> : instrucciones sobre el estilo. 5 tipos:</a:t>
            </a:r>
          </a:p>
          <a:p>
            <a:pPr marL="1257300" lvl="3" indent="-342900">
              <a:buFont typeface="Wingdings" charset="2"/>
              <a:buChar char="Ø"/>
            </a:pPr>
            <a:r>
              <a:rPr lang="es-ES" dirty="0" err="1" smtClean="0"/>
              <a:t>PointSymbolizer</a:t>
            </a:r>
            <a:endParaRPr lang="es-ES" dirty="0" smtClean="0"/>
          </a:p>
          <a:p>
            <a:pPr marL="1257300" lvl="3" indent="-342900">
              <a:buFont typeface="Wingdings" charset="2"/>
              <a:buChar char="Ø"/>
            </a:pPr>
            <a:r>
              <a:rPr lang="es-ES" dirty="0" err="1" smtClean="0"/>
              <a:t>LineSymbolizer</a:t>
            </a:r>
            <a:endParaRPr lang="es-ES" dirty="0" smtClean="0"/>
          </a:p>
          <a:p>
            <a:pPr marL="1257300" lvl="3" indent="-342900">
              <a:buFont typeface="Wingdings" charset="2"/>
              <a:buChar char="Ø"/>
            </a:pPr>
            <a:r>
              <a:rPr lang="es-ES" dirty="0" err="1" smtClean="0"/>
              <a:t>PolygonSymbolizer</a:t>
            </a:r>
            <a:endParaRPr lang="es-ES" dirty="0" smtClean="0"/>
          </a:p>
          <a:p>
            <a:pPr marL="1257300" lvl="3" indent="-342900">
              <a:buFont typeface="Wingdings" charset="2"/>
              <a:buChar char="Ø"/>
            </a:pPr>
            <a:r>
              <a:rPr lang="es-ES" dirty="0" err="1" smtClean="0"/>
              <a:t>RasterSymbolizer</a:t>
            </a:r>
            <a:endParaRPr lang="es-ES" dirty="0" smtClean="0"/>
          </a:p>
          <a:p>
            <a:pPr marL="1257300" lvl="3" indent="-342900">
              <a:buFont typeface="Wingdings" charset="2"/>
              <a:buChar char="Ø"/>
            </a:pPr>
            <a:r>
              <a:rPr lang="es-ES" dirty="0" err="1" smtClean="0"/>
              <a:t>TextSymbolizer</a:t>
            </a:r>
            <a:r>
              <a:rPr lang="es-ES" dirty="0" smtClean="0"/>
              <a:t/>
            </a:r>
            <a:br>
              <a:rPr lang="es-ES" dirty="0" smtClean="0"/>
            </a:br>
            <a:endParaRPr lang="es-E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s-ES" smtClean="0"/>
              <a:pPr/>
              <a:t>93</a:t>
            </a:fld>
            <a:endParaRPr lang="es-E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600" b="1" dirty="0" smtClean="0">
                <a:solidFill>
                  <a:schemeClr val="bg1">
                    <a:lumMod val="75000"/>
                  </a:schemeClr>
                </a:solidFill>
              </a:rPr>
              <a:t>¿Cómo publicar los datos ?</a:t>
            </a:r>
            <a:endParaRPr lang="es-E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19024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i="1" dirty="0" err="1" smtClean="0"/>
              <a:t>GeoServer</a:t>
            </a:r>
            <a:r>
              <a:rPr lang="es-ES" b="1" i="1" dirty="0" smtClean="0"/>
              <a:t>: estilos</a:t>
            </a:r>
            <a:endParaRPr lang="es-ES" dirty="0"/>
          </a:p>
        </p:txBody>
      </p:sp>
      <p:sp>
        <p:nvSpPr>
          <p:cNvPr id="9" name="Rectangle 8"/>
          <p:cNvSpPr/>
          <p:nvPr/>
        </p:nvSpPr>
        <p:spPr>
          <a:xfrm>
            <a:off x="457199" y="1352656"/>
            <a:ext cx="86868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endParaRPr lang="es-ES" dirty="0" smtClean="0"/>
          </a:p>
          <a:p>
            <a:pPr marL="355600" lvl="1">
              <a:buFont typeface="Wingdings" charset="2"/>
              <a:buChar char="Ø"/>
            </a:pPr>
            <a:endParaRPr lang="es-ES" dirty="0" smtClean="0"/>
          </a:p>
          <a:p>
            <a:pPr marL="355600" lvl="1">
              <a:buFont typeface="Wingdings" charset="2"/>
              <a:buChar char="Ø"/>
            </a:pPr>
            <a:endParaRPr lang="es-ES" dirty="0" smtClean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5397" y="907900"/>
            <a:ext cx="3514688" cy="276531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2696" y="4104265"/>
            <a:ext cx="2196552" cy="1647414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 rot="5400000">
            <a:off x="7132429" y="3704072"/>
            <a:ext cx="431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latin typeface="Wingdings"/>
                <a:ea typeface="Wingdings"/>
                <a:cs typeface="Wingdings"/>
              </a:rPr>
              <a:t>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s-ES" smtClean="0"/>
              <a:pPr/>
              <a:t>94</a:t>
            </a:fld>
            <a:endParaRPr lang="es-E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600" b="1" dirty="0" smtClean="0">
                <a:solidFill>
                  <a:schemeClr val="bg1">
                    <a:lumMod val="75000"/>
                  </a:schemeClr>
                </a:solidFill>
              </a:rPr>
              <a:t>¿Cómo publicar los datos ?</a:t>
            </a:r>
            <a:endParaRPr lang="es-E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33296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i="1" dirty="0" err="1" smtClean="0"/>
              <a:t>GeoServer</a:t>
            </a:r>
            <a:r>
              <a:rPr lang="es-ES" b="1" i="1" dirty="0" smtClean="0"/>
              <a:t>: estilos (continuación)</a:t>
            </a:r>
            <a:endParaRPr lang="es-ES" dirty="0"/>
          </a:p>
        </p:txBody>
      </p:sp>
      <p:sp>
        <p:nvSpPr>
          <p:cNvPr id="9" name="Rectangle 8"/>
          <p:cNvSpPr/>
          <p:nvPr/>
        </p:nvSpPr>
        <p:spPr>
          <a:xfrm>
            <a:off x="457199" y="1352656"/>
            <a:ext cx="86868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endParaRPr lang="es-ES" dirty="0" smtClean="0"/>
          </a:p>
          <a:p>
            <a:pPr marL="355600" lvl="1">
              <a:buFont typeface="Wingdings" charset="2"/>
              <a:buChar char="Ø"/>
            </a:pPr>
            <a:endParaRPr lang="es-ES" dirty="0" smtClean="0"/>
          </a:p>
          <a:p>
            <a:pPr marL="355600" lvl="1">
              <a:buFont typeface="Wingdings" charset="2"/>
              <a:buChar char="Ø"/>
            </a:pPr>
            <a:endParaRPr lang="es-ES" dirty="0" smtClean="0"/>
          </a:p>
        </p:txBody>
      </p:sp>
      <p:sp>
        <p:nvSpPr>
          <p:cNvPr id="11" name="Rectangle 10"/>
          <p:cNvSpPr/>
          <p:nvPr/>
        </p:nvSpPr>
        <p:spPr>
          <a:xfrm>
            <a:off x="457201" y="1191548"/>
            <a:ext cx="503941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/>
            <a:r>
              <a:rPr lang="es-ES" dirty="0" smtClean="0"/>
              <a:t>Para modificar un estilo:</a:t>
            </a:r>
          </a:p>
          <a:p>
            <a:pPr marL="342900" lvl="1" indent="-342900"/>
            <a:endParaRPr lang="es-ES" dirty="0" smtClean="0"/>
          </a:p>
          <a:p>
            <a:pPr marL="342900" lvl="1" indent="-342900">
              <a:buAutoNum type="arabicParenR"/>
            </a:pPr>
            <a:r>
              <a:rPr lang="es-ES" dirty="0" smtClean="0"/>
              <a:t>Seleccionar el ícono de “Estilos”</a:t>
            </a:r>
          </a:p>
          <a:p>
            <a:pPr marL="342900" lvl="1" indent="-342900">
              <a:buAutoNum type="arabicParenR"/>
            </a:pPr>
            <a:endParaRPr lang="es-ES" dirty="0" smtClean="0"/>
          </a:p>
          <a:p>
            <a:pPr marL="342900" lvl="1" indent="-342900">
              <a:buAutoNum type="arabicParenR"/>
            </a:pPr>
            <a:r>
              <a:rPr lang="es-ES" dirty="0" smtClean="0"/>
              <a:t>Hacer clic en el nombre del estilo para editarlo (ej.: </a:t>
            </a:r>
            <a:r>
              <a:rPr lang="es-ES" dirty="0" err="1" smtClean="0"/>
              <a:t>polygon</a:t>
            </a:r>
            <a:r>
              <a:rPr lang="es-ES" dirty="0" smtClean="0"/>
              <a:t>), esto abrirá el editor de estilo.</a:t>
            </a:r>
            <a:br>
              <a:rPr lang="es-ES" dirty="0" smtClean="0"/>
            </a:br>
            <a:r>
              <a:rPr lang="es-ES" dirty="0" smtClean="0"/>
              <a:t>Por ejemplo, encuentre la línea que comienza por &lt;</a:t>
            </a:r>
            <a:r>
              <a:rPr lang="es-ES" dirty="0" err="1" smtClean="0"/>
              <a:t>CssParameter</a:t>
            </a:r>
            <a:r>
              <a:rPr lang="es-ES" dirty="0" smtClean="0"/>
              <a:t> </a:t>
            </a:r>
            <a:r>
              <a:rPr lang="es-ES" dirty="0" err="1" smtClean="0"/>
              <a:t>name</a:t>
            </a:r>
            <a:r>
              <a:rPr lang="es-ES" dirty="0" smtClean="0"/>
              <a:t>="</a:t>
            </a:r>
            <a:r>
              <a:rPr lang="es-ES" dirty="0" err="1" smtClean="0"/>
              <a:t>fill</a:t>
            </a:r>
            <a:r>
              <a:rPr lang="es-ES" dirty="0" smtClean="0"/>
              <a:t>"&gt; y cambie el código a #</a:t>
            </a:r>
            <a:r>
              <a:rPr lang="es-ES" b="1" dirty="0" smtClean="0"/>
              <a:t>0000ff (azul).</a:t>
            </a:r>
          </a:p>
          <a:p>
            <a:pPr marL="342900" lvl="1" indent="-342900"/>
            <a:endParaRPr lang="es-ES" b="1" dirty="0" smtClean="0"/>
          </a:p>
          <a:p>
            <a:pPr marL="342900" lvl="1" indent="-342900"/>
            <a:r>
              <a:rPr lang="es-ES" dirty="0" smtClean="0"/>
              <a:t>3) Hacer los cambios necesarios, validar y guardar</a:t>
            </a:r>
          </a:p>
          <a:p>
            <a:pPr marL="342900" lvl="1" indent="-342900">
              <a:buFont typeface="Arial"/>
              <a:buChar char="•"/>
            </a:pPr>
            <a:endParaRPr lang="es-ES" dirty="0" smtClean="0"/>
          </a:p>
          <a:p>
            <a:pPr marL="342900" lvl="1" indent="-342900"/>
            <a:r>
              <a:rPr lang="es-ES" dirty="0" smtClean="0"/>
              <a:t/>
            </a:r>
            <a:br>
              <a:rPr lang="es-ES" dirty="0" smtClean="0"/>
            </a:br>
            <a:endParaRPr lang="es-ES" dirty="0" smtClean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4465" y="415457"/>
            <a:ext cx="1103741" cy="104242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6664" y="2028139"/>
            <a:ext cx="3244592" cy="335722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8800" y="4633698"/>
            <a:ext cx="1986711" cy="36405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6198" y="5366081"/>
            <a:ext cx="1778001" cy="712733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961174" y="4996749"/>
            <a:ext cx="390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latin typeface="Wingdings"/>
                <a:ea typeface="Wingdings"/>
                <a:cs typeface="Wingdings"/>
              </a:rPr>
              <a:t>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57201" y="1191548"/>
            <a:ext cx="503941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/>
            <a:r>
              <a:rPr lang="es-ES" dirty="0" smtClean="0"/>
              <a:t>Para asociar un estilo con una capa:</a:t>
            </a:r>
          </a:p>
          <a:p>
            <a:pPr marL="342900" lvl="1" indent="-342900"/>
            <a:endParaRPr lang="es-ES" dirty="0" smtClean="0"/>
          </a:p>
          <a:p>
            <a:pPr marL="342900" lvl="1" indent="-342900">
              <a:buFont typeface="+mj-lt"/>
              <a:buAutoNum type="arabicPeriod"/>
            </a:pPr>
            <a:r>
              <a:rPr lang="es-ES" dirty="0" smtClean="0"/>
              <a:t>Seleccionar la capa en cuestión (ej.: </a:t>
            </a:r>
            <a:r>
              <a:rPr lang="es-ES" dirty="0" err="1" smtClean="0"/>
              <a:t>geoss:cy_buffers</a:t>
            </a:r>
            <a:r>
              <a:rPr lang="es-ES" dirty="0" smtClean="0"/>
              <a:t>)</a:t>
            </a:r>
          </a:p>
          <a:p>
            <a:pPr marL="342900" lvl="1" indent="-342900">
              <a:buFont typeface="+mj-lt"/>
              <a:buAutoNum type="arabicPeriod"/>
            </a:pPr>
            <a:endParaRPr lang="es-ES" dirty="0" smtClean="0"/>
          </a:p>
          <a:p>
            <a:pPr marL="342900" lvl="1" indent="-342900">
              <a:buFont typeface="+mj-lt"/>
              <a:buAutoNum type="arabicPeriod"/>
            </a:pPr>
            <a:r>
              <a:rPr lang="es-ES" dirty="0" smtClean="0"/>
              <a:t>Hacer clic en la pestaña “Publicación” y seleccionar el estilo por defecto</a:t>
            </a:r>
          </a:p>
          <a:p>
            <a:pPr marL="342900" lvl="1" indent="-342900">
              <a:buFont typeface="+mj-lt"/>
              <a:buAutoNum type="arabicPeriod"/>
            </a:pPr>
            <a:endParaRPr lang="es-ES" dirty="0" smtClean="0"/>
          </a:p>
          <a:p>
            <a:pPr marL="342900" lvl="1" indent="-342900">
              <a:buFont typeface="+mj-lt"/>
              <a:buAutoNum type="arabicPeriod"/>
            </a:pPr>
            <a:r>
              <a:rPr lang="es-ES" dirty="0" smtClean="0"/>
              <a:t>Navegar en la lista desplegable de estilos por defecto y seleccionar el que le interesa (ej.: </a:t>
            </a:r>
            <a:r>
              <a:rPr lang="es-ES" dirty="0" err="1" smtClean="0"/>
              <a:t>cy_buffers_yellow_red</a:t>
            </a:r>
            <a:r>
              <a:rPr lang="es-ES" dirty="0" smtClean="0"/>
              <a:t>)</a:t>
            </a:r>
          </a:p>
          <a:p>
            <a:pPr marL="342900" lvl="1" indent="-342900">
              <a:buFont typeface="+mj-lt"/>
              <a:buAutoNum type="arabicPeriod"/>
            </a:pPr>
            <a:endParaRPr lang="es-ES" dirty="0" smtClean="0"/>
          </a:p>
          <a:p>
            <a:pPr marL="342900" lvl="1" indent="-342900">
              <a:buFont typeface="+mj-lt"/>
              <a:buAutoNum type="arabicPeriod"/>
            </a:pPr>
            <a:r>
              <a:rPr lang="es-ES" dirty="0" smtClean="0"/>
              <a:t>Guardar</a:t>
            </a:r>
          </a:p>
          <a:p>
            <a:pPr marL="342900" lvl="1" indent="-342900">
              <a:buAutoNum type="arabicPeriod"/>
            </a:pPr>
            <a:endParaRPr lang="es-ES" dirty="0" smtClean="0"/>
          </a:p>
          <a:p>
            <a:pPr marL="342900" lvl="1" indent="-342900"/>
            <a:r>
              <a:rPr lang="es-ES" dirty="0" smtClean="0"/>
              <a:t>¡La capa tiene ahora una nueva simbología! </a:t>
            </a:r>
          </a:p>
          <a:p>
            <a:pPr marL="0" lvl="1"/>
            <a:endParaRPr lang="es-ES" dirty="0" smtClean="0"/>
          </a:p>
          <a:p>
            <a:pPr marL="342900" lvl="1" indent="-342900"/>
            <a:r>
              <a:rPr lang="es-ES" dirty="0" smtClean="0"/>
              <a:t/>
            </a:r>
            <a:br>
              <a:rPr lang="es-ES" dirty="0" smtClean="0"/>
            </a:br>
            <a:endParaRPr lang="es-E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s-ES" smtClean="0"/>
              <a:pPr/>
              <a:t>95</a:t>
            </a:fld>
            <a:endParaRPr lang="es-E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600" b="1" dirty="0" smtClean="0">
                <a:solidFill>
                  <a:schemeClr val="bg1">
                    <a:lumMod val="75000"/>
                  </a:schemeClr>
                </a:solidFill>
              </a:rPr>
              <a:t>¿Cómo publicar los datos ?</a:t>
            </a:r>
            <a:endParaRPr lang="es-E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33296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i="1" dirty="0" err="1" smtClean="0"/>
              <a:t>GeoServer</a:t>
            </a:r>
            <a:r>
              <a:rPr lang="es-ES" b="1" i="1" dirty="0" smtClean="0"/>
              <a:t>: estilos (continuación)</a:t>
            </a:r>
            <a:endParaRPr lang="es-ES" dirty="0"/>
          </a:p>
        </p:txBody>
      </p:sp>
      <p:sp>
        <p:nvSpPr>
          <p:cNvPr id="9" name="Rectangle 8"/>
          <p:cNvSpPr/>
          <p:nvPr/>
        </p:nvSpPr>
        <p:spPr>
          <a:xfrm>
            <a:off x="457199" y="1352656"/>
            <a:ext cx="86868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endParaRPr lang="es-ES" dirty="0" smtClean="0"/>
          </a:p>
          <a:p>
            <a:pPr marL="355600" lvl="1">
              <a:buFont typeface="Wingdings" charset="2"/>
              <a:buChar char="Ø"/>
            </a:pPr>
            <a:endParaRPr lang="es-ES" dirty="0" smtClean="0"/>
          </a:p>
          <a:p>
            <a:pPr marL="355600" lvl="1">
              <a:buFont typeface="Wingdings" charset="2"/>
              <a:buChar char="Ø"/>
            </a:pPr>
            <a:endParaRPr lang="es-ES" dirty="0" smtClean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4974" y="305682"/>
            <a:ext cx="1081826" cy="10610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5986266" y="1709513"/>
            <a:ext cx="3157734" cy="41482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4465" y="2275986"/>
            <a:ext cx="1096872" cy="170886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4150" y="4119188"/>
            <a:ext cx="897187" cy="103521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812630" y="1366704"/>
            <a:ext cx="390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latin typeface="Wingdings"/>
                <a:ea typeface="Wingdings"/>
                <a:cs typeface="Wingdings"/>
              </a:rPr>
              <a:t></a:t>
            </a:r>
            <a:endParaRPr lang="es-ES" dirty="0"/>
          </a:p>
        </p:txBody>
      </p:sp>
      <p:sp>
        <p:nvSpPr>
          <p:cNvPr id="17" name="Rectangle 16"/>
          <p:cNvSpPr/>
          <p:nvPr/>
        </p:nvSpPr>
        <p:spPr>
          <a:xfrm>
            <a:off x="7812630" y="2023966"/>
            <a:ext cx="390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latin typeface="Wingdings"/>
                <a:ea typeface="Wingdings"/>
                <a:cs typeface="Wingdings"/>
              </a:rPr>
              <a:t></a:t>
            </a:r>
            <a:endParaRPr lang="es-ES" dirty="0"/>
          </a:p>
        </p:txBody>
      </p:sp>
      <p:sp>
        <p:nvSpPr>
          <p:cNvPr id="18" name="Rectangle 17"/>
          <p:cNvSpPr/>
          <p:nvPr/>
        </p:nvSpPr>
        <p:spPr>
          <a:xfrm>
            <a:off x="7812630" y="3867535"/>
            <a:ext cx="390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latin typeface="Wingdings"/>
                <a:ea typeface="Wingdings"/>
                <a:cs typeface="Wingdings"/>
              </a:rPr>
              <a:t></a:t>
            </a:r>
            <a:endParaRPr lang="es-E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88704" y="5457635"/>
            <a:ext cx="1847851" cy="755671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7812630" y="5154404"/>
            <a:ext cx="390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latin typeface="Wingdings"/>
                <a:ea typeface="Wingdings"/>
                <a:cs typeface="Wingdings"/>
              </a:rPr>
              <a:t>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s-ES" smtClean="0"/>
              <a:pPr/>
              <a:t>96</a:t>
            </a:fld>
            <a:endParaRPr lang="es-E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600" b="1" dirty="0" smtClean="0">
                <a:solidFill>
                  <a:schemeClr val="bg1">
                    <a:lumMod val="75000"/>
                  </a:schemeClr>
                </a:solidFill>
              </a:rPr>
              <a:t>¿Cómo publicar los datos ?</a:t>
            </a:r>
            <a:endParaRPr lang="es-E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13773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i="1" dirty="0" err="1" smtClean="0"/>
              <a:t>GeoExplorer</a:t>
            </a:r>
            <a:endParaRPr lang="es-ES" dirty="0"/>
          </a:p>
        </p:txBody>
      </p:sp>
      <p:sp>
        <p:nvSpPr>
          <p:cNvPr id="11" name="Rectangle 10"/>
          <p:cNvSpPr/>
          <p:nvPr/>
        </p:nvSpPr>
        <p:spPr>
          <a:xfrm>
            <a:off x="457201" y="1191548"/>
            <a:ext cx="656646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buFont typeface="Arial"/>
              <a:buChar char="•"/>
            </a:pPr>
            <a:r>
              <a:rPr lang="es-ES" dirty="0" smtClean="0"/>
              <a:t>Es una herramienta de visualización disponible desde el panel</a:t>
            </a:r>
          </a:p>
          <a:p>
            <a:pPr marL="342900" lvl="1" indent="-342900">
              <a:buFont typeface="Arial"/>
              <a:buChar char="•"/>
            </a:pPr>
            <a:endParaRPr lang="es-ES" dirty="0" smtClean="0"/>
          </a:p>
          <a:p>
            <a:pPr marL="342900" lvl="1" indent="-342900">
              <a:buFont typeface="Arial"/>
              <a:buChar char="•"/>
            </a:pPr>
            <a:r>
              <a:rPr lang="es-ES" dirty="0" smtClean="0"/>
              <a:t>Nuevas capas pueden agregarse haciendo clic en el botón verde</a:t>
            </a:r>
          </a:p>
          <a:p>
            <a:pPr marL="342900" lvl="1" indent="-342900">
              <a:buFont typeface="Arial"/>
              <a:buChar char="•"/>
            </a:pPr>
            <a:endParaRPr lang="es-ES" dirty="0" smtClean="0"/>
          </a:p>
          <a:p>
            <a:pPr marL="342900" lvl="1" indent="-342900">
              <a:buFont typeface="Arial"/>
              <a:buChar char="•"/>
            </a:pPr>
            <a:r>
              <a:rPr lang="es-ES" dirty="0" err="1" smtClean="0"/>
              <a:t>GeoExplorer</a:t>
            </a:r>
            <a:r>
              <a:rPr lang="es-ES" dirty="0" smtClean="0"/>
              <a:t> permite modificar el estilo de una capa (se requiere una autentificación). </a:t>
            </a:r>
            <a:r>
              <a:rPr lang="es-ES" b="1" dirty="0" smtClean="0"/>
              <a:t>Cuidado</a:t>
            </a:r>
            <a:r>
              <a:rPr lang="es-ES" dirty="0" smtClean="0"/>
              <a:t/>
            </a:r>
            <a:br>
              <a:rPr lang="es-ES" dirty="0" smtClean="0"/>
            </a:br>
            <a:r>
              <a:rPr lang="es-ES" b="1" dirty="0" smtClean="0"/>
              <a:t>¡¡¡porque modifica directamente el SLD, y va a cambiar la simbología de todas las capas que están asociadas !!!</a:t>
            </a:r>
          </a:p>
          <a:p>
            <a:pPr marL="342900" lvl="1" indent="-342900">
              <a:buFont typeface="Arial"/>
              <a:buChar char="•"/>
            </a:pPr>
            <a:endParaRPr lang="es-ES" dirty="0" smtClean="0"/>
          </a:p>
          <a:p>
            <a:pPr marL="342900" lvl="1" indent="-342900">
              <a:buFont typeface="Arial"/>
              <a:buChar char="•"/>
            </a:pPr>
            <a:endParaRPr lang="es-ES" dirty="0" smtClean="0"/>
          </a:p>
          <a:p>
            <a:pPr marL="342900" lvl="1" indent="-342900"/>
            <a:r>
              <a:rPr lang="es-ES" dirty="0" smtClean="0"/>
              <a:t/>
            </a:r>
            <a:br>
              <a:rPr lang="es-ES" dirty="0" smtClean="0"/>
            </a:br>
            <a:endParaRPr lang="es-ES" dirty="0" smtClean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689" y="415457"/>
            <a:ext cx="738940" cy="75262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9675" y="1703713"/>
            <a:ext cx="2002725" cy="2199844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 rot="5400000">
            <a:off x="7937709" y="1277232"/>
            <a:ext cx="431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latin typeface="Wingdings"/>
                <a:ea typeface="Wingdings"/>
                <a:cs typeface="Wingdings"/>
              </a:rPr>
              <a:t></a:t>
            </a:r>
            <a:endParaRPr lang="es-ES" dirty="0"/>
          </a:p>
        </p:txBody>
      </p:sp>
      <p:sp>
        <p:nvSpPr>
          <p:cNvPr id="31" name="TextBox 30"/>
          <p:cNvSpPr txBox="1"/>
          <p:nvPr/>
        </p:nvSpPr>
        <p:spPr>
          <a:xfrm>
            <a:off x="843801" y="3895276"/>
            <a:ext cx="5851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Esto modifica el SLD y también la simbología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57201" y="1191548"/>
            <a:ext cx="7896383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buFont typeface="Arial"/>
              <a:buChar char="•"/>
            </a:pPr>
            <a:r>
              <a:rPr lang="es-ES" dirty="0" smtClean="0"/>
              <a:t>Google </a:t>
            </a:r>
            <a:r>
              <a:rPr lang="es-ES" dirty="0" err="1" smtClean="0"/>
              <a:t>Earth</a:t>
            </a:r>
            <a:r>
              <a:rPr lang="es-ES" dirty="0" smtClean="0"/>
              <a:t> es una potente herramienta de visualización 3D.</a:t>
            </a:r>
          </a:p>
          <a:p>
            <a:pPr marL="342900" lvl="1" indent="-342900">
              <a:buFont typeface="Arial"/>
              <a:buChar char="•"/>
            </a:pPr>
            <a:r>
              <a:rPr lang="es-ES" dirty="0" smtClean="0"/>
              <a:t>Cualquier capa disponible en el </a:t>
            </a:r>
            <a:r>
              <a:rPr lang="es-ES" dirty="0" err="1" smtClean="0"/>
              <a:t>GeoServer</a:t>
            </a:r>
            <a:r>
              <a:rPr lang="es-ES" dirty="0" smtClean="0"/>
              <a:t> puede cargarse en Google </a:t>
            </a:r>
            <a:r>
              <a:rPr lang="es-ES" dirty="0" err="1" smtClean="0"/>
              <a:t>Earth</a:t>
            </a:r>
            <a:endParaRPr lang="es-ES" dirty="0" smtClean="0"/>
          </a:p>
          <a:p>
            <a:pPr marL="342900" lvl="1" indent="-342900">
              <a:buFont typeface="Arial"/>
              <a:buChar char="•"/>
            </a:pPr>
            <a:r>
              <a:rPr lang="es-ES" dirty="0" smtClean="0"/>
              <a:t>Existen 2 formas de visualizar los datos del </a:t>
            </a:r>
            <a:r>
              <a:rPr lang="es-ES" dirty="0" err="1" smtClean="0"/>
              <a:t>GeoServer</a:t>
            </a:r>
            <a:r>
              <a:rPr lang="es-ES" dirty="0" smtClean="0"/>
              <a:t> en Google </a:t>
            </a:r>
            <a:r>
              <a:rPr lang="es-ES" dirty="0" err="1" smtClean="0"/>
              <a:t>Earth</a:t>
            </a:r>
            <a:r>
              <a:rPr lang="es-ES" dirty="0" smtClean="0"/>
              <a:t>:</a:t>
            </a:r>
          </a:p>
          <a:p>
            <a:pPr marL="800100" lvl="2" indent="-342900">
              <a:buFont typeface="Wingdings" charset="2"/>
              <a:buChar char="Ø"/>
            </a:pPr>
            <a:r>
              <a:rPr lang="es-ES" dirty="0" smtClean="0"/>
              <a:t>De forma estática cargando un archivo KML</a:t>
            </a:r>
          </a:p>
          <a:p>
            <a:pPr marL="800100" lvl="2" indent="-342900">
              <a:buFont typeface="Wingdings" charset="2"/>
              <a:buChar char="Ø"/>
            </a:pPr>
            <a:r>
              <a:rPr lang="es-ES" dirty="0" smtClean="0"/>
              <a:t>Utilizando un “Network Link” y conectándose a un “KML </a:t>
            </a:r>
            <a:r>
              <a:rPr lang="es-ES" dirty="0" err="1" smtClean="0"/>
              <a:t>stream</a:t>
            </a:r>
            <a:r>
              <a:rPr lang="es-ES" dirty="0" smtClean="0"/>
              <a:t>”</a:t>
            </a:r>
          </a:p>
          <a:p>
            <a:pPr marL="457200" lvl="2"/>
            <a:endParaRPr lang="es-ES" dirty="0" smtClean="0"/>
          </a:p>
          <a:p>
            <a:pPr marL="342900" lvl="1" indent="-342900">
              <a:buAutoNum type="arabicParenR"/>
            </a:pPr>
            <a:r>
              <a:rPr lang="es-ES" dirty="0" smtClean="0"/>
              <a:t>Cargar un archivo .</a:t>
            </a:r>
            <a:r>
              <a:rPr lang="es-ES" dirty="0" err="1" smtClean="0"/>
              <a:t>kml</a:t>
            </a:r>
            <a:r>
              <a:rPr lang="es-ES" dirty="0" smtClean="0"/>
              <a:t> :</a:t>
            </a:r>
          </a:p>
          <a:p>
            <a:pPr marL="342900" lvl="1" indent="-342900"/>
            <a:r>
              <a:rPr lang="es-ES" dirty="0" smtClean="0"/>
              <a:t>1.1) Hacer clic en “</a:t>
            </a:r>
            <a:r>
              <a:rPr lang="es-ES" dirty="0" err="1" smtClean="0"/>
              <a:t>Previsualización</a:t>
            </a:r>
            <a:r>
              <a:rPr lang="es-ES" dirty="0" smtClean="0"/>
              <a:t> de capas”</a:t>
            </a:r>
          </a:p>
          <a:p>
            <a:pPr marL="342900" lvl="1" indent="-342900"/>
            <a:r>
              <a:rPr lang="es-ES" dirty="0" smtClean="0"/>
              <a:t>1.2) Seleccionar “Google </a:t>
            </a:r>
            <a:r>
              <a:rPr lang="es-ES" dirty="0" err="1" smtClean="0"/>
              <a:t>Earth</a:t>
            </a:r>
            <a:r>
              <a:rPr lang="es-ES" dirty="0" smtClean="0"/>
              <a:t>” de la lista desplegable a la derecha de la capa que quiere ver (ej.: </a:t>
            </a:r>
            <a:r>
              <a:rPr lang="es-ES" dirty="0" err="1" smtClean="0"/>
              <a:t>geoss:lmz_po_shp</a:t>
            </a:r>
            <a:r>
              <a:rPr lang="es-ES" dirty="0" smtClean="0"/>
              <a:t>) luego “Ir”</a:t>
            </a:r>
          </a:p>
          <a:p>
            <a:pPr marL="342900" lvl="1" indent="-342900"/>
            <a:r>
              <a:rPr lang="es-ES" dirty="0" smtClean="0"/>
              <a:t>1.3) Aceptar abrir el .</a:t>
            </a:r>
            <a:r>
              <a:rPr lang="es-ES" dirty="0" err="1" smtClean="0"/>
              <a:t>kmz</a:t>
            </a:r>
            <a:r>
              <a:rPr lang="es-ES" dirty="0" smtClean="0"/>
              <a:t> con Google </a:t>
            </a:r>
            <a:r>
              <a:rPr lang="es-ES" dirty="0" err="1" smtClean="0"/>
              <a:t>Earth</a:t>
            </a:r>
            <a:endParaRPr lang="es-ES" dirty="0" smtClean="0"/>
          </a:p>
          <a:p>
            <a:pPr marL="342900" lvl="1" indent="-342900"/>
            <a:r>
              <a:rPr lang="es-ES" dirty="0" smtClean="0"/>
              <a:t>1.4) Hacer clic en un punto de la capa para ver la información asociada</a:t>
            </a:r>
          </a:p>
          <a:p>
            <a:pPr marL="342900" lvl="1" indent="-342900"/>
            <a:endParaRPr lang="es-ES" dirty="0" smtClean="0"/>
          </a:p>
          <a:p>
            <a:pPr marL="342900" lvl="1" indent="-342900">
              <a:buFont typeface="Arial"/>
              <a:buChar char="•"/>
            </a:pPr>
            <a:endParaRPr lang="es-ES" dirty="0" smtClean="0"/>
          </a:p>
          <a:p>
            <a:pPr marL="342900" lvl="1" indent="-342900">
              <a:buFont typeface="Arial"/>
              <a:buChar char="•"/>
            </a:pPr>
            <a:endParaRPr lang="es-ES" dirty="0" smtClean="0"/>
          </a:p>
          <a:p>
            <a:pPr marL="342900" lvl="1" indent="-342900"/>
            <a:r>
              <a:rPr lang="es-ES" dirty="0" smtClean="0"/>
              <a:t/>
            </a:r>
            <a:br>
              <a:rPr lang="es-ES" dirty="0" smtClean="0"/>
            </a:br>
            <a:endParaRPr lang="es-E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s-ES" smtClean="0"/>
              <a:pPr/>
              <a:t>97</a:t>
            </a:fld>
            <a:endParaRPr lang="es-E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600" b="1" dirty="0" smtClean="0">
                <a:solidFill>
                  <a:schemeClr val="bg1">
                    <a:lumMod val="75000"/>
                  </a:schemeClr>
                </a:solidFill>
              </a:rPr>
              <a:t>¿Cómo publicar los datos ?</a:t>
            </a:r>
            <a:endParaRPr lang="es-E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14455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i="1" dirty="0" smtClean="0"/>
              <a:t>Google </a:t>
            </a:r>
            <a:r>
              <a:rPr lang="es-ES" b="1" i="1" dirty="0" err="1" smtClean="0"/>
              <a:t>Earth</a:t>
            </a:r>
            <a:endParaRPr lang="es-E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89039"/>
            <a:ext cx="3127303" cy="45915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1089" y="5408818"/>
            <a:ext cx="1422400" cy="101959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8776" y="5382039"/>
            <a:ext cx="1622984" cy="1046375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3127303" y="5778860"/>
            <a:ext cx="431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latin typeface="Wingdings"/>
                <a:ea typeface="Wingdings"/>
                <a:cs typeface="Wingdings"/>
              </a:rPr>
              <a:t></a:t>
            </a:r>
            <a:endParaRPr lang="es-ES" dirty="0"/>
          </a:p>
        </p:txBody>
      </p:sp>
      <p:sp>
        <p:nvSpPr>
          <p:cNvPr id="34" name="Rectangle 33"/>
          <p:cNvSpPr/>
          <p:nvPr/>
        </p:nvSpPr>
        <p:spPr>
          <a:xfrm>
            <a:off x="4923489" y="5778860"/>
            <a:ext cx="431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latin typeface="Wingdings"/>
                <a:ea typeface="Wingdings"/>
                <a:cs typeface="Wingdings"/>
              </a:rPr>
              <a:t></a:t>
            </a:r>
            <a:endParaRPr lang="es-ES" dirty="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2813" y="4921261"/>
            <a:ext cx="1621489" cy="1507153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6881760" y="5746594"/>
            <a:ext cx="431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latin typeface="Wingdings"/>
                <a:ea typeface="Wingdings"/>
                <a:cs typeface="Wingdings"/>
              </a:rPr>
              <a:t>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615420" y="4887919"/>
            <a:ext cx="63904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2.4) Es posible agregar un filtro para mostrar solamente ciertas entidades -&gt; agregar : &amp;</a:t>
            </a:r>
            <a:r>
              <a:rPr lang="es-ES" dirty="0" err="1" smtClean="0"/>
              <a:t>cql_filter</a:t>
            </a:r>
            <a:r>
              <a:rPr lang="es-ES" dirty="0" smtClean="0"/>
              <a:t>=LME_NAME=‘</a:t>
            </a:r>
            <a:r>
              <a:rPr lang="es-ES" dirty="0" err="1" smtClean="0"/>
              <a:t>Faroe</a:t>
            </a:r>
            <a:r>
              <a:rPr lang="es-ES" dirty="0" smtClean="0"/>
              <a:t> </a:t>
            </a:r>
            <a:r>
              <a:rPr lang="es-ES" dirty="0" err="1" smtClean="0"/>
              <a:t>Plateau</a:t>
            </a:r>
            <a:r>
              <a:rPr lang="es-ES" dirty="0" smtClean="0"/>
              <a:t>’ al final del URL</a:t>
            </a:r>
          </a:p>
          <a:p>
            <a:r>
              <a:rPr lang="es-ES" dirty="0" smtClean="0"/>
              <a:t>La ventaja sobre “</a:t>
            </a:r>
            <a:r>
              <a:rPr lang="es-ES" dirty="0" err="1" smtClean="0"/>
              <a:t>network</a:t>
            </a:r>
            <a:r>
              <a:rPr lang="es-ES" dirty="0" smtClean="0"/>
              <a:t> link” : ¡toda modificación efectuada en la fuente se refleja directamente en el .</a:t>
            </a:r>
            <a:r>
              <a:rPr lang="es-ES" dirty="0" err="1" smtClean="0"/>
              <a:t>kmz</a:t>
            </a:r>
            <a:r>
              <a:rPr lang="es-ES" dirty="0" smtClean="0"/>
              <a:t> ! </a:t>
            </a:r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s-ES" smtClean="0"/>
              <a:pPr/>
              <a:t>98</a:t>
            </a:fld>
            <a:endParaRPr lang="es-E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600" b="1" dirty="0" smtClean="0">
                <a:solidFill>
                  <a:schemeClr val="bg1">
                    <a:lumMod val="75000"/>
                  </a:schemeClr>
                </a:solidFill>
              </a:rPr>
              <a:t>¿Cómo publicar los datos ?</a:t>
            </a:r>
            <a:endParaRPr lang="es-E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28614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i="1" dirty="0" smtClean="0"/>
              <a:t>Google </a:t>
            </a:r>
            <a:r>
              <a:rPr lang="es-ES" b="1" i="1" dirty="0" err="1" smtClean="0"/>
              <a:t>Earth</a:t>
            </a:r>
            <a:r>
              <a:rPr lang="es-ES" b="1" i="1" dirty="0" smtClean="0"/>
              <a:t> (continuación)</a:t>
            </a:r>
            <a:endParaRPr lang="es-ES" dirty="0"/>
          </a:p>
        </p:txBody>
      </p:sp>
      <p:sp>
        <p:nvSpPr>
          <p:cNvPr id="11" name="Rectangle 10"/>
          <p:cNvSpPr/>
          <p:nvPr/>
        </p:nvSpPr>
        <p:spPr>
          <a:xfrm>
            <a:off x="457201" y="1191548"/>
            <a:ext cx="656646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/>
            <a:endParaRPr lang="es-ES" dirty="0" smtClean="0"/>
          </a:p>
          <a:p>
            <a:pPr marL="342900" lvl="1" indent="-342900">
              <a:buFont typeface="Arial"/>
              <a:buChar char="•"/>
            </a:pPr>
            <a:endParaRPr lang="es-ES" dirty="0" smtClean="0"/>
          </a:p>
          <a:p>
            <a:pPr marL="342900" lvl="1" indent="-342900">
              <a:buFont typeface="Arial"/>
              <a:buChar char="•"/>
            </a:pPr>
            <a:endParaRPr lang="es-ES" dirty="0" smtClean="0"/>
          </a:p>
          <a:p>
            <a:pPr marL="342900" lvl="1" indent="-342900"/>
            <a:r>
              <a:rPr lang="es-ES" dirty="0" smtClean="0"/>
              <a:t/>
            </a:r>
            <a:br>
              <a:rPr lang="es-ES" dirty="0" smtClean="0"/>
            </a:br>
            <a:endParaRPr lang="es-ES" dirty="0" smtClean="0"/>
          </a:p>
        </p:txBody>
      </p:sp>
      <p:sp>
        <p:nvSpPr>
          <p:cNvPr id="15" name="Rectangle 14"/>
          <p:cNvSpPr/>
          <p:nvPr/>
        </p:nvSpPr>
        <p:spPr>
          <a:xfrm>
            <a:off x="615420" y="1472149"/>
            <a:ext cx="8249631" cy="25853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1" indent="-342900"/>
            <a:r>
              <a:rPr lang="es-ES" dirty="0" smtClean="0"/>
              <a:t>2) Utilizar un “Network Link” y conectarse a un “KML </a:t>
            </a:r>
            <a:r>
              <a:rPr lang="es-ES" dirty="0" err="1" smtClean="0"/>
              <a:t>stream</a:t>
            </a:r>
            <a:r>
              <a:rPr lang="es-ES" dirty="0" smtClean="0"/>
              <a:t>” :</a:t>
            </a:r>
          </a:p>
          <a:p>
            <a:pPr marL="342900" lvl="1" indent="-342900"/>
            <a:r>
              <a:rPr lang="es-ES" dirty="0" smtClean="0"/>
              <a:t>2.1) Agregar un nuevo “Network Link”</a:t>
            </a:r>
          </a:p>
          <a:p>
            <a:pPr marL="0" lvl="1" indent="12700"/>
            <a:r>
              <a:rPr lang="es-ES" dirty="0" smtClean="0"/>
              <a:t>2.2) Llenar el formulario como sigue:</a:t>
            </a:r>
          </a:p>
          <a:p>
            <a:pPr marL="719138" lvl="1" indent="-342900">
              <a:buFont typeface="Arial"/>
              <a:buChar char="•"/>
            </a:pPr>
            <a:r>
              <a:rPr lang="es-ES" dirty="0" smtClean="0"/>
              <a:t>Nombre : </a:t>
            </a:r>
            <a:r>
              <a:rPr lang="es-ES" i="1" dirty="0" err="1" smtClean="0"/>
              <a:t>Large</a:t>
            </a:r>
            <a:r>
              <a:rPr lang="es-ES" i="1" dirty="0" smtClean="0"/>
              <a:t> Marine </a:t>
            </a:r>
            <a:r>
              <a:rPr lang="es-ES" i="1" dirty="0" err="1" smtClean="0"/>
              <a:t>Areas</a:t>
            </a:r>
            <a:endParaRPr lang="es-ES" i="1" dirty="0" smtClean="0"/>
          </a:p>
          <a:p>
            <a:pPr marL="719138" lvl="1" indent="-342900">
              <a:buFont typeface="Arial"/>
              <a:buChar char="•"/>
            </a:pPr>
            <a:r>
              <a:rPr lang="es-ES" dirty="0" smtClean="0"/>
              <a:t>Vínculo : </a:t>
            </a:r>
            <a:r>
              <a:rPr lang="es-ES" dirty="0" smtClean="0">
                <a:hlinkClick r:id="rId3"/>
              </a:rPr>
              <a:t>http://localhost:8080/geoserver/wms/kml?layers=geoss:lmz_po_shp</a:t>
            </a:r>
            <a:endParaRPr lang="es-ES" dirty="0" smtClean="0"/>
          </a:p>
          <a:p>
            <a:pPr marL="0" lvl="1" indent="3175"/>
            <a:r>
              <a:rPr lang="es-ES" dirty="0" smtClean="0"/>
              <a:t>2.3) Clic en validar</a:t>
            </a:r>
          </a:p>
          <a:p>
            <a:pPr marL="0" lvl="1" indent="3175"/>
            <a:endParaRPr lang="es-ES" dirty="0" smtClean="0"/>
          </a:p>
          <a:p>
            <a:pPr marL="0" lvl="1" indent="3175"/>
            <a:r>
              <a:rPr lang="es-ES" dirty="0" smtClean="0"/>
              <a:t/>
            </a:r>
            <a:br>
              <a:rPr lang="es-ES" dirty="0" smtClean="0"/>
            </a:br>
            <a:r>
              <a:rPr lang="es-ES" b="1" dirty="0" smtClean="0"/>
              <a:t> </a:t>
            </a:r>
            <a:r>
              <a:rPr lang="es-ES" dirty="0" smtClean="0"/>
              <a:t>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529" y="3258546"/>
            <a:ext cx="1645271" cy="1323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4200" y="3258546"/>
            <a:ext cx="2052044" cy="13230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693147" y="3688140"/>
            <a:ext cx="431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latin typeface="Wingdings"/>
                <a:ea typeface="Wingdings"/>
                <a:cs typeface="Wingdings"/>
              </a:rPr>
              <a:t></a:t>
            </a:r>
            <a:endParaRPr lang="es-E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5858" y="5210044"/>
            <a:ext cx="1680942" cy="953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s-ES" smtClean="0"/>
              <a:pPr/>
              <a:t>99</a:t>
            </a:fld>
            <a:endParaRPr lang="es-E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600" b="1" dirty="0" smtClean="0"/>
              <a:t>¿Cómo documentar y buscar datos?</a:t>
            </a:r>
            <a:endParaRPr lang="es-ES" sz="26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61106"/>
            <a:ext cx="4552244" cy="342061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53200" y="1970061"/>
            <a:ext cx="187771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u="sng" dirty="0" smtClean="0"/>
              <a:t>Palabras clave:</a:t>
            </a:r>
          </a:p>
          <a:p>
            <a:r>
              <a:rPr lang="es-ES" dirty="0" smtClean="0"/>
              <a:t> </a:t>
            </a:r>
          </a:p>
          <a:p>
            <a:pPr>
              <a:buFont typeface="Arial"/>
              <a:buChar char="•"/>
            </a:pPr>
            <a:r>
              <a:rPr lang="es-ES" dirty="0" smtClean="0"/>
              <a:t> CSW</a:t>
            </a:r>
          </a:p>
          <a:p>
            <a:pPr>
              <a:buFont typeface="Arial"/>
              <a:buChar char="•"/>
            </a:pPr>
            <a:endParaRPr lang="es-ES" dirty="0" smtClean="0"/>
          </a:p>
          <a:p>
            <a:pPr>
              <a:buFont typeface="Arial"/>
              <a:buChar char="•"/>
            </a:pPr>
            <a:r>
              <a:rPr lang="es-ES" dirty="0" smtClean="0"/>
              <a:t> </a:t>
            </a:r>
            <a:r>
              <a:rPr lang="es-ES" dirty="0" err="1" smtClean="0"/>
              <a:t>GeoNetwork</a:t>
            </a:r>
            <a:endParaRPr lang="es-ES" dirty="0" smtClean="0"/>
          </a:p>
          <a:p>
            <a:pPr>
              <a:buFont typeface="Arial"/>
              <a:buChar char="•"/>
            </a:pPr>
            <a:endParaRPr lang="es-ES" dirty="0" smtClean="0"/>
          </a:p>
          <a:p>
            <a:pPr>
              <a:buFont typeface="Arial"/>
              <a:buChar char="•"/>
            </a:pPr>
            <a:r>
              <a:rPr lang="es-ES" dirty="0" smtClean="0"/>
              <a:t> ISO19115</a:t>
            </a:r>
          </a:p>
          <a:p>
            <a:pPr>
              <a:buFont typeface="Arial"/>
              <a:buChar char="•"/>
            </a:pPr>
            <a:endParaRPr lang="es-ES" dirty="0" smtClean="0"/>
          </a:p>
          <a:p>
            <a:pPr>
              <a:buFont typeface="Arial"/>
              <a:buChar char="•"/>
            </a:pPr>
            <a:r>
              <a:rPr lang="es-ES" dirty="0" smtClean="0"/>
              <a:t> ISO19139</a:t>
            </a:r>
          </a:p>
          <a:p>
            <a:pPr>
              <a:buFont typeface="Arial"/>
              <a:buChar char="•"/>
            </a:pPr>
            <a:endParaRPr lang="es-ES" dirty="0" smtClean="0"/>
          </a:p>
          <a:p>
            <a:pPr>
              <a:buFont typeface="Arial"/>
              <a:buChar char="•"/>
            </a:pPr>
            <a:r>
              <a:rPr lang="es-ES" dirty="0" smtClean="0"/>
              <a:t> Metadatos</a:t>
            </a:r>
          </a:p>
          <a:p>
            <a:pPr>
              <a:buFont typeface="Arial"/>
              <a:buChar char="•"/>
            </a:pPr>
            <a:endParaRPr lang="es-ES" dirty="0" smtClean="0"/>
          </a:p>
          <a:p>
            <a:pPr>
              <a:buFont typeface="Arial"/>
              <a:buChar char="•"/>
            </a:pPr>
            <a:r>
              <a:rPr lang="es-ES" dirty="0" smtClean="0"/>
              <a:t> XML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16981</TotalTime>
  <Words>12908</Words>
  <Application>Microsoft Macintosh PowerPoint</Application>
  <PresentationFormat>On-screen Show (4:3)</PresentationFormat>
  <Paragraphs>1817</Paragraphs>
  <Slides>176</Slides>
  <Notes>140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176</vt:i4>
      </vt:variant>
    </vt:vector>
  </HeadingPairs>
  <TitlesOfParts>
    <vt:vector size="178" baseType="lpstr">
      <vt:lpstr>Office Theme</vt:lpstr>
      <vt:lpstr>Chart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Servicios SDI</vt:lpstr>
      <vt:lpstr>PowerPoint Presentation</vt:lpstr>
      <vt:lpstr>PowerPoint Presentation</vt:lpstr>
      <vt:lpstr>PowerPoint Presentation</vt:lpstr>
      <vt:lpstr>PowerPoint Presentation</vt:lpstr>
      <vt:lpstr>El problema del acceso a los datos</vt:lpstr>
      <vt:lpstr>Introducción al broker</vt:lpstr>
      <vt:lpstr>PowerPoint Presentation</vt:lpstr>
      <vt:lpstr> El brokering es conveniente para GEOSS</vt:lpstr>
      <vt:lpstr>GEOSS Common Infrastructure (GCI)</vt:lpstr>
      <vt:lpstr>Arquitectura general de GCI</vt:lpstr>
      <vt:lpstr>Servicios de descubrimiento</vt:lpstr>
      <vt:lpstr>Servicios de acceso</vt:lpstr>
      <vt:lpstr>Modelo común de metadatos</vt:lpstr>
      <vt:lpstr>Formatos compatibles con el backend</vt:lpstr>
      <vt:lpstr>Formatos compatibles con el backend</vt:lpstr>
      <vt:lpstr>Formatos compatibles con el backend</vt:lpstr>
      <vt:lpstr>Formatos compatibles con la interfaz web (frontend)</vt:lpstr>
      <vt:lpstr>Funcionalidades del GEO DAB</vt:lpstr>
      <vt:lpstr>Implementación de GEO DAB</vt:lpstr>
      <vt:lpstr>Descubrimiento semántico intersectorial</vt:lpstr>
      <vt:lpstr>Descubrimiento semántico intersectorial</vt:lpstr>
      <vt:lpstr>Descubrimiento semántico intersectorial</vt:lpstr>
      <vt:lpstr>Clasificación de resultados</vt:lpstr>
      <vt:lpstr>Visualización dinámica de datos</vt:lpstr>
      <vt:lpstr>Acceso estandarizado a los datos</vt:lpstr>
      <vt:lpstr>Extensibilidad</vt:lpstr>
      <vt:lpstr>Extensibilidad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Smith</dc:creator>
  <cp:lastModifiedBy>Pierre Lacroix</cp:lastModifiedBy>
  <cp:revision>903</cp:revision>
  <dcterms:created xsi:type="dcterms:W3CDTF">2014-06-13T09:23:45Z</dcterms:created>
  <dcterms:modified xsi:type="dcterms:W3CDTF">2014-09-09T10:36:48Z</dcterms:modified>
</cp:coreProperties>
</file>