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embeddings/oleObject1.bin" ContentType="application/vnd.openxmlformats-officedocument.oleObject"/>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7"/>
  </p:notesMasterIdLst>
  <p:sldIdLst>
    <p:sldId id="261" r:id="rId2"/>
    <p:sldId id="262" r:id="rId3"/>
    <p:sldId id="332" r:id="rId4"/>
    <p:sldId id="379" r:id="rId5"/>
    <p:sldId id="380" r:id="rId6"/>
    <p:sldId id="270" r:id="rId7"/>
    <p:sldId id="271" r:id="rId8"/>
    <p:sldId id="272" r:id="rId9"/>
    <p:sldId id="273" r:id="rId10"/>
    <p:sldId id="274" r:id="rId11"/>
    <p:sldId id="275" r:id="rId12"/>
    <p:sldId id="276" r:id="rId13"/>
    <p:sldId id="277" r:id="rId14"/>
    <p:sldId id="278" r:id="rId15"/>
    <p:sldId id="279" r:id="rId16"/>
    <p:sldId id="280" r:id="rId17"/>
    <p:sldId id="281" r:id="rId18"/>
    <p:sldId id="282" r:id="rId19"/>
    <p:sldId id="283" r:id="rId20"/>
    <p:sldId id="284" r:id="rId21"/>
    <p:sldId id="285" r:id="rId22"/>
    <p:sldId id="286" r:id="rId23"/>
    <p:sldId id="287" r:id="rId24"/>
    <p:sldId id="288" r:id="rId25"/>
    <p:sldId id="289" r:id="rId26"/>
    <p:sldId id="290" r:id="rId27"/>
    <p:sldId id="291" r:id="rId28"/>
    <p:sldId id="292" r:id="rId29"/>
    <p:sldId id="293" r:id="rId30"/>
    <p:sldId id="294" r:id="rId31"/>
    <p:sldId id="295" r:id="rId32"/>
    <p:sldId id="296" r:id="rId33"/>
    <p:sldId id="297" r:id="rId34"/>
    <p:sldId id="298" r:id="rId35"/>
    <p:sldId id="299" r:id="rId36"/>
    <p:sldId id="300" r:id="rId37"/>
    <p:sldId id="301" r:id="rId38"/>
    <p:sldId id="302" r:id="rId39"/>
    <p:sldId id="303" r:id="rId40"/>
    <p:sldId id="304" r:id="rId41"/>
    <p:sldId id="305" r:id="rId42"/>
    <p:sldId id="306" r:id="rId43"/>
    <p:sldId id="307" r:id="rId44"/>
    <p:sldId id="308" r:id="rId45"/>
    <p:sldId id="309" r:id="rId46"/>
    <p:sldId id="310" r:id="rId47"/>
    <p:sldId id="311" r:id="rId48"/>
    <p:sldId id="312" r:id="rId49"/>
    <p:sldId id="313" r:id="rId50"/>
    <p:sldId id="314" r:id="rId51"/>
    <p:sldId id="315" r:id="rId52"/>
    <p:sldId id="316" r:id="rId53"/>
    <p:sldId id="317" r:id="rId54"/>
    <p:sldId id="318" r:id="rId55"/>
    <p:sldId id="319" r:id="rId56"/>
    <p:sldId id="320" r:id="rId57"/>
    <p:sldId id="321" r:id="rId58"/>
    <p:sldId id="322" r:id="rId59"/>
    <p:sldId id="323" r:id="rId60"/>
    <p:sldId id="324" r:id="rId61"/>
    <p:sldId id="325" r:id="rId62"/>
    <p:sldId id="326" r:id="rId63"/>
    <p:sldId id="327" r:id="rId64"/>
    <p:sldId id="328" r:id="rId65"/>
    <p:sldId id="329" r:id="rId66"/>
    <p:sldId id="330" r:id="rId67"/>
    <p:sldId id="331" r:id="rId68"/>
    <p:sldId id="333" r:id="rId69"/>
    <p:sldId id="426" r:id="rId70"/>
    <p:sldId id="429" r:id="rId71"/>
    <p:sldId id="334" r:id="rId72"/>
    <p:sldId id="427" r:id="rId73"/>
    <p:sldId id="428" r:id="rId74"/>
    <p:sldId id="335" r:id="rId75"/>
    <p:sldId id="336" r:id="rId76"/>
    <p:sldId id="337" r:id="rId77"/>
    <p:sldId id="338" r:id="rId78"/>
    <p:sldId id="339" r:id="rId79"/>
    <p:sldId id="340" r:id="rId80"/>
    <p:sldId id="341" r:id="rId81"/>
    <p:sldId id="381" r:id="rId82"/>
    <p:sldId id="382" r:id="rId83"/>
    <p:sldId id="383" r:id="rId84"/>
    <p:sldId id="384" r:id="rId85"/>
    <p:sldId id="385" r:id="rId86"/>
    <p:sldId id="386" r:id="rId87"/>
    <p:sldId id="387" r:id="rId88"/>
    <p:sldId id="388" r:id="rId89"/>
    <p:sldId id="389" r:id="rId90"/>
    <p:sldId id="390" r:id="rId91"/>
    <p:sldId id="391" r:id="rId92"/>
    <p:sldId id="392" r:id="rId93"/>
    <p:sldId id="393" r:id="rId94"/>
    <p:sldId id="394" r:id="rId95"/>
    <p:sldId id="395" r:id="rId96"/>
    <p:sldId id="396" r:id="rId97"/>
    <p:sldId id="397" r:id="rId98"/>
    <p:sldId id="398" r:id="rId99"/>
    <p:sldId id="430" r:id="rId100"/>
    <p:sldId id="431" r:id="rId101"/>
    <p:sldId id="432" r:id="rId102"/>
    <p:sldId id="433" r:id="rId103"/>
    <p:sldId id="442" r:id="rId104"/>
    <p:sldId id="434" r:id="rId105"/>
    <p:sldId id="443" r:id="rId106"/>
    <p:sldId id="435" r:id="rId107"/>
    <p:sldId id="436" r:id="rId108"/>
    <p:sldId id="437" r:id="rId109"/>
    <p:sldId id="438" r:id="rId110"/>
    <p:sldId id="439" r:id="rId111"/>
    <p:sldId id="440" r:id="rId112"/>
    <p:sldId id="441" r:id="rId113"/>
    <p:sldId id="399" r:id="rId114"/>
    <p:sldId id="400" r:id="rId115"/>
    <p:sldId id="401" r:id="rId116"/>
    <p:sldId id="402" r:id="rId117"/>
    <p:sldId id="403" r:id="rId118"/>
    <p:sldId id="404" r:id="rId119"/>
    <p:sldId id="405" r:id="rId120"/>
    <p:sldId id="406" r:id="rId121"/>
    <p:sldId id="407" r:id="rId122"/>
    <p:sldId id="408" r:id="rId123"/>
    <p:sldId id="409" r:id="rId124"/>
    <p:sldId id="410" r:id="rId125"/>
    <p:sldId id="411" r:id="rId126"/>
    <p:sldId id="412" r:id="rId127"/>
    <p:sldId id="413" r:id="rId128"/>
    <p:sldId id="414" r:id="rId129"/>
    <p:sldId id="415" r:id="rId130"/>
    <p:sldId id="416" r:id="rId131"/>
    <p:sldId id="417" r:id="rId132"/>
    <p:sldId id="418" r:id="rId133"/>
    <p:sldId id="419" r:id="rId134"/>
    <p:sldId id="420" r:id="rId135"/>
    <p:sldId id="421" r:id="rId136"/>
    <p:sldId id="422" r:id="rId137"/>
    <p:sldId id="423" r:id="rId138"/>
    <p:sldId id="424" r:id="rId139"/>
    <p:sldId id="425" r:id="rId140"/>
    <p:sldId id="342" r:id="rId141"/>
    <p:sldId id="343" r:id="rId142"/>
    <p:sldId id="344" r:id="rId143"/>
    <p:sldId id="345" r:id="rId144"/>
    <p:sldId id="444" r:id="rId145"/>
    <p:sldId id="347" r:id="rId146"/>
    <p:sldId id="349" r:id="rId147"/>
    <p:sldId id="350" r:id="rId148"/>
    <p:sldId id="351" r:id="rId149"/>
    <p:sldId id="352" r:id="rId150"/>
    <p:sldId id="353" r:id="rId151"/>
    <p:sldId id="354" r:id="rId152"/>
    <p:sldId id="355" r:id="rId153"/>
    <p:sldId id="356" r:id="rId154"/>
    <p:sldId id="357" r:id="rId155"/>
    <p:sldId id="358" r:id="rId156"/>
    <p:sldId id="359" r:id="rId157"/>
    <p:sldId id="360" r:id="rId158"/>
    <p:sldId id="361" r:id="rId159"/>
    <p:sldId id="362" r:id="rId160"/>
    <p:sldId id="363" r:id="rId161"/>
    <p:sldId id="364" r:id="rId162"/>
    <p:sldId id="365" r:id="rId163"/>
    <p:sldId id="366" r:id="rId164"/>
    <p:sldId id="367" r:id="rId165"/>
    <p:sldId id="368" r:id="rId166"/>
    <p:sldId id="369" r:id="rId167"/>
    <p:sldId id="370" r:id="rId168"/>
    <p:sldId id="371" r:id="rId169"/>
    <p:sldId id="372" r:id="rId170"/>
    <p:sldId id="373" r:id="rId171"/>
    <p:sldId id="374" r:id="rId172"/>
    <p:sldId id="376" r:id="rId173"/>
    <p:sldId id="377" r:id="rId174"/>
    <p:sldId id="378" r:id="rId175"/>
    <p:sldId id="346" r:id="rId17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66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555" autoAdjust="0"/>
  </p:normalViewPr>
  <p:slideViewPr>
    <p:cSldViewPr snapToGrid="0" snapToObjects="1">
      <p:cViewPr varScale="1">
        <p:scale>
          <a:sx n="78" d="100"/>
          <a:sy n="78" d="100"/>
        </p:scale>
        <p:origin x="-1744"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5200"/>
    </p:cViewPr>
  </p:sorterViewPr>
  <p:gridSpacing cx="72008" cy="72008"/>
</p:viewPr>
</file>

<file path=ppt/_rels/presentation.xml.rels><?xml version="1.0" encoding="UTF-8" standalone="yes"?>
<Relationships xmlns="http://schemas.openxmlformats.org/package/2006/relationships"><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180" Type="http://schemas.openxmlformats.org/officeDocument/2006/relationships/viewProps" Target="viewProps.xml"/><Relationship Id="rId181" Type="http://schemas.openxmlformats.org/officeDocument/2006/relationships/theme" Target="theme/theme1.xml"/><Relationship Id="rId182"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53" Type="http://schemas.openxmlformats.org/officeDocument/2006/relationships/slide" Target="slides/slide152.xml"/><Relationship Id="rId154" Type="http://schemas.openxmlformats.org/officeDocument/2006/relationships/slide" Target="slides/slide153.xml"/><Relationship Id="rId155" Type="http://schemas.openxmlformats.org/officeDocument/2006/relationships/slide" Target="slides/slide154.xml"/><Relationship Id="rId156" Type="http://schemas.openxmlformats.org/officeDocument/2006/relationships/slide" Target="slides/slide155.xml"/><Relationship Id="rId157" Type="http://schemas.openxmlformats.org/officeDocument/2006/relationships/slide" Target="slides/slide156.xml"/><Relationship Id="rId158" Type="http://schemas.openxmlformats.org/officeDocument/2006/relationships/slide" Target="slides/slide157.xml"/><Relationship Id="rId159" Type="http://schemas.openxmlformats.org/officeDocument/2006/relationships/slide" Target="slides/slide15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160" Type="http://schemas.openxmlformats.org/officeDocument/2006/relationships/slide" Target="slides/slide159.xml"/><Relationship Id="rId161" Type="http://schemas.openxmlformats.org/officeDocument/2006/relationships/slide" Target="slides/slide160.xml"/><Relationship Id="rId162" Type="http://schemas.openxmlformats.org/officeDocument/2006/relationships/slide" Target="slides/slide16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63" Type="http://schemas.openxmlformats.org/officeDocument/2006/relationships/slide" Target="slides/slide162.xml"/><Relationship Id="rId164" Type="http://schemas.openxmlformats.org/officeDocument/2006/relationships/slide" Target="slides/slide163.xml"/><Relationship Id="rId165" Type="http://schemas.openxmlformats.org/officeDocument/2006/relationships/slide" Target="slides/slide164.xml"/><Relationship Id="rId166" Type="http://schemas.openxmlformats.org/officeDocument/2006/relationships/slide" Target="slides/slide165.xml"/><Relationship Id="rId167" Type="http://schemas.openxmlformats.org/officeDocument/2006/relationships/slide" Target="slides/slide166.xml"/><Relationship Id="rId168" Type="http://schemas.openxmlformats.org/officeDocument/2006/relationships/slide" Target="slides/slide167.xml"/><Relationship Id="rId169" Type="http://schemas.openxmlformats.org/officeDocument/2006/relationships/slide" Target="slides/slide16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170" Type="http://schemas.openxmlformats.org/officeDocument/2006/relationships/slide" Target="slides/slide169.xml"/><Relationship Id="rId171" Type="http://schemas.openxmlformats.org/officeDocument/2006/relationships/slide" Target="slides/slide170.xml"/><Relationship Id="rId172" Type="http://schemas.openxmlformats.org/officeDocument/2006/relationships/slide" Target="slides/slide171.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173" Type="http://schemas.openxmlformats.org/officeDocument/2006/relationships/slide" Target="slides/slide172.xml"/><Relationship Id="rId174" Type="http://schemas.openxmlformats.org/officeDocument/2006/relationships/slide" Target="slides/slide173.xml"/><Relationship Id="rId175" Type="http://schemas.openxmlformats.org/officeDocument/2006/relationships/slide" Target="slides/slide174.xml"/><Relationship Id="rId176" Type="http://schemas.openxmlformats.org/officeDocument/2006/relationships/slide" Target="slides/slide175.xml"/><Relationship Id="rId177" Type="http://schemas.openxmlformats.org/officeDocument/2006/relationships/notesMaster" Target="notesMasters/notesMaster1.xml"/><Relationship Id="rId178" Type="http://schemas.openxmlformats.org/officeDocument/2006/relationships/printerSettings" Target="printerSettings/printerSettings1.bin"/><Relationship Id="rId179" Type="http://schemas.openxmlformats.org/officeDocument/2006/relationships/presProps" Target="presProp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40" Type="http://schemas.openxmlformats.org/officeDocument/2006/relationships/slide" Target="slides/slide139.xml"/><Relationship Id="rId141" Type="http://schemas.openxmlformats.org/officeDocument/2006/relationships/slide" Target="slides/slide140.xml"/></Relationships>
</file>

<file path=ppt/diagrams/_rels/data1.xml.rels><?xml version="1.0" encoding="UTF-8" standalone="yes"?>
<Relationships xmlns="http://schemas.openxmlformats.org/package/2006/relationships"><Relationship Id="rId1" Type="http://schemas.openxmlformats.org/officeDocument/2006/relationships/image" Target="../media/image370.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8C7F0C-7CBD-CC46-971C-1A79AD307134}" type="doc">
      <dgm:prSet loTypeId="urn:microsoft.com/office/officeart/2008/layout/VerticalCurvedList" loCatId="" qsTypeId="urn:microsoft.com/office/officeart/2005/8/quickstyle/simple4" qsCatId="simple" csTypeId="urn:microsoft.com/office/officeart/2005/8/colors/colorful5" csCatId="colorful" phldr="1"/>
      <dgm:spPr/>
      <dgm:t>
        <a:bodyPr/>
        <a:lstStyle/>
        <a:p>
          <a:endParaRPr lang="en-GB"/>
        </a:p>
      </dgm:t>
    </dgm:pt>
    <dgm:pt modelId="{B9C9D048-7DFC-3840-AB12-EE958A2BAEA5}">
      <dgm:prSet/>
      <dgm:spPr/>
      <dgm:t>
        <a:bodyPr/>
        <a:lstStyle/>
        <a:p>
          <a:r>
            <a:rPr lang="en-US" b="1" dirty="0" smtClean="0">
              <a:cs typeface="ＭＳ Ｐゴシック" charset="0"/>
            </a:rPr>
            <a:t>Cross-domain semantic discovery</a:t>
          </a:r>
          <a:endParaRPr lang="en-US" b="1" dirty="0">
            <a:cs typeface="ＭＳ Ｐゴシック" charset="0"/>
          </a:endParaRPr>
        </a:p>
      </dgm:t>
    </dgm:pt>
    <dgm:pt modelId="{6EA1DBEE-6E13-9546-808E-3FEC6C0142FA}" type="parTrans" cxnId="{9FBBACFE-E206-5A45-9B88-5192EC687D58}">
      <dgm:prSet/>
      <dgm:spPr/>
      <dgm:t>
        <a:bodyPr/>
        <a:lstStyle/>
        <a:p>
          <a:endParaRPr lang="en-GB" b="1"/>
        </a:p>
      </dgm:t>
    </dgm:pt>
    <dgm:pt modelId="{04E2BE43-4190-CF4E-A1A1-9DAF53342FF3}" type="sibTrans" cxnId="{9FBBACFE-E206-5A45-9B88-5192EC687D58}">
      <dgm:prSet/>
      <dgm:spPr/>
      <dgm:t>
        <a:bodyPr/>
        <a:lstStyle/>
        <a:p>
          <a:endParaRPr lang="en-GB" b="1"/>
        </a:p>
      </dgm:t>
    </dgm:pt>
    <dgm:pt modelId="{6A427949-889B-CE4F-BED5-40FBE67243E0}">
      <dgm:prSet/>
      <dgm:spPr/>
      <dgm:t>
        <a:bodyPr/>
        <a:lstStyle/>
        <a:p>
          <a:r>
            <a:rPr lang="en-US" b="1" dirty="0" smtClean="0">
              <a:cs typeface="ＭＳ Ｐゴシック" charset="0"/>
            </a:rPr>
            <a:t>Dynamic data visualization</a:t>
          </a:r>
        </a:p>
      </dgm:t>
    </dgm:pt>
    <dgm:pt modelId="{5F7A30FD-8C54-C548-9FB8-603F58DD88A5}" type="parTrans" cxnId="{E4CAB490-D506-994B-86DA-1BB847A87CB3}">
      <dgm:prSet/>
      <dgm:spPr/>
      <dgm:t>
        <a:bodyPr/>
        <a:lstStyle/>
        <a:p>
          <a:endParaRPr lang="en-GB" b="1"/>
        </a:p>
      </dgm:t>
    </dgm:pt>
    <dgm:pt modelId="{F1B7A233-A91E-864C-98D8-F9D66E3AB47F}" type="sibTrans" cxnId="{E4CAB490-D506-994B-86DA-1BB847A87CB3}">
      <dgm:prSet/>
      <dgm:spPr/>
      <dgm:t>
        <a:bodyPr/>
        <a:lstStyle/>
        <a:p>
          <a:endParaRPr lang="en-GB" b="1"/>
        </a:p>
      </dgm:t>
    </dgm:pt>
    <dgm:pt modelId="{3B022EE6-A184-4DBF-AF23-01BE29D7C09B}">
      <dgm:prSet/>
      <dgm:spPr/>
      <dgm:t>
        <a:bodyPr/>
        <a:lstStyle/>
        <a:p>
          <a:r>
            <a:rPr lang="en-US" b="1" dirty="0" smtClean="0">
              <a:cs typeface="ＭＳ Ｐゴシック" charset="0"/>
            </a:rPr>
            <a:t>Result ranking (accessible data first)</a:t>
          </a:r>
          <a:endParaRPr lang="en-US" b="1" dirty="0">
            <a:cs typeface="ＭＳ Ｐゴシック" charset="0"/>
          </a:endParaRPr>
        </a:p>
      </dgm:t>
    </dgm:pt>
    <dgm:pt modelId="{9EEED424-7383-430D-B8EC-53000849E756}" type="parTrans" cxnId="{C922F68A-FF75-4787-989A-47581A5D6F95}">
      <dgm:prSet/>
      <dgm:spPr/>
      <dgm:t>
        <a:bodyPr/>
        <a:lstStyle/>
        <a:p>
          <a:endParaRPr lang="en-US"/>
        </a:p>
      </dgm:t>
    </dgm:pt>
    <dgm:pt modelId="{17EB3165-87DB-4E88-BF8D-A6EAAEB4F2AB}" type="sibTrans" cxnId="{C922F68A-FF75-4787-989A-47581A5D6F95}">
      <dgm:prSet/>
      <dgm:spPr/>
      <dgm:t>
        <a:bodyPr/>
        <a:lstStyle/>
        <a:p>
          <a:endParaRPr lang="en-US"/>
        </a:p>
      </dgm:t>
    </dgm:pt>
    <dgm:pt modelId="{4018F41B-4CBE-4491-8ED2-DD0BB3472C4D}">
      <dgm:prSet/>
      <dgm:spPr/>
      <dgm:t>
        <a:bodyPr/>
        <a:lstStyle/>
        <a:p>
          <a:r>
            <a:rPr lang="en-US" b="1" dirty="0" smtClean="0">
              <a:cs typeface="ＭＳ Ｐゴシック" charset="0"/>
            </a:rPr>
            <a:t>Extensibility</a:t>
          </a:r>
        </a:p>
      </dgm:t>
    </dgm:pt>
    <dgm:pt modelId="{B877A0AE-CDEE-44F1-AB44-B775B216A951}" type="parTrans" cxnId="{68E5E13C-5623-403C-B24A-3A55B7F8C11C}">
      <dgm:prSet/>
      <dgm:spPr/>
      <dgm:t>
        <a:bodyPr/>
        <a:lstStyle/>
        <a:p>
          <a:endParaRPr lang="en-US"/>
        </a:p>
      </dgm:t>
    </dgm:pt>
    <dgm:pt modelId="{E35432AA-3789-407A-835D-54C92D220E48}" type="sibTrans" cxnId="{68E5E13C-5623-403C-B24A-3A55B7F8C11C}">
      <dgm:prSet/>
      <dgm:spPr/>
      <dgm:t>
        <a:bodyPr/>
        <a:lstStyle/>
        <a:p>
          <a:endParaRPr lang="en-US"/>
        </a:p>
      </dgm:t>
    </dgm:pt>
    <dgm:pt modelId="{80C88E29-E26E-D742-8150-0B16A70E809F}">
      <dgm:prSet/>
      <dgm:spPr/>
      <dgm:t>
        <a:bodyPr/>
        <a:lstStyle/>
        <a:p>
          <a:r>
            <a:rPr lang="en-US" b="1" dirty="0" smtClean="0">
              <a:cs typeface="ＭＳ Ｐゴシック" charset="0"/>
            </a:rPr>
            <a:t>Harmonized data access</a:t>
          </a:r>
        </a:p>
      </dgm:t>
    </dgm:pt>
    <dgm:pt modelId="{02210B81-6E12-174E-B6C9-52706C319E9F}" type="sibTrans" cxnId="{2108A469-ACF3-C940-AF85-1FC06AA902AB}">
      <dgm:prSet/>
      <dgm:spPr/>
      <dgm:t>
        <a:bodyPr/>
        <a:lstStyle/>
        <a:p>
          <a:endParaRPr lang="en-GB" b="1"/>
        </a:p>
      </dgm:t>
    </dgm:pt>
    <dgm:pt modelId="{78BD8F9C-3138-F045-91EF-E8FDC07F2B9B}" type="parTrans" cxnId="{2108A469-ACF3-C940-AF85-1FC06AA902AB}">
      <dgm:prSet/>
      <dgm:spPr/>
      <dgm:t>
        <a:bodyPr/>
        <a:lstStyle/>
        <a:p>
          <a:endParaRPr lang="en-GB" b="1"/>
        </a:p>
      </dgm:t>
    </dgm:pt>
    <dgm:pt modelId="{C3FFA0F3-905C-8E4C-B97B-989273CE81F0}" type="pres">
      <dgm:prSet presAssocID="{4B8C7F0C-7CBD-CC46-971C-1A79AD307134}" presName="Name0" presStyleCnt="0">
        <dgm:presLayoutVars>
          <dgm:chMax val="7"/>
          <dgm:chPref val="7"/>
          <dgm:dir/>
        </dgm:presLayoutVars>
      </dgm:prSet>
      <dgm:spPr/>
      <dgm:t>
        <a:bodyPr/>
        <a:lstStyle/>
        <a:p>
          <a:endParaRPr lang="en-US"/>
        </a:p>
      </dgm:t>
    </dgm:pt>
    <dgm:pt modelId="{E55B69D8-3EC0-5943-8FFD-133F5E982109}" type="pres">
      <dgm:prSet presAssocID="{4B8C7F0C-7CBD-CC46-971C-1A79AD307134}" presName="Name1" presStyleCnt="0"/>
      <dgm:spPr/>
      <dgm:t>
        <a:bodyPr/>
        <a:lstStyle/>
        <a:p>
          <a:endParaRPr lang="en-US"/>
        </a:p>
      </dgm:t>
    </dgm:pt>
    <dgm:pt modelId="{1485F0FA-09FE-C840-AFB7-3055D6793133}" type="pres">
      <dgm:prSet presAssocID="{4B8C7F0C-7CBD-CC46-971C-1A79AD307134}" presName="cycle" presStyleCnt="0"/>
      <dgm:spPr/>
      <dgm:t>
        <a:bodyPr/>
        <a:lstStyle/>
        <a:p>
          <a:endParaRPr lang="en-US"/>
        </a:p>
      </dgm:t>
    </dgm:pt>
    <dgm:pt modelId="{101BF04C-2349-6244-BC0C-AE890F2521A2}" type="pres">
      <dgm:prSet presAssocID="{4B8C7F0C-7CBD-CC46-971C-1A79AD307134}" presName="srcNode" presStyleLbl="node1" presStyleIdx="0" presStyleCnt="5"/>
      <dgm:spPr/>
      <dgm:t>
        <a:bodyPr/>
        <a:lstStyle/>
        <a:p>
          <a:endParaRPr lang="en-US"/>
        </a:p>
      </dgm:t>
    </dgm:pt>
    <dgm:pt modelId="{7A141F89-2473-6049-88AB-8A3D9AFCE375}" type="pres">
      <dgm:prSet presAssocID="{4B8C7F0C-7CBD-CC46-971C-1A79AD307134}" presName="conn" presStyleLbl="parChTrans1D2" presStyleIdx="0" presStyleCnt="1"/>
      <dgm:spPr/>
      <dgm:t>
        <a:bodyPr/>
        <a:lstStyle/>
        <a:p>
          <a:endParaRPr lang="en-US"/>
        </a:p>
      </dgm:t>
    </dgm:pt>
    <dgm:pt modelId="{07B917AF-6EE0-0446-AFCD-A331A985362E}" type="pres">
      <dgm:prSet presAssocID="{4B8C7F0C-7CBD-CC46-971C-1A79AD307134}" presName="extraNode" presStyleLbl="node1" presStyleIdx="0" presStyleCnt="5"/>
      <dgm:spPr/>
      <dgm:t>
        <a:bodyPr/>
        <a:lstStyle/>
        <a:p>
          <a:endParaRPr lang="en-US"/>
        </a:p>
      </dgm:t>
    </dgm:pt>
    <dgm:pt modelId="{1A0E805F-4088-8C43-BEA7-41629F231554}" type="pres">
      <dgm:prSet presAssocID="{4B8C7F0C-7CBD-CC46-971C-1A79AD307134}" presName="dstNode" presStyleLbl="node1" presStyleIdx="0" presStyleCnt="5"/>
      <dgm:spPr/>
      <dgm:t>
        <a:bodyPr/>
        <a:lstStyle/>
        <a:p>
          <a:endParaRPr lang="en-US"/>
        </a:p>
      </dgm:t>
    </dgm:pt>
    <dgm:pt modelId="{48D73BB2-7E3A-3942-8FAF-EA7B5CD9937A}" type="pres">
      <dgm:prSet presAssocID="{B9C9D048-7DFC-3840-AB12-EE958A2BAEA5}" presName="text_1" presStyleLbl="node1" presStyleIdx="0" presStyleCnt="5">
        <dgm:presLayoutVars>
          <dgm:bulletEnabled val="1"/>
        </dgm:presLayoutVars>
      </dgm:prSet>
      <dgm:spPr/>
      <dgm:t>
        <a:bodyPr/>
        <a:lstStyle/>
        <a:p>
          <a:endParaRPr lang="en-GB"/>
        </a:p>
      </dgm:t>
    </dgm:pt>
    <dgm:pt modelId="{CC9278EC-3F4B-7947-9FAF-26BF3D6325BA}" type="pres">
      <dgm:prSet presAssocID="{B9C9D048-7DFC-3840-AB12-EE958A2BAEA5}" presName="accent_1" presStyleCnt="0"/>
      <dgm:spPr/>
      <dgm:t>
        <a:bodyPr/>
        <a:lstStyle/>
        <a:p>
          <a:endParaRPr lang="en-US"/>
        </a:p>
      </dgm:t>
    </dgm:pt>
    <dgm:pt modelId="{10BBCE67-B0EF-4544-8577-B54315C765DA}" type="pres">
      <dgm:prSet presAssocID="{B9C9D048-7DFC-3840-AB12-EE958A2BAEA5}" presName="accentRepeatNode" presStyleLbl="solidFgAcc1" presStyleIdx="0" presStyleCnt="5" custScaleY="77141"/>
      <dgm:spPr>
        <a:blipFill rotWithShape="0">
          <a:blip xmlns:r="http://schemas.openxmlformats.org/officeDocument/2006/relationships" r:embed="rId1"/>
          <a:stretch>
            <a:fillRect/>
          </a:stretch>
        </a:blipFill>
      </dgm:spPr>
      <dgm:t>
        <a:bodyPr/>
        <a:lstStyle/>
        <a:p>
          <a:endParaRPr lang="en-US"/>
        </a:p>
      </dgm:t>
    </dgm:pt>
    <dgm:pt modelId="{9841EE92-90B2-41FA-B0E2-B9DDDC513AE9}" type="pres">
      <dgm:prSet presAssocID="{3B022EE6-A184-4DBF-AF23-01BE29D7C09B}" presName="text_2" presStyleLbl="node1" presStyleIdx="1" presStyleCnt="5">
        <dgm:presLayoutVars>
          <dgm:bulletEnabled val="1"/>
        </dgm:presLayoutVars>
      </dgm:prSet>
      <dgm:spPr/>
      <dgm:t>
        <a:bodyPr/>
        <a:lstStyle/>
        <a:p>
          <a:endParaRPr lang="en-US"/>
        </a:p>
      </dgm:t>
    </dgm:pt>
    <dgm:pt modelId="{166CBD1D-7613-4898-9CF4-6868FA7FBB97}" type="pres">
      <dgm:prSet presAssocID="{3B022EE6-A184-4DBF-AF23-01BE29D7C09B}" presName="accent_2" presStyleCnt="0"/>
      <dgm:spPr/>
    </dgm:pt>
    <dgm:pt modelId="{378EE31D-DD6C-402A-BACE-750FF1D20B7F}" type="pres">
      <dgm:prSet presAssocID="{3B022EE6-A184-4DBF-AF23-01BE29D7C09B}" presName="accentRepeatNode" presStyleLbl="solidFgAcc1" presStyleIdx="1" presStyleCnt="5" custScaleY="77141"/>
      <dgm:spPr>
        <a:blipFill rotWithShape="0">
          <a:blip xmlns:r="http://schemas.openxmlformats.org/officeDocument/2006/relationships" r:embed="rId1"/>
          <a:stretch>
            <a:fillRect/>
          </a:stretch>
        </a:blipFill>
      </dgm:spPr>
      <dgm:t>
        <a:bodyPr/>
        <a:lstStyle/>
        <a:p>
          <a:endParaRPr lang="en-US"/>
        </a:p>
      </dgm:t>
    </dgm:pt>
    <dgm:pt modelId="{8B2803F7-87BF-4DB1-8874-DCDBAEA676C4}" type="pres">
      <dgm:prSet presAssocID="{6A427949-889B-CE4F-BED5-40FBE67243E0}" presName="text_3" presStyleLbl="node1" presStyleIdx="2" presStyleCnt="5">
        <dgm:presLayoutVars>
          <dgm:bulletEnabled val="1"/>
        </dgm:presLayoutVars>
      </dgm:prSet>
      <dgm:spPr/>
      <dgm:t>
        <a:bodyPr/>
        <a:lstStyle/>
        <a:p>
          <a:endParaRPr lang="en-US"/>
        </a:p>
      </dgm:t>
    </dgm:pt>
    <dgm:pt modelId="{AF8954B0-7C3E-48E3-A272-98D28CF6B3D2}" type="pres">
      <dgm:prSet presAssocID="{6A427949-889B-CE4F-BED5-40FBE67243E0}" presName="accent_3" presStyleCnt="0"/>
      <dgm:spPr/>
    </dgm:pt>
    <dgm:pt modelId="{5FEBE571-B8BD-BC43-B812-4E2ED91C19C9}" type="pres">
      <dgm:prSet presAssocID="{6A427949-889B-CE4F-BED5-40FBE67243E0}" presName="accentRepeatNode" presStyleLbl="solidFgAcc1" presStyleIdx="2" presStyleCnt="5" custScaleY="77141"/>
      <dgm:spPr>
        <a:blipFill rotWithShape="0">
          <a:blip xmlns:r="http://schemas.openxmlformats.org/officeDocument/2006/relationships" r:embed="rId1"/>
          <a:stretch>
            <a:fillRect/>
          </a:stretch>
        </a:blipFill>
      </dgm:spPr>
      <dgm:t>
        <a:bodyPr/>
        <a:lstStyle/>
        <a:p>
          <a:endParaRPr lang="en-US"/>
        </a:p>
      </dgm:t>
    </dgm:pt>
    <dgm:pt modelId="{A3D2C6EC-B5E6-403C-9798-4702834A6F16}" type="pres">
      <dgm:prSet presAssocID="{80C88E29-E26E-D742-8150-0B16A70E809F}" presName="text_4" presStyleLbl="node1" presStyleIdx="3" presStyleCnt="5">
        <dgm:presLayoutVars>
          <dgm:bulletEnabled val="1"/>
        </dgm:presLayoutVars>
      </dgm:prSet>
      <dgm:spPr/>
      <dgm:t>
        <a:bodyPr/>
        <a:lstStyle/>
        <a:p>
          <a:endParaRPr lang="en-US"/>
        </a:p>
      </dgm:t>
    </dgm:pt>
    <dgm:pt modelId="{A40347CD-9CEB-450B-B0DE-84EC6E020E7F}" type="pres">
      <dgm:prSet presAssocID="{80C88E29-E26E-D742-8150-0B16A70E809F}" presName="accent_4" presStyleCnt="0"/>
      <dgm:spPr/>
    </dgm:pt>
    <dgm:pt modelId="{ABBD996F-A5D3-BB4F-ABD9-12780EB1E858}" type="pres">
      <dgm:prSet presAssocID="{80C88E29-E26E-D742-8150-0B16A70E809F}" presName="accentRepeatNode" presStyleLbl="solidFgAcc1" presStyleIdx="3" presStyleCnt="5" custScaleY="77141"/>
      <dgm:spPr>
        <a:blipFill rotWithShape="0">
          <a:blip xmlns:r="http://schemas.openxmlformats.org/officeDocument/2006/relationships" r:embed="rId1"/>
          <a:stretch>
            <a:fillRect/>
          </a:stretch>
        </a:blipFill>
      </dgm:spPr>
      <dgm:t>
        <a:bodyPr/>
        <a:lstStyle/>
        <a:p>
          <a:endParaRPr lang="en-US"/>
        </a:p>
      </dgm:t>
    </dgm:pt>
    <dgm:pt modelId="{CDD4889B-34B6-4482-822B-98B573C15885}" type="pres">
      <dgm:prSet presAssocID="{4018F41B-4CBE-4491-8ED2-DD0BB3472C4D}" presName="text_5" presStyleLbl="node1" presStyleIdx="4" presStyleCnt="5">
        <dgm:presLayoutVars>
          <dgm:bulletEnabled val="1"/>
        </dgm:presLayoutVars>
      </dgm:prSet>
      <dgm:spPr/>
      <dgm:t>
        <a:bodyPr/>
        <a:lstStyle/>
        <a:p>
          <a:endParaRPr lang="en-US"/>
        </a:p>
      </dgm:t>
    </dgm:pt>
    <dgm:pt modelId="{BECA6166-4D06-45FC-AE73-9C5C77B1B4D9}" type="pres">
      <dgm:prSet presAssocID="{4018F41B-4CBE-4491-8ED2-DD0BB3472C4D}" presName="accent_5" presStyleCnt="0"/>
      <dgm:spPr/>
    </dgm:pt>
    <dgm:pt modelId="{1DC0DDA6-B6E1-4263-A360-ECE384F8F3B7}" type="pres">
      <dgm:prSet presAssocID="{4018F41B-4CBE-4491-8ED2-DD0BB3472C4D}" presName="accentRepeatNode" presStyleLbl="solidFgAcc1" presStyleIdx="4" presStyleCnt="5" custScaleY="77141"/>
      <dgm:spPr>
        <a:blipFill rotWithShape="0">
          <a:blip xmlns:r="http://schemas.openxmlformats.org/officeDocument/2006/relationships" r:embed="rId1"/>
          <a:stretch>
            <a:fillRect/>
          </a:stretch>
        </a:blipFill>
      </dgm:spPr>
      <dgm:t>
        <a:bodyPr/>
        <a:lstStyle/>
        <a:p>
          <a:endParaRPr lang="en-US"/>
        </a:p>
      </dgm:t>
    </dgm:pt>
  </dgm:ptLst>
  <dgm:cxnLst>
    <dgm:cxn modelId="{AEFB754A-EE1A-1742-81A8-3722F2F10FDE}" type="presOf" srcId="{4018F41B-4CBE-4491-8ED2-DD0BB3472C4D}" destId="{CDD4889B-34B6-4482-822B-98B573C15885}" srcOrd="0" destOrd="0" presId="urn:microsoft.com/office/officeart/2008/layout/VerticalCurvedList"/>
    <dgm:cxn modelId="{5AB8297A-B5B4-714F-81BE-322560CE9CD3}" type="presOf" srcId="{04E2BE43-4190-CF4E-A1A1-9DAF53342FF3}" destId="{7A141F89-2473-6049-88AB-8A3D9AFCE375}" srcOrd="0" destOrd="0" presId="urn:microsoft.com/office/officeart/2008/layout/VerticalCurvedList"/>
    <dgm:cxn modelId="{434A817D-26AB-6047-9F3F-AD14EDE2584C}" type="presOf" srcId="{6A427949-889B-CE4F-BED5-40FBE67243E0}" destId="{8B2803F7-87BF-4DB1-8874-DCDBAEA676C4}" srcOrd="0" destOrd="0" presId="urn:microsoft.com/office/officeart/2008/layout/VerticalCurvedList"/>
    <dgm:cxn modelId="{E4CAB490-D506-994B-86DA-1BB847A87CB3}" srcId="{4B8C7F0C-7CBD-CC46-971C-1A79AD307134}" destId="{6A427949-889B-CE4F-BED5-40FBE67243E0}" srcOrd="2" destOrd="0" parTransId="{5F7A30FD-8C54-C548-9FB8-603F58DD88A5}" sibTransId="{F1B7A233-A91E-864C-98D8-F9D66E3AB47F}"/>
    <dgm:cxn modelId="{20F509FF-5A61-F34E-B0F3-D18C3B973A47}" type="presOf" srcId="{4B8C7F0C-7CBD-CC46-971C-1A79AD307134}" destId="{C3FFA0F3-905C-8E4C-B97B-989273CE81F0}" srcOrd="0" destOrd="0" presId="urn:microsoft.com/office/officeart/2008/layout/VerticalCurvedList"/>
    <dgm:cxn modelId="{1439CE3C-8135-464C-83AB-0C5C251EC215}" type="presOf" srcId="{80C88E29-E26E-D742-8150-0B16A70E809F}" destId="{A3D2C6EC-B5E6-403C-9798-4702834A6F16}" srcOrd="0" destOrd="0" presId="urn:microsoft.com/office/officeart/2008/layout/VerticalCurvedList"/>
    <dgm:cxn modelId="{2108A469-ACF3-C940-AF85-1FC06AA902AB}" srcId="{4B8C7F0C-7CBD-CC46-971C-1A79AD307134}" destId="{80C88E29-E26E-D742-8150-0B16A70E809F}" srcOrd="3" destOrd="0" parTransId="{78BD8F9C-3138-F045-91EF-E8FDC07F2B9B}" sibTransId="{02210B81-6E12-174E-B6C9-52706C319E9F}"/>
    <dgm:cxn modelId="{C922F68A-FF75-4787-989A-47581A5D6F95}" srcId="{4B8C7F0C-7CBD-CC46-971C-1A79AD307134}" destId="{3B022EE6-A184-4DBF-AF23-01BE29D7C09B}" srcOrd="1" destOrd="0" parTransId="{9EEED424-7383-430D-B8EC-53000849E756}" sibTransId="{17EB3165-87DB-4E88-BF8D-A6EAAEB4F2AB}"/>
    <dgm:cxn modelId="{9FBBACFE-E206-5A45-9B88-5192EC687D58}" srcId="{4B8C7F0C-7CBD-CC46-971C-1A79AD307134}" destId="{B9C9D048-7DFC-3840-AB12-EE958A2BAEA5}" srcOrd="0" destOrd="0" parTransId="{6EA1DBEE-6E13-9546-808E-3FEC6C0142FA}" sibTransId="{04E2BE43-4190-CF4E-A1A1-9DAF53342FF3}"/>
    <dgm:cxn modelId="{2062F988-30F8-0D43-8B24-C33DE3A1682E}" type="presOf" srcId="{3B022EE6-A184-4DBF-AF23-01BE29D7C09B}" destId="{9841EE92-90B2-41FA-B0E2-B9DDDC513AE9}" srcOrd="0" destOrd="0" presId="urn:microsoft.com/office/officeart/2008/layout/VerticalCurvedList"/>
    <dgm:cxn modelId="{18A04746-49DF-F04A-94A1-1C8E2A1CB24E}" type="presOf" srcId="{B9C9D048-7DFC-3840-AB12-EE958A2BAEA5}" destId="{48D73BB2-7E3A-3942-8FAF-EA7B5CD9937A}" srcOrd="0" destOrd="0" presId="urn:microsoft.com/office/officeart/2008/layout/VerticalCurvedList"/>
    <dgm:cxn modelId="{68E5E13C-5623-403C-B24A-3A55B7F8C11C}" srcId="{4B8C7F0C-7CBD-CC46-971C-1A79AD307134}" destId="{4018F41B-4CBE-4491-8ED2-DD0BB3472C4D}" srcOrd="4" destOrd="0" parTransId="{B877A0AE-CDEE-44F1-AB44-B775B216A951}" sibTransId="{E35432AA-3789-407A-835D-54C92D220E48}"/>
    <dgm:cxn modelId="{440A27B4-E000-534E-88C7-B7DA0035D217}" type="presParOf" srcId="{C3FFA0F3-905C-8E4C-B97B-989273CE81F0}" destId="{E55B69D8-3EC0-5943-8FFD-133F5E982109}" srcOrd="0" destOrd="0" presId="urn:microsoft.com/office/officeart/2008/layout/VerticalCurvedList"/>
    <dgm:cxn modelId="{EF0A7F8F-0D7A-FE44-B0D0-FED30FE45A74}" type="presParOf" srcId="{E55B69D8-3EC0-5943-8FFD-133F5E982109}" destId="{1485F0FA-09FE-C840-AFB7-3055D6793133}" srcOrd="0" destOrd="0" presId="urn:microsoft.com/office/officeart/2008/layout/VerticalCurvedList"/>
    <dgm:cxn modelId="{A37D1DBC-B610-D74B-BDA1-B29A1550BA0E}" type="presParOf" srcId="{1485F0FA-09FE-C840-AFB7-3055D6793133}" destId="{101BF04C-2349-6244-BC0C-AE890F2521A2}" srcOrd="0" destOrd="0" presId="urn:microsoft.com/office/officeart/2008/layout/VerticalCurvedList"/>
    <dgm:cxn modelId="{BA6FC1C7-5DB6-EE41-A30C-100DE9E775F8}" type="presParOf" srcId="{1485F0FA-09FE-C840-AFB7-3055D6793133}" destId="{7A141F89-2473-6049-88AB-8A3D9AFCE375}" srcOrd="1" destOrd="0" presId="urn:microsoft.com/office/officeart/2008/layout/VerticalCurvedList"/>
    <dgm:cxn modelId="{AFEE3B9B-A2B8-E64A-8BEB-165E92180065}" type="presParOf" srcId="{1485F0FA-09FE-C840-AFB7-3055D6793133}" destId="{07B917AF-6EE0-0446-AFCD-A331A985362E}" srcOrd="2" destOrd="0" presId="urn:microsoft.com/office/officeart/2008/layout/VerticalCurvedList"/>
    <dgm:cxn modelId="{6E7607CB-6496-1E49-90AA-30906D8839D3}" type="presParOf" srcId="{1485F0FA-09FE-C840-AFB7-3055D6793133}" destId="{1A0E805F-4088-8C43-BEA7-41629F231554}" srcOrd="3" destOrd="0" presId="urn:microsoft.com/office/officeart/2008/layout/VerticalCurvedList"/>
    <dgm:cxn modelId="{2CAF3A5B-3514-694E-8FFA-8F06CDA4C1A9}" type="presParOf" srcId="{E55B69D8-3EC0-5943-8FFD-133F5E982109}" destId="{48D73BB2-7E3A-3942-8FAF-EA7B5CD9937A}" srcOrd="1" destOrd="0" presId="urn:microsoft.com/office/officeart/2008/layout/VerticalCurvedList"/>
    <dgm:cxn modelId="{0B98DC51-6694-244F-94D1-E7BD3784E837}" type="presParOf" srcId="{E55B69D8-3EC0-5943-8FFD-133F5E982109}" destId="{CC9278EC-3F4B-7947-9FAF-26BF3D6325BA}" srcOrd="2" destOrd="0" presId="urn:microsoft.com/office/officeart/2008/layout/VerticalCurvedList"/>
    <dgm:cxn modelId="{4C63E8A8-CB28-0B4A-B609-E02957A8BC02}" type="presParOf" srcId="{CC9278EC-3F4B-7947-9FAF-26BF3D6325BA}" destId="{10BBCE67-B0EF-4544-8577-B54315C765DA}" srcOrd="0" destOrd="0" presId="urn:microsoft.com/office/officeart/2008/layout/VerticalCurvedList"/>
    <dgm:cxn modelId="{5DDDE130-187B-7048-8D71-7B54089FCEBB}" type="presParOf" srcId="{E55B69D8-3EC0-5943-8FFD-133F5E982109}" destId="{9841EE92-90B2-41FA-B0E2-B9DDDC513AE9}" srcOrd="3" destOrd="0" presId="urn:microsoft.com/office/officeart/2008/layout/VerticalCurvedList"/>
    <dgm:cxn modelId="{135E2955-1A5F-0040-A998-9F30CF9602C2}" type="presParOf" srcId="{E55B69D8-3EC0-5943-8FFD-133F5E982109}" destId="{166CBD1D-7613-4898-9CF4-6868FA7FBB97}" srcOrd="4" destOrd="0" presId="urn:microsoft.com/office/officeart/2008/layout/VerticalCurvedList"/>
    <dgm:cxn modelId="{F26A872C-7AFC-774B-90F6-EE77D2CDEA60}" type="presParOf" srcId="{166CBD1D-7613-4898-9CF4-6868FA7FBB97}" destId="{378EE31D-DD6C-402A-BACE-750FF1D20B7F}" srcOrd="0" destOrd="0" presId="urn:microsoft.com/office/officeart/2008/layout/VerticalCurvedList"/>
    <dgm:cxn modelId="{809EBF81-7728-B744-9307-F85DF6670D18}" type="presParOf" srcId="{E55B69D8-3EC0-5943-8FFD-133F5E982109}" destId="{8B2803F7-87BF-4DB1-8874-DCDBAEA676C4}" srcOrd="5" destOrd="0" presId="urn:microsoft.com/office/officeart/2008/layout/VerticalCurvedList"/>
    <dgm:cxn modelId="{0C5ACAE6-5A00-9440-9BFD-A709ACD6B811}" type="presParOf" srcId="{E55B69D8-3EC0-5943-8FFD-133F5E982109}" destId="{AF8954B0-7C3E-48E3-A272-98D28CF6B3D2}" srcOrd="6" destOrd="0" presId="urn:microsoft.com/office/officeart/2008/layout/VerticalCurvedList"/>
    <dgm:cxn modelId="{87CF045B-BD3F-C540-BB09-C1C007516982}" type="presParOf" srcId="{AF8954B0-7C3E-48E3-A272-98D28CF6B3D2}" destId="{5FEBE571-B8BD-BC43-B812-4E2ED91C19C9}" srcOrd="0" destOrd="0" presId="urn:microsoft.com/office/officeart/2008/layout/VerticalCurvedList"/>
    <dgm:cxn modelId="{113C4244-DFD7-F543-9A99-874ADD6A9B64}" type="presParOf" srcId="{E55B69D8-3EC0-5943-8FFD-133F5E982109}" destId="{A3D2C6EC-B5E6-403C-9798-4702834A6F16}" srcOrd="7" destOrd="0" presId="urn:microsoft.com/office/officeart/2008/layout/VerticalCurvedList"/>
    <dgm:cxn modelId="{F8F52AC9-1158-804E-B65F-0C7071CFD86D}" type="presParOf" srcId="{E55B69D8-3EC0-5943-8FFD-133F5E982109}" destId="{A40347CD-9CEB-450B-B0DE-84EC6E020E7F}" srcOrd="8" destOrd="0" presId="urn:microsoft.com/office/officeart/2008/layout/VerticalCurvedList"/>
    <dgm:cxn modelId="{1B9576B0-C7B1-B843-8494-552ED3F28D18}" type="presParOf" srcId="{A40347CD-9CEB-450B-B0DE-84EC6E020E7F}" destId="{ABBD996F-A5D3-BB4F-ABD9-12780EB1E858}" srcOrd="0" destOrd="0" presId="urn:microsoft.com/office/officeart/2008/layout/VerticalCurvedList"/>
    <dgm:cxn modelId="{902B3204-0309-C240-B572-B0F89CC4FE97}" type="presParOf" srcId="{E55B69D8-3EC0-5943-8FFD-133F5E982109}" destId="{CDD4889B-34B6-4482-822B-98B573C15885}" srcOrd="9" destOrd="0" presId="urn:microsoft.com/office/officeart/2008/layout/VerticalCurvedList"/>
    <dgm:cxn modelId="{FD5BC299-5425-B546-B184-56C738096AD4}" type="presParOf" srcId="{E55B69D8-3EC0-5943-8FFD-133F5E982109}" destId="{BECA6166-4D06-45FC-AE73-9C5C77B1B4D9}" srcOrd="10" destOrd="0" presId="urn:microsoft.com/office/officeart/2008/layout/VerticalCurvedList"/>
    <dgm:cxn modelId="{7AB42244-A935-7541-8805-4CB31CFFCF2C}" type="presParOf" srcId="{BECA6166-4D06-45FC-AE73-9C5C77B1B4D9}" destId="{1DC0DDA6-B6E1-4263-A360-ECE384F8F3B7}"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C5EE89A-C5CC-C143-94AC-4F96A678F498}" type="datetimeFigureOut">
              <a:rPr lang="en-US" smtClean="0"/>
              <a:pPr/>
              <a:t>09.09.14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9437C5F-805C-4B40-91D7-7BCD91288652}" type="slidenum">
              <a:rPr lang="en-US" smtClean="0"/>
              <a:pPr/>
              <a:t>‹#›</a:t>
            </a:fld>
            <a:endParaRPr lang="en-US"/>
          </a:p>
        </p:txBody>
      </p:sp>
    </p:spTree>
    <p:extLst>
      <p:ext uri="{BB962C8B-B14F-4D97-AF65-F5344CB8AC3E}">
        <p14:creationId xmlns:p14="http://schemas.microsoft.com/office/powerpoint/2010/main" val="297798535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2.xml"/><Relationship Id="rId3" Type="http://schemas.openxmlformats.org/officeDocument/2006/relationships/hyperlink" Target="http://motherlode.ucar.edu/thredds/catalog/fmrc/NCEP/GFS/Global_0p5deg/catalog.xml" TargetMode="Externa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5.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6.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7.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8.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9.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0.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3.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5.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7.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9.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5.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6.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7.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8.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9.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0.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endParaRPr lang="en-US" dirty="0"/>
          </a:p>
        </p:txBody>
      </p:sp>
      <p:sp>
        <p:nvSpPr>
          <p:cNvPr id="4" name="Slide Number Placeholder 3"/>
          <p:cNvSpPr>
            <a:spLocks noGrp="1"/>
          </p:cNvSpPr>
          <p:nvPr>
            <p:ph type="sldNum" sz="quarter" idx="10"/>
          </p:nvPr>
        </p:nvSpPr>
        <p:spPr/>
        <p:txBody>
          <a:bodyPr/>
          <a:lstStyle/>
          <a:p>
            <a:fld id="{F9437C5F-805C-4B40-91D7-7BCD91288652}"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1"/>
          <p:cNvSpPr>
            <a:spLocks noGrp="1" noRot="1" noChangeAspect="1" noChangeArrowheads="1"/>
          </p:cNvSpPr>
          <p:nvPr>
            <p:ph type="sldImg"/>
          </p:nvPr>
        </p:nvSpPr>
        <p:spPr>
          <a:solidFill>
            <a:srgbClr val="FFFFFF"/>
          </a:solidFill>
          <a:ln/>
        </p:spPr>
      </p:sp>
      <p:sp>
        <p:nvSpPr>
          <p:cNvPr id="36866" name="Rectangle 2"/>
          <p:cNvSpPr>
            <a:spLocks noGrp="1" noChangeArrowheads="1"/>
          </p:cNvSpPr>
          <p:nvPr>
            <p:ph type="body" idx="1"/>
          </p:nvPr>
        </p:nvSpPr>
        <p:spPr>
          <a:noFill/>
          <a:ln/>
        </p:spPr>
        <p:txBody>
          <a:bodyPr/>
          <a:lstStyle/>
          <a:p>
            <a:pPr eaLnBrk="1" hangingPunct="1">
              <a:buFontTx/>
              <a:buChar char="-"/>
            </a:pPr>
            <a:r>
              <a:rPr lang="en-US" sz="1800">
                <a:latin typeface="Helvetica" pitchFamily="-84" charset="0"/>
                <a:ea typeface="Helvetica" pitchFamily="-84" charset="0"/>
                <a:cs typeface="Helvetica" pitchFamily="-84" charset="0"/>
                <a:sym typeface="Helvetica" pitchFamily="-84" charset="0"/>
              </a:rPr>
              <a:t> This major role of spatial information has been clearly stated during the 1992 Earth Summit in Rio, when a resolution establishing the Agenda 21 voluntary action plan has been issued</a:t>
            </a:r>
          </a:p>
          <a:p>
            <a:pPr eaLnBrk="1" hangingPunct="1">
              <a:buFontTx/>
              <a:buChar char="-"/>
            </a:pPr>
            <a:r>
              <a:rPr lang="en-US" sz="1800">
                <a:latin typeface="Helvetica" pitchFamily="-84" charset="0"/>
                <a:ea typeface="Helvetica" pitchFamily="-84" charset="0"/>
                <a:cs typeface="Helvetica" pitchFamily="-84" charset="0"/>
                <a:sym typeface="Helvetica" pitchFamily="-84" charset="0"/>
              </a:rPr>
              <a:t> the Agenda21 is a plan of actions to be performed at all scales (global, national, local) and in each domain where human activity has an influence on the environment</a:t>
            </a:r>
          </a:p>
          <a:p>
            <a:pPr eaLnBrk="1" hangingPunct="1"/>
            <a:endParaRPr lang="en-US" sz="2200">
              <a:latin typeface="Lucida Grande" pitchFamily="-84" charset="0"/>
              <a:ea typeface="Lucida Grande" pitchFamily="-84" charset="0"/>
              <a:cs typeface="Lucida Grande" pitchFamily="-84" charset="0"/>
              <a:sym typeface="Lucida Grande" pitchFamily="-84" charset="0"/>
            </a:endParaRPr>
          </a:p>
          <a:p>
            <a:pPr eaLnBrk="1" hangingPunct="1"/>
            <a:r>
              <a:rPr lang="en-US" sz="2200">
                <a:latin typeface="Lucida Grande" pitchFamily="-84" charset="0"/>
                <a:ea typeface="Lucida Grande" pitchFamily="-84" charset="0"/>
                <a:cs typeface="Lucida Grande" pitchFamily="-84" charset="0"/>
                <a:sym typeface="Lucida Grande" pitchFamily="-84" charset="0"/>
              </a:rPr>
              <a:t>=&gt; By facilitating efficient global and local access, exchange and utilization of geospatial data, we can enhance decision-making at all levels of societies, for the benefit of mankind and the environment.</a:t>
            </a:r>
          </a:p>
          <a:p>
            <a:pPr eaLnBrk="1" hangingPunct="1"/>
            <a:endParaRPr lang="en-US">
              <a:latin typeface="Helvetica" pitchFamily="-84" charset="0"/>
              <a:ea typeface="Helvetica" pitchFamily="-84" charset="0"/>
              <a:cs typeface="Helvetica" pitchFamily="-84" charset="0"/>
              <a:sym typeface="Helvetica" pitchFamily="-84"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 Web application allows to broker additional data sources and to configure the service endpoints.</a:t>
            </a:r>
          </a:p>
          <a:p>
            <a:r>
              <a:rPr lang="en-US" sz="1200" u="none" kern="1200" baseline="0" dirty="0" smtClean="0">
                <a:solidFill>
                  <a:schemeClr val="tx1"/>
                </a:solidFill>
                <a:latin typeface="+mn-lt"/>
                <a:ea typeface="+mn-ea"/>
                <a:cs typeface="+mn-cs"/>
              </a:rPr>
              <a:t>GI-cat is configurable with respect to the data sources that it brokers, the published interface, the harvesting policies, etc.</a:t>
            </a:r>
          </a:p>
          <a:p>
            <a:endParaRPr lang="en-US" sz="1200" u="none" kern="1200" baseline="0" dirty="0" smtClean="0">
              <a:solidFill>
                <a:schemeClr val="tx1"/>
              </a:solidFill>
              <a:latin typeface="+mn-lt"/>
              <a:ea typeface="+mn-ea"/>
              <a:cs typeface="+mn-cs"/>
            </a:endParaRPr>
          </a:p>
          <a:p>
            <a:r>
              <a:rPr lang="en-US" sz="1200" u="none" kern="1200" baseline="0" dirty="0" smtClean="0">
                <a:solidFill>
                  <a:schemeClr val="tx1"/>
                </a:solidFill>
                <a:latin typeface="+mn-lt"/>
                <a:ea typeface="+mn-ea"/>
                <a:cs typeface="+mn-cs"/>
              </a:rPr>
              <a:t>Here the user adds to the brokered resources one of the NCEP model forecasts repositories: </a:t>
            </a:r>
            <a:r>
              <a:rPr lang="en-US" sz="1200" u="sng" kern="1200" baseline="0" dirty="0" smtClean="0">
                <a:solidFill>
                  <a:schemeClr val="tx1"/>
                </a:solidFill>
                <a:latin typeface="+mn-lt"/>
                <a:ea typeface="+mn-ea"/>
                <a:cs typeface="+mn-cs"/>
                <a:hlinkClick r:id="rId3"/>
              </a:rPr>
              <a:t>http://motherlode.ucar.edu/thredds/catalog/fmrc/NCEP/GFS/Global_0p5deg/catalog.xml</a:t>
            </a:r>
            <a:endParaRPr lang="en-US" sz="1200" u="none" kern="1200" baseline="0" dirty="0" smtClean="0">
              <a:solidFill>
                <a:schemeClr val="tx1"/>
              </a:solidFill>
              <a:latin typeface="+mn-lt"/>
              <a:ea typeface="+mn-ea"/>
              <a:cs typeface="+mn-cs"/>
              <a:hlinkClick r:id="rId3"/>
            </a:endParaRPr>
          </a:p>
        </p:txBody>
      </p:sp>
      <p:sp>
        <p:nvSpPr>
          <p:cNvPr id="4" name="Slide Number Placeholder 3"/>
          <p:cNvSpPr>
            <a:spLocks noGrp="1"/>
          </p:cNvSpPr>
          <p:nvPr>
            <p:ph type="sldNum" sz="quarter" idx="10"/>
          </p:nvPr>
        </p:nvSpPr>
        <p:spPr/>
        <p:txBody>
          <a:bodyPr/>
          <a:lstStyle/>
          <a:p>
            <a:fld id="{E753E0BD-6CDA-524C-89F2-8CCDC22AC297}" type="slidenum">
              <a:rPr lang="en-US" smtClean="0"/>
              <a:pPr/>
              <a:t>172</a:t>
            </a:fld>
            <a:endParaRPr lang="en-US"/>
          </a:p>
        </p:txBody>
      </p:sp>
    </p:spTree>
    <p:extLst>
      <p:ext uri="{BB962C8B-B14F-4D97-AF65-F5344CB8AC3E}">
        <p14:creationId xmlns:p14="http://schemas.microsoft.com/office/powerpoint/2010/main" val="6189565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GI-cat also supports</a:t>
            </a:r>
            <a:r>
              <a:rPr lang="en-US" baseline="0" dirty="0" smtClean="0"/>
              <a:t> </a:t>
            </a:r>
            <a:r>
              <a:rPr lang="en-US" dirty="0" smtClean="0"/>
              <a:t>Flickr and other Web 2.0 resources,</a:t>
            </a:r>
            <a:r>
              <a:rPr lang="en-US" baseline="0" dirty="0" smtClean="0"/>
              <a:t> e.g. to implement crowdsourcing applications.</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r>
              <a:rPr lang="en-US" sz="1200" u="none" kern="1200" baseline="0" dirty="0" smtClean="0">
                <a:solidFill>
                  <a:schemeClr val="tx1"/>
                </a:solidFill>
                <a:latin typeface="+mn-lt"/>
                <a:ea typeface="+mn-ea"/>
                <a:cs typeface="+mn-cs"/>
              </a:rPr>
              <a:t>To retrieve recent local images in the area of interest, the user adds Flickr as a new data source of the framework.</a:t>
            </a:r>
          </a:p>
          <a:p>
            <a:r>
              <a:rPr lang="en-US" sz="1200" u="none" kern="1200" baseline="0" dirty="0" smtClean="0">
                <a:solidFill>
                  <a:schemeClr val="tx1"/>
                </a:solidFill>
                <a:latin typeface="+mn-lt"/>
                <a:ea typeface="+mn-ea"/>
                <a:cs typeface="+mn-cs"/>
              </a:rPr>
              <a:t>After selecting Flickr as the target of the next search, the user searches and visualizes drought-related images in the area of interest.</a:t>
            </a:r>
            <a:endParaRPr lang="en-US" dirty="0"/>
          </a:p>
        </p:txBody>
      </p:sp>
      <p:sp>
        <p:nvSpPr>
          <p:cNvPr id="4" name="Slide Number Placeholder 3"/>
          <p:cNvSpPr>
            <a:spLocks noGrp="1"/>
          </p:cNvSpPr>
          <p:nvPr>
            <p:ph type="sldNum" sz="quarter" idx="10"/>
          </p:nvPr>
        </p:nvSpPr>
        <p:spPr/>
        <p:txBody>
          <a:bodyPr/>
          <a:lstStyle/>
          <a:p>
            <a:fld id="{E753E0BD-6CDA-524C-89F2-8CCDC22AC297}" type="slidenum">
              <a:rPr lang="en-US" smtClean="0"/>
              <a:pPr/>
              <a:t>173</a:t>
            </a:fld>
            <a:endParaRPr lang="en-US"/>
          </a:p>
        </p:txBody>
      </p:sp>
    </p:spTree>
    <p:extLst>
      <p:ext uri="{BB962C8B-B14F-4D97-AF65-F5344CB8AC3E}">
        <p14:creationId xmlns:p14="http://schemas.microsoft.com/office/powerpoint/2010/main" val="3461490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1"/>
          <p:cNvSpPr>
            <a:spLocks noGrp="1" noRot="1" noChangeAspect="1" noChangeArrowheads="1"/>
          </p:cNvSpPr>
          <p:nvPr>
            <p:ph type="sldImg"/>
          </p:nvPr>
        </p:nvSpPr>
        <p:spPr>
          <a:solidFill>
            <a:srgbClr val="FFFFFF"/>
          </a:solidFill>
          <a:ln/>
        </p:spPr>
      </p:sp>
      <p:sp>
        <p:nvSpPr>
          <p:cNvPr id="38914" name="Rectangle 2"/>
          <p:cNvSpPr>
            <a:spLocks noGrp="1" noChangeArrowheads="1"/>
          </p:cNvSpPr>
          <p:nvPr>
            <p:ph type="body" idx="1"/>
          </p:nvPr>
        </p:nvSpPr>
        <p:spPr>
          <a:noFill/>
          <a:ln/>
        </p:spPr>
        <p:txBody>
          <a:bodyPr/>
          <a:lstStyle/>
          <a:p>
            <a:pPr eaLnBrk="1" hangingPunct="1">
              <a:buFontTx/>
              <a:buChar char="-"/>
            </a:pPr>
            <a:r>
              <a:rPr lang="en-US" sz="1800">
                <a:latin typeface="Helvetica" pitchFamily="-84" charset="0"/>
                <a:ea typeface="Helvetica" pitchFamily="-84" charset="0"/>
                <a:cs typeface="Helvetica" pitchFamily="-84" charset="0"/>
                <a:sym typeface="Helvetica" pitchFamily="-84" charset="0"/>
              </a:rPr>
              <a:t>In 1998, Al Gore was already saying that it was a necessity to make speak these data by turning raw data into information understandable by everyone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
          <p:cNvSpPr>
            <a:spLocks noGrp="1" noRot="1" noChangeAspect="1" noChangeArrowheads="1"/>
          </p:cNvSpPr>
          <p:nvPr>
            <p:ph type="sldImg"/>
          </p:nvPr>
        </p:nvSpPr>
        <p:spPr>
          <a:solidFill>
            <a:srgbClr val="FFFFFF"/>
          </a:solidFill>
          <a:ln/>
        </p:spPr>
      </p:sp>
      <p:sp>
        <p:nvSpPr>
          <p:cNvPr id="40962" name="Rectangle 2"/>
          <p:cNvSpPr>
            <a:spLocks noGrp="1" noChangeArrowheads="1"/>
          </p:cNvSpPr>
          <p:nvPr>
            <p:ph type="body" idx="1"/>
          </p:nvPr>
        </p:nvSpPr>
        <p:spPr>
          <a:noFill/>
          <a:ln/>
        </p:spPr>
        <p:txBody>
          <a:bodyPr/>
          <a:lstStyle/>
          <a:p>
            <a:pPr eaLnBrk="1" hangingPunct="1"/>
            <a:r>
              <a:rPr lang="en-US" sz="1800">
                <a:latin typeface="Helvetica" pitchFamily="-84" charset="0"/>
                <a:ea typeface="Helvetica" pitchFamily="-84" charset="0"/>
                <a:cs typeface="Helvetica" pitchFamily="-84" charset="0"/>
                <a:sym typeface="Helvetica" pitchFamily="-84" charset="0"/>
              </a:rPr>
              <a:t>- But what is the real situation when we want to look for environmental data nowadays?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1"/>
          <p:cNvSpPr>
            <a:spLocks noGrp="1" noRot="1" noChangeAspect="1" noChangeArrowheads="1"/>
          </p:cNvSpPr>
          <p:nvPr>
            <p:ph type="sldImg"/>
          </p:nvPr>
        </p:nvSpPr>
        <p:spPr>
          <a:solidFill>
            <a:srgbClr val="FFFFFF"/>
          </a:solidFill>
          <a:ln/>
        </p:spPr>
      </p:sp>
      <p:sp>
        <p:nvSpPr>
          <p:cNvPr id="43010" name="Rectangle 2"/>
          <p:cNvSpPr>
            <a:spLocks noGrp="1" noChangeArrowheads="1"/>
          </p:cNvSpPr>
          <p:nvPr>
            <p:ph type="body" idx="1"/>
          </p:nvPr>
        </p:nvSpPr>
        <p:spPr>
          <a:noFill/>
          <a:ln/>
        </p:spPr>
        <p:txBody>
          <a:bodyPr/>
          <a:lstStyle/>
          <a:p>
            <a:pPr eaLnBrk="1" hangingPunct="1"/>
            <a:r>
              <a:rPr lang="en-US" sz="1800">
                <a:latin typeface="Helvetica" pitchFamily="-84" charset="0"/>
                <a:ea typeface="Helvetica" pitchFamily="-84" charset="0"/>
                <a:cs typeface="Helvetica" pitchFamily="-84" charset="0"/>
                <a:sym typeface="Helvetica" pitchFamily="-84" charset="0"/>
              </a:rPr>
              <a:t>- Finding environmental data is something difficult</a:t>
            </a:r>
          </a:p>
          <a:p>
            <a:pPr eaLnBrk="1" hangingPunct="1">
              <a:buFont typeface="Symbol" pitchFamily="-84" charset="2"/>
              <a:buChar char=""/>
            </a:pPr>
            <a:r>
              <a:rPr lang="en-US" sz="1800">
                <a:latin typeface="Helvetica" pitchFamily="-84" charset="0"/>
                <a:ea typeface="Helvetica" pitchFamily="-84" charset="0"/>
                <a:cs typeface="Helvetica" pitchFamily="-84" charset="0"/>
                <a:sym typeface="Helvetica" pitchFamily="-84" charset="0"/>
              </a:rPr>
              <a:t>Estimated that in Europe 50% of users time spent in looking for data and make them compatible in order to be able to use them</a:t>
            </a:r>
          </a:p>
          <a:p>
            <a:pPr eaLnBrk="1" hangingPunct="1">
              <a:buFont typeface="Symbol" pitchFamily="-84" charset="2"/>
              <a:buNone/>
            </a:pPr>
            <a:endParaRPr lang="en-US" sz="1800">
              <a:latin typeface="Helvetica" pitchFamily="-84" charset="0"/>
              <a:ea typeface="Helvetica" pitchFamily="-84" charset="0"/>
              <a:cs typeface="Helvetica" pitchFamily="-84" charset="0"/>
              <a:sym typeface="Helvetica" pitchFamily="-8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1"/>
          <p:cNvSpPr>
            <a:spLocks noGrp="1" noRot="1" noChangeAspect="1" noChangeArrowheads="1"/>
          </p:cNvSpPr>
          <p:nvPr>
            <p:ph type="sldImg"/>
          </p:nvPr>
        </p:nvSpPr>
        <p:spPr>
          <a:solidFill>
            <a:srgbClr val="FFFFFF"/>
          </a:solidFill>
          <a:ln/>
        </p:spPr>
      </p:sp>
      <p:sp>
        <p:nvSpPr>
          <p:cNvPr id="45058" name="Rectangle 2"/>
          <p:cNvSpPr>
            <a:spLocks noGrp="1" noChangeArrowheads="1"/>
          </p:cNvSpPr>
          <p:nvPr>
            <p:ph type="body" idx="1"/>
          </p:nvPr>
        </p:nvSpPr>
        <p:spPr>
          <a:noFill/>
          <a:ln/>
        </p:spPr>
        <p:txBody>
          <a:bodyPr/>
          <a:lstStyle/>
          <a:p>
            <a:pPr eaLnBrk="1" hangingPunct="1">
              <a:buFontTx/>
              <a:buChar char="-"/>
            </a:pPr>
            <a:r>
              <a:rPr lang="en-US" sz="1800">
                <a:latin typeface="Helvetica" pitchFamily="-84" charset="0"/>
                <a:ea typeface="Helvetica" pitchFamily="-84" charset="0"/>
                <a:cs typeface="Helvetica" pitchFamily="-84" charset="0"/>
                <a:sym typeface="Helvetica" pitchFamily="-84" charset="0"/>
              </a:rPr>
              <a:t>This can be explained by a 2011 survey in which 1700 scientist participated where it was showed that most data (88%) stayed in their lab or on university servers</a:t>
            </a:r>
          </a:p>
          <a:p>
            <a:pPr eaLnBrk="1" hangingPunct="1">
              <a:buFont typeface="Symbol" pitchFamily="-84" charset="2"/>
              <a:buChar char=""/>
            </a:pPr>
            <a:r>
              <a:rPr lang="en-US" sz="1800">
                <a:latin typeface="Helvetica" pitchFamily="-84" charset="0"/>
                <a:ea typeface="Helvetica" pitchFamily="-84" charset="0"/>
                <a:cs typeface="Helvetica" pitchFamily="-84" charset="0"/>
                <a:sym typeface="Helvetica" pitchFamily="-84" charset="0"/>
              </a:rPr>
              <a:t>Data difficult to access , nearly impossible to find for an external person</a:t>
            </a:r>
          </a:p>
          <a:p>
            <a:pPr eaLnBrk="1" hangingPunct="1">
              <a:buFont typeface="Symbol" pitchFamily="-84" charset="2"/>
              <a:buNone/>
            </a:pPr>
            <a:endParaRPr lang="en-US" sz="1800">
              <a:latin typeface="Helvetica" pitchFamily="-84" charset="0"/>
              <a:ea typeface="Helvetica" pitchFamily="-84" charset="0"/>
              <a:cs typeface="Helvetica" pitchFamily="-84" charset="0"/>
              <a:sym typeface="Helvetica" pitchFamily="-8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1"/>
          <p:cNvSpPr>
            <a:spLocks noGrp="1" noRot="1" noChangeAspect="1" noChangeArrowheads="1"/>
          </p:cNvSpPr>
          <p:nvPr>
            <p:ph type="sldImg"/>
          </p:nvPr>
        </p:nvSpPr>
        <p:spPr>
          <a:solidFill>
            <a:srgbClr val="FFFFFF"/>
          </a:solidFill>
          <a:ln/>
        </p:spPr>
      </p:sp>
      <p:sp>
        <p:nvSpPr>
          <p:cNvPr id="47106" name="Rectangle 2"/>
          <p:cNvSpPr>
            <a:spLocks noGrp="1" noChangeArrowheads="1"/>
          </p:cNvSpPr>
          <p:nvPr>
            <p:ph type="body" idx="1"/>
          </p:nvPr>
        </p:nvSpPr>
        <p:spPr>
          <a:noFill/>
          <a:ln/>
        </p:spPr>
        <p:txBody>
          <a:bodyPr/>
          <a:lstStyle/>
          <a:p>
            <a:pPr eaLnBrk="1" hangingPunct="1">
              <a:buFontTx/>
              <a:buChar char="-"/>
            </a:pPr>
            <a:r>
              <a:rPr lang="en-US" sz="1800">
                <a:latin typeface="Helvetica" pitchFamily="-84" charset="0"/>
                <a:ea typeface="Helvetica" pitchFamily="-84" charset="0"/>
                <a:cs typeface="Helvetica" pitchFamily="-84" charset="0"/>
                <a:sym typeface="Helvetica" pitchFamily="-84" charset="0"/>
              </a:rPr>
              <a:t>In short, most data is stored in electronic silos and are never or very rarely used</a:t>
            </a:r>
          </a:p>
          <a:p>
            <a:pPr eaLnBrk="1" hangingPunct="1"/>
            <a:endParaRPr lang="en-US" sz="1800">
              <a:latin typeface="Helvetica" pitchFamily="-84" charset="0"/>
              <a:ea typeface="Helvetica" pitchFamily="-84" charset="0"/>
              <a:cs typeface="Helvetica" pitchFamily="-84" charset="0"/>
              <a:sym typeface="Helvetica" pitchFamily="-84" charset="0"/>
            </a:endParaRPr>
          </a:p>
          <a:p>
            <a:pPr eaLnBrk="1" hangingPunct="1"/>
            <a:r>
              <a:rPr lang="en-US" sz="1800">
                <a:latin typeface="Helvetica" pitchFamily="-84" charset="0"/>
                <a:ea typeface="Helvetica" pitchFamily="-84" charset="0"/>
                <a:cs typeface="Helvetica" pitchFamily="-84" charset="0"/>
                <a:sym typeface="Helvetica" pitchFamily="-84" charset="0"/>
              </a:rPr>
              <a:t>- Again Al Gore (USA vice-president) was already mentioning this problem about Landsat</a:t>
            </a:r>
          </a:p>
          <a:p>
            <a:pPr eaLnBrk="1" hangingPunct="1"/>
            <a:endParaRPr lang="en-US" sz="2400">
              <a:latin typeface="Helvetica" pitchFamily="-84" charset="0"/>
              <a:ea typeface="Helvetica" pitchFamily="-84" charset="0"/>
              <a:cs typeface="Helvetica" pitchFamily="-84" charset="0"/>
              <a:sym typeface="Helvetica" pitchFamily="-84" charset="0"/>
            </a:endParaRPr>
          </a:p>
          <a:p>
            <a:pPr eaLnBrk="1" hangingPunct="1"/>
            <a:endParaRPr lang="en-US" sz="2400">
              <a:latin typeface="Helvetica" pitchFamily="-84" charset="0"/>
              <a:ea typeface="Helvetica" pitchFamily="-84" charset="0"/>
              <a:cs typeface="Helvetica" pitchFamily="-84" charset="0"/>
              <a:sym typeface="Helvetica" pitchFamily="-8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1"/>
          <p:cNvSpPr>
            <a:spLocks noGrp="1" noRot="1" noChangeAspect="1" noChangeArrowheads="1"/>
          </p:cNvSpPr>
          <p:nvPr>
            <p:ph type="sldImg"/>
          </p:nvPr>
        </p:nvSpPr>
        <p:spPr>
          <a:solidFill>
            <a:srgbClr val="FFFFFF"/>
          </a:solidFill>
          <a:ln/>
        </p:spPr>
      </p:sp>
      <p:sp>
        <p:nvSpPr>
          <p:cNvPr id="49154" name="Rectangle 2"/>
          <p:cNvSpPr>
            <a:spLocks noGrp="1" noChangeArrowheads="1"/>
          </p:cNvSpPr>
          <p:nvPr>
            <p:ph type="body" idx="1"/>
          </p:nvPr>
        </p:nvSpPr>
        <p:spPr>
          <a:noFill/>
          <a:ln/>
        </p:spPr>
        <p:txBody>
          <a:bodyPr/>
          <a:lstStyle/>
          <a:p>
            <a:pPr eaLnBrk="1" hangingPunct="1">
              <a:buFontTx/>
              <a:buChar char="-"/>
            </a:pPr>
            <a:r>
              <a:rPr lang="en-US" sz="1800">
                <a:latin typeface="Helvetica" pitchFamily="-84" charset="0"/>
                <a:ea typeface="Helvetica" pitchFamily="-84" charset="0"/>
                <a:cs typeface="Helvetica" pitchFamily="-84" charset="0"/>
                <a:sym typeface="Helvetica" pitchFamily="-84" charset="0"/>
              </a:rPr>
              <a:t>Today the best tool to search for data remains Google</a:t>
            </a:r>
          </a:p>
          <a:p>
            <a:pPr eaLnBrk="1" hangingPunct="1">
              <a:buFontTx/>
              <a:buChar char="-"/>
            </a:pPr>
            <a:endParaRPr lang="en-US" sz="1800">
              <a:latin typeface="Helvetica" pitchFamily="-84" charset="0"/>
              <a:ea typeface="Helvetica" pitchFamily="-84" charset="0"/>
              <a:cs typeface="Helvetica" pitchFamily="-84" charset="0"/>
              <a:sym typeface="Helvetica" pitchFamily="-84" charset="0"/>
            </a:endParaRPr>
          </a:p>
          <a:p>
            <a:pPr eaLnBrk="1" hangingPunct="1">
              <a:buFontTx/>
              <a:buChar char="-"/>
            </a:pPr>
            <a:r>
              <a:rPr lang="en-US" sz="1800">
                <a:latin typeface="Helvetica" pitchFamily="-84" charset="0"/>
                <a:ea typeface="Helvetica" pitchFamily="-84" charset="0"/>
                <a:cs typeface="Helvetica" pitchFamily="-84" charset="0"/>
                <a:sym typeface="Helvetica" pitchFamily="-84" charset="0"/>
              </a:rPr>
              <a:t> but does not really address the needs of the scientific community for working with environmental data</a:t>
            </a:r>
          </a:p>
          <a:p>
            <a:pPr eaLnBrk="1" hangingPunct="1">
              <a:buFontTx/>
              <a:buChar char="-"/>
            </a:pPr>
            <a:endParaRPr lang="en-US" sz="1800">
              <a:latin typeface="Helvetica" pitchFamily="-84" charset="0"/>
              <a:ea typeface="Helvetica" pitchFamily="-84" charset="0"/>
              <a:cs typeface="Helvetica" pitchFamily="-84" charset="0"/>
              <a:sym typeface="Helvetica" pitchFamily="-84" charset="0"/>
            </a:endParaRPr>
          </a:p>
          <a:p>
            <a:pPr eaLnBrk="1" hangingPunct="1">
              <a:buFontTx/>
              <a:buChar char="-"/>
            </a:pPr>
            <a:r>
              <a:rPr lang="en-US" sz="1800">
                <a:latin typeface="Helvetica" pitchFamily="-84" charset="0"/>
                <a:ea typeface="Helvetica" pitchFamily="-84" charset="0"/>
                <a:cs typeface="Helvetica" pitchFamily="-84" charset="0"/>
                <a:sym typeface="Helvetica" pitchFamily="-84" charset="0"/>
              </a:rPr>
              <a:t> for ex. Impossible to search by time (for ex. All European temperatures may 1992)</a:t>
            </a:r>
          </a:p>
          <a:p>
            <a:pPr eaLnBrk="1" hangingPunct="1">
              <a:buFontTx/>
              <a:buChar char="-"/>
            </a:pPr>
            <a:endParaRPr lang="en-US" sz="1800">
              <a:latin typeface="Helvetica" pitchFamily="-84" charset="0"/>
              <a:ea typeface="Helvetica" pitchFamily="-84" charset="0"/>
              <a:cs typeface="Helvetica" pitchFamily="-84" charset="0"/>
              <a:sym typeface="Helvetica" pitchFamily="-84" charset="0"/>
            </a:endParaRPr>
          </a:p>
          <a:p>
            <a:pPr eaLnBrk="1" hangingPunct="1">
              <a:buFontTx/>
              <a:buChar char="-"/>
            </a:pPr>
            <a:r>
              <a:rPr lang="en-US" sz="1800">
                <a:latin typeface="Helvetica" pitchFamily="-84" charset="0"/>
                <a:ea typeface="Helvetica" pitchFamily="-84" charset="0"/>
                <a:cs typeface="Helvetica" pitchFamily="-84" charset="0"/>
                <a:sym typeface="Helvetica" pitchFamily="-84" charset="0"/>
              </a:rPr>
              <a:t> improvement with Google Earth or Google Maps but not allow yet to analyze data </a:t>
            </a:r>
          </a:p>
          <a:p>
            <a:pPr eaLnBrk="1" hangingPunct="1"/>
            <a:endParaRPr lang="en-US" sz="1800">
              <a:latin typeface="Helvetica" pitchFamily="-84" charset="0"/>
              <a:ea typeface="Helvetica" pitchFamily="-84" charset="0"/>
              <a:cs typeface="Helvetica" pitchFamily="-84" charset="0"/>
              <a:sym typeface="Helvetica" pitchFamily="-84" charset="0"/>
            </a:endParaRPr>
          </a:p>
          <a:p>
            <a:pPr eaLnBrk="1" hangingPunct="1"/>
            <a:endParaRPr lang="en-US" sz="2400">
              <a:latin typeface="Helvetica" pitchFamily="-84" charset="0"/>
              <a:ea typeface="Helvetica" pitchFamily="-84" charset="0"/>
              <a:cs typeface="Helvetica" pitchFamily="-84" charset="0"/>
              <a:sym typeface="Helvetica" pitchFamily="-84" charset="0"/>
            </a:endParaRPr>
          </a:p>
          <a:p>
            <a:pPr eaLnBrk="1" hangingPunct="1"/>
            <a:endParaRPr lang="en-US">
              <a:latin typeface="Helvetica" pitchFamily="-84" charset="0"/>
              <a:ea typeface="Helvetica" pitchFamily="-84" charset="0"/>
              <a:cs typeface="Helvetica" pitchFamily="-84" charset="0"/>
              <a:sym typeface="Helvetica" pitchFamily="-8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1"/>
          <p:cNvSpPr>
            <a:spLocks noGrp="1" noRot="1" noChangeAspect="1" noChangeArrowheads="1"/>
          </p:cNvSpPr>
          <p:nvPr>
            <p:ph type="sldImg"/>
          </p:nvPr>
        </p:nvSpPr>
        <p:spPr>
          <a:solidFill>
            <a:srgbClr val="FFFFFF"/>
          </a:solidFill>
          <a:ln/>
        </p:spPr>
      </p:sp>
      <p:sp>
        <p:nvSpPr>
          <p:cNvPr id="51202" name="Rectangle 2"/>
          <p:cNvSpPr>
            <a:spLocks noGrp="1" noChangeArrowheads="1"/>
          </p:cNvSpPr>
          <p:nvPr>
            <p:ph type="body" idx="1"/>
          </p:nvPr>
        </p:nvSpPr>
        <p:spPr>
          <a:noFill/>
          <a:ln/>
        </p:spPr>
        <p:txBody>
          <a:bodyPr/>
          <a:lstStyle/>
          <a:p>
            <a:pPr eaLnBrk="1" hangingPunct="1">
              <a:buFontTx/>
              <a:buChar char="-"/>
            </a:pPr>
            <a:r>
              <a:rPr lang="en-US" sz="1800">
                <a:latin typeface="Helvetica" pitchFamily="-84" charset="0"/>
                <a:ea typeface="Helvetica" pitchFamily="-84" charset="0"/>
                <a:cs typeface="Helvetica" pitchFamily="-84" charset="0"/>
                <a:sym typeface="Helvetica" pitchFamily="-84" charset="0"/>
              </a:rPr>
              <a:t> Often the observation systems are made for a particular objective and hence operated in isolation and rarely compatible</a:t>
            </a:r>
          </a:p>
          <a:p>
            <a:pPr eaLnBrk="1" hangingPunct="1"/>
            <a:endParaRPr lang="en-US">
              <a:latin typeface="Helvetica" pitchFamily="-84" charset="0"/>
              <a:ea typeface="Helvetica" pitchFamily="-84" charset="0"/>
              <a:cs typeface="Helvetica" pitchFamily="-84" charset="0"/>
              <a:sym typeface="Helvetica" pitchFamily="-8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1"/>
          <p:cNvSpPr>
            <a:spLocks noGrp="1" noRot="1" noChangeAspect="1" noChangeArrowheads="1"/>
          </p:cNvSpPr>
          <p:nvPr>
            <p:ph type="sldImg"/>
          </p:nvPr>
        </p:nvSpPr>
        <p:spPr>
          <a:solidFill>
            <a:srgbClr val="FFFFFF"/>
          </a:solidFill>
          <a:ln/>
        </p:spPr>
      </p:sp>
      <p:sp>
        <p:nvSpPr>
          <p:cNvPr id="53250" name="Rectangle 2"/>
          <p:cNvSpPr>
            <a:spLocks noGrp="1" noChangeArrowheads="1"/>
          </p:cNvSpPr>
          <p:nvPr>
            <p:ph type="body" idx="1"/>
          </p:nvPr>
        </p:nvSpPr>
        <p:spPr>
          <a:noFill/>
          <a:ln/>
        </p:spPr>
        <p:txBody>
          <a:bodyPr/>
          <a:lstStyle/>
          <a:p>
            <a:pPr eaLnBrk="1" hangingPunct="1">
              <a:buFontTx/>
              <a:buChar char="-"/>
            </a:pPr>
            <a:r>
              <a:rPr lang="en-US" sz="1800">
                <a:latin typeface="Helvetica" pitchFamily="-84" charset="0"/>
                <a:ea typeface="Helvetica" pitchFamily="-84" charset="0"/>
                <a:cs typeface="Helvetica" pitchFamily="-84" charset="0"/>
                <a:sym typeface="Helvetica" pitchFamily="-84" charset="0"/>
              </a:rPr>
              <a:t> Environmental data are often expensive to produce</a:t>
            </a:r>
          </a:p>
          <a:p>
            <a:pPr eaLnBrk="1" hangingPunct="1">
              <a:buFontTx/>
              <a:buChar char="-"/>
            </a:pPr>
            <a:r>
              <a:rPr lang="en-US" sz="1800">
                <a:latin typeface="Helvetica" pitchFamily="-84" charset="0"/>
                <a:ea typeface="Helvetica" pitchFamily="-84" charset="0"/>
                <a:cs typeface="Helvetica" pitchFamily="-84" charset="0"/>
                <a:sym typeface="Helvetica" pitchFamily="-84" charset="0"/>
              </a:rPr>
              <a:t> ex: sending a satellite to space needs a lot of material, development and implies many people =&gt; several millions dollars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
          <p:cNvSpPr>
            <a:spLocks noGrp="1" noRot="1" noChangeAspect="1" noChangeArrowheads="1"/>
          </p:cNvSpPr>
          <p:nvPr>
            <p:ph type="sldImg"/>
          </p:nvPr>
        </p:nvSpPr>
        <p:spPr>
          <a:solidFill>
            <a:srgbClr val="FFFFFF"/>
          </a:solidFill>
          <a:ln/>
        </p:spPr>
      </p:sp>
      <p:sp>
        <p:nvSpPr>
          <p:cNvPr id="55298" name="Rectangle 2"/>
          <p:cNvSpPr>
            <a:spLocks noGrp="1" noChangeArrowheads="1"/>
          </p:cNvSpPr>
          <p:nvPr>
            <p:ph type="body" idx="1"/>
          </p:nvPr>
        </p:nvSpPr>
        <p:spPr>
          <a:noFill/>
          <a:ln/>
        </p:spPr>
        <p:txBody>
          <a:bodyPr/>
          <a:lstStyle/>
          <a:p>
            <a:pPr eaLnBrk="1" hangingPunct="1">
              <a:buFontTx/>
              <a:buChar char="-"/>
            </a:pPr>
            <a:r>
              <a:rPr lang="en-US" sz="1800">
                <a:latin typeface="Helvetica" pitchFamily="-84" charset="0"/>
                <a:ea typeface="Helvetica" pitchFamily="-84" charset="0"/>
                <a:cs typeface="Helvetica" pitchFamily="-84" charset="0"/>
                <a:sym typeface="Helvetica" pitchFamily="-84" charset="0"/>
              </a:rPr>
              <a:t> For a same dataset (ex: land cover), data of different quality and format</a:t>
            </a:r>
          </a:p>
          <a:p>
            <a:pPr eaLnBrk="1" hangingPunct="1">
              <a:buFontTx/>
              <a:buChar char="-"/>
            </a:pPr>
            <a:r>
              <a:rPr lang="en-US" sz="1800">
                <a:latin typeface="Helvetica" pitchFamily="-84" charset="0"/>
                <a:ea typeface="Helvetica" pitchFamily="-84" charset="0"/>
                <a:cs typeface="Helvetica" pitchFamily="-84" charset="0"/>
                <a:sym typeface="Helvetica" pitchFamily="-84" charset="0"/>
              </a:rPr>
              <a:t>These 3 datasets are not compatible as can not be integrated or compared as the classification is different</a:t>
            </a:r>
          </a:p>
          <a:p>
            <a:pPr eaLnBrk="1" hangingPunct="1">
              <a:buFontTx/>
              <a:buChar char="-"/>
            </a:pPr>
            <a:r>
              <a:rPr lang="en-US" sz="1800">
                <a:latin typeface="Helvetica" pitchFamily="-84" charset="0"/>
                <a:ea typeface="Helvetica" pitchFamily="-84" charset="0"/>
                <a:cs typeface="Helvetica" pitchFamily="-84" charset="0"/>
                <a:sym typeface="Helvetica" pitchFamily="-84" charset="0"/>
              </a:rPr>
              <a:t> projection and resolution also different</a:t>
            </a:r>
          </a:p>
          <a:p>
            <a:pPr eaLnBrk="1" hangingPunct="1">
              <a:buFontTx/>
              <a:buChar char="-"/>
            </a:pPr>
            <a:r>
              <a:rPr lang="en-US" sz="1800">
                <a:latin typeface="Helvetica" pitchFamily="-84" charset="0"/>
                <a:ea typeface="Helvetica" pitchFamily="-84" charset="0"/>
                <a:cs typeface="Helvetica" pitchFamily="-84" charset="0"/>
                <a:sym typeface="Helvetica" pitchFamily="-84" charset="0"/>
              </a:rPr>
              <a:t> ex: In CORINE, CH + ex-YUG not represented</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endParaRPr lang="en-US" dirty="0"/>
          </a:p>
        </p:txBody>
      </p:sp>
      <p:sp>
        <p:nvSpPr>
          <p:cNvPr id="4" name="Slide Number Placeholder 3"/>
          <p:cNvSpPr>
            <a:spLocks noGrp="1"/>
          </p:cNvSpPr>
          <p:nvPr>
            <p:ph type="sldNum" sz="quarter" idx="10"/>
          </p:nvPr>
        </p:nvSpPr>
        <p:spPr/>
        <p:txBody>
          <a:bodyPr/>
          <a:lstStyle/>
          <a:p>
            <a:fld id="{F9437C5F-805C-4B40-91D7-7BCD91288652}"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1"/>
          <p:cNvSpPr>
            <a:spLocks noGrp="1" noRot="1" noChangeAspect="1" noChangeArrowheads="1"/>
          </p:cNvSpPr>
          <p:nvPr>
            <p:ph type="sldImg"/>
          </p:nvPr>
        </p:nvSpPr>
        <p:spPr>
          <a:solidFill>
            <a:srgbClr val="FFFFFF"/>
          </a:solidFill>
          <a:ln/>
        </p:spPr>
      </p:sp>
      <p:sp>
        <p:nvSpPr>
          <p:cNvPr id="57346" name="Rectangle 2"/>
          <p:cNvSpPr>
            <a:spLocks noGrp="1" noChangeArrowheads="1"/>
          </p:cNvSpPr>
          <p:nvPr>
            <p:ph type="body" idx="1"/>
          </p:nvPr>
        </p:nvSpPr>
        <p:spPr>
          <a:noFill/>
          <a:ln/>
        </p:spPr>
        <p:txBody>
          <a:bodyPr/>
          <a:lstStyle/>
          <a:p>
            <a:pPr eaLnBrk="1" hangingPunct="1">
              <a:buFontTx/>
              <a:buChar char="-"/>
            </a:pPr>
            <a:r>
              <a:rPr lang="en-US" sz="1800">
                <a:latin typeface="Helvetica" pitchFamily="-84" charset="0"/>
                <a:ea typeface="Helvetica" pitchFamily="-84" charset="0"/>
                <a:cs typeface="Helvetica" pitchFamily="-84" charset="0"/>
                <a:sym typeface="Helvetica" pitchFamily="-84" charset="0"/>
              </a:rPr>
              <a:t>Technological progress </a:t>
            </a:r>
            <a:r>
              <a:rPr lang="en-US" sz="1800">
                <a:latin typeface="Helvetica" pitchFamily="-84" charset="0"/>
                <a:ea typeface="Helvetica" pitchFamily="-84" charset="0"/>
                <a:cs typeface="Helvetica" pitchFamily="-84" charset="0"/>
                <a:sym typeface="Wingdings" pitchFamily="-84" charset="2"/>
              </a:rPr>
              <a:t> resolution of spatial env. Data increase (ex: climatic data)  data more and more accurate and heavy </a:t>
            </a:r>
            <a:endParaRPr lang="en-US" sz="1800">
              <a:latin typeface="Helvetica" pitchFamily="-84" charset="0"/>
              <a:ea typeface="Helvetica" pitchFamily="-84" charset="0"/>
              <a:cs typeface="Helvetica" pitchFamily="-84" charset="0"/>
              <a:sym typeface="Helvetica" pitchFamily="-84" charset="0"/>
            </a:endParaRPr>
          </a:p>
          <a:p>
            <a:pPr eaLnBrk="1" hangingPunct="1">
              <a:buFont typeface="Symbol" pitchFamily="-84" charset="2"/>
              <a:buChar char=""/>
            </a:pPr>
            <a:r>
              <a:rPr lang="en-US" sz="1800">
                <a:latin typeface="Helvetica" pitchFamily="-84" charset="0"/>
                <a:ea typeface="Helvetica" pitchFamily="-84" charset="0"/>
                <a:cs typeface="Helvetica" pitchFamily="-84" charset="0"/>
                <a:sym typeface="Helvetica" pitchFamily="-84" charset="0"/>
              </a:rPr>
              <a:t>Need of more and more powerful computers to be analyzed</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1"/>
          <p:cNvSpPr>
            <a:spLocks noGrp="1" noRot="1" noChangeAspect="1" noChangeArrowheads="1"/>
          </p:cNvSpPr>
          <p:nvPr>
            <p:ph type="sldImg"/>
          </p:nvPr>
        </p:nvSpPr>
        <p:spPr>
          <a:solidFill>
            <a:srgbClr val="FFFFFF"/>
          </a:solidFill>
          <a:ln/>
        </p:spPr>
      </p:sp>
      <p:sp>
        <p:nvSpPr>
          <p:cNvPr id="59394" name="Rectangle 2"/>
          <p:cNvSpPr>
            <a:spLocks noGrp="1" noChangeArrowheads="1"/>
          </p:cNvSpPr>
          <p:nvPr>
            <p:ph type="body" idx="1"/>
          </p:nvPr>
        </p:nvSpPr>
        <p:spPr>
          <a:noFill/>
          <a:ln/>
        </p:spPr>
        <p:txBody>
          <a:bodyPr/>
          <a:lstStyle/>
          <a:p>
            <a:pPr eaLnBrk="1" hangingPunct="1"/>
            <a:r>
              <a:rPr lang="en-US" sz="1800">
                <a:latin typeface="Helvetica" pitchFamily="-84" charset="0"/>
                <a:ea typeface="Helvetica" pitchFamily="-84" charset="0"/>
                <a:cs typeface="Helvetica" pitchFamily="-84" charset="0"/>
                <a:sym typeface="Helvetica" pitchFamily="-84" charset="0"/>
              </a:rPr>
              <a:t>- In conclusion, geospatial data difficult to integrate because of:</a:t>
            </a:r>
          </a:p>
          <a:p>
            <a:pPr eaLnBrk="1" hangingPunct="1"/>
            <a:r>
              <a:rPr lang="en-US" sz="1800">
                <a:latin typeface="Helvetica" pitchFamily="-84" charset="0"/>
                <a:ea typeface="Helvetica" pitchFamily="-84" charset="0"/>
                <a:cs typeface="Helvetica" pitchFamily="-84" charset="0"/>
                <a:sym typeface="Helvetica" pitchFamily="-84" charset="0"/>
              </a:rPr>
              <a:t>	- incompatibilities in terms of formats or models</a:t>
            </a:r>
          </a:p>
          <a:p>
            <a:pPr eaLnBrk="1" hangingPunct="1"/>
            <a:r>
              <a:rPr lang="en-US" sz="1800">
                <a:latin typeface="Helvetica" pitchFamily="-84" charset="0"/>
                <a:ea typeface="Helvetica" pitchFamily="-84" charset="0"/>
                <a:cs typeface="Helvetica" pitchFamily="-84" charset="0"/>
                <a:sym typeface="Helvetica" pitchFamily="-84" charset="0"/>
              </a:rPr>
              <a:t>	- lack of metadata (who creates and maintains the data, what resolution, …)</a:t>
            </a:r>
          </a:p>
          <a:p>
            <a:pPr eaLnBrk="1" hangingPunct="1"/>
            <a:r>
              <a:rPr lang="en-US" sz="1800">
                <a:latin typeface="Helvetica" pitchFamily="-84" charset="0"/>
                <a:ea typeface="Helvetica" pitchFamily="-84" charset="0"/>
                <a:cs typeface="Helvetica" pitchFamily="-84" charset="0"/>
                <a:sym typeface="Helvetica" pitchFamily="-84" charset="0"/>
              </a:rPr>
              <a:t>	- data is fragmented (electronic silos) and needs to be replicated even if exists already</a:t>
            </a:r>
          </a:p>
          <a:p>
            <a:pPr eaLnBrk="1" hangingPunct="1"/>
            <a:r>
              <a:rPr lang="en-US" sz="1800">
                <a:latin typeface="Helvetica" pitchFamily="-84" charset="0"/>
                <a:ea typeface="Helvetica" pitchFamily="-84" charset="0"/>
                <a:cs typeface="Helvetica" pitchFamily="-84" charset="0"/>
                <a:sym typeface="Helvetica" pitchFamily="-84" charset="0"/>
              </a:rPr>
              <a:t>	- data policies (ex: distribution) are often not helping (copyrights, password protection, …)     </a:t>
            </a:r>
          </a:p>
          <a:p>
            <a:pPr eaLnBrk="1" hangingPunct="1"/>
            <a:endParaRPr lang="en-US" sz="1800">
              <a:latin typeface="Helvetica" pitchFamily="-84" charset="0"/>
              <a:ea typeface="Helvetica" pitchFamily="-84" charset="0"/>
              <a:cs typeface="Helvetica" pitchFamily="-84" charset="0"/>
              <a:sym typeface="Helvetica" pitchFamily="-84" charset="0"/>
            </a:endParaRPr>
          </a:p>
          <a:p>
            <a:pPr eaLnBrk="1" hangingPunct="1">
              <a:buFontTx/>
              <a:buChar char="-"/>
            </a:pPr>
            <a:r>
              <a:rPr lang="en-US" sz="1800">
                <a:latin typeface="Helvetica" pitchFamily="-84" charset="0"/>
                <a:ea typeface="Helvetica" pitchFamily="-84" charset="0"/>
                <a:cs typeface="Helvetica" pitchFamily="-84" charset="0"/>
                <a:sym typeface="Helvetica" pitchFamily="-84" charset="0"/>
              </a:rPr>
              <a:t>de politique de distribution, arrangements institutionnels (droits d</a:t>
            </a:r>
            <a:r>
              <a:rPr lang="ja-JP" altLang="en-US" sz="1800">
                <a:latin typeface="Helvetica" pitchFamily="-84" charset="0"/>
                <a:ea typeface="Helvetica" pitchFamily="-84" charset="0"/>
                <a:cs typeface="Helvetica" pitchFamily="-84" charset="0"/>
                <a:sym typeface="Helvetica" pitchFamily="-84" charset="0"/>
              </a:rPr>
              <a:t>’</a:t>
            </a:r>
            <a:r>
              <a:rPr lang="en-US" altLang="ja-JP" sz="1800">
                <a:latin typeface="Helvetica" pitchFamily="-84" charset="0"/>
                <a:ea typeface="Helvetica" pitchFamily="-84" charset="0"/>
                <a:cs typeface="Helvetica" pitchFamily="-84" charset="0"/>
                <a:sym typeface="Helvetica" pitchFamily="-84" charset="0"/>
              </a:rPr>
              <a:t>auteur, mot de passe,...)</a:t>
            </a:r>
          </a:p>
          <a:p>
            <a:pPr eaLnBrk="1" hangingPunct="1">
              <a:buFontTx/>
              <a:buChar char="-"/>
            </a:pPr>
            <a:endParaRPr lang="en-US" sz="1800">
              <a:latin typeface="Helvetica" pitchFamily="-84" charset="0"/>
              <a:ea typeface="Helvetica" pitchFamily="-84" charset="0"/>
              <a:cs typeface="Helvetica" pitchFamily="-84" charset="0"/>
              <a:sym typeface="Helvetica" pitchFamily="-84" charset="0"/>
            </a:endParaRPr>
          </a:p>
          <a:p>
            <a:pPr eaLnBrk="1" hangingPunct="1">
              <a:buFont typeface="Symbol" pitchFamily="-84" charset="2"/>
              <a:buChar char=""/>
            </a:pPr>
            <a:r>
              <a:rPr lang="en-US" sz="1800">
                <a:latin typeface="Helvetica" pitchFamily="-84" charset="0"/>
                <a:ea typeface="Helvetica" pitchFamily="-84" charset="0"/>
                <a:cs typeface="Helvetica" pitchFamily="-84" charset="0"/>
                <a:sym typeface="Helvetica" pitchFamily="-84" charset="0"/>
              </a:rPr>
              <a:t>All these elements prevent an efficient use and integration of data =&gt; currently  difficult to exchange and deliver quality information  </a:t>
            </a:r>
          </a:p>
          <a:p>
            <a:pPr eaLnBrk="1" hangingPunct="1">
              <a:buFont typeface="Symbol" pitchFamily="-84" charset="2"/>
              <a:buChar char=""/>
            </a:pPr>
            <a:endParaRPr lang="en-US" sz="1800">
              <a:latin typeface="Helvetica" pitchFamily="-84" charset="0"/>
              <a:ea typeface="Helvetica" pitchFamily="-84" charset="0"/>
              <a:cs typeface="Helvetica" pitchFamily="-84" charset="0"/>
              <a:sym typeface="Helvetica" pitchFamily="-8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1"/>
          <p:cNvSpPr>
            <a:spLocks noGrp="1" noRot="1" noChangeAspect="1" noChangeArrowheads="1"/>
          </p:cNvSpPr>
          <p:nvPr>
            <p:ph type="sldImg"/>
          </p:nvPr>
        </p:nvSpPr>
        <p:spPr>
          <a:solidFill>
            <a:srgbClr val="FFFFFF"/>
          </a:solidFill>
          <a:ln/>
        </p:spPr>
      </p:sp>
      <p:sp>
        <p:nvSpPr>
          <p:cNvPr id="61442" name="Rectangle 2"/>
          <p:cNvSpPr>
            <a:spLocks noGrp="1" noChangeArrowheads="1"/>
          </p:cNvSpPr>
          <p:nvPr>
            <p:ph type="body" idx="1"/>
          </p:nvPr>
        </p:nvSpPr>
        <p:spPr>
          <a:noFill/>
          <a:ln/>
        </p:spPr>
        <p:txBody>
          <a:bodyPr/>
          <a:lstStyle/>
          <a:p>
            <a:pPr eaLnBrk="1" hangingPunct="1"/>
            <a:r>
              <a:rPr lang="en-US" sz="2200">
                <a:latin typeface="Lucida Grande" pitchFamily="-84" charset="0"/>
                <a:ea typeface="Lucida Grande" pitchFamily="-84" charset="0"/>
                <a:cs typeface="Lucida Grande" pitchFamily="-84" charset="0"/>
                <a:sym typeface="Lucida Grande" pitchFamily="-84" charset="0"/>
              </a:rPr>
              <a:t>Can we disseminate data and information in a better and efficient way?</a:t>
            </a:r>
            <a:endParaRPr lang="en-US" sz="1800">
              <a:latin typeface="Helvetica" pitchFamily="-84" charset="0"/>
              <a:ea typeface="Helvetica" pitchFamily="-84" charset="0"/>
              <a:cs typeface="Helvetica" pitchFamily="-84" charset="0"/>
              <a:sym typeface="Helvetica" pitchFamily="-84" charset="0"/>
            </a:endParaRPr>
          </a:p>
          <a:p>
            <a:pPr eaLnBrk="1" hangingPunct="1"/>
            <a:endParaRPr lang="en-US">
              <a:latin typeface="Helvetica" pitchFamily="-84" charset="0"/>
              <a:ea typeface="Helvetica" pitchFamily="-84" charset="0"/>
              <a:cs typeface="Helvetica" pitchFamily="-84" charset="0"/>
              <a:sym typeface="Helvetica" pitchFamily="-8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1"/>
          <p:cNvSpPr>
            <a:spLocks noGrp="1" noRot="1" noChangeAspect="1" noChangeArrowheads="1"/>
          </p:cNvSpPr>
          <p:nvPr>
            <p:ph type="sldImg"/>
          </p:nvPr>
        </p:nvSpPr>
        <p:spPr>
          <a:solidFill>
            <a:srgbClr val="FFFFFF"/>
          </a:solidFill>
          <a:ln/>
        </p:spPr>
      </p:sp>
      <p:sp>
        <p:nvSpPr>
          <p:cNvPr id="63490" name="Rectangle 2"/>
          <p:cNvSpPr>
            <a:spLocks noGrp="1" noChangeArrowheads="1"/>
          </p:cNvSpPr>
          <p:nvPr>
            <p:ph type="body" idx="1"/>
          </p:nvPr>
        </p:nvSpPr>
        <p:spPr>
          <a:noFill/>
          <a:ln/>
        </p:spPr>
        <p:txBody>
          <a:bodyPr/>
          <a:lstStyle/>
          <a:p>
            <a:pPr eaLnBrk="1" hangingPunct="1">
              <a:buFontTx/>
              <a:buChar char="-"/>
            </a:pPr>
            <a:r>
              <a:rPr lang="en-US" sz="2200">
                <a:latin typeface="Lucida Grande" pitchFamily="-84" charset="0"/>
                <a:ea typeface="Lucida Grande" pitchFamily="-84" charset="0"/>
                <a:cs typeface="Lucida Grande" pitchFamily="-84" charset="0"/>
                <a:sym typeface="Lucida Grande" pitchFamily="-84" charset="0"/>
              </a:rPr>
              <a:t> We can compare the actual situation with this plugs of many type, all useful  and needed but not really compatible</a:t>
            </a:r>
          </a:p>
          <a:p>
            <a:pPr eaLnBrk="1" hangingPunct="1">
              <a:buFontTx/>
              <a:buChar char="-"/>
            </a:pPr>
            <a:r>
              <a:rPr lang="en-US" sz="2200">
                <a:latin typeface="Lucida Grande" pitchFamily="-84" charset="0"/>
                <a:ea typeface="Lucida Grande" pitchFamily="-84" charset="0"/>
                <a:cs typeface="Lucida Grande" pitchFamily="-84" charset="0"/>
                <a:sym typeface="Lucida Grande" pitchFamily="-84" charset="0"/>
              </a:rPr>
              <a:t> the solution to make them compatible is an universal adapter that will make all of them interoperable  </a:t>
            </a:r>
            <a:endParaRPr lang="en-US" sz="2200">
              <a:latin typeface="Lucida Grande" pitchFamily="-84" charset="0"/>
              <a:ea typeface="Lucida Grande" pitchFamily="-84" charset="0"/>
              <a:cs typeface="Lucida Grande" pitchFamily="-84" charset="0"/>
              <a:sym typeface="Helvetica" pitchFamily="-84" charset="0"/>
            </a:endParaRPr>
          </a:p>
          <a:p>
            <a:pPr eaLnBrk="1" hangingPunct="1"/>
            <a:endParaRPr lang="en-US">
              <a:latin typeface="Helvetica" pitchFamily="-84" charset="0"/>
              <a:ea typeface="Helvetica" pitchFamily="-84" charset="0"/>
              <a:cs typeface="Helvetica" pitchFamily="-84" charset="0"/>
              <a:sym typeface="Helvetica" pitchFamily="-8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1"/>
          <p:cNvSpPr>
            <a:spLocks noGrp="1" noRot="1" noChangeAspect="1" noChangeArrowheads="1"/>
          </p:cNvSpPr>
          <p:nvPr>
            <p:ph type="sldImg"/>
          </p:nvPr>
        </p:nvSpPr>
        <p:spPr>
          <a:solidFill>
            <a:srgbClr val="FFFFFF"/>
          </a:solidFill>
          <a:ln/>
        </p:spPr>
      </p:sp>
      <p:sp>
        <p:nvSpPr>
          <p:cNvPr id="65538" name="Rectangle 2"/>
          <p:cNvSpPr>
            <a:spLocks noGrp="1" noChangeArrowheads="1"/>
          </p:cNvSpPr>
          <p:nvPr>
            <p:ph type="body" idx="1"/>
          </p:nvPr>
        </p:nvSpPr>
        <p:spPr>
          <a:noFill/>
          <a:ln/>
        </p:spPr>
        <p:txBody>
          <a:bodyPr/>
          <a:lstStyle/>
          <a:p>
            <a:pPr eaLnBrk="1" hangingPunct="1">
              <a:buFontTx/>
              <a:buChar char="-"/>
            </a:pPr>
            <a:r>
              <a:rPr lang="en-US" sz="1800">
                <a:latin typeface="Helvetica" pitchFamily="-84" charset="0"/>
                <a:ea typeface="Helvetica" pitchFamily="-84" charset="0"/>
                <a:cs typeface="Helvetica" pitchFamily="-84" charset="0"/>
                <a:sym typeface="Helvetica" pitchFamily="-84" charset="0"/>
              </a:rPr>
              <a:t> What is interoperability?</a:t>
            </a:r>
          </a:p>
          <a:p>
            <a:pPr eaLnBrk="1" hangingPunct="1">
              <a:buFontTx/>
              <a:buChar char="-"/>
            </a:pPr>
            <a:r>
              <a:rPr lang="en-US" sz="1800">
                <a:latin typeface="Helvetica" pitchFamily="-84" charset="0"/>
                <a:ea typeface="Helvetica" pitchFamily="-84" charset="0"/>
                <a:cs typeface="Helvetica" pitchFamily="-84" charset="0"/>
                <a:sym typeface="Helvetica" pitchFamily="-84" charset="0"/>
              </a:rPr>
              <a:t> it is the capacity to facilitate integration, just like 2 pieces of a puzzle </a:t>
            </a:r>
          </a:p>
          <a:p>
            <a:pPr eaLnBrk="1" hangingPunct="1"/>
            <a:r>
              <a:rPr lang="en-US" sz="1800">
                <a:latin typeface="Helvetica" pitchFamily="-84" charset="0"/>
                <a:ea typeface="Helvetica" pitchFamily="-84" charset="0"/>
                <a:cs typeface="Helvetica" pitchFamily="-84" charset="0"/>
                <a:sym typeface="Helvetica" pitchFamily="-84" charset="0"/>
              </a:rPr>
              <a:t>- Read definition</a:t>
            </a:r>
          </a:p>
          <a:p>
            <a:pPr eaLnBrk="1" hangingPunct="1"/>
            <a:endParaRPr lang="en-US" sz="2400">
              <a:latin typeface="Helvetica" pitchFamily="-84" charset="0"/>
              <a:ea typeface="Helvetica" pitchFamily="-84" charset="0"/>
              <a:cs typeface="Helvetica" pitchFamily="-84" charset="0"/>
              <a:sym typeface="Helvetica" pitchFamily="-84" charset="0"/>
            </a:endParaRPr>
          </a:p>
          <a:p>
            <a:pPr eaLnBrk="1" hangingPunct="1"/>
            <a:endParaRPr lang="en-US">
              <a:latin typeface="Helvetica" pitchFamily="-84" charset="0"/>
              <a:ea typeface="Helvetica" pitchFamily="-84" charset="0"/>
              <a:cs typeface="Helvetica" pitchFamily="-84" charset="0"/>
              <a:sym typeface="Helvetica" pitchFamily="-8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1"/>
          <p:cNvSpPr>
            <a:spLocks noGrp="1" noRot="1" noChangeAspect="1" noChangeArrowheads="1"/>
          </p:cNvSpPr>
          <p:nvPr>
            <p:ph type="sldImg"/>
          </p:nvPr>
        </p:nvSpPr>
        <p:spPr>
          <a:solidFill>
            <a:srgbClr val="FFFFFF"/>
          </a:solidFill>
          <a:ln/>
        </p:spPr>
      </p:sp>
      <p:sp>
        <p:nvSpPr>
          <p:cNvPr id="67586" name="Rectangle 2"/>
          <p:cNvSpPr>
            <a:spLocks noGrp="1" noChangeArrowheads="1"/>
          </p:cNvSpPr>
          <p:nvPr>
            <p:ph type="body" idx="1"/>
          </p:nvPr>
        </p:nvSpPr>
        <p:spPr>
          <a:noFill/>
          <a:ln/>
        </p:spPr>
        <p:txBody>
          <a:bodyPr/>
          <a:lstStyle/>
          <a:p>
            <a:pPr eaLnBrk="1" hangingPunct="1"/>
            <a:r>
              <a:rPr lang="en-US" sz="1800">
                <a:latin typeface="Helvetica" pitchFamily="-84" charset="0"/>
                <a:ea typeface="Helvetica" pitchFamily="-84" charset="0"/>
                <a:cs typeface="Helvetica" pitchFamily="-84" charset="0"/>
                <a:sym typeface="Helvetica" pitchFamily="-84" charset="0"/>
              </a:rPr>
              <a:t>- An interoperable system has several facets:</a:t>
            </a:r>
          </a:p>
          <a:p>
            <a:pPr eaLnBrk="1" hangingPunct="1"/>
            <a:r>
              <a:rPr lang="en-US" sz="1800">
                <a:latin typeface="Helvetica" pitchFamily="-84" charset="0"/>
                <a:ea typeface="Helvetica" pitchFamily="-84" charset="0"/>
                <a:cs typeface="Helvetica" pitchFamily="-84" charset="0"/>
                <a:sym typeface="Helvetica" pitchFamily="-84" charset="0"/>
              </a:rPr>
              <a:t>- Of course technical</a:t>
            </a:r>
          </a:p>
          <a:p>
            <a:pPr eaLnBrk="1" hangingPunct="1"/>
            <a:r>
              <a:rPr lang="en-US" sz="1800">
                <a:latin typeface="Helvetica" pitchFamily="-84" charset="0"/>
                <a:ea typeface="Helvetica" pitchFamily="-84" charset="0"/>
                <a:cs typeface="Helvetica" pitchFamily="-84" charset="0"/>
                <a:sym typeface="Helvetica" pitchFamily="-84" charset="0"/>
              </a:rPr>
              <a:t>- semantic (même terminologie)</a:t>
            </a:r>
          </a:p>
          <a:p>
            <a:pPr eaLnBrk="1" hangingPunct="1"/>
            <a:r>
              <a:rPr lang="en-US" sz="1800">
                <a:latin typeface="Helvetica" pitchFamily="-84" charset="0"/>
                <a:ea typeface="Helvetica" pitchFamily="-84" charset="0"/>
                <a:cs typeface="Helvetica" pitchFamily="-84" charset="0"/>
                <a:sym typeface="Helvetica" pitchFamily="-84" charset="0"/>
              </a:rPr>
              <a:t>- legal</a:t>
            </a:r>
          </a:p>
          <a:p>
            <a:pPr eaLnBrk="1" hangingPunct="1"/>
            <a:r>
              <a:rPr lang="en-US" sz="1800">
                <a:latin typeface="Helvetica" pitchFamily="-84" charset="0"/>
                <a:ea typeface="Helvetica" pitchFamily="-84" charset="0"/>
                <a:cs typeface="Helvetica" pitchFamily="-84" charset="0"/>
                <a:sym typeface="Helvetica" pitchFamily="-84" charset="0"/>
              </a:rPr>
              <a:t>- and human: this is the reason why we are here today: to train, to exchange, to collaborate,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1"/>
          <p:cNvSpPr>
            <a:spLocks noGrp="1" noRot="1" noChangeAspect="1" noChangeArrowheads="1"/>
          </p:cNvSpPr>
          <p:nvPr>
            <p:ph type="sldImg"/>
          </p:nvPr>
        </p:nvSpPr>
        <p:spPr>
          <a:solidFill>
            <a:srgbClr val="FFFFFF"/>
          </a:solidFill>
          <a:ln/>
        </p:spPr>
      </p:sp>
      <p:sp>
        <p:nvSpPr>
          <p:cNvPr id="69634" name="Rectangle 2"/>
          <p:cNvSpPr>
            <a:spLocks noGrp="1" noChangeArrowheads="1"/>
          </p:cNvSpPr>
          <p:nvPr>
            <p:ph type="body" idx="1"/>
          </p:nvPr>
        </p:nvSpPr>
        <p:spPr>
          <a:noFill/>
          <a:ln/>
        </p:spPr>
        <p:txBody>
          <a:bodyPr/>
          <a:lstStyle/>
          <a:p>
            <a:pPr eaLnBrk="1" hangingPunct="1">
              <a:buFontTx/>
              <a:buChar char="-"/>
            </a:pPr>
            <a:r>
              <a:rPr lang="en-US" sz="1800">
                <a:latin typeface="Helvetica" pitchFamily="-84" charset="0"/>
                <a:ea typeface="Helvetica" pitchFamily="-84" charset="0"/>
                <a:cs typeface="Helvetica" pitchFamily="-84" charset="0"/>
                <a:sym typeface="Helvetica" pitchFamily="-84" charset="0"/>
              </a:rPr>
              <a:t>There are several factors to facilitate interoperability but the most important one = STANDARDS</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1"/>
          <p:cNvSpPr>
            <a:spLocks noGrp="1" noRot="1" noChangeAspect="1" noChangeArrowheads="1"/>
          </p:cNvSpPr>
          <p:nvPr>
            <p:ph type="sldImg"/>
          </p:nvPr>
        </p:nvSpPr>
        <p:spPr>
          <a:solidFill>
            <a:srgbClr val="FFFFFF"/>
          </a:solidFill>
          <a:ln/>
        </p:spPr>
      </p:sp>
      <p:sp>
        <p:nvSpPr>
          <p:cNvPr id="71682" name="Rectangle 2"/>
          <p:cNvSpPr>
            <a:spLocks noGrp="1" noChangeArrowheads="1"/>
          </p:cNvSpPr>
          <p:nvPr>
            <p:ph type="body" idx="1"/>
          </p:nvPr>
        </p:nvSpPr>
        <p:spPr>
          <a:noFill/>
          <a:ln/>
        </p:spPr>
        <p:txBody>
          <a:bodyPr/>
          <a:lstStyle/>
          <a:p>
            <a:pPr eaLnBrk="1" hangingPunct="1">
              <a:buFontTx/>
              <a:buChar char="-"/>
            </a:pPr>
            <a:r>
              <a:rPr lang="en-US" sz="1800">
                <a:latin typeface="Helvetica" pitchFamily="-84" charset="0"/>
                <a:ea typeface="Helvetica" pitchFamily="-84" charset="0"/>
                <a:cs typeface="Helvetica" pitchFamily="-84" charset="0"/>
                <a:sym typeface="Helvetica" pitchFamily="-84" charset="0"/>
              </a:rPr>
              <a:t> STANDARDS = reference documents that define characteristics and provide technical specifications to ensure interoperability between various components  </a:t>
            </a:r>
            <a:endParaRPr lang="en-US" sz="2400">
              <a:latin typeface="Helvetica" pitchFamily="-84" charset="0"/>
              <a:ea typeface="Helvetica" pitchFamily="-84" charset="0"/>
              <a:cs typeface="Helvetica" pitchFamily="-84" charset="0"/>
              <a:sym typeface="Helvetica" pitchFamily="-84" charset="0"/>
            </a:endParaRPr>
          </a:p>
          <a:p>
            <a:pPr eaLnBrk="1" hangingPunct="1"/>
            <a:endParaRPr lang="en-US">
              <a:latin typeface="Helvetica" pitchFamily="-84" charset="0"/>
              <a:ea typeface="Helvetica" pitchFamily="-84" charset="0"/>
              <a:cs typeface="Helvetica" pitchFamily="-84" charset="0"/>
              <a:sym typeface="Helvetica" pitchFamily="-8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1"/>
          <p:cNvSpPr>
            <a:spLocks noGrp="1" noRot="1" noChangeAspect="1" noChangeArrowheads="1"/>
          </p:cNvSpPr>
          <p:nvPr>
            <p:ph type="sldImg"/>
          </p:nvPr>
        </p:nvSpPr>
        <p:spPr>
          <a:solidFill>
            <a:srgbClr val="FFFFFF"/>
          </a:solidFill>
          <a:ln/>
        </p:spPr>
      </p:sp>
      <p:sp>
        <p:nvSpPr>
          <p:cNvPr id="73730" name="Rectangle 2"/>
          <p:cNvSpPr>
            <a:spLocks noGrp="1" noChangeArrowheads="1"/>
          </p:cNvSpPr>
          <p:nvPr>
            <p:ph type="body" idx="1"/>
          </p:nvPr>
        </p:nvSpPr>
        <p:spPr>
          <a:noFill/>
          <a:ln/>
        </p:spPr>
        <p:txBody>
          <a:bodyPr/>
          <a:lstStyle/>
          <a:p>
            <a:pPr eaLnBrk="1" hangingPunct="1">
              <a:buFontTx/>
              <a:buChar char="-"/>
            </a:pPr>
            <a:r>
              <a:rPr lang="en-US" sz="1800">
                <a:latin typeface="Helvetica" pitchFamily="-84" charset="0"/>
                <a:ea typeface="Helvetica" pitchFamily="-84" charset="0"/>
                <a:cs typeface="Helvetica" pitchFamily="-84" charset="0"/>
                <a:sym typeface="Helvetica" pitchFamily="-84" charset="0"/>
              </a:rPr>
              <a:t> standards make it possible to consider data as a shared resources, that can be useful in several domains and for various communities</a:t>
            </a:r>
            <a:endParaRPr lang="en-US" sz="2400">
              <a:latin typeface="Helvetica" pitchFamily="-84" charset="0"/>
              <a:ea typeface="Helvetica" pitchFamily="-84" charset="0"/>
              <a:cs typeface="Helvetica" pitchFamily="-84" charset="0"/>
              <a:sym typeface="Helvetica" pitchFamily="-84" charset="0"/>
            </a:endParaRPr>
          </a:p>
          <a:p>
            <a:pPr eaLnBrk="1" hangingPunct="1"/>
            <a:endParaRPr lang="en-US">
              <a:latin typeface="Helvetica" pitchFamily="-84" charset="0"/>
              <a:ea typeface="Helvetica" pitchFamily="-84" charset="0"/>
              <a:cs typeface="Helvetica" pitchFamily="-84" charset="0"/>
              <a:sym typeface="Helvetica" pitchFamily="-8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1"/>
          <p:cNvSpPr>
            <a:spLocks noGrp="1" noRot="1" noChangeAspect="1" noChangeArrowheads="1"/>
          </p:cNvSpPr>
          <p:nvPr>
            <p:ph type="sldImg"/>
          </p:nvPr>
        </p:nvSpPr>
        <p:spPr>
          <a:solidFill>
            <a:srgbClr val="FFFFFF"/>
          </a:solidFill>
          <a:ln/>
        </p:spPr>
      </p:sp>
      <p:sp>
        <p:nvSpPr>
          <p:cNvPr id="75778" name="Rectangle 2"/>
          <p:cNvSpPr>
            <a:spLocks noGrp="1" noChangeArrowheads="1"/>
          </p:cNvSpPr>
          <p:nvPr>
            <p:ph type="body" idx="1"/>
          </p:nvPr>
        </p:nvSpPr>
        <p:spPr>
          <a:noFill/>
          <a:ln/>
        </p:spPr>
        <p:txBody>
          <a:bodyPr/>
          <a:lstStyle/>
          <a:p>
            <a:pPr eaLnBrk="1" hangingPunct="1">
              <a:buFontTx/>
              <a:buChar char="-"/>
            </a:pPr>
            <a:r>
              <a:rPr lang="en-US" sz="1800">
                <a:latin typeface="Helvetica" pitchFamily="-84" charset="0"/>
                <a:ea typeface="Helvetica" pitchFamily="-84" charset="0"/>
                <a:cs typeface="Helvetica" pitchFamily="-84" charset="0"/>
                <a:sym typeface="Helvetica" pitchFamily="-84" charset="0"/>
              </a:rPr>
              <a:t> One of the most important enablers for interoperability are STANDARDS.</a:t>
            </a:r>
          </a:p>
          <a:p>
            <a:pPr eaLnBrk="1" hangingPunct="1">
              <a:buFontTx/>
              <a:buChar char="-"/>
            </a:pPr>
            <a:r>
              <a:rPr lang="en-US" sz="1800">
                <a:latin typeface="Helvetica" pitchFamily="-84" charset="0"/>
                <a:ea typeface="Helvetica" pitchFamily="-84" charset="0"/>
                <a:cs typeface="Helvetica" pitchFamily="-84" charset="0"/>
                <a:sym typeface="Helvetica" pitchFamily="-84" charset="0"/>
              </a:rPr>
              <a:t>  in geomatics there are several organisms responsible for standardisation like ISO, OASIS, W3C but …</a:t>
            </a:r>
          </a:p>
          <a:p>
            <a:pPr eaLnBrk="1" hangingPunct="1">
              <a:buFontTx/>
              <a:buChar char="-"/>
            </a:pPr>
            <a:r>
              <a:rPr lang="en-US" sz="1800">
                <a:latin typeface="Helvetica" pitchFamily="-84" charset="0"/>
                <a:ea typeface="Helvetica" pitchFamily="-84" charset="0"/>
                <a:cs typeface="Helvetica" pitchFamily="-84" charset="0"/>
                <a:sym typeface="Helvetica" pitchFamily="-84" charset="0"/>
              </a:rPr>
              <a:t>The Open Geospatial Consortium (OGC) is the leading organization for geospatial standards and associated services.</a:t>
            </a:r>
          </a:p>
          <a:p>
            <a:pPr eaLnBrk="1" hangingPunct="1">
              <a:buFontTx/>
              <a:buChar char="-"/>
            </a:pPr>
            <a:r>
              <a:rPr lang="en-US" sz="1800">
                <a:latin typeface="Helvetica" pitchFamily="-84" charset="0"/>
                <a:ea typeface="Helvetica" pitchFamily="-84" charset="0"/>
                <a:cs typeface="Helvetica" pitchFamily="-84" charset="0"/>
                <a:sym typeface="Helvetica" pitchFamily="-84" charset="0"/>
              </a:rPr>
              <a:t> OCG works in close collaboration with ISO</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sz="1200" dirty="0" smtClean="0">
                <a:latin typeface="Lucida Grande" pitchFamily="-84" charset="0"/>
                <a:ea typeface="Lucida Grande" pitchFamily="-84" charset="0"/>
                <a:cs typeface="Lucida Grande" pitchFamily="-84" charset="0"/>
                <a:sym typeface="Lucida Grande" pitchFamily="-84" charset="0"/>
              </a:rPr>
              <a:t>If we consider our planet, The Earth system is something:   </a:t>
            </a:r>
          </a:p>
          <a:p>
            <a:pPr eaLnBrk="1" hangingPunct="1"/>
            <a:r>
              <a:rPr lang="en-US" sz="1200" dirty="0" smtClean="0">
                <a:latin typeface="Lucida Grande" pitchFamily="-84" charset="0"/>
                <a:ea typeface="Lucida Grande" pitchFamily="-84" charset="0"/>
                <a:cs typeface="Lucida Grande" pitchFamily="-84" charset="0"/>
                <a:sym typeface="Lucida Grande" pitchFamily="-84" charset="0"/>
              </a:rPr>
              <a:t>	 - complex</a:t>
            </a:r>
          </a:p>
          <a:p>
            <a:pPr eaLnBrk="1" hangingPunct="1"/>
            <a:r>
              <a:rPr lang="en-US" sz="1200" dirty="0" smtClean="0">
                <a:latin typeface="Lucida Grande" pitchFamily="-84" charset="0"/>
                <a:ea typeface="Lucida Grande" pitchFamily="-84" charset="0"/>
                <a:cs typeface="Lucida Grande" pitchFamily="-84" charset="0"/>
                <a:sym typeface="Lucida Grande" pitchFamily="-84" charset="0"/>
              </a:rPr>
              <a:t>	 - multidimensional (made of many systems)</a:t>
            </a:r>
          </a:p>
          <a:p>
            <a:pPr eaLnBrk="1" hangingPunct="1"/>
            <a:r>
              <a:rPr lang="en-US" sz="1200" dirty="0" smtClean="0">
                <a:latin typeface="Lucida Grande" pitchFamily="-84" charset="0"/>
                <a:ea typeface="Lucida Grande" pitchFamily="-84" charset="0"/>
                <a:cs typeface="Lucida Grande" pitchFamily="-84" charset="0"/>
                <a:sym typeface="Lucida Grande" pitchFamily="-84" charset="0"/>
              </a:rPr>
              <a:t>	 - highly interdependent (</a:t>
            </a:r>
            <a:r>
              <a:rPr lang="en-US" sz="1200" dirty="0" err="1" smtClean="0">
                <a:latin typeface="Lucida Grande" pitchFamily="-84" charset="0"/>
                <a:ea typeface="Lucida Grande" pitchFamily="-84" charset="0"/>
                <a:cs typeface="Lucida Grande" pitchFamily="-84" charset="0"/>
                <a:sym typeface="Lucida Grande" pitchFamily="-84" charset="0"/>
              </a:rPr>
              <a:t>interdependant</a:t>
            </a:r>
            <a:r>
              <a:rPr lang="en-US" sz="1200" dirty="0" smtClean="0">
                <a:latin typeface="Lucida Grande" pitchFamily="-84" charset="0"/>
                <a:ea typeface="Lucida Grande" pitchFamily="-84" charset="0"/>
                <a:cs typeface="Lucida Grande" pitchFamily="-84" charset="0"/>
                <a:sym typeface="Lucida Grande" pitchFamily="-84" charset="0"/>
              </a:rPr>
              <a:t>)</a:t>
            </a:r>
          </a:p>
          <a:p>
            <a:pPr eaLnBrk="1" hangingPunct="1"/>
            <a:r>
              <a:rPr lang="en-US" sz="1200" dirty="0" smtClean="0">
                <a:latin typeface="Lucida Grande" pitchFamily="-84" charset="0"/>
                <a:ea typeface="Lucida Grande" pitchFamily="-84" charset="0"/>
                <a:cs typeface="Lucida Grande" pitchFamily="-84" charset="0"/>
                <a:sym typeface="Lucida Grande" pitchFamily="-84" charset="0"/>
              </a:rPr>
              <a:t>	- dynamic, changing, evolving (spatial +temporal scales)</a:t>
            </a:r>
            <a:endParaRPr lang="en-US" sz="1200" dirty="0">
              <a:latin typeface="Lucida Grande" pitchFamily="-84" charset="0"/>
              <a:ea typeface="Lucida Grande" pitchFamily="-84" charset="0"/>
              <a:cs typeface="Lucida Grande" pitchFamily="-84" charset="0"/>
              <a:sym typeface="Lucida Grande" pitchFamily="-84" charset="0"/>
            </a:endParaRPr>
          </a:p>
        </p:txBody>
      </p:sp>
      <p:sp>
        <p:nvSpPr>
          <p:cNvPr id="4" name="Slide Number Placeholder 3"/>
          <p:cNvSpPr>
            <a:spLocks noGrp="1"/>
          </p:cNvSpPr>
          <p:nvPr>
            <p:ph type="sldNum" sz="quarter" idx="10"/>
          </p:nvPr>
        </p:nvSpPr>
        <p:spPr/>
        <p:txBody>
          <a:bodyPr/>
          <a:lstStyle/>
          <a:p>
            <a:fld id="{F9437C5F-805C-4B40-91D7-7BCD91288652}"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p:cNvSpPr>
            <a:spLocks noGrp="1" noRot="1" noChangeAspect="1"/>
          </p:cNvSpPr>
          <p:nvPr>
            <p:ph type="sldImg"/>
          </p:nvPr>
        </p:nvSpPr>
        <p:spPr>
          <a:ln/>
        </p:spPr>
      </p:sp>
      <p:sp>
        <p:nvSpPr>
          <p:cNvPr id="77826" name="Notes Placeholder 2"/>
          <p:cNvSpPr>
            <a:spLocks noGrp="1"/>
          </p:cNvSpPr>
          <p:nvPr>
            <p:ph type="body" idx="1"/>
          </p:nvPr>
        </p:nvSpPr>
        <p:spPr>
          <a:noFill/>
          <a:ln/>
        </p:spPr>
        <p:txBody>
          <a:bodyPr/>
          <a:lstStyle/>
          <a:p>
            <a:pPr>
              <a:buFontTx/>
              <a:buChar char="-"/>
            </a:pPr>
            <a:r>
              <a:rPr lang="en-US">
                <a:latin typeface="Helvetica" pitchFamily="-84" charset="0"/>
                <a:ea typeface="Helvetica" pitchFamily="-84" charset="0"/>
                <a:cs typeface="Helvetica" pitchFamily="-84" charset="0"/>
                <a:sym typeface="Helvetica" pitchFamily="-84" charset="0"/>
              </a:rPr>
              <a:t>OGC provides more than thirty (30) standards for data discovery, visualization, access and processing.</a:t>
            </a:r>
          </a:p>
          <a:p>
            <a:pPr>
              <a:buFontTx/>
              <a:buChar char="-"/>
            </a:pPr>
            <a:r>
              <a:rPr lang="en-US">
                <a:latin typeface="Helvetica" pitchFamily="-84" charset="0"/>
                <a:ea typeface="Helvetica" pitchFamily="-84" charset="0"/>
                <a:cs typeface="Helvetica" pitchFamily="-84" charset="0"/>
                <a:sym typeface="Helvetica" pitchFamily="-84" charset="0"/>
              </a:rPr>
              <a:t> the best known and important ones are for ex: WMS, WFS, WCS, …</a:t>
            </a:r>
          </a:p>
          <a:p>
            <a:endParaRPr lang="en-US">
              <a:latin typeface="Gill Sans" pitchFamily="-84" charset="0"/>
              <a:ea typeface="ＭＳ Ｐゴシック" pitchFamily="-84" charset="-128"/>
              <a:cs typeface="ＭＳ Ｐゴシック" pitchFamily="-8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1"/>
          <p:cNvSpPr>
            <a:spLocks noGrp="1" noRot="1" noChangeAspect="1" noChangeArrowheads="1"/>
          </p:cNvSpPr>
          <p:nvPr>
            <p:ph type="sldImg"/>
          </p:nvPr>
        </p:nvSpPr>
        <p:spPr>
          <a:solidFill>
            <a:srgbClr val="FFFFFF"/>
          </a:solidFill>
          <a:ln/>
        </p:spPr>
      </p:sp>
      <p:sp>
        <p:nvSpPr>
          <p:cNvPr id="79874" name="Rectangle 2"/>
          <p:cNvSpPr>
            <a:spLocks noGrp="1" noChangeArrowheads="1"/>
          </p:cNvSpPr>
          <p:nvPr>
            <p:ph type="body" idx="1"/>
          </p:nvPr>
        </p:nvSpPr>
        <p:spPr>
          <a:noFill/>
          <a:ln/>
        </p:spPr>
        <p:txBody>
          <a:bodyPr/>
          <a:lstStyle/>
          <a:p>
            <a:pPr eaLnBrk="1" hangingPunct="1">
              <a:buFontTx/>
              <a:buChar char="-"/>
            </a:pPr>
            <a:r>
              <a:rPr lang="en-US" sz="1800" dirty="0">
                <a:latin typeface="Helvetica" pitchFamily="-84" charset="0"/>
                <a:ea typeface="Helvetica" pitchFamily="-84" charset="0"/>
                <a:cs typeface="Helvetica" pitchFamily="-84" charset="0"/>
                <a:sym typeface="Helvetica" pitchFamily="-84" charset="0"/>
              </a:rPr>
              <a:t>data:</a:t>
            </a:r>
          </a:p>
          <a:p>
            <a:pPr lvl="1" eaLnBrk="1" hangingPunct="1">
              <a:buFontTx/>
              <a:buChar char="-"/>
            </a:pPr>
            <a:r>
              <a:rPr lang="en-US" sz="1800" dirty="0">
                <a:latin typeface="Helvetica" pitchFamily="-84" charset="0"/>
                <a:ea typeface="Helvetica" pitchFamily="-84" charset="0"/>
                <a:cs typeface="Helvetica" pitchFamily="-84" charset="0"/>
                <a:sym typeface="Helvetica" pitchFamily="-84" charset="0"/>
              </a:rPr>
              <a:t>WMS: maps as images</a:t>
            </a:r>
          </a:p>
          <a:p>
            <a:pPr lvl="1" eaLnBrk="1" hangingPunct="1">
              <a:buFontTx/>
              <a:buChar char="-"/>
            </a:pPr>
            <a:r>
              <a:rPr lang="en-US" sz="1800" dirty="0">
                <a:latin typeface="Helvetica" pitchFamily="-84" charset="0"/>
                <a:ea typeface="Helvetica" pitchFamily="-84" charset="0"/>
                <a:cs typeface="Helvetica" pitchFamily="-84" charset="0"/>
                <a:sym typeface="Helvetica" pitchFamily="-84" charset="0"/>
              </a:rPr>
              <a:t>WFS: vector (ex: boundaries)</a:t>
            </a:r>
          </a:p>
          <a:p>
            <a:pPr lvl="1" eaLnBrk="1" hangingPunct="1">
              <a:buFontTx/>
              <a:buChar char="-"/>
            </a:pPr>
            <a:r>
              <a:rPr lang="en-US" sz="1800" dirty="0">
                <a:latin typeface="Helvetica" pitchFamily="-84" charset="0"/>
                <a:ea typeface="Helvetica" pitchFamily="-84" charset="0"/>
                <a:cs typeface="Helvetica" pitchFamily="-84" charset="0"/>
                <a:sym typeface="Helvetica" pitchFamily="-84" charset="0"/>
              </a:rPr>
              <a:t>WCS: raster (ex: satellite images</a:t>
            </a:r>
          </a:p>
          <a:p>
            <a:pPr eaLnBrk="1" hangingPunct="1"/>
            <a:r>
              <a:rPr lang="en-US" sz="1800" dirty="0">
                <a:latin typeface="Helvetica" pitchFamily="-84" charset="0"/>
                <a:ea typeface="Helvetica" pitchFamily="-84" charset="0"/>
                <a:cs typeface="Helvetica" pitchFamily="-84" charset="0"/>
                <a:sym typeface="Helvetica" pitchFamily="-84" charset="0"/>
              </a:rPr>
              <a:t>- metadata</a:t>
            </a:r>
          </a:p>
          <a:p>
            <a:pPr eaLnBrk="1" hangingPunct="1">
              <a:buFontTx/>
              <a:buChar char="-"/>
            </a:pPr>
            <a:r>
              <a:rPr lang="en-US" sz="1800" dirty="0">
                <a:latin typeface="Helvetica" pitchFamily="-84" charset="0"/>
                <a:ea typeface="Helvetica" pitchFamily="-84" charset="0"/>
                <a:cs typeface="Helvetica" pitchFamily="-84" charset="0"/>
                <a:sym typeface="Helvetica" pitchFamily="-84" charset="0"/>
              </a:rPr>
              <a:t>Analysis</a:t>
            </a:r>
          </a:p>
          <a:p>
            <a:pPr eaLnBrk="1" hangingPunct="1">
              <a:buFontTx/>
              <a:buChar char="-"/>
            </a:pPr>
            <a:endParaRPr lang="en-US" sz="1800" dirty="0">
              <a:latin typeface="Helvetica" pitchFamily="-84" charset="0"/>
              <a:ea typeface="Helvetica" pitchFamily="-84" charset="0"/>
              <a:cs typeface="Helvetica" pitchFamily="-84" charset="0"/>
              <a:sym typeface="Helvetica" pitchFamily="-84" charset="0"/>
            </a:endParaRPr>
          </a:p>
          <a:p>
            <a:pPr eaLnBrk="1" hangingPunct="1">
              <a:buFontTx/>
              <a:buChar char="-"/>
            </a:pPr>
            <a:r>
              <a:rPr lang="en-US" sz="1800" dirty="0">
                <a:latin typeface="Helvetica" pitchFamily="-84" charset="0"/>
                <a:ea typeface="Helvetica" pitchFamily="-84" charset="0"/>
                <a:cs typeface="Helvetica" pitchFamily="-84" charset="0"/>
                <a:sym typeface="Helvetica" pitchFamily="-84" charset="0"/>
              </a:rPr>
              <a:t> these are a suite of standards that allow to perform data analyses</a:t>
            </a:r>
          </a:p>
          <a:p>
            <a:pPr eaLnBrk="1" hangingPunct="1">
              <a:buFontTx/>
              <a:buChar char="-"/>
            </a:pPr>
            <a:r>
              <a:rPr lang="en-US" sz="1800" dirty="0">
                <a:latin typeface="Helvetica" pitchFamily="-84" charset="0"/>
                <a:ea typeface="Helvetica" pitchFamily="-84" charset="0"/>
                <a:cs typeface="Helvetica" pitchFamily="-84" charset="0"/>
                <a:sym typeface="Helvetica" pitchFamily="-84" charset="0"/>
              </a:rPr>
              <a:t> you will see them in more detail later with live demo</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1"/>
          <p:cNvSpPr>
            <a:spLocks noGrp="1" noRot="1" noChangeAspect="1" noChangeArrowheads="1"/>
          </p:cNvSpPr>
          <p:nvPr>
            <p:ph type="sldImg"/>
          </p:nvPr>
        </p:nvSpPr>
        <p:spPr>
          <a:solidFill>
            <a:srgbClr val="FFFFFF"/>
          </a:solidFill>
          <a:ln/>
        </p:spPr>
      </p:sp>
      <p:sp>
        <p:nvSpPr>
          <p:cNvPr id="81922" name="Rectangle 2"/>
          <p:cNvSpPr>
            <a:spLocks noGrp="1" noChangeArrowheads="1"/>
          </p:cNvSpPr>
          <p:nvPr>
            <p:ph type="body" idx="1"/>
          </p:nvPr>
        </p:nvSpPr>
        <p:spPr>
          <a:noFill/>
          <a:ln/>
        </p:spPr>
        <p:txBody>
          <a:bodyPr/>
          <a:lstStyle/>
          <a:p>
            <a:pPr eaLnBrk="1" hangingPunct="1"/>
            <a:r>
              <a:rPr lang="en-US" sz="2400">
                <a:latin typeface="Helvetica" pitchFamily="-84" charset="0"/>
                <a:ea typeface="Helvetica" pitchFamily="-84" charset="0"/>
                <a:cs typeface="Helvetica" pitchFamily="-84" charset="0"/>
                <a:sym typeface="Helvetica" pitchFamily="-84" charset="0"/>
              </a:rPr>
              <a:t>- These standards are based on web technologies and allow to distribute data in an interoperable way</a:t>
            </a:r>
          </a:p>
          <a:p>
            <a:pPr eaLnBrk="1" hangingPunct="1"/>
            <a:r>
              <a:rPr lang="en-US" sz="2400">
                <a:latin typeface="Helvetica" pitchFamily="-84" charset="0"/>
                <a:ea typeface="Helvetica" pitchFamily="-84" charset="0"/>
                <a:cs typeface="Helvetica" pitchFamily="-84" charset="0"/>
                <a:sym typeface="Helvetica" pitchFamily="-84" charset="0"/>
              </a:rPr>
              <a:t>- This is called web services  </a:t>
            </a:r>
          </a:p>
          <a:p>
            <a:pPr eaLnBrk="1" hangingPunct="1">
              <a:buFontTx/>
              <a:buChar char="-"/>
            </a:pPr>
            <a:r>
              <a:rPr lang="en-US" sz="2400">
                <a:latin typeface="Helvetica" pitchFamily="-84" charset="0"/>
                <a:ea typeface="Helvetica" pitchFamily="-84" charset="0"/>
                <a:cs typeface="Helvetica" pitchFamily="-84" charset="0"/>
                <a:sym typeface="Helvetica" pitchFamily="-84" charset="0"/>
              </a:rPr>
              <a:t>On the screen, example that allows to access to vector data</a:t>
            </a:r>
          </a:p>
          <a:p>
            <a:pPr eaLnBrk="1" hangingPunct="1">
              <a:buFontTx/>
              <a:buChar char="-"/>
            </a:pPr>
            <a:r>
              <a:rPr lang="en-US" sz="2400">
                <a:latin typeface="Helvetica" pitchFamily="-84" charset="0"/>
                <a:ea typeface="Helvetica" pitchFamily="-84" charset="0"/>
                <a:cs typeface="Helvetica" pitchFamily="-84" charset="0"/>
                <a:sym typeface="Helvetica" pitchFamily="-84" charset="0"/>
              </a:rPr>
              <a:t> it is a simple url (just like for accessing a website), with several standardized parameters (style, request, version of the standard, layer name and projection)</a:t>
            </a:r>
          </a:p>
          <a:p>
            <a:pPr eaLnBrk="1" hangingPunct="1">
              <a:buFontTx/>
              <a:buChar char="-"/>
            </a:pPr>
            <a:r>
              <a:rPr lang="en-US" sz="2400">
                <a:latin typeface="Helvetica" pitchFamily="-84" charset="0"/>
                <a:ea typeface="Helvetica" pitchFamily="-84" charset="0"/>
                <a:cs typeface="Helvetica" pitchFamily="-84" charset="0"/>
                <a:sym typeface="Helvetica" pitchFamily="-84" charset="0"/>
              </a:rPr>
              <a:t> this allows to serve a data </a:t>
            </a:r>
          </a:p>
          <a:p>
            <a:pPr eaLnBrk="1" hangingPunct="1"/>
            <a:endParaRPr lang="en-US" sz="2400">
              <a:latin typeface="Helvetica" pitchFamily="-84" charset="0"/>
              <a:ea typeface="Helvetica" pitchFamily="-84" charset="0"/>
              <a:cs typeface="Helvetica" pitchFamily="-84" charset="0"/>
              <a:sym typeface="Helvetica" pitchFamily="-8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1"/>
          <p:cNvSpPr>
            <a:spLocks noGrp="1" noRot="1" noChangeAspect="1" noChangeArrowheads="1"/>
          </p:cNvSpPr>
          <p:nvPr>
            <p:ph type="sldImg"/>
          </p:nvPr>
        </p:nvSpPr>
        <p:spPr>
          <a:solidFill>
            <a:srgbClr val="FFFFFF"/>
          </a:solidFill>
          <a:ln/>
        </p:spPr>
      </p:sp>
      <p:sp>
        <p:nvSpPr>
          <p:cNvPr id="83970" name="Rectangle 2"/>
          <p:cNvSpPr>
            <a:spLocks noGrp="1" noChangeArrowheads="1"/>
          </p:cNvSpPr>
          <p:nvPr>
            <p:ph type="body" idx="1"/>
          </p:nvPr>
        </p:nvSpPr>
        <p:spPr>
          <a:noFill/>
          <a:ln/>
        </p:spPr>
        <p:txBody>
          <a:bodyPr/>
          <a:lstStyle/>
          <a:p>
            <a:pPr eaLnBrk="1" hangingPunct="1"/>
            <a:endParaRPr lang="en-US" sz="1800">
              <a:latin typeface="Helvetica" pitchFamily="-84" charset="0"/>
              <a:ea typeface="Helvetica" pitchFamily="-84" charset="0"/>
              <a:cs typeface="Helvetica" pitchFamily="-84" charset="0"/>
              <a:sym typeface="Helvetica" pitchFamily="-84" charset="0"/>
            </a:endParaRPr>
          </a:p>
          <a:p>
            <a:pPr eaLnBrk="1" hangingPunct="1"/>
            <a:r>
              <a:rPr lang="en-US">
                <a:latin typeface="Helvetica" pitchFamily="-84" charset="0"/>
                <a:ea typeface="Helvetica" pitchFamily="-84" charset="0"/>
                <a:cs typeface="Helvetica" pitchFamily="-84" charset="0"/>
                <a:sym typeface="Helvetica" pitchFamily="-84" charset="0"/>
              </a:rPr>
              <a:t>- A same data can be displayed in diffrerent client programms such asQGIS, Google Earth and a web platform =&gt; added value </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1"/>
          <p:cNvSpPr>
            <a:spLocks noGrp="1" noRot="1" noChangeAspect="1" noChangeArrowheads="1"/>
          </p:cNvSpPr>
          <p:nvPr>
            <p:ph type="sldImg"/>
          </p:nvPr>
        </p:nvSpPr>
        <p:spPr>
          <a:solidFill>
            <a:srgbClr val="FFFFFF"/>
          </a:solidFill>
          <a:ln/>
        </p:spPr>
      </p:sp>
      <p:sp>
        <p:nvSpPr>
          <p:cNvPr id="86018" name="Rectangle 2"/>
          <p:cNvSpPr>
            <a:spLocks noGrp="1" noChangeArrowheads="1"/>
          </p:cNvSpPr>
          <p:nvPr>
            <p:ph type="body" idx="1"/>
          </p:nvPr>
        </p:nvSpPr>
        <p:spPr>
          <a:noFill/>
          <a:ln/>
        </p:spPr>
        <p:txBody>
          <a:bodyPr/>
          <a:lstStyle/>
          <a:p>
            <a:pPr eaLnBrk="1" hangingPunct="1">
              <a:buFontTx/>
              <a:buChar char="-"/>
            </a:pPr>
            <a:r>
              <a:rPr lang="en-US" sz="1800">
                <a:latin typeface="Helvetica" pitchFamily="-84" charset="0"/>
                <a:ea typeface="Helvetica" pitchFamily="-84" charset="0"/>
                <a:cs typeface="Helvetica" pitchFamily="-84" charset="0"/>
                <a:sym typeface="Helvetica" pitchFamily="-84" charset="0"/>
              </a:rPr>
              <a:t>The OGC vision is to be able to integrate as best as possible (through standards) heterogeneous data sources and to distribute their content in an interoperable way (also through standards) to various clients (web, desktop applications, smartphones, …)</a:t>
            </a:r>
          </a:p>
          <a:p>
            <a:pPr eaLnBrk="1" hangingPunct="1">
              <a:buFontTx/>
              <a:buChar char="-"/>
            </a:pPr>
            <a:endParaRPr lang="en-US" sz="1800">
              <a:latin typeface="Helvetica" pitchFamily="-84" charset="0"/>
              <a:ea typeface="Helvetica" pitchFamily="-84" charset="0"/>
              <a:cs typeface="Helvetica" pitchFamily="-84" charset="0"/>
              <a:sym typeface="Helvetica" pitchFamily="-8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1"/>
          <p:cNvSpPr>
            <a:spLocks noGrp="1" noRot="1" noChangeAspect="1" noChangeArrowheads="1"/>
          </p:cNvSpPr>
          <p:nvPr>
            <p:ph type="sldImg"/>
          </p:nvPr>
        </p:nvSpPr>
        <p:spPr>
          <a:solidFill>
            <a:srgbClr val="FFFFFF"/>
          </a:solidFill>
          <a:ln/>
        </p:spPr>
      </p:sp>
      <p:sp>
        <p:nvSpPr>
          <p:cNvPr id="88066" name="Rectangle 2"/>
          <p:cNvSpPr>
            <a:spLocks noGrp="1" noChangeArrowheads="1"/>
          </p:cNvSpPr>
          <p:nvPr>
            <p:ph type="body" idx="1"/>
          </p:nvPr>
        </p:nvSpPr>
        <p:spPr>
          <a:noFill/>
          <a:ln/>
        </p:spPr>
        <p:txBody>
          <a:bodyPr/>
          <a:lstStyle/>
          <a:p>
            <a:pPr eaLnBrk="1" hangingPunct="1">
              <a:buFontTx/>
              <a:buChar char="-"/>
            </a:pPr>
            <a:r>
              <a:rPr lang="en-US" sz="1800">
                <a:latin typeface="Helvetica" pitchFamily="-84" charset="0"/>
                <a:ea typeface="Helvetica" pitchFamily="-84" charset="0"/>
                <a:cs typeface="Helvetica" pitchFamily="-84" charset="0"/>
                <a:sym typeface="Helvetica" pitchFamily="-84" charset="0"/>
              </a:rPr>
              <a:t>Now we know that it is possible to share data in an interoperable way</a:t>
            </a:r>
          </a:p>
          <a:p>
            <a:pPr eaLnBrk="1" hangingPunct="1">
              <a:buFontTx/>
              <a:buChar char="-"/>
            </a:pPr>
            <a:r>
              <a:rPr lang="en-US" sz="1800">
                <a:latin typeface="Helvetica" pitchFamily="-84" charset="0"/>
                <a:ea typeface="Helvetica" pitchFamily="-84" charset="0"/>
                <a:cs typeface="Helvetica" pitchFamily="-84" charset="0"/>
                <a:sym typeface="Helvetica" pitchFamily="-84" charset="0"/>
              </a:rPr>
              <a:t>But how to connect heterogenous and distributed data sources? </a:t>
            </a:r>
          </a:p>
          <a:p>
            <a:pPr eaLnBrk="1" hangingPunct="1"/>
            <a:endParaRPr lang="en-US" sz="1800">
              <a:latin typeface="Helvetica" pitchFamily="-84" charset="0"/>
              <a:ea typeface="Helvetica" pitchFamily="-84" charset="0"/>
              <a:cs typeface="Helvetica" pitchFamily="-84" charset="0"/>
              <a:sym typeface="Helvetica" pitchFamily="-8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1"/>
          <p:cNvSpPr>
            <a:spLocks noGrp="1" noRot="1" noChangeAspect="1" noChangeArrowheads="1"/>
          </p:cNvSpPr>
          <p:nvPr>
            <p:ph type="sldImg"/>
          </p:nvPr>
        </p:nvSpPr>
        <p:spPr>
          <a:solidFill>
            <a:srgbClr val="FFFFFF"/>
          </a:solidFill>
          <a:ln/>
        </p:spPr>
      </p:sp>
      <p:sp>
        <p:nvSpPr>
          <p:cNvPr id="90114" name="Rectangle 2"/>
          <p:cNvSpPr>
            <a:spLocks noGrp="1" noChangeArrowheads="1"/>
          </p:cNvSpPr>
          <p:nvPr>
            <p:ph type="body" idx="1"/>
          </p:nvPr>
        </p:nvSpPr>
        <p:spPr>
          <a:noFill/>
          <a:ln/>
        </p:spPr>
        <p:txBody>
          <a:bodyPr/>
          <a:lstStyle/>
          <a:p>
            <a:pPr eaLnBrk="1" hangingPunct="1"/>
            <a:r>
              <a:rPr lang="en-US" sz="1800">
                <a:latin typeface="Helvetica" pitchFamily="-84" charset="0"/>
                <a:ea typeface="Helvetica" pitchFamily="-84" charset="0"/>
                <a:cs typeface="Helvetica" pitchFamily="-84" charset="0"/>
                <a:sym typeface="Helvetica" pitchFamily="-84" charset="0"/>
              </a:rPr>
              <a:t>- The answer can be summarized in 3 letters: SDI</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1"/>
          <p:cNvSpPr>
            <a:spLocks noGrp="1" noRot="1" noChangeAspect="1" noChangeArrowheads="1"/>
          </p:cNvSpPr>
          <p:nvPr>
            <p:ph type="sldImg"/>
          </p:nvPr>
        </p:nvSpPr>
        <p:spPr>
          <a:solidFill>
            <a:srgbClr val="FFFFFF"/>
          </a:solidFill>
          <a:ln/>
        </p:spPr>
      </p:sp>
      <p:sp>
        <p:nvSpPr>
          <p:cNvPr id="92162" name="Rectangle 2"/>
          <p:cNvSpPr>
            <a:spLocks noGrp="1" noChangeArrowheads="1"/>
          </p:cNvSpPr>
          <p:nvPr>
            <p:ph type="body" idx="1"/>
          </p:nvPr>
        </p:nvSpPr>
        <p:spPr>
          <a:noFill/>
          <a:ln/>
        </p:spPr>
        <p:txBody>
          <a:bodyPr/>
          <a:lstStyle/>
          <a:p>
            <a:pPr eaLnBrk="1" hangingPunct="1">
              <a:buFontTx/>
              <a:buChar char="-"/>
            </a:pPr>
            <a:r>
              <a:rPr lang="en-US" sz="1800">
                <a:latin typeface="Helvetica" pitchFamily="-84" charset="0"/>
                <a:ea typeface="Helvetica" pitchFamily="-84" charset="0"/>
                <a:cs typeface="Helvetica" pitchFamily="-84" charset="0"/>
                <a:sym typeface="Helvetica" pitchFamily="-84" charset="0"/>
              </a:rPr>
              <a:t>Which stands for Spatial Data Infrastructure</a:t>
            </a:r>
          </a:p>
          <a:p>
            <a:pPr eaLnBrk="1" hangingPunct="1">
              <a:buFontTx/>
              <a:buChar char="-"/>
            </a:pPr>
            <a:r>
              <a:rPr lang="en-US" sz="1800">
                <a:latin typeface="Helvetica" pitchFamily="-84" charset="0"/>
                <a:ea typeface="Helvetica" pitchFamily="-84" charset="0"/>
                <a:cs typeface="Helvetica" pitchFamily="-84" charset="0"/>
                <a:sym typeface="Helvetica" pitchFamily="-84" charset="0"/>
              </a:rPr>
              <a:t> A Spatial Data Infrastructure allows to interconnect various data sources</a:t>
            </a:r>
          </a:p>
          <a:p>
            <a:pPr eaLnBrk="1" hangingPunct="1">
              <a:buFontTx/>
              <a:buChar char="-"/>
            </a:pPr>
            <a:endParaRPr lang="en-US" sz="1800">
              <a:latin typeface="Helvetica" pitchFamily="-84" charset="0"/>
              <a:ea typeface="Helvetica" pitchFamily="-84" charset="0"/>
              <a:cs typeface="Helvetica" pitchFamily="-84" charset="0"/>
              <a:sym typeface="Helvetica" pitchFamily="-84" charset="0"/>
            </a:endParaRPr>
          </a:p>
          <a:p>
            <a:pPr eaLnBrk="1" hangingPunct="1"/>
            <a:endParaRPr lang="en-US" sz="1800">
              <a:latin typeface="Helvetica" pitchFamily="-84" charset="0"/>
              <a:ea typeface="Helvetica" pitchFamily="-84" charset="0"/>
              <a:cs typeface="Helvetica" pitchFamily="-84" charset="0"/>
              <a:sym typeface="Helvetica" pitchFamily="-8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
          <p:cNvSpPr>
            <a:spLocks noGrp="1" noRot="1" noChangeAspect="1" noChangeArrowheads="1"/>
          </p:cNvSpPr>
          <p:nvPr>
            <p:ph type="sldImg"/>
          </p:nvPr>
        </p:nvSpPr>
        <p:spPr>
          <a:solidFill>
            <a:srgbClr val="FFFFFF"/>
          </a:solidFill>
          <a:ln/>
        </p:spPr>
      </p:sp>
      <p:sp>
        <p:nvSpPr>
          <p:cNvPr id="94210" name="Rectangle 2"/>
          <p:cNvSpPr>
            <a:spLocks noGrp="1" noChangeArrowheads="1"/>
          </p:cNvSpPr>
          <p:nvPr>
            <p:ph type="body" idx="1"/>
          </p:nvPr>
        </p:nvSpPr>
        <p:spPr>
          <a:noFill/>
          <a:ln/>
        </p:spPr>
        <p:txBody>
          <a:bodyPr/>
          <a:lstStyle/>
          <a:p>
            <a:pPr eaLnBrk="1" hangingPunct="1"/>
            <a:r>
              <a:rPr lang="en-US" sz="1800">
                <a:latin typeface="Helvetica" pitchFamily="-84" charset="0"/>
                <a:ea typeface="Helvetica" pitchFamily="-84" charset="0"/>
                <a:cs typeface="Helvetica" pitchFamily="-84" charset="0"/>
                <a:sym typeface="Helvetica" pitchFamily="-84" charset="0"/>
              </a:rPr>
              <a:t>- An SDI can be seen as an enabling environment that supports an easy access to and utilization of geospatial data.</a:t>
            </a:r>
          </a:p>
          <a:p>
            <a:pPr eaLnBrk="1" hangingPunct="1"/>
            <a:r>
              <a:rPr lang="en-US" sz="1800">
                <a:latin typeface="Helvetica" pitchFamily="-84" charset="0"/>
                <a:ea typeface="Helvetica" pitchFamily="-84" charset="0"/>
                <a:cs typeface="Helvetica" pitchFamily="-84" charset="0"/>
                <a:sym typeface="Helvetica" pitchFamily="-84" charset="0"/>
              </a:rPr>
              <a:t>- It is much more than just data repositories.</a:t>
            </a:r>
          </a:p>
          <a:p>
            <a:pPr eaLnBrk="1" hangingPunct="1"/>
            <a:r>
              <a:rPr lang="en-US" sz="1800">
                <a:latin typeface="Helvetica" pitchFamily="-84" charset="0"/>
                <a:ea typeface="Helvetica" pitchFamily="-84" charset="0"/>
                <a:cs typeface="Helvetica" pitchFamily="-84" charset="0"/>
                <a:sym typeface="Helvetica" pitchFamily="-84" charset="0"/>
              </a:rPr>
              <a:t>- It allows to discover, visualize, evaluate, and access geospatial data and information.</a:t>
            </a:r>
          </a:p>
          <a:p>
            <a:pPr eaLnBrk="1" hangingPunct="1"/>
            <a:r>
              <a:rPr lang="en-US" sz="1800">
                <a:latin typeface="Helvetica" pitchFamily="-84" charset="0"/>
                <a:ea typeface="Helvetica" pitchFamily="-84" charset="0"/>
                <a:cs typeface="Helvetica" pitchFamily="-84" charset="0"/>
                <a:sym typeface="Helvetica" pitchFamily="-84" charset="0"/>
              </a:rPr>
              <a:t>- This is an environment where users can interact continuously with data. The objective is to bring data as close as possible of </a:t>
            </a:r>
          </a:p>
          <a:p>
            <a:pPr eaLnBrk="1" hangingPunct="1"/>
            <a:r>
              <a:rPr lang="en-US" sz="1800">
                <a:latin typeface="Helvetica" pitchFamily="-84" charset="0"/>
                <a:ea typeface="Helvetica" pitchFamily="-84" charset="0"/>
                <a:cs typeface="Helvetica" pitchFamily="-84" charset="0"/>
                <a:sym typeface="Helvetica" pitchFamily="-84" charset="0"/>
              </a:rPr>
              <a:t>the users and answer to their needs.</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1"/>
          <p:cNvSpPr>
            <a:spLocks noGrp="1" noRot="1" noChangeAspect="1" noChangeArrowheads="1"/>
          </p:cNvSpPr>
          <p:nvPr>
            <p:ph type="sldImg"/>
          </p:nvPr>
        </p:nvSpPr>
        <p:spPr>
          <a:solidFill>
            <a:srgbClr val="FFFFFF"/>
          </a:solidFill>
          <a:ln/>
        </p:spPr>
      </p:sp>
      <p:sp>
        <p:nvSpPr>
          <p:cNvPr id="96258" name="Rectangle 2"/>
          <p:cNvSpPr>
            <a:spLocks noGrp="1" noChangeArrowheads="1"/>
          </p:cNvSpPr>
          <p:nvPr>
            <p:ph type="body" idx="1"/>
          </p:nvPr>
        </p:nvSpPr>
        <p:spPr>
          <a:noFill/>
          <a:ln/>
        </p:spPr>
        <p:txBody>
          <a:bodyPr/>
          <a:lstStyle/>
          <a:p>
            <a:pPr eaLnBrk="1" hangingPunct="1"/>
            <a:r>
              <a:rPr lang="en-US" sz="1800">
                <a:latin typeface="Helvetica" pitchFamily="-84" charset="0"/>
                <a:ea typeface="Helvetica" pitchFamily="-84" charset="0"/>
                <a:cs typeface="Helvetica" pitchFamily="-84" charset="0"/>
                <a:sym typeface="Helvetica" pitchFamily="-84" charset="0"/>
              </a:rPr>
              <a:t>- A more formal definition is given by the GSDI Association. </a:t>
            </a:r>
          </a:p>
          <a:p>
            <a:pPr eaLnBrk="1" hangingPunct="1"/>
            <a:r>
              <a:rPr lang="en-US" sz="1800">
                <a:latin typeface="Helvetica" pitchFamily="-84" charset="0"/>
                <a:ea typeface="Helvetica" pitchFamily="-84" charset="0"/>
                <a:cs typeface="Helvetica" pitchFamily="-84" charset="0"/>
                <a:sym typeface="Helvetica" pitchFamily="-84" charset="0"/>
              </a:rPr>
              <a:t>- read</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eaLnBrk="1" hangingPunct="1">
              <a:buFontTx/>
              <a:buChar char="-"/>
            </a:pPr>
            <a:r>
              <a:rPr lang="en-US" dirty="0" smtClean="0">
                <a:latin typeface="Gill Sans" pitchFamily="-84" charset="0"/>
                <a:ea typeface="ＭＳ Ｐゴシック" pitchFamily="-84" charset="-128"/>
                <a:cs typeface="ＭＳ Ｐゴシック" pitchFamily="-84" charset="-128"/>
              </a:rPr>
              <a:t>It is a system of several interconnected systems</a:t>
            </a:r>
          </a:p>
          <a:p>
            <a:pPr marL="628650" lvl="1" indent="-171450" eaLnBrk="1" hangingPunct="1">
              <a:buFontTx/>
              <a:buChar char="-"/>
            </a:pPr>
            <a:r>
              <a:rPr lang="en-US" dirty="0" smtClean="0">
                <a:latin typeface="Gill Sans" pitchFamily="-84" charset="0"/>
                <a:ea typeface="ＭＳ Ｐゴシック" pitchFamily="-84" charset="-128"/>
                <a:cs typeface="ＭＳ Ｐゴシック" pitchFamily="-84" charset="-128"/>
              </a:rPr>
              <a:t>Atmosphere</a:t>
            </a:r>
          </a:p>
          <a:p>
            <a:pPr marL="628650" lvl="1" indent="-171450" eaLnBrk="1" hangingPunct="1">
              <a:buFontTx/>
              <a:buChar char="-"/>
            </a:pPr>
            <a:r>
              <a:rPr lang="en-US" dirty="0" smtClean="0">
                <a:latin typeface="Gill Sans" pitchFamily="-84" charset="0"/>
                <a:ea typeface="ＭＳ Ｐゴシック" pitchFamily="-84" charset="-128"/>
                <a:cs typeface="ＭＳ Ｐゴシック" pitchFamily="-84" charset="-128"/>
              </a:rPr>
              <a:t>Water</a:t>
            </a:r>
          </a:p>
          <a:p>
            <a:pPr marL="628650" lvl="1" indent="-171450" eaLnBrk="1" hangingPunct="1">
              <a:buFontTx/>
              <a:buChar char="-"/>
            </a:pPr>
            <a:r>
              <a:rPr lang="en-US" dirty="0" smtClean="0">
                <a:latin typeface="Gill Sans" pitchFamily="-84" charset="0"/>
                <a:ea typeface="ＭＳ Ｐゴシック" pitchFamily="-84" charset="-128"/>
                <a:cs typeface="ＭＳ Ｐゴシック" pitchFamily="-84" charset="-128"/>
              </a:rPr>
              <a:t>Land</a:t>
            </a:r>
          </a:p>
          <a:p>
            <a:pPr marL="628650" lvl="1" indent="-171450" eaLnBrk="1" hangingPunct="1"/>
            <a:r>
              <a:rPr lang="en-US" dirty="0" smtClean="0">
                <a:latin typeface="Gill Sans" pitchFamily="-84" charset="0"/>
                <a:ea typeface="ＭＳ Ｐゴシック" pitchFamily="-84" charset="-128"/>
                <a:cs typeface="ＭＳ Ｐゴシック" pitchFamily="-84" charset="-128"/>
              </a:rPr>
              <a:t>=&gt; </a:t>
            </a:r>
            <a:r>
              <a:rPr lang="en-US" dirty="0" err="1" smtClean="0">
                <a:latin typeface="Gill Sans" pitchFamily="-84" charset="0"/>
                <a:ea typeface="ＭＳ Ｐゴシック" pitchFamily="-84" charset="-128"/>
                <a:cs typeface="ＭＳ Ｐゴシック" pitchFamily="-84" charset="-128"/>
              </a:rPr>
              <a:t>intterconnected</a:t>
            </a:r>
            <a:endParaRPr lang="en-US" dirty="0">
              <a:latin typeface="Gill Sans" pitchFamily="-84" charset="0"/>
              <a:ea typeface="ＭＳ Ｐゴシック" pitchFamily="-84" charset="-128"/>
              <a:cs typeface="ＭＳ Ｐゴシック" pitchFamily="-84" charset="-128"/>
            </a:endParaRPr>
          </a:p>
        </p:txBody>
      </p:sp>
      <p:sp>
        <p:nvSpPr>
          <p:cNvPr id="4" name="Slide Number Placeholder 3"/>
          <p:cNvSpPr>
            <a:spLocks noGrp="1"/>
          </p:cNvSpPr>
          <p:nvPr>
            <p:ph type="sldNum" sz="quarter" idx="10"/>
          </p:nvPr>
        </p:nvSpPr>
        <p:spPr/>
        <p:txBody>
          <a:bodyPr/>
          <a:lstStyle/>
          <a:p>
            <a:fld id="{F9437C5F-805C-4B40-91D7-7BCD91288652}"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1"/>
          <p:cNvSpPr>
            <a:spLocks noGrp="1" noRot="1" noChangeAspect="1" noChangeArrowheads="1"/>
          </p:cNvSpPr>
          <p:nvPr>
            <p:ph type="sldImg"/>
          </p:nvPr>
        </p:nvSpPr>
        <p:spPr>
          <a:solidFill>
            <a:srgbClr val="FFFFFF"/>
          </a:solidFill>
          <a:ln/>
        </p:spPr>
      </p:sp>
      <p:sp>
        <p:nvSpPr>
          <p:cNvPr id="98306" name="Rectangle 2"/>
          <p:cNvSpPr>
            <a:spLocks noGrp="1" noChangeArrowheads="1"/>
          </p:cNvSpPr>
          <p:nvPr>
            <p:ph type="body" idx="1"/>
          </p:nvPr>
        </p:nvSpPr>
        <p:spPr>
          <a:noFill/>
          <a:ln/>
        </p:spPr>
        <p:txBody>
          <a:bodyPr/>
          <a:lstStyle/>
          <a:p>
            <a:pPr eaLnBrk="1" hangingPunct="1"/>
            <a:r>
              <a:rPr lang="en-US" sz="2200">
                <a:latin typeface="Lucida Grande" pitchFamily="-84" charset="0"/>
                <a:ea typeface="Lucida Grande" pitchFamily="-84" charset="0"/>
                <a:cs typeface="Lucida Grande" pitchFamily="-84" charset="0"/>
                <a:sym typeface="Lucida Grande" pitchFamily="-84" charset="0"/>
              </a:rPr>
              <a:t>- In short it allows to unlock the power of data, information, and services </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1"/>
          <p:cNvSpPr>
            <a:spLocks noGrp="1" noRot="1" noChangeAspect="1" noChangeArrowheads="1"/>
          </p:cNvSpPr>
          <p:nvPr>
            <p:ph type="sldImg"/>
          </p:nvPr>
        </p:nvSpPr>
        <p:spPr>
          <a:solidFill>
            <a:srgbClr val="FFFFFF"/>
          </a:solidFill>
          <a:ln/>
        </p:spPr>
      </p:sp>
      <p:sp>
        <p:nvSpPr>
          <p:cNvPr id="100354" name="Rectangle 2"/>
          <p:cNvSpPr>
            <a:spLocks noGrp="1" noChangeArrowheads="1"/>
          </p:cNvSpPr>
          <p:nvPr>
            <p:ph type="body" idx="1"/>
          </p:nvPr>
        </p:nvSpPr>
        <p:spPr>
          <a:noFill/>
          <a:ln/>
        </p:spPr>
        <p:txBody>
          <a:bodyPr/>
          <a:lstStyle/>
          <a:p>
            <a:pPr eaLnBrk="1" hangingPunct="1"/>
            <a:r>
              <a:rPr lang="en-US" sz="1800">
                <a:latin typeface="Helvetica" pitchFamily="-84" charset="0"/>
                <a:ea typeface="Helvetica" pitchFamily="-84" charset="0"/>
                <a:cs typeface="Helvetica" pitchFamily="-84" charset="0"/>
                <a:sym typeface="Helvetica" pitchFamily="-84" charset="0"/>
              </a:rPr>
              <a:t>In order to develop a successful SDI, the following components are esential:</a:t>
            </a:r>
          </a:p>
          <a:p>
            <a:pPr eaLnBrk="1" hangingPunct="1">
              <a:buFontTx/>
              <a:buChar char="-"/>
            </a:pPr>
            <a:r>
              <a:rPr lang="en-US" sz="1800">
                <a:latin typeface="Helvetica" pitchFamily="-84" charset="0"/>
                <a:ea typeface="Helvetica" pitchFamily="-84" charset="0"/>
                <a:cs typeface="Helvetica" pitchFamily="-84" charset="0"/>
                <a:sym typeface="Helvetica" pitchFamily="-84" charset="0"/>
              </a:rPr>
              <a:t>To have a vision, an objective to reach to answer users needs</a:t>
            </a:r>
          </a:p>
          <a:p>
            <a:pPr eaLnBrk="1" hangingPunct="1">
              <a:buFontTx/>
              <a:buChar char="-"/>
            </a:pPr>
            <a:r>
              <a:rPr lang="en-US" sz="1800">
                <a:latin typeface="Helvetica" pitchFamily="-84" charset="0"/>
                <a:ea typeface="Helvetica" pitchFamily="-84" charset="0"/>
                <a:cs typeface="Helvetica" pitchFamily="-84" charset="0"/>
                <a:sym typeface="Helvetica" pitchFamily="-84" charset="0"/>
              </a:rPr>
              <a:t> Data</a:t>
            </a:r>
          </a:p>
          <a:p>
            <a:pPr eaLnBrk="1" hangingPunct="1">
              <a:buFontTx/>
              <a:buChar char="-"/>
            </a:pPr>
            <a:r>
              <a:rPr lang="en-US" sz="1800">
                <a:latin typeface="Helvetica" pitchFamily="-84" charset="0"/>
                <a:ea typeface="Helvetica" pitchFamily="-84" charset="0"/>
                <a:cs typeface="Helvetica" pitchFamily="-84" charset="0"/>
                <a:sym typeface="Helvetica" pitchFamily="-84" charset="0"/>
              </a:rPr>
              <a:t> infrastructure for storing data, metadata, the network and the technology</a:t>
            </a:r>
          </a:p>
          <a:p>
            <a:pPr eaLnBrk="1" hangingPunct="1">
              <a:buFontTx/>
              <a:buChar char="-"/>
            </a:pPr>
            <a:r>
              <a:rPr lang="en-US" sz="1800">
                <a:latin typeface="Helvetica" pitchFamily="-84" charset="0"/>
                <a:ea typeface="Helvetica" pitchFamily="-84" charset="0"/>
                <a:cs typeface="Helvetica" pitchFamily="-84" charset="0"/>
                <a:sym typeface="Helvetica" pitchFamily="-84" charset="0"/>
              </a:rPr>
              <a:t> funds as an SDI is not free</a:t>
            </a:r>
          </a:p>
          <a:p>
            <a:pPr eaLnBrk="1" hangingPunct="1">
              <a:buFontTx/>
              <a:buChar char="-"/>
            </a:pPr>
            <a:r>
              <a:rPr lang="en-US" sz="1800">
                <a:latin typeface="Helvetica" pitchFamily="-84" charset="0"/>
                <a:ea typeface="Helvetica" pitchFamily="-84" charset="0"/>
                <a:cs typeface="Helvetica" pitchFamily="-84" charset="0"/>
                <a:sym typeface="Helvetica" pitchFamily="-84" charset="0"/>
              </a:rPr>
              <a:t> skills: people able to manage the various parts of the SDI (ex: IT, GIS, …)</a:t>
            </a:r>
          </a:p>
          <a:p>
            <a:pPr eaLnBrk="1" hangingPunct="1">
              <a:buFontTx/>
              <a:buChar char="-"/>
            </a:pPr>
            <a:r>
              <a:rPr lang="en-US" sz="1800">
                <a:latin typeface="Helvetica" pitchFamily="-84" charset="0"/>
                <a:ea typeface="Helvetica" pitchFamily="-84" charset="0"/>
                <a:cs typeface="Helvetica" pitchFamily="-84" charset="0"/>
                <a:sym typeface="Helvetica" pitchFamily="-84" charset="0"/>
              </a:rPr>
              <a:t> but most of all a GOVERNANCE (policies, standards, institutional arrangements, …) to manage all these components; this is the HUMAN component of SDI</a:t>
            </a:r>
          </a:p>
          <a:p>
            <a:pPr eaLnBrk="1" hangingPunct="1">
              <a:buFontTx/>
              <a:buChar char="-"/>
            </a:pPr>
            <a:r>
              <a:rPr lang="en-US" sz="1800">
                <a:latin typeface="Helvetica" pitchFamily="-84" charset="0"/>
                <a:ea typeface="Helvetica" pitchFamily="-84" charset="0"/>
                <a:cs typeface="Helvetica" pitchFamily="-84" charset="0"/>
                <a:sym typeface="Helvetica" pitchFamily="-84" charset="0"/>
              </a:rPr>
              <a:t> if NO GOVERNANCE =&gt; does not work</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1"/>
          <p:cNvSpPr>
            <a:spLocks noGrp="1" noRot="1" noChangeAspect="1" noChangeArrowheads="1"/>
          </p:cNvSpPr>
          <p:nvPr>
            <p:ph type="sldImg"/>
          </p:nvPr>
        </p:nvSpPr>
        <p:spPr>
          <a:solidFill>
            <a:srgbClr val="FFFFFF"/>
          </a:solidFill>
          <a:ln/>
        </p:spPr>
      </p:sp>
      <p:sp>
        <p:nvSpPr>
          <p:cNvPr id="102402" name="Rectangle 2"/>
          <p:cNvSpPr>
            <a:spLocks noGrp="1" noChangeArrowheads="1"/>
          </p:cNvSpPr>
          <p:nvPr>
            <p:ph type="body" idx="1"/>
          </p:nvPr>
        </p:nvSpPr>
        <p:spPr>
          <a:noFill/>
          <a:ln/>
        </p:spPr>
        <p:txBody>
          <a:bodyPr/>
          <a:lstStyle/>
          <a:p>
            <a:pPr eaLnBrk="1" hangingPunct="1">
              <a:buFontTx/>
              <a:buChar char="-"/>
            </a:pPr>
            <a:r>
              <a:rPr lang="en-US" sz="1800">
                <a:latin typeface="Helvetica" pitchFamily="-84" charset="0"/>
                <a:ea typeface="Helvetica" pitchFamily="-84" charset="0"/>
                <a:cs typeface="Helvetica" pitchFamily="-84" charset="0"/>
                <a:sym typeface="Helvetica" pitchFamily="-84" charset="0"/>
              </a:rPr>
              <a:t>The goal of SDI is then to maximize the reuse of data, capacities, investments</a:t>
            </a:r>
          </a:p>
          <a:p>
            <a:pPr eaLnBrk="1" hangingPunct="1">
              <a:buFontTx/>
              <a:buChar char="-"/>
            </a:pPr>
            <a:r>
              <a:rPr lang="en-US" sz="1800">
                <a:latin typeface="Helvetica" pitchFamily="-84" charset="0"/>
                <a:ea typeface="Helvetica" pitchFamily="-84" charset="0"/>
                <a:cs typeface="Helvetica" pitchFamily="-84" charset="0"/>
                <a:sym typeface="Helvetica" pitchFamily="-84" charset="0"/>
              </a:rPr>
              <a:t> can be compared to a road on which data will move efficiently  </a:t>
            </a:r>
          </a:p>
          <a:p>
            <a:pPr eaLnBrk="1" hangingPunct="1"/>
            <a:endParaRPr lang="en-US" sz="1800">
              <a:latin typeface="Helvetica" pitchFamily="-84" charset="0"/>
              <a:ea typeface="Helvetica" pitchFamily="-84" charset="0"/>
              <a:cs typeface="Helvetica" pitchFamily="-84" charset="0"/>
              <a:sym typeface="Helvetica" pitchFamily="-84" charset="0"/>
            </a:endParaRPr>
          </a:p>
          <a:p>
            <a:pPr eaLnBrk="1" hangingPunct="1"/>
            <a:r>
              <a:rPr lang="en-US" sz="1800">
                <a:latin typeface="Helvetica" pitchFamily="-84" charset="0"/>
                <a:ea typeface="Helvetica" pitchFamily="-84" charset="0"/>
                <a:cs typeface="Helvetica" pitchFamily="-84" charset="0"/>
                <a:sym typeface="Helvetica" pitchFamily="-84" charset="0"/>
              </a:rPr>
              <a:t>In short, SDI is about:</a:t>
            </a:r>
          </a:p>
          <a:p>
            <a:pPr eaLnBrk="1" hangingPunct="1"/>
            <a:r>
              <a:rPr lang="en-US" sz="1800">
                <a:latin typeface="Helvetica" pitchFamily="-84" charset="0"/>
                <a:ea typeface="Helvetica" pitchFamily="-84" charset="0"/>
                <a:cs typeface="Helvetica" pitchFamily="-84" charset="0"/>
                <a:sym typeface="Helvetica" pitchFamily="-84" charset="0"/>
              </a:rPr>
              <a:t>read</a:t>
            </a:r>
          </a:p>
          <a:p>
            <a:pPr eaLnBrk="1" hangingPunct="1"/>
            <a:endParaRPr lang="en-US" sz="1800">
              <a:latin typeface="Helvetica" pitchFamily="-84" charset="0"/>
              <a:ea typeface="Helvetica" pitchFamily="-84" charset="0"/>
              <a:cs typeface="Helvetica" pitchFamily="-84" charset="0"/>
              <a:sym typeface="Helvetica" pitchFamily="-84" charset="0"/>
            </a:endParaRPr>
          </a:p>
          <a:p>
            <a:pPr eaLnBrk="1" hangingPunct="1"/>
            <a:r>
              <a:rPr lang="en-US" sz="1800">
                <a:latin typeface="Helvetica" pitchFamily="-84" charset="0"/>
                <a:ea typeface="Helvetica" pitchFamily="-84" charset="0"/>
                <a:cs typeface="Helvetica" pitchFamily="-84" charset="0"/>
                <a:sym typeface="Helvetica" pitchFamily="-84" charset="0"/>
              </a:rPr>
              <a:t>Goal=work smarter and not harder</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1"/>
          <p:cNvSpPr>
            <a:spLocks noGrp="1" noRot="1" noChangeAspect="1" noChangeArrowheads="1"/>
          </p:cNvSpPr>
          <p:nvPr>
            <p:ph type="sldImg"/>
          </p:nvPr>
        </p:nvSpPr>
        <p:spPr>
          <a:solidFill>
            <a:srgbClr val="FFFFFF"/>
          </a:solidFill>
          <a:ln/>
        </p:spPr>
      </p:sp>
      <p:sp>
        <p:nvSpPr>
          <p:cNvPr id="104450" name="Rectangle 2"/>
          <p:cNvSpPr>
            <a:spLocks noGrp="1" noChangeArrowheads="1"/>
          </p:cNvSpPr>
          <p:nvPr>
            <p:ph type="body" idx="1"/>
          </p:nvPr>
        </p:nvSpPr>
        <p:spPr>
          <a:noFill/>
          <a:ln/>
        </p:spPr>
        <p:txBody>
          <a:bodyPr/>
          <a:lstStyle/>
          <a:p>
            <a:pPr eaLnBrk="1" hangingPunct="1">
              <a:buFontTx/>
              <a:buChar char="-"/>
            </a:pPr>
            <a:r>
              <a:rPr lang="en-US" sz="2200">
                <a:latin typeface="Lucida Grande" pitchFamily="-84" charset="0"/>
                <a:ea typeface="Lucida Grande" pitchFamily="-84" charset="0"/>
                <a:cs typeface="Lucida Grande" pitchFamily="-84" charset="0"/>
                <a:sym typeface="Lucida Grande" pitchFamily="-84" charset="0"/>
              </a:rPr>
              <a:t>We want to connect data to people</a:t>
            </a:r>
          </a:p>
          <a:p>
            <a:pPr eaLnBrk="1" hangingPunct="1">
              <a:buFontTx/>
              <a:buChar char="-"/>
            </a:pPr>
            <a:r>
              <a:rPr lang="en-US" sz="2200">
                <a:latin typeface="Lucida Grande" pitchFamily="-84" charset="0"/>
                <a:ea typeface="Lucida Grande" pitchFamily="-84" charset="0"/>
                <a:cs typeface="Lucida Grande" pitchFamily="-84" charset="0"/>
                <a:sym typeface="Lucida Grande" pitchFamily="-84" charset="0"/>
              </a:rPr>
              <a:t>This is done through standards, policies (Capacity Building, politics, …) as well as technology (accessing network)</a:t>
            </a:r>
          </a:p>
          <a:p>
            <a:pPr eaLnBrk="1" hangingPunct="1">
              <a:buFont typeface="Symbol" pitchFamily="-84" charset="2"/>
              <a:buChar char=""/>
            </a:pPr>
            <a:r>
              <a:rPr lang="en-US" sz="2200">
                <a:latin typeface="Lucida Grande" pitchFamily="-84" charset="0"/>
                <a:ea typeface="Lucida Grande" pitchFamily="-84" charset="0"/>
                <a:cs typeface="Lucida Grande" pitchFamily="-84" charset="0"/>
                <a:sym typeface="Lucida Grande" pitchFamily="-84" charset="0"/>
              </a:rPr>
              <a:t>All these elements empower people with good data and information</a:t>
            </a:r>
          </a:p>
          <a:p>
            <a:pPr eaLnBrk="1" hangingPunct="1">
              <a:buFont typeface="Symbol" pitchFamily="-84" charset="2"/>
              <a:buNone/>
            </a:pPr>
            <a:endParaRPr lang="en-US" sz="2200">
              <a:latin typeface="Lucida Grande" pitchFamily="-84" charset="0"/>
              <a:ea typeface="Lucida Grande" pitchFamily="-84" charset="0"/>
              <a:cs typeface="Lucida Grande" pitchFamily="-84" charset="0"/>
              <a:sym typeface="Lucida Grande" pitchFamily="-8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1"/>
          <p:cNvSpPr>
            <a:spLocks noGrp="1" noRot="1" noChangeAspect="1" noChangeArrowheads="1"/>
          </p:cNvSpPr>
          <p:nvPr>
            <p:ph type="sldImg"/>
          </p:nvPr>
        </p:nvSpPr>
        <p:spPr>
          <a:solidFill>
            <a:srgbClr val="FFFFFF"/>
          </a:solidFill>
          <a:ln/>
        </p:spPr>
      </p:sp>
      <p:sp>
        <p:nvSpPr>
          <p:cNvPr id="106498" name="Rectangle 2"/>
          <p:cNvSpPr>
            <a:spLocks noGrp="1" noChangeArrowheads="1"/>
          </p:cNvSpPr>
          <p:nvPr>
            <p:ph type="body" idx="1"/>
          </p:nvPr>
        </p:nvSpPr>
        <p:spPr>
          <a:noFill/>
          <a:ln/>
        </p:spPr>
        <p:txBody>
          <a:bodyPr/>
          <a:lstStyle/>
          <a:p>
            <a:pPr eaLnBrk="1" hangingPunct="1">
              <a:buFontTx/>
              <a:buChar char="-"/>
            </a:pPr>
            <a:r>
              <a:rPr lang="en-US" sz="1800">
                <a:latin typeface="Helvetica" pitchFamily="-84" charset="0"/>
                <a:ea typeface="Helvetica" pitchFamily="-84" charset="0"/>
                <a:cs typeface="Helvetica" pitchFamily="-84" charset="0"/>
                <a:sym typeface="Helvetica" pitchFamily="-84" charset="0"/>
              </a:rPr>
              <a:t>If we compare the today</a:t>
            </a:r>
            <a:r>
              <a:rPr lang="ja-JP" altLang="en-US" sz="1800">
                <a:latin typeface="Helvetica" pitchFamily="-84" charset="0"/>
                <a:ea typeface="Helvetica" pitchFamily="-84" charset="0"/>
                <a:cs typeface="Helvetica" pitchFamily="-84" charset="0"/>
                <a:sym typeface="Helvetica" pitchFamily="-84" charset="0"/>
              </a:rPr>
              <a:t>’</a:t>
            </a:r>
            <a:r>
              <a:rPr lang="en-US" altLang="ja-JP" sz="1800">
                <a:latin typeface="Helvetica" pitchFamily="-84" charset="0"/>
                <a:ea typeface="Helvetica" pitchFamily="-84" charset="0"/>
                <a:cs typeface="Helvetica" pitchFamily="-84" charset="0"/>
                <a:sym typeface="Helvetica" pitchFamily="-84" charset="0"/>
              </a:rPr>
              <a:t>s situation with pyramids, we see that we might have various parts working well but not the complete picture</a:t>
            </a:r>
          </a:p>
          <a:p>
            <a:pPr eaLnBrk="1" hangingPunct="1">
              <a:buFontTx/>
              <a:buChar char="-"/>
            </a:pPr>
            <a:r>
              <a:rPr lang="en-US" sz="1800">
                <a:latin typeface="Helvetica" pitchFamily="-84" charset="0"/>
                <a:ea typeface="Helvetica" pitchFamily="-84" charset="0"/>
                <a:cs typeface="Helvetica" pitchFamily="-84" charset="0"/>
                <a:sym typeface="Helvetica" pitchFamily="-84" charset="0"/>
              </a:rPr>
              <a:t> for ex.: </a:t>
            </a:r>
          </a:p>
          <a:p>
            <a:pPr lvl="1" eaLnBrk="1" hangingPunct="1">
              <a:buFontTx/>
              <a:buChar char="-"/>
            </a:pPr>
            <a:r>
              <a:rPr lang="en-US" sz="1800">
                <a:latin typeface="Helvetica" pitchFamily="-84" charset="0"/>
                <a:ea typeface="Helvetica" pitchFamily="-84" charset="0"/>
                <a:cs typeface="Helvetica" pitchFamily="-84" charset="0"/>
                <a:sym typeface="Helvetica" pitchFamily="-84" charset="0"/>
              </a:rPr>
              <a:t> we might have good data but no mean to make them reach the decision-makers</a:t>
            </a:r>
          </a:p>
          <a:p>
            <a:pPr lvl="1" eaLnBrk="1" hangingPunct="1">
              <a:buFontTx/>
              <a:buChar char="-"/>
            </a:pPr>
            <a:r>
              <a:rPr lang="en-US" sz="1800">
                <a:latin typeface="Helvetica" pitchFamily="-84" charset="0"/>
                <a:ea typeface="Helvetica" pitchFamily="-84" charset="0"/>
                <a:cs typeface="Helvetica" pitchFamily="-84" charset="0"/>
                <a:sym typeface="Helvetica" pitchFamily="-84" charset="0"/>
              </a:rPr>
              <a:t> good data but nobody to communicate them to</a:t>
            </a:r>
          </a:p>
          <a:p>
            <a:pPr lvl="1" eaLnBrk="1" hangingPunct="1">
              <a:buFontTx/>
              <a:buChar char="-"/>
            </a:pPr>
            <a:r>
              <a:rPr lang="en-US" sz="1800">
                <a:latin typeface="Helvetica" pitchFamily="-84" charset="0"/>
                <a:ea typeface="Helvetica" pitchFamily="-84" charset="0"/>
                <a:cs typeface="Helvetica" pitchFamily="-84" charset="0"/>
                <a:sym typeface="Helvetica" pitchFamily="-84" charset="0"/>
              </a:rPr>
              <a:t> partial data that reach more or less decision-makers</a:t>
            </a:r>
          </a:p>
          <a:p>
            <a:pPr lvl="1" eaLnBrk="1" hangingPunct="1">
              <a:buFontTx/>
              <a:buChar char="-"/>
            </a:pPr>
            <a:r>
              <a:rPr lang="en-US" sz="1800">
                <a:latin typeface="Helvetica" pitchFamily="-84" charset="0"/>
                <a:ea typeface="Helvetica" pitchFamily="-84" charset="0"/>
                <a:cs typeface="Helvetica" pitchFamily="-84" charset="0"/>
                <a:sym typeface="Helvetica" pitchFamily="-84" charset="0"/>
              </a:rPr>
              <a:t> very rarely good data that reach the decision-makers</a:t>
            </a:r>
          </a:p>
          <a:p>
            <a:pPr lvl="1" eaLnBrk="1" hangingPunct="1">
              <a:buFontTx/>
              <a:buChar char="-"/>
            </a:pPr>
            <a:endParaRPr lang="en-US" sz="1800">
              <a:latin typeface="Helvetica" pitchFamily="-84" charset="0"/>
              <a:ea typeface="Helvetica" pitchFamily="-84" charset="0"/>
              <a:cs typeface="Helvetica" pitchFamily="-84" charset="0"/>
              <a:sym typeface="Helvetica" pitchFamily="-84" charset="0"/>
            </a:endParaRPr>
          </a:p>
          <a:p>
            <a:pPr eaLnBrk="1" hangingPunct="1">
              <a:buFontTx/>
              <a:buChar char="-"/>
            </a:pPr>
            <a:r>
              <a:rPr lang="en-US" sz="1800">
                <a:latin typeface="Helvetica" pitchFamily="-84" charset="0"/>
                <a:ea typeface="Helvetica" pitchFamily="-84" charset="0"/>
                <a:cs typeface="Helvetica" pitchFamily="-84" charset="0"/>
                <a:sym typeface="Helvetica" pitchFamily="-84" charset="0"/>
              </a:rPr>
              <a:t>This could change to a quality information if:</a:t>
            </a:r>
          </a:p>
          <a:p>
            <a:pPr lvl="1" eaLnBrk="1" hangingPunct="1">
              <a:buFontTx/>
              <a:buChar char="-"/>
            </a:pPr>
            <a:r>
              <a:rPr lang="en-US" sz="1800">
                <a:latin typeface="Helvetica" pitchFamily="-84" charset="0"/>
                <a:ea typeface="Helvetica" pitchFamily="-84" charset="0"/>
                <a:cs typeface="Helvetica" pitchFamily="-84" charset="0"/>
                <a:sym typeface="Helvetica" pitchFamily="-84" charset="0"/>
              </a:rPr>
              <a:t> access to and diffusion of data is improved</a:t>
            </a:r>
          </a:p>
          <a:p>
            <a:pPr lvl="1" eaLnBrk="1" hangingPunct="1">
              <a:buFontTx/>
              <a:buChar char="-"/>
            </a:pPr>
            <a:r>
              <a:rPr lang="en-US" sz="1800">
                <a:latin typeface="Helvetica" pitchFamily="-84" charset="0"/>
                <a:ea typeface="Helvetica" pitchFamily="-84" charset="0"/>
                <a:cs typeface="Helvetica" pitchFamily="-84" charset="0"/>
                <a:sym typeface="Helvetica" pitchFamily="-84" charset="0"/>
              </a:rPr>
              <a:t> data analysis is improved</a:t>
            </a:r>
          </a:p>
          <a:p>
            <a:pPr eaLnBrk="1" hangingPunct="1"/>
            <a:endParaRPr lang="en-US" sz="1800">
              <a:latin typeface="Helvetica" pitchFamily="-84" charset="0"/>
              <a:ea typeface="Helvetica" pitchFamily="-84" charset="0"/>
              <a:cs typeface="Helvetica" pitchFamily="-84" charset="0"/>
              <a:sym typeface="Helvetica" pitchFamily="-84" charset="0"/>
            </a:endParaRPr>
          </a:p>
          <a:p>
            <a:pPr eaLnBrk="1" hangingPunct="1"/>
            <a:r>
              <a:rPr lang="en-US" sz="1800">
                <a:latin typeface="Helvetica" pitchFamily="-84" charset="0"/>
                <a:ea typeface="Helvetica" pitchFamily="-84" charset="0"/>
                <a:cs typeface="Helvetica" pitchFamily="-84" charset="0"/>
                <a:sym typeface="Helvetica" pitchFamily="-84" charset="0"/>
              </a:rPr>
              <a:t>We could spend more time in doing science (analyzing data) and less time to look for data (in Europe we currently spend more than 50% of time to look for data in environmental reporting)</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1"/>
          <p:cNvSpPr>
            <a:spLocks noGrp="1" noRot="1" noChangeAspect="1" noChangeArrowheads="1"/>
          </p:cNvSpPr>
          <p:nvPr>
            <p:ph type="sldImg"/>
          </p:nvPr>
        </p:nvSpPr>
        <p:spPr>
          <a:solidFill>
            <a:srgbClr val="FFFFFF"/>
          </a:solidFill>
          <a:ln/>
        </p:spPr>
      </p:sp>
      <p:sp>
        <p:nvSpPr>
          <p:cNvPr id="108546" name="Rectangle 2"/>
          <p:cNvSpPr>
            <a:spLocks noGrp="1" noChangeArrowheads="1"/>
          </p:cNvSpPr>
          <p:nvPr>
            <p:ph type="body" idx="1"/>
          </p:nvPr>
        </p:nvSpPr>
        <p:spPr>
          <a:noFill/>
          <a:ln/>
        </p:spPr>
        <p:txBody>
          <a:bodyPr/>
          <a:lstStyle/>
          <a:p>
            <a:pPr eaLnBrk="1" hangingPunct="1"/>
            <a:r>
              <a:rPr lang="en-US" sz="1800">
                <a:latin typeface="Helvetica" pitchFamily="-84" charset="0"/>
                <a:ea typeface="Helvetica" pitchFamily="-84" charset="0"/>
                <a:cs typeface="Helvetica" pitchFamily="-84" charset="0"/>
                <a:sym typeface="Helvetica" pitchFamily="-84" charset="0"/>
              </a:rPr>
              <a:t>- This being said, we have to remember that like the visible side of an iceberg, the technological side of the SDI is only 20% of the whole process against 80% of relational (human) part is 80% of the process</a:t>
            </a:r>
          </a:p>
          <a:p>
            <a:pPr eaLnBrk="1" hangingPunct="1"/>
            <a:endParaRPr lang="en-US" sz="1800">
              <a:latin typeface="Helvetica" pitchFamily="-84" charset="0"/>
              <a:ea typeface="Helvetica" pitchFamily="-84" charset="0"/>
              <a:cs typeface="Helvetica" pitchFamily="-84" charset="0"/>
              <a:sym typeface="Helvetica" pitchFamily="-84" charset="0"/>
            </a:endParaRPr>
          </a:p>
          <a:p>
            <a:pPr eaLnBrk="1" hangingPunct="1">
              <a:buFontTx/>
              <a:buChar char="-"/>
            </a:pPr>
            <a:r>
              <a:rPr lang="en-US" sz="1800">
                <a:latin typeface="Helvetica" pitchFamily="-84" charset="0"/>
                <a:ea typeface="Helvetica" pitchFamily="-84" charset="0"/>
                <a:cs typeface="Helvetica" pitchFamily="-84" charset="0"/>
                <a:sym typeface="Helvetica" pitchFamily="-84" charset="0"/>
              </a:rPr>
              <a:t>The technical side is quite easy to overcome but the human side represents most of the barriers through:</a:t>
            </a:r>
          </a:p>
          <a:p>
            <a:pPr lvl="1" eaLnBrk="1" hangingPunct="1">
              <a:buFontTx/>
              <a:buChar char="-"/>
            </a:pPr>
            <a:r>
              <a:rPr lang="en-US" sz="1800">
                <a:latin typeface="Helvetica" pitchFamily="-84" charset="0"/>
                <a:ea typeface="Helvetica" pitchFamily="-84" charset="0"/>
                <a:cs typeface="Helvetica" pitchFamily="-84" charset="0"/>
                <a:sym typeface="Helvetica" pitchFamily="-84" charset="0"/>
              </a:rPr>
              <a:t> the Socio-politico-cultural context</a:t>
            </a:r>
          </a:p>
          <a:p>
            <a:pPr lvl="1" eaLnBrk="1" hangingPunct="1">
              <a:buFontTx/>
              <a:buChar char="-"/>
            </a:pPr>
            <a:r>
              <a:rPr lang="en-US" sz="1800">
                <a:latin typeface="Helvetica" pitchFamily="-84" charset="0"/>
                <a:ea typeface="Helvetica" pitchFamily="-84" charset="0"/>
                <a:cs typeface="Helvetica" pitchFamily="-84" charset="0"/>
                <a:sym typeface="Helvetica" pitchFamily="-84" charset="0"/>
              </a:rPr>
              <a:t> the organizational side</a:t>
            </a:r>
          </a:p>
          <a:p>
            <a:pPr lvl="1" eaLnBrk="1" hangingPunct="1">
              <a:buFontTx/>
              <a:buChar char="-"/>
            </a:pPr>
            <a:r>
              <a:rPr lang="en-US" sz="1800">
                <a:latin typeface="Helvetica" pitchFamily="-84" charset="0"/>
                <a:ea typeface="Helvetica" pitchFamily="-84" charset="0"/>
                <a:cs typeface="Helvetica" pitchFamily="-84" charset="0"/>
                <a:sym typeface="Helvetica" pitchFamily="-84" charset="0"/>
              </a:rPr>
              <a:t> People</a:t>
            </a:r>
          </a:p>
          <a:p>
            <a:pPr lvl="1" eaLnBrk="1" hangingPunct="1">
              <a:buFontTx/>
              <a:buChar char="-"/>
            </a:pPr>
            <a:r>
              <a:rPr lang="en-US" sz="1800">
                <a:latin typeface="Helvetica" pitchFamily="-84" charset="0"/>
                <a:ea typeface="Helvetica" pitchFamily="-84" charset="0"/>
                <a:cs typeface="Helvetica" pitchFamily="-84" charset="0"/>
                <a:sym typeface="Helvetica" pitchFamily="-84" charset="0"/>
              </a:rPr>
              <a:t> Resources (financial and human)   </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1"/>
          <p:cNvSpPr>
            <a:spLocks noGrp="1" noRot="1" noChangeAspect="1" noChangeArrowheads="1"/>
          </p:cNvSpPr>
          <p:nvPr>
            <p:ph type="sldImg"/>
          </p:nvPr>
        </p:nvSpPr>
        <p:spPr>
          <a:solidFill>
            <a:srgbClr val="FFFFFF"/>
          </a:solidFill>
          <a:ln/>
        </p:spPr>
      </p:sp>
      <p:sp>
        <p:nvSpPr>
          <p:cNvPr id="110594" name="Rectangle 2"/>
          <p:cNvSpPr>
            <a:spLocks noGrp="1" noChangeArrowheads="1"/>
          </p:cNvSpPr>
          <p:nvPr>
            <p:ph type="body" idx="1"/>
          </p:nvPr>
        </p:nvSpPr>
        <p:spPr>
          <a:noFill/>
          <a:ln/>
        </p:spPr>
        <p:txBody>
          <a:bodyPr/>
          <a:lstStyle/>
          <a:p>
            <a:pPr eaLnBrk="1" hangingPunct="1">
              <a:buFontTx/>
              <a:buChar char="-"/>
            </a:pPr>
            <a:r>
              <a:rPr lang="en-US" sz="1800">
                <a:latin typeface="Helvetica" pitchFamily="-84" charset="0"/>
                <a:ea typeface="Helvetica" pitchFamily="-84" charset="0"/>
                <a:cs typeface="Helvetica" pitchFamily="-84" charset="0"/>
                <a:sym typeface="Helvetica" pitchFamily="-84" charset="0"/>
              </a:rPr>
              <a:t>The key element to implement a successful SDI is that people and institutions work together</a:t>
            </a:r>
          </a:p>
          <a:p>
            <a:pPr eaLnBrk="1" hangingPunct="1">
              <a:buFont typeface="Symbol" pitchFamily="-84" charset="2"/>
              <a:buChar char=""/>
            </a:pPr>
            <a:r>
              <a:rPr lang="en-US" sz="1800">
                <a:latin typeface="Helvetica" pitchFamily="-84" charset="0"/>
                <a:ea typeface="Helvetica" pitchFamily="-84" charset="0"/>
                <a:cs typeface="Helvetica" pitchFamily="-84" charset="0"/>
                <a:sym typeface="Helvetica" pitchFamily="-84" charset="0"/>
              </a:rPr>
              <a:t>Necessity to find the right balance between too easy (=&gt; too few benefits, not enough integration) and too complicated (=&gt; difficult to implement, too expensive)</a:t>
            </a:r>
          </a:p>
          <a:p>
            <a:pPr eaLnBrk="1" hangingPunct="1">
              <a:buFont typeface="Symbol" pitchFamily="-84" charset="2"/>
              <a:buNone/>
            </a:pPr>
            <a:endParaRPr lang="en-US" sz="1800">
              <a:latin typeface="Helvetica" pitchFamily="-84" charset="0"/>
              <a:ea typeface="Helvetica" pitchFamily="-84" charset="0"/>
              <a:cs typeface="Helvetica" pitchFamily="-84" charset="0"/>
              <a:sym typeface="Helvetica" pitchFamily="-8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1"/>
          <p:cNvSpPr>
            <a:spLocks noGrp="1" noRot="1" noChangeAspect="1" noChangeArrowheads="1"/>
          </p:cNvSpPr>
          <p:nvPr>
            <p:ph type="sldImg"/>
          </p:nvPr>
        </p:nvSpPr>
        <p:spPr>
          <a:solidFill>
            <a:srgbClr val="FFFFFF"/>
          </a:solidFill>
          <a:ln/>
        </p:spPr>
      </p:sp>
      <p:sp>
        <p:nvSpPr>
          <p:cNvPr id="112642" name="Rectangle 2"/>
          <p:cNvSpPr>
            <a:spLocks noGrp="1" noChangeArrowheads="1"/>
          </p:cNvSpPr>
          <p:nvPr>
            <p:ph type="body" idx="1"/>
          </p:nvPr>
        </p:nvSpPr>
        <p:spPr>
          <a:noFill/>
          <a:ln/>
        </p:spPr>
        <p:txBody>
          <a:bodyPr/>
          <a:lstStyle/>
          <a:p>
            <a:pPr eaLnBrk="1" hangingPunct="1"/>
            <a:r>
              <a:rPr lang="en-US" sz="1800">
                <a:latin typeface="Helvetica" pitchFamily="-84" charset="0"/>
                <a:ea typeface="Helvetica" pitchFamily="-84" charset="0"/>
                <a:cs typeface="Helvetica" pitchFamily="-84" charset="0"/>
                <a:sym typeface="Helvetica" pitchFamily="-84" charset="0"/>
              </a:rPr>
              <a:t>- Cooperation is an essential element influenced by political and organizational factors</a:t>
            </a:r>
          </a:p>
          <a:p>
            <a:pPr eaLnBrk="1" hangingPunct="1">
              <a:buFontTx/>
              <a:buChar char="-"/>
            </a:pPr>
            <a:r>
              <a:rPr lang="en-US" sz="1800">
                <a:latin typeface="Helvetica" pitchFamily="-84" charset="0"/>
                <a:ea typeface="Helvetica" pitchFamily="-84" charset="0"/>
                <a:cs typeface="Helvetica" pitchFamily="-84" charset="0"/>
                <a:sym typeface="Helvetica" pitchFamily="-84" charset="0"/>
              </a:rPr>
              <a:t>In this aspect it is very important to engage efficiently all the stakeholders through a participatory approach in order to understand:</a:t>
            </a:r>
          </a:p>
          <a:p>
            <a:pPr lvl="1" eaLnBrk="1" hangingPunct="1">
              <a:buFontTx/>
              <a:buChar char="-"/>
            </a:pPr>
            <a:r>
              <a:rPr lang="en-US" sz="1800">
                <a:latin typeface="Helvetica" pitchFamily="-84" charset="0"/>
                <a:ea typeface="Helvetica" pitchFamily="-84" charset="0"/>
                <a:cs typeface="Helvetica" pitchFamily="-84" charset="0"/>
                <a:sym typeface="Helvetica" pitchFamily="-84" charset="0"/>
              </a:rPr>
              <a:t>Nature of interactions</a:t>
            </a:r>
          </a:p>
          <a:p>
            <a:pPr lvl="1" eaLnBrk="1" hangingPunct="1">
              <a:buFontTx/>
              <a:buChar char="-"/>
            </a:pPr>
            <a:r>
              <a:rPr lang="en-US" sz="1800">
                <a:latin typeface="Helvetica" pitchFamily="-84" charset="0"/>
                <a:ea typeface="Helvetica" pitchFamily="-84" charset="0"/>
                <a:cs typeface="Helvetica" pitchFamily="-84" charset="0"/>
                <a:sym typeface="Helvetica" pitchFamily="-84" charset="0"/>
              </a:rPr>
              <a:t>Motivations</a:t>
            </a:r>
          </a:p>
          <a:p>
            <a:pPr lvl="1" eaLnBrk="1" hangingPunct="1">
              <a:buFontTx/>
              <a:buChar char="-"/>
            </a:pPr>
            <a:r>
              <a:rPr lang="en-US" sz="1800">
                <a:latin typeface="Helvetica" pitchFamily="-84" charset="0"/>
                <a:ea typeface="Helvetica" pitchFamily="-84" charset="0"/>
                <a:cs typeface="Helvetica" pitchFamily="-84" charset="0"/>
                <a:sym typeface="Helvetica" pitchFamily="-84" charset="0"/>
              </a:rPr>
              <a:t>Needs</a:t>
            </a:r>
          </a:p>
          <a:p>
            <a:pPr lvl="1" eaLnBrk="1" hangingPunct="1">
              <a:buFontTx/>
              <a:buChar char="-"/>
            </a:pPr>
            <a:r>
              <a:rPr lang="en-US" sz="1800">
                <a:latin typeface="Helvetica" pitchFamily="-84" charset="0"/>
                <a:ea typeface="Helvetica" pitchFamily="-84" charset="0"/>
                <a:cs typeface="Helvetica" pitchFamily="-84" charset="0"/>
                <a:sym typeface="Helvetica" pitchFamily="-84" charset="0"/>
              </a:rPr>
              <a:t>Capacities</a:t>
            </a:r>
          </a:p>
          <a:p>
            <a:pPr eaLnBrk="1" hangingPunct="1">
              <a:buFontTx/>
              <a:buChar char="-"/>
            </a:pPr>
            <a:r>
              <a:rPr lang="en-US" sz="1800">
                <a:latin typeface="Helvetica" pitchFamily="-84" charset="0"/>
                <a:ea typeface="Helvetica" pitchFamily="-84" charset="0"/>
                <a:cs typeface="Helvetica" pitchFamily="-84" charset="0"/>
                <a:sym typeface="Helvetica" pitchFamily="-84" charset="0"/>
              </a:rPr>
              <a:t> we must not impose as there would be resistance, but compose with them</a:t>
            </a:r>
          </a:p>
          <a:p>
            <a:pPr eaLnBrk="1" hangingPunct="1">
              <a:buFontTx/>
              <a:buChar char="-"/>
            </a:pPr>
            <a:r>
              <a:rPr lang="en-US" sz="1800">
                <a:latin typeface="Helvetica" pitchFamily="-84" charset="0"/>
                <a:ea typeface="Helvetica" pitchFamily="-84" charset="0"/>
                <a:cs typeface="Helvetica" pitchFamily="-84" charset="0"/>
                <a:sym typeface="Helvetica" pitchFamily="-84" charset="0"/>
              </a:rPr>
              <a:t> stakeholderswill cooperate only if this addresses their own needs or mandate and if resources (human, financial) are sufficient </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1"/>
          <p:cNvSpPr>
            <a:spLocks noGrp="1" noRot="1" noChangeAspect="1" noChangeArrowheads="1"/>
          </p:cNvSpPr>
          <p:nvPr>
            <p:ph type="sldImg"/>
          </p:nvPr>
        </p:nvSpPr>
        <p:spPr>
          <a:solidFill>
            <a:srgbClr val="FFFFFF"/>
          </a:solidFill>
          <a:ln/>
        </p:spPr>
      </p:sp>
      <p:sp>
        <p:nvSpPr>
          <p:cNvPr id="114690" name="Rectangle 2"/>
          <p:cNvSpPr>
            <a:spLocks noGrp="1" noChangeArrowheads="1"/>
          </p:cNvSpPr>
          <p:nvPr>
            <p:ph type="body" idx="1"/>
          </p:nvPr>
        </p:nvSpPr>
        <p:spPr>
          <a:noFill/>
          <a:ln/>
        </p:spPr>
        <p:txBody>
          <a:bodyPr/>
          <a:lstStyle/>
          <a:p>
            <a:pPr eaLnBrk="1" hangingPunct="1">
              <a:buFontTx/>
              <a:buChar char="-"/>
            </a:pPr>
            <a:r>
              <a:rPr lang="en-US" sz="1800">
                <a:latin typeface="Helvetica" pitchFamily="-84" charset="0"/>
                <a:ea typeface="Helvetica" pitchFamily="-84" charset="0"/>
                <a:cs typeface="Helvetica" pitchFamily="-84" charset="0"/>
                <a:sym typeface="Helvetica" pitchFamily="-84" charset="0"/>
              </a:rPr>
              <a:t>Essential to re-inforce capacity building as well as raising awareness to concepts, methods and technologies linked to SDIs</a:t>
            </a:r>
          </a:p>
          <a:p>
            <a:pPr eaLnBrk="1" hangingPunct="1">
              <a:buFontTx/>
              <a:buChar char="-"/>
            </a:pPr>
            <a:endParaRPr lang="en-US" sz="1800">
              <a:latin typeface="Helvetica" pitchFamily="-84" charset="0"/>
              <a:ea typeface="Helvetica" pitchFamily="-84" charset="0"/>
              <a:cs typeface="Helvetica" pitchFamily="-84" charset="0"/>
              <a:sym typeface="Helvetica" pitchFamily="-84" charset="0"/>
            </a:endParaRPr>
          </a:p>
          <a:p>
            <a:pPr eaLnBrk="1" hangingPunct="1">
              <a:buFontTx/>
              <a:buChar char="-"/>
            </a:pPr>
            <a:r>
              <a:rPr lang="en-US" sz="1800">
                <a:latin typeface="Helvetica" pitchFamily="-84" charset="0"/>
                <a:ea typeface="Helvetica" pitchFamily="-84" charset="0"/>
                <a:cs typeface="Helvetica" pitchFamily="-84" charset="0"/>
                <a:sym typeface="Helvetica" pitchFamily="-84" charset="0"/>
              </a:rPr>
              <a:t> The group on Earth Observation (GEO), through its GEOSS initiative (global Earth Observation System of systems)recognizes 3 levels of Capacity Building:</a:t>
            </a:r>
          </a:p>
          <a:p>
            <a:pPr lvl="1" eaLnBrk="1" hangingPunct="1">
              <a:buFontTx/>
              <a:buChar char="-"/>
            </a:pPr>
            <a:r>
              <a:rPr lang="en-US" sz="1800">
                <a:latin typeface="Helvetica" pitchFamily="-84" charset="0"/>
                <a:ea typeface="Helvetica" pitchFamily="-84" charset="0"/>
                <a:cs typeface="Helvetica" pitchFamily="-84" charset="0"/>
                <a:sym typeface="Helvetica" pitchFamily="-84" charset="0"/>
              </a:rPr>
              <a:t> institutions</a:t>
            </a:r>
          </a:p>
          <a:p>
            <a:pPr lvl="1" eaLnBrk="1" hangingPunct="1">
              <a:buFontTx/>
              <a:buChar char="-"/>
            </a:pPr>
            <a:r>
              <a:rPr lang="en-US" sz="1800">
                <a:latin typeface="Helvetica" pitchFamily="-84" charset="0"/>
                <a:ea typeface="Helvetica" pitchFamily="-84" charset="0"/>
                <a:cs typeface="Helvetica" pitchFamily="-84" charset="0"/>
                <a:sym typeface="Helvetica" pitchFamily="-84" charset="0"/>
              </a:rPr>
              <a:t>People</a:t>
            </a:r>
          </a:p>
          <a:p>
            <a:pPr lvl="1" eaLnBrk="1" hangingPunct="1">
              <a:buFontTx/>
              <a:buChar char="-"/>
            </a:pPr>
            <a:r>
              <a:rPr lang="en-US" sz="1800">
                <a:latin typeface="Helvetica" pitchFamily="-84" charset="0"/>
                <a:ea typeface="Helvetica" pitchFamily="-84" charset="0"/>
                <a:cs typeface="Helvetica" pitchFamily="-84" charset="0"/>
                <a:sym typeface="Helvetica" pitchFamily="-84" charset="0"/>
              </a:rPr>
              <a:t>Infrastructure</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1"/>
          <p:cNvSpPr>
            <a:spLocks noGrp="1" noRot="1" noChangeAspect="1" noChangeArrowheads="1"/>
          </p:cNvSpPr>
          <p:nvPr>
            <p:ph type="sldImg"/>
          </p:nvPr>
        </p:nvSpPr>
        <p:spPr>
          <a:solidFill>
            <a:srgbClr val="FFFFFF"/>
          </a:solidFill>
          <a:ln/>
        </p:spPr>
      </p:sp>
      <p:sp>
        <p:nvSpPr>
          <p:cNvPr id="116738" name="Rectangle 2"/>
          <p:cNvSpPr>
            <a:spLocks noGrp="1" noChangeArrowheads="1"/>
          </p:cNvSpPr>
          <p:nvPr>
            <p:ph type="body" idx="1"/>
          </p:nvPr>
        </p:nvSpPr>
        <p:spPr>
          <a:noFill/>
          <a:ln/>
        </p:spPr>
        <p:txBody>
          <a:bodyPr/>
          <a:lstStyle/>
          <a:p>
            <a:pPr eaLnBrk="1" hangingPunct="1">
              <a:buFontTx/>
              <a:buChar char="-"/>
            </a:pPr>
            <a:r>
              <a:rPr lang="en-US" sz="1800">
                <a:latin typeface="Helvetica" pitchFamily="-84" charset="0"/>
                <a:ea typeface="Helvetica" pitchFamily="-84" charset="0"/>
                <a:cs typeface="Helvetica" pitchFamily="-84" charset="0"/>
                <a:sym typeface="Helvetica" pitchFamily="-84" charset="0"/>
              </a:rPr>
              <a:t>On a technological point of view, conclusion is that SDIs offer an interesting solution to manage, spread and analyze environmental data</a:t>
            </a:r>
          </a:p>
          <a:p>
            <a:pPr eaLnBrk="1" hangingPunct="1">
              <a:buFontTx/>
              <a:buChar char="-"/>
            </a:pPr>
            <a:r>
              <a:rPr lang="en-US" sz="1800">
                <a:latin typeface="Helvetica" pitchFamily="-84" charset="0"/>
                <a:ea typeface="Helvetica" pitchFamily="-84" charset="0"/>
                <a:cs typeface="Helvetica" pitchFamily="-84" charset="0"/>
                <a:sym typeface="Helvetica" pitchFamily="-84" charset="0"/>
              </a:rPr>
              <a:t> but we must remember that the human component will be the main component to determine the success of an SDI</a:t>
            </a:r>
          </a:p>
          <a:p>
            <a:pPr eaLnBrk="1" hangingPunct="1">
              <a:buFont typeface="Symbol" pitchFamily="-84" charset="2"/>
              <a:buChar char=""/>
            </a:pPr>
            <a:r>
              <a:rPr lang="en-US" sz="1800">
                <a:latin typeface="Helvetica" pitchFamily="-84" charset="0"/>
                <a:ea typeface="Helvetica" pitchFamily="-84" charset="0"/>
                <a:cs typeface="Helvetica" pitchFamily="-84" charset="0"/>
                <a:sym typeface="Helvetica" pitchFamily="-84" charset="0"/>
              </a:rPr>
              <a:t>All the terms here (commitment, incentives, …read) are factors that will boost or stop the development of an SDI</a:t>
            </a:r>
          </a:p>
          <a:p>
            <a:pPr eaLnBrk="1" hangingPunct="1">
              <a:buFont typeface="Symbol" pitchFamily="-84" charset="2"/>
              <a:buNone/>
            </a:pPr>
            <a:endParaRPr lang="en-US" sz="1800">
              <a:latin typeface="Helvetica" pitchFamily="-84" charset="0"/>
              <a:ea typeface="Helvetica" pitchFamily="-84" charset="0"/>
              <a:cs typeface="Helvetica" pitchFamily="-84" charset="0"/>
              <a:sym typeface="Helvetica" pitchFamily="-84" charset="0"/>
            </a:endParaRPr>
          </a:p>
          <a:p>
            <a:pPr eaLnBrk="1" hangingPunct="1"/>
            <a:r>
              <a:rPr lang="en-US" sz="1800">
                <a:latin typeface="Helvetica" pitchFamily="-84" charset="0"/>
                <a:ea typeface="Helvetica" pitchFamily="-84" charset="0"/>
                <a:cs typeface="Helvetica" pitchFamily="-84" charset="0"/>
                <a:sym typeface="Helvetica" pitchFamily="-84" charset="0"/>
              </a:rPr>
              <a:t>Craglia says: read</a:t>
            </a:r>
          </a:p>
          <a:p>
            <a:pPr eaLnBrk="1" hangingPunct="1"/>
            <a:endParaRPr lang="en-US" sz="1800">
              <a:latin typeface="Helvetica" pitchFamily="-84" charset="0"/>
              <a:ea typeface="Helvetica" pitchFamily="-84" charset="0"/>
              <a:cs typeface="Helvetica" pitchFamily="-84" charset="0"/>
              <a:sym typeface="Helvetica" pitchFamily="-84" charset="0"/>
            </a:endParaRPr>
          </a:p>
          <a:p>
            <a:pPr eaLnBrk="1" hangingPunct="1"/>
            <a:endParaRPr lang="en-US" sz="1800">
              <a:latin typeface="Helvetica" pitchFamily="-84" charset="0"/>
              <a:ea typeface="Helvetica" pitchFamily="-84" charset="0"/>
              <a:cs typeface="Helvetica" pitchFamily="-84" charset="0"/>
              <a:sym typeface="Helvetica" pitchFamily="-8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dirty="0" smtClean="0">
                <a:latin typeface="Gill Sans" pitchFamily="-84" charset="0"/>
                <a:ea typeface="ＭＳ Ｐゴシック" pitchFamily="-84" charset="-128"/>
                <a:cs typeface="ＭＳ Ｐゴシック" pitchFamily="-84" charset="-128"/>
              </a:rPr>
              <a:t>read</a:t>
            </a:r>
            <a:endParaRPr lang="en-US" dirty="0">
              <a:latin typeface="Gill Sans" pitchFamily="-84" charset="0"/>
              <a:ea typeface="ＭＳ Ｐゴシック" pitchFamily="-84" charset="-128"/>
              <a:cs typeface="ＭＳ Ｐゴシック" pitchFamily="-84" charset="-128"/>
            </a:endParaRPr>
          </a:p>
        </p:txBody>
      </p:sp>
      <p:sp>
        <p:nvSpPr>
          <p:cNvPr id="4" name="Slide Number Placeholder 3"/>
          <p:cNvSpPr>
            <a:spLocks noGrp="1"/>
          </p:cNvSpPr>
          <p:nvPr>
            <p:ph type="sldNum" sz="quarter" idx="10"/>
          </p:nvPr>
        </p:nvSpPr>
        <p:spPr/>
        <p:txBody>
          <a:bodyPr/>
          <a:lstStyle/>
          <a:p>
            <a:fld id="{F9437C5F-805C-4B40-91D7-7BCD91288652}" type="slidenum">
              <a:rPr lang="en-US" smtClean="0"/>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1"/>
          <p:cNvSpPr>
            <a:spLocks noGrp="1" noRot="1" noChangeAspect="1" noChangeArrowheads="1"/>
          </p:cNvSpPr>
          <p:nvPr>
            <p:ph type="sldImg"/>
          </p:nvPr>
        </p:nvSpPr>
        <p:spPr>
          <a:solidFill>
            <a:srgbClr val="FFFFFF"/>
          </a:solidFill>
          <a:ln/>
        </p:spPr>
      </p:sp>
      <p:sp>
        <p:nvSpPr>
          <p:cNvPr id="118786" name="Rectangle 2"/>
          <p:cNvSpPr>
            <a:spLocks noGrp="1" noChangeArrowheads="1"/>
          </p:cNvSpPr>
          <p:nvPr>
            <p:ph type="body" idx="1"/>
          </p:nvPr>
        </p:nvSpPr>
        <p:spPr>
          <a:noFill/>
          <a:ln/>
        </p:spPr>
        <p:txBody>
          <a:bodyPr/>
          <a:lstStyle/>
          <a:p>
            <a:pPr eaLnBrk="1" hangingPunct="1"/>
            <a:r>
              <a:rPr lang="en-US" sz="1800">
                <a:latin typeface="Helvetica" pitchFamily="-84" charset="0"/>
                <a:ea typeface="Helvetica" pitchFamily="-84" charset="0"/>
                <a:cs typeface="Helvetica" pitchFamily="-84" charset="0"/>
                <a:sym typeface="Helvetica" pitchFamily="-84" charset="0"/>
              </a:rPr>
              <a:t>- In line with these SDI principles, some initiatives try to put them into practice</a:t>
            </a:r>
          </a:p>
          <a:p>
            <a:pPr eaLnBrk="1" hangingPunct="1"/>
            <a:endParaRPr lang="en-US" sz="1800">
              <a:latin typeface="Helvetica" pitchFamily="-84" charset="0"/>
              <a:ea typeface="Helvetica" pitchFamily="-84" charset="0"/>
              <a:cs typeface="Helvetica" pitchFamily="-84" charset="0"/>
              <a:sym typeface="Helvetica" pitchFamily="-84" charset="0"/>
            </a:endParaRPr>
          </a:p>
          <a:p>
            <a:pPr eaLnBrk="1" hangingPunct="1">
              <a:buFontTx/>
              <a:buChar char="-"/>
            </a:pPr>
            <a:r>
              <a:rPr lang="en-US" sz="1800">
                <a:latin typeface="Helvetica" pitchFamily="-84" charset="0"/>
                <a:ea typeface="Helvetica" pitchFamily="-84" charset="0"/>
                <a:cs typeface="Helvetica" pitchFamily="-84" charset="0"/>
                <a:sym typeface="Helvetica" pitchFamily="-84" charset="0"/>
              </a:rPr>
              <a:t>The first one is coordinated by thee Group on Earth Observation and is called GEOSS, GEOSS is a worldwide initiative that works on a VOLUNTARY and PARTICIPATIVE basis </a:t>
            </a:r>
          </a:p>
          <a:p>
            <a:pPr eaLnBrk="1" hangingPunct="1"/>
            <a:endParaRPr lang="en-US" sz="1800">
              <a:latin typeface="Helvetica" pitchFamily="-84" charset="0"/>
              <a:ea typeface="Helvetica" pitchFamily="-84" charset="0"/>
              <a:cs typeface="Helvetica" pitchFamily="-84" charset="0"/>
              <a:sym typeface="Helvetica" pitchFamily="-84" charset="0"/>
            </a:endParaRPr>
          </a:p>
          <a:p>
            <a:pPr eaLnBrk="1" hangingPunct="1">
              <a:buFontTx/>
              <a:buChar char="-"/>
            </a:pPr>
            <a:r>
              <a:rPr lang="en-US" sz="1800">
                <a:latin typeface="Helvetica" pitchFamily="-84" charset="0"/>
                <a:ea typeface="Helvetica" pitchFamily="-84" charset="0"/>
                <a:cs typeface="Helvetica" pitchFamily="-84" charset="0"/>
                <a:sym typeface="Helvetica" pitchFamily="-84" charset="0"/>
              </a:rPr>
              <a:t> will be fully operational in 2015</a:t>
            </a:r>
          </a:p>
          <a:p>
            <a:pPr eaLnBrk="1" hangingPunct="1"/>
            <a:endParaRPr lang="en-US" sz="1800">
              <a:latin typeface="Helvetica" pitchFamily="-84" charset="0"/>
              <a:ea typeface="Helvetica" pitchFamily="-84" charset="0"/>
              <a:cs typeface="Helvetica" pitchFamily="-84" charset="0"/>
              <a:sym typeface="Helvetica" pitchFamily="-84" charset="0"/>
            </a:endParaRPr>
          </a:p>
          <a:p>
            <a:pPr eaLnBrk="1" hangingPunct="1">
              <a:buFontTx/>
              <a:buChar char="-"/>
            </a:pPr>
            <a:r>
              <a:rPr lang="en-US" sz="1800">
                <a:latin typeface="Helvetica" pitchFamily="-84" charset="0"/>
                <a:ea typeface="Helvetica" pitchFamily="-84" charset="0"/>
                <a:cs typeface="Helvetica" pitchFamily="-84" charset="0"/>
                <a:sym typeface="Helvetica" pitchFamily="-84" charset="0"/>
              </a:rPr>
              <a:t>Wants to connect environmental data producers to end-users (decision-makers, scientists, …)</a:t>
            </a:r>
          </a:p>
          <a:p>
            <a:pPr eaLnBrk="1" hangingPunct="1">
              <a:buFontTx/>
              <a:buChar char="-"/>
            </a:pPr>
            <a:endParaRPr lang="en-US" sz="1800">
              <a:latin typeface="Helvetica" pitchFamily="-84" charset="0"/>
              <a:ea typeface="Helvetica" pitchFamily="-84" charset="0"/>
              <a:cs typeface="Helvetica" pitchFamily="-84" charset="0"/>
              <a:sym typeface="Helvetica" pitchFamily="-84" charset="0"/>
            </a:endParaRPr>
          </a:p>
          <a:p>
            <a:pPr eaLnBrk="1" hangingPunct="1">
              <a:buFontTx/>
              <a:buChar char="-"/>
            </a:pPr>
            <a:r>
              <a:rPr lang="en-US" sz="1800">
                <a:latin typeface="Helvetica" pitchFamily="-84" charset="0"/>
                <a:ea typeface="Helvetica" pitchFamily="-84" charset="0"/>
                <a:cs typeface="Helvetica" pitchFamily="-84" charset="0"/>
                <a:sym typeface="Helvetica" pitchFamily="-84" charset="0"/>
              </a:rPr>
              <a:t> with goal to improve Earth Observation access to study global problems</a:t>
            </a:r>
          </a:p>
          <a:p>
            <a:pPr eaLnBrk="1" hangingPunct="1">
              <a:buFontTx/>
              <a:buChar char="-"/>
            </a:pPr>
            <a:endParaRPr lang="en-US" sz="1800">
              <a:latin typeface="Helvetica" pitchFamily="-84" charset="0"/>
              <a:ea typeface="Helvetica" pitchFamily="-84" charset="0"/>
              <a:cs typeface="Helvetica" pitchFamily="-84" charset="0"/>
              <a:sym typeface="Helvetica" pitchFamily="-84" charset="0"/>
            </a:endParaRPr>
          </a:p>
          <a:p>
            <a:pPr eaLnBrk="1" hangingPunct="1">
              <a:buFontTx/>
              <a:buChar char="-"/>
            </a:pPr>
            <a:r>
              <a:rPr lang="en-US" sz="1800">
                <a:latin typeface="Helvetica" pitchFamily="-84" charset="0"/>
                <a:ea typeface="Helvetica" pitchFamily="-84" charset="0"/>
                <a:cs typeface="Helvetica" pitchFamily="-84" charset="0"/>
                <a:sym typeface="Helvetica" pitchFamily="-84" charset="0"/>
              </a:rPr>
              <a:t> Keywords: read</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1"/>
          <p:cNvSpPr>
            <a:spLocks noGrp="1" noRot="1" noChangeAspect="1" noChangeArrowheads="1"/>
          </p:cNvSpPr>
          <p:nvPr>
            <p:ph type="sldImg"/>
          </p:nvPr>
        </p:nvSpPr>
        <p:spPr>
          <a:solidFill>
            <a:srgbClr val="FFFFFF"/>
          </a:solidFill>
          <a:ln/>
        </p:spPr>
      </p:sp>
      <p:sp>
        <p:nvSpPr>
          <p:cNvPr id="120834" name="Rectangle 2"/>
          <p:cNvSpPr>
            <a:spLocks noGrp="1" noChangeArrowheads="1"/>
          </p:cNvSpPr>
          <p:nvPr>
            <p:ph type="body" idx="1"/>
          </p:nvPr>
        </p:nvSpPr>
        <p:spPr>
          <a:noFill/>
          <a:ln/>
        </p:spPr>
        <p:txBody>
          <a:bodyPr/>
          <a:lstStyle/>
          <a:p>
            <a:pPr eaLnBrk="1" hangingPunct="1"/>
            <a:r>
              <a:rPr lang="en-US" sz="2400">
                <a:latin typeface="Helvetica" pitchFamily="-84" charset="0"/>
                <a:ea typeface="Helvetica" pitchFamily="-84" charset="0"/>
                <a:cs typeface="Helvetica" pitchFamily="-84" charset="0"/>
                <a:sym typeface="Helvetica" pitchFamily="-84" charset="0"/>
              </a:rPr>
              <a:t>GEOSS proposes some principles to stimulate data sharing:</a:t>
            </a:r>
          </a:p>
          <a:p>
            <a:pPr eaLnBrk="1" hangingPunct="1"/>
            <a:endParaRPr lang="en-US" sz="2400">
              <a:latin typeface="Helvetica" pitchFamily="-84" charset="0"/>
              <a:ea typeface="Helvetica" pitchFamily="-84" charset="0"/>
              <a:cs typeface="Helvetica" pitchFamily="-84" charset="0"/>
              <a:sym typeface="Helvetica" pitchFamily="-84" charset="0"/>
            </a:endParaRPr>
          </a:p>
          <a:p>
            <a:pPr eaLnBrk="1" hangingPunct="1"/>
            <a:r>
              <a:rPr lang="en-US" sz="2400">
                <a:latin typeface="Helvetica" pitchFamily="-84" charset="0"/>
                <a:ea typeface="Helvetica" pitchFamily="-84" charset="0"/>
                <a:cs typeface="Helvetica" pitchFamily="-84" charset="0"/>
                <a:sym typeface="Helvetica" pitchFamily="-84" charset="0"/>
              </a:rPr>
              <a:t>read</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1"/>
          <p:cNvSpPr>
            <a:spLocks noGrp="1" noRot="1" noChangeAspect="1" noChangeArrowheads="1"/>
          </p:cNvSpPr>
          <p:nvPr>
            <p:ph type="sldImg"/>
          </p:nvPr>
        </p:nvSpPr>
        <p:spPr>
          <a:solidFill>
            <a:srgbClr val="FFFFFF"/>
          </a:solidFill>
          <a:ln/>
        </p:spPr>
      </p:sp>
      <p:sp>
        <p:nvSpPr>
          <p:cNvPr id="122882" name="Rectangle 2"/>
          <p:cNvSpPr>
            <a:spLocks noGrp="1" noChangeArrowheads="1"/>
          </p:cNvSpPr>
          <p:nvPr>
            <p:ph type="body" idx="1"/>
          </p:nvPr>
        </p:nvSpPr>
        <p:spPr>
          <a:noFill/>
          <a:ln/>
        </p:spPr>
        <p:txBody>
          <a:bodyPr/>
          <a:lstStyle/>
          <a:p>
            <a:pPr marL="285750" indent="-285750" eaLnBrk="1" hangingPunct="1">
              <a:buFontTx/>
              <a:buChar char="-"/>
            </a:pPr>
            <a:r>
              <a:rPr lang="en-US" sz="1800">
                <a:latin typeface="Helvetica" pitchFamily="-84" charset="0"/>
                <a:ea typeface="Helvetica" pitchFamily="-84" charset="0"/>
                <a:cs typeface="Helvetica" pitchFamily="-84" charset="0"/>
                <a:sym typeface="Helvetica" pitchFamily="-84" charset="0"/>
              </a:rPr>
              <a:t>GEOSS, through its infrastructure, wants to connect various Earth Observation systems targeting 9 Societal Benefit Areas: read</a:t>
            </a:r>
          </a:p>
          <a:p>
            <a:pPr marL="285750" indent="-285750" eaLnBrk="1" hangingPunct="1"/>
            <a:endParaRPr lang="en-US" sz="1800">
              <a:latin typeface="Helvetica" pitchFamily="-84" charset="0"/>
              <a:ea typeface="Helvetica" pitchFamily="-84" charset="0"/>
              <a:cs typeface="Helvetica" pitchFamily="-84" charset="0"/>
              <a:sym typeface="Helvetica" pitchFamily="-8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1"/>
          <p:cNvSpPr>
            <a:spLocks noGrp="1" noRot="1" noChangeAspect="1" noChangeArrowheads="1"/>
          </p:cNvSpPr>
          <p:nvPr>
            <p:ph type="sldImg"/>
          </p:nvPr>
        </p:nvSpPr>
        <p:spPr>
          <a:solidFill>
            <a:srgbClr val="FFFFFF"/>
          </a:solidFill>
          <a:ln/>
        </p:spPr>
      </p:sp>
      <p:sp>
        <p:nvSpPr>
          <p:cNvPr id="124930" name="Rectangle 2"/>
          <p:cNvSpPr>
            <a:spLocks noGrp="1" noChangeArrowheads="1"/>
          </p:cNvSpPr>
          <p:nvPr>
            <p:ph type="body" idx="1"/>
          </p:nvPr>
        </p:nvSpPr>
        <p:spPr>
          <a:noFill/>
          <a:ln/>
        </p:spPr>
        <p:txBody>
          <a:bodyPr/>
          <a:lstStyle/>
          <a:p>
            <a:pPr eaLnBrk="1" hangingPunct="1">
              <a:buFontTx/>
              <a:buChar char="-"/>
            </a:pPr>
            <a:r>
              <a:rPr lang="en-US" sz="1800">
                <a:latin typeface="Helvetica" pitchFamily="-84" charset="0"/>
                <a:ea typeface="Helvetica" pitchFamily="-84" charset="0"/>
                <a:cs typeface="Helvetica" pitchFamily="-84" charset="0"/>
                <a:sym typeface="Helvetica" pitchFamily="-84" charset="0"/>
              </a:rPr>
              <a:t>GEOSS does not own data but is a bridge between producers and users</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1"/>
          <p:cNvSpPr>
            <a:spLocks noGrp="1" noRot="1" noChangeAspect="1" noChangeArrowheads="1"/>
          </p:cNvSpPr>
          <p:nvPr>
            <p:ph type="sldImg"/>
          </p:nvPr>
        </p:nvSpPr>
        <p:spPr>
          <a:solidFill>
            <a:srgbClr val="FFFFFF"/>
          </a:solidFill>
          <a:ln/>
        </p:spPr>
      </p:sp>
      <p:sp>
        <p:nvSpPr>
          <p:cNvPr id="126978" name="Rectangle 2"/>
          <p:cNvSpPr>
            <a:spLocks noGrp="1" noChangeArrowheads="1"/>
          </p:cNvSpPr>
          <p:nvPr>
            <p:ph type="body" idx="1"/>
          </p:nvPr>
        </p:nvSpPr>
        <p:spPr>
          <a:noFill/>
          <a:ln/>
        </p:spPr>
        <p:txBody>
          <a:bodyPr/>
          <a:lstStyle/>
          <a:p>
            <a:pPr eaLnBrk="1" hangingPunct="1"/>
            <a:r>
              <a:rPr lang="en-US" sz="1800">
                <a:latin typeface="Helvetica" pitchFamily="-84" charset="0"/>
                <a:ea typeface="Helvetica" pitchFamily="-84" charset="0"/>
                <a:cs typeface="Helvetica" pitchFamily="-84" charset="0"/>
                <a:sym typeface="Helvetica" pitchFamily="-84" charset="0"/>
              </a:rPr>
              <a:t>- It is the Google of scientific data</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1"/>
          <p:cNvSpPr>
            <a:spLocks noGrp="1" noRot="1" noChangeAspect="1" noChangeArrowheads="1"/>
          </p:cNvSpPr>
          <p:nvPr>
            <p:ph type="sldImg"/>
          </p:nvPr>
        </p:nvSpPr>
        <p:spPr>
          <a:solidFill>
            <a:srgbClr val="FFFFFF"/>
          </a:solidFill>
          <a:ln/>
        </p:spPr>
      </p:sp>
      <p:sp>
        <p:nvSpPr>
          <p:cNvPr id="129026" name="Rectangle 2"/>
          <p:cNvSpPr>
            <a:spLocks noGrp="1" noChangeArrowheads="1"/>
          </p:cNvSpPr>
          <p:nvPr>
            <p:ph type="body" idx="1"/>
          </p:nvPr>
        </p:nvSpPr>
        <p:spPr>
          <a:noFill/>
          <a:ln/>
        </p:spPr>
        <p:txBody>
          <a:bodyPr/>
          <a:lstStyle/>
          <a:p>
            <a:pPr eaLnBrk="1" hangingPunct="1">
              <a:buFontTx/>
              <a:buChar char="-"/>
            </a:pPr>
            <a:r>
              <a:rPr lang="en-US" sz="1800">
                <a:latin typeface="Helvetica" pitchFamily="-84" charset="0"/>
                <a:ea typeface="Helvetica" pitchFamily="-84" charset="0"/>
                <a:cs typeface="Helvetica" pitchFamily="-84" charset="0"/>
                <a:sym typeface="Helvetica" pitchFamily="-84" charset="0"/>
              </a:rPr>
              <a:t>There is also the INSPIRE directive, EUROPEAN one, that has entered into force in May 2007</a:t>
            </a:r>
          </a:p>
          <a:p>
            <a:pPr eaLnBrk="1" hangingPunct="1">
              <a:buFontTx/>
              <a:buChar char="-"/>
            </a:pPr>
            <a:endParaRPr lang="en-US" sz="1800">
              <a:latin typeface="Helvetica" pitchFamily="-84" charset="0"/>
              <a:ea typeface="Helvetica" pitchFamily="-84" charset="0"/>
              <a:cs typeface="Helvetica" pitchFamily="-84" charset="0"/>
              <a:sym typeface="Helvetica" pitchFamily="-84" charset="0"/>
            </a:endParaRPr>
          </a:p>
          <a:p>
            <a:pPr eaLnBrk="1" hangingPunct="1">
              <a:buFontTx/>
              <a:buChar char="-"/>
            </a:pPr>
            <a:r>
              <a:rPr lang="en-US" sz="1800">
                <a:latin typeface="Helvetica" pitchFamily="-84" charset="0"/>
                <a:ea typeface="Helvetica" pitchFamily="-84" charset="0"/>
                <a:cs typeface="Helvetica" pitchFamily="-84" charset="0"/>
                <a:sym typeface="Helvetica" pitchFamily="-84" charset="0"/>
              </a:rPr>
              <a:t> it is a binding law that coordinates member states</a:t>
            </a:r>
          </a:p>
          <a:p>
            <a:pPr eaLnBrk="1" hangingPunct="1"/>
            <a:endParaRPr lang="en-US" sz="1800">
              <a:latin typeface="Helvetica" pitchFamily="-84" charset="0"/>
              <a:ea typeface="Helvetica" pitchFamily="-84" charset="0"/>
              <a:cs typeface="Helvetica" pitchFamily="-84" charset="0"/>
              <a:sym typeface="Helvetica" pitchFamily="-8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1"/>
          <p:cNvSpPr>
            <a:spLocks noGrp="1" noRot="1" noChangeAspect="1" noChangeArrowheads="1"/>
          </p:cNvSpPr>
          <p:nvPr>
            <p:ph type="sldImg"/>
          </p:nvPr>
        </p:nvSpPr>
        <p:spPr>
          <a:solidFill>
            <a:srgbClr val="FFFFFF"/>
          </a:solidFill>
          <a:ln/>
        </p:spPr>
      </p:sp>
      <p:sp>
        <p:nvSpPr>
          <p:cNvPr id="131074" name="Rectangle 2"/>
          <p:cNvSpPr>
            <a:spLocks noGrp="1" noChangeArrowheads="1"/>
          </p:cNvSpPr>
          <p:nvPr>
            <p:ph type="body" idx="1"/>
          </p:nvPr>
        </p:nvSpPr>
        <p:spPr>
          <a:noFill/>
          <a:ln/>
        </p:spPr>
        <p:txBody>
          <a:bodyPr/>
          <a:lstStyle/>
          <a:p>
            <a:pPr eaLnBrk="1" hangingPunct="1">
              <a:buFontTx/>
              <a:buChar char="-"/>
            </a:pPr>
            <a:r>
              <a:rPr lang="en-US" sz="1800">
                <a:latin typeface="Helvetica" pitchFamily="-84" charset="0"/>
                <a:ea typeface="Helvetica" pitchFamily="-84" charset="0"/>
                <a:cs typeface="Helvetica" pitchFamily="-84" charset="0"/>
                <a:sym typeface="Helvetica" pitchFamily="-84" charset="0"/>
              </a:rPr>
              <a:t>INSPIRE defines a certain number of principles to facilitate data exchange:</a:t>
            </a:r>
          </a:p>
          <a:p>
            <a:pPr eaLnBrk="1" hangingPunct="1">
              <a:buFontTx/>
              <a:buChar char="-"/>
            </a:pPr>
            <a:endParaRPr lang="en-US" sz="1800">
              <a:latin typeface="Helvetica" pitchFamily="-84" charset="0"/>
              <a:ea typeface="Helvetica" pitchFamily="-84" charset="0"/>
              <a:cs typeface="Helvetica" pitchFamily="-84" charset="0"/>
              <a:sym typeface="Helvetica" pitchFamily="-84" charset="0"/>
            </a:endParaRPr>
          </a:p>
          <a:p>
            <a:pPr eaLnBrk="1" hangingPunct="1">
              <a:buFontTx/>
              <a:buChar char="-"/>
            </a:pPr>
            <a:r>
              <a:rPr lang="en-US" sz="1800">
                <a:latin typeface="Helvetica" pitchFamily="-84" charset="0"/>
                <a:ea typeface="Helvetica" pitchFamily="-84" charset="0"/>
                <a:cs typeface="Helvetica" pitchFamily="-84" charset="0"/>
                <a:sym typeface="Helvetica" pitchFamily="-84" charset="0"/>
              </a:rPr>
              <a:t>read</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1"/>
          <p:cNvSpPr>
            <a:spLocks noGrp="1" noRot="1" noChangeAspect="1" noChangeArrowheads="1"/>
          </p:cNvSpPr>
          <p:nvPr>
            <p:ph type="sldImg"/>
          </p:nvPr>
        </p:nvSpPr>
        <p:spPr>
          <a:solidFill>
            <a:srgbClr val="FFFFFF"/>
          </a:solidFill>
          <a:ln/>
        </p:spPr>
      </p:sp>
      <p:sp>
        <p:nvSpPr>
          <p:cNvPr id="133122" name="Rectangle 2"/>
          <p:cNvSpPr>
            <a:spLocks noGrp="1" noChangeArrowheads="1"/>
          </p:cNvSpPr>
          <p:nvPr>
            <p:ph type="body" idx="1"/>
          </p:nvPr>
        </p:nvSpPr>
        <p:spPr>
          <a:noFill/>
          <a:ln/>
        </p:spPr>
        <p:txBody>
          <a:bodyPr/>
          <a:lstStyle/>
          <a:p>
            <a:pPr eaLnBrk="1" hangingPunct="1"/>
            <a:r>
              <a:rPr lang="en-US" sz="1800">
                <a:latin typeface="Helvetica" pitchFamily="-84" charset="0"/>
                <a:ea typeface="Helvetica" pitchFamily="-84" charset="0"/>
                <a:cs typeface="Helvetica" pitchFamily="-84" charset="0"/>
                <a:sym typeface="Helvetica" pitchFamily="-84" charset="0"/>
              </a:rPr>
              <a:t>INSPIRE defines some services: read</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1"/>
          <p:cNvSpPr>
            <a:spLocks noGrp="1" noRot="1" noChangeAspect="1" noChangeArrowheads="1"/>
          </p:cNvSpPr>
          <p:nvPr>
            <p:ph type="sldImg"/>
          </p:nvPr>
        </p:nvSpPr>
        <p:spPr>
          <a:solidFill>
            <a:srgbClr val="FFFFFF"/>
          </a:solidFill>
          <a:ln/>
        </p:spPr>
      </p:sp>
      <p:sp>
        <p:nvSpPr>
          <p:cNvPr id="135170" name="Rectangle 2"/>
          <p:cNvSpPr>
            <a:spLocks noGrp="1" noChangeArrowheads="1"/>
          </p:cNvSpPr>
          <p:nvPr>
            <p:ph type="body" idx="1"/>
          </p:nvPr>
        </p:nvSpPr>
        <p:spPr>
          <a:noFill/>
          <a:ln/>
        </p:spPr>
        <p:txBody>
          <a:bodyPr/>
          <a:lstStyle/>
          <a:p>
            <a:pPr eaLnBrk="1" hangingPunct="1"/>
            <a:r>
              <a:rPr lang="en-US" sz="1800">
                <a:latin typeface="Helvetica" pitchFamily="-84" charset="0"/>
                <a:ea typeface="Helvetica" pitchFamily="-84" charset="0"/>
                <a:cs typeface="Helvetica" pitchFamily="-84" charset="0"/>
                <a:sym typeface="Helvetica" pitchFamily="-84" charset="0"/>
              </a:rPr>
              <a:t>It has a website</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1"/>
          <p:cNvSpPr>
            <a:spLocks noGrp="1" noRot="1" noChangeAspect="1" noChangeArrowheads="1"/>
          </p:cNvSpPr>
          <p:nvPr>
            <p:ph type="sldImg"/>
          </p:nvPr>
        </p:nvSpPr>
        <p:spPr>
          <a:solidFill>
            <a:srgbClr val="FFFFFF"/>
          </a:solidFill>
          <a:ln/>
        </p:spPr>
      </p:sp>
      <p:sp>
        <p:nvSpPr>
          <p:cNvPr id="137218" name="Rectangle 2"/>
          <p:cNvSpPr>
            <a:spLocks noGrp="1" noChangeArrowheads="1"/>
          </p:cNvSpPr>
          <p:nvPr>
            <p:ph type="body" idx="1"/>
          </p:nvPr>
        </p:nvSpPr>
        <p:spPr>
          <a:noFill/>
          <a:ln/>
        </p:spPr>
        <p:txBody>
          <a:bodyPr/>
          <a:lstStyle/>
          <a:p>
            <a:pPr eaLnBrk="1" hangingPunct="1"/>
            <a:r>
              <a:rPr lang="en-US" sz="1800">
                <a:latin typeface="Helvetica" pitchFamily="-84" charset="0"/>
                <a:ea typeface="Helvetica" pitchFamily="-84" charset="0"/>
                <a:cs typeface="Helvetica" pitchFamily="-84" charset="0"/>
                <a:sym typeface="Helvetica" pitchFamily="-84" charset="0"/>
              </a:rPr>
              <a:t>And a geoportal</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p:cNvSpPr>
            <a:spLocks noGrp="1" noRot="1" noChangeAspect="1" noChangeArrowheads="1"/>
          </p:cNvSpPr>
          <p:nvPr>
            <p:ph type="sldImg"/>
          </p:nvPr>
        </p:nvSpPr>
        <p:spPr>
          <a:solidFill>
            <a:srgbClr val="FFFFFF"/>
          </a:solidFill>
          <a:ln/>
        </p:spPr>
      </p:sp>
      <p:sp>
        <p:nvSpPr>
          <p:cNvPr id="28674" name="Rectangle 2"/>
          <p:cNvSpPr>
            <a:spLocks noGrp="1" noChangeArrowheads="1"/>
          </p:cNvSpPr>
          <p:nvPr>
            <p:ph type="body" idx="1"/>
          </p:nvPr>
        </p:nvSpPr>
        <p:spPr>
          <a:noFill/>
          <a:ln/>
        </p:spPr>
        <p:txBody>
          <a:bodyPr/>
          <a:lstStyle/>
          <a:p>
            <a:pPr eaLnBrk="1" hangingPunct="1"/>
            <a:r>
              <a:rPr lang="en-US" sz="1800">
                <a:latin typeface="Helvetica" pitchFamily="-84" charset="0"/>
                <a:ea typeface="Helvetica" pitchFamily="-84" charset="0"/>
                <a:cs typeface="Helvetica" pitchFamily="-84" charset="0"/>
                <a:sym typeface="Helvetica" pitchFamily="-84" charset="0"/>
              </a:rPr>
              <a:t>In order to obtain informed decision,</a:t>
            </a:r>
          </a:p>
          <a:p>
            <a:pPr eaLnBrk="1" hangingPunct="1"/>
            <a:r>
              <a:rPr lang="en-US" sz="1800">
                <a:latin typeface="Helvetica" pitchFamily="-84" charset="0"/>
                <a:ea typeface="Helvetica" pitchFamily="-84" charset="0"/>
                <a:cs typeface="Helvetica" pitchFamily="-84" charset="0"/>
                <a:sym typeface="Helvetica" pitchFamily="-84" charset="0"/>
              </a:rPr>
              <a:t>the traditional scientific way to proceed is the following:</a:t>
            </a:r>
          </a:p>
          <a:p>
            <a:pPr eaLnBrk="1" hangingPunct="1">
              <a:buFontTx/>
              <a:buAutoNum type="arabicParenR"/>
            </a:pPr>
            <a:r>
              <a:rPr lang="en-US" sz="1800">
                <a:latin typeface="Helvetica" pitchFamily="-84" charset="0"/>
                <a:ea typeface="Helvetica" pitchFamily="-84" charset="0"/>
                <a:cs typeface="Helvetica" pitchFamily="-84" charset="0"/>
                <a:sym typeface="Helvetica" pitchFamily="-84" charset="0"/>
              </a:rPr>
              <a:t>We OBSERVE a phenomenon that we measure by collecting data and analyzing it </a:t>
            </a:r>
          </a:p>
          <a:p>
            <a:pPr eaLnBrk="1" hangingPunct="1">
              <a:buFontTx/>
              <a:buAutoNum type="arabicParenR"/>
            </a:pPr>
            <a:r>
              <a:rPr lang="en-US" sz="1800">
                <a:latin typeface="Helvetica" pitchFamily="-84" charset="0"/>
                <a:ea typeface="Helvetica" pitchFamily="-84" charset="0"/>
                <a:cs typeface="Helvetica" pitchFamily="-84" charset="0"/>
                <a:sym typeface="Helvetica" pitchFamily="-84" charset="0"/>
              </a:rPr>
              <a:t>We SHARE the observation</a:t>
            </a:r>
            <a:r>
              <a:rPr lang="ja-JP" altLang="en-US" sz="1800">
                <a:latin typeface="Helvetica" pitchFamily="-84" charset="0"/>
                <a:ea typeface="Helvetica" pitchFamily="-84" charset="0"/>
                <a:cs typeface="Helvetica" pitchFamily="-84" charset="0"/>
                <a:sym typeface="Helvetica" pitchFamily="-84" charset="0"/>
              </a:rPr>
              <a:t>’</a:t>
            </a:r>
            <a:r>
              <a:rPr lang="en-US" altLang="ja-JP" sz="1800">
                <a:latin typeface="Helvetica" pitchFamily="-84" charset="0"/>
                <a:ea typeface="Helvetica" pitchFamily="-84" charset="0"/>
                <a:cs typeface="Helvetica" pitchFamily="-84" charset="0"/>
                <a:sym typeface="Helvetica" pitchFamily="-84" charset="0"/>
              </a:rPr>
              <a:t>s results</a:t>
            </a:r>
          </a:p>
          <a:p>
            <a:pPr eaLnBrk="1" hangingPunct="1">
              <a:buFontTx/>
              <a:buAutoNum type="arabicParenR"/>
            </a:pPr>
            <a:r>
              <a:rPr lang="en-US" sz="1800">
                <a:latin typeface="Helvetica" pitchFamily="-84" charset="0"/>
                <a:ea typeface="Helvetica" pitchFamily="-84" charset="0"/>
                <a:cs typeface="Helvetica" pitchFamily="-84" charset="0"/>
                <a:sym typeface="Helvetica" pitchFamily="-84" charset="0"/>
              </a:rPr>
              <a:t>Keeping in mind that we want to INFORM others (scientific community, general public, …) to participate to the improvement of global knowledge</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1"/>
          <p:cNvSpPr>
            <a:spLocks noGrp="1" noRot="1" noChangeAspect="1" noChangeArrowheads="1"/>
          </p:cNvSpPr>
          <p:nvPr>
            <p:ph type="sldImg"/>
          </p:nvPr>
        </p:nvSpPr>
        <p:spPr>
          <a:solidFill>
            <a:srgbClr val="FFFFFF"/>
          </a:solidFill>
          <a:ln/>
        </p:spPr>
      </p:sp>
      <p:sp>
        <p:nvSpPr>
          <p:cNvPr id="139266" name="Rectangle 2"/>
          <p:cNvSpPr>
            <a:spLocks noGrp="1" noChangeArrowheads="1"/>
          </p:cNvSpPr>
          <p:nvPr>
            <p:ph type="body" idx="1"/>
          </p:nvPr>
        </p:nvSpPr>
        <p:spPr>
          <a:noFill/>
          <a:ln/>
        </p:spPr>
        <p:txBody>
          <a:bodyPr/>
          <a:lstStyle/>
          <a:p>
            <a:pPr eaLnBrk="1" hangingPunct="1"/>
            <a:r>
              <a:rPr lang="en-US" sz="1800">
                <a:latin typeface="Helvetica" pitchFamily="-84" charset="0"/>
                <a:ea typeface="Helvetica" pitchFamily="-84" charset="0"/>
                <a:cs typeface="Helvetica" pitchFamily="-84" charset="0"/>
                <a:sym typeface="Helvetica" pitchFamily="-84" charset="0"/>
              </a:rPr>
              <a:t>- Finally I will also mention the Eye on Earth initiative</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1"/>
          <p:cNvSpPr>
            <a:spLocks noGrp="1" noRot="1" noChangeAspect="1" noChangeArrowheads="1"/>
          </p:cNvSpPr>
          <p:nvPr>
            <p:ph type="sldImg"/>
          </p:nvPr>
        </p:nvSpPr>
        <p:spPr>
          <a:solidFill>
            <a:srgbClr val="FFFFFF"/>
          </a:solidFill>
          <a:ln/>
        </p:spPr>
      </p:sp>
      <p:sp>
        <p:nvSpPr>
          <p:cNvPr id="141314" name="Rectangle 2"/>
          <p:cNvSpPr>
            <a:spLocks noGrp="1" noChangeArrowheads="1"/>
          </p:cNvSpPr>
          <p:nvPr>
            <p:ph type="body" idx="1"/>
          </p:nvPr>
        </p:nvSpPr>
        <p:spPr>
          <a:noFill/>
          <a:ln/>
        </p:spPr>
        <p:txBody>
          <a:bodyPr/>
          <a:lstStyle/>
          <a:p>
            <a:pPr eaLnBrk="1" hangingPunct="1"/>
            <a:r>
              <a:rPr lang="en-US" sz="1800">
                <a:latin typeface="Helvetica" pitchFamily="-84" charset="0"/>
                <a:ea typeface="Helvetica" pitchFamily="-84" charset="0"/>
                <a:cs typeface="Helvetica" pitchFamily="-84" charset="0"/>
                <a:sym typeface="Helvetica" pitchFamily="-84" charset="0"/>
              </a:rPr>
              <a:t>And the digital agenda for Europe</a:t>
            </a:r>
          </a:p>
          <a:p>
            <a:pPr eaLnBrk="1" hangingPunct="1"/>
            <a:endParaRPr lang="en-US" sz="1800">
              <a:latin typeface="Helvetica" pitchFamily="-84" charset="0"/>
              <a:ea typeface="Helvetica" pitchFamily="-84" charset="0"/>
              <a:cs typeface="Helvetica" pitchFamily="-84" charset="0"/>
              <a:sym typeface="Helvetica" pitchFamily="-84" charset="0"/>
            </a:endParaRPr>
          </a:p>
          <a:p>
            <a:pPr eaLnBrk="1" hangingPunct="1"/>
            <a:r>
              <a:rPr lang="en-US" sz="1800">
                <a:latin typeface="Helvetica" pitchFamily="-84" charset="0"/>
                <a:ea typeface="Helvetica" pitchFamily="-84" charset="0"/>
                <a:cs typeface="Helvetica" pitchFamily="-84" charset="0"/>
                <a:sym typeface="Helvetica" pitchFamily="-84" charset="0"/>
              </a:rPr>
              <a:t>=&gt; All these are initiatives that try to make concrete the SDI concepts</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1"/>
          <p:cNvSpPr>
            <a:spLocks noGrp="1" noRot="1" noChangeAspect="1" noChangeArrowheads="1"/>
          </p:cNvSpPr>
          <p:nvPr>
            <p:ph type="sldImg"/>
          </p:nvPr>
        </p:nvSpPr>
        <p:spPr>
          <a:solidFill>
            <a:srgbClr val="FFFFFF"/>
          </a:solidFill>
          <a:ln/>
        </p:spPr>
      </p:sp>
      <p:sp>
        <p:nvSpPr>
          <p:cNvPr id="143362" name="Rectangle 2"/>
          <p:cNvSpPr>
            <a:spLocks noGrp="1" noChangeArrowheads="1"/>
          </p:cNvSpPr>
          <p:nvPr>
            <p:ph type="body" idx="1"/>
          </p:nvPr>
        </p:nvSpPr>
        <p:spPr>
          <a:noFill/>
          <a:ln/>
        </p:spPr>
        <p:txBody>
          <a:bodyPr/>
          <a:lstStyle/>
          <a:p>
            <a:pPr eaLnBrk="1" hangingPunct="1"/>
            <a:r>
              <a:rPr lang="en-US" sz="1800">
                <a:latin typeface="Lucida Grande" pitchFamily="-84" charset="0"/>
                <a:ea typeface="Lucida Grande" pitchFamily="-84" charset="0"/>
                <a:cs typeface="Lucida Grande" pitchFamily="-84" charset="0"/>
                <a:sym typeface="Lucida Grande" pitchFamily="-84" charset="0"/>
              </a:rPr>
              <a:t>We are reaching the end of this presentation but before finishing I really wish to give</a:t>
            </a:r>
          </a:p>
          <a:p>
            <a:pPr eaLnBrk="1" hangingPunct="1"/>
            <a:r>
              <a:rPr lang="en-US" sz="1800">
                <a:latin typeface="Lucida Grande" pitchFamily="-84" charset="0"/>
                <a:ea typeface="Lucida Grande" pitchFamily="-84" charset="0"/>
                <a:cs typeface="Lucida Grande" pitchFamily="-84" charset="0"/>
                <a:sym typeface="Lucida Grande" pitchFamily="-84" charset="0"/>
              </a:rPr>
              <a:t>you some key messages.</a:t>
            </a:r>
          </a:p>
          <a:p>
            <a:pPr eaLnBrk="1" hangingPunct="1"/>
            <a:r>
              <a:rPr lang="en-US" sz="1800">
                <a:latin typeface="Lucida Grande" pitchFamily="-84" charset="0"/>
                <a:ea typeface="Lucida Grande" pitchFamily="-84" charset="0"/>
                <a:cs typeface="Lucida Grande" pitchFamily="-84" charset="0"/>
                <a:sym typeface="Lucida Grande" pitchFamily="-84" charset="0"/>
              </a:rPr>
              <a:t>First:</a:t>
            </a:r>
          </a:p>
          <a:p>
            <a:pPr eaLnBrk="1" hangingPunct="1"/>
            <a:r>
              <a:rPr lang="en-US" sz="1800">
                <a:latin typeface="Lucida Grande" pitchFamily="-84" charset="0"/>
                <a:ea typeface="Lucida Grande" pitchFamily="-84" charset="0"/>
                <a:cs typeface="Lucida Grande" pitchFamily="-84" charset="0"/>
                <a:sym typeface="Lucida Grande" pitchFamily="-84" charset="0"/>
              </a:rPr>
              <a:t>Without sharing environmental data: </a:t>
            </a:r>
          </a:p>
          <a:p>
            <a:pPr eaLnBrk="1" hangingPunct="1"/>
            <a:r>
              <a:rPr lang="en-US" sz="1800">
                <a:latin typeface="Lucida Grande" pitchFamily="-84" charset="0"/>
                <a:ea typeface="Lucida Grande" pitchFamily="-84" charset="0"/>
                <a:cs typeface="Lucida Grande" pitchFamily="-84" charset="0"/>
                <a:sym typeface="Lucida Grande" pitchFamily="-84" charset="0"/>
              </a:rPr>
              <a:t>	- doing science can be difficult, </a:t>
            </a:r>
          </a:p>
          <a:p>
            <a:pPr eaLnBrk="1" hangingPunct="1"/>
            <a:r>
              <a:rPr lang="en-US" sz="1800">
                <a:latin typeface="Lucida Grande" pitchFamily="-84" charset="0"/>
                <a:ea typeface="Lucida Grande" pitchFamily="-84" charset="0"/>
                <a:cs typeface="Lucida Grande" pitchFamily="-84" charset="0"/>
                <a:sym typeface="Lucida Grande" pitchFamily="-84" charset="0"/>
              </a:rPr>
              <a:t>	- taking sound decisions can be problematic,</a:t>
            </a:r>
          </a:p>
          <a:p>
            <a:pPr eaLnBrk="1" hangingPunct="1"/>
            <a:r>
              <a:rPr lang="en-US" sz="1800">
                <a:latin typeface="Lucida Grande" pitchFamily="-84" charset="0"/>
                <a:ea typeface="Lucida Grande" pitchFamily="-84" charset="0"/>
                <a:cs typeface="Lucida Grande" pitchFamily="-84" charset="0"/>
                <a:sym typeface="Lucida Grande" pitchFamily="-84" charset="0"/>
              </a:rPr>
              <a:t>	- and envisioning a sustainable development can be complicated.</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1"/>
          <p:cNvSpPr>
            <a:spLocks noGrp="1" noRot="1" noChangeAspect="1" noChangeArrowheads="1"/>
          </p:cNvSpPr>
          <p:nvPr>
            <p:ph type="sldImg"/>
          </p:nvPr>
        </p:nvSpPr>
        <p:spPr>
          <a:solidFill>
            <a:srgbClr val="FFFFFF"/>
          </a:solidFill>
          <a:ln/>
        </p:spPr>
      </p:sp>
      <p:sp>
        <p:nvSpPr>
          <p:cNvPr id="145410" name="Rectangle 2"/>
          <p:cNvSpPr>
            <a:spLocks noGrp="1" noChangeArrowheads="1"/>
          </p:cNvSpPr>
          <p:nvPr>
            <p:ph type="body" idx="1"/>
          </p:nvPr>
        </p:nvSpPr>
        <p:spPr>
          <a:noFill/>
          <a:ln/>
        </p:spPr>
        <p:txBody>
          <a:bodyPr/>
          <a:lstStyle/>
          <a:p>
            <a:pPr eaLnBrk="1" hangingPunct="1"/>
            <a:r>
              <a:rPr lang="en-US" sz="1800">
                <a:latin typeface="Lucida Grande" pitchFamily="-84" charset="0"/>
                <a:ea typeface="Lucida Grande" pitchFamily="-84" charset="0"/>
                <a:cs typeface="Lucida Grande" pitchFamily="-84" charset="0"/>
                <a:sym typeface="Lucida Grande" pitchFamily="-84" charset="0"/>
              </a:rPr>
              <a:t>Publicly funded data are a public good, produced in the public interest and thus should be freely available to the maximum extent possible.</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1"/>
          <p:cNvSpPr>
            <a:spLocks noGrp="1" noRot="1" noChangeAspect="1" noChangeArrowheads="1"/>
          </p:cNvSpPr>
          <p:nvPr>
            <p:ph type="sldImg"/>
          </p:nvPr>
        </p:nvSpPr>
        <p:spPr>
          <a:solidFill>
            <a:srgbClr val="FFFFFF"/>
          </a:solidFill>
          <a:ln/>
        </p:spPr>
      </p:sp>
      <p:sp>
        <p:nvSpPr>
          <p:cNvPr id="147458" name="Rectangle 2"/>
          <p:cNvSpPr>
            <a:spLocks noGrp="1" noChangeArrowheads="1"/>
          </p:cNvSpPr>
          <p:nvPr>
            <p:ph type="body" idx="1"/>
          </p:nvPr>
        </p:nvSpPr>
        <p:spPr>
          <a:noFill/>
          <a:ln/>
        </p:spPr>
        <p:txBody>
          <a:bodyPr/>
          <a:lstStyle/>
          <a:p>
            <a:pPr eaLnBrk="1" hangingPunct="1"/>
            <a:r>
              <a:rPr lang="en-US" sz="1800">
                <a:latin typeface="Lucida Grande" pitchFamily="-84" charset="0"/>
                <a:ea typeface="Lucida Grande" pitchFamily="-84" charset="0"/>
                <a:cs typeface="Lucida Grande" pitchFamily="-84" charset="0"/>
                <a:sym typeface="Lucida Grande" pitchFamily="-84" charset="0"/>
              </a:rPr>
              <a:t>In a general scientific context, sharing and documenting data is part of the elementary scientific approach, allowing scientists to compare their results and methods more easily, and then enhancing scientific accountability, credibility and potentially improve quality of data for the benefit of everyone</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1"/>
          <p:cNvSpPr>
            <a:spLocks noGrp="1" noRot="1" noChangeAspect="1" noChangeArrowheads="1"/>
          </p:cNvSpPr>
          <p:nvPr>
            <p:ph type="sldImg"/>
          </p:nvPr>
        </p:nvSpPr>
        <p:spPr>
          <a:solidFill>
            <a:srgbClr val="FFFFFF"/>
          </a:solidFill>
          <a:ln/>
        </p:spPr>
      </p:sp>
      <p:sp>
        <p:nvSpPr>
          <p:cNvPr id="149506" name="Rectangle 2"/>
          <p:cNvSpPr>
            <a:spLocks noGrp="1" noChangeArrowheads="1"/>
          </p:cNvSpPr>
          <p:nvPr>
            <p:ph type="body" idx="1"/>
          </p:nvPr>
        </p:nvSpPr>
        <p:spPr>
          <a:noFill/>
          <a:ln/>
        </p:spPr>
        <p:txBody>
          <a:bodyPr/>
          <a:lstStyle/>
          <a:p>
            <a:pPr eaLnBrk="1" hangingPunct="1"/>
            <a:r>
              <a:rPr lang="en-US" sz="1800">
                <a:latin typeface="Lucida Grande" pitchFamily="-84" charset="0"/>
                <a:ea typeface="Lucida Grande" pitchFamily="-84" charset="0"/>
                <a:cs typeface="Lucida Grande" pitchFamily="-84" charset="0"/>
                <a:sym typeface="Lucida Grande" pitchFamily="-84" charset="0"/>
              </a:rPr>
              <a:t>Keep all these concepts simple, make them understandable, and let people experience by themselves the benefits of working in an interoperable context and the potential positive influence it can have on their daily business</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1"/>
          <p:cNvSpPr>
            <a:spLocks noGrp="1" noRot="1" noChangeAspect="1" noChangeArrowheads="1"/>
          </p:cNvSpPr>
          <p:nvPr>
            <p:ph type="sldImg"/>
          </p:nvPr>
        </p:nvSpPr>
        <p:spPr>
          <a:solidFill>
            <a:srgbClr val="FFFFFF"/>
          </a:solidFill>
          <a:ln/>
        </p:spPr>
      </p:sp>
      <p:sp>
        <p:nvSpPr>
          <p:cNvPr id="151554" name="Rectangle 2"/>
          <p:cNvSpPr>
            <a:spLocks noGrp="1" noChangeArrowheads="1"/>
          </p:cNvSpPr>
          <p:nvPr>
            <p:ph type="body" idx="1"/>
          </p:nvPr>
        </p:nvSpPr>
        <p:spPr>
          <a:noFill/>
          <a:ln/>
        </p:spPr>
        <p:txBody>
          <a:bodyPr/>
          <a:lstStyle/>
          <a:p>
            <a:pPr eaLnBrk="1" hangingPunct="1"/>
            <a:r>
              <a:rPr lang="en-US" sz="1800">
                <a:latin typeface="Lucida Grande" pitchFamily="-84" charset="0"/>
                <a:ea typeface="Lucida Grande" pitchFamily="-84" charset="0"/>
                <a:cs typeface="Lucida Grande" pitchFamily="-84" charset="0"/>
                <a:sym typeface="Lucida Grande" pitchFamily="-84" charset="0"/>
              </a:rPr>
              <a:t>Make your data discoverable (do not hide them)</a:t>
            </a:r>
          </a:p>
          <a:p>
            <a:pPr eaLnBrk="1" hangingPunct="1"/>
            <a:r>
              <a:rPr lang="en-US" sz="1800">
                <a:latin typeface="Lucida Grande" pitchFamily="-84" charset="0"/>
                <a:ea typeface="Lucida Grande" pitchFamily="-84" charset="0"/>
                <a:cs typeface="Lucida Grande" pitchFamily="-84" charset="0"/>
                <a:sym typeface="Lucida Grande" pitchFamily="-84" charset="0"/>
              </a:rPr>
              <a:t>Promote GEOSS as a data sharing platform</a:t>
            </a:r>
          </a:p>
          <a:p>
            <a:pPr eaLnBrk="1" hangingPunct="1"/>
            <a:r>
              <a:rPr lang="en-US" sz="1800">
                <a:latin typeface="Lucida Grande" pitchFamily="-84" charset="0"/>
                <a:ea typeface="Lucida Grande" pitchFamily="-84" charset="0"/>
                <a:cs typeface="Lucida Grande" pitchFamily="-84" charset="0"/>
                <a:sym typeface="Lucida Grande" pitchFamily="-84" charset="0"/>
              </a:rPr>
              <a:t>and OGC Open Standards</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1"/>
          <p:cNvSpPr>
            <a:spLocks noGrp="1" noRot="1" noChangeAspect="1" noChangeArrowheads="1"/>
          </p:cNvSpPr>
          <p:nvPr>
            <p:ph type="sldImg"/>
          </p:nvPr>
        </p:nvSpPr>
        <p:spPr>
          <a:solidFill>
            <a:srgbClr val="FFFFFF"/>
          </a:solidFill>
          <a:ln/>
        </p:spPr>
      </p:sp>
      <p:sp>
        <p:nvSpPr>
          <p:cNvPr id="153602" name="Rectangle 2"/>
          <p:cNvSpPr>
            <a:spLocks noGrp="1" noChangeArrowheads="1"/>
          </p:cNvSpPr>
          <p:nvPr>
            <p:ph type="body" idx="1"/>
          </p:nvPr>
        </p:nvSpPr>
        <p:spPr>
          <a:noFill/>
          <a:ln/>
        </p:spPr>
        <p:txBody>
          <a:bodyPr/>
          <a:lstStyle/>
          <a:p>
            <a:pPr eaLnBrk="1" hangingPunct="1"/>
            <a:r>
              <a:rPr lang="en-US" sz="1800">
                <a:latin typeface="Lucida Grande" pitchFamily="-84" charset="0"/>
                <a:ea typeface="Lucida Grande" pitchFamily="-84" charset="0"/>
                <a:cs typeface="Lucida Grande" pitchFamily="-84" charset="0"/>
                <a:sym typeface="Lucida Grande" pitchFamily="-84" charset="0"/>
              </a:rPr>
              <a:t>Share as much as possible spatial information that you produce!!!</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1"/>
          <p:cNvSpPr>
            <a:spLocks noGrp="1" noRot="1" noChangeAspect="1" noChangeArrowheads="1"/>
          </p:cNvSpPr>
          <p:nvPr>
            <p:ph type="sldImg"/>
          </p:nvPr>
        </p:nvSpPr>
        <p:spPr>
          <a:solidFill>
            <a:srgbClr val="FFFFFF"/>
          </a:solidFill>
          <a:ln/>
        </p:spPr>
      </p:sp>
      <p:sp>
        <p:nvSpPr>
          <p:cNvPr id="61442" name="Rectangle 2"/>
          <p:cNvSpPr>
            <a:spLocks noGrp="1" noChangeArrowheads="1"/>
          </p:cNvSpPr>
          <p:nvPr>
            <p:ph type="body" idx="1"/>
          </p:nvPr>
        </p:nvSpPr>
        <p:spPr>
          <a:noFill/>
          <a:ln/>
        </p:spPr>
        <p:txBody>
          <a:bodyPr/>
          <a:lstStyle/>
          <a:p>
            <a:pPr eaLnBrk="1" hangingPunct="1"/>
            <a:endParaRPr lang="en-US" dirty="0">
              <a:latin typeface="Helvetica" pitchFamily="-84" charset="0"/>
              <a:ea typeface="Helvetica" pitchFamily="-84" charset="0"/>
              <a:cs typeface="Helvetica" pitchFamily="-84" charset="0"/>
              <a:sym typeface="Helvetica" pitchFamily="-84"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1"/>
          <p:cNvSpPr>
            <a:spLocks noGrp="1" noRot="1" noChangeAspect="1" noChangeArrowheads="1"/>
          </p:cNvSpPr>
          <p:nvPr>
            <p:ph type="sldImg"/>
          </p:nvPr>
        </p:nvSpPr>
        <p:spPr>
          <a:solidFill>
            <a:srgbClr val="FFFFFF"/>
          </a:solidFill>
          <a:ln/>
        </p:spPr>
      </p:sp>
      <p:sp>
        <p:nvSpPr>
          <p:cNvPr id="61442" name="Rectangle 2"/>
          <p:cNvSpPr>
            <a:spLocks noGrp="1" noChangeArrowheads="1"/>
          </p:cNvSpPr>
          <p:nvPr>
            <p:ph type="body" idx="1"/>
          </p:nvPr>
        </p:nvSpPr>
        <p:spPr>
          <a:noFill/>
          <a:ln/>
        </p:spPr>
        <p:txBody>
          <a:bodyPr/>
          <a:lstStyle/>
          <a:p>
            <a:pPr eaLnBrk="1" hangingPunct="1"/>
            <a:endParaRPr lang="en-US" dirty="0">
              <a:latin typeface="Helvetica" pitchFamily="-84" charset="0"/>
              <a:ea typeface="Helvetica" pitchFamily="-84" charset="0"/>
              <a:cs typeface="Helvetica" pitchFamily="-84" charset="0"/>
              <a:sym typeface="Helvetica" pitchFamily="-8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p:cNvSpPr>
            <a:spLocks noGrp="1" noRot="1" noChangeAspect="1" noChangeArrowheads="1"/>
          </p:cNvSpPr>
          <p:nvPr>
            <p:ph type="sldImg"/>
          </p:nvPr>
        </p:nvSpPr>
        <p:spPr>
          <a:solidFill>
            <a:srgbClr val="FFFFFF"/>
          </a:solidFill>
          <a:ln/>
        </p:spPr>
      </p:sp>
      <p:sp>
        <p:nvSpPr>
          <p:cNvPr id="30722" name="Rectangle 2"/>
          <p:cNvSpPr>
            <a:spLocks noGrp="1" noChangeArrowheads="1"/>
          </p:cNvSpPr>
          <p:nvPr>
            <p:ph type="body" idx="1"/>
          </p:nvPr>
        </p:nvSpPr>
        <p:spPr>
          <a:noFill/>
          <a:ln/>
        </p:spPr>
        <p:txBody>
          <a:bodyPr/>
          <a:lstStyle/>
          <a:p>
            <a:pPr eaLnBrk="1" hangingPunct="1">
              <a:buFontTx/>
              <a:buChar char="-"/>
            </a:pPr>
            <a:r>
              <a:rPr lang="en-US" sz="1800">
                <a:latin typeface="Helvetica" pitchFamily="-84" charset="0"/>
                <a:ea typeface="Helvetica" pitchFamily="-84" charset="0"/>
                <a:cs typeface="Helvetica" pitchFamily="-84" charset="0"/>
                <a:sym typeface="Helvetica" pitchFamily="-84" charset="0"/>
              </a:rPr>
              <a:t> Data obtained can be useful to many users, not only for us</a:t>
            </a:r>
          </a:p>
          <a:p>
            <a:pPr eaLnBrk="1" hangingPunct="1">
              <a:buFontTx/>
              <a:buChar char="-"/>
            </a:pPr>
            <a:r>
              <a:rPr lang="en-US" sz="1800">
                <a:latin typeface="Helvetica" pitchFamily="-84" charset="0"/>
                <a:ea typeface="Helvetica" pitchFamily="-84" charset="0"/>
                <a:cs typeface="Helvetica" pitchFamily="-84" charset="0"/>
                <a:sym typeface="Helvetica" pitchFamily="-84" charset="0"/>
              </a:rPr>
              <a:t> in fact one dataset can be useful to many people </a:t>
            </a:r>
          </a:p>
          <a:p>
            <a:pPr eaLnBrk="1" hangingPunct="1">
              <a:buFontTx/>
              <a:buChar char="-"/>
            </a:pPr>
            <a:r>
              <a:rPr lang="en-US" sz="1800">
                <a:latin typeface="Helvetica" pitchFamily="-84" charset="0"/>
                <a:ea typeface="Helvetica" pitchFamily="-84" charset="0"/>
                <a:cs typeface="Helvetica" pitchFamily="-84" charset="0"/>
                <a:sym typeface="Helvetica" pitchFamily="-84" charset="0"/>
              </a:rPr>
              <a:t> and one person needs many and various datasets</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1"/>
          <p:cNvSpPr>
            <a:spLocks noGrp="1" noRot="1" noChangeAspect="1" noChangeArrowheads="1"/>
          </p:cNvSpPr>
          <p:nvPr>
            <p:ph type="sldImg"/>
          </p:nvPr>
        </p:nvSpPr>
        <p:spPr>
          <a:solidFill>
            <a:srgbClr val="FFFFFF"/>
          </a:solidFill>
          <a:ln/>
        </p:spPr>
      </p:sp>
      <p:sp>
        <p:nvSpPr>
          <p:cNvPr id="61442" name="Rectangle 2"/>
          <p:cNvSpPr>
            <a:spLocks noGrp="1" noChangeArrowheads="1"/>
          </p:cNvSpPr>
          <p:nvPr>
            <p:ph type="body" idx="1"/>
          </p:nvPr>
        </p:nvSpPr>
        <p:spPr>
          <a:noFill/>
          <a:ln/>
        </p:spPr>
        <p:txBody>
          <a:bodyPr/>
          <a:lstStyle/>
          <a:p>
            <a:pPr eaLnBrk="1" hangingPunct="1"/>
            <a:endParaRPr lang="en-US" dirty="0">
              <a:latin typeface="Helvetica" pitchFamily="-84" charset="0"/>
              <a:ea typeface="Helvetica" pitchFamily="-84" charset="0"/>
              <a:cs typeface="Helvetica" pitchFamily="-84" charset="0"/>
              <a:sym typeface="Helvetica" pitchFamily="-84"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1"/>
          <p:cNvSpPr>
            <a:spLocks noGrp="1" noRot="1" noChangeAspect="1" noChangeArrowheads="1"/>
          </p:cNvSpPr>
          <p:nvPr>
            <p:ph type="sldImg"/>
          </p:nvPr>
        </p:nvSpPr>
        <p:spPr>
          <a:solidFill>
            <a:srgbClr val="FFFFFF"/>
          </a:solidFill>
          <a:ln/>
        </p:spPr>
      </p:sp>
      <p:sp>
        <p:nvSpPr>
          <p:cNvPr id="61442" name="Rectangle 2"/>
          <p:cNvSpPr>
            <a:spLocks noGrp="1" noChangeArrowheads="1"/>
          </p:cNvSpPr>
          <p:nvPr>
            <p:ph type="body" idx="1"/>
          </p:nvPr>
        </p:nvSpPr>
        <p:spPr>
          <a:noFill/>
          <a:ln/>
        </p:spPr>
        <p:txBody>
          <a:bodyPr/>
          <a:lstStyle/>
          <a:p>
            <a:pPr eaLnBrk="1" hangingPunct="1"/>
            <a:endParaRPr lang="en-US" dirty="0">
              <a:latin typeface="Helvetica" pitchFamily="-84" charset="0"/>
              <a:ea typeface="Helvetica" pitchFamily="-84" charset="0"/>
              <a:cs typeface="Helvetica" pitchFamily="-84" charset="0"/>
              <a:sym typeface="Helvetica" pitchFamily="-84"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1"/>
          <p:cNvSpPr>
            <a:spLocks noGrp="1" noRot="1" noChangeAspect="1" noChangeArrowheads="1"/>
          </p:cNvSpPr>
          <p:nvPr>
            <p:ph type="sldImg"/>
          </p:nvPr>
        </p:nvSpPr>
        <p:spPr>
          <a:solidFill>
            <a:srgbClr val="FFFFFF"/>
          </a:solidFill>
          <a:ln/>
        </p:spPr>
      </p:sp>
      <p:sp>
        <p:nvSpPr>
          <p:cNvPr id="65538" name="Rectangle 2"/>
          <p:cNvSpPr>
            <a:spLocks noGrp="1" noChangeArrowheads="1"/>
          </p:cNvSpPr>
          <p:nvPr>
            <p:ph type="body" idx="1"/>
          </p:nvPr>
        </p:nvSpPr>
        <p:spPr>
          <a:noFill/>
          <a:ln/>
        </p:spPr>
        <p:txBody>
          <a:bodyPr/>
          <a:lstStyle/>
          <a:p>
            <a:pPr eaLnBrk="1" hangingPunct="1">
              <a:buFontTx/>
              <a:buChar char="-"/>
            </a:pPr>
            <a:r>
              <a:rPr lang="en-US" sz="1800">
                <a:latin typeface="Helvetica" pitchFamily="-84" charset="0"/>
                <a:ea typeface="Helvetica" pitchFamily="-84" charset="0"/>
                <a:cs typeface="Helvetica" pitchFamily="-84" charset="0"/>
                <a:sym typeface="Helvetica" pitchFamily="-84" charset="0"/>
              </a:rPr>
              <a:t> What is interoperability?</a:t>
            </a:r>
          </a:p>
          <a:p>
            <a:pPr eaLnBrk="1" hangingPunct="1">
              <a:buFontTx/>
              <a:buChar char="-"/>
            </a:pPr>
            <a:r>
              <a:rPr lang="en-US" sz="1800">
                <a:latin typeface="Helvetica" pitchFamily="-84" charset="0"/>
                <a:ea typeface="Helvetica" pitchFamily="-84" charset="0"/>
                <a:cs typeface="Helvetica" pitchFamily="-84" charset="0"/>
                <a:sym typeface="Helvetica" pitchFamily="-84" charset="0"/>
              </a:rPr>
              <a:t> it is the capacity to facilitate integration, just like 2 pieces of a puzzle </a:t>
            </a:r>
          </a:p>
          <a:p>
            <a:pPr eaLnBrk="1" hangingPunct="1"/>
            <a:r>
              <a:rPr lang="en-US" sz="1800">
                <a:latin typeface="Helvetica" pitchFamily="-84" charset="0"/>
                <a:ea typeface="Helvetica" pitchFamily="-84" charset="0"/>
                <a:cs typeface="Helvetica" pitchFamily="-84" charset="0"/>
                <a:sym typeface="Helvetica" pitchFamily="-84" charset="0"/>
              </a:rPr>
              <a:t>- Read definition</a:t>
            </a:r>
          </a:p>
          <a:p>
            <a:pPr eaLnBrk="1" hangingPunct="1"/>
            <a:endParaRPr lang="en-US" sz="2400">
              <a:latin typeface="Helvetica" pitchFamily="-84" charset="0"/>
              <a:ea typeface="Helvetica" pitchFamily="-84" charset="0"/>
              <a:cs typeface="Helvetica" pitchFamily="-84" charset="0"/>
              <a:sym typeface="Helvetica" pitchFamily="-84" charset="0"/>
            </a:endParaRPr>
          </a:p>
          <a:p>
            <a:pPr eaLnBrk="1" hangingPunct="1"/>
            <a:endParaRPr lang="en-US">
              <a:latin typeface="Helvetica" pitchFamily="-84" charset="0"/>
              <a:ea typeface="Helvetica" pitchFamily="-84" charset="0"/>
              <a:cs typeface="Helvetica" pitchFamily="-84" charset="0"/>
              <a:sym typeface="Helvetica" pitchFamily="-84"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1"/>
          <p:cNvSpPr>
            <a:spLocks noGrp="1" noRot="1" noChangeAspect="1" noChangeArrowheads="1"/>
          </p:cNvSpPr>
          <p:nvPr>
            <p:ph type="sldImg"/>
          </p:nvPr>
        </p:nvSpPr>
        <p:spPr>
          <a:solidFill>
            <a:srgbClr val="FFFFFF"/>
          </a:solidFill>
          <a:ln/>
        </p:spPr>
      </p:sp>
      <p:sp>
        <p:nvSpPr>
          <p:cNvPr id="61442" name="Rectangle 2"/>
          <p:cNvSpPr>
            <a:spLocks noGrp="1" noChangeArrowheads="1"/>
          </p:cNvSpPr>
          <p:nvPr>
            <p:ph type="body" idx="1"/>
          </p:nvPr>
        </p:nvSpPr>
        <p:spPr>
          <a:noFill/>
          <a:ln/>
        </p:spPr>
        <p:txBody>
          <a:bodyPr/>
          <a:lstStyle/>
          <a:p>
            <a:pPr eaLnBrk="1" hangingPunct="1"/>
            <a:endParaRPr lang="en-US" dirty="0">
              <a:latin typeface="Helvetica" pitchFamily="-84" charset="0"/>
              <a:ea typeface="Helvetica" pitchFamily="-84" charset="0"/>
              <a:cs typeface="Helvetica" pitchFamily="-84" charset="0"/>
              <a:sym typeface="Helvetica" pitchFamily="-84"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1"/>
          <p:cNvSpPr>
            <a:spLocks noGrp="1" noRot="1" noChangeAspect="1" noChangeArrowheads="1"/>
          </p:cNvSpPr>
          <p:nvPr>
            <p:ph type="sldImg"/>
          </p:nvPr>
        </p:nvSpPr>
        <p:spPr>
          <a:solidFill>
            <a:srgbClr val="FFFFFF"/>
          </a:solidFill>
          <a:ln/>
        </p:spPr>
      </p:sp>
      <p:sp>
        <p:nvSpPr>
          <p:cNvPr id="67586" name="Rectangle 2"/>
          <p:cNvSpPr>
            <a:spLocks noGrp="1" noChangeArrowheads="1"/>
          </p:cNvSpPr>
          <p:nvPr>
            <p:ph type="body" idx="1"/>
          </p:nvPr>
        </p:nvSpPr>
        <p:spPr>
          <a:noFill/>
          <a:ln/>
        </p:spPr>
        <p:txBody>
          <a:bodyPr/>
          <a:lstStyle/>
          <a:p>
            <a:pPr eaLnBrk="1" hangingPunct="1"/>
            <a:r>
              <a:rPr lang="en-US" sz="1800">
                <a:latin typeface="Helvetica" pitchFamily="-84" charset="0"/>
                <a:ea typeface="Helvetica" pitchFamily="-84" charset="0"/>
                <a:cs typeface="Helvetica" pitchFamily="-84" charset="0"/>
                <a:sym typeface="Helvetica" pitchFamily="-84" charset="0"/>
              </a:rPr>
              <a:t>- An interoperable system has several facets:</a:t>
            </a:r>
          </a:p>
          <a:p>
            <a:pPr eaLnBrk="1" hangingPunct="1"/>
            <a:r>
              <a:rPr lang="en-US" sz="1800">
                <a:latin typeface="Helvetica" pitchFamily="-84" charset="0"/>
                <a:ea typeface="Helvetica" pitchFamily="-84" charset="0"/>
                <a:cs typeface="Helvetica" pitchFamily="-84" charset="0"/>
                <a:sym typeface="Helvetica" pitchFamily="-84" charset="0"/>
              </a:rPr>
              <a:t>- Of course technical</a:t>
            </a:r>
          </a:p>
          <a:p>
            <a:pPr eaLnBrk="1" hangingPunct="1"/>
            <a:r>
              <a:rPr lang="en-US" sz="1800">
                <a:latin typeface="Helvetica" pitchFamily="-84" charset="0"/>
                <a:ea typeface="Helvetica" pitchFamily="-84" charset="0"/>
                <a:cs typeface="Helvetica" pitchFamily="-84" charset="0"/>
                <a:sym typeface="Helvetica" pitchFamily="-84" charset="0"/>
              </a:rPr>
              <a:t>- semantic (même terminologie)</a:t>
            </a:r>
          </a:p>
          <a:p>
            <a:pPr eaLnBrk="1" hangingPunct="1"/>
            <a:r>
              <a:rPr lang="en-US" sz="1800">
                <a:latin typeface="Helvetica" pitchFamily="-84" charset="0"/>
                <a:ea typeface="Helvetica" pitchFamily="-84" charset="0"/>
                <a:cs typeface="Helvetica" pitchFamily="-84" charset="0"/>
                <a:sym typeface="Helvetica" pitchFamily="-84" charset="0"/>
              </a:rPr>
              <a:t>- legal</a:t>
            </a:r>
          </a:p>
          <a:p>
            <a:pPr eaLnBrk="1" hangingPunct="1"/>
            <a:r>
              <a:rPr lang="en-US" sz="1800">
                <a:latin typeface="Helvetica" pitchFamily="-84" charset="0"/>
                <a:ea typeface="Helvetica" pitchFamily="-84" charset="0"/>
                <a:cs typeface="Helvetica" pitchFamily="-84" charset="0"/>
                <a:sym typeface="Helvetica" pitchFamily="-84" charset="0"/>
              </a:rPr>
              <a:t>- and human: this is the reason why we are here today: to train, to exchange, to collaborate, …</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1"/>
          <p:cNvSpPr>
            <a:spLocks noGrp="1" noRot="1" noChangeAspect="1" noChangeArrowheads="1"/>
          </p:cNvSpPr>
          <p:nvPr>
            <p:ph type="sldImg"/>
          </p:nvPr>
        </p:nvSpPr>
        <p:spPr>
          <a:solidFill>
            <a:srgbClr val="FFFFFF"/>
          </a:solidFill>
          <a:ln/>
        </p:spPr>
      </p:sp>
      <p:sp>
        <p:nvSpPr>
          <p:cNvPr id="67586" name="Rectangle 2"/>
          <p:cNvSpPr>
            <a:spLocks noGrp="1" noChangeArrowheads="1"/>
          </p:cNvSpPr>
          <p:nvPr>
            <p:ph type="body" idx="1"/>
          </p:nvPr>
        </p:nvSpPr>
        <p:spPr>
          <a:noFill/>
          <a:ln/>
        </p:spPr>
        <p:txBody>
          <a:bodyPr/>
          <a:lstStyle/>
          <a:p>
            <a:pPr eaLnBrk="1" hangingPunct="1"/>
            <a:endParaRPr lang="en-US" sz="1800" dirty="0">
              <a:latin typeface="Helvetica" pitchFamily="-84" charset="0"/>
              <a:ea typeface="Helvetica" pitchFamily="-84" charset="0"/>
              <a:cs typeface="Helvetica" pitchFamily="-84" charset="0"/>
              <a:sym typeface="Helvetica" pitchFamily="-84"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1"/>
          <p:cNvSpPr>
            <a:spLocks noGrp="1" noRot="1" noChangeAspect="1" noChangeArrowheads="1"/>
          </p:cNvSpPr>
          <p:nvPr>
            <p:ph type="sldImg"/>
          </p:nvPr>
        </p:nvSpPr>
        <p:spPr>
          <a:solidFill>
            <a:srgbClr val="FFFFFF"/>
          </a:solidFill>
          <a:ln/>
        </p:spPr>
      </p:sp>
      <p:sp>
        <p:nvSpPr>
          <p:cNvPr id="67586" name="Rectangle 2"/>
          <p:cNvSpPr>
            <a:spLocks noGrp="1" noChangeArrowheads="1"/>
          </p:cNvSpPr>
          <p:nvPr>
            <p:ph type="body" idx="1"/>
          </p:nvPr>
        </p:nvSpPr>
        <p:spPr>
          <a:noFill/>
          <a:ln/>
        </p:spPr>
        <p:txBody>
          <a:bodyPr/>
          <a:lstStyle/>
          <a:p>
            <a:pPr eaLnBrk="1" hangingPunct="1"/>
            <a:endParaRPr lang="en-US" sz="1800" dirty="0">
              <a:latin typeface="Helvetica" pitchFamily="-84" charset="0"/>
              <a:ea typeface="Helvetica" pitchFamily="-84" charset="0"/>
              <a:cs typeface="Helvetica" pitchFamily="-84" charset="0"/>
              <a:sym typeface="Helvetica" pitchFamily="-84"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1"/>
          <p:cNvSpPr>
            <a:spLocks noGrp="1" noRot="1" noChangeAspect="1" noChangeArrowheads="1"/>
          </p:cNvSpPr>
          <p:nvPr>
            <p:ph type="sldImg"/>
          </p:nvPr>
        </p:nvSpPr>
        <p:spPr>
          <a:solidFill>
            <a:srgbClr val="FFFFFF"/>
          </a:solidFill>
          <a:ln/>
        </p:spPr>
      </p:sp>
      <p:sp>
        <p:nvSpPr>
          <p:cNvPr id="67586" name="Rectangle 2"/>
          <p:cNvSpPr>
            <a:spLocks noGrp="1" noChangeArrowheads="1"/>
          </p:cNvSpPr>
          <p:nvPr>
            <p:ph type="body" idx="1"/>
          </p:nvPr>
        </p:nvSpPr>
        <p:spPr>
          <a:noFill/>
          <a:ln/>
        </p:spPr>
        <p:txBody>
          <a:bodyPr/>
          <a:lstStyle/>
          <a:p>
            <a:pPr eaLnBrk="1" hangingPunct="1"/>
            <a:endParaRPr lang="en-US" sz="1800" dirty="0">
              <a:latin typeface="Helvetica" pitchFamily="-84" charset="0"/>
              <a:ea typeface="Helvetica" pitchFamily="-84" charset="0"/>
              <a:cs typeface="Helvetica" pitchFamily="-84" charset="0"/>
              <a:sym typeface="Helvetica" pitchFamily="-84"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1"/>
          <p:cNvSpPr>
            <a:spLocks noGrp="1" noRot="1" noChangeAspect="1" noChangeArrowheads="1"/>
          </p:cNvSpPr>
          <p:nvPr>
            <p:ph type="sldImg"/>
          </p:nvPr>
        </p:nvSpPr>
        <p:spPr>
          <a:solidFill>
            <a:srgbClr val="FFFFFF"/>
          </a:solidFill>
          <a:ln/>
        </p:spPr>
      </p:sp>
      <p:sp>
        <p:nvSpPr>
          <p:cNvPr id="73730" name="Rectangle 2"/>
          <p:cNvSpPr>
            <a:spLocks noGrp="1" noChangeArrowheads="1"/>
          </p:cNvSpPr>
          <p:nvPr>
            <p:ph type="body" idx="1"/>
          </p:nvPr>
        </p:nvSpPr>
        <p:spPr>
          <a:noFill/>
          <a:ln/>
        </p:spPr>
        <p:txBody>
          <a:bodyPr/>
          <a:lstStyle/>
          <a:p>
            <a:pPr eaLnBrk="1" hangingPunct="1">
              <a:buFontTx/>
              <a:buChar char="-"/>
            </a:pPr>
            <a:r>
              <a:rPr lang="en-US" sz="1800">
                <a:latin typeface="Helvetica" pitchFamily="-84" charset="0"/>
                <a:ea typeface="Helvetica" pitchFamily="-84" charset="0"/>
                <a:cs typeface="Helvetica" pitchFamily="-84" charset="0"/>
                <a:sym typeface="Helvetica" pitchFamily="-84" charset="0"/>
              </a:rPr>
              <a:t> standards make it possible to consider data as a shared resources, that can be useful in several domains and for various communities</a:t>
            </a:r>
            <a:endParaRPr lang="en-US" sz="2400">
              <a:latin typeface="Helvetica" pitchFamily="-84" charset="0"/>
              <a:ea typeface="Helvetica" pitchFamily="-84" charset="0"/>
              <a:cs typeface="Helvetica" pitchFamily="-84" charset="0"/>
              <a:sym typeface="Helvetica" pitchFamily="-84" charset="0"/>
            </a:endParaRPr>
          </a:p>
          <a:p>
            <a:pPr eaLnBrk="1" hangingPunct="1"/>
            <a:endParaRPr lang="en-US">
              <a:latin typeface="Helvetica" pitchFamily="-84" charset="0"/>
              <a:ea typeface="Helvetica" pitchFamily="-84" charset="0"/>
              <a:cs typeface="Helvetica" pitchFamily="-84" charset="0"/>
              <a:sym typeface="Helvetica" pitchFamily="-84"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1"/>
          <p:cNvSpPr>
            <a:spLocks noGrp="1" noRot="1" noChangeAspect="1" noChangeArrowheads="1"/>
          </p:cNvSpPr>
          <p:nvPr>
            <p:ph type="sldImg"/>
          </p:nvPr>
        </p:nvSpPr>
        <p:spPr>
          <a:solidFill>
            <a:srgbClr val="FFFFFF"/>
          </a:solidFill>
          <a:ln/>
        </p:spPr>
      </p:sp>
      <p:sp>
        <p:nvSpPr>
          <p:cNvPr id="110594" name="Rectangle 2"/>
          <p:cNvSpPr>
            <a:spLocks noGrp="1" noChangeArrowheads="1"/>
          </p:cNvSpPr>
          <p:nvPr>
            <p:ph type="body" idx="1"/>
          </p:nvPr>
        </p:nvSpPr>
        <p:spPr>
          <a:noFill/>
          <a:ln/>
        </p:spPr>
        <p:txBody>
          <a:bodyPr/>
          <a:lstStyle/>
          <a:p>
            <a:pPr eaLnBrk="1" hangingPunct="1">
              <a:buFont typeface="Symbol" pitchFamily="-84" charset="2"/>
              <a:buNone/>
            </a:pPr>
            <a:endParaRPr lang="en-US" sz="1800" dirty="0">
              <a:latin typeface="Helvetica" pitchFamily="-84" charset="0"/>
              <a:ea typeface="Helvetica" pitchFamily="-84" charset="0"/>
              <a:cs typeface="Helvetica" pitchFamily="-84" charset="0"/>
              <a:sym typeface="Helvetica" pitchFamily="-8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1"/>
          <p:cNvSpPr>
            <a:spLocks noGrp="1" noRot="1" noChangeAspect="1" noChangeArrowheads="1"/>
          </p:cNvSpPr>
          <p:nvPr>
            <p:ph type="sldImg"/>
          </p:nvPr>
        </p:nvSpPr>
        <p:spPr>
          <a:solidFill>
            <a:srgbClr val="FFFFFF"/>
          </a:solidFill>
          <a:ln/>
        </p:spPr>
      </p:sp>
      <p:sp>
        <p:nvSpPr>
          <p:cNvPr id="32770" name="Rectangle 2"/>
          <p:cNvSpPr>
            <a:spLocks noGrp="1" noChangeArrowheads="1"/>
          </p:cNvSpPr>
          <p:nvPr>
            <p:ph type="body" idx="1"/>
          </p:nvPr>
        </p:nvSpPr>
        <p:spPr>
          <a:noFill/>
          <a:ln/>
        </p:spPr>
        <p:txBody>
          <a:bodyPr/>
          <a:lstStyle/>
          <a:p>
            <a:pPr eaLnBrk="1" hangingPunct="1"/>
            <a:r>
              <a:rPr lang="en-US" sz="1800">
                <a:latin typeface="Helvetica" pitchFamily="-84" charset="0"/>
                <a:ea typeface="Helvetica" pitchFamily="-84" charset="0"/>
                <a:cs typeface="Helvetica" pitchFamily="-84" charset="0"/>
                <a:sym typeface="Helvetica" pitchFamily="-84" charset="0"/>
              </a:rPr>
              <a:t>- Data are the fuel to make scientific analysis and to support decision making process.</a:t>
            </a:r>
          </a:p>
          <a:p>
            <a:pPr eaLnBrk="1" hangingPunct="1"/>
            <a:r>
              <a:rPr lang="en-US" sz="1800">
                <a:latin typeface="Helvetica" pitchFamily="-84" charset="0"/>
                <a:ea typeface="Helvetica" pitchFamily="-84" charset="0"/>
                <a:cs typeface="Helvetica" pitchFamily="-84" charset="0"/>
                <a:sym typeface="Helvetica" pitchFamily="-84" charset="0"/>
              </a:rPr>
              <a:t>!!!BUT   More than 50% of the time of scientists and decisions-makers is spent in searching data and information.</a:t>
            </a:r>
          </a:p>
          <a:p>
            <a:pPr eaLnBrk="1" hangingPunct="1"/>
            <a:r>
              <a:rPr lang="en-US" sz="1800">
                <a:latin typeface="Helvetica" pitchFamily="-84" charset="0"/>
                <a:ea typeface="Helvetica" pitchFamily="-84" charset="0"/>
                <a:cs typeface="Helvetica" pitchFamily="-84" charset="0"/>
                <a:sym typeface="Helvetica" pitchFamily="-84" charset="0"/>
              </a:rPr>
              <a:t>   =&gt; This is a waste of time, that prevents them from concentrating on analyzing data and taking good informed decisions.</a:t>
            </a:r>
          </a:p>
          <a:p>
            <a:pPr eaLnBrk="1" hangingPunct="1"/>
            <a:endParaRPr lang="en-US" sz="2400">
              <a:latin typeface="Helvetica" pitchFamily="-84" charset="0"/>
              <a:ea typeface="Helvetica" pitchFamily="-84" charset="0"/>
              <a:cs typeface="Helvetica" pitchFamily="-84" charset="0"/>
              <a:sym typeface="Helvetica" pitchFamily="-84"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1"/>
          <p:cNvSpPr>
            <a:spLocks noGrp="1" noRot="1" noChangeAspect="1" noChangeArrowheads="1"/>
          </p:cNvSpPr>
          <p:nvPr>
            <p:ph type="sldImg"/>
          </p:nvPr>
        </p:nvSpPr>
        <p:spPr>
          <a:solidFill>
            <a:srgbClr val="FFFFFF"/>
          </a:solidFill>
          <a:ln/>
        </p:spPr>
      </p:sp>
      <p:sp>
        <p:nvSpPr>
          <p:cNvPr id="112642" name="Rectangle 2"/>
          <p:cNvSpPr>
            <a:spLocks noGrp="1" noChangeArrowheads="1"/>
          </p:cNvSpPr>
          <p:nvPr>
            <p:ph type="body" idx="1"/>
          </p:nvPr>
        </p:nvSpPr>
        <p:spPr>
          <a:noFill/>
          <a:ln/>
        </p:spPr>
        <p:txBody>
          <a:bodyPr/>
          <a:lstStyle/>
          <a:p>
            <a:pPr eaLnBrk="1" hangingPunct="1"/>
            <a:r>
              <a:rPr lang="en-US" sz="1800">
                <a:latin typeface="Helvetica" pitchFamily="-84" charset="0"/>
                <a:ea typeface="Helvetica" pitchFamily="-84" charset="0"/>
                <a:cs typeface="Helvetica" pitchFamily="-84" charset="0"/>
                <a:sym typeface="Helvetica" pitchFamily="-84" charset="0"/>
              </a:rPr>
              <a:t>- Cooperation is an essential element influenced by political and organizational factors</a:t>
            </a:r>
          </a:p>
          <a:p>
            <a:pPr eaLnBrk="1" hangingPunct="1">
              <a:buFontTx/>
              <a:buChar char="-"/>
            </a:pPr>
            <a:r>
              <a:rPr lang="en-US" sz="1800">
                <a:latin typeface="Helvetica" pitchFamily="-84" charset="0"/>
                <a:ea typeface="Helvetica" pitchFamily="-84" charset="0"/>
                <a:cs typeface="Helvetica" pitchFamily="-84" charset="0"/>
                <a:sym typeface="Helvetica" pitchFamily="-84" charset="0"/>
              </a:rPr>
              <a:t>In this aspect it is very important to engage efficiently all the stakeholders through a participatory approach in order to understand:</a:t>
            </a:r>
          </a:p>
          <a:p>
            <a:pPr lvl="1" eaLnBrk="1" hangingPunct="1">
              <a:buFontTx/>
              <a:buChar char="-"/>
            </a:pPr>
            <a:r>
              <a:rPr lang="en-US" sz="1800">
                <a:latin typeface="Helvetica" pitchFamily="-84" charset="0"/>
                <a:ea typeface="Helvetica" pitchFamily="-84" charset="0"/>
                <a:cs typeface="Helvetica" pitchFamily="-84" charset="0"/>
                <a:sym typeface="Helvetica" pitchFamily="-84" charset="0"/>
              </a:rPr>
              <a:t>Nature of interactions</a:t>
            </a:r>
          </a:p>
          <a:p>
            <a:pPr lvl="1" eaLnBrk="1" hangingPunct="1">
              <a:buFontTx/>
              <a:buChar char="-"/>
            </a:pPr>
            <a:r>
              <a:rPr lang="en-US" sz="1800">
                <a:latin typeface="Helvetica" pitchFamily="-84" charset="0"/>
                <a:ea typeface="Helvetica" pitchFamily="-84" charset="0"/>
                <a:cs typeface="Helvetica" pitchFamily="-84" charset="0"/>
                <a:sym typeface="Helvetica" pitchFamily="-84" charset="0"/>
              </a:rPr>
              <a:t>Motivations</a:t>
            </a:r>
          </a:p>
          <a:p>
            <a:pPr lvl="1" eaLnBrk="1" hangingPunct="1">
              <a:buFontTx/>
              <a:buChar char="-"/>
            </a:pPr>
            <a:r>
              <a:rPr lang="en-US" sz="1800">
                <a:latin typeface="Helvetica" pitchFamily="-84" charset="0"/>
                <a:ea typeface="Helvetica" pitchFamily="-84" charset="0"/>
                <a:cs typeface="Helvetica" pitchFamily="-84" charset="0"/>
                <a:sym typeface="Helvetica" pitchFamily="-84" charset="0"/>
              </a:rPr>
              <a:t>Needs</a:t>
            </a:r>
          </a:p>
          <a:p>
            <a:pPr lvl="1" eaLnBrk="1" hangingPunct="1">
              <a:buFontTx/>
              <a:buChar char="-"/>
            </a:pPr>
            <a:r>
              <a:rPr lang="en-US" sz="1800">
                <a:latin typeface="Helvetica" pitchFamily="-84" charset="0"/>
                <a:ea typeface="Helvetica" pitchFamily="-84" charset="0"/>
                <a:cs typeface="Helvetica" pitchFamily="-84" charset="0"/>
                <a:sym typeface="Helvetica" pitchFamily="-84" charset="0"/>
              </a:rPr>
              <a:t>Capacities</a:t>
            </a:r>
          </a:p>
          <a:p>
            <a:pPr eaLnBrk="1" hangingPunct="1">
              <a:buFontTx/>
              <a:buChar char="-"/>
            </a:pPr>
            <a:r>
              <a:rPr lang="en-US" sz="1800">
                <a:latin typeface="Helvetica" pitchFamily="-84" charset="0"/>
                <a:ea typeface="Helvetica" pitchFamily="-84" charset="0"/>
                <a:cs typeface="Helvetica" pitchFamily="-84" charset="0"/>
                <a:sym typeface="Helvetica" pitchFamily="-84" charset="0"/>
              </a:rPr>
              <a:t> we must not impose as there would be resistance, but compose with them</a:t>
            </a:r>
          </a:p>
          <a:p>
            <a:pPr eaLnBrk="1" hangingPunct="1">
              <a:buFontTx/>
              <a:buChar char="-"/>
            </a:pPr>
            <a:r>
              <a:rPr lang="en-US" sz="1800">
                <a:latin typeface="Helvetica" pitchFamily="-84" charset="0"/>
                <a:ea typeface="Helvetica" pitchFamily="-84" charset="0"/>
                <a:cs typeface="Helvetica" pitchFamily="-84" charset="0"/>
                <a:sym typeface="Helvetica" pitchFamily="-84" charset="0"/>
              </a:rPr>
              <a:t> stakeholderswill cooperate only if this addresses their own needs or mandate and if resources (human, financial) are sufficient </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1"/>
          <p:cNvSpPr>
            <a:spLocks noGrp="1" noRot="1" noChangeAspect="1" noChangeArrowheads="1"/>
          </p:cNvSpPr>
          <p:nvPr>
            <p:ph type="sldImg"/>
          </p:nvPr>
        </p:nvSpPr>
        <p:spPr>
          <a:solidFill>
            <a:srgbClr val="FFFFFF"/>
          </a:solidFill>
          <a:ln/>
        </p:spPr>
      </p:sp>
      <p:sp>
        <p:nvSpPr>
          <p:cNvPr id="112642" name="Rectangle 2"/>
          <p:cNvSpPr>
            <a:spLocks noGrp="1" noChangeArrowheads="1"/>
          </p:cNvSpPr>
          <p:nvPr>
            <p:ph type="body" idx="1"/>
          </p:nvPr>
        </p:nvSpPr>
        <p:spPr>
          <a:noFill/>
          <a:ln/>
        </p:spPr>
        <p:txBody>
          <a:bodyPr/>
          <a:lstStyle/>
          <a:p>
            <a:pPr eaLnBrk="1" hangingPunct="1"/>
            <a:endParaRPr lang="en-US" sz="1800" dirty="0">
              <a:latin typeface="Helvetica" pitchFamily="-84" charset="0"/>
              <a:ea typeface="Helvetica" pitchFamily="-84" charset="0"/>
              <a:cs typeface="Helvetica" pitchFamily="-84" charset="0"/>
              <a:sym typeface="Helvetica" pitchFamily="-84"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r>
              <a:rPr lang="en-US" dirty="0" smtClean="0"/>
              <a:t>Good morning</a:t>
            </a:r>
          </a:p>
          <a:p>
            <a:pPr>
              <a:buFontTx/>
              <a:buChar char="-"/>
            </a:pPr>
            <a:r>
              <a:rPr lang="en-US" dirty="0" smtClean="0"/>
              <a:t>My name is </a:t>
            </a:r>
            <a:r>
              <a:rPr lang="en-US" dirty="0" err="1" smtClean="0"/>
              <a:t>Yaniss</a:t>
            </a:r>
            <a:r>
              <a:rPr lang="en-US" dirty="0" smtClean="0"/>
              <a:t> </a:t>
            </a:r>
            <a:r>
              <a:rPr lang="en-US" dirty="0" err="1" smtClean="0"/>
              <a:t>Guigoz</a:t>
            </a:r>
            <a:r>
              <a:rPr lang="en-US" dirty="0" smtClean="0"/>
              <a:t> from university of Geneva and GRID-Geneva</a:t>
            </a:r>
          </a:p>
          <a:p>
            <a:pPr>
              <a:buFontTx/>
              <a:buChar char="-"/>
            </a:pPr>
            <a:r>
              <a:rPr lang="en-US" dirty="0" smtClean="0"/>
              <a:t> lire </a:t>
            </a:r>
            <a:r>
              <a:rPr lang="en-US" dirty="0" err="1" smtClean="0"/>
              <a:t>titre</a:t>
            </a:r>
            <a:endParaRPr lang="en-US" dirty="0"/>
          </a:p>
        </p:txBody>
      </p:sp>
      <p:sp>
        <p:nvSpPr>
          <p:cNvPr id="4" name="Slide Number Placeholder 3"/>
          <p:cNvSpPr>
            <a:spLocks noGrp="1"/>
          </p:cNvSpPr>
          <p:nvPr>
            <p:ph type="sldNum" sz="quarter" idx="10"/>
          </p:nvPr>
        </p:nvSpPr>
        <p:spPr/>
        <p:txBody>
          <a:bodyPr/>
          <a:lstStyle/>
          <a:p>
            <a:fld id="{F9437C5F-805C-4B40-91D7-7BCD91288652}" type="slidenum">
              <a:rPr lang="en-US" smtClean="0"/>
              <a:pPr/>
              <a:t>145</a:t>
            </a:fld>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13" eaLnBrk="0" hangingPunct="0">
              <a:defRPr sz="1200" b="1">
                <a:solidFill>
                  <a:schemeClr val="tx1"/>
                </a:solidFill>
                <a:latin typeface="Verdana" charset="0"/>
                <a:ea typeface="ＭＳ Ｐゴシック" charset="0"/>
                <a:cs typeface="ＭＳ Ｐゴシック" charset="0"/>
              </a:defRPr>
            </a:lvl1pPr>
            <a:lvl2pPr marL="37931725" indent="-37474525" defTabSz="950913" eaLnBrk="0" hangingPunct="0">
              <a:defRPr sz="1200" b="1">
                <a:solidFill>
                  <a:schemeClr val="tx1"/>
                </a:solidFill>
                <a:latin typeface="Verdana" charset="0"/>
                <a:ea typeface="ＭＳ Ｐゴシック" charset="0"/>
              </a:defRPr>
            </a:lvl2pPr>
            <a:lvl3pPr eaLnBrk="0" hangingPunct="0">
              <a:defRPr sz="1200" b="1">
                <a:solidFill>
                  <a:schemeClr val="tx1"/>
                </a:solidFill>
                <a:latin typeface="Verdana" charset="0"/>
                <a:ea typeface="ＭＳ Ｐゴシック" charset="0"/>
              </a:defRPr>
            </a:lvl3pPr>
            <a:lvl4pPr eaLnBrk="0" hangingPunct="0">
              <a:defRPr sz="1200" b="1">
                <a:solidFill>
                  <a:schemeClr val="tx1"/>
                </a:solidFill>
                <a:latin typeface="Verdana" charset="0"/>
                <a:ea typeface="ＭＳ Ｐゴシック" charset="0"/>
              </a:defRPr>
            </a:lvl4pPr>
            <a:lvl5pPr eaLnBrk="0" hangingPunct="0">
              <a:defRPr sz="1200" b="1">
                <a:solidFill>
                  <a:schemeClr val="tx1"/>
                </a:solidFill>
                <a:latin typeface="Verdana" charset="0"/>
                <a:ea typeface="ＭＳ Ｐゴシック" charset="0"/>
              </a:defRPr>
            </a:lvl5pPr>
            <a:lvl6pPr marL="457200" eaLnBrk="0" fontAlgn="base" hangingPunct="0">
              <a:spcBef>
                <a:spcPct val="0"/>
              </a:spcBef>
              <a:spcAft>
                <a:spcPct val="0"/>
              </a:spcAft>
              <a:defRPr sz="1200" b="1">
                <a:solidFill>
                  <a:schemeClr val="tx1"/>
                </a:solidFill>
                <a:latin typeface="Verdana" charset="0"/>
                <a:ea typeface="ＭＳ Ｐゴシック" charset="0"/>
              </a:defRPr>
            </a:lvl6pPr>
            <a:lvl7pPr marL="914400" eaLnBrk="0" fontAlgn="base" hangingPunct="0">
              <a:spcBef>
                <a:spcPct val="0"/>
              </a:spcBef>
              <a:spcAft>
                <a:spcPct val="0"/>
              </a:spcAft>
              <a:defRPr sz="1200" b="1">
                <a:solidFill>
                  <a:schemeClr val="tx1"/>
                </a:solidFill>
                <a:latin typeface="Verdana" charset="0"/>
                <a:ea typeface="ＭＳ Ｐゴシック" charset="0"/>
              </a:defRPr>
            </a:lvl7pPr>
            <a:lvl8pPr marL="1371600" eaLnBrk="0" fontAlgn="base" hangingPunct="0">
              <a:spcBef>
                <a:spcPct val="0"/>
              </a:spcBef>
              <a:spcAft>
                <a:spcPct val="0"/>
              </a:spcAft>
              <a:defRPr sz="1200" b="1">
                <a:solidFill>
                  <a:schemeClr val="tx1"/>
                </a:solidFill>
                <a:latin typeface="Verdana" charset="0"/>
                <a:ea typeface="ＭＳ Ｐゴシック" charset="0"/>
              </a:defRPr>
            </a:lvl8pPr>
            <a:lvl9pPr marL="1828800" eaLnBrk="0" fontAlgn="base" hangingPunct="0">
              <a:spcBef>
                <a:spcPct val="0"/>
              </a:spcBef>
              <a:spcAft>
                <a:spcPct val="0"/>
              </a:spcAft>
              <a:defRPr sz="1200" b="1">
                <a:solidFill>
                  <a:schemeClr val="tx1"/>
                </a:solidFill>
                <a:latin typeface="Verdana" charset="0"/>
                <a:ea typeface="ＭＳ Ｐゴシック" charset="0"/>
              </a:defRPr>
            </a:lvl9pPr>
          </a:lstStyle>
          <a:p>
            <a:pPr eaLnBrk="1" hangingPunct="1"/>
            <a:fld id="{7196F468-B924-DA4B-A446-F62C227499DE}" type="slidenum">
              <a:rPr lang="it-IT">
                <a:solidFill>
                  <a:schemeClr val="tx2"/>
                </a:solidFill>
              </a:rPr>
              <a:pPr eaLnBrk="1" hangingPunct="1"/>
              <a:t>146</a:t>
            </a:fld>
            <a:endParaRPr lang="it-IT">
              <a:solidFill>
                <a:schemeClr val="tx2"/>
              </a:solidFill>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dirty="0" smtClean="0">
                <a:latin typeface="Times New Roman" charset="0"/>
              </a:rPr>
              <a:t>High </a:t>
            </a:r>
            <a:r>
              <a:rPr lang="it-IT" dirty="0" err="1">
                <a:latin typeface="Times New Roman" charset="0"/>
              </a:rPr>
              <a:t>constraint</a:t>
            </a:r>
            <a:r>
              <a:rPr lang="it-IT" dirty="0">
                <a:latin typeface="Times New Roman" charset="0"/>
              </a:rPr>
              <a:t> on </a:t>
            </a:r>
            <a:r>
              <a:rPr lang="it-IT" dirty="0" err="1" smtClean="0">
                <a:latin typeface="Times New Roman" charset="0"/>
              </a:rPr>
              <a:t>distribution</a:t>
            </a:r>
            <a:r>
              <a:rPr lang="it-IT" dirty="0">
                <a:latin typeface="Times New Roman" charset="0"/>
              </a:rPr>
              <a:t>:</a:t>
            </a:r>
            <a:r>
              <a:rPr lang="it-IT" dirty="0" smtClean="0">
                <a:latin typeface="Times New Roman" charset="0"/>
              </a:rPr>
              <a:t> </a:t>
            </a:r>
            <a:r>
              <a:rPr lang="it-IT" dirty="0" err="1">
                <a:latin typeface="Times New Roman" charset="0"/>
              </a:rPr>
              <a:t>current</a:t>
            </a:r>
            <a:r>
              <a:rPr lang="it-IT" dirty="0">
                <a:latin typeface="Times New Roman" charset="0"/>
              </a:rPr>
              <a:t> SDI </a:t>
            </a:r>
            <a:r>
              <a:rPr lang="it-IT" dirty="0" err="1" smtClean="0">
                <a:latin typeface="Times New Roman" charset="0"/>
              </a:rPr>
              <a:t>designs</a:t>
            </a:r>
            <a:r>
              <a:rPr lang="it-IT" dirty="0" smtClean="0">
                <a:latin typeface="Times New Roman" charset="0"/>
              </a:rPr>
              <a:t> </a:t>
            </a:r>
            <a:r>
              <a:rPr lang="it-IT" dirty="0">
                <a:latin typeface="Times New Roman" charset="0"/>
              </a:rPr>
              <a:t>call for </a:t>
            </a:r>
            <a:r>
              <a:rPr lang="it-IT" dirty="0" smtClean="0">
                <a:latin typeface="Times New Roman" charset="0"/>
              </a:rPr>
              <a:t>SOA.</a:t>
            </a:r>
          </a:p>
          <a:p>
            <a:pPr eaLnBrk="1" hangingPunct="1"/>
            <a:endParaRPr lang="it-IT" dirty="0">
              <a:latin typeface="Times New Roman" charset="0"/>
            </a:endParaRPr>
          </a:p>
          <a:p>
            <a:pPr eaLnBrk="1" hangingPunct="1"/>
            <a:r>
              <a:rPr lang="it-IT" dirty="0">
                <a:latin typeface="Times New Roman" charset="0"/>
              </a:rPr>
              <a:t>The </a:t>
            </a:r>
            <a:r>
              <a:rPr lang="it-IT" dirty="0" err="1">
                <a:latin typeface="Times New Roman" charset="0"/>
              </a:rPr>
              <a:t>types</a:t>
            </a:r>
            <a:r>
              <a:rPr lang="it-IT" dirty="0">
                <a:latin typeface="Times New Roman" charset="0"/>
              </a:rPr>
              <a:t> of </a:t>
            </a:r>
            <a:r>
              <a:rPr lang="it-IT" dirty="0" err="1">
                <a:latin typeface="Times New Roman" charset="0"/>
              </a:rPr>
              <a:t>fundamental</a:t>
            </a:r>
            <a:r>
              <a:rPr lang="it-IT" dirty="0">
                <a:latin typeface="Times New Roman" charset="0"/>
              </a:rPr>
              <a:t> SDI </a:t>
            </a:r>
            <a:r>
              <a:rPr lang="it-IT" dirty="0" err="1">
                <a:latin typeface="Times New Roman" charset="0"/>
              </a:rPr>
              <a:t>services</a:t>
            </a:r>
            <a:r>
              <a:rPr lang="it-IT" dirty="0">
                <a:latin typeface="Times New Roman" charset="0"/>
              </a:rPr>
              <a:t> are </a:t>
            </a:r>
            <a:r>
              <a:rPr lang="it-IT" dirty="0" err="1">
                <a:latin typeface="Times New Roman" charset="0"/>
              </a:rPr>
              <a:t>still</a:t>
            </a:r>
            <a:r>
              <a:rPr lang="it-IT" dirty="0">
                <a:latin typeface="Times New Roman" charset="0"/>
              </a:rPr>
              <a:t> under </a:t>
            </a:r>
            <a:r>
              <a:rPr lang="it-IT" dirty="0" err="1" smtClean="0">
                <a:latin typeface="Times New Roman" charset="0"/>
              </a:rPr>
              <a:t>investigation</a:t>
            </a:r>
            <a:endParaRPr lang="it-IT" dirty="0" smtClean="0">
              <a:latin typeface="Times New Roman" charset="0"/>
            </a:endParaRPr>
          </a:p>
          <a:p>
            <a:pPr eaLnBrk="1" hangingPunct="1"/>
            <a:r>
              <a:rPr lang="it-IT" dirty="0" smtClean="0">
                <a:latin typeface="Times New Roman" charset="0"/>
              </a:rPr>
              <a:t>e.g</a:t>
            </a:r>
            <a:r>
              <a:rPr lang="it-IT" dirty="0">
                <a:latin typeface="Times New Roman" charset="0"/>
              </a:rPr>
              <a:t>., </a:t>
            </a:r>
            <a:r>
              <a:rPr lang="it-IT" dirty="0" err="1">
                <a:latin typeface="Times New Roman" charset="0"/>
              </a:rPr>
              <a:t>arguably</a:t>
            </a:r>
            <a:r>
              <a:rPr lang="it-IT" dirty="0">
                <a:latin typeface="Times New Roman" charset="0"/>
              </a:rPr>
              <a:t>, </a:t>
            </a:r>
            <a:r>
              <a:rPr lang="it-IT" dirty="0" err="1">
                <a:latin typeface="Times New Roman" charset="0"/>
              </a:rPr>
              <a:t>Portrayal</a:t>
            </a:r>
            <a:r>
              <a:rPr lang="it-IT" dirty="0">
                <a:latin typeface="Times New Roman" charset="0"/>
              </a:rPr>
              <a:t> </a:t>
            </a:r>
            <a:r>
              <a:rPr lang="it-IT" dirty="0" err="1" smtClean="0">
                <a:latin typeface="Times New Roman" charset="0"/>
              </a:rPr>
              <a:t>is</a:t>
            </a:r>
            <a:r>
              <a:rPr lang="it-IT" dirty="0" smtClean="0">
                <a:latin typeface="Times New Roman" charset="0"/>
              </a:rPr>
              <a:t> </a:t>
            </a:r>
            <a:r>
              <a:rPr lang="it-IT" dirty="0">
                <a:latin typeface="Times New Roman" charset="0"/>
              </a:rPr>
              <a:t>a </a:t>
            </a:r>
            <a:r>
              <a:rPr lang="it-IT" dirty="0" err="1">
                <a:latin typeface="Times New Roman" charset="0"/>
              </a:rPr>
              <a:t>kind</a:t>
            </a:r>
            <a:r>
              <a:rPr lang="it-IT" dirty="0">
                <a:latin typeface="Times New Roman" charset="0"/>
              </a:rPr>
              <a:t> of processing, </a:t>
            </a:r>
            <a:r>
              <a:rPr lang="it-IT" dirty="0" err="1">
                <a:latin typeface="Times New Roman" charset="0"/>
              </a:rPr>
              <a:t>but</a:t>
            </a:r>
            <a:r>
              <a:rPr lang="it-IT" dirty="0">
                <a:latin typeface="Times New Roman" charset="0"/>
              </a:rPr>
              <a:t> the </a:t>
            </a:r>
            <a:r>
              <a:rPr lang="it-IT" dirty="0" err="1">
                <a:latin typeface="Times New Roman" charset="0"/>
              </a:rPr>
              <a:t>distinction</a:t>
            </a:r>
            <a:r>
              <a:rPr lang="it-IT" dirty="0">
                <a:latin typeface="Times New Roman" charset="0"/>
              </a:rPr>
              <a:t> </a:t>
            </a:r>
            <a:r>
              <a:rPr lang="it-IT" dirty="0" err="1">
                <a:latin typeface="Times New Roman" charset="0"/>
              </a:rPr>
              <a:t>is</a:t>
            </a:r>
            <a:r>
              <a:rPr lang="it-IT" dirty="0">
                <a:latin typeface="Times New Roman" charset="0"/>
              </a:rPr>
              <a:t> sound due to the </a:t>
            </a:r>
            <a:r>
              <a:rPr lang="it-IT" dirty="0" err="1">
                <a:latin typeface="Times New Roman" charset="0"/>
              </a:rPr>
              <a:t>importance</a:t>
            </a:r>
            <a:r>
              <a:rPr lang="it-IT" dirty="0">
                <a:latin typeface="Times New Roman" charset="0"/>
              </a:rPr>
              <a:t> of </a:t>
            </a:r>
            <a:r>
              <a:rPr lang="it-IT" dirty="0" err="1">
                <a:latin typeface="Times New Roman" charset="0"/>
              </a:rPr>
              <a:t>visualizing</a:t>
            </a:r>
            <a:r>
              <a:rPr lang="it-IT" dirty="0">
                <a:latin typeface="Times New Roman" charset="0"/>
              </a:rPr>
              <a:t> data.</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 thematic</a:t>
            </a:r>
            <a:r>
              <a:rPr lang="en-US" sz="1200" kern="1200" baseline="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cyberinfrastructure</a:t>
            </a:r>
            <a:r>
              <a:rPr lang="en-US" sz="1200" kern="1200" dirty="0" smtClean="0">
                <a:solidFill>
                  <a:schemeClr val="tx1"/>
                </a:solidFill>
                <a:effectLst/>
                <a:latin typeface="+mn-lt"/>
                <a:ea typeface="+mn-ea"/>
                <a:cs typeface="+mn-cs"/>
              </a:rPr>
              <a:t> consists of a set of common standards and rules (e.g. best practices) adopted by both Data Producers and Users to publish, find and bind to the available resources.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Registry services and a generic portal are commonly implemented at the infrastructure level.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Architectures implementing this pattern are known as Federated Architectures.</a:t>
            </a:r>
          </a:p>
          <a:p>
            <a:r>
              <a:rPr lang="en-US" sz="1200" kern="1200" dirty="0" smtClean="0">
                <a:solidFill>
                  <a:schemeClr val="tx1"/>
                </a:solidFill>
                <a:effectLst/>
                <a:latin typeface="+mn-lt"/>
                <a:ea typeface="+mn-ea"/>
                <a:cs typeface="+mn-cs"/>
              </a:rPr>
              <a:t>In fact, they are based on the concept of "common/federal data model" and "common federal interoperability protocol(s)”.</a:t>
            </a:r>
          </a:p>
          <a:p>
            <a:r>
              <a:rPr lang="en-US" sz="1200" kern="1200" dirty="0" smtClean="0">
                <a:solidFill>
                  <a:schemeClr val="tx1"/>
                </a:solidFill>
                <a:effectLst/>
                <a:latin typeface="+mn-lt"/>
                <a:ea typeface="+mn-ea"/>
                <a:cs typeface="+mn-cs"/>
              </a:rPr>
              <a:t>Most SDIs around the world are based on this model (see for example the National Spatial Data Infrastructure in the USA, and INSPIRE in Europe. Examples in the geosciences are GEON, CUAHSI and </a:t>
            </a:r>
            <a:r>
              <a:rPr lang="en-US" sz="1200" kern="1200" dirty="0" err="1" smtClean="0">
                <a:solidFill>
                  <a:schemeClr val="tx1"/>
                </a:solidFill>
                <a:effectLst/>
                <a:latin typeface="+mn-lt"/>
                <a:ea typeface="+mn-ea"/>
                <a:cs typeface="+mn-cs"/>
              </a:rPr>
              <a:t>OneGeology</a:t>
            </a:r>
            <a:r>
              <a:rPr lang="en-US" sz="1200" kern="1200" dirty="0" smtClean="0">
                <a:solidFill>
                  <a:schemeClr val="tx1"/>
                </a:solidFill>
                <a:effectLst/>
                <a:latin typeface="+mn-lt"/>
                <a:ea typeface="+mn-ea"/>
                <a:cs typeface="+mn-cs"/>
              </a:rPr>
              <a:t>).</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When we want to bridge</a:t>
            </a:r>
            <a:r>
              <a:rPr lang="en-US" sz="1200" kern="1200" baseline="0" dirty="0" smtClean="0">
                <a:solidFill>
                  <a:schemeClr val="tx1"/>
                </a:solidFill>
                <a:effectLst/>
                <a:latin typeface="+mn-lt"/>
                <a:ea typeface="+mn-ea"/>
                <a:cs typeface="+mn-cs"/>
              </a:rPr>
              <a:t> several of them, e.g. in a multi-disciplinary </a:t>
            </a:r>
            <a:r>
              <a:rPr lang="en-US" sz="1200" kern="1200" baseline="0" dirty="0" err="1" smtClean="0">
                <a:solidFill>
                  <a:schemeClr val="tx1"/>
                </a:solidFill>
                <a:effectLst/>
                <a:latin typeface="+mn-lt"/>
                <a:ea typeface="+mn-ea"/>
                <a:cs typeface="+mn-cs"/>
              </a:rPr>
              <a:t>cyberinfrastructure</a:t>
            </a:r>
            <a:r>
              <a:rPr lang="en-US" sz="1200" kern="1200" baseline="0" dirty="0" smtClean="0">
                <a:solidFill>
                  <a:schemeClr val="tx1"/>
                </a:solidFill>
                <a:effectLst/>
                <a:latin typeface="+mn-lt"/>
                <a:ea typeface="+mn-ea"/>
                <a:cs typeface="+mn-cs"/>
              </a:rPr>
              <a:t>, the picture gets complicated…</a:t>
            </a:r>
            <a:endParaRPr lang="en-US" dirty="0" smtClean="0"/>
          </a:p>
        </p:txBody>
      </p:sp>
      <p:sp>
        <p:nvSpPr>
          <p:cNvPr id="4" name="Slide Number Placeholder 3"/>
          <p:cNvSpPr>
            <a:spLocks noGrp="1"/>
          </p:cNvSpPr>
          <p:nvPr>
            <p:ph type="sldNum" sz="quarter" idx="10"/>
          </p:nvPr>
        </p:nvSpPr>
        <p:spPr/>
        <p:txBody>
          <a:bodyPr/>
          <a:lstStyle/>
          <a:p>
            <a:fld id="{76E7AA62-2944-3849-BCB8-F9AC4E27A040}" type="slidenum">
              <a:rPr lang="en-US" smtClean="0"/>
              <a:pPr/>
              <a:t>147</a:t>
            </a:fld>
            <a:endParaRPr lang="en-US"/>
          </a:p>
        </p:txBody>
      </p:sp>
    </p:spTree>
    <p:extLst>
      <p:ext uri="{BB962C8B-B14F-4D97-AF65-F5344CB8AC3E}">
        <p14:creationId xmlns:p14="http://schemas.microsoft.com/office/powerpoint/2010/main" val="374304541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en-US" dirty="0"/>
          </a:p>
        </p:txBody>
      </p:sp>
      <p:sp>
        <p:nvSpPr>
          <p:cNvPr id="4" name="Segnaposto numero diapositiva 3"/>
          <p:cNvSpPr>
            <a:spLocks noGrp="1"/>
          </p:cNvSpPr>
          <p:nvPr>
            <p:ph type="sldNum" sz="quarter" idx="10"/>
          </p:nvPr>
        </p:nvSpPr>
        <p:spPr/>
        <p:txBody>
          <a:bodyPr/>
          <a:lstStyle/>
          <a:p>
            <a:fld id="{7F7DC5D0-3283-4919-A243-2B28EB96413A}" type="slidenum">
              <a:rPr lang="en-US" smtClean="0"/>
              <a:pPr/>
              <a:t>148</a:t>
            </a:fld>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Keeping the </a:t>
            </a:r>
            <a:r>
              <a:rPr lang="en-US" sz="1200" kern="1200" dirty="0" err="1" smtClean="0">
                <a:solidFill>
                  <a:schemeClr val="tx1"/>
                </a:solidFill>
                <a:effectLst/>
                <a:latin typeface="+mn-lt"/>
                <a:ea typeface="+mn-ea"/>
                <a:cs typeface="+mn-cs"/>
              </a:rPr>
              <a:t>cyberinfrastructure</a:t>
            </a:r>
            <a:r>
              <a:rPr lang="en-US" sz="1200" kern="1200" dirty="0" smtClean="0">
                <a:solidFill>
                  <a:schemeClr val="tx1"/>
                </a:solidFill>
                <a:effectLst/>
                <a:latin typeface="+mn-lt"/>
                <a:ea typeface="+mn-ea"/>
                <a:cs typeface="+mn-cs"/>
              </a:rPr>
              <a:t> level as simple as possible entails that the complexity lies almost entirely on Data Producers and Users .</a:t>
            </a:r>
          </a:p>
          <a:p>
            <a:r>
              <a:rPr lang="en-US" sz="1200" kern="1200" dirty="0" smtClean="0">
                <a:solidFill>
                  <a:schemeClr val="tx1"/>
                </a:solidFill>
                <a:effectLst/>
                <a:latin typeface="+mn-lt"/>
                <a:ea typeface="+mn-ea"/>
                <a:cs typeface="+mn-cs"/>
              </a:rPr>
              <a:t>Such Data Producers and User entry barriers reduce their willingness in investing resources to participate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in cross-disciplinary or multi-disciplinary infrastructures.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On the contrary, they are focused on developing disciplinary and thematic capacities that increase the need for cross-organizational, multi-disciplinary infrastructures</a:t>
            </a:r>
            <a:r>
              <a:rPr lang="it-IT" sz="1200" kern="1200" dirty="0" smtClean="0">
                <a:solidFill>
                  <a:schemeClr val="tx1"/>
                </a:solidFill>
                <a:effectLst/>
                <a:latin typeface="+mn-lt"/>
                <a:ea typeface="+mn-ea"/>
                <a:cs typeface="+mn-cs"/>
              </a:rPr>
              <a:t>.</a:t>
            </a:r>
            <a:endParaRPr lang="en-US" dirty="0" smtClean="0"/>
          </a:p>
        </p:txBody>
      </p:sp>
      <p:sp>
        <p:nvSpPr>
          <p:cNvPr id="4" name="Slide Number Placeholder 3"/>
          <p:cNvSpPr>
            <a:spLocks noGrp="1"/>
          </p:cNvSpPr>
          <p:nvPr>
            <p:ph type="sldNum" sz="quarter" idx="10"/>
          </p:nvPr>
        </p:nvSpPr>
        <p:spPr/>
        <p:txBody>
          <a:bodyPr/>
          <a:lstStyle/>
          <a:p>
            <a:fld id="{76E7AA62-2944-3849-BCB8-F9AC4E27A040}" type="slidenum">
              <a:rPr lang="en-US" smtClean="0"/>
              <a:pPr/>
              <a:t>149</a:t>
            </a:fld>
            <a:endParaRPr lang="en-US"/>
          </a:p>
        </p:txBody>
      </p:sp>
    </p:spTree>
    <p:extLst>
      <p:ext uri="{BB962C8B-B14F-4D97-AF65-F5344CB8AC3E}">
        <p14:creationId xmlns:p14="http://schemas.microsoft.com/office/powerpoint/2010/main" val="262260700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E7AA62-2944-3849-BCB8-F9AC4E27A040}" type="slidenum">
              <a:rPr lang="en-US" smtClean="0"/>
              <a:pPr/>
              <a:t>150</a:t>
            </a:fld>
            <a:endParaRPr lang="en-US"/>
          </a:p>
        </p:txBody>
      </p:sp>
    </p:spTree>
    <p:extLst>
      <p:ext uri="{BB962C8B-B14F-4D97-AF65-F5344CB8AC3E}">
        <p14:creationId xmlns:p14="http://schemas.microsoft.com/office/powerpoint/2010/main" val="385902447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u="none" kern="1200" baseline="0" dirty="0" smtClean="0">
                <a:solidFill>
                  <a:schemeClr val="tx1"/>
                </a:solidFill>
                <a:latin typeface="+mn-lt"/>
                <a:ea typeface="+mn-ea"/>
                <a:cs typeface="+mn-cs"/>
              </a:rPr>
              <a:t>Brokering components realize all the necessary mediation, adaptation, indexing, distribution, semantic mapping, and even quality checking required to address the growing complexity of the GEOSS cyber-infrastructure</a:t>
            </a:r>
          </a:p>
        </p:txBody>
      </p:sp>
      <p:sp>
        <p:nvSpPr>
          <p:cNvPr id="4" name="Slide Number Placeholder 3"/>
          <p:cNvSpPr>
            <a:spLocks noGrp="1"/>
          </p:cNvSpPr>
          <p:nvPr>
            <p:ph type="sldNum" sz="quarter" idx="10"/>
          </p:nvPr>
        </p:nvSpPr>
        <p:spPr/>
        <p:txBody>
          <a:bodyPr/>
          <a:lstStyle/>
          <a:p>
            <a:fld id="{76E7AA62-2944-3849-BCB8-F9AC4E27A040}" type="slidenum">
              <a:rPr lang="en-US" smtClean="0"/>
              <a:pPr/>
              <a:t>153</a:t>
            </a:fld>
            <a:endParaRPr lang="en-US"/>
          </a:p>
        </p:txBody>
      </p:sp>
    </p:spTree>
    <p:extLst>
      <p:ext uri="{BB962C8B-B14F-4D97-AF65-F5344CB8AC3E}">
        <p14:creationId xmlns:p14="http://schemas.microsoft.com/office/powerpoint/2010/main" val="286742471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brokering framework for GEOSS is called the GCI</a:t>
            </a:r>
            <a:endParaRPr lang="en-US" dirty="0"/>
          </a:p>
        </p:txBody>
      </p:sp>
      <p:sp>
        <p:nvSpPr>
          <p:cNvPr id="4" name="Slide Number Placeholder 3"/>
          <p:cNvSpPr>
            <a:spLocks noGrp="1"/>
          </p:cNvSpPr>
          <p:nvPr>
            <p:ph type="sldNum" sz="quarter" idx="10"/>
          </p:nvPr>
        </p:nvSpPr>
        <p:spPr/>
        <p:txBody>
          <a:bodyPr/>
          <a:lstStyle/>
          <a:p>
            <a:fld id="{E753E0BD-6CDA-524C-89F2-8CCDC22AC297}" type="slidenum">
              <a:rPr lang="en-US" smtClean="0"/>
              <a:pPr/>
              <a:t>154</a:t>
            </a:fld>
            <a:endParaRPr lang="en-US"/>
          </a:p>
        </p:txBody>
      </p:sp>
    </p:spTree>
    <p:extLst>
      <p:ext uri="{BB962C8B-B14F-4D97-AF65-F5344CB8AC3E}">
        <p14:creationId xmlns:p14="http://schemas.microsoft.com/office/powerpoint/2010/main" val="20587912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
          <p:cNvSpPr>
            <a:spLocks noGrp="1" noRot="1" noChangeAspect="1" noChangeArrowheads="1"/>
          </p:cNvSpPr>
          <p:nvPr>
            <p:ph type="sldImg"/>
          </p:nvPr>
        </p:nvSpPr>
        <p:spPr>
          <a:solidFill>
            <a:srgbClr val="FFFFFF"/>
          </a:solidFill>
          <a:ln/>
        </p:spPr>
      </p:sp>
      <p:sp>
        <p:nvSpPr>
          <p:cNvPr id="34818" name="Rectangle 2"/>
          <p:cNvSpPr>
            <a:spLocks noGrp="1" noChangeArrowheads="1"/>
          </p:cNvSpPr>
          <p:nvPr>
            <p:ph type="body" idx="1"/>
          </p:nvPr>
        </p:nvSpPr>
        <p:spPr>
          <a:noFill/>
          <a:ln/>
        </p:spPr>
        <p:txBody>
          <a:bodyPr/>
          <a:lstStyle/>
          <a:p>
            <a:pPr eaLnBrk="1" hangingPunct="1">
              <a:buFontTx/>
              <a:buChar char="-"/>
            </a:pPr>
            <a:r>
              <a:rPr lang="en-US" sz="1800">
                <a:latin typeface="Helvetica" pitchFamily="-84" charset="0"/>
                <a:ea typeface="Helvetica" pitchFamily="-84" charset="0"/>
                <a:cs typeface="Helvetica" pitchFamily="-84" charset="0"/>
                <a:sym typeface="Helvetica" pitchFamily="-84" charset="0"/>
              </a:rPr>
              <a:t>Various authors agree that the vast majority of the decisions that are taken by politicians are dependent in a way or another by the spatial information</a:t>
            </a:r>
          </a:p>
          <a:p>
            <a:pPr eaLnBrk="1" hangingPunct="1"/>
            <a:r>
              <a:rPr lang="en-US" sz="1800">
                <a:latin typeface="Helvetica" pitchFamily="-84" charset="0"/>
                <a:ea typeface="Helvetica" pitchFamily="-84" charset="0"/>
                <a:cs typeface="Helvetica" pitchFamily="-84" charset="0"/>
                <a:sym typeface="Helvetica" pitchFamily="-84" charset="0"/>
              </a:rPr>
              <a:t> =&gt; 60-80% of all decisions depend on spatial information</a:t>
            </a:r>
          </a:p>
          <a:p>
            <a:pPr eaLnBrk="1" hangingPunct="1"/>
            <a:endParaRPr lang="en-US" sz="2400">
              <a:latin typeface="Helvetica" pitchFamily="-84" charset="0"/>
              <a:ea typeface="Helvetica" pitchFamily="-84" charset="0"/>
              <a:cs typeface="Helvetica" pitchFamily="-84" charset="0"/>
              <a:sym typeface="Helvetica" pitchFamily="-84"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53E0BD-6CDA-524C-89F2-8CCDC22AC297}" type="slidenum">
              <a:rPr lang="en-US" smtClean="0"/>
              <a:pPr/>
              <a:t>155</a:t>
            </a:fld>
            <a:endParaRPr lang="en-US"/>
          </a:p>
        </p:txBody>
      </p:sp>
    </p:spTree>
    <p:extLst>
      <p:ext uri="{BB962C8B-B14F-4D97-AF65-F5344CB8AC3E}">
        <p14:creationId xmlns:p14="http://schemas.microsoft.com/office/powerpoint/2010/main" val="73561925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Cf. Browsing</a:t>
            </a:r>
          </a:p>
          <a:p>
            <a:pPr lvl="1"/>
            <a:r>
              <a:rPr lang="en-US" dirty="0" smtClean="0"/>
              <a:t>(Casual) consultation of resources, usually following a sequence of references from one to another</a:t>
            </a:r>
          </a:p>
          <a:p>
            <a:pPr lvl="1"/>
            <a:r>
              <a:rPr lang="en-US" dirty="0" smtClean="0"/>
              <a:t>Enabled by the structure of resources itself and by the mechanism through which a resource can be linked to another (e.g., URLs on the WWW)</a:t>
            </a:r>
          </a:p>
        </p:txBody>
      </p:sp>
      <p:sp>
        <p:nvSpPr>
          <p:cNvPr id="4" name="Slide Number Placeholder 3"/>
          <p:cNvSpPr>
            <a:spLocks noGrp="1"/>
          </p:cNvSpPr>
          <p:nvPr>
            <p:ph type="sldNum" sz="quarter" idx="10"/>
          </p:nvPr>
        </p:nvSpPr>
        <p:spPr/>
        <p:txBody>
          <a:bodyPr/>
          <a:lstStyle/>
          <a:p>
            <a:fld id="{E753E0BD-6CDA-524C-89F2-8CCDC22AC297}" type="slidenum">
              <a:rPr lang="en-US" smtClean="0"/>
              <a:pPr/>
              <a:t>157</a:t>
            </a:fld>
            <a:endParaRPr lang="en-US"/>
          </a:p>
        </p:txBody>
      </p:sp>
    </p:spTree>
    <p:extLst>
      <p:ext uri="{BB962C8B-B14F-4D97-AF65-F5344CB8AC3E}">
        <p14:creationId xmlns:p14="http://schemas.microsoft.com/office/powerpoint/2010/main" val="25082310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kern="1200" baseline="0" dirty="0" smtClean="0">
                <a:solidFill>
                  <a:schemeClr val="tx1"/>
                </a:solidFill>
                <a:latin typeface="+mn-lt"/>
                <a:ea typeface="+mn-ea"/>
                <a:cs typeface="+mn-cs"/>
              </a:rPr>
              <a:t>The broker mediates towards disparate catalog and access services.</a:t>
            </a:r>
          </a:p>
          <a:p>
            <a:r>
              <a:rPr lang="en-US" sz="1200" u="none" kern="1200" baseline="0" dirty="0" smtClean="0">
                <a:solidFill>
                  <a:schemeClr val="tx1"/>
                </a:solidFill>
                <a:latin typeface="+mn-lt"/>
                <a:ea typeface="+mn-ea"/>
                <a:cs typeface="+mn-cs"/>
              </a:rPr>
              <a:t>By implementing metadata harmonization and protocol adaptation, it is able to distribute a query and transform the results to a uniform and consistent aggregation.</a:t>
            </a:r>
            <a:endParaRPr lang="en-US" dirty="0"/>
          </a:p>
        </p:txBody>
      </p:sp>
      <p:sp>
        <p:nvSpPr>
          <p:cNvPr id="4" name="Slide Number Placeholder 3"/>
          <p:cNvSpPr>
            <a:spLocks noGrp="1"/>
          </p:cNvSpPr>
          <p:nvPr>
            <p:ph type="sldNum" sz="quarter" idx="10"/>
          </p:nvPr>
        </p:nvSpPr>
        <p:spPr/>
        <p:txBody>
          <a:bodyPr/>
          <a:lstStyle/>
          <a:p>
            <a:fld id="{E753E0BD-6CDA-524C-89F2-8CCDC22AC297}" type="slidenum">
              <a:rPr lang="en-US" smtClean="0"/>
              <a:pPr/>
              <a:t>159</a:t>
            </a:fld>
            <a:endParaRPr lang="en-US"/>
          </a:p>
        </p:txBody>
      </p:sp>
    </p:spTree>
    <p:extLst>
      <p:ext uri="{BB962C8B-B14F-4D97-AF65-F5344CB8AC3E}">
        <p14:creationId xmlns:p14="http://schemas.microsoft.com/office/powerpoint/2010/main" val="63562093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a:t>
            </a:r>
            <a:r>
              <a:rPr lang="en-US" baseline="0" dirty="0" smtClean="0"/>
              <a:t> GEO DAB is powered by GI-cat and GI-axe.</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 GI-API allows to tap into the functionalities via a </a:t>
            </a:r>
            <a:r>
              <a:rPr lang="en-US" baseline="0" dirty="0" err="1" smtClean="0"/>
              <a:t>Javascript</a:t>
            </a:r>
            <a:r>
              <a:rPr lang="en-US" baseline="0" dirty="0" smtClean="0"/>
              <a:t> API.</a:t>
            </a:r>
          </a:p>
          <a:p>
            <a:endParaRPr lang="en-US" dirty="0"/>
          </a:p>
        </p:txBody>
      </p:sp>
      <p:sp>
        <p:nvSpPr>
          <p:cNvPr id="4" name="Slide Number Placeholder 3"/>
          <p:cNvSpPr>
            <a:spLocks noGrp="1"/>
          </p:cNvSpPr>
          <p:nvPr>
            <p:ph type="sldNum" sz="quarter" idx="10"/>
          </p:nvPr>
        </p:nvSpPr>
        <p:spPr/>
        <p:txBody>
          <a:bodyPr/>
          <a:lstStyle/>
          <a:p>
            <a:fld id="{E753E0BD-6CDA-524C-89F2-8CCDC22AC297}" type="slidenum">
              <a:rPr lang="en-US" smtClean="0"/>
              <a:pPr/>
              <a:t>165</a:t>
            </a:fld>
            <a:endParaRPr lang="en-US"/>
          </a:p>
        </p:txBody>
      </p:sp>
    </p:spTree>
    <p:extLst>
      <p:ext uri="{BB962C8B-B14F-4D97-AF65-F5344CB8AC3E}">
        <p14:creationId xmlns:p14="http://schemas.microsoft.com/office/powerpoint/2010/main" val="118112470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GI-cat </a:t>
            </a:r>
            <a:r>
              <a:rPr lang="en-US" dirty="0" smtClean="0"/>
              <a:t>includes a Web client with a map viewer and GUI controls to specify several query criteria</a:t>
            </a:r>
            <a:r>
              <a:rPr lang="en-US" baseline="0" dirty="0" smtClean="0"/>
              <a:t> (the usual 4 </a:t>
            </a:r>
            <a:r>
              <a:rPr lang="en-US" baseline="0" dirty="0" err="1" smtClean="0"/>
              <a:t>Ws</a:t>
            </a:r>
            <a:r>
              <a:rPr lang="en-US" baseline="0" dirty="0" smtClean="0"/>
              <a:t>, quality,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results are shown in the lower panel.</a:t>
            </a:r>
            <a:endParaRPr lang="en-US" dirty="0"/>
          </a:p>
        </p:txBody>
      </p:sp>
      <p:sp>
        <p:nvSpPr>
          <p:cNvPr id="4" name="Slide Number Placeholder 3"/>
          <p:cNvSpPr>
            <a:spLocks noGrp="1"/>
          </p:cNvSpPr>
          <p:nvPr>
            <p:ph type="sldNum" sz="quarter" idx="10"/>
          </p:nvPr>
        </p:nvSpPr>
        <p:spPr/>
        <p:txBody>
          <a:bodyPr/>
          <a:lstStyle/>
          <a:p>
            <a:fld id="{E753E0BD-6CDA-524C-89F2-8CCDC22AC297}" type="slidenum">
              <a:rPr lang="en-US" smtClean="0"/>
              <a:pPr/>
              <a:t>166</a:t>
            </a:fld>
            <a:endParaRPr lang="en-US"/>
          </a:p>
        </p:txBody>
      </p:sp>
    </p:spTree>
    <p:extLst>
      <p:ext uri="{BB962C8B-B14F-4D97-AF65-F5344CB8AC3E}">
        <p14:creationId xmlns:p14="http://schemas.microsoft.com/office/powerpoint/2010/main" val="196510236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By showing sources selection, the query scope can be limited to a subset of the brokered data sources, as well as to individual resources</a:t>
            </a:r>
            <a:endParaRPr lang="en-US" dirty="0"/>
          </a:p>
        </p:txBody>
      </p:sp>
      <p:sp>
        <p:nvSpPr>
          <p:cNvPr id="4" name="Slide Number Placeholder 3"/>
          <p:cNvSpPr>
            <a:spLocks noGrp="1"/>
          </p:cNvSpPr>
          <p:nvPr>
            <p:ph type="sldNum" sz="quarter" idx="10"/>
          </p:nvPr>
        </p:nvSpPr>
        <p:spPr/>
        <p:txBody>
          <a:bodyPr/>
          <a:lstStyle/>
          <a:p>
            <a:fld id="{E753E0BD-6CDA-524C-89F2-8CCDC22AC297}" type="slidenum">
              <a:rPr lang="en-US" smtClean="0"/>
              <a:pPr/>
              <a:t>167</a:t>
            </a:fld>
            <a:endParaRPr lang="en-US"/>
          </a:p>
        </p:txBody>
      </p:sp>
    </p:spTree>
    <p:extLst>
      <p:ext uri="{BB962C8B-B14F-4D97-AF65-F5344CB8AC3E}">
        <p14:creationId xmlns:p14="http://schemas.microsoft.com/office/powerpoint/2010/main" val="196510236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kern="1200" baseline="0" dirty="0" smtClean="0">
                <a:solidFill>
                  <a:schemeClr val="tx1"/>
                </a:solidFill>
                <a:latin typeface="+mn-lt"/>
                <a:ea typeface="+mn-ea"/>
                <a:cs typeface="+mn-cs"/>
              </a:rPr>
              <a:t>In addition to the normal keyword search on title, abstract, and other textual metadata, GI-cat supports querying by conceptual terms selected from a formal ontology.</a:t>
            </a:r>
          </a:p>
          <a:p>
            <a:r>
              <a:rPr lang="en-US" sz="1200" u="none" kern="1200" baseline="0" dirty="0" smtClean="0">
                <a:solidFill>
                  <a:schemeClr val="tx1"/>
                </a:solidFill>
                <a:latin typeface="+mn-lt"/>
                <a:ea typeface="+mn-ea"/>
                <a:cs typeface="+mn-cs"/>
              </a:rPr>
              <a:t>This supports cross-domain and multilingual queries, as well as generalizations, specializations, etc.</a:t>
            </a:r>
          </a:p>
          <a:p>
            <a:r>
              <a:rPr lang="en-US" sz="1200" u="none" kern="1200" baseline="0" dirty="0" smtClean="0">
                <a:solidFill>
                  <a:schemeClr val="tx1"/>
                </a:solidFill>
                <a:latin typeface="+mn-lt"/>
                <a:ea typeface="+mn-ea"/>
                <a:cs typeface="+mn-cs"/>
              </a:rPr>
              <a:t>A </a:t>
            </a:r>
            <a:r>
              <a:rPr lang="en-US" sz="1200" u="none" kern="1200" baseline="0" dirty="0" err="1" smtClean="0">
                <a:solidFill>
                  <a:schemeClr val="tx1"/>
                </a:solidFill>
                <a:latin typeface="+mn-lt"/>
                <a:ea typeface="+mn-ea"/>
                <a:cs typeface="+mn-cs"/>
              </a:rPr>
              <a:t>browsable</a:t>
            </a:r>
            <a:r>
              <a:rPr lang="en-US" sz="1200" u="none" kern="1200" baseline="0" dirty="0" smtClean="0">
                <a:solidFill>
                  <a:schemeClr val="tx1"/>
                </a:solidFill>
                <a:latin typeface="+mn-lt"/>
                <a:ea typeface="+mn-ea"/>
                <a:cs typeface="+mn-cs"/>
              </a:rPr>
              <a:t> concept network represents with different colors the relationship between concepts (e.g. “more general”, “more specific”, “related”).</a:t>
            </a:r>
            <a:endParaRPr lang="en-US" dirty="0"/>
          </a:p>
        </p:txBody>
      </p:sp>
      <p:sp>
        <p:nvSpPr>
          <p:cNvPr id="4" name="Slide Number Placeholder 3"/>
          <p:cNvSpPr>
            <a:spLocks noGrp="1"/>
          </p:cNvSpPr>
          <p:nvPr>
            <p:ph type="sldNum" sz="quarter" idx="10"/>
          </p:nvPr>
        </p:nvSpPr>
        <p:spPr/>
        <p:txBody>
          <a:bodyPr/>
          <a:lstStyle/>
          <a:p>
            <a:fld id="{E753E0BD-6CDA-524C-89F2-8CCDC22AC297}" type="slidenum">
              <a:rPr lang="en-US" smtClean="0"/>
              <a:pPr/>
              <a:t>168</a:t>
            </a:fld>
            <a:endParaRPr lang="en-US"/>
          </a:p>
        </p:txBody>
      </p:sp>
    </p:spTree>
    <p:extLst>
      <p:ext uri="{BB962C8B-B14F-4D97-AF65-F5344CB8AC3E}">
        <p14:creationId xmlns:p14="http://schemas.microsoft.com/office/powerpoint/2010/main" val="110258315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t>
            </a:r>
            <a:r>
              <a:rPr lang="en-US" sz="1200" u="none" kern="1200" baseline="0" dirty="0" smtClean="0">
                <a:solidFill>
                  <a:schemeClr val="tx1"/>
                </a:solidFill>
                <a:latin typeface="+mn-lt"/>
                <a:ea typeface="+mn-ea"/>
                <a:cs typeface="+mn-cs"/>
              </a:rPr>
              <a:t>xample user query for the keyword “drought” on the Mediterranean. GI-cat found forty-one results, which are ranked (accessible data first) and clustered according to the GEOSS category.</a:t>
            </a:r>
          </a:p>
          <a:p>
            <a:r>
              <a:rPr lang="en-US" sz="1200" u="none" kern="1200" baseline="0" dirty="0" smtClean="0">
                <a:solidFill>
                  <a:schemeClr val="tx1"/>
                </a:solidFill>
                <a:latin typeface="+mn-lt"/>
                <a:ea typeface="+mn-ea"/>
                <a:cs typeface="+mn-cs"/>
              </a:rPr>
              <a:t>By selecting the “GEOSS Data Core” button, the query may be limited to the GEOSS Data Collection of Open Resources for Everyone, a distributed pool of documented datasets with full, open and unrestricted access at no more than the cost of reproduction and distribution. GEOSS data providers are encouraged to provide datasets falling into this category.</a:t>
            </a:r>
          </a:p>
          <a:p>
            <a:r>
              <a:rPr lang="en-US" sz="1200" u="none" kern="1200" baseline="0" dirty="0" smtClean="0">
                <a:solidFill>
                  <a:schemeClr val="tx1"/>
                </a:solidFill>
                <a:latin typeface="+mn-lt"/>
                <a:ea typeface="+mn-ea"/>
                <a:cs typeface="+mn-cs"/>
              </a:rPr>
              <a:t>Additional icons and buttons support further evaluation with information about each dataset (e.g. its full ISO record) and allow adding it for later download in the “My resources” list.</a:t>
            </a:r>
          </a:p>
        </p:txBody>
      </p:sp>
      <p:sp>
        <p:nvSpPr>
          <p:cNvPr id="4" name="Slide Number Placeholder 3"/>
          <p:cNvSpPr>
            <a:spLocks noGrp="1"/>
          </p:cNvSpPr>
          <p:nvPr>
            <p:ph type="sldNum" sz="quarter" idx="10"/>
          </p:nvPr>
        </p:nvSpPr>
        <p:spPr/>
        <p:txBody>
          <a:bodyPr/>
          <a:lstStyle/>
          <a:p>
            <a:fld id="{E753E0BD-6CDA-524C-89F2-8CCDC22AC297}" type="slidenum">
              <a:rPr lang="en-US" smtClean="0"/>
              <a:pPr/>
              <a:t>169</a:t>
            </a:fld>
            <a:endParaRPr lang="en-US"/>
          </a:p>
        </p:txBody>
      </p:sp>
    </p:spTree>
    <p:extLst>
      <p:ext uri="{BB962C8B-B14F-4D97-AF65-F5344CB8AC3E}">
        <p14:creationId xmlns:p14="http://schemas.microsoft.com/office/powerpoint/2010/main" val="264107026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kern="1200" baseline="0" dirty="0" smtClean="0">
                <a:solidFill>
                  <a:schemeClr val="tx1"/>
                </a:solidFill>
                <a:latin typeface="+mn-lt"/>
                <a:ea typeface="+mn-ea"/>
                <a:cs typeface="+mn-cs"/>
              </a:rPr>
              <a:t>GI-cat supports the dynamic visualization of global and regional layers from heterogeneous data sources.</a:t>
            </a:r>
          </a:p>
          <a:p>
            <a:r>
              <a:rPr lang="en-US" sz="1200" u="none" kern="1200" baseline="0" dirty="0" smtClean="0">
                <a:solidFill>
                  <a:schemeClr val="tx1"/>
                </a:solidFill>
                <a:latin typeface="+mn-lt"/>
                <a:ea typeface="+mn-ea"/>
                <a:cs typeface="+mn-cs"/>
              </a:rPr>
              <a:t>This is transparently enabled by GI-axe, which provides generic portrayal services reconciling data access to the standard OGC Web Map Service, even when the remote source actually support a different service interfaces (e.g. </a:t>
            </a:r>
            <a:r>
              <a:rPr lang="en-US" sz="1200" u="none" kern="1200" baseline="0" dirty="0" err="1" smtClean="0">
                <a:solidFill>
                  <a:schemeClr val="tx1"/>
                </a:solidFill>
                <a:latin typeface="+mn-lt"/>
                <a:ea typeface="+mn-ea"/>
                <a:cs typeface="+mn-cs"/>
              </a:rPr>
              <a:t>OPeNDAP</a:t>
            </a:r>
            <a:r>
              <a:rPr lang="en-US" sz="1200" u="none" kern="1200" baseline="0" dirty="0" smtClean="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E753E0BD-6CDA-524C-89F2-8CCDC22AC297}" type="slidenum">
              <a:rPr lang="en-US" smtClean="0"/>
              <a:pPr/>
              <a:t>170</a:t>
            </a:fld>
            <a:endParaRPr lang="en-US"/>
          </a:p>
        </p:txBody>
      </p:sp>
    </p:spTree>
    <p:extLst>
      <p:ext uri="{BB962C8B-B14F-4D97-AF65-F5344CB8AC3E}">
        <p14:creationId xmlns:p14="http://schemas.microsoft.com/office/powerpoint/2010/main" val="252179446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kern="1200" baseline="0" dirty="0" smtClean="0">
                <a:solidFill>
                  <a:schemeClr val="tx1"/>
                </a:solidFill>
                <a:latin typeface="+mn-lt"/>
                <a:ea typeface="+mn-ea"/>
                <a:cs typeface="+mn-cs"/>
              </a:rPr>
              <a:t>GI-axe also allows downloading the datasets in the “My resources” list according to user-specified characteristics, with respect to the following features: Coordinate Reference System, spatial resolution, spatial extent, and encoding format.</a:t>
            </a:r>
          </a:p>
          <a:p>
            <a:endParaRPr lang="en-US" sz="1200" u="none" kern="1200" baseline="0" dirty="0" smtClean="0">
              <a:solidFill>
                <a:schemeClr val="tx1"/>
              </a:solidFill>
              <a:latin typeface="+mn-lt"/>
              <a:ea typeface="+mn-ea"/>
              <a:cs typeface="+mn-cs"/>
            </a:endParaRPr>
          </a:p>
          <a:p>
            <a:r>
              <a:rPr lang="en-US" sz="1200" u="none" kern="1200" baseline="0" dirty="0" smtClean="0">
                <a:solidFill>
                  <a:schemeClr val="tx1"/>
                </a:solidFill>
                <a:latin typeface="+mn-lt"/>
                <a:ea typeface="+mn-ea"/>
                <a:cs typeface="+mn-cs"/>
              </a:rPr>
              <a:t>All the required processing steps are transparent to the user.</a:t>
            </a:r>
          </a:p>
        </p:txBody>
      </p:sp>
      <p:sp>
        <p:nvSpPr>
          <p:cNvPr id="4" name="Slide Number Placeholder 3"/>
          <p:cNvSpPr>
            <a:spLocks noGrp="1"/>
          </p:cNvSpPr>
          <p:nvPr>
            <p:ph type="sldNum" sz="quarter" idx="10"/>
          </p:nvPr>
        </p:nvSpPr>
        <p:spPr/>
        <p:txBody>
          <a:bodyPr/>
          <a:lstStyle/>
          <a:p>
            <a:fld id="{E753E0BD-6CDA-524C-89F2-8CCDC22AC297}" type="slidenum">
              <a:rPr lang="en-US" smtClean="0"/>
              <a:pPr/>
              <a:t>171</a:t>
            </a:fld>
            <a:endParaRPr lang="en-US"/>
          </a:p>
        </p:txBody>
      </p:sp>
    </p:spTree>
    <p:extLst>
      <p:ext uri="{BB962C8B-B14F-4D97-AF65-F5344CB8AC3E}">
        <p14:creationId xmlns:p14="http://schemas.microsoft.com/office/powerpoint/2010/main" val="21031009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fr-CH"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CH"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D65AFD7-A2AD-0E40-BFCE-399CBC53CBC1}" type="datetimeFigureOut">
              <a:rPr lang="en-US" smtClean="0"/>
              <a:pPr/>
              <a:t>09.09.14</a:t>
            </a:fld>
            <a:endParaRPr lang="en-US"/>
          </a:p>
        </p:txBody>
      </p:sp>
      <p:sp>
        <p:nvSpPr>
          <p:cNvPr id="5" name="Footer Placeholder 4"/>
          <p:cNvSpPr>
            <a:spLocks noGrp="1"/>
          </p:cNvSpPr>
          <p:nvPr>
            <p:ph type="ftr" sz="quarter" idx="11"/>
          </p:nvPr>
        </p:nvSpPr>
        <p:spPr>
          <a:xfrm>
            <a:off x="3571394" y="4827913"/>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B94B09F-8FCB-7141-A19E-A8444146AAFD}" type="slidenum">
              <a:rPr lang="en-US" smtClean="0"/>
              <a:pPr/>
              <a:t>‹#›</a:t>
            </a:fld>
            <a:endParaRPr lang="en-US"/>
          </a:p>
        </p:txBody>
      </p:sp>
    </p:spTree>
    <p:extLst>
      <p:ext uri="{BB962C8B-B14F-4D97-AF65-F5344CB8AC3E}">
        <p14:creationId xmlns:p14="http://schemas.microsoft.com/office/powerpoint/2010/main" val="7587886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D65AFD7-A2AD-0E40-BFCE-399CBC53CBC1}" type="datetimeFigureOut">
              <a:rPr lang="en-US" smtClean="0"/>
              <a:pPr/>
              <a:t>09.09.14</a:t>
            </a:fld>
            <a:endParaRPr lang="en-US"/>
          </a:p>
        </p:txBody>
      </p:sp>
      <p:sp>
        <p:nvSpPr>
          <p:cNvPr id="5" name="Footer Placeholder 4"/>
          <p:cNvSpPr>
            <a:spLocks noGrp="1"/>
          </p:cNvSpPr>
          <p:nvPr>
            <p:ph type="ftr" sz="quarter" idx="11"/>
          </p:nvPr>
        </p:nvSpPr>
        <p:spPr>
          <a:xfrm>
            <a:off x="3571394" y="4827913"/>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B94B09F-8FCB-7141-A19E-A8444146AAFD}" type="slidenum">
              <a:rPr lang="en-US" smtClean="0"/>
              <a:pPr/>
              <a:t>‹#›</a:t>
            </a:fld>
            <a:endParaRPr lang="en-US"/>
          </a:p>
        </p:txBody>
      </p:sp>
    </p:spTree>
    <p:extLst>
      <p:ext uri="{BB962C8B-B14F-4D97-AF65-F5344CB8AC3E}">
        <p14:creationId xmlns:p14="http://schemas.microsoft.com/office/powerpoint/2010/main" val="30586297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fr-CH"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D65AFD7-A2AD-0E40-BFCE-399CBC53CBC1}" type="datetimeFigureOut">
              <a:rPr lang="en-US" smtClean="0"/>
              <a:pPr/>
              <a:t>09.09.14</a:t>
            </a:fld>
            <a:endParaRPr lang="en-US"/>
          </a:p>
        </p:txBody>
      </p:sp>
      <p:sp>
        <p:nvSpPr>
          <p:cNvPr id="5" name="Footer Placeholder 4"/>
          <p:cNvSpPr>
            <a:spLocks noGrp="1"/>
          </p:cNvSpPr>
          <p:nvPr>
            <p:ph type="ftr" sz="quarter" idx="11"/>
          </p:nvPr>
        </p:nvSpPr>
        <p:spPr>
          <a:xfrm>
            <a:off x="3571394" y="4827913"/>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B94B09F-8FCB-7141-A19E-A8444146AAFD}" type="slidenum">
              <a:rPr lang="en-US" smtClean="0"/>
              <a:pPr/>
              <a:t>‹#›</a:t>
            </a:fld>
            <a:endParaRPr lang="en-US"/>
          </a:p>
        </p:txBody>
      </p:sp>
    </p:spTree>
    <p:extLst>
      <p:ext uri="{BB962C8B-B14F-4D97-AF65-F5344CB8AC3E}">
        <p14:creationId xmlns:p14="http://schemas.microsoft.com/office/powerpoint/2010/main" val="5392397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smtClean="0"/>
              <a:t>Click to edit Master title style</a:t>
            </a:r>
            <a:endParaRPr lang="en-US"/>
          </a:p>
        </p:txBody>
      </p:sp>
      <p:sp>
        <p:nvSpPr>
          <p:cNvPr id="3" name="Content Placeholder 2"/>
          <p:cNvSpPr>
            <a:spLocks noGrp="1"/>
          </p:cNvSpPr>
          <p:nvPr>
            <p:ph idx="1"/>
          </p:nvPr>
        </p:nvSpPr>
        <p:spPr/>
        <p:txBody>
          <a:body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D65AFD7-A2AD-0E40-BFCE-399CBC53CBC1}" type="datetimeFigureOut">
              <a:rPr lang="en-US" smtClean="0"/>
              <a:pPr/>
              <a:t>09.09.14</a:t>
            </a:fld>
            <a:endParaRPr lang="en-US"/>
          </a:p>
        </p:txBody>
      </p:sp>
      <p:sp>
        <p:nvSpPr>
          <p:cNvPr id="5" name="Footer Placeholder 4"/>
          <p:cNvSpPr>
            <a:spLocks noGrp="1"/>
          </p:cNvSpPr>
          <p:nvPr>
            <p:ph type="ftr" sz="quarter" idx="11"/>
          </p:nvPr>
        </p:nvSpPr>
        <p:spPr>
          <a:xfrm>
            <a:off x="3571394" y="4827913"/>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B94B09F-8FCB-7141-A19E-A8444146AAFD}" type="slidenum">
              <a:rPr lang="en-US" smtClean="0"/>
              <a:pPr/>
              <a:t>‹#›</a:t>
            </a:fld>
            <a:endParaRPr lang="en-US"/>
          </a:p>
        </p:txBody>
      </p:sp>
    </p:spTree>
    <p:extLst>
      <p:ext uri="{BB962C8B-B14F-4D97-AF65-F5344CB8AC3E}">
        <p14:creationId xmlns:p14="http://schemas.microsoft.com/office/powerpoint/2010/main" val="33163868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fr-CH"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CH"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D65AFD7-A2AD-0E40-BFCE-399CBC53CBC1}" type="datetimeFigureOut">
              <a:rPr lang="en-US" smtClean="0"/>
              <a:pPr/>
              <a:t>09.09.14</a:t>
            </a:fld>
            <a:endParaRPr lang="en-US"/>
          </a:p>
        </p:txBody>
      </p:sp>
      <p:sp>
        <p:nvSpPr>
          <p:cNvPr id="5" name="Footer Placeholder 4"/>
          <p:cNvSpPr>
            <a:spLocks noGrp="1"/>
          </p:cNvSpPr>
          <p:nvPr>
            <p:ph type="ftr" sz="quarter" idx="11"/>
          </p:nvPr>
        </p:nvSpPr>
        <p:spPr>
          <a:xfrm>
            <a:off x="3571394" y="4827913"/>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B94B09F-8FCB-7141-A19E-A8444146AAFD}" type="slidenum">
              <a:rPr lang="en-US" smtClean="0"/>
              <a:pPr/>
              <a:t>‹#›</a:t>
            </a:fld>
            <a:endParaRPr lang="en-US"/>
          </a:p>
        </p:txBody>
      </p:sp>
    </p:spTree>
    <p:extLst>
      <p:ext uri="{BB962C8B-B14F-4D97-AF65-F5344CB8AC3E}">
        <p14:creationId xmlns:p14="http://schemas.microsoft.com/office/powerpoint/2010/main" val="32091605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D65AFD7-A2AD-0E40-BFCE-399CBC53CBC1}" type="datetimeFigureOut">
              <a:rPr lang="en-US" smtClean="0"/>
              <a:pPr/>
              <a:t>09.09.14</a:t>
            </a:fld>
            <a:endParaRPr lang="en-US"/>
          </a:p>
        </p:txBody>
      </p:sp>
      <p:sp>
        <p:nvSpPr>
          <p:cNvPr id="6" name="Footer Placeholder 5"/>
          <p:cNvSpPr>
            <a:spLocks noGrp="1"/>
          </p:cNvSpPr>
          <p:nvPr>
            <p:ph type="ftr" sz="quarter" idx="11"/>
          </p:nvPr>
        </p:nvSpPr>
        <p:spPr>
          <a:xfrm>
            <a:off x="3571394" y="4827913"/>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B94B09F-8FCB-7141-A19E-A8444146AAFD}" type="slidenum">
              <a:rPr lang="en-US" smtClean="0"/>
              <a:pPr/>
              <a:t>‹#›</a:t>
            </a:fld>
            <a:endParaRPr lang="en-US"/>
          </a:p>
        </p:txBody>
      </p:sp>
    </p:spTree>
    <p:extLst>
      <p:ext uri="{BB962C8B-B14F-4D97-AF65-F5344CB8AC3E}">
        <p14:creationId xmlns:p14="http://schemas.microsoft.com/office/powerpoint/2010/main" val="42569236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CH"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H"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H"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7D65AFD7-A2AD-0E40-BFCE-399CBC53CBC1}" type="datetimeFigureOut">
              <a:rPr lang="en-US" smtClean="0"/>
              <a:pPr/>
              <a:t>09.09.14</a:t>
            </a:fld>
            <a:endParaRPr lang="en-US"/>
          </a:p>
        </p:txBody>
      </p:sp>
      <p:sp>
        <p:nvSpPr>
          <p:cNvPr id="8" name="Footer Placeholder 7"/>
          <p:cNvSpPr>
            <a:spLocks noGrp="1"/>
          </p:cNvSpPr>
          <p:nvPr>
            <p:ph type="ftr" sz="quarter" idx="11"/>
          </p:nvPr>
        </p:nvSpPr>
        <p:spPr>
          <a:xfrm>
            <a:off x="3571394" y="4827913"/>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BB94B09F-8FCB-7141-A19E-A8444146AAFD}" type="slidenum">
              <a:rPr lang="en-US" smtClean="0"/>
              <a:pPr/>
              <a:t>‹#›</a:t>
            </a:fld>
            <a:endParaRPr lang="en-US"/>
          </a:p>
        </p:txBody>
      </p:sp>
    </p:spTree>
    <p:extLst>
      <p:ext uri="{BB962C8B-B14F-4D97-AF65-F5344CB8AC3E}">
        <p14:creationId xmlns:p14="http://schemas.microsoft.com/office/powerpoint/2010/main" val="37404635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7D65AFD7-A2AD-0E40-BFCE-399CBC53CBC1}" type="datetimeFigureOut">
              <a:rPr lang="en-US" smtClean="0"/>
              <a:pPr/>
              <a:t>09.09.14</a:t>
            </a:fld>
            <a:endParaRPr lang="en-US"/>
          </a:p>
        </p:txBody>
      </p:sp>
      <p:sp>
        <p:nvSpPr>
          <p:cNvPr id="4" name="Footer Placeholder 3"/>
          <p:cNvSpPr>
            <a:spLocks noGrp="1"/>
          </p:cNvSpPr>
          <p:nvPr>
            <p:ph type="ftr" sz="quarter" idx="11"/>
          </p:nvPr>
        </p:nvSpPr>
        <p:spPr>
          <a:xfrm>
            <a:off x="3571394" y="4827913"/>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BB94B09F-8FCB-7141-A19E-A8444146AAFD}" type="slidenum">
              <a:rPr lang="en-US" smtClean="0"/>
              <a:pPr/>
              <a:t>‹#›</a:t>
            </a:fld>
            <a:endParaRPr lang="en-US"/>
          </a:p>
        </p:txBody>
      </p:sp>
    </p:spTree>
    <p:extLst>
      <p:ext uri="{BB962C8B-B14F-4D97-AF65-F5344CB8AC3E}">
        <p14:creationId xmlns:p14="http://schemas.microsoft.com/office/powerpoint/2010/main" val="9494356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7D65AFD7-A2AD-0E40-BFCE-399CBC53CBC1}" type="datetimeFigureOut">
              <a:rPr lang="en-US" smtClean="0"/>
              <a:pPr/>
              <a:t>09.09.14</a:t>
            </a:fld>
            <a:endParaRPr lang="en-US"/>
          </a:p>
        </p:txBody>
      </p:sp>
      <p:sp>
        <p:nvSpPr>
          <p:cNvPr id="3" name="Footer Placeholder 2"/>
          <p:cNvSpPr>
            <a:spLocks noGrp="1"/>
          </p:cNvSpPr>
          <p:nvPr>
            <p:ph type="ftr" sz="quarter" idx="11"/>
          </p:nvPr>
        </p:nvSpPr>
        <p:spPr>
          <a:xfrm>
            <a:off x="3571394" y="4827913"/>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BB94B09F-8FCB-7141-A19E-A8444146AAFD}" type="slidenum">
              <a:rPr lang="en-US" smtClean="0"/>
              <a:pPr/>
              <a:t>‹#›</a:t>
            </a:fld>
            <a:endParaRPr lang="en-US"/>
          </a:p>
        </p:txBody>
      </p:sp>
    </p:spTree>
    <p:extLst>
      <p:ext uri="{BB962C8B-B14F-4D97-AF65-F5344CB8AC3E}">
        <p14:creationId xmlns:p14="http://schemas.microsoft.com/office/powerpoint/2010/main" val="20839330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fr-CH"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H"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D65AFD7-A2AD-0E40-BFCE-399CBC53CBC1}" type="datetimeFigureOut">
              <a:rPr lang="en-US" smtClean="0"/>
              <a:pPr/>
              <a:t>09.09.14</a:t>
            </a:fld>
            <a:endParaRPr lang="en-US"/>
          </a:p>
        </p:txBody>
      </p:sp>
      <p:sp>
        <p:nvSpPr>
          <p:cNvPr id="6" name="Footer Placeholder 5"/>
          <p:cNvSpPr>
            <a:spLocks noGrp="1"/>
          </p:cNvSpPr>
          <p:nvPr>
            <p:ph type="ftr" sz="quarter" idx="11"/>
          </p:nvPr>
        </p:nvSpPr>
        <p:spPr>
          <a:xfrm>
            <a:off x="3571394" y="4827913"/>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B94B09F-8FCB-7141-A19E-A8444146AAFD}" type="slidenum">
              <a:rPr lang="en-US" smtClean="0"/>
              <a:pPr/>
              <a:t>‹#›</a:t>
            </a:fld>
            <a:endParaRPr lang="en-US"/>
          </a:p>
        </p:txBody>
      </p:sp>
    </p:spTree>
    <p:extLst>
      <p:ext uri="{BB962C8B-B14F-4D97-AF65-F5344CB8AC3E}">
        <p14:creationId xmlns:p14="http://schemas.microsoft.com/office/powerpoint/2010/main" val="10754652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fr-CH"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H"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D65AFD7-A2AD-0E40-BFCE-399CBC53CBC1}" type="datetimeFigureOut">
              <a:rPr lang="en-US" smtClean="0"/>
              <a:pPr/>
              <a:t>09.09.14</a:t>
            </a:fld>
            <a:endParaRPr lang="en-US"/>
          </a:p>
        </p:txBody>
      </p:sp>
      <p:sp>
        <p:nvSpPr>
          <p:cNvPr id="6" name="Footer Placeholder 5"/>
          <p:cNvSpPr>
            <a:spLocks noGrp="1"/>
          </p:cNvSpPr>
          <p:nvPr>
            <p:ph type="ftr" sz="quarter" idx="11"/>
          </p:nvPr>
        </p:nvSpPr>
        <p:spPr>
          <a:xfrm>
            <a:off x="3571394" y="4827913"/>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B94B09F-8FCB-7141-A19E-A8444146AAFD}" type="slidenum">
              <a:rPr lang="en-US" smtClean="0"/>
              <a:pPr/>
              <a:t>‹#›</a:t>
            </a:fld>
            <a:endParaRPr lang="en-US"/>
          </a:p>
        </p:txBody>
      </p:sp>
    </p:spTree>
    <p:extLst>
      <p:ext uri="{BB962C8B-B14F-4D97-AF65-F5344CB8AC3E}">
        <p14:creationId xmlns:p14="http://schemas.microsoft.com/office/powerpoint/2010/main" val="2191244419"/>
      </p:ext>
    </p:extLst>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image" Target="../media/image8.jpe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4" Type="http://schemas.openxmlformats.org/officeDocument/2006/relationships/image" Target="../media/image2.png"/><Relationship Id="rId15" Type="http://schemas.openxmlformats.org/officeDocument/2006/relationships/image" Target="../media/image3.jpeg"/><Relationship Id="rId16" Type="http://schemas.openxmlformats.org/officeDocument/2006/relationships/image" Target="../media/image4.png"/><Relationship Id="rId17" Type="http://schemas.openxmlformats.org/officeDocument/2006/relationships/image" Target="../media/image5.png"/><Relationship Id="rId18" Type="http://schemas.openxmlformats.org/officeDocument/2006/relationships/image" Target="../media/image6.jpeg"/><Relationship Id="rId19"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CH"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CH" dirty="0" smtClean="0"/>
              <a:t>Click to edit Master text styles</a:t>
            </a:r>
          </a:p>
          <a:p>
            <a:pPr lvl="1"/>
            <a:r>
              <a:rPr lang="fr-CH" dirty="0" smtClean="0"/>
              <a:t>Second level</a:t>
            </a:r>
          </a:p>
          <a:p>
            <a:pPr lvl="2"/>
            <a:r>
              <a:rPr lang="fr-CH" dirty="0" smtClean="0"/>
              <a:t>Third level</a:t>
            </a:r>
          </a:p>
          <a:p>
            <a:pPr lvl="3"/>
            <a:r>
              <a:rPr lang="fr-CH" dirty="0" smtClean="0"/>
              <a:t>Fourth level</a:t>
            </a:r>
          </a:p>
          <a:p>
            <a:pPr lvl="4"/>
            <a:r>
              <a:rPr lang="fr-CH" dirty="0" smtClean="0"/>
              <a:t>Fifth level</a:t>
            </a:r>
            <a:endParaRPr lang="en-US" dirty="0"/>
          </a:p>
        </p:txBody>
      </p:sp>
      <p:sp>
        <p:nvSpPr>
          <p:cNvPr id="6" name="Slide Number Placeholder 5"/>
          <p:cNvSpPr>
            <a:spLocks noGrp="1"/>
          </p:cNvSpPr>
          <p:nvPr>
            <p:ph type="sldNum" sz="quarter" idx="4"/>
          </p:nvPr>
        </p:nvSpPr>
        <p:spPr>
          <a:xfrm>
            <a:off x="8353584" y="6545225"/>
            <a:ext cx="545577" cy="283577"/>
          </a:xfrm>
          <a:prstGeom prst="rect">
            <a:avLst/>
          </a:prstGeom>
        </p:spPr>
        <p:txBody>
          <a:bodyPr vert="horz" lIns="91440" tIns="45720" rIns="91440" bIns="45720" rtlCol="0" anchor="ctr"/>
          <a:lstStyle>
            <a:lvl1pPr algn="r">
              <a:defRPr sz="1200">
                <a:solidFill>
                  <a:schemeClr val="tx1">
                    <a:tint val="75000"/>
                  </a:schemeClr>
                </a:solidFill>
              </a:defRPr>
            </a:lvl1pPr>
          </a:lstStyle>
          <a:p>
            <a:fld id="{4A74B2DE-CB4D-3846-8473-7949EAB273D7}" type="slidenum">
              <a:rPr lang="en-US" smtClean="0"/>
              <a:pPr/>
              <a:t>‹#›</a:t>
            </a:fld>
            <a:endParaRPr lang="en-US" dirty="0"/>
          </a:p>
        </p:txBody>
      </p:sp>
      <p:pic>
        <p:nvPicPr>
          <p:cNvPr id="7" name="Picture 6" descr="unige_red.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4687" y="6551711"/>
            <a:ext cx="919630" cy="269758"/>
          </a:xfrm>
          <a:prstGeom prst="rect">
            <a:avLst/>
          </a:prstGeom>
        </p:spPr>
      </p:pic>
      <p:pic>
        <p:nvPicPr>
          <p:cNvPr id="8" name="Picture 7" descr="GRID_black_eng.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33757" y="6551711"/>
            <a:ext cx="933384" cy="286238"/>
          </a:xfrm>
          <a:prstGeom prst="rect">
            <a:avLst/>
          </a:prstGeom>
        </p:spPr>
      </p:pic>
      <p:pic>
        <p:nvPicPr>
          <p:cNvPr id="10" name="Picture 9" descr="CNR.jpg"/>
          <p:cNvPicPr>
            <a:picLocks noChangeAspect="1"/>
          </p:cNvPicPr>
          <p:nvPr/>
        </p:nvPicPr>
        <p:blipFill>
          <a:blip r:embed="rId15"/>
          <a:stretch>
            <a:fillRect/>
          </a:stretch>
        </p:blipFill>
        <p:spPr>
          <a:xfrm>
            <a:off x="2141896" y="6430449"/>
            <a:ext cx="503190" cy="434332"/>
          </a:xfrm>
          <a:prstGeom prst="rect">
            <a:avLst/>
          </a:prstGeom>
        </p:spPr>
      </p:pic>
      <p:pic>
        <p:nvPicPr>
          <p:cNvPr id="11" name="Picture 10" descr="eopower_logo_web_transparent_background_100px.png"/>
          <p:cNvPicPr>
            <a:picLocks noChangeAspect="1"/>
          </p:cNvPicPr>
          <p:nvPr/>
        </p:nvPicPr>
        <p:blipFill>
          <a:blip r:embed="rId16"/>
          <a:stretch>
            <a:fillRect/>
          </a:stretch>
        </p:blipFill>
        <p:spPr>
          <a:xfrm>
            <a:off x="17623" y="716145"/>
            <a:ext cx="425450" cy="216980"/>
          </a:xfrm>
          <a:prstGeom prst="rect">
            <a:avLst/>
          </a:prstGeom>
        </p:spPr>
      </p:pic>
      <p:pic>
        <p:nvPicPr>
          <p:cNvPr id="12" name="Picture 11" descr="iason.png"/>
          <p:cNvPicPr>
            <a:picLocks noChangeAspect="1"/>
          </p:cNvPicPr>
          <p:nvPr/>
        </p:nvPicPr>
        <p:blipFill>
          <a:blip r:embed="rId17"/>
          <a:stretch>
            <a:fillRect/>
          </a:stretch>
        </p:blipFill>
        <p:spPr>
          <a:xfrm>
            <a:off x="17623" y="994363"/>
            <a:ext cx="425450" cy="214791"/>
          </a:xfrm>
          <a:prstGeom prst="rect">
            <a:avLst/>
          </a:prstGeom>
        </p:spPr>
      </p:pic>
      <p:pic>
        <p:nvPicPr>
          <p:cNvPr id="13" name="Picture 12" descr="EnviroGRIDS_logo.jpg"/>
          <p:cNvPicPr>
            <a:picLocks noChangeAspect="1"/>
          </p:cNvPicPr>
          <p:nvPr/>
        </p:nvPicPr>
        <p:blipFill>
          <a:blip r:embed="rId18"/>
          <a:stretch>
            <a:fillRect/>
          </a:stretch>
        </p:blipFill>
        <p:spPr>
          <a:xfrm>
            <a:off x="-7063" y="398743"/>
            <a:ext cx="457200" cy="285750"/>
          </a:xfrm>
          <a:prstGeom prst="rect">
            <a:avLst/>
          </a:prstGeom>
        </p:spPr>
      </p:pic>
      <p:cxnSp>
        <p:nvCxnSpPr>
          <p:cNvPr id="21" name="Straight Connector 20"/>
          <p:cNvCxnSpPr/>
          <p:nvPr/>
        </p:nvCxnSpPr>
        <p:spPr>
          <a:xfrm>
            <a:off x="0" y="6428861"/>
            <a:ext cx="9144000" cy="1588"/>
          </a:xfrm>
          <a:prstGeom prst="line">
            <a:avLst/>
          </a:prstGeom>
          <a:ln w="1270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3201909" y="6551711"/>
            <a:ext cx="2924649" cy="276999"/>
          </a:xfrm>
          <a:prstGeom prst="rect">
            <a:avLst/>
          </a:prstGeom>
          <a:noFill/>
        </p:spPr>
        <p:txBody>
          <a:bodyPr wrap="square" rtlCol="0">
            <a:spAutoFit/>
          </a:bodyPr>
          <a:lstStyle/>
          <a:p>
            <a:r>
              <a:rPr lang="en-US" sz="1200" dirty="0" smtClean="0">
                <a:solidFill>
                  <a:schemeClr val="bg1">
                    <a:lumMod val="75000"/>
                  </a:schemeClr>
                </a:solidFill>
              </a:rPr>
              <a:t>Conference/place name</a:t>
            </a:r>
            <a:endParaRPr lang="en-US" sz="1200" dirty="0">
              <a:solidFill>
                <a:schemeClr val="bg1">
                  <a:lumMod val="75000"/>
                </a:schemeClr>
              </a:solidFill>
            </a:endParaRPr>
          </a:p>
        </p:txBody>
      </p:sp>
      <p:sp>
        <p:nvSpPr>
          <p:cNvPr id="15" name="TextBox 14"/>
          <p:cNvSpPr txBox="1"/>
          <p:nvPr/>
        </p:nvSpPr>
        <p:spPr>
          <a:xfrm>
            <a:off x="6126558" y="6545225"/>
            <a:ext cx="1614724" cy="276999"/>
          </a:xfrm>
          <a:prstGeom prst="rect">
            <a:avLst/>
          </a:prstGeom>
          <a:noFill/>
        </p:spPr>
        <p:txBody>
          <a:bodyPr wrap="square" rtlCol="0">
            <a:spAutoFit/>
          </a:bodyPr>
          <a:lstStyle/>
          <a:p>
            <a:r>
              <a:rPr lang="en-US" sz="1200" dirty="0" smtClean="0">
                <a:solidFill>
                  <a:schemeClr val="bg1">
                    <a:lumMod val="75000"/>
                  </a:schemeClr>
                </a:solidFill>
              </a:rPr>
              <a:t>Workshop date</a:t>
            </a:r>
            <a:endParaRPr lang="en-US" sz="1200" dirty="0">
              <a:solidFill>
                <a:schemeClr val="bg1">
                  <a:lumMod val="75000"/>
                </a:schemeClr>
              </a:solidFill>
            </a:endParaRPr>
          </a:p>
        </p:txBody>
      </p:sp>
      <p:pic>
        <p:nvPicPr>
          <p:cNvPr id="16" name="Picture 15"/>
          <p:cNvPicPr>
            <a:picLocks noChangeAspect="1"/>
          </p:cNvPicPr>
          <p:nvPr/>
        </p:nvPicPr>
        <p:blipFill>
          <a:blip r:embed="rId19"/>
          <a:stretch>
            <a:fillRect/>
          </a:stretch>
        </p:blipFill>
        <p:spPr>
          <a:xfrm>
            <a:off x="7257530" y="6551711"/>
            <a:ext cx="809345" cy="277091"/>
          </a:xfrm>
          <a:prstGeom prst="rect">
            <a:avLst/>
          </a:prstGeom>
        </p:spPr>
      </p:pic>
      <p:pic>
        <p:nvPicPr>
          <p:cNvPr id="18" name="Picture 2" descr="D:\Boris\FP7 InnoSense\Otvaranje\08072013101718-ec.jpg"/>
          <p:cNvPicPr>
            <a:picLocks noChangeAspect="1" noChangeArrowheads="1"/>
          </p:cNvPicPr>
          <p:nvPr userDrawn="1"/>
        </p:nvPicPr>
        <p:blipFill rotWithShape="1">
          <a:blip r:embed="rId20">
            <a:extLst>
              <a:ext uri="{28A0092B-C50C-407E-A947-70E740481C1C}">
                <a14:useLocalDpi xmlns:a14="http://schemas.microsoft.com/office/drawing/2010/main" val="0"/>
              </a:ext>
            </a:extLst>
          </a:blip>
          <a:srcRect t="16760" r="-1521" b="15015"/>
          <a:stretch/>
        </p:blipFill>
        <p:spPr bwMode="auto">
          <a:xfrm>
            <a:off x="-7063" y="29029"/>
            <a:ext cx="504000" cy="338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85003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8.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166.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167.png"/></Relationships>
</file>

<file path=ppt/slides/_rels/slide103.xml.rels><?xml version="1.0" encoding="UTF-8" standalone="yes"?>
<Relationships xmlns="http://schemas.openxmlformats.org/package/2006/relationships"><Relationship Id="rId3" Type="http://schemas.openxmlformats.org/officeDocument/2006/relationships/image" Target="../media/image168.png"/><Relationship Id="rId4"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notesSlide" Target="../notesSlides/notesSlide72.xml"/></Relationships>
</file>

<file path=ppt/slides/_rels/slide104.xml.rels><?xml version="1.0" encoding="UTF-8" standalone="yes"?>
<Relationships xmlns="http://schemas.openxmlformats.org/package/2006/relationships"><Relationship Id="rId3" Type="http://schemas.openxmlformats.org/officeDocument/2006/relationships/image" Target="../media/image169.png"/><Relationship Id="rId4" Type="http://schemas.openxmlformats.org/officeDocument/2006/relationships/image" Target="../media/image170.png"/><Relationship Id="rId1" Type="http://schemas.openxmlformats.org/officeDocument/2006/relationships/slideLayout" Target="../slideLayouts/slideLayout2.xml"/><Relationship Id="rId2" Type="http://schemas.openxmlformats.org/officeDocument/2006/relationships/notesSlide" Target="../notesSlides/notesSlide7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 Id="rId3" Type="http://schemas.openxmlformats.org/officeDocument/2006/relationships/image" Target="../media/image39.png"/></Relationships>
</file>

<file path=ppt/slides/_rels/slide106.xml.rels><?xml version="1.0" encoding="UTF-8" standalone="yes"?>
<Relationships xmlns="http://schemas.openxmlformats.org/package/2006/relationships"><Relationship Id="rId3" Type="http://schemas.openxmlformats.org/officeDocument/2006/relationships/image" Target="../media/image171.png"/><Relationship Id="rId4" Type="http://schemas.openxmlformats.org/officeDocument/2006/relationships/image" Target="../media/image172.jpeg"/><Relationship Id="rId1" Type="http://schemas.openxmlformats.org/officeDocument/2006/relationships/slideLayout" Target="../slideLayouts/slideLayout2.xml"/><Relationship Id="rId2" Type="http://schemas.openxmlformats.org/officeDocument/2006/relationships/notesSlide" Target="../notesSlides/notesSlide75.xml"/></Relationships>
</file>

<file path=ppt/slides/_rels/slide107.xml.rels><?xml version="1.0" encoding="UTF-8" standalone="yes"?>
<Relationships xmlns="http://schemas.openxmlformats.org/package/2006/relationships"><Relationship Id="rId3" Type="http://schemas.openxmlformats.org/officeDocument/2006/relationships/image" Target="../media/image173.png"/><Relationship Id="rId4" Type="http://schemas.openxmlformats.org/officeDocument/2006/relationships/image" Target="../media/image174.png"/><Relationship Id="rId1" Type="http://schemas.openxmlformats.org/officeDocument/2006/relationships/slideLayout" Target="../slideLayouts/slideLayout2.xml"/><Relationship Id="rId2" Type="http://schemas.openxmlformats.org/officeDocument/2006/relationships/notesSlide" Target="../notesSlides/notesSlide76.xml"/></Relationships>
</file>

<file path=ppt/slides/_rels/slide108.xml.rels><?xml version="1.0" encoding="UTF-8" standalone="yes"?>
<Relationships xmlns="http://schemas.openxmlformats.org/package/2006/relationships"><Relationship Id="rId3" Type="http://schemas.openxmlformats.org/officeDocument/2006/relationships/image" Target="../media/image175.png"/><Relationship Id="rId4" Type="http://schemas.openxmlformats.org/officeDocument/2006/relationships/image" Target="../media/image173.png"/><Relationship Id="rId1" Type="http://schemas.openxmlformats.org/officeDocument/2006/relationships/slideLayout" Target="../slideLayouts/slideLayout2.xml"/><Relationship Id="rId2" Type="http://schemas.openxmlformats.org/officeDocument/2006/relationships/notesSlide" Target="../notesSlides/notesSlide7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 Id="rId3" Type="http://schemas.openxmlformats.org/officeDocument/2006/relationships/image" Target="../media/image17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3" Type="http://schemas.openxmlformats.org/officeDocument/2006/relationships/image" Target="../media/image177.png"/><Relationship Id="rId4" Type="http://schemas.openxmlformats.org/officeDocument/2006/relationships/image" Target="../media/image178.png"/><Relationship Id="rId5" Type="http://schemas.openxmlformats.org/officeDocument/2006/relationships/image" Target="../media/image179.png"/><Relationship Id="rId6" Type="http://schemas.openxmlformats.org/officeDocument/2006/relationships/image" Target="../media/image180.png"/><Relationship Id="rId7" Type="http://schemas.openxmlformats.org/officeDocument/2006/relationships/image" Target="../media/image181.png"/><Relationship Id="rId8" Type="http://schemas.openxmlformats.org/officeDocument/2006/relationships/image" Target="../media/image182.png"/><Relationship Id="rId9" Type="http://schemas.openxmlformats.org/officeDocument/2006/relationships/image" Target="../media/image183.png"/><Relationship Id="rId10" Type="http://schemas.openxmlformats.org/officeDocument/2006/relationships/image" Target="../media/image184.png"/><Relationship Id="rId1" Type="http://schemas.openxmlformats.org/officeDocument/2006/relationships/slideLayout" Target="../slideLayouts/slideLayout2.xml"/><Relationship Id="rId2" Type="http://schemas.openxmlformats.org/officeDocument/2006/relationships/notesSlide" Target="../notesSlides/notesSlide79.xml"/></Relationships>
</file>

<file path=ppt/slides/_rels/slide111.xml.rels><?xml version="1.0" encoding="UTF-8" standalone="yes"?>
<Relationships xmlns="http://schemas.openxmlformats.org/package/2006/relationships"><Relationship Id="rId3" Type="http://schemas.openxmlformats.org/officeDocument/2006/relationships/image" Target="../media/image185.png"/><Relationship Id="rId4" Type="http://schemas.openxmlformats.org/officeDocument/2006/relationships/image" Target="../media/image186.png"/><Relationship Id="rId5" Type="http://schemas.openxmlformats.org/officeDocument/2006/relationships/image" Target="../media/image187.jpeg"/><Relationship Id="rId1" Type="http://schemas.openxmlformats.org/officeDocument/2006/relationships/slideLayout" Target="../slideLayouts/slideLayout2.xml"/><Relationship Id="rId2" Type="http://schemas.openxmlformats.org/officeDocument/2006/relationships/notesSlide" Target="../notesSlides/notesSlide80.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 Id="rId3" Type="http://schemas.openxmlformats.org/officeDocument/2006/relationships/image" Target="../media/image188.png"/></Relationships>
</file>

<file path=ppt/slides/_rels/slide113.xml.rels><?xml version="1.0" encoding="UTF-8" standalone="yes"?>
<Relationships xmlns="http://schemas.openxmlformats.org/package/2006/relationships"><Relationship Id="rId3" Type="http://schemas.openxmlformats.org/officeDocument/2006/relationships/image" Target="../media/image189.png"/><Relationship Id="rId4" Type="http://schemas.openxmlformats.org/officeDocument/2006/relationships/image" Target="../media/image190.png"/><Relationship Id="rId1" Type="http://schemas.openxmlformats.org/officeDocument/2006/relationships/slideLayout" Target="../slideLayouts/slideLayout2.xml"/><Relationship Id="rId2" Type="http://schemas.openxmlformats.org/officeDocument/2006/relationships/hyperlink" Target="http://localhost:8080/geonetwork" TargetMode="External"/></Relationships>
</file>

<file path=ppt/slides/_rels/slide114.xml.rels><?xml version="1.0" encoding="UTF-8" standalone="yes"?>
<Relationships xmlns="http://schemas.openxmlformats.org/package/2006/relationships"><Relationship Id="rId3" Type="http://schemas.openxmlformats.org/officeDocument/2006/relationships/image" Target="../media/image192.png"/><Relationship Id="rId4" Type="http://schemas.openxmlformats.org/officeDocument/2006/relationships/image" Target="../media/image193.png"/><Relationship Id="rId1" Type="http://schemas.openxmlformats.org/officeDocument/2006/relationships/slideLayout" Target="../slideLayouts/slideLayout2.xml"/><Relationship Id="rId2" Type="http://schemas.openxmlformats.org/officeDocument/2006/relationships/image" Target="../media/image191.png"/></Relationships>
</file>

<file path=ppt/slides/_rels/slide115.xml.rels><?xml version="1.0" encoding="UTF-8" standalone="yes"?>
<Relationships xmlns="http://schemas.openxmlformats.org/package/2006/relationships"><Relationship Id="rId3" Type="http://schemas.openxmlformats.org/officeDocument/2006/relationships/image" Target="../media/image195.png"/><Relationship Id="rId4" Type="http://schemas.openxmlformats.org/officeDocument/2006/relationships/image" Target="../media/image193.png"/><Relationship Id="rId1" Type="http://schemas.openxmlformats.org/officeDocument/2006/relationships/slideLayout" Target="../slideLayouts/slideLayout2.xml"/><Relationship Id="rId2" Type="http://schemas.openxmlformats.org/officeDocument/2006/relationships/image" Target="../media/image194.png"/></Relationships>
</file>

<file path=ppt/slides/_rels/slide116.xml.rels><?xml version="1.0" encoding="UTF-8" standalone="yes"?>
<Relationships xmlns="http://schemas.openxmlformats.org/package/2006/relationships"><Relationship Id="rId3" Type="http://schemas.openxmlformats.org/officeDocument/2006/relationships/image" Target="../media/image196.png"/><Relationship Id="rId4" Type="http://schemas.openxmlformats.org/officeDocument/2006/relationships/image" Target="../media/image197.png"/><Relationship Id="rId5" Type="http://schemas.openxmlformats.org/officeDocument/2006/relationships/image" Target="../media/image198.png"/><Relationship Id="rId1" Type="http://schemas.openxmlformats.org/officeDocument/2006/relationships/slideLayout" Target="../slideLayouts/slideLayout2.xml"/><Relationship Id="rId2" Type="http://schemas.openxmlformats.org/officeDocument/2006/relationships/hyperlink" Target="http://pegasosdi.uab.es:80/catalog" TargetMode="Externa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9.png"/><Relationship Id="rId3" Type="http://schemas.openxmlformats.org/officeDocument/2006/relationships/image" Target="../media/image200.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1.png"/><Relationship Id="rId3" Type="http://schemas.openxmlformats.org/officeDocument/2006/relationships/image" Target="../media/image202.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9.png"/></Relationships>
</file>

<file path=ppt/slides/_rels/slide120.xml.rels><?xml version="1.0" encoding="UTF-8" standalone="yes"?>
<Relationships xmlns="http://schemas.openxmlformats.org/package/2006/relationships"><Relationship Id="rId3" Type="http://schemas.openxmlformats.org/officeDocument/2006/relationships/image" Target="../media/image205.png"/><Relationship Id="rId4" Type="http://schemas.openxmlformats.org/officeDocument/2006/relationships/image" Target="../media/image206.png"/><Relationship Id="rId5" Type="http://schemas.openxmlformats.org/officeDocument/2006/relationships/image" Target="../media/image207.png"/><Relationship Id="rId1" Type="http://schemas.openxmlformats.org/officeDocument/2006/relationships/slideLayout" Target="../slideLayouts/slideLayout2.xml"/><Relationship Id="rId2" Type="http://schemas.openxmlformats.org/officeDocument/2006/relationships/image" Target="../media/image204.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8.png"/><Relationship Id="rId3" Type="http://schemas.openxmlformats.org/officeDocument/2006/relationships/image" Target="../media/image209.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0.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212.png"/><Relationship Id="rId4" Type="http://schemas.openxmlformats.org/officeDocument/2006/relationships/image" Target="../media/image213.png"/><Relationship Id="rId1" Type="http://schemas.openxmlformats.org/officeDocument/2006/relationships/slideLayout" Target="../slideLayouts/slideLayout2.xml"/><Relationship Id="rId2" Type="http://schemas.openxmlformats.org/officeDocument/2006/relationships/image" Target="../media/image211.png"/></Relationships>
</file>

<file path=ppt/slides/_rels/slide125.xml.rels><?xml version="1.0" encoding="UTF-8" standalone="yes"?>
<Relationships xmlns="http://schemas.openxmlformats.org/package/2006/relationships"><Relationship Id="rId3" Type="http://schemas.openxmlformats.org/officeDocument/2006/relationships/image" Target="../media/image215.png"/><Relationship Id="rId4" Type="http://schemas.openxmlformats.org/officeDocument/2006/relationships/image" Target="../media/image216.png"/><Relationship Id="rId5" Type="http://schemas.openxmlformats.org/officeDocument/2006/relationships/image" Target="../media/image217.png"/><Relationship Id="rId6" Type="http://schemas.openxmlformats.org/officeDocument/2006/relationships/image" Target="../media/image218.png"/><Relationship Id="rId1" Type="http://schemas.openxmlformats.org/officeDocument/2006/relationships/slideLayout" Target="../slideLayouts/slideLayout2.xml"/><Relationship Id="rId2" Type="http://schemas.openxmlformats.org/officeDocument/2006/relationships/image" Target="../media/image214.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9.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0.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1.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2.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224.png"/><Relationship Id="rId4" Type="http://schemas.openxmlformats.org/officeDocument/2006/relationships/image" Target="../media/image225.png"/><Relationship Id="rId5" Type="http://schemas.openxmlformats.org/officeDocument/2006/relationships/image" Target="../media/image226.png"/><Relationship Id="rId1" Type="http://schemas.openxmlformats.org/officeDocument/2006/relationships/slideLayout" Target="../slideLayouts/slideLayout2.xml"/><Relationship Id="rId2" Type="http://schemas.openxmlformats.org/officeDocument/2006/relationships/image" Target="../media/image223.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7.png"/><Relationship Id="rId3" Type="http://schemas.openxmlformats.org/officeDocument/2006/relationships/image" Target="../media/image228.png"/></Relationships>
</file>

<file path=ppt/slides/_rels/slide135.xml.rels><?xml version="1.0" encoding="UTF-8" standalone="yes"?>
<Relationships xmlns="http://schemas.openxmlformats.org/package/2006/relationships"><Relationship Id="rId3" Type="http://schemas.openxmlformats.org/officeDocument/2006/relationships/image" Target="../media/image230.png"/><Relationship Id="rId4" Type="http://schemas.openxmlformats.org/officeDocument/2006/relationships/image" Target="../media/image231.png"/><Relationship Id="rId5" Type="http://schemas.openxmlformats.org/officeDocument/2006/relationships/image" Target="../media/image232.png"/><Relationship Id="rId6" Type="http://schemas.openxmlformats.org/officeDocument/2006/relationships/image" Target="../media/image233.png"/><Relationship Id="rId7" Type="http://schemas.openxmlformats.org/officeDocument/2006/relationships/image" Target="../media/image234.png"/><Relationship Id="rId1" Type="http://schemas.openxmlformats.org/officeDocument/2006/relationships/slideLayout" Target="../slideLayouts/slideLayout2.xml"/><Relationship Id="rId2" Type="http://schemas.openxmlformats.org/officeDocument/2006/relationships/image" Target="../media/image229.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5.png"/></Relationships>
</file>

<file path=ppt/slides/_rels/slide137.xml.rels><?xml version="1.0" encoding="UTF-8" standalone="yes"?>
<Relationships xmlns="http://schemas.openxmlformats.org/package/2006/relationships"><Relationship Id="rId3" Type="http://schemas.openxmlformats.org/officeDocument/2006/relationships/image" Target="../media/image237.png"/><Relationship Id="rId4" Type="http://schemas.openxmlformats.org/officeDocument/2006/relationships/image" Target="../media/image234.png"/><Relationship Id="rId5" Type="http://schemas.openxmlformats.org/officeDocument/2006/relationships/image" Target="../media/image238.png"/><Relationship Id="rId6" Type="http://schemas.openxmlformats.org/officeDocument/2006/relationships/image" Target="../media/image239.png"/><Relationship Id="rId7" Type="http://schemas.openxmlformats.org/officeDocument/2006/relationships/image" Target="../media/image240.png"/><Relationship Id="rId1" Type="http://schemas.openxmlformats.org/officeDocument/2006/relationships/slideLayout" Target="../slideLayouts/slideLayout2.xml"/><Relationship Id="rId2" Type="http://schemas.openxmlformats.org/officeDocument/2006/relationships/image" Target="../media/image236.png"/></Relationships>
</file>

<file path=ppt/slides/_rels/slide138.xml.rels><?xml version="1.0" encoding="UTF-8" standalone="yes"?>
<Relationships xmlns="http://schemas.openxmlformats.org/package/2006/relationships"><Relationship Id="rId3" Type="http://schemas.openxmlformats.org/officeDocument/2006/relationships/image" Target="../media/image242.png"/><Relationship Id="rId4" Type="http://schemas.openxmlformats.org/officeDocument/2006/relationships/image" Target="../media/image243.png"/><Relationship Id="rId1" Type="http://schemas.openxmlformats.org/officeDocument/2006/relationships/slideLayout" Target="../slideLayouts/slideLayout2.xml"/><Relationship Id="rId2" Type="http://schemas.openxmlformats.org/officeDocument/2006/relationships/image" Target="../media/image241.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4.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4" Type="http://schemas.openxmlformats.org/officeDocument/2006/relationships/oleObject" Target="../embeddings/oleObject1.bin"/><Relationship Id="rId5" Type="http://schemas.openxmlformats.org/officeDocument/2006/relationships/image" Target="../media/image21.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246.png"/><Relationship Id="rId4" Type="http://schemas.openxmlformats.org/officeDocument/2006/relationships/image" Target="../media/image247.png"/><Relationship Id="rId5" Type="http://schemas.openxmlformats.org/officeDocument/2006/relationships/image" Target="../media/image248.png"/><Relationship Id="rId6" Type="http://schemas.openxmlformats.org/officeDocument/2006/relationships/image" Target="../media/image249.png"/><Relationship Id="rId1" Type="http://schemas.openxmlformats.org/officeDocument/2006/relationships/slideLayout" Target="../slideLayouts/slideLayout2.xml"/><Relationship Id="rId2" Type="http://schemas.openxmlformats.org/officeDocument/2006/relationships/image" Target="../media/image245.png"/></Relationships>
</file>

<file path=ppt/slides/_rels/slide141.xml.rels><?xml version="1.0" encoding="UTF-8" standalone="yes"?>
<Relationships xmlns="http://schemas.openxmlformats.org/package/2006/relationships"><Relationship Id="rId11" Type="http://schemas.openxmlformats.org/officeDocument/2006/relationships/image" Target="../media/image258.png"/><Relationship Id="rId12" Type="http://schemas.openxmlformats.org/officeDocument/2006/relationships/image" Target="../media/image259.png"/><Relationship Id="rId13" Type="http://schemas.openxmlformats.org/officeDocument/2006/relationships/image" Target="../media/image260.png"/><Relationship Id="rId14" Type="http://schemas.openxmlformats.org/officeDocument/2006/relationships/image" Target="../media/image261.png"/><Relationship Id="rId15" Type="http://schemas.openxmlformats.org/officeDocument/2006/relationships/image" Target="../media/image262.png"/><Relationship Id="rId16" Type="http://schemas.openxmlformats.org/officeDocument/2006/relationships/image" Target="../media/image263.png"/><Relationship Id="rId1" Type="http://schemas.openxmlformats.org/officeDocument/2006/relationships/slideLayout" Target="../slideLayouts/slideLayout2.xml"/><Relationship Id="rId2" Type="http://schemas.openxmlformats.org/officeDocument/2006/relationships/hyperlink" Target="http://localhost/cgi-bin/pywps.cgi?service=WPS&amp;request=getcapabilities" TargetMode="External"/><Relationship Id="rId3" Type="http://schemas.openxmlformats.org/officeDocument/2006/relationships/image" Target="../media/image250.png"/><Relationship Id="rId4" Type="http://schemas.openxmlformats.org/officeDocument/2006/relationships/image" Target="../media/image251.png"/><Relationship Id="rId5" Type="http://schemas.openxmlformats.org/officeDocument/2006/relationships/image" Target="../media/image252.png"/><Relationship Id="rId6" Type="http://schemas.openxmlformats.org/officeDocument/2006/relationships/image" Target="../media/image253.png"/><Relationship Id="rId7" Type="http://schemas.openxmlformats.org/officeDocument/2006/relationships/image" Target="../media/image254.png"/><Relationship Id="rId8" Type="http://schemas.openxmlformats.org/officeDocument/2006/relationships/image" Target="../media/image255.png"/><Relationship Id="rId9" Type="http://schemas.openxmlformats.org/officeDocument/2006/relationships/image" Target="../media/image256.png"/><Relationship Id="rId10" Type="http://schemas.openxmlformats.org/officeDocument/2006/relationships/image" Target="../media/image257.png"/></Relationships>
</file>

<file path=ppt/slides/_rels/slide142.xml.rels><?xml version="1.0" encoding="UTF-8" standalone="yes"?>
<Relationships xmlns="http://schemas.openxmlformats.org/package/2006/relationships"><Relationship Id="rId3" Type="http://schemas.openxmlformats.org/officeDocument/2006/relationships/image" Target="../media/image264.png"/><Relationship Id="rId4" Type="http://schemas.openxmlformats.org/officeDocument/2006/relationships/image" Target="../media/image265.png"/><Relationship Id="rId5" Type="http://schemas.openxmlformats.org/officeDocument/2006/relationships/image" Target="../media/image266.png"/><Relationship Id="rId1" Type="http://schemas.openxmlformats.org/officeDocument/2006/relationships/slideLayout" Target="../slideLayouts/slideLayout2.xml"/><Relationship Id="rId2" Type="http://schemas.openxmlformats.org/officeDocument/2006/relationships/image" Target="../media/image250.png"/></Relationships>
</file>

<file path=ppt/slides/_rels/slide143.xml.rels><?xml version="1.0" encoding="UTF-8" standalone="yes"?>
<Relationships xmlns="http://schemas.openxmlformats.org/package/2006/relationships"><Relationship Id="rId3" Type="http://schemas.openxmlformats.org/officeDocument/2006/relationships/image" Target="../media/image268.png"/><Relationship Id="rId4" Type="http://schemas.openxmlformats.org/officeDocument/2006/relationships/image" Target="../media/image250.png"/><Relationship Id="rId5" Type="http://schemas.openxmlformats.org/officeDocument/2006/relationships/image" Target="../media/image269.png"/><Relationship Id="rId6" Type="http://schemas.openxmlformats.org/officeDocument/2006/relationships/image" Target="../media/image270.png"/><Relationship Id="rId7" Type="http://schemas.openxmlformats.org/officeDocument/2006/relationships/image" Target="../media/image271.png"/><Relationship Id="rId8" Type="http://schemas.openxmlformats.org/officeDocument/2006/relationships/image" Target="../media/image272.png"/><Relationship Id="rId1" Type="http://schemas.openxmlformats.org/officeDocument/2006/relationships/slideLayout" Target="../slideLayouts/slideLayout2.xml"/><Relationship Id="rId2" Type="http://schemas.openxmlformats.org/officeDocument/2006/relationships/image" Target="../media/image267.pn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3.emf"/></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3.xml"/><Relationship Id="rId3" Type="http://schemas.openxmlformats.org/officeDocument/2006/relationships/image" Target="../media/image274.png"/></Relationships>
</file>

<file path=ppt/slides/_rels/slide147.xml.rels><?xml version="1.0" encoding="UTF-8" standalone="yes"?>
<Relationships xmlns="http://schemas.openxmlformats.org/package/2006/relationships"><Relationship Id="rId13" Type="http://schemas.openxmlformats.org/officeDocument/2006/relationships/image" Target="../media/image285.jpeg"/><Relationship Id="rId14" Type="http://schemas.openxmlformats.org/officeDocument/2006/relationships/image" Target="../media/image286.jpeg"/><Relationship Id="rId15" Type="http://schemas.openxmlformats.org/officeDocument/2006/relationships/image" Target="../media/image287.png"/><Relationship Id="rId16" Type="http://schemas.openxmlformats.org/officeDocument/2006/relationships/image" Target="../media/image288.jpeg"/><Relationship Id="rId17" Type="http://schemas.openxmlformats.org/officeDocument/2006/relationships/image" Target="../media/image289.jpeg"/><Relationship Id="rId18" Type="http://schemas.openxmlformats.org/officeDocument/2006/relationships/image" Target="../media/image290.gif"/><Relationship Id="rId19" Type="http://schemas.openxmlformats.org/officeDocument/2006/relationships/image" Target="../media/image291.jpeg"/><Relationship Id="rId50" Type="http://schemas.openxmlformats.org/officeDocument/2006/relationships/image" Target="../media/image322.jpeg"/><Relationship Id="rId51" Type="http://schemas.openxmlformats.org/officeDocument/2006/relationships/image" Target="../media/image323.gif"/><Relationship Id="rId52" Type="http://schemas.openxmlformats.org/officeDocument/2006/relationships/image" Target="../media/image324.png"/><Relationship Id="rId53" Type="http://schemas.openxmlformats.org/officeDocument/2006/relationships/image" Target="../media/image325.jpeg"/><Relationship Id="rId54" Type="http://schemas.openxmlformats.org/officeDocument/2006/relationships/image" Target="../media/image326.jpeg"/><Relationship Id="rId55" Type="http://schemas.openxmlformats.org/officeDocument/2006/relationships/image" Target="../media/image327.jpeg"/><Relationship Id="rId56" Type="http://schemas.openxmlformats.org/officeDocument/2006/relationships/image" Target="../media/image328.jpeg"/><Relationship Id="rId57" Type="http://schemas.openxmlformats.org/officeDocument/2006/relationships/image" Target="../media/image329.jpeg"/><Relationship Id="rId40" Type="http://schemas.openxmlformats.org/officeDocument/2006/relationships/image" Target="../media/image312.gif"/><Relationship Id="rId41" Type="http://schemas.openxmlformats.org/officeDocument/2006/relationships/image" Target="../media/image313.gif"/><Relationship Id="rId42" Type="http://schemas.openxmlformats.org/officeDocument/2006/relationships/image" Target="../media/image314.jpeg"/><Relationship Id="rId43" Type="http://schemas.openxmlformats.org/officeDocument/2006/relationships/image" Target="../media/image315.jpeg"/><Relationship Id="rId44" Type="http://schemas.openxmlformats.org/officeDocument/2006/relationships/image" Target="../media/image316.png"/><Relationship Id="rId45" Type="http://schemas.openxmlformats.org/officeDocument/2006/relationships/image" Target="../media/image317.png"/><Relationship Id="rId46" Type="http://schemas.openxmlformats.org/officeDocument/2006/relationships/image" Target="../media/image318.jpeg"/><Relationship Id="rId47" Type="http://schemas.openxmlformats.org/officeDocument/2006/relationships/image" Target="../media/image319.jpeg"/><Relationship Id="rId48" Type="http://schemas.openxmlformats.org/officeDocument/2006/relationships/image" Target="../media/image320.jpeg"/><Relationship Id="rId49" Type="http://schemas.openxmlformats.org/officeDocument/2006/relationships/image" Target="../media/image321.gif"/><Relationship Id="rId1" Type="http://schemas.openxmlformats.org/officeDocument/2006/relationships/slideLayout" Target="../slideLayouts/slideLayout2.xml"/><Relationship Id="rId2" Type="http://schemas.openxmlformats.org/officeDocument/2006/relationships/notesSlide" Target="../notesSlides/notesSlide84.xml"/><Relationship Id="rId3" Type="http://schemas.openxmlformats.org/officeDocument/2006/relationships/image" Target="../media/image275.jpeg"/><Relationship Id="rId4" Type="http://schemas.openxmlformats.org/officeDocument/2006/relationships/image" Target="../media/image276.png"/><Relationship Id="rId5" Type="http://schemas.openxmlformats.org/officeDocument/2006/relationships/image" Target="../media/image277.gif"/><Relationship Id="rId6" Type="http://schemas.openxmlformats.org/officeDocument/2006/relationships/image" Target="../media/image278.jpeg"/><Relationship Id="rId7" Type="http://schemas.openxmlformats.org/officeDocument/2006/relationships/image" Target="../media/image279.jpeg"/><Relationship Id="rId8" Type="http://schemas.openxmlformats.org/officeDocument/2006/relationships/image" Target="../media/image280.png"/><Relationship Id="rId9" Type="http://schemas.openxmlformats.org/officeDocument/2006/relationships/image" Target="../media/image281.png"/><Relationship Id="rId30" Type="http://schemas.openxmlformats.org/officeDocument/2006/relationships/image" Target="../media/image302.jpeg"/><Relationship Id="rId31" Type="http://schemas.openxmlformats.org/officeDocument/2006/relationships/image" Target="../media/image303.jpeg"/><Relationship Id="rId32" Type="http://schemas.openxmlformats.org/officeDocument/2006/relationships/image" Target="../media/image304.png"/><Relationship Id="rId33" Type="http://schemas.openxmlformats.org/officeDocument/2006/relationships/image" Target="../media/image305.png"/><Relationship Id="rId34" Type="http://schemas.openxmlformats.org/officeDocument/2006/relationships/image" Target="../media/image306.gif"/><Relationship Id="rId35" Type="http://schemas.openxmlformats.org/officeDocument/2006/relationships/image" Target="../media/image307.png"/><Relationship Id="rId36" Type="http://schemas.openxmlformats.org/officeDocument/2006/relationships/image" Target="../media/image308.jpeg"/><Relationship Id="rId37" Type="http://schemas.openxmlformats.org/officeDocument/2006/relationships/image" Target="../media/image309.jpeg"/><Relationship Id="rId38" Type="http://schemas.openxmlformats.org/officeDocument/2006/relationships/image" Target="../media/image310.gif"/><Relationship Id="rId39" Type="http://schemas.openxmlformats.org/officeDocument/2006/relationships/image" Target="../media/image311.jpeg"/><Relationship Id="rId20" Type="http://schemas.openxmlformats.org/officeDocument/2006/relationships/image" Target="../media/image292.jpeg"/><Relationship Id="rId21" Type="http://schemas.openxmlformats.org/officeDocument/2006/relationships/image" Target="../media/image293.jpeg"/><Relationship Id="rId22" Type="http://schemas.openxmlformats.org/officeDocument/2006/relationships/image" Target="../media/image294.jpeg"/><Relationship Id="rId23" Type="http://schemas.openxmlformats.org/officeDocument/2006/relationships/image" Target="../media/image295.png"/><Relationship Id="rId24" Type="http://schemas.openxmlformats.org/officeDocument/2006/relationships/image" Target="../media/image296.gif"/><Relationship Id="rId25" Type="http://schemas.openxmlformats.org/officeDocument/2006/relationships/image" Target="../media/image297.jpeg"/><Relationship Id="rId26" Type="http://schemas.openxmlformats.org/officeDocument/2006/relationships/image" Target="../media/image298.gif"/><Relationship Id="rId27" Type="http://schemas.openxmlformats.org/officeDocument/2006/relationships/image" Target="../media/image299.jpeg"/><Relationship Id="rId28" Type="http://schemas.openxmlformats.org/officeDocument/2006/relationships/image" Target="../media/image300.gif"/><Relationship Id="rId29" Type="http://schemas.openxmlformats.org/officeDocument/2006/relationships/image" Target="../media/image301.gif"/><Relationship Id="rId10" Type="http://schemas.openxmlformats.org/officeDocument/2006/relationships/image" Target="../media/image282.jpeg"/><Relationship Id="rId11" Type="http://schemas.openxmlformats.org/officeDocument/2006/relationships/image" Target="../media/image283.png"/><Relationship Id="rId12" Type="http://schemas.openxmlformats.org/officeDocument/2006/relationships/image" Target="../media/image284.jpeg"/></Relationships>
</file>

<file path=ppt/slides/_rels/slide148.xml.rels><?xml version="1.0" encoding="UTF-8" standalone="yes"?>
<Relationships xmlns="http://schemas.openxmlformats.org/package/2006/relationships"><Relationship Id="rId13" Type="http://schemas.openxmlformats.org/officeDocument/2006/relationships/image" Target="../media/image285.jpeg"/><Relationship Id="rId14" Type="http://schemas.openxmlformats.org/officeDocument/2006/relationships/image" Target="../media/image286.jpeg"/><Relationship Id="rId15" Type="http://schemas.openxmlformats.org/officeDocument/2006/relationships/image" Target="../media/image287.png"/><Relationship Id="rId16" Type="http://schemas.openxmlformats.org/officeDocument/2006/relationships/image" Target="../media/image288.jpeg"/><Relationship Id="rId17" Type="http://schemas.openxmlformats.org/officeDocument/2006/relationships/image" Target="../media/image289.jpeg"/><Relationship Id="rId18" Type="http://schemas.openxmlformats.org/officeDocument/2006/relationships/image" Target="../media/image290.gif"/><Relationship Id="rId19" Type="http://schemas.openxmlformats.org/officeDocument/2006/relationships/image" Target="../media/image291.jpeg"/><Relationship Id="rId50" Type="http://schemas.openxmlformats.org/officeDocument/2006/relationships/image" Target="../media/image322.jpeg"/><Relationship Id="rId51" Type="http://schemas.openxmlformats.org/officeDocument/2006/relationships/image" Target="../media/image323.gif"/><Relationship Id="rId52" Type="http://schemas.openxmlformats.org/officeDocument/2006/relationships/image" Target="../media/image324.png"/><Relationship Id="rId53" Type="http://schemas.openxmlformats.org/officeDocument/2006/relationships/image" Target="../media/image325.jpeg"/><Relationship Id="rId54" Type="http://schemas.openxmlformats.org/officeDocument/2006/relationships/image" Target="../media/image326.jpeg"/><Relationship Id="rId55" Type="http://schemas.openxmlformats.org/officeDocument/2006/relationships/image" Target="../media/image327.jpeg"/><Relationship Id="rId56" Type="http://schemas.openxmlformats.org/officeDocument/2006/relationships/image" Target="../media/image328.jpeg"/><Relationship Id="rId40" Type="http://schemas.openxmlformats.org/officeDocument/2006/relationships/image" Target="../media/image312.gif"/><Relationship Id="rId41" Type="http://schemas.openxmlformats.org/officeDocument/2006/relationships/image" Target="../media/image313.gif"/><Relationship Id="rId42" Type="http://schemas.openxmlformats.org/officeDocument/2006/relationships/image" Target="../media/image314.jpeg"/><Relationship Id="rId43" Type="http://schemas.openxmlformats.org/officeDocument/2006/relationships/image" Target="../media/image315.jpeg"/><Relationship Id="rId44" Type="http://schemas.openxmlformats.org/officeDocument/2006/relationships/image" Target="../media/image316.png"/><Relationship Id="rId45" Type="http://schemas.openxmlformats.org/officeDocument/2006/relationships/image" Target="../media/image317.png"/><Relationship Id="rId46" Type="http://schemas.openxmlformats.org/officeDocument/2006/relationships/image" Target="../media/image318.jpeg"/><Relationship Id="rId47" Type="http://schemas.openxmlformats.org/officeDocument/2006/relationships/image" Target="../media/image319.jpeg"/><Relationship Id="rId48" Type="http://schemas.openxmlformats.org/officeDocument/2006/relationships/image" Target="../media/image320.jpeg"/><Relationship Id="rId49" Type="http://schemas.openxmlformats.org/officeDocument/2006/relationships/image" Target="../media/image321.gif"/><Relationship Id="rId1" Type="http://schemas.openxmlformats.org/officeDocument/2006/relationships/slideLayout" Target="../slideLayouts/slideLayout2.xml"/><Relationship Id="rId2" Type="http://schemas.openxmlformats.org/officeDocument/2006/relationships/notesSlide" Target="../notesSlides/notesSlide85.xml"/><Relationship Id="rId3" Type="http://schemas.openxmlformats.org/officeDocument/2006/relationships/image" Target="../media/image275.jpeg"/><Relationship Id="rId4" Type="http://schemas.openxmlformats.org/officeDocument/2006/relationships/image" Target="../media/image276.png"/><Relationship Id="rId5" Type="http://schemas.openxmlformats.org/officeDocument/2006/relationships/image" Target="../media/image277.gif"/><Relationship Id="rId6" Type="http://schemas.openxmlformats.org/officeDocument/2006/relationships/image" Target="../media/image278.jpeg"/><Relationship Id="rId7" Type="http://schemas.openxmlformats.org/officeDocument/2006/relationships/image" Target="../media/image279.jpeg"/><Relationship Id="rId8" Type="http://schemas.openxmlformats.org/officeDocument/2006/relationships/image" Target="../media/image280.png"/><Relationship Id="rId9" Type="http://schemas.openxmlformats.org/officeDocument/2006/relationships/image" Target="../media/image281.png"/><Relationship Id="rId30" Type="http://schemas.openxmlformats.org/officeDocument/2006/relationships/image" Target="../media/image302.jpeg"/><Relationship Id="rId31" Type="http://schemas.openxmlformats.org/officeDocument/2006/relationships/image" Target="../media/image303.jpeg"/><Relationship Id="rId32" Type="http://schemas.openxmlformats.org/officeDocument/2006/relationships/image" Target="../media/image304.png"/><Relationship Id="rId33" Type="http://schemas.openxmlformats.org/officeDocument/2006/relationships/image" Target="../media/image305.png"/><Relationship Id="rId34" Type="http://schemas.openxmlformats.org/officeDocument/2006/relationships/image" Target="../media/image306.gif"/><Relationship Id="rId35" Type="http://schemas.openxmlformats.org/officeDocument/2006/relationships/image" Target="../media/image307.png"/><Relationship Id="rId36" Type="http://schemas.openxmlformats.org/officeDocument/2006/relationships/image" Target="../media/image308.jpeg"/><Relationship Id="rId37" Type="http://schemas.openxmlformats.org/officeDocument/2006/relationships/image" Target="../media/image309.jpeg"/><Relationship Id="rId38" Type="http://schemas.openxmlformats.org/officeDocument/2006/relationships/image" Target="../media/image310.gif"/><Relationship Id="rId39" Type="http://schemas.openxmlformats.org/officeDocument/2006/relationships/image" Target="../media/image311.jpeg"/><Relationship Id="rId20" Type="http://schemas.openxmlformats.org/officeDocument/2006/relationships/image" Target="../media/image292.jpeg"/><Relationship Id="rId21" Type="http://schemas.openxmlformats.org/officeDocument/2006/relationships/image" Target="../media/image293.jpeg"/><Relationship Id="rId22" Type="http://schemas.openxmlformats.org/officeDocument/2006/relationships/image" Target="../media/image294.jpeg"/><Relationship Id="rId23" Type="http://schemas.openxmlformats.org/officeDocument/2006/relationships/image" Target="../media/image295.png"/><Relationship Id="rId24" Type="http://schemas.openxmlformats.org/officeDocument/2006/relationships/image" Target="../media/image296.gif"/><Relationship Id="rId25" Type="http://schemas.openxmlformats.org/officeDocument/2006/relationships/image" Target="../media/image297.jpeg"/><Relationship Id="rId26" Type="http://schemas.openxmlformats.org/officeDocument/2006/relationships/image" Target="../media/image298.gif"/><Relationship Id="rId27" Type="http://schemas.openxmlformats.org/officeDocument/2006/relationships/image" Target="../media/image299.jpeg"/><Relationship Id="rId28" Type="http://schemas.openxmlformats.org/officeDocument/2006/relationships/image" Target="../media/image300.gif"/><Relationship Id="rId29" Type="http://schemas.openxmlformats.org/officeDocument/2006/relationships/image" Target="../media/image301.gif"/><Relationship Id="rId10" Type="http://schemas.openxmlformats.org/officeDocument/2006/relationships/image" Target="../media/image282.jpeg"/><Relationship Id="rId11" Type="http://schemas.openxmlformats.org/officeDocument/2006/relationships/image" Target="../media/image283.png"/><Relationship Id="rId12" Type="http://schemas.openxmlformats.org/officeDocument/2006/relationships/image" Target="../media/image284.jpeg"/></Relationships>
</file>

<file path=ppt/slides/_rels/slide149.xml.rels><?xml version="1.0" encoding="UTF-8" standalone="yes"?>
<Relationships xmlns="http://schemas.openxmlformats.org/package/2006/relationships"><Relationship Id="rId3" Type="http://schemas.openxmlformats.org/officeDocument/2006/relationships/image" Target="../media/image275.jpeg"/><Relationship Id="rId4" Type="http://schemas.openxmlformats.org/officeDocument/2006/relationships/image" Target="../media/image330.png"/><Relationship Id="rId5" Type="http://schemas.openxmlformats.org/officeDocument/2006/relationships/image" Target="../media/image276.png"/><Relationship Id="rId6" Type="http://schemas.openxmlformats.org/officeDocument/2006/relationships/image" Target="../media/image331.jpeg"/><Relationship Id="rId7" Type="http://schemas.openxmlformats.org/officeDocument/2006/relationships/image" Target="../media/image332.jpeg"/><Relationship Id="rId1" Type="http://schemas.openxmlformats.org/officeDocument/2006/relationships/slideLayout" Target="../slideLayouts/slideLayout7.xml"/><Relationship Id="rId2" Type="http://schemas.openxmlformats.org/officeDocument/2006/relationships/notesSlide" Target="../notesSlides/notesSlide8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2.png"/></Relationships>
</file>

<file path=ppt/slides/_rels/slide150.xml.rels><?xml version="1.0" encoding="UTF-8" standalone="yes"?>
<Relationships xmlns="http://schemas.openxmlformats.org/package/2006/relationships"><Relationship Id="rId3" Type="http://schemas.openxmlformats.org/officeDocument/2006/relationships/image" Target="../media/image275.jpeg"/><Relationship Id="rId4" Type="http://schemas.openxmlformats.org/officeDocument/2006/relationships/image" Target="../media/image330.png"/><Relationship Id="rId5" Type="http://schemas.openxmlformats.org/officeDocument/2006/relationships/image" Target="../media/image276.png"/><Relationship Id="rId6" Type="http://schemas.openxmlformats.org/officeDocument/2006/relationships/image" Target="../media/image331.jpeg"/><Relationship Id="rId7" Type="http://schemas.openxmlformats.org/officeDocument/2006/relationships/image" Target="../media/image332.jpeg"/><Relationship Id="rId1" Type="http://schemas.openxmlformats.org/officeDocument/2006/relationships/slideLayout" Target="../slideLayouts/slideLayout7.xml"/><Relationship Id="rId2" Type="http://schemas.openxmlformats.org/officeDocument/2006/relationships/notesSlide" Target="../notesSlides/notesSlide87.xml"/></Relationships>
</file>

<file path=ppt/slides/_rels/slide151.xml.rels><?xml version="1.0" encoding="UTF-8" standalone="yes"?>
<Relationships xmlns="http://schemas.openxmlformats.org/package/2006/relationships"><Relationship Id="rId11" Type="http://schemas.openxmlformats.org/officeDocument/2006/relationships/image" Target="../media/image315.jpeg"/><Relationship Id="rId12" Type="http://schemas.openxmlformats.org/officeDocument/2006/relationships/image" Target="../media/image305.png"/><Relationship Id="rId13" Type="http://schemas.openxmlformats.org/officeDocument/2006/relationships/image" Target="../media/image291.jpeg"/><Relationship Id="rId14" Type="http://schemas.openxmlformats.org/officeDocument/2006/relationships/image" Target="../media/image340.jpeg"/><Relationship Id="rId15" Type="http://schemas.openxmlformats.org/officeDocument/2006/relationships/image" Target="../media/image341.gif"/><Relationship Id="rId16" Type="http://schemas.openxmlformats.org/officeDocument/2006/relationships/image" Target="../media/image342.png"/><Relationship Id="rId17" Type="http://schemas.openxmlformats.org/officeDocument/2006/relationships/image" Target="../media/image343.jpeg"/><Relationship Id="rId18" Type="http://schemas.openxmlformats.org/officeDocument/2006/relationships/image" Target="../media/image344.jpeg"/><Relationship Id="rId1" Type="http://schemas.openxmlformats.org/officeDocument/2006/relationships/slideLayout" Target="../slideLayouts/slideLayout2.xml"/><Relationship Id="rId2" Type="http://schemas.openxmlformats.org/officeDocument/2006/relationships/image" Target="../media/image333.jpeg"/><Relationship Id="rId3" Type="http://schemas.openxmlformats.org/officeDocument/2006/relationships/image" Target="../media/image334.png"/><Relationship Id="rId4" Type="http://schemas.openxmlformats.org/officeDocument/2006/relationships/image" Target="../media/image335.png"/><Relationship Id="rId5" Type="http://schemas.openxmlformats.org/officeDocument/2006/relationships/image" Target="../media/image336.jpeg"/><Relationship Id="rId6" Type="http://schemas.openxmlformats.org/officeDocument/2006/relationships/image" Target="../media/image337.png"/><Relationship Id="rId7" Type="http://schemas.openxmlformats.org/officeDocument/2006/relationships/image" Target="../media/image338.png"/><Relationship Id="rId8" Type="http://schemas.openxmlformats.org/officeDocument/2006/relationships/image" Target="../media/image318.jpeg"/><Relationship Id="rId9" Type="http://schemas.openxmlformats.org/officeDocument/2006/relationships/image" Target="../media/image339.jpeg"/><Relationship Id="rId10" Type="http://schemas.openxmlformats.org/officeDocument/2006/relationships/image" Target="../media/image320.jpe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275.jpeg"/><Relationship Id="rId4" Type="http://schemas.openxmlformats.org/officeDocument/2006/relationships/image" Target="../media/image345.jpeg"/><Relationship Id="rId5" Type="http://schemas.openxmlformats.org/officeDocument/2006/relationships/image" Target="../media/image330.png"/><Relationship Id="rId6" Type="http://schemas.openxmlformats.org/officeDocument/2006/relationships/image" Target="../media/image276.png"/><Relationship Id="rId7" Type="http://schemas.openxmlformats.org/officeDocument/2006/relationships/image" Target="../media/image331.jpeg"/><Relationship Id="rId8" Type="http://schemas.openxmlformats.org/officeDocument/2006/relationships/image" Target="../media/image332.jpeg"/><Relationship Id="rId1" Type="http://schemas.openxmlformats.org/officeDocument/2006/relationships/slideLayout" Target="../slideLayouts/slideLayout7.xml"/><Relationship Id="rId2" Type="http://schemas.openxmlformats.org/officeDocument/2006/relationships/notesSlide" Target="../notesSlides/notesSlide88.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0.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6.emf"/></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1.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347.wmf"/><Relationship Id="rId4" Type="http://schemas.openxmlformats.org/officeDocument/2006/relationships/image" Target="../media/image348.png"/><Relationship Id="rId1" Type="http://schemas.openxmlformats.org/officeDocument/2006/relationships/slideLayout" Target="../slideLayouts/slideLayout2.xml"/><Relationship Id="rId2" Type="http://schemas.openxmlformats.org/officeDocument/2006/relationships/notesSlide" Target="../notesSlides/notesSlide9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3.png"/></Relationships>
</file>

<file path=ppt/slides/_rels/slide160.xml.rels><?xml version="1.0" encoding="UTF-8" standalone="yes"?>
<Relationships xmlns="http://schemas.openxmlformats.org/package/2006/relationships"><Relationship Id="rId3" Type="http://schemas.openxmlformats.org/officeDocument/2006/relationships/image" Target="../media/image350.png"/><Relationship Id="rId4" Type="http://schemas.openxmlformats.org/officeDocument/2006/relationships/image" Target="../media/image351.png"/><Relationship Id="rId5" Type="http://schemas.openxmlformats.org/officeDocument/2006/relationships/image" Target="../media/image352.png"/><Relationship Id="rId6" Type="http://schemas.openxmlformats.org/officeDocument/2006/relationships/image" Target="../media/image353.png"/><Relationship Id="rId7" Type="http://schemas.openxmlformats.org/officeDocument/2006/relationships/image" Target="../media/image354.png"/><Relationship Id="rId8" Type="http://schemas.openxmlformats.org/officeDocument/2006/relationships/image" Target="../media/image282.jpeg"/><Relationship Id="rId9" Type="http://schemas.openxmlformats.org/officeDocument/2006/relationships/image" Target="../media/image355.jpeg"/><Relationship Id="rId10" Type="http://schemas.openxmlformats.org/officeDocument/2006/relationships/image" Target="../media/image356.png"/><Relationship Id="rId11" Type="http://schemas.openxmlformats.org/officeDocument/2006/relationships/image" Target="../media/image357.png"/><Relationship Id="rId1" Type="http://schemas.openxmlformats.org/officeDocument/2006/relationships/slideLayout" Target="../slideLayouts/slideLayout2.xml"/><Relationship Id="rId2" Type="http://schemas.openxmlformats.org/officeDocument/2006/relationships/image" Target="../media/image349.png"/></Relationships>
</file>

<file path=ppt/slides/_rels/slide161.xml.rels><?xml version="1.0" encoding="UTF-8" standalone="yes"?>
<Relationships xmlns="http://schemas.openxmlformats.org/package/2006/relationships"><Relationship Id="rId3" Type="http://schemas.openxmlformats.org/officeDocument/2006/relationships/image" Target="../media/image359.png"/><Relationship Id="rId4" Type="http://schemas.openxmlformats.org/officeDocument/2006/relationships/image" Target="../media/image306.gif"/><Relationship Id="rId5" Type="http://schemas.openxmlformats.org/officeDocument/2006/relationships/image" Target="../media/image360.png"/><Relationship Id="rId1" Type="http://schemas.openxmlformats.org/officeDocument/2006/relationships/slideLayout" Target="../slideLayouts/slideLayout2.xml"/><Relationship Id="rId2" Type="http://schemas.openxmlformats.org/officeDocument/2006/relationships/image" Target="../media/image358.png"/></Relationships>
</file>

<file path=ppt/slides/_rels/slide162.xml.rels><?xml version="1.0" encoding="UTF-8" standalone="yes"?>
<Relationships xmlns="http://schemas.openxmlformats.org/package/2006/relationships"><Relationship Id="rId3" Type="http://schemas.openxmlformats.org/officeDocument/2006/relationships/image" Target="../media/image362.png"/><Relationship Id="rId4" Type="http://schemas.openxmlformats.org/officeDocument/2006/relationships/image" Target="../media/image363.png"/><Relationship Id="rId5" Type="http://schemas.openxmlformats.org/officeDocument/2006/relationships/image" Target="../media/image364.png"/><Relationship Id="rId6" Type="http://schemas.openxmlformats.org/officeDocument/2006/relationships/image" Target="../media/image305.png"/><Relationship Id="rId7" Type="http://schemas.openxmlformats.org/officeDocument/2006/relationships/image" Target="../media/image365.png"/><Relationship Id="rId8" Type="http://schemas.openxmlformats.org/officeDocument/2006/relationships/image" Target="../media/image366.png"/><Relationship Id="rId1" Type="http://schemas.openxmlformats.org/officeDocument/2006/relationships/slideLayout" Target="../slideLayouts/slideLayout2.xml"/><Relationship Id="rId2" Type="http://schemas.openxmlformats.org/officeDocument/2006/relationships/image" Target="../media/image361.png"/></Relationships>
</file>

<file path=ppt/slides/_rels/slide163.xml.rels><?xml version="1.0" encoding="UTF-8" standalone="yes"?>
<Relationships xmlns="http://schemas.openxmlformats.org/package/2006/relationships"><Relationship Id="rId3" Type="http://schemas.openxmlformats.org/officeDocument/2006/relationships/image" Target="../media/image367.png"/><Relationship Id="rId4" Type="http://schemas.openxmlformats.org/officeDocument/2006/relationships/image" Target="../media/image368.png"/><Relationship Id="rId5" Type="http://schemas.openxmlformats.org/officeDocument/2006/relationships/image" Target="../media/image369.png"/><Relationship Id="rId6" Type="http://schemas.openxmlformats.org/officeDocument/2006/relationships/image" Target="../media/image282.jpeg"/><Relationship Id="rId7" Type="http://schemas.openxmlformats.org/officeDocument/2006/relationships/image" Target="../media/image359.png"/><Relationship Id="rId8" Type="http://schemas.openxmlformats.org/officeDocument/2006/relationships/image" Target="../media/image306.gif"/><Relationship Id="rId9" Type="http://schemas.openxmlformats.org/officeDocument/2006/relationships/image" Target="../media/image356.png"/><Relationship Id="rId10" Type="http://schemas.openxmlformats.org/officeDocument/2006/relationships/image" Target="../media/image366.png"/><Relationship Id="rId1" Type="http://schemas.openxmlformats.org/officeDocument/2006/relationships/slideLayout" Target="../slideLayouts/slideLayout2.xml"/><Relationship Id="rId2" Type="http://schemas.openxmlformats.org/officeDocument/2006/relationships/image" Target="../media/image353.png"/></Relationships>
</file>

<file path=ppt/slides/_rels/slide164.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3.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4.xml"/><Relationship Id="rId3" Type="http://schemas.openxmlformats.org/officeDocument/2006/relationships/image" Target="../media/image371.emf"/></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5.xml"/><Relationship Id="rId3" Type="http://schemas.openxmlformats.org/officeDocument/2006/relationships/image" Target="../media/image372.emf"/></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6.xml"/><Relationship Id="rId3" Type="http://schemas.openxmlformats.org/officeDocument/2006/relationships/image" Target="../media/image373.emf"/></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7.xml"/><Relationship Id="rId3" Type="http://schemas.openxmlformats.org/officeDocument/2006/relationships/image" Target="../media/image374.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4.pn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8.xml"/><Relationship Id="rId3" Type="http://schemas.openxmlformats.org/officeDocument/2006/relationships/image" Target="../media/image375.emf"/></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9.xml"/><Relationship Id="rId3" Type="http://schemas.openxmlformats.org/officeDocument/2006/relationships/image" Target="../media/image376.emf"/></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0.xml"/><Relationship Id="rId3" Type="http://schemas.openxmlformats.org/officeDocument/2006/relationships/image" Target="../media/image377.emf"/></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1.xml"/><Relationship Id="rId3" Type="http://schemas.openxmlformats.org/officeDocument/2006/relationships/image" Target="../media/image378.emf"/></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9.png"/></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png"/><Relationship Id="rId5" Type="http://schemas.openxmlformats.org/officeDocument/2006/relationships/image" Target="../media/image28.jpe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png"/><Relationship Id="rId7"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4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4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4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png"/><Relationship Id="rId6"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5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5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5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5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5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5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5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5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58.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5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6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6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hyperlink" Target="http://www.earthobservations.org" TargetMode="External"/><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62.png"/></Relationships>
</file>

<file path=ppt/slides/_rels/slide52.xml.rels><?xml version="1.0" encoding="UTF-8" standalone="yes"?>
<Relationships xmlns="http://schemas.openxmlformats.org/package/2006/relationships"><Relationship Id="rId20" Type="http://schemas.openxmlformats.org/officeDocument/2006/relationships/image" Target="../media/image80.png"/><Relationship Id="rId21" Type="http://schemas.openxmlformats.org/officeDocument/2006/relationships/image" Target="../media/image81.png"/><Relationship Id="rId22" Type="http://schemas.openxmlformats.org/officeDocument/2006/relationships/image" Target="../media/image82.png"/><Relationship Id="rId23" Type="http://schemas.openxmlformats.org/officeDocument/2006/relationships/image" Target="../media/image83.png"/><Relationship Id="rId24" Type="http://schemas.openxmlformats.org/officeDocument/2006/relationships/image" Target="../media/image84.png"/><Relationship Id="rId25" Type="http://schemas.openxmlformats.org/officeDocument/2006/relationships/image" Target="../media/image85.png"/><Relationship Id="rId26" Type="http://schemas.openxmlformats.org/officeDocument/2006/relationships/image" Target="../media/image86.png"/><Relationship Id="rId27" Type="http://schemas.openxmlformats.org/officeDocument/2006/relationships/image" Target="../media/image87.png"/><Relationship Id="rId28" Type="http://schemas.openxmlformats.org/officeDocument/2006/relationships/image" Target="../media/image88.png"/><Relationship Id="rId29" Type="http://schemas.openxmlformats.org/officeDocument/2006/relationships/image" Target="../media/image89.png"/><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png"/><Relationship Id="rId30" Type="http://schemas.openxmlformats.org/officeDocument/2006/relationships/image" Target="../media/image90.png"/><Relationship Id="rId31" Type="http://schemas.openxmlformats.org/officeDocument/2006/relationships/image" Target="../media/image91.png"/><Relationship Id="rId32" Type="http://schemas.openxmlformats.org/officeDocument/2006/relationships/image" Target="../media/image92.png"/><Relationship Id="rId9" Type="http://schemas.openxmlformats.org/officeDocument/2006/relationships/image" Target="../media/image69.png"/><Relationship Id="rId6" Type="http://schemas.openxmlformats.org/officeDocument/2006/relationships/image" Target="../media/image66.png"/><Relationship Id="rId7" Type="http://schemas.openxmlformats.org/officeDocument/2006/relationships/image" Target="../media/image67.png"/><Relationship Id="rId8" Type="http://schemas.openxmlformats.org/officeDocument/2006/relationships/image" Target="../media/image68.png"/><Relationship Id="rId33" Type="http://schemas.openxmlformats.org/officeDocument/2006/relationships/image" Target="../media/image62.png"/><Relationship Id="rId10" Type="http://schemas.openxmlformats.org/officeDocument/2006/relationships/image" Target="../media/image70.png"/><Relationship Id="rId11" Type="http://schemas.openxmlformats.org/officeDocument/2006/relationships/image" Target="../media/image71.png"/><Relationship Id="rId12" Type="http://schemas.openxmlformats.org/officeDocument/2006/relationships/image" Target="../media/image72.png"/><Relationship Id="rId13" Type="http://schemas.openxmlformats.org/officeDocument/2006/relationships/image" Target="../media/image73.png"/><Relationship Id="rId14" Type="http://schemas.openxmlformats.org/officeDocument/2006/relationships/image" Target="../media/image74.png"/><Relationship Id="rId15" Type="http://schemas.openxmlformats.org/officeDocument/2006/relationships/image" Target="../media/image75.png"/><Relationship Id="rId16" Type="http://schemas.openxmlformats.org/officeDocument/2006/relationships/image" Target="../media/image76.png"/><Relationship Id="rId17" Type="http://schemas.openxmlformats.org/officeDocument/2006/relationships/image" Target="../media/image77.png"/><Relationship Id="rId18" Type="http://schemas.openxmlformats.org/officeDocument/2006/relationships/image" Target="../media/image78.png"/><Relationship Id="rId19" Type="http://schemas.openxmlformats.org/officeDocument/2006/relationships/image" Target="../media/image79.png"/></Relationships>
</file>

<file path=ppt/slides/_rels/slide53.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93.png"/><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94.png"/><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image" Target="../media/image95.png"/><Relationship Id="rId4" Type="http://schemas.openxmlformats.org/officeDocument/2006/relationships/hyperlink" Target="http://inspire.jrc.ec.europa.eu" TargetMode="External"/><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95.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95.png"/></Relationships>
</file>

<file path=ppt/slides/_rels/slide58.xml.rels><?xml version="1.0" encoding="UTF-8" standalone="yes"?>
<Relationships xmlns="http://schemas.openxmlformats.org/package/2006/relationships"><Relationship Id="rId3" Type="http://schemas.openxmlformats.org/officeDocument/2006/relationships/image" Target="../media/image95.png"/><Relationship Id="rId4" Type="http://schemas.openxmlformats.org/officeDocument/2006/relationships/image" Target="../media/image96.png"/><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3" Type="http://schemas.openxmlformats.org/officeDocument/2006/relationships/image" Target="../media/image95.png"/><Relationship Id="rId4" Type="http://schemas.openxmlformats.org/officeDocument/2006/relationships/image" Target="../media/image97.png"/><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image" Target="../media/image98.png"/><Relationship Id="rId4" Type="http://schemas.openxmlformats.org/officeDocument/2006/relationships/hyperlink" Target="http://www.eyeonearth.org" TargetMode="External"/><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3" Type="http://schemas.openxmlformats.org/officeDocument/2006/relationships/hyperlink" Target="http://ec.europa.eu/digital-agenda/" TargetMode="External"/><Relationship Id="rId4" Type="http://schemas.openxmlformats.org/officeDocument/2006/relationships/image" Target="../media/image99.png"/><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100.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100.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100.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100.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100.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100.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geossintopractice.org" TargetMode="External"/><Relationship Id="rId3" Type="http://schemas.openxmlformats.org/officeDocument/2006/relationships/image" Target="../media/image101.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2.png"/><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5.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3.png"/><Relationship Id="rId3" Type="http://schemas.openxmlformats.org/officeDocument/2006/relationships/image" Target="../media/image104.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5.png"/><Relationship Id="rId3" Type="http://schemas.openxmlformats.org/officeDocument/2006/relationships/image" Target="../media/image7.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6.png"/></Relationships>
</file>

<file path=ppt/slides/_rels/slide73.xml.rels><?xml version="1.0" encoding="UTF-8" standalone="yes"?>
<Relationships xmlns="http://schemas.openxmlformats.org/package/2006/relationships"><Relationship Id="rId3" Type="http://schemas.openxmlformats.org/officeDocument/2006/relationships/image" Target="../media/image108.png"/><Relationship Id="rId4" Type="http://schemas.openxmlformats.org/officeDocument/2006/relationships/image" Target="../media/image109.png"/><Relationship Id="rId5" Type="http://schemas.openxmlformats.org/officeDocument/2006/relationships/image" Target="../media/image110.png"/><Relationship Id="rId6" Type="http://schemas.openxmlformats.org/officeDocument/2006/relationships/image" Target="../media/image111.png"/><Relationship Id="rId1" Type="http://schemas.openxmlformats.org/officeDocument/2006/relationships/slideLayout" Target="../slideLayouts/slideLayout2.xml"/><Relationship Id="rId2" Type="http://schemas.openxmlformats.org/officeDocument/2006/relationships/image" Target="../media/image107.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2.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3.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15.png"/><Relationship Id="rId4" Type="http://schemas.openxmlformats.org/officeDocument/2006/relationships/image" Target="../media/image116.png"/><Relationship Id="rId5" Type="http://schemas.openxmlformats.org/officeDocument/2006/relationships/image" Target="../media/image117.png"/><Relationship Id="rId6" Type="http://schemas.openxmlformats.org/officeDocument/2006/relationships/image" Target="../media/image118.png"/><Relationship Id="rId7" Type="http://schemas.openxmlformats.org/officeDocument/2006/relationships/image" Target="../media/image119.png"/><Relationship Id="rId1" Type="http://schemas.openxmlformats.org/officeDocument/2006/relationships/slideLayout" Target="../slideLayouts/slideLayout2.xml"/><Relationship Id="rId2" Type="http://schemas.openxmlformats.org/officeDocument/2006/relationships/image" Target="../media/image114.png"/></Relationships>
</file>

<file path=ppt/slides/_rels/slide79.xml.rels><?xml version="1.0" encoding="UTF-8" standalone="yes"?>
<Relationships xmlns="http://schemas.openxmlformats.org/package/2006/relationships"><Relationship Id="rId3" Type="http://schemas.openxmlformats.org/officeDocument/2006/relationships/image" Target="../media/image121.png"/><Relationship Id="rId4" Type="http://schemas.openxmlformats.org/officeDocument/2006/relationships/image" Target="../media/image122.png"/><Relationship Id="rId5" Type="http://schemas.openxmlformats.org/officeDocument/2006/relationships/image" Target="../media/image123.png"/><Relationship Id="rId1" Type="http://schemas.openxmlformats.org/officeDocument/2006/relationships/slideLayout" Target="../slideLayouts/slideLayout2.xml"/><Relationship Id="rId2" Type="http://schemas.openxmlformats.org/officeDocument/2006/relationships/image" Target="../media/image1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6.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4.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5.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5.jpeg"/><Relationship Id="rId3" Type="http://schemas.openxmlformats.org/officeDocument/2006/relationships/image" Target="../media/image126.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5.jpeg"/><Relationship Id="rId3" Type="http://schemas.openxmlformats.org/officeDocument/2006/relationships/image" Target="../media/image127.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5.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5.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28.png"/><Relationship Id="rId4" Type="http://schemas.openxmlformats.org/officeDocument/2006/relationships/image" Target="../media/image129.png"/><Relationship Id="rId5" Type="http://schemas.openxmlformats.org/officeDocument/2006/relationships/image" Target="../media/image130.png"/><Relationship Id="rId6" Type="http://schemas.openxmlformats.org/officeDocument/2006/relationships/image" Target="../media/image131.png"/><Relationship Id="rId7" Type="http://schemas.openxmlformats.org/officeDocument/2006/relationships/image" Target="../media/image132.png"/><Relationship Id="rId1" Type="http://schemas.openxmlformats.org/officeDocument/2006/relationships/slideLayout" Target="../slideLayouts/slideLayout2.xml"/><Relationship Id="rId2" Type="http://schemas.openxmlformats.org/officeDocument/2006/relationships/hyperlink" Target="http://localhost:8080/geoserver" TargetMode="External"/></Relationships>
</file>

<file path=ppt/slides/_rels/slide89.xml.rels><?xml version="1.0" encoding="UTF-8" standalone="yes"?>
<Relationships xmlns="http://schemas.openxmlformats.org/package/2006/relationships"><Relationship Id="rId3" Type="http://schemas.openxmlformats.org/officeDocument/2006/relationships/hyperlink" Target="http://localhost/geoss" TargetMode="External"/><Relationship Id="rId4" Type="http://schemas.openxmlformats.org/officeDocument/2006/relationships/image" Target="../media/image133.png"/><Relationship Id="rId5" Type="http://schemas.openxmlformats.org/officeDocument/2006/relationships/image" Target="../media/image134.png"/><Relationship Id="rId6" Type="http://schemas.openxmlformats.org/officeDocument/2006/relationships/image" Target="../media/image135.png"/><Relationship Id="rId1" Type="http://schemas.openxmlformats.org/officeDocument/2006/relationships/slideLayout" Target="../slideLayouts/slideLayout2.xml"/><Relationship Id="rId2" Type="http://schemas.openxmlformats.org/officeDocument/2006/relationships/hyperlink" Target="http://localhost:8080/geoserver"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7.png"/></Relationships>
</file>

<file path=ppt/slides/_rels/slide90.xml.rels><?xml version="1.0" encoding="UTF-8" standalone="yes"?>
<Relationships xmlns="http://schemas.openxmlformats.org/package/2006/relationships"><Relationship Id="rId3" Type="http://schemas.openxmlformats.org/officeDocument/2006/relationships/image" Target="../media/image136.png"/><Relationship Id="rId4" Type="http://schemas.openxmlformats.org/officeDocument/2006/relationships/image" Target="../media/image137.png"/><Relationship Id="rId5" Type="http://schemas.openxmlformats.org/officeDocument/2006/relationships/image" Target="../media/image138.png"/><Relationship Id="rId6" Type="http://schemas.openxmlformats.org/officeDocument/2006/relationships/image" Target="../media/image139.png"/><Relationship Id="rId1" Type="http://schemas.openxmlformats.org/officeDocument/2006/relationships/slideLayout" Target="../slideLayouts/slideLayout2.xml"/><Relationship Id="rId2" Type="http://schemas.openxmlformats.org/officeDocument/2006/relationships/hyperlink" Target="http://localhost:8080/geoserver" TargetMode="External"/></Relationships>
</file>

<file path=ppt/slides/_rels/slide91.xml.rels><?xml version="1.0" encoding="UTF-8" standalone="yes"?>
<Relationships xmlns="http://schemas.openxmlformats.org/package/2006/relationships"><Relationship Id="rId3" Type="http://schemas.openxmlformats.org/officeDocument/2006/relationships/image" Target="../media/image141.png"/><Relationship Id="rId4" Type="http://schemas.openxmlformats.org/officeDocument/2006/relationships/image" Target="../media/image130.png"/><Relationship Id="rId5" Type="http://schemas.openxmlformats.org/officeDocument/2006/relationships/image" Target="../media/image142.png"/><Relationship Id="rId6" Type="http://schemas.openxmlformats.org/officeDocument/2006/relationships/image" Target="../media/image143.png"/><Relationship Id="rId1" Type="http://schemas.openxmlformats.org/officeDocument/2006/relationships/slideLayout" Target="../slideLayouts/slideLayout2.xml"/><Relationship Id="rId2" Type="http://schemas.openxmlformats.org/officeDocument/2006/relationships/image" Target="../media/image140.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4.png"/><Relationship Id="rId3" Type="http://schemas.openxmlformats.org/officeDocument/2006/relationships/image" Target="../media/image145.png"/></Relationships>
</file>

<file path=ppt/slides/_rels/slide93.xml.rels><?xml version="1.0" encoding="UTF-8" standalone="yes"?>
<Relationships xmlns="http://schemas.openxmlformats.org/package/2006/relationships"><Relationship Id="rId3" Type="http://schemas.openxmlformats.org/officeDocument/2006/relationships/image" Target="../media/image147.png"/><Relationship Id="rId4" Type="http://schemas.openxmlformats.org/officeDocument/2006/relationships/image" Target="../media/image148.png"/><Relationship Id="rId5" Type="http://schemas.openxmlformats.org/officeDocument/2006/relationships/image" Target="../media/image149.png"/><Relationship Id="rId1" Type="http://schemas.openxmlformats.org/officeDocument/2006/relationships/slideLayout" Target="../slideLayouts/slideLayout2.xml"/><Relationship Id="rId2" Type="http://schemas.openxmlformats.org/officeDocument/2006/relationships/image" Target="../media/image146.png"/></Relationships>
</file>

<file path=ppt/slides/_rels/slide94.xml.rels><?xml version="1.0" encoding="UTF-8" standalone="yes"?>
<Relationships xmlns="http://schemas.openxmlformats.org/package/2006/relationships"><Relationship Id="rId3" Type="http://schemas.openxmlformats.org/officeDocument/2006/relationships/image" Target="../media/image151.png"/><Relationship Id="rId4" Type="http://schemas.openxmlformats.org/officeDocument/2006/relationships/image" Target="../media/image152.png"/><Relationship Id="rId5" Type="http://schemas.openxmlformats.org/officeDocument/2006/relationships/image" Target="../media/image153.png"/><Relationship Id="rId6" Type="http://schemas.openxmlformats.org/officeDocument/2006/relationships/image" Target="../media/image154.png"/><Relationship Id="rId1" Type="http://schemas.openxmlformats.org/officeDocument/2006/relationships/slideLayout" Target="../slideLayouts/slideLayout2.xml"/><Relationship Id="rId2" Type="http://schemas.openxmlformats.org/officeDocument/2006/relationships/image" Target="../media/image150.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5.png"/><Relationship Id="rId3" Type="http://schemas.openxmlformats.org/officeDocument/2006/relationships/image" Target="../media/image156.png"/></Relationships>
</file>

<file path=ppt/slides/_rels/slide96.xml.rels><?xml version="1.0" encoding="UTF-8" standalone="yes"?>
<Relationships xmlns="http://schemas.openxmlformats.org/package/2006/relationships"><Relationship Id="rId3" Type="http://schemas.openxmlformats.org/officeDocument/2006/relationships/image" Target="../media/image158.png"/><Relationship Id="rId4" Type="http://schemas.openxmlformats.org/officeDocument/2006/relationships/image" Target="../media/image159.png"/><Relationship Id="rId5" Type="http://schemas.openxmlformats.org/officeDocument/2006/relationships/image" Target="../media/image160.png"/><Relationship Id="rId1" Type="http://schemas.openxmlformats.org/officeDocument/2006/relationships/slideLayout" Target="../slideLayouts/slideLayout2.xml"/><Relationship Id="rId2" Type="http://schemas.openxmlformats.org/officeDocument/2006/relationships/image" Target="../media/image157.png"/></Relationships>
</file>

<file path=ppt/slides/_rels/slide97.xml.rels><?xml version="1.0" encoding="UTF-8" standalone="yes"?>
<Relationships xmlns="http://schemas.openxmlformats.org/package/2006/relationships"><Relationship Id="rId3" Type="http://schemas.openxmlformats.org/officeDocument/2006/relationships/image" Target="../media/image161.png"/><Relationship Id="rId4" Type="http://schemas.openxmlformats.org/officeDocument/2006/relationships/image" Target="../media/image159.png"/><Relationship Id="rId5" Type="http://schemas.openxmlformats.org/officeDocument/2006/relationships/image" Target="../media/image162.png"/><Relationship Id="rId1" Type="http://schemas.openxmlformats.org/officeDocument/2006/relationships/slideLayout" Target="../slideLayouts/slideLayout2.xml"/><Relationship Id="rId2" Type="http://schemas.openxmlformats.org/officeDocument/2006/relationships/hyperlink" Target="http://localhost:8080/geoserver/wms/kml?layers=geoss:lmz_po_shp" TargetMode="Externa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3.png"/></Relationships>
</file>

<file path=ppt/slides/_rels/slide99.xml.rels><?xml version="1.0" encoding="UTF-8" standalone="yes"?>
<Relationships xmlns="http://schemas.openxmlformats.org/package/2006/relationships"><Relationship Id="rId3" Type="http://schemas.openxmlformats.org/officeDocument/2006/relationships/image" Target="../media/image164.png"/><Relationship Id="rId4" Type="http://schemas.openxmlformats.org/officeDocument/2006/relationships/image" Target="../media/image165.png"/><Relationship Id="rId1" Type="http://schemas.openxmlformats.org/officeDocument/2006/relationships/slideLayout" Target="../slideLayouts/slideLayout2.xml"/><Relationship Id="rId2" Type="http://schemas.openxmlformats.org/officeDocument/2006/relationships/notesSlide" Target="../notesSlides/notesSlide6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352320" y="6356350"/>
            <a:ext cx="334480" cy="365125"/>
          </a:xfrm>
        </p:spPr>
        <p:txBody>
          <a:bodyPr/>
          <a:lstStyle/>
          <a:p>
            <a:fld id="{BB94B09F-8FCB-7141-A19E-A8444146AAFD}" type="slidenum">
              <a:rPr lang="en-US" smtClean="0"/>
              <a:pPr/>
              <a:t>1</a:t>
            </a:fld>
            <a:endParaRPr lang="en-US" dirty="0"/>
          </a:p>
        </p:txBody>
      </p:sp>
      <p:sp>
        <p:nvSpPr>
          <p:cNvPr id="12" name="Rectangle 11"/>
          <p:cNvSpPr/>
          <p:nvPr/>
        </p:nvSpPr>
        <p:spPr>
          <a:xfrm>
            <a:off x="427294" y="1672167"/>
            <a:ext cx="8238611" cy="1938992"/>
          </a:xfrm>
          <a:prstGeom prst="rect">
            <a:avLst/>
          </a:prstGeom>
        </p:spPr>
        <p:txBody>
          <a:bodyPr wrap="square">
            <a:spAutoFit/>
          </a:bodyPr>
          <a:lstStyle/>
          <a:p>
            <a:pPr algn="ctr"/>
            <a:r>
              <a:rPr lang="en-US" sz="4000" dirty="0" smtClean="0"/>
              <a:t>Workshop </a:t>
            </a:r>
          </a:p>
          <a:p>
            <a:pPr algn="ctr"/>
            <a:r>
              <a:rPr lang="en-US" sz="4000" dirty="0" smtClean="0"/>
              <a:t>“Bringing GEOSS Services into practice”</a:t>
            </a:r>
            <a:endParaRPr lang="en-GB" b="1" dirty="0">
              <a:solidFill>
                <a:srgbClr val="000000"/>
              </a:solidFill>
            </a:endParaRPr>
          </a:p>
        </p:txBody>
      </p:sp>
      <p:sp>
        <p:nvSpPr>
          <p:cNvPr id="18" name="Subtitle 2"/>
          <p:cNvSpPr>
            <a:spLocks noGrp="1"/>
          </p:cNvSpPr>
          <p:nvPr>
            <p:ph type="subTitle" idx="1"/>
          </p:nvPr>
        </p:nvSpPr>
        <p:spPr>
          <a:xfrm>
            <a:off x="427294" y="4212167"/>
            <a:ext cx="8259506" cy="709083"/>
          </a:xfrm>
        </p:spPr>
        <p:txBody>
          <a:bodyPr>
            <a:normAutofit fontScale="77500" lnSpcReduction="20000"/>
          </a:bodyPr>
          <a:lstStyle/>
          <a:p>
            <a:r>
              <a:rPr lang="en-US" sz="3000" dirty="0" smtClean="0"/>
              <a:t>Lacroix P., </a:t>
            </a:r>
            <a:r>
              <a:rPr lang="en-US" sz="3000" dirty="0" err="1" smtClean="0"/>
              <a:t>Guigoz</a:t>
            </a:r>
            <a:r>
              <a:rPr lang="en-US" sz="3000" dirty="0" smtClean="0"/>
              <a:t> Y., Ray N., Giuliani G., </a:t>
            </a:r>
            <a:r>
              <a:rPr lang="en-US" sz="3000" dirty="0" err="1" smtClean="0"/>
              <a:t>Bigagli</a:t>
            </a:r>
            <a:r>
              <a:rPr lang="en-US" sz="3000" dirty="0" smtClean="0"/>
              <a:t> L., de Bono A.</a:t>
            </a:r>
          </a:p>
        </p:txBody>
      </p:sp>
    </p:spTree>
    <p:extLst>
      <p:ext uri="{BB962C8B-B14F-4D97-AF65-F5344CB8AC3E}">
        <p14:creationId xmlns:p14="http://schemas.microsoft.com/office/powerpoint/2010/main" val="320918149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1"/>
          <p:cNvSpPr>
            <a:spLocks/>
          </p:cNvSpPr>
          <p:nvPr/>
        </p:nvSpPr>
        <p:spPr bwMode="auto">
          <a:xfrm>
            <a:off x="1198880" y="395585"/>
            <a:ext cx="6522720" cy="2035969"/>
          </a:xfrm>
          <a:prstGeom prst="rect">
            <a:avLst/>
          </a:prstGeom>
          <a:noFill/>
          <a:ln w="12700">
            <a:noFill/>
            <a:miter lim="800000"/>
            <a:headEnd/>
            <a:tailEnd/>
          </a:ln>
        </p:spPr>
        <p:txBody>
          <a:bodyPr lIns="0" tIns="0" rIns="0" bIns="0" anchor="ctr">
            <a:prstTxWarp prst="textNoShape">
              <a:avLst/>
            </a:prstTxWarp>
          </a:bodyPr>
          <a:lstStyle/>
          <a:p>
            <a:pPr algn="ctr"/>
            <a:r>
              <a:rPr lang="en-US" sz="2400" dirty="0">
                <a:ea typeface="Gill Sans" pitchFamily="-84" charset="0"/>
                <a:cs typeface="Gill Sans" pitchFamily="-84" charset="0"/>
              </a:rPr>
              <a:t>Agenda 21 addresses the need for information, development of appropriate databases and exchange of information as conditions for creating the basis for sustainable development.</a:t>
            </a:r>
          </a:p>
        </p:txBody>
      </p:sp>
      <p:pic>
        <p:nvPicPr>
          <p:cNvPr id="35842" name="Picture 2"/>
          <p:cNvPicPr>
            <a:picLocks noChangeAspect="1" noChangeArrowheads="1"/>
          </p:cNvPicPr>
          <p:nvPr/>
        </p:nvPicPr>
        <p:blipFill>
          <a:blip r:embed="rId3"/>
          <a:srcRect/>
          <a:stretch>
            <a:fillRect/>
          </a:stretch>
        </p:blipFill>
        <p:spPr bwMode="auto">
          <a:xfrm>
            <a:off x="2339578" y="2764869"/>
            <a:ext cx="4455914" cy="3241477"/>
          </a:xfrm>
          <a:prstGeom prst="rect">
            <a:avLst/>
          </a:prstGeom>
          <a:noFill/>
          <a:ln w="12700">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84474" y="2092242"/>
            <a:ext cx="5865289" cy="4190345"/>
          </a:xfrm>
          <a:prstGeom prst="rect">
            <a:avLst/>
          </a:prstGeom>
          <a:noFill/>
          <a:ln>
            <a:noFill/>
          </a:ln>
          <a:effectLst/>
          <a:extLst>
            <a:ext uri="{909E8E84-426E-40dd-AFC4-6F175D3DCCD1}">
              <a14:hiddenFill xmlns:a14="http://schemas.microsoft.com/office/drawing/2010/main">
                <a:blipFill dpi="0" rotWithShape="0">
                  <a:blip/>
                  <a:srcRect/>
                  <a:tile tx="0" ty="0" sx="100000" sy="100000" flip="none" algn="tl"/>
                </a:blipFill>
              </a14:hiddenFill>
            </a:ext>
            <a:ext uri="{91240B29-F687-4f45-9708-019B960494DF}">
              <a14:hiddenLine xmlns:a14="http://schemas.microsoft.com/office/drawing/2010/main" w="25400">
                <a:solidFill>
                  <a:srgbClr val="000000"/>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1"/>
          <p:cNvSpPr txBox="1">
            <a:spLocks noChangeArrowheads="1"/>
          </p:cNvSpPr>
          <p:nvPr/>
        </p:nvSpPr>
        <p:spPr>
          <a:xfrm>
            <a:off x="327617" y="1297156"/>
            <a:ext cx="8492517" cy="660427"/>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17500" indent="0">
              <a:buFont typeface="Arial"/>
              <a:buNone/>
              <a:defRPr/>
            </a:pPr>
            <a:r>
              <a:rPr lang="en-US" sz="1800" dirty="0" smtClean="0">
                <a:latin typeface="Calibri"/>
                <a:cs typeface="Calibri"/>
                <a:sym typeface="Eurostile" charset="0"/>
              </a:rPr>
              <a:t>Metadata is a vital tool for management of spatial data and plays a key role in any spatial data infrastructure (SDI) initiative</a:t>
            </a:r>
          </a:p>
        </p:txBody>
      </p:sp>
      <p:sp>
        <p:nvSpPr>
          <p:cNvPr id="5" name="TextBox 4"/>
          <p:cNvSpPr txBox="1"/>
          <p:nvPr/>
        </p:nvSpPr>
        <p:spPr>
          <a:xfrm>
            <a:off x="457200" y="415457"/>
            <a:ext cx="8229600" cy="492443"/>
          </a:xfrm>
          <a:prstGeom prst="rect">
            <a:avLst/>
          </a:prstGeom>
          <a:noFill/>
        </p:spPr>
        <p:txBody>
          <a:bodyPr wrap="square" rtlCol="0">
            <a:spAutoFit/>
          </a:bodyPr>
          <a:lstStyle/>
          <a:p>
            <a:r>
              <a:rPr lang="en-US" sz="2600" b="1" dirty="0" smtClean="0">
                <a:solidFill>
                  <a:schemeClr val="bg1">
                    <a:lumMod val="75000"/>
                  </a:schemeClr>
                </a:solidFill>
              </a:rPr>
              <a:t>How to document and search data?</a:t>
            </a:r>
            <a:endParaRPr lang="en-US" sz="2600" b="1" dirty="0">
              <a:solidFill>
                <a:schemeClr val="bg1">
                  <a:lumMod val="75000"/>
                </a:schemeClr>
              </a:solidFill>
            </a:endParaRPr>
          </a:p>
        </p:txBody>
      </p:sp>
      <p:sp>
        <p:nvSpPr>
          <p:cNvPr id="6" name="Rectangle 5"/>
          <p:cNvSpPr/>
          <p:nvPr/>
        </p:nvSpPr>
        <p:spPr>
          <a:xfrm>
            <a:off x="457200" y="907900"/>
            <a:ext cx="2557123" cy="369332"/>
          </a:xfrm>
          <a:prstGeom prst="rect">
            <a:avLst/>
          </a:prstGeom>
        </p:spPr>
        <p:txBody>
          <a:bodyPr wrap="none">
            <a:spAutoFit/>
          </a:bodyPr>
          <a:lstStyle/>
          <a:p>
            <a:r>
              <a:rPr lang="en-US" b="1" i="1" dirty="0" smtClean="0"/>
              <a:t>Importance of metadata</a:t>
            </a:r>
            <a:endParaRPr lang="en-US" dirty="0"/>
          </a:p>
        </p:txBody>
      </p:sp>
    </p:spTree>
    <p:extLst>
      <p:ext uri="{BB962C8B-B14F-4D97-AF65-F5344CB8AC3E}">
        <p14:creationId xmlns:p14="http://schemas.microsoft.com/office/powerpoint/2010/main" val="247723833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txBox="1">
            <a:spLocks noChangeArrowheads="1"/>
          </p:cNvSpPr>
          <p:nvPr/>
        </p:nvSpPr>
        <p:spPr>
          <a:xfrm>
            <a:off x="132382" y="1726540"/>
            <a:ext cx="8754742" cy="4337751"/>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762000" lvl="1" indent="0">
              <a:lnSpc>
                <a:spcPct val="250000"/>
              </a:lnSpc>
              <a:spcBef>
                <a:spcPts val="600"/>
              </a:spcBef>
              <a:buFont typeface="Arial"/>
              <a:buNone/>
              <a:defRPr/>
            </a:pPr>
            <a:r>
              <a:rPr lang="en-US" sz="2000" b="1" dirty="0" smtClean="0">
                <a:solidFill>
                  <a:srgbClr val="000000"/>
                </a:solidFill>
                <a:latin typeface="Calibri"/>
                <a:cs typeface="Calibri"/>
                <a:sym typeface="Eurostile" charset="0"/>
              </a:rPr>
              <a:t>1) Access</a:t>
            </a:r>
          </a:p>
          <a:p>
            <a:pPr marL="762000" lvl="1" indent="0">
              <a:lnSpc>
                <a:spcPct val="250000"/>
              </a:lnSpc>
              <a:spcBef>
                <a:spcPts val="600"/>
              </a:spcBef>
              <a:buFont typeface="Arial"/>
              <a:buNone/>
              <a:defRPr/>
            </a:pPr>
            <a:r>
              <a:rPr lang="en-US" sz="2000" b="1" dirty="0" smtClean="0">
                <a:solidFill>
                  <a:srgbClr val="000000"/>
                </a:solidFill>
                <a:latin typeface="Calibri"/>
                <a:cs typeface="Calibri"/>
                <a:sym typeface="Eurostile" charset="0"/>
              </a:rPr>
              <a:t>		2) Interoperability</a:t>
            </a:r>
          </a:p>
          <a:p>
            <a:pPr marL="762000" lvl="1" indent="0">
              <a:lnSpc>
                <a:spcPct val="250000"/>
              </a:lnSpc>
              <a:spcBef>
                <a:spcPts val="600"/>
              </a:spcBef>
              <a:buFont typeface="Arial"/>
              <a:buNone/>
              <a:defRPr/>
            </a:pPr>
            <a:r>
              <a:rPr lang="en-US" sz="2000" b="1" dirty="0" smtClean="0">
                <a:solidFill>
                  <a:srgbClr val="000000"/>
                </a:solidFill>
                <a:latin typeface="Calibri"/>
                <a:cs typeface="Calibri"/>
                <a:sym typeface="Eurostile" charset="0"/>
              </a:rPr>
              <a:t>					3) Management</a:t>
            </a:r>
          </a:p>
          <a:p>
            <a:pPr marL="762000" lvl="1" indent="0">
              <a:lnSpc>
                <a:spcPct val="250000"/>
              </a:lnSpc>
              <a:spcBef>
                <a:spcPts val="600"/>
              </a:spcBef>
              <a:buFont typeface="Arial"/>
              <a:buNone/>
              <a:defRPr/>
            </a:pPr>
            <a:r>
              <a:rPr lang="en-US" sz="2000" b="1" dirty="0" smtClean="0">
                <a:solidFill>
                  <a:srgbClr val="000000"/>
                </a:solidFill>
                <a:latin typeface="Calibri"/>
                <a:cs typeface="Calibri"/>
                <a:sym typeface="Eurostile" charset="0"/>
              </a:rPr>
              <a:t>								4) Rights</a:t>
            </a:r>
          </a:p>
          <a:p>
            <a:pPr marL="762000" lvl="1" indent="0">
              <a:lnSpc>
                <a:spcPct val="250000"/>
              </a:lnSpc>
              <a:spcBef>
                <a:spcPts val="600"/>
              </a:spcBef>
              <a:buFont typeface="Arial"/>
              <a:buNone/>
              <a:defRPr/>
            </a:pPr>
            <a:r>
              <a:rPr lang="en-US" sz="2000" b="1" dirty="0" smtClean="0">
                <a:solidFill>
                  <a:srgbClr val="000000"/>
                </a:solidFill>
                <a:latin typeface="Calibri"/>
                <a:cs typeface="Calibri"/>
                <a:sym typeface="Eurostile" charset="0"/>
              </a:rPr>
              <a:t>										5) Preservation </a:t>
            </a:r>
          </a:p>
          <a:p>
            <a:pPr marL="2095500" lvl="4" indent="0">
              <a:buFont typeface="Arial"/>
              <a:buNone/>
              <a:defRPr/>
            </a:pPr>
            <a:endParaRPr lang="en-US" dirty="0" smtClean="0">
              <a:solidFill>
                <a:srgbClr val="000000"/>
              </a:solidFill>
              <a:latin typeface="Calibri"/>
              <a:cs typeface="Calibri"/>
              <a:sym typeface="Eurostile" charset="0"/>
            </a:endParaRPr>
          </a:p>
          <a:p>
            <a:pPr marL="2667000" lvl="4">
              <a:defRPr/>
            </a:pPr>
            <a:endParaRPr lang="en-US" dirty="0" smtClean="0">
              <a:solidFill>
                <a:srgbClr val="000000"/>
              </a:solidFill>
              <a:latin typeface="Calibri"/>
              <a:cs typeface="Calibri"/>
              <a:sym typeface="Eurostile" charset="0"/>
            </a:endParaRPr>
          </a:p>
        </p:txBody>
      </p:sp>
      <p:sp>
        <p:nvSpPr>
          <p:cNvPr id="3" name="TextBox 2"/>
          <p:cNvSpPr txBox="1"/>
          <p:nvPr/>
        </p:nvSpPr>
        <p:spPr>
          <a:xfrm>
            <a:off x="457200" y="415457"/>
            <a:ext cx="8229600" cy="492443"/>
          </a:xfrm>
          <a:prstGeom prst="rect">
            <a:avLst/>
          </a:prstGeom>
          <a:noFill/>
        </p:spPr>
        <p:txBody>
          <a:bodyPr wrap="square" rtlCol="0">
            <a:spAutoFit/>
          </a:bodyPr>
          <a:lstStyle/>
          <a:p>
            <a:r>
              <a:rPr lang="en-US" sz="2600" b="1" dirty="0" smtClean="0">
                <a:solidFill>
                  <a:schemeClr val="bg1">
                    <a:lumMod val="75000"/>
                  </a:schemeClr>
                </a:solidFill>
              </a:rPr>
              <a:t>How to document and search data?</a:t>
            </a:r>
            <a:endParaRPr lang="en-US" sz="2600" b="1" dirty="0">
              <a:solidFill>
                <a:schemeClr val="bg1">
                  <a:lumMod val="75000"/>
                </a:schemeClr>
              </a:solidFill>
            </a:endParaRPr>
          </a:p>
        </p:txBody>
      </p:sp>
      <p:sp>
        <p:nvSpPr>
          <p:cNvPr id="4" name="Rectangle 3"/>
          <p:cNvSpPr/>
          <p:nvPr/>
        </p:nvSpPr>
        <p:spPr>
          <a:xfrm>
            <a:off x="457200" y="907900"/>
            <a:ext cx="1749209" cy="369332"/>
          </a:xfrm>
          <a:prstGeom prst="rect">
            <a:avLst/>
          </a:prstGeom>
        </p:spPr>
        <p:txBody>
          <a:bodyPr wrap="none">
            <a:spAutoFit/>
          </a:bodyPr>
          <a:lstStyle/>
          <a:p>
            <a:r>
              <a:rPr lang="en-US" b="1" i="1" dirty="0" smtClean="0"/>
              <a:t>Why metadata?</a:t>
            </a:r>
            <a:endParaRPr lang="en-US" dirty="0"/>
          </a:p>
        </p:txBody>
      </p:sp>
    </p:spTree>
    <p:extLst>
      <p:ext uri="{BB962C8B-B14F-4D97-AF65-F5344CB8AC3E}">
        <p14:creationId xmlns:p14="http://schemas.microsoft.com/office/powerpoint/2010/main" val="145191413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854" y="1577731"/>
            <a:ext cx="7333428" cy="406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8"/>
          <p:cNvSpPr>
            <a:spLocks noChangeArrowheads="1"/>
          </p:cNvSpPr>
          <p:nvPr/>
        </p:nvSpPr>
        <p:spPr bwMode="auto">
          <a:xfrm>
            <a:off x="586853" y="5718690"/>
            <a:ext cx="719072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050" b="1" i="1" dirty="0"/>
              <a:t>Source: The story of data on the environment    </a:t>
            </a:r>
            <a:r>
              <a:rPr lang="fr-CH" sz="1000" i="1" dirty="0"/>
              <a:t>http://www.youtube.com/</a:t>
            </a:r>
            <a:r>
              <a:rPr lang="fr-CH" sz="1000" i="1" dirty="0" smtClean="0"/>
              <a:t>watch?v</a:t>
            </a:r>
            <a:r>
              <a:rPr lang="fr-CH" sz="1000" i="1" dirty="0"/>
              <a:t>=9SKOwQDFhYI&amp;feature=related</a:t>
            </a:r>
          </a:p>
        </p:txBody>
      </p:sp>
      <p:sp>
        <p:nvSpPr>
          <p:cNvPr id="4" name="Oval 3"/>
          <p:cNvSpPr/>
          <p:nvPr/>
        </p:nvSpPr>
        <p:spPr>
          <a:xfrm>
            <a:off x="3772070" y="4645204"/>
            <a:ext cx="1145065" cy="109714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TextBox 5"/>
          <p:cNvSpPr txBox="1"/>
          <p:nvPr/>
        </p:nvSpPr>
        <p:spPr>
          <a:xfrm>
            <a:off x="457200" y="415457"/>
            <a:ext cx="8229600" cy="492443"/>
          </a:xfrm>
          <a:prstGeom prst="rect">
            <a:avLst/>
          </a:prstGeom>
          <a:noFill/>
        </p:spPr>
        <p:txBody>
          <a:bodyPr wrap="square" rtlCol="0">
            <a:spAutoFit/>
          </a:bodyPr>
          <a:lstStyle/>
          <a:p>
            <a:r>
              <a:rPr lang="en-US" sz="2600" b="1" dirty="0" smtClean="0">
                <a:solidFill>
                  <a:schemeClr val="bg1">
                    <a:lumMod val="75000"/>
                  </a:schemeClr>
                </a:solidFill>
              </a:rPr>
              <a:t>How to document and search data?</a:t>
            </a:r>
            <a:endParaRPr lang="en-US" sz="2600" b="1" dirty="0">
              <a:solidFill>
                <a:schemeClr val="bg1">
                  <a:lumMod val="75000"/>
                </a:schemeClr>
              </a:solidFill>
            </a:endParaRPr>
          </a:p>
        </p:txBody>
      </p:sp>
      <p:sp>
        <p:nvSpPr>
          <p:cNvPr id="7" name="Rectangle 6"/>
          <p:cNvSpPr/>
          <p:nvPr/>
        </p:nvSpPr>
        <p:spPr>
          <a:xfrm>
            <a:off x="457200" y="907900"/>
            <a:ext cx="2661030" cy="369332"/>
          </a:xfrm>
          <a:prstGeom prst="rect">
            <a:avLst/>
          </a:prstGeom>
        </p:spPr>
        <p:txBody>
          <a:bodyPr wrap="none">
            <a:spAutoFit/>
          </a:bodyPr>
          <a:lstStyle/>
          <a:p>
            <a:r>
              <a:rPr lang="en-US" b="1" i="1" dirty="0" smtClean="0"/>
              <a:t>Why metadata? 1) Access</a:t>
            </a:r>
            <a:endParaRPr lang="en-US" dirty="0"/>
          </a:p>
        </p:txBody>
      </p:sp>
    </p:spTree>
    <p:extLst>
      <p:ext uri="{BB962C8B-B14F-4D97-AF65-F5344CB8AC3E}">
        <p14:creationId xmlns:p14="http://schemas.microsoft.com/office/powerpoint/2010/main" val="389352845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1"/>
          <p:cNvSpPr>
            <a:spLocks/>
          </p:cNvSpPr>
          <p:nvPr/>
        </p:nvSpPr>
        <p:spPr bwMode="auto">
          <a:xfrm>
            <a:off x="209942" y="1440914"/>
            <a:ext cx="7306270" cy="861618"/>
          </a:xfrm>
          <a:prstGeom prst="rect">
            <a:avLst/>
          </a:prstGeom>
          <a:noFill/>
          <a:ln w="12700">
            <a:noFill/>
            <a:miter lim="800000"/>
            <a:headEnd/>
            <a:tailEnd/>
          </a:ln>
        </p:spPr>
        <p:txBody>
          <a:bodyPr lIns="0" tIns="0" rIns="0" bIns="0" anchor="ctr">
            <a:prstTxWarp prst="textNoShape">
              <a:avLst/>
            </a:prstTxWarp>
          </a:bodyPr>
          <a:lstStyle/>
          <a:p>
            <a:pPr algn="ctr"/>
            <a:r>
              <a:rPr lang="ja-JP" altLang="en-US" i="1" dirty="0">
                <a:latin typeface="Calibri"/>
                <a:ea typeface="Gill Sans" pitchFamily="-84" charset="0"/>
                <a:cs typeface="Calibri"/>
              </a:rPr>
              <a:t>“</a:t>
            </a:r>
            <a:r>
              <a:rPr lang="en-US" altLang="ja-JP" i="1" dirty="0">
                <a:latin typeface="Calibri"/>
                <a:ea typeface="Gill Sans" pitchFamily="-84" charset="0"/>
                <a:cs typeface="Calibri"/>
              </a:rPr>
              <a:t>the ability of two or more systems or components to exchange information and to use the information that has been exchanged</a:t>
            </a:r>
            <a:r>
              <a:rPr lang="ja-JP" altLang="en-US" i="1" dirty="0" smtClean="0">
                <a:latin typeface="Calibri"/>
                <a:ea typeface="Gill Sans" pitchFamily="-84" charset="0"/>
                <a:cs typeface="Calibri"/>
              </a:rPr>
              <a:t>”</a:t>
            </a:r>
            <a:endParaRPr lang="en-US" dirty="0">
              <a:latin typeface="Calibri"/>
              <a:ea typeface="Gill Sans" pitchFamily="-84" charset="0"/>
              <a:cs typeface="Calibri"/>
            </a:endParaRPr>
          </a:p>
        </p:txBody>
      </p:sp>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722" y="2825086"/>
            <a:ext cx="2330777" cy="2711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3"/>
          <p:cNvSpPr>
            <a:spLocks/>
          </p:cNvSpPr>
          <p:nvPr/>
        </p:nvSpPr>
        <p:spPr bwMode="auto">
          <a:xfrm rot="-5400000">
            <a:off x="3228835" y="4227890"/>
            <a:ext cx="860218" cy="261610"/>
          </a:xfrm>
          <a:prstGeom prst="rect">
            <a:avLst/>
          </a:prstGeom>
          <a:noFill/>
          <a:ln w="38100" cap="rnd">
            <a:solidFill>
              <a:schemeClr val="tx1"/>
            </a:solidFill>
            <a:prstDash val="sysDot"/>
            <a:miter lim="800000"/>
            <a:headEnd/>
            <a:tailEnd/>
          </a:ln>
        </p:spPr>
        <p:txBody>
          <a:bodyPr wrap="none" lIns="0" tIns="0" rIns="0" bIns="0" anchor="ctr">
            <a:prstTxWarp prst="textNoShape">
              <a:avLst/>
            </a:prstTxWarp>
            <a:spAutoFit/>
          </a:bodyPr>
          <a:lstStyle/>
          <a:p>
            <a:r>
              <a:rPr lang="en-US" sz="1700" dirty="0">
                <a:ea typeface="Gill Sans" pitchFamily="-84" charset="0"/>
                <a:cs typeface="Gill Sans" pitchFamily="-84" charset="0"/>
              </a:rPr>
              <a:t>Metadata</a:t>
            </a:r>
          </a:p>
        </p:txBody>
      </p:sp>
      <p:grpSp>
        <p:nvGrpSpPr>
          <p:cNvPr id="10" name="Group 7"/>
          <p:cNvGrpSpPr>
            <a:grpSpLocks/>
          </p:cNvGrpSpPr>
          <p:nvPr/>
        </p:nvGrpSpPr>
        <p:grpSpPr bwMode="auto">
          <a:xfrm>
            <a:off x="3949159" y="3832516"/>
            <a:ext cx="4991536" cy="1052587"/>
            <a:chOff x="0" y="0"/>
            <a:chExt cx="4471" cy="943"/>
          </a:xfrm>
        </p:grpSpPr>
        <p:sp>
          <p:nvSpPr>
            <p:cNvPr id="11" name="Rectangle 8"/>
            <p:cNvSpPr>
              <a:spLocks/>
            </p:cNvSpPr>
            <p:nvPr/>
          </p:nvSpPr>
          <p:spPr bwMode="auto">
            <a:xfrm>
              <a:off x="392" y="75"/>
              <a:ext cx="4079" cy="827"/>
            </a:xfrm>
            <a:prstGeom prst="rect">
              <a:avLst/>
            </a:prstGeom>
            <a:noFill/>
            <a:ln w="12700">
              <a:noFill/>
              <a:miter lim="800000"/>
              <a:headEnd/>
              <a:tailEnd/>
            </a:ln>
          </p:spPr>
          <p:txBody>
            <a:bodyPr wrap="square" lIns="0" tIns="0" rIns="0" bIns="0" anchor="ctr">
              <a:prstTxWarp prst="textNoShape">
                <a:avLst/>
              </a:prstTxWarp>
              <a:spAutoFit/>
            </a:bodyPr>
            <a:lstStyle/>
            <a:p>
              <a:pPr algn="l"/>
              <a:r>
                <a:rPr lang="en-US" sz="2000" b="1" i="1" dirty="0">
                  <a:ea typeface="Gill Sans" pitchFamily="-84" charset="0"/>
                  <a:cs typeface="Gill Sans" pitchFamily="-84" charset="0"/>
                </a:rPr>
                <a:t>Catalog Services for the Web (CS-W)</a:t>
              </a:r>
            </a:p>
            <a:p>
              <a:pPr algn="l"/>
              <a:r>
                <a:rPr lang="en-US" sz="2000" dirty="0">
                  <a:ea typeface="Gill Sans" pitchFamily="-84" charset="0"/>
                  <a:cs typeface="Gill Sans" pitchFamily="-84" charset="0"/>
                </a:rPr>
                <a:t>Defines several web interfaces for data discovery</a:t>
              </a:r>
            </a:p>
          </p:txBody>
        </p:sp>
        <p:pic>
          <p:nvPicPr>
            <p:cNvPr id="12" name="Picture 9"/>
            <p:cNvPicPr>
              <a:picLocks noChangeAspect="1" noChangeArrowheads="1"/>
            </p:cNvPicPr>
            <p:nvPr/>
          </p:nvPicPr>
          <p:blipFill>
            <a:blip r:embed="rId4"/>
            <a:srcRect/>
            <a:stretch>
              <a:fillRect/>
            </a:stretch>
          </p:blipFill>
          <p:spPr bwMode="auto">
            <a:xfrm rot="-5400000">
              <a:off x="-350" y="350"/>
              <a:ext cx="943" cy="243"/>
            </a:xfrm>
            <a:prstGeom prst="rect">
              <a:avLst/>
            </a:prstGeom>
            <a:noFill/>
            <a:ln w="12700">
              <a:noFill/>
              <a:miter lim="800000"/>
              <a:headEnd/>
              <a:tailEnd/>
            </a:ln>
          </p:spPr>
        </p:pic>
      </p:grpSp>
      <p:sp>
        <p:nvSpPr>
          <p:cNvPr id="3" name="Rectangle 2"/>
          <p:cNvSpPr/>
          <p:nvPr/>
        </p:nvSpPr>
        <p:spPr>
          <a:xfrm>
            <a:off x="3528139" y="3603698"/>
            <a:ext cx="5208886" cy="1456235"/>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457200" y="907900"/>
            <a:ext cx="3534316" cy="369332"/>
          </a:xfrm>
          <a:prstGeom prst="rect">
            <a:avLst/>
          </a:prstGeom>
        </p:spPr>
        <p:txBody>
          <a:bodyPr wrap="none">
            <a:spAutoFit/>
          </a:bodyPr>
          <a:lstStyle/>
          <a:p>
            <a:r>
              <a:rPr lang="en-US" b="1" i="1" dirty="0" smtClean="0"/>
              <a:t>Why metadata? 2) Interoperability</a:t>
            </a:r>
            <a:endParaRPr lang="en-US" dirty="0"/>
          </a:p>
        </p:txBody>
      </p:sp>
      <p:sp>
        <p:nvSpPr>
          <p:cNvPr id="14" name="TextBox 13"/>
          <p:cNvSpPr txBox="1"/>
          <p:nvPr/>
        </p:nvSpPr>
        <p:spPr>
          <a:xfrm>
            <a:off x="457200" y="415457"/>
            <a:ext cx="8229600" cy="492443"/>
          </a:xfrm>
          <a:prstGeom prst="rect">
            <a:avLst/>
          </a:prstGeom>
          <a:noFill/>
        </p:spPr>
        <p:txBody>
          <a:bodyPr wrap="square" rtlCol="0">
            <a:spAutoFit/>
          </a:bodyPr>
          <a:lstStyle/>
          <a:p>
            <a:r>
              <a:rPr lang="en-US" sz="2600" b="1" dirty="0" smtClean="0">
                <a:solidFill>
                  <a:schemeClr val="bg1">
                    <a:lumMod val="75000"/>
                  </a:schemeClr>
                </a:solidFill>
              </a:rPr>
              <a:t>How to document and search data?</a:t>
            </a:r>
            <a:endParaRPr lang="en-US" sz="2600" b="1" dirty="0">
              <a:solidFill>
                <a:schemeClr val="bg1">
                  <a:lumMod val="75000"/>
                </a:schemeClr>
              </a:solidFill>
            </a:endParaRPr>
          </a:p>
        </p:txBody>
      </p:sp>
    </p:spTree>
    <p:extLst>
      <p:ext uri="{BB962C8B-B14F-4D97-AF65-F5344CB8AC3E}">
        <p14:creationId xmlns:p14="http://schemas.microsoft.com/office/powerpoint/2010/main" val="104424393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autoUpdateAnimBg="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125" y="1544444"/>
            <a:ext cx="4962833" cy="300009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95663" y="2901803"/>
            <a:ext cx="5167975" cy="324693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57200" y="415457"/>
            <a:ext cx="8229600" cy="492443"/>
          </a:xfrm>
          <a:prstGeom prst="rect">
            <a:avLst/>
          </a:prstGeom>
          <a:noFill/>
        </p:spPr>
        <p:txBody>
          <a:bodyPr wrap="square" rtlCol="0">
            <a:spAutoFit/>
          </a:bodyPr>
          <a:lstStyle/>
          <a:p>
            <a:r>
              <a:rPr lang="en-US" sz="2600" b="1" dirty="0" smtClean="0">
                <a:solidFill>
                  <a:schemeClr val="bg1">
                    <a:lumMod val="75000"/>
                  </a:schemeClr>
                </a:solidFill>
              </a:rPr>
              <a:t>How to document and search data?</a:t>
            </a:r>
            <a:endParaRPr lang="en-US" sz="2600" b="1" dirty="0">
              <a:solidFill>
                <a:schemeClr val="bg1">
                  <a:lumMod val="75000"/>
                </a:schemeClr>
              </a:solidFill>
            </a:endParaRPr>
          </a:p>
        </p:txBody>
      </p:sp>
      <p:sp>
        <p:nvSpPr>
          <p:cNvPr id="9" name="Rectangle 8"/>
          <p:cNvSpPr/>
          <p:nvPr/>
        </p:nvSpPr>
        <p:spPr>
          <a:xfrm>
            <a:off x="457200" y="907900"/>
            <a:ext cx="5493824" cy="369332"/>
          </a:xfrm>
          <a:prstGeom prst="rect">
            <a:avLst/>
          </a:prstGeom>
        </p:spPr>
        <p:txBody>
          <a:bodyPr wrap="none">
            <a:spAutoFit/>
          </a:bodyPr>
          <a:lstStyle/>
          <a:p>
            <a:r>
              <a:rPr lang="en-US" b="1" i="1" dirty="0" smtClean="0"/>
              <a:t>Why metadata? 3) Management of the storage of data</a:t>
            </a:r>
            <a:endParaRPr lang="en-US" dirty="0"/>
          </a:p>
        </p:txBody>
      </p:sp>
    </p:spTree>
    <p:extLst>
      <p:ext uri="{BB962C8B-B14F-4D97-AF65-F5344CB8AC3E}">
        <p14:creationId xmlns:p14="http://schemas.microsoft.com/office/powerpoint/2010/main" val="84495914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p:cNvGrpSpPr>
            <a:grpSpLocks/>
          </p:cNvGrpSpPr>
          <p:nvPr/>
        </p:nvGrpSpPr>
        <p:grpSpPr bwMode="auto">
          <a:xfrm>
            <a:off x="557161" y="3983308"/>
            <a:ext cx="3103066" cy="1544835"/>
            <a:chOff x="0" y="0"/>
            <a:chExt cx="2780" cy="1384"/>
          </a:xfrm>
        </p:grpSpPr>
        <p:sp>
          <p:nvSpPr>
            <p:cNvPr id="66570" name="Rectangle 5"/>
            <p:cNvSpPr>
              <a:spLocks/>
            </p:cNvSpPr>
            <p:nvPr/>
          </p:nvSpPr>
          <p:spPr bwMode="auto">
            <a:xfrm>
              <a:off x="1424" y="0"/>
              <a:ext cx="1356" cy="1379"/>
            </a:xfrm>
            <a:prstGeom prst="rect">
              <a:avLst/>
            </a:prstGeom>
            <a:noFill/>
            <a:ln w="12700">
              <a:noFill/>
              <a:miter lim="800000"/>
              <a:headEnd/>
              <a:tailEnd/>
            </a:ln>
          </p:spPr>
          <p:txBody>
            <a:bodyPr wrap="none" lIns="0" tIns="0" rIns="0" bIns="0">
              <a:prstTxWarp prst="textNoShape">
                <a:avLst/>
              </a:prstTxWarp>
              <a:spAutoFit/>
            </a:bodyPr>
            <a:lstStyle/>
            <a:p>
              <a:pPr algn="l"/>
              <a:r>
                <a:rPr lang="en-US" sz="2000" b="1" dirty="0">
                  <a:solidFill>
                    <a:schemeClr val="tx1"/>
                  </a:solidFill>
                  <a:latin typeface="Calibri"/>
                  <a:ea typeface="Gill Sans" pitchFamily="-84" charset="0"/>
                  <a:cs typeface="Calibri"/>
                </a:rPr>
                <a:t>Legal</a:t>
              </a:r>
            </a:p>
            <a:p>
              <a:pPr algn="l"/>
              <a:r>
                <a:rPr lang="en-US" sz="2000" dirty="0">
                  <a:latin typeface="Calibri"/>
                  <a:ea typeface="Gill Sans" pitchFamily="-84" charset="0"/>
                  <a:cs typeface="Calibri"/>
                </a:rPr>
                <a:t>Digital rights</a:t>
              </a:r>
            </a:p>
            <a:p>
              <a:pPr algn="l"/>
              <a:r>
                <a:rPr lang="en-US" sz="2000" dirty="0">
                  <a:latin typeface="Calibri"/>
                  <a:ea typeface="Gill Sans" pitchFamily="-84" charset="0"/>
                  <a:cs typeface="Calibri"/>
                </a:rPr>
                <a:t>Ownership</a:t>
              </a:r>
            </a:p>
            <a:p>
              <a:pPr algn="l"/>
              <a:r>
                <a:rPr lang="en-US" sz="2000" dirty="0" err="1">
                  <a:latin typeface="Calibri"/>
                  <a:ea typeface="Gill Sans" pitchFamily="-84" charset="0"/>
                  <a:cs typeface="Calibri"/>
                </a:rPr>
                <a:t>Responsability</a:t>
              </a:r>
              <a:endParaRPr lang="en-US" sz="2000" dirty="0">
                <a:latin typeface="Calibri"/>
                <a:ea typeface="Gill Sans" pitchFamily="-84" charset="0"/>
                <a:cs typeface="Calibri"/>
              </a:endParaRPr>
            </a:p>
            <a:p>
              <a:pPr algn="l"/>
              <a:r>
                <a:rPr lang="en-US" sz="2000" dirty="0">
                  <a:latin typeface="Calibri"/>
                  <a:ea typeface="Gill Sans" pitchFamily="-84" charset="0"/>
                  <a:cs typeface="Calibri"/>
                </a:rPr>
                <a:t>Copyright</a:t>
              </a:r>
            </a:p>
          </p:txBody>
        </p:sp>
        <p:pic>
          <p:nvPicPr>
            <p:cNvPr id="66571" name="Picture 6"/>
            <p:cNvPicPr>
              <a:picLocks noChangeAspect="1" noChangeArrowheads="1"/>
            </p:cNvPicPr>
            <p:nvPr/>
          </p:nvPicPr>
          <p:blipFill>
            <a:blip r:embed="rId3"/>
            <a:srcRect/>
            <a:stretch>
              <a:fillRect/>
            </a:stretch>
          </p:blipFill>
          <p:spPr bwMode="auto">
            <a:xfrm>
              <a:off x="0" y="0"/>
              <a:ext cx="1384" cy="1384"/>
            </a:xfrm>
            <a:prstGeom prst="rect">
              <a:avLst/>
            </a:prstGeom>
            <a:noFill/>
            <a:ln w="12700">
              <a:noFill/>
              <a:miter lim="800000"/>
              <a:headEnd/>
              <a:tailEnd/>
            </a:ln>
          </p:spPr>
        </p:pic>
      </p:grpSp>
      <p:sp>
        <p:nvSpPr>
          <p:cNvPr id="15" name="Rectangle 1"/>
          <p:cNvSpPr txBox="1">
            <a:spLocks noChangeArrowheads="1"/>
          </p:cNvSpPr>
          <p:nvPr/>
        </p:nvSpPr>
        <p:spPr>
          <a:xfrm>
            <a:off x="322583" y="1415727"/>
            <a:ext cx="8152358" cy="1944216"/>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17500" indent="0">
              <a:spcBef>
                <a:spcPts val="1200"/>
              </a:spcBef>
              <a:buFont typeface="Arial"/>
              <a:buNone/>
              <a:defRPr/>
            </a:pPr>
            <a:r>
              <a:rPr lang="en-US" sz="1800" dirty="0" smtClean="0">
                <a:solidFill>
                  <a:srgbClr val="000000"/>
                </a:solidFill>
                <a:latin typeface="Calibri"/>
                <a:cs typeface="Calibri"/>
                <a:sym typeface="Eurostile" charset="0"/>
              </a:rPr>
              <a:t>Manages and protects the rights</a:t>
            </a:r>
          </a:p>
          <a:p>
            <a:pPr marL="317500" indent="0">
              <a:spcBef>
                <a:spcPts val="1200"/>
              </a:spcBef>
              <a:buFont typeface="Arial"/>
              <a:buNone/>
              <a:defRPr/>
            </a:pPr>
            <a:r>
              <a:rPr lang="en-US" sz="1800" dirty="0" smtClean="0">
                <a:solidFill>
                  <a:srgbClr val="000000"/>
                </a:solidFill>
                <a:latin typeface="Calibri"/>
                <a:cs typeface="Calibri"/>
                <a:sym typeface="Eurostile" charset="0"/>
              </a:rPr>
              <a:t>Because the use of a metadata catalog does not give directly access to the spatial data, it is easy to list the various ways to obtain them. </a:t>
            </a:r>
          </a:p>
          <a:p>
            <a:pPr marL="317500" indent="0">
              <a:spcBef>
                <a:spcPts val="1200"/>
              </a:spcBef>
              <a:buFont typeface="Arial"/>
              <a:buNone/>
              <a:defRPr/>
            </a:pPr>
            <a:r>
              <a:rPr lang="en-US" sz="1800" dirty="0" smtClean="0">
                <a:solidFill>
                  <a:srgbClr val="000000"/>
                </a:solidFill>
                <a:latin typeface="Calibri"/>
                <a:cs typeface="Calibri"/>
                <a:sym typeface="Eurostile" charset="0"/>
              </a:rPr>
              <a:t>Moreover, if the rights of use are applicable, they may also be indicated in the metadata.</a:t>
            </a:r>
          </a:p>
        </p:txBody>
      </p:sp>
      <p:sp>
        <p:nvSpPr>
          <p:cNvPr id="7" name="Down Arrow 6"/>
          <p:cNvSpPr/>
          <p:nvPr/>
        </p:nvSpPr>
        <p:spPr>
          <a:xfrm>
            <a:off x="7328848" y="5377218"/>
            <a:ext cx="600501" cy="100993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457200" y="907900"/>
            <a:ext cx="2637022" cy="369332"/>
          </a:xfrm>
          <a:prstGeom prst="rect">
            <a:avLst/>
          </a:prstGeom>
        </p:spPr>
        <p:txBody>
          <a:bodyPr wrap="none">
            <a:spAutoFit/>
          </a:bodyPr>
          <a:lstStyle/>
          <a:p>
            <a:r>
              <a:rPr lang="en-US" b="1" i="1" dirty="0" smtClean="0"/>
              <a:t>Why metadata? 4) Rights</a:t>
            </a:r>
            <a:endParaRPr lang="en-US" dirty="0"/>
          </a:p>
        </p:txBody>
      </p:sp>
      <p:sp>
        <p:nvSpPr>
          <p:cNvPr id="9" name="TextBox 8"/>
          <p:cNvSpPr txBox="1"/>
          <p:nvPr/>
        </p:nvSpPr>
        <p:spPr>
          <a:xfrm>
            <a:off x="457200" y="415457"/>
            <a:ext cx="8229600" cy="492443"/>
          </a:xfrm>
          <a:prstGeom prst="rect">
            <a:avLst/>
          </a:prstGeom>
          <a:noFill/>
        </p:spPr>
        <p:txBody>
          <a:bodyPr wrap="square" rtlCol="0">
            <a:spAutoFit/>
          </a:bodyPr>
          <a:lstStyle/>
          <a:p>
            <a:r>
              <a:rPr lang="en-US" sz="2600" b="1" dirty="0" smtClean="0">
                <a:solidFill>
                  <a:schemeClr val="bg1">
                    <a:lumMod val="75000"/>
                  </a:schemeClr>
                </a:solidFill>
              </a:rPr>
              <a:t>How to document and search data?</a:t>
            </a:r>
            <a:endParaRPr lang="en-US" sz="2600" b="1" dirty="0">
              <a:solidFill>
                <a:schemeClr val="bg1">
                  <a:lumMod val="75000"/>
                </a:schemeClr>
              </a:solidFill>
            </a:endParaRPr>
          </a:p>
        </p:txBody>
      </p:sp>
    </p:spTree>
    <p:extLst>
      <p:ext uri="{BB962C8B-B14F-4D97-AF65-F5344CB8AC3E}">
        <p14:creationId xmlns:p14="http://schemas.microsoft.com/office/powerpoint/2010/main" val="41798606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
          <p:cNvSpPr txBox="1">
            <a:spLocks noChangeArrowheads="1"/>
          </p:cNvSpPr>
          <p:nvPr/>
        </p:nvSpPr>
        <p:spPr>
          <a:xfrm>
            <a:off x="1312623" y="5604411"/>
            <a:ext cx="4352875" cy="504056"/>
          </a:xfrm>
          <a:prstGeom prst="rect">
            <a:avLst/>
          </a:prstGeom>
        </p:spPr>
        <p:txBody>
          <a:bodyPr vert="horz" lIns="91440" tIns="45720" rIns="91440" bIns="45720" rtlCol="0" anchor="t">
            <a:normAutofit fontScale="77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17500" indent="0">
              <a:spcBef>
                <a:spcPts val="1200"/>
              </a:spcBef>
              <a:buFont typeface="Arial"/>
              <a:buNone/>
              <a:defRPr/>
            </a:pPr>
            <a:r>
              <a:rPr lang="en-US" sz="2200" b="1" dirty="0" smtClean="0">
                <a:solidFill>
                  <a:srgbClr val="000000"/>
                </a:solidFill>
                <a:latin typeface="Calibri"/>
                <a:cs typeface="Calibri"/>
                <a:sym typeface="Eurostile" charset="0"/>
              </a:rPr>
              <a:t>We don’t know anything about this image</a:t>
            </a:r>
            <a:endParaRPr lang="en-US" sz="2200" dirty="0" smtClean="0">
              <a:solidFill>
                <a:srgbClr val="000000"/>
              </a:solidFill>
              <a:latin typeface="Calibri"/>
              <a:cs typeface="Calibri"/>
              <a:sym typeface="Eurostile" charset="0"/>
            </a:endParaRPr>
          </a:p>
        </p:txBody>
      </p:sp>
      <p:pic>
        <p:nvPicPr>
          <p:cNvPr id="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12623" y="1733286"/>
            <a:ext cx="4806298" cy="3468344"/>
          </a:xfrm>
          <a:prstGeom prst="rect">
            <a:avLst/>
          </a:prstGeom>
          <a:noFill/>
          <a:ln w="25400">
            <a:solidFill>
              <a:srgbClr val="000000"/>
            </a:solidFill>
            <a:prstDash val="solid"/>
            <a:miter lim="800000"/>
            <a:headEnd/>
            <a:tailEnd/>
          </a:ln>
          <a:effectLst/>
          <a:extLst>
            <a:ext uri="{909E8E84-426E-40dd-AFC4-6F175D3DCCD1}">
              <a14:hiddenFill xmlns:a14="http://schemas.microsoft.com/office/drawing/2010/main">
                <a:blipFill dpi="0" rotWithShape="0">
                  <a:blip/>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7872" y="3479734"/>
            <a:ext cx="2696128" cy="2815956"/>
          </a:xfrm>
          <a:prstGeom prst="rect">
            <a:avLst/>
          </a:prstGeom>
        </p:spPr>
      </p:pic>
      <p:sp>
        <p:nvSpPr>
          <p:cNvPr id="12" name="Rectangle 1"/>
          <p:cNvSpPr txBox="1">
            <a:spLocks noChangeArrowheads="1"/>
          </p:cNvSpPr>
          <p:nvPr/>
        </p:nvSpPr>
        <p:spPr>
          <a:xfrm>
            <a:off x="6619145" y="2086179"/>
            <a:ext cx="2156365" cy="504056"/>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17500" indent="0">
              <a:spcBef>
                <a:spcPts val="1200"/>
              </a:spcBef>
              <a:buFont typeface="Arial"/>
              <a:buNone/>
              <a:defRPr/>
            </a:pPr>
            <a:r>
              <a:rPr lang="en-US" sz="2200" b="1" dirty="0" smtClean="0">
                <a:solidFill>
                  <a:srgbClr val="000000"/>
                </a:solidFill>
                <a:latin typeface="Calibri"/>
                <a:cs typeface="Calibri"/>
                <a:sym typeface="Eurostile" charset="0"/>
              </a:rPr>
              <a:t>Trash!!</a:t>
            </a:r>
            <a:endParaRPr lang="en-US" sz="2200" dirty="0" smtClean="0">
              <a:solidFill>
                <a:srgbClr val="000000"/>
              </a:solidFill>
              <a:latin typeface="Calibri"/>
              <a:cs typeface="Calibri"/>
              <a:sym typeface="Eurostile" charset="0"/>
            </a:endParaRPr>
          </a:p>
        </p:txBody>
      </p:sp>
      <p:sp>
        <p:nvSpPr>
          <p:cNvPr id="4" name="Down Arrow 3"/>
          <p:cNvSpPr/>
          <p:nvPr/>
        </p:nvSpPr>
        <p:spPr>
          <a:xfrm>
            <a:off x="7219665" y="2717601"/>
            <a:ext cx="600502" cy="572761"/>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457200" y="415457"/>
            <a:ext cx="8229600" cy="492443"/>
          </a:xfrm>
          <a:prstGeom prst="rect">
            <a:avLst/>
          </a:prstGeom>
          <a:noFill/>
        </p:spPr>
        <p:txBody>
          <a:bodyPr wrap="square" rtlCol="0">
            <a:spAutoFit/>
          </a:bodyPr>
          <a:lstStyle/>
          <a:p>
            <a:r>
              <a:rPr lang="en-US" sz="2600" b="1" dirty="0" smtClean="0">
                <a:solidFill>
                  <a:schemeClr val="bg1">
                    <a:lumMod val="75000"/>
                  </a:schemeClr>
                </a:solidFill>
              </a:rPr>
              <a:t>How to document and search data?</a:t>
            </a:r>
            <a:endParaRPr lang="en-US" sz="2600" b="1" dirty="0">
              <a:solidFill>
                <a:schemeClr val="bg1">
                  <a:lumMod val="75000"/>
                </a:schemeClr>
              </a:solidFill>
            </a:endParaRPr>
          </a:p>
        </p:txBody>
      </p:sp>
      <p:sp>
        <p:nvSpPr>
          <p:cNvPr id="13" name="Rectangle 12"/>
          <p:cNvSpPr/>
          <p:nvPr/>
        </p:nvSpPr>
        <p:spPr>
          <a:xfrm>
            <a:off x="457200" y="907900"/>
            <a:ext cx="3237435" cy="369332"/>
          </a:xfrm>
          <a:prstGeom prst="rect">
            <a:avLst/>
          </a:prstGeom>
        </p:spPr>
        <p:txBody>
          <a:bodyPr wrap="none">
            <a:spAutoFit/>
          </a:bodyPr>
          <a:lstStyle/>
          <a:p>
            <a:r>
              <a:rPr lang="en-US" b="1" i="1" dirty="0" smtClean="0"/>
              <a:t>Why metadata? 5. Preservation</a:t>
            </a:r>
            <a:endParaRPr lang="en-US" dirty="0"/>
          </a:p>
        </p:txBody>
      </p:sp>
    </p:spTree>
    <p:extLst>
      <p:ext uri="{BB962C8B-B14F-4D97-AF65-F5344CB8AC3E}">
        <p14:creationId xmlns:p14="http://schemas.microsoft.com/office/powerpoint/2010/main" val="258327415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9"/>
                                        </p:tgtEl>
                                        <p:attrNameLst>
                                          <p:attrName>ppt_w</p:attrName>
                                        </p:attrNameLst>
                                      </p:cBhvr>
                                      <p:tavLst>
                                        <p:tav tm="0">
                                          <p:val>
                                            <p:strVal val="ppt_w"/>
                                          </p:val>
                                        </p:tav>
                                        <p:tav tm="100000">
                                          <p:val>
                                            <p:fltVal val="0"/>
                                          </p:val>
                                        </p:tav>
                                      </p:tavLst>
                                    </p:anim>
                                    <p:anim calcmode="lin" valueType="num">
                                      <p:cBhvr>
                                        <p:cTn id="7" dur="1000"/>
                                        <p:tgtEl>
                                          <p:spTgt spid="9"/>
                                        </p:tgtEl>
                                        <p:attrNameLst>
                                          <p:attrName>ppt_h</p:attrName>
                                        </p:attrNameLst>
                                      </p:cBhvr>
                                      <p:tavLst>
                                        <p:tav tm="0">
                                          <p:val>
                                            <p:strVal val="ppt_h"/>
                                          </p:val>
                                        </p:tav>
                                        <p:tav tm="100000">
                                          <p:val>
                                            <p:fltVal val="0"/>
                                          </p:val>
                                        </p:tav>
                                      </p:tavLst>
                                    </p:anim>
                                    <p:anim calcmode="lin" valueType="num">
                                      <p:cBhvr>
                                        <p:cTn id="8" dur="1000"/>
                                        <p:tgtEl>
                                          <p:spTgt spid="9"/>
                                        </p:tgtEl>
                                        <p:attrNameLst>
                                          <p:attrName>style.rotation</p:attrName>
                                        </p:attrNameLst>
                                      </p:cBhvr>
                                      <p:tavLst>
                                        <p:tav tm="0">
                                          <p:val>
                                            <p:fltVal val="0"/>
                                          </p:val>
                                        </p:tav>
                                        <p:tav tm="100000">
                                          <p:val>
                                            <p:fltVal val="90"/>
                                          </p:val>
                                        </p:tav>
                                      </p:tavLst>
                                    </p:anim>
                                    <p:animEffect transition="out" filter="fade">
                                      <p:cBhvr>
                                        <p:cTn id="9" dur="1000"/>
                                        <p:tgtEl>
                                          <p:spTgt spid="9"/>
                                        </p:tgtEl>
                                      </p:cBhvr>
                                    </p:animEffect>
                                    <p:set>
                                      <p:cBhvr>
                                        <p:cTn id="10" dur="1" fill="hold">
                                          <p:stCondLst>
                                            <p:cond delay="999"/>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2685" y="5703861"/>
            <a:ext cx="2066925"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70327" y="5386106"/>
            <a:ext cx="6208501" cy="877163"/>
          </a:xfrm>
          <a:prstGeom prst="rect">
            <a:avLst/>
          </a:prstGeom>
        </p:spPr>
        <p:txBody>
          <a:bodyPr wrap="square">
            <a:spAutoFit/>
          </a:bodyPr>
          <a:lstStyle/>
          <a:p>
            <a:pPr marL="317500">
              <a:spcBef>
                <a:spcPts val="1200"/>
              </a:spcBef>
              <a:defRPr/>
            </a:pPr>
            <a:r>
              <a:rPr lang="en-US" sz="1700" dirty="0">
                <a:solidFill>
                  <a:srgbClr val="000000"/>
                </a:solidFill>
                <a:latin typeface="Calibri"/>
                <a:cs typeface="Calibri"/>
                <a:sym typeface="Eurostile" charset="0"/>
              </a:rPr>
              <a:t>The ISO 19115 Standard </a:t>
            </a:r>
            <a:r>
              <a:rPr lang="en-US" sz="1700" b="1" dirty="0">
                <a:solidFill>
                  <a:srgbClr val="000000"/>
                </a:solidFill>
                <a:latin typeface="Calibri"/>
                <a:cs typeface="Calibri"/>
                <a:sym typeface="Eurostile" charset="0"/>
              </a:rPr>
              <a:t>defines an extensive set of metadata elements</a:t>
            </a:r>
            <a:r>
              <a:rPr lang="en-US" sz="1700" dirty="0">
                <a:solidFill>
                  <a:srgbClr val="000000"/>
                </a:solidFill>
                <a:latin typeface="Calibri"/>
                <a:cs typeface="Calibri"/>
                <a:sym typeface="Eurostile" charset="0"/>
              </a:rPr>
              <a:t>; </a:t>
            </a:r>
            <a:r>
              <a:rPr lang="en-US" sz="1700" dirty="0" smtClean="0">
                <a:solidFill>
                  <a:srgbClr val="000000"/>
                </a:solidFill>
                <a:latin typeface="Calibri"/>
                <a:cs typeface="Calibri"/>
                <a:sym typeface="Eurostile" charset="0"/>
              </a:rPr>
              <a:t>(typically </a:t>
            </a:r>
            <a:r>
              <a:rPr lang="en-US" sz="1700" dirty="0">
                <a:solidFill>
                  <a:srgbClr val="000000"/>
                </a:solidFill>
                <a:latin typeface="Calibri"/>
                <a:cs typeface="Calibri"/>
                <a:sym typeface="Eurostile" charset="0"/>
              </a:rPr>
              <a:t>only a subset of the full number of elements is </a:t>
            </a:r>
            <a:r>
              <a:rPr lang="en-US" sz="1700" dirty="0" smtClean="0">
                <a:solidFill>
                  <a:srgbClr val="000000"/>
                </a:solidFill>
                <a:latin typeface="Calibri"/>
                <a:cs typeface="Calibri"/>
                <a:sym typeface="Eurostile" charset="0"/>
              </a:rPr>
              <a:t>used). </a:t>
            </a:r>
            <a:endParaRPr lang="en-US" sz="1700" dirty="0">
              <a:solidFill>
                <a:srgbClr val="000000"/>
              </a:solidFill>
              <a:latin typeface="Calibri"/>
              <a:cs typeface="Calibri"/>
              <a:sym typeface="Eurostile" charset="0"/>
            </a:endParaRPr>
          </a:p>
        </p:txBody>
      </p:sp>
      <p:grpSp>
        <p:nvGrpSpPr>
          <p:cNvPr id="3" name="Group 2"/>
          <p:cNvGrpSpPr/>
          <p:nvPr/>
        </p:nvGrpSpPr>
        <p:grpSpPr>
          <a:xfrm>
            <a:off x="294673" y="1596751"/>
            <a:ext cx="8420669" cy="3661955"/>
            <a:chOff x="266131" y="939735"/>
            <a:chExt cx="9144000" cy="3976515"/>
          </a:xfrm>
        </p:grpSpPr>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8119"/>
            <a:stretch/>
          </p:blipFill>
          <p:spPr bwMode="auto">
            <a:xfrm>
              <a:off x="613653" y="939735"/>
              <a:ext cx="7972425" cy="369318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266131" y="4639251"/>
              <a:ext cx="9144000" cy="276999"/>
            </a:xfrm>
            <a:prstGeom prst="rect">
              <a:avLst/>
            </a:prstGeom>
          </p:spPr>
          <p:txBody>
            <a:bodyPr wrap="square">
              <a:spAutoFit/>
            </a:bodyPr>
            <a:lstStyle/>
            <a:p>
              <a:pPr marL="317500" indent="0" algn="l" eaLnBrk="1" hangingPunct="1">
                <a:spcBef>
                  <a:spcPts val="1200"/>
                </a:spcBef>
                <a:buNone/>
                <a:defRPr/>
              </a:pPr>
              <a:r>
                <a:rPr lang="fr-CH" sz="1200" i="1" dirty="0" err="1">
                  <a:solidFill>
                    <a:srgbClr val="000000"/>
                  </a:solidFill>
                  <a:latin typeface="Calibri"/>
                  <a:cs typeface="Calibri"/>
                  <a:sym typeface="Eurostile" charset="0"/>
                </a:rPr>
                <a:t>From</a:t>
              </a:r>
              <a:r>
                <a:rPr lang="fr-CH" sz="1200" i="1" dirty="0">
                  <a:solidFill>
                    <a:srgbClr val="000000"/>
                  </a:solidFill>
                  <a:latin typeface="Calibri"/>
                  <a:cs typeface="Calibri"/>
                  <a:sym typeface="Eurostile" charset="0"/>
                </a:rPr>
                <a:t> :C. </a:t>
              </a:r>
              <a:r>
                <a:rPr lang="fr-CH" sz="1200" i="1" dirty="0" err="1">
                  <a:solidFill>
                    <a:srgbClr val="000000"/>
                  </a:solidFill>
                  <a:latin typeface="Calibri"/>
                  <a:cs typeface="Calibri"/>
                  <a:sym typeface="Eurostile" charset="0"/>
                </a:rPr>
                <a:t>Plumejeaud</a:t>
              </a:r>
              <a:r>
                <a:rPr lang="fr-CH" sz="1200" i="1" dirty="0">
                  <a:solidFill>
                    <a:srgbClr val="000000"/>
                  </a:solidFill>
                  <a:latin typeface="Calibri"/>
                  <a:cs typeface="Calibri"/>
                  <a:sym typeface="Eurostile" charset="0"/>
                </a:rPr>
                <a:t> , et al (2011): Opérationnalisation d’un profil ISO 19115 pour des métadonnées socio-économiques </a:t>
              </a:r>
            </a:p>
          </p:txBody>
        </p:sp>
      </p:grpSp>
      <p:sp>
        <p:nvSpPr>
          <p:cNvPr id="6" name="TextBox 5"/>
          <p:cNvSpPr txBox="1"/>
          <p:nvPr/>
        </p:nvSpPr>
        <p:spPr>
          <a:xfrm>
            <a:off x="457200" y="415457"/>
            <a:ext cx="8229600" cy="492443"/>
          </a:xfrm>
          <a:prstGeom prst="rect">
            <a:avLst/>
          </a:prstGeom>
          <a:noFill/>
        </p:spPr>
        <p:txBody>
          <a:bodyPr wrap="square" rtlCol="0">
            <a:spAutoFit/>
          </a:bodyPr>
          <a:lstStyle/>
          <a:p>
            <a:r>
              <a:rPr lang="en-US" sz="2600" b="1" dirty="0" smtClean="0">
                <a:solidFill>
                  <a:schemeClr val="bg1">
                    <a:lumMod val="75000"/>
                  </a:schemeClr>
                </a:solidFill>
              </a:rPr>
              <a:t>How to document and search data?</a:t>
            </a:r>
            <a:endParaRPr lang="en-US" sz="2600" b="1" dirty="0">
              <a:solidFill>
                <a:schemeClr val="bg1">
                  <a:lumMod val="75000"/>
                </a:schemeClr>
              </a:solidFill>
            </a:endParaRPr>
          </a:p>
        </p:txBody>
      </p:sp>
      <p:sp>
        <p:nvSpPr>
          <p:cNvPr id="8" name="Rectangle 7"/>
          <p:cNvSpPr/>
          <p:nvPr/>
        </p:nvSpPr>
        <p:spPr>
          <a:xfrm>
            <a:off x="457200" y="907900"/>
            <a:ext cx="4172950" cy="369332"/>
          </a:xfrm>
          <a:prstGeom prst="rect">
            <a:avLst/>
          </a:prstGeom>
        </p:spPr>
        <p:txBody>
          <a:bodyPr wrap="none">
            <a:spAutoFit/>
          </a:bodyPr>
          <a:lstStyle/>
          <a:p>
            <a:r>
              <a:rPr lang="en-US" b="1" i="1" dirty="0" err="1" smtClean="0"/>
              <a:t>Geonetwork</a:t>
            </a:r>
            <a:r>
              <a:rPr lang="en-US" b="1" i="1" dirty="0" smtClean="0"/>
              <a:t>: creation of metadata online</a:t>
            </a:r>
            <a:endParaRPr lang="en-US" dirty="0"/>
          </a:p>
        </p:txBody>
      </p:sp>
    </p:spTree>
    <p:extLst>
      <p:ext uri="{BB962C8B-B14F-4D97-AF65-F5344CB8AC3E}">
        <p14:creationId xmlns:p14="http://schemas.microsoft.com/office/powerpoint/2010/main" val="167930991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9557" y="1446283"/>
            <a:ext cx="4403780" cy="3839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
          <p:cNvSpPr txBox="1">
            <a:spLocks noChangeArrowheads="1"/>
          </p:cNvSpPr>
          <p:nvPr/>
        </p:nvSpPr>
        <p:spPr bwMode="auto">
          <a:xfrm>
            <a:off x="127096" y="1474821"/>
            <a:ext cx="4403961" cy="46805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square" lIns="50800" tIns="50800" rIns="50800" bIns="50800" numCol="1" anchor="t" anchorCtr="0" compatLnSpc="1">
            <a:prstTxWarp prst="textNoShape">
              <a:avLst/>
            </a:prstTxWarp>
          </a:bodyPr>
          <a:lstStyle>
            <a:lvl1pPr marL="838200" indent="-571500" algn="l" rtl="0" eaLnBrk="0" fontAlgn="base" hangingPunct="0">
              <a:spcBef>
                <a:spcPts val="2400"/>
              </a:spcBef>
              <a:spcAft>
                <a:spcPct val="0"/>
              </a:spcAft>
              <a:buSzPct val="171000"/>
              <a:buFont typeface="Gill Sans" charset="0"/>
              <a:buChar char="•"/>
              <a:defRPr sz="4200">
                <a:solidFill>
                  <a:schemeClr val="tx1"/>
                </a:solidFill>
                <a:latin typeface="+mn-lt"/>
                <a:ea typeface="ＭＳ Ｐゴシック" pitchFamily="34" charset="-128"/>
                <a:cs typeface="+mn-cs"/>
                <a:sym typeface="Gill Sans" charset="0"/>
              </a:defRPr>
            </a:lvl1pPr>
            <a:lvl2pPr marL="1282700" indent="-571500" algn="l" rtl="0" eaLnBrk="0" fontAlgn="base" hangingPunct="0">
              <a:spcBef>
                <a:spcPts val="2400"/>
              </a:spcBef>
              <a:spcAft>
                <a:spcPct val="0"/>
              </a:spcAft>
              <a:buSzPct val="171000"/>
              <a:buFont typeface="Gill Sans" charset="0"/>
              <a:buChar char="•"/>
              <a:defRPr sz="4200">
                <a:solidFill>
                  <a:schemeClr val="tx1"/>
                </a:solidFill>
                <a:latin typeface="+mn-lt"/>
                <a:ea typeface="ＭＳ Ｐゴシック" pitchFamily="34" charset="-128"/>
                <a:sym typeface="Gill Sans" charset="0"/>
              </a:defRPr>
            </a:lvl2pPr>
            <a:lvl3pPr marL="1727200" indent="-571500" algn="l" rtl="0" eaLnBrk="0" fontAlgn="base" hangingPunct="0">
              <a:spcBef>
                <a:spcPts val="2400"/>
              </a:spcBef>
              <a:spcAft>
                <a:spcPct val="0"/>
              </a:spcAft>
              <a:buSzPct val="171000"/>
              <a:buFont typeface="Gill Sans" charset="0"/>
              <a:buChar char="•"/>
              <a:defRPr sz="4200">
                <a:solidFill>
                  <a:schemeClr val="tx1"/>
                </a:solidFill>
                <a:latin typeface="+mn-lt"/>
                <a:ea typeface="ＭＳ Ｐゴシック" pitchFamily="34" charset="-128"/>
                <a:sym typeface="Gill Sans" charset="0"/>
              </a:defRPr>
            </a:lvl3pPr>
            <a:lvl4pPr marL="2171700" indent="-571500" algn="l" rtl="0" eaLnBrk="0" fontAlgn="base" hangingPunct="0">
              <a:spcBef>
                <a:spcPts val="2400"/>
              </a:spcBef>
              <a:spcAft>
                <a:spcPct val="0"/>
              </a:spcAft>
              <a:buSzPct val="171000"/>
              <a:buFont typeface="Gill Sans" charset="0"/>
              <a:buChar char="•"/>
              <a:defRPr sz="4200">
                <a:solidFill>
                  <a:schemeClr val="tx1"/>
                </a:solidFill>
                <a:latin typeface="+mn-lt"/>
                <a:ea typeface="ＭＳ Ｐゴシック" pitchFamily="34" charset="-128"/>
                <a:sym typeface="Gill Sans" charset="0"/>
              </a:defRPr>
            </a:lvl4pPr>
            <a:lvl5pPr marL="2616200" indent="-571500" algn="l" rtl="0" eaLnBrk="0" fontAlgn="base" hangingPunct="0">
              <a:spcBef>
                <a:spcPts val="2400"/>
              </a:spcBef>
              <a:spcAft>
                <a:spcPct val="0"/>
              </a:spcAft>
              <a:buSzPct val="171000"/>
              <a:buFont typeface="Gill Sans" charset="0"/>
              <a:buChar char="•"/>
              <a:defRPr sz="4200">
                <a:solidFill>
                  <a:schemeClr val="tx1"/>
                </a:solidFill>
                <a:latin typeface="+mn-lt"/>
                <a:ea typeface="ＭＳ Ｐゴシック" pitchFamily="34" charset="-128"/>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sym typeface="Gill Sans" charset="0"/>
              </a:defRPr>
            </a:lvl9pPr>
          </a:lstStyle>
          <a:p>
            <a:pPr marL="317500" indent="0" eaLnBrk="1" hangingPunct="1">
              <a:buNone/>
              <a:defRPr/>
            </a:pPr>
            <a:r>
              <a:rPr lang="en-US" sz="1600" dirty="0">
                <a:solidFill>
                  <a:srgbClr val="000000"/>
                </a:solidFill>
                <a:latin typeface="Calibri"/>
                <a:ea typeface="+mn-ea"/>
                <a:cs typeface="Calibri"/>
                <a:sym typeface="Eurostile" charset="0"/>
              </a:rPr>
              <a:t>The ISO19115-19139 standards seem to confuse </a:t>
            </a:r>
            <a:r>
              <a:rPr lang="en-US" sz="1600" dirty="0" smtClean="0">
                <a:solidFill>
                  <a:srgbClr val="000000"/>
                </a:solidFill>
                <a:latin typeface="Calibri"/>
                <a:ea typeface="+mn-ea"/>
                <a:cs typeface="Calibri"/>
                <a:sym typeface="Eurostile" charset="0"/>
              </a:rPr>
              <a:t>many </a:t>
            </a:r>
            <a:r>
              <a:rPr lang="en-US" sz="1600" dirty="0">
                <a:solidFill>
                  <a:srgbClr val="000000"/>
                </a:solidFill>
                <a:latin typeface="Calibri"/>
                <a:ea typeface="+mn-ea"/>
                <a:cs typeface="Calibri"/>
                <a:sym typeface="Eurostile" charset="0"/>
              </a:rPr>
              <a:t>people. </a:t>
            </a:r>
            <a:r>
              <a:rPr lang="en-US" sz="1600" b="1" dirty="0" smtClean="0">
                <a:solidFill>
                  <a:srgbClr val="000000"/>
                </a:solidFill>
                <a:latin typeface="Calibri"/>
                <a:ea typeface="+mn-ea"/>
                <a:cs typeface="Calibri"/>
                <a:sym typeface="Eurostile" charset="0"/>
              </a:rPr>
              <a:t>There </a:t>
            </a:r>
            <a:r>
              <a:rPr lang="en-US" sz="1600" b="1" dirty="0">
                <a:solidFill>
                  <a:srgbClr val="000000"/>
                </a:solidFill>
                <a:latin typeface="Calibri"/>
                <a:ea typeface="+mn-ea"/>
                <a:cs typeface="Calibri"/>
                <a:sym typeface="Eurostile" charset="0"/>
              </a:rPr>
              <a:t>is only one (1!) metadata standard for geographic data, and that is the ISO-19115</a:t>
            </a:r>
            <a:r>
              <a:rPr lang="en-US" sz="1600" dirty="0">
                <a:solidFill>
                  <a:srgbClr val="000000"/>
                </a:solidFill>
                <a:latin typeface="Calibri"/>
                <a:ea typeface="+mn-ea"/>
                <a:cs typeface="Calibri"/>
                <a:sym typeface="Eurostile" charset="0"/>
              </a:rPr>
              <a:t> metadata standard. </a:t>
            </a:r>
            <a:endParaRPr lang="en-US" sz="1600" dirty="0" smtClean="0">
              <a:solidFill>
                <a:srgbClr val="000000"/>
              </a:solidFill>
              <a:latin typeface="Calibri"/>
              <a:ea typeface="+mn-ea"/>
              <a:cs typeface="Calibri"/>
              <a:sym typeface="Eurostile" charset="0"/>
            </a:endParaRPr>
          </a:p>
          <a:p>
            <a:pPr marL="317500" indent="0" eaLnBrk="1" hangingPunct="1">
              <a:buNone/>
              <a:defRPr/>
            </a:pPr>
            <a:r>
              <a:rPr lang="en-US" sz="1600" dirty="0" smtClean="0">
                <a:solidFill>
                  <a:srgbClr val="000000"/>
                </a:solidFill>
                <a:latin typeface="Calibri"/>
                <a:ea typeface="+mn-ea"/>
                <a:cs typeface="Calibri"/>
                <a:sym typeface="Eurostile" charset="0"/>
              </a:rPr>
              <a:t>The </a:t>
            </a:r>
            <a:r>
              <a:rPr lang="en-US" sz="1600" dirty="0">
                <a:solidFill>
                  <a:srgbClr val="000000"/>
                </a:solidFill>
                <a:latin typeface="Calibri"/>
                <a:ea typeface="+mn-ea"/>
                <a:cs typeface="Calibri"/>
                <a:sym typeface="Eurostile" charset="0"/>
              </a:rPr>
              <a:t>ISO-19115 standard was originally released without a DTD or XML schema that could be used to validate such a metadata record (formatted as an XML document</a:t>
            </a:r>
            <a:r>
              <a:rPr lang="en-US" sz="1600" dirty="0" smtClean="0">
                <a:solidFill>
                  <a:srgbClr val="000000"/>
                </a:solidFill>
                <a:latin typeface="Calibri"/>
                <a:ea typeface="+mn-ea"/>
                <a:cs typeface="Calibri"/>
                <a:sym typeface="Eurostile" charset="0"/>
              </a:rPr>
              <a:t>).</a:t>
            </a:r>
          </a:p>
          <a:p>
            <a:pPr marL="317500" indent="0" eaLnBrk="1" hangingPunct="1">
              <a:buNone/>
              <a:defRPr/>
            </a:pPr>
            <a:r>
              <a:rPr lang="en-US" sz="1600" dirty="0" smtClean="0">
                <a:solidFill>
                  <a:srgbClr val="000000"/>
                </a:solidFill>
                <a:latin typeface="Calibri"/>
                <a:ea typeface="+mn-ea"/>
                <a:cs typeface="Calibri"/>
                <a:sym typeface="Eurostile" charset="0"/>
              </a:rPr>
              <a:t>It </a:t>
            </a:r>
            <a:r>
              <a:rPr lang="en-US" sz="1600" dirty="0">
                <a:solidFill>
                  <a:srgbClr val="000000"/>
                </a:solidFill>
                <a:latin typeface="Calibri"/>
                <a:ea typeface="+mn-ea"/>
                <a:cs typeface="Calibri"/>
                <a:sym typeface="Eurostile" charset="0"/>
              </a:rPr>
              <a:t>was decided by ISO TC211 to develop a </a:t>
            </a:r>
            <a:r>
              <a:rPr lang="en-US" sz="1600" b="1" dirty="0">
                <a:solidFill>
                  <a:srgbClr val="000000"/>
                </a:solidFill>
                <a:latin typeface="Calibri"/>
                <a:ea typeface="+mn-ea"/>
                <a:cs typeface="Calibri"/>
                <a:sym typeface="Eurostile" charset="0"/>
              </a:rPr>
              <a:t>specific implementation standard, called ISO-19139</a:t>
            </a:r>
            <a:r>
              <a:rPr lang="en-US" sz="1600" dirty="0">
                <a:solidFill>
                  <a:srgbClr val="000000"/>
                </a:solidFill>
                <a:latin typeface="Calibri"/>
                <a:ea typeface="+mn-ea"/>
                <a:cs typeface="Calibri"/>
                <a:sym typeface="Eurostile" charset="0"/>
              </a:rPr>
              <a:t>. This standard would have the form of a metadata scheme (an XSD document). The schema can be used to validate the structure of an ISO-19115 document</a:t>
            </a:r>
            <a:endParaRPr lang="en-US" sz="1600" dirty="0" smtClean="0">
              <a:solidFill>
                <a:srgbClr val="000000"/>
              </a:solidFill>
              <a:latin typeface="Calibri"/>
              <a:ea typeface="+mn-ea"/>
              <a:cs typeface="Calibri"/>
              <a:sym typeface="Eurostile" charset="0"/>
            </a:endParaRPr>
          </a:p>
        </p:txBody>
      </p:sp>
      <p:sp>
        <p:nvSpPr>
          <p:cNvPr id="5" name="TextBox 4"/>
          <p:cNvSpPr txBox="1"/>
          <p:nvPr/>
        </p:nvSpPr>
        <p:spPr>
          <a:xfrm>
            <a:off x="457200" y="415457"/>
            <a:ext cx="8229600" cy="492443"/>
          </a:xfrm>
          <a:prstGeom prst="rect">
            <a:avLst/>
          </a:prstGeom>
          <a:noFill/>
        </p:spPr>
        <p:txBody>
          <a:bodyPr wrap="square" rtlCol="0">
            <a:spAutoFit/>
          </a:bodyPr>
          <a:lstStyle/>
          <a:p>
            <a:r>
              <a:rPr lang="en-US" sz="2600" b="1" dirty="0" smtClean="0">
                <a:solidFill>
                  <a:schemeClr val="bg1">
                    <a:lumMod val="75000"/>
                  </a:schemeClr>
                </a:solidFill>
              </a:rPr>
              <a:t>How to document and search data?</a:t>
            </a:r>
            <a:endParaRPr lang="en-US" sz="2600" b="1" dirty="0">
              <a:solidFill>
                <a:schemeClr val="bg1">
                  <a:lumMod val="75000"/>
                </a:schemeClr>
              </a:solidFill>
            </a:endParaRPr>
          </a:p>
        </p:txBody>
      </p:sp>
      <p:sp>
        <p:nvSpPr>
          <p:cNvPr id="6" name="Rectangle 5"/>
          <p:cNvSpPr/>
          <p:nvPr/>
        </p:nvSpPr>
        <p:spPr>
          <a:xfrm>
            <a:off x="457200" y="907900"/>
            <a:ext cx="4172950" cy="369332"/>
          </a:xfrm>
          <a:prstGeom prst="rect">
            <a:avLst/>
          </a:prstGeom>
        </p:spPr>
        <p:txBody>
          <a:bodyPr wrap="none">
            <a:spAutoFit/>
          </a:bodyPr>
          <a:lstStyle/>
          <a:p>
            <a:r>
              <a:rPr lang="en-US" b="1" i="1" dirty="0" err="1" smtClean="0"/>
              <a:t>Geonetwork</a:t>
            </a:r>
            <a:r>
              <a:rPr lang="en-US" b="1" i="1" dirty="0" smtClean="0"/>
              <a:t>: creation of metadata online</a:t>
            </a:r>
            <a:endParaRPr lang="en-US" dirty="0"/>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92685" y="5703861"/>
            <a:ext cx="2066925"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813042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833" y="1457590"/>
            <a:ext cx="8141344" cy="4630578"/>
          </a:xfrm>
          <a:prstGeom prst="rect">
            <a:avLst/>
          </a:prstGeom>
          <a:noFill/>
          <a:ln w="28575">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57200" y="415457"/>
            <a:ext cx="8229600" cy="492443"/>
          </a:xfrm>
          <a:prstGeom prst="rect">
            <a:avLst/>
          </a:prstGeom>
          <a:noFill/>
        </p:spPr>
        <p:txBody>
          <a:bodyPr wrap="square" rtlCol="0">
            <a:spAutoFit/>
          </a:bodyPr>
          <a:lstStyle/>
          <a:p>
            <a:r>
              <a:rPr lang="en-US" sz="2600" b="1" dirty="0" smtClean="0">
                <a:solidFill>
                  <a:schemeClr val="bg1">
                    <a:lumMod val="75000"/>
                  </a:schemeClr>
                </a:solidFill>
              </a:rPr>
              <a:t>How to document and search data?</a:t>
            </a:r>
            <a:endParaRPr lang="en-US" sz="2600" b="1" dirty="0">
              <a:solidFill>
                <a:schemeClr val="bg1">
                  <a:lumMod val="75000"/>
                </a:schemeClr>
              </a:solidFill>
            </a:endParaRPr>
          </a:p>
        </p:txBody>
      </p:sp>
      <p:sp>
        <p:nvSpPr>
          <p:cNvPr id="4" name="Rectangle 3"/>
          <p:cNvSpPr/>
          <p:nvPr/>
        </p:nvSpPr>
        <p:spPr>
          <a:xfrm>
            <a:off x="457200" y="907900"/>
            <a:ext cx="2582771" cy="369332"/>
          </a:xfrm>
          <a:prstGeom prst="rect">
            <a:avLst/>
          </a:prstGeom>
        </p:spPr>
        <p:txBody>
          <a:bodyPr wrap="none">
            <a:spAutoFit/>
          </a:bodyPr>
          <a:lstStyle/>
          <a:p>
            <a:r>
              <a:rPr lang="en-US" b="1" i="1" dirty="0" smtClean="0"/>
              <a:t>Metadata and standards</a:t>
            </a:r>
            <a:endParaRPr lang="en-US" dirty="0"/>
          </a:p>
        </p:txBody>
      </p:sp>
    </p:spTree>
    <p:extLst>
      <p:ext uri="{BB962C8B-B14F-4D97-AF65-F5344CB8AC3E}">
        <p14:creationId xmlns:p14="http://schemas.microsoft.com/office/powerpoint/2010/main" val="232480776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1"/>
          <p:cNvSpPr>
            <a:spLocks/>
          </p:cNvSpPr>
          <p:nvPr/>
        </p:nvSpPr>
        <p:spPr bwMode="auto">
          <a:xfrm>
            <a:off x="444084" y="3143250"/>
            <a:ext cx="8238233" cy="492443"/>
          </a:xfrm>
          <a:prstGeom prst="rect">
            <a:avLst/>
          </a:prstGeom>
          <a:noFill/>
          <a:ln w="12700">
            <a:noFill/>
            <a:miter lim="800000"/>
            <a:headEnd/>
            <a:tailEnd/>
          </a:ln>
        </p:spPr>
        <p:txBody>
          <a:bodyPr wrap="none" lIns="0" tIns="0" rIns="0" bIns="0" anchor="ctr">
            <a:prstTxWarp prst="textNoShape">
              <a:avLst/>
            </a:prstTxWarp>
            <a:spAutoFit/>
          </a:bodyPr>
          <a:lstStyle/>
          <a:p>
            <a:r>
              <a:rPr lang="en-US" sz="3200" dirty="0">
                <a:latin typeface="Gill Sans"/>
                <a:ea typeface="Gill Sans" pitchFamily="-84" charset="0"/>
                <a:cs typeface="Gill Sans" pitchFamily="-84" charset="0"/>
              </a:rPr>
              <a:t>Turning raw data into understandable information</a:t>
            </a:r>
          </a:p>
        </p:txBody>
      </p:sp>
      <p:sp>
        <p:nvSpPr>
          <p:cNvPr id="37890" name="Rectangle 2"/>
          <p:cNvSpPr>
            <a:spLocks/>
          </p:cNvSpPr>
          <p:nvPr/>
        </p:nvSpPr>
        <p:spPr bwMode="auto">
          <a:xfrm>
            <a:off x="7778874" y="3691310"/>
            <a:ext cx="839391" cy="285750"/>
          </a:xfrm>
          <a:prstGeom prst="rect">
            <a:avLst/>
          </a:prstGeom>
          <a:noFill/>
          <a:ln w="12700">
            <a:noFill/>
            <a:miter lim="800000"/>
            <a:headEnd/>
            <a:tailEnd/>
          </a:ln>
        </p:spPr>
        <p:txBody>
          <a:bodyPr lIns="0" tIns="0" rIns="0" bIns="0" anchor="ctr">
            <a:prstTxWarp prst="textNoShape">
              <a:avLst/>
            </a:prstTxWarp>
          </a:bodyPr>
          <a:lstStyle/>
          <a:p>
            <a:pPr>
              <a:spcBef>
                <a:spcPts val="1687"/>
              </a:spcBef>
            </a:pPr>
            <a:r>
              <a:rPr lang="en-US" sz="1300" i="1" dirty="0">
                <a:ea typeface="Gill Sans" pitchFamily="-84" charset="0"/>
                <a:cs typeface="Gill Sans" pitchFamily="-84" charset="0"/>
              </a:rPr>
              <a:t>Gore (1998)</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91382" y="5534928"/>
            <a:ext cx="1559146" cy="629542"/>
          </a:xfrm>
          <a:prstGeom prst="rect">
            <a:avLst/>
          </a:prstGeom>
          <a:noFill/>
          <a:ln>
            <a:noFill/>
          </a:ln>
          <a:effectLst/>
          <a:extLst>
            <a:ext uri="{909E8E84-426E-40dd-AFC4-6F175D3DCCD1}">
              <a14:hiddenFill xmlns:a14="http://schemas.microsoft.com/office/drawing/2010/main">
                <a:blipFill dpi="0" rotWithShape="0">
                  <a:blip/>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6809" y="2117660"/>
            <a:ext cx="3467384" cy="502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9659" y="2117660"/>
            <a:ext cx="4142036" cy="611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2665" y="4539648"/>
            <a:ext cx="3839030" cy="493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17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21624" y="3853848"/>
            <a:ext cx="43719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0179"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9659" y="3064666"/>
            <a:ext cx="8749932" cy="564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0180"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01331" y="5396232"/>
            <a:ext cx="1628775" cy="866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0181"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81607" y="5504612"/>
            <a:ext cx="1400175" cy="24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457200" y="415457"/>
            <a:ext cx="8229600" cy="492443"/>
          </a:xfrm>
          <a:prstGeom prst="rect">
            <a:avLst/>
          </a:prstGeom>
          <a:noFill/>
        </p:spPr>
        <p:txBody>
          <a:bodyPr wrap="square" rtlCol="0">
            <a:spAutoFit/>
          </a:bodyPr>
          <a:lstStyle/>
          <a:p>
            <a:r>
              <a:rPr lang="en-US" sz="2600" b="1" dirty="0" smtClean="0">
                <a:solidFill>
                  <a:schemeClr val="bg1">
                    <a:lumMod val="75000"/>
                  </a:schemeClr>
                </a:solidFill>
              </a:rPr>
              <a:t>How to document and search data?</a:t>
            </a:r>
            <a:endParaRPr lang="en-US" sz="2600" b="1" dirty="0">
              <a:solidFill>
                <a:schemeClr val="bg1">
                  <a:lumMod val="75000"/>
                </a:schemeClr>
              </a:solidFill>
            </a:endParaRPr>
          </a:p>
        </p:txBody>
      </p:sp>
      <p:sp>
        <p:nvSpPr>
          <p:cNvPr id="15" name="Rectangle 14"/>
          <p:cNvSpPr/>
          <p:nvPr/>
        </p:nvSpPr>
        <p:spPr>
          <a:xfrm>
            <a:off x="457200" y="907900"/>
            <a:ext cx="4006237" cy="369332"/>
          </a:xfrm>
          <a:prstGeom prst="rect">
            <a:avLst/>
          </a:prstGeom>
        </p:spPr>
        <p:txBody>
          <a:bodyPr wrap="none">
            <a:spAutoFit/>
          </a:bodyPr>
          <a:lstStyle/>
          <a:p>
            <a:r>
              <a:rPr lang="en-US" b="1" i="1" dirty="0" smtClean="0"/>
              <a:t>Examples of projects using </a:t>
            </a:r>
            <a:r>
              <a:rPr lang="en-US" b="1" i="1" dirty="0" err="1" smtClean="0"/>
              <a:t>GeoNetwork</a:t>
            </a:r>
            <a:endParaRPr lang="en-US" dirty="0"/>
          </a:p>
        </p:txBody>
      </p:sp>
    </p:spTree>
    <p:extLst>
      <p:ext uri="{BB962C8B-B14F-4D97-AF65-F5344CB8AC3E}">
        <p14:creationId xmlns:p14="http://schemas.microsoft.com/office/powerpoint/2010/main" val="367195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txBox="1">
            <a:spLocks noChangeArrowheads="1"/>
          </p:cNvSpPr>
          <p:nvPr/>
        </p:nvSpPr>
        <p:spPr>
          <a:xfrm>
            <a:off x="209336" y="1451224"/>
            <a:ext cx="8707272" cy="2144544"/>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17500" indent="0">
              <a:buFont typeface="Gill Sans" charset="0"/>
              <a:buNone/>
              <a:defRPr/>
            </a:pPr>
            <a:r>
              <a:rPr lang="en-US" sz="1800" dirty="0" smtClean="0">
                <a:solidFill>
                  <a:srgbClr val="000000"/>
                </a:solidFill>
                <a:latin typeface="Calibri"/>
                <a:cs typeface="Calibri"/>
                <a:sym typeface="Eurostile" charset="0"/>
              </a:rPr>
              <a:t>GeoNetwork </a:t>
            </a:r>
            <a:r>
              <a:rPr lang="en-US" sz="1800" dirty="0" err="1" smtClean="0">
                <a:solidFill>
                  <a:srgbClr val="000000"/>
                </a:solidFill>
                <a:latin typeface="Calibri"/>
                <a:cs typeface="Calibri"/>
                <a:sym typeface="Eurostile" charset="0"/>
              </a:rPr>
              <a:t>opensource</a:t>
            </a:r>
            <a:r>
              <a:rPr lang="en-US" sz="1800" dirty="0" smtClean="0">
                <a:solidFill>
                  <a:srgbClr val="000000"/>
                </a:solidFill>
                <a:latin typeface="Calibri"/>
                <a:cs typeface="Calibri"/>
                <a:sym typeface="Eurostile" charset="0"/>
              </a:rPr>
              <a:t> is a standard based and </a:t>
            </a:r>
            <a:r>
              <a:rPr lang="en-US" sz="1800" i="1" dirty="0" smtClean="0">
                <a:solidFill>
                  <a:srgbClr val="000000"/>
                </a:solidFill>
                <a:latin typeface="Calibri"/>
                <a:cs typeface="Calibri"/>
                <a:sym typeface="Eurostile" charset="0"/>
              </a:rPr>
              <a:t>decentralized</a:t>
            </a:r>
            <a:r>
              <a:rPr lang="en-US" sz="1800" dirty="0" smtClean="0">
                <a:solidFill>
                  <a:srgbClr val="000000"/>
                </a:solidFill>
                <a:latin typeface="Calibri"/>
                <a:cs typeface="Calibri"/>
                <a:sym typeface="Eurostile" charset="0"/>
              </a:rPr>
              <a:t> spatial information management system, designed to enable access to geo-referenced databases and cartographic products from a variety of data providers through descriptive metadata, </a:t>
            </a:r>
          </a:p>
          <a:p>
            <a:pPr marL="317500" indent="0">
              <a:buFont typeface="Gill Sans" charset="0"/>
              <a:buNone/>
              <a:defRPr/>
            </a:pPr>
            <a:r>
              <a:rPr lang="en-US" sz="1800" dirty="0" smtClean="0">
                <a:solidFill>
                  <a:srgbClr val="000000"/>
                </a:solidFill>
                <a:latin typeface="Calibri"/>
                <a:cs typeface="Calibri"/>
                <a:sym typeface="Eurostile" charset="0"/>
              </a:rPr>
              <a:t>enhancing the spatial information exchange and sharing between organizations and their audience, using the capacities and the power of the Internet.</a:t>
            </a:r>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418" y="3886936"/>
            <a:ext cx="3161428" cy="1768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7589" y="3773623"/>
            <a:ext cx="3517664" cy="1995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ight Arrow 6"/>
          <p:cNvSpPr/>
          <p:nvPr/>
        </p:nvSpPr>
        <p:spPr bwMode="auto">
          <a:xfrm>
            <a:off x="4079945" y="4771404"/>
            <a:ext cx="901138" cy="171228"/>
          </a:xfrm>
          <a:prstGeom prst="rightArrow">
            <a:avLst/>
          </a:prstGeom>
          <a:blipFill dpi="0" rotWithShape="0">
            <a:blip r:embed="rId5"/>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fr-CH">
              <a:latin typeface="Gill Sans" charset="0"/>
              <a:ea typeface="ＭＳ Ｐゴシック" charset="0"/>
              <a:sym typeface="Gill Sans" charset="0"/>
            </a:endParaRPr>
          </a:p>
        </p:txBody>
      </p:sp>
      <p:sp>
        <p:nvSpPr>
          <p:cNvPr id="9" name="TextBox 8"/>
          <p:cNvSpPr txBox="1"/>
          <p:nvPr/>
        </p:nvSpPr>
        <p:spPr>
          <a:xfrm>
            <a:off x="457200" y="415457"/>
            <a:ext cx="8229600" cy="492443"/>
          </a:xfrm>
          <a:prstGeom prst="rect">
            <a:avLst/>
          </a:prstGeom>
          <a:noFill/>
        </p:spPr>
        <p:txBody>
          <a:bodyPr wrap="square" rtlCol="0">
            <a:spAutoFit/>
          </a:bodyPr>
          <a:lstStyle/>
          <a:p>
            <a:r>
              <a:rPr lang="en-US" sz="2600" b="1" dirty="0" smtClean="0">
                <a:solidFill>
                  <a:schemeClr val="bg1">
                    <a:lumMod val="75000"/>
                  </a:schemeClr>
                </a:solidFill>
              </a:rPr>
              <a:t>How to document and search data?</a:t>
            </a:r>
            <a:endParaRPr lang="en-US" sz="2600" b="1" dirty="0">
              <a:solidFill>
                <a:schemeClr val="bg1">
                  <a:lumMod val="75000"/>
                </a:schemeClr>
              </a:solidFill>
            </a:endParaRPr>
          </a:p>
        </p:txBody>
      </p:sp>
      <p:sp>
        <p:nvSpPr>
          <p:cNvPr id="10" name="Rectangle 9"/>
          <p:cNvSpPr/>
          <p:nvPr/>
        </p:nvSpPr>
        <p:spPr>
          <a:xfrm>
            <a:off x="457200" y="907900"/>
            <a:ext cx="2274994" cy="369332"/>
          </a:xfrm>
          <a:prstGeom prst="rect">
            <a:avLst/>
          </a:prstGeom>
        </p:spPr>
        <p:txBody>
          <a:bodyPr wrap="none">
            <a:spAutoFit/>
          </a:bodyPr>
          <a:lstStyle/>
          <a:p>
            <a:r>
              <a:rPr lang="en-US" b="1" i="1" dirty="0" smtClean="0"/>
              <a:t>What is </a:t>
            </a:r>
            <a:r>
              <a:rPr lang="en-US" b="1" i="1" dirty="0" err="1" smtClean="0"/>
              <a:t>Geonetwork</a:t>
            </a:r>
            <a:r>
              <a:rPr lang="en-US" b="1" i="1" dirty="0" smtClean="0"/>
              <a:t>?</a:t>
            </a:r>
            <a:endParaRPr lang="en-US" dirty="0"/>
          </a:p>
        </p:txBody>
      </p:sp>
    </p:spTree>
    <p:extLst>
      <p:ext uri="{BB962C8B-B14F-4D97-AF65-F5344CB8AC3E}">
        <p14:creationId xmlns:p14="http://schemas.microsoft.com/office/powerpoint/2010/main" val="85556521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txBox="1">
            <a:spLocks noChangeArrowheads="1"/>
          </p:cNvSpPr>
          <p:nvPr/>
        </p:nvSpPr>
        <p:spPr>
          <a:xfrm>
            <a:off x="557543" y="1417717"/>
            <a:ext cx="8286205" cy="4176641"/>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603250" indent="-285750">
              <a:defRPr/>
            </a:pPr>
            <a:r>
              <a:rPr lang="en-US" sz="1800" dirty="0" smtClean="0">
                <a:solidFill>
                  <a:srgbClr val="000000"/>
                </a:solidFill>
                <a:latin typeface="Calibri"/>
                <a:cs typeface="Calibri"/>
                <a:sym typeface="Eurostile" charset="0"/>
              </a:rPr>
              <a:t>Instant search on local and distributed geospatial catalogues</a:t>
            </a:r>
          </a:p>
          <a:p>
            <a:pPr marL="603250" indent="-285750">
              <a:defRPr/>
            </a:pPr>
            <a:r>
              <a:rPr lang="en-US" sz="1800" dirty="0" smtClean="0">
                <a:solidFill>
                  <a:srgbClr val="000000"/>
                </a:solidFill>
                <a:latin typeface="Calibri"/>
                <a:cs typeface="Calibri"/>
                <a:sym typeface="Eurostile" charset="0"/>
              </a:rPr>
              <a:t>Uploading and downloading of data, documents, PDF’s and any other content</a:t>
            </a:r>
          </a:p>
          <a:p>
            <a:pPr marL="603250" indent="-285750">
              <a:defRPr/>
            </a:pPr>
            <a:r>
              <a:rPr lang="en-US" sz="1800" dirty="0" smtClean="0">
                <a:solidFill>
                  <a:srgbClr val="000000"/>
                </a:solidFill>
                <a:latin typeface="Calibri"/>
                <a:cs typeface="Calibri"/>
                <a:sym typeface="Eurostile" charset="0"/>
              </a:rPr>
              <a:t>An interactive Web map viewer that combines Web Map Services from 	distributed servers around the world</a:t>
            </a:r>
          </a:p>
          <a:p>
            <a:pPr marL="603250" indent="-285750">
              <a:defRPr/>
            </a:pPr>
            <a:r>
              <a:rPr lang="en-US" sz="1800" dirty="0" smtClean="0">
                <a:solidFill>
                  <a:srgbClr val="000000"/>
                </a:solidFill>
                <a:latin typeface="Calibri"/>
                <a:cs typeface="Calibri"/>
                <a:sym typeface="Eurostile" charset="0"/>
              </a:rPr>
              <a:t>Online map layout generation and export in PDF format</a:t>
            </a:r>
          </a:p>
          <a:p>
            <a:pPr marL="603250" indent="-285750">
              <a:defRPr/>
            </a:pPr>
            <a:r>
              <a:rPr lang="en-US" sz="1800" dirty="0" smtClean="0">
                <a:solidFill>
                  <a:srgbClr val="000000"/>
                </a:solidFill>
                <a:latin typeface="Calibri"/>
                <a:cs typeface="Calibri"/>
                <a:sym typeface="Eurostile" charset="0"/>
              </a:rPr>
              <a:t>Online editing of metadata with a powerful template system</a:t>
            </a:r>
          </a:p>
          <a:p>
            <a:pPr marL="603250" indent="-285750">
              <a:defRPr/>
            </a:pPr>
            <a:r>
              <a:rPr lang="en-US" sz="1800" dirty="0" smtClean="0">
                <a:solidFill>
                  <a:srgbClr val="000000"/>
                </a:solidFill>
                <a:latin typeface="Calibri"/>
                <a:cs typeface="Calibri"/>
                <a:sym typeface="Eurostile" charset="0"/>
              </a:rPr>
              <a:t>Scheduled harvesting and synchronization of metadata between 	distributed catalogues</a:t>
            </a:r>
          </a:p>
          <a:p>
            <a:pPr marL="603250" indent="-285750">
              <a:defRPr/>
            </a:pPr>
            <a:r>
              <a:rPr lang="en-US" sz="1800" dirty="0" smtClean="0">
                <a:solidFill>
                  <a:srgbClr val="000000"/>
                </a:solidFill>
                <a:latin typeface="Calibri"/>
                <a:cs typeface="Calibri"/>
                <a:sym typeface="Eurostile" charset="0"/>
              </a:rPr>
              <a:t>Groups and users management</a:t>
            </a:r>
          </a:p>
          <a:p>
            <a:pPr marL="603250" indent="-285750">
              <a:defRPr/>
            </a:pPr>
            <a:r>
              <a:rPr lang="en-US" sz="1800" dirty="0" smtClean="0">
                <a:solidFill>
                  <a:srgbClr val="000000"/>
                </a:solidFill>
                <a:latin typeface="Calibri"/>
                <a:cs typeface="Calibri"/>
                <a:sym typeface="Eurostile" charset="0"/>
              </a:rPr>
              <a:t>Fine grained access control</a:t>
            </a:r>
          </a:p>
        </p:txBody>
      </p:sp>
      <p:pic>
        <p:nvPicPr>
          <p:cNvPr id="3"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1436" y="5079904"/>
            <a:ext cx="2982312" cy="7720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57200" y="415457"/>
            <a:ext cx="8229600" cy="492443"/>
          </a:xfrm>
          <a:prstGeom prst="rect">
            <a:avLst/>
          </a:prstGeom>
          <a:noFill/>
        </p:spPr>
        <p:txBody>
          <a:bodyPr wrap="square" rtlCol="0">
            <a:spAutoFit/>
          </a:bodyPr>
          <a:lstStyle/>
          <a:p>
            <a:r>
              <a:rPr lang="en-US" sz="2600" b="1" dirty="0" smtClean="0">
                <a:solidFill>
                  <a:schemeClr val="bg1">
                    <a:lumMod val="75000"/>
                  </a:schemeClr>
                </a:solidFill>
              </a:rPr>
              <a:t>How to document and search data?</a:t>
            </a:r>
            <a:endParaRPr lang="en-US" sz="2600" b="1" dirty="0">
              <a:solidFill>
                <a:schemeClr val="bg1">
                  <a:lumMod val="75000"/>
                </a:schemeClr>
              </a:solidFill>
            </a:endParaRPr>
          </a:p>
        </p:txBody>
      </p:sp>
      <p:sp>
        <p:nvSpPr>
          <p:cNvPr id="5" name="Rectangle 4"/>
          <p:cNvSpPr/>
          <p:nvPr/>
        </p:nvSpPr>
        <p:spPr>
          <a:xfrm>
            <a:off x="457200" y="907900"/>
            <a:ext cx="1547331" cy="369332"/>
          </a:xfrm>
          <a:prstGeom prst="rect">
            <a:avLst/>
          </a:prstGeom>
        </p:spPr>
        <p:txBody>
          <a:bodyPr wrap="none">
            <a:spAutoFit/>
          </a:bodyPr>
          <a:lstStyle/>
          <a:p>
            <a:r>
              <a:rPr lang="en-US" b="1" i="1" dirty="0" smtClean="0"/>
              <a:t>Main features</a:t>
            </a:r>
            <a:endParaRPr lang="en-US" dirty="0"/>
          </a:p>
        </p:txBody>
      </p:sp>
    </p:spTree>
    <p:extLst>
      <p:ext uri="{BB962C8B-B14F-4D97-AF65-F5344CB8AC3E}">
        <p14:creationId xmlns:p14="http://schemas.microsoft.com/office/powerpoint/2010/main" val="105702788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AE6021A-3E9D-954B-AEED-16E2F3D7148C}" type="slidenum">
              <a:rPr lang="en-US" smtClean="0"/>
              <a:pPr/>
              <a:t>113</a:t>
            </a:fld>
            <a:endParaRPr lang="en-US"/>
          </a:p>
        </p:txBody>
      </p:sp>
      <p:sp>
        <p:nvSpPr>
          <p:cNvPr id="7" name="TextBox 6"/>
          <p:cNvSpPr txBox="1"/>
          <p:nvPr/>
        </p:nvSpPr>
        <p:spPr>
          <a:xfrm>
            <a:off x="457200" y="415457"/>
            <a:ext cx="8229600" cy="492443"/>
          </a:xfrm>
          <a:prstGeom prst="rect">
            <a:avLst/>
          </a:prstGeom>
          <a:noFill/>
        </p:spPr>
        <p:txBody>
          <a:bodyPr wrap="square" rtlCol="0">
            <a:spAutoFit/>
          </a:bodyPr>
          <a:lstStyle/>
          <a:p>
            <a:r>
              <a:rPr lang="en-US" sz="2600" b="1" dirty="0" smtClean="0">
                <a:solidFill>
                  <a:schemeClr val="bg1">
                    <a:lumMod val="75000"/>
                  </a:schemeClr>
                </a:solidFill>
              </a:rPr>
              <a:t>How to document and search data?</a:t>
            </a:r>
            <a:endParaRPr lang="en-US" sz="2600" b="1" dirty="0">
              <a:solidFill>
                <a:schemeClr val="bg1">
                  <a:lumMod val="75000"/>
                </a:schemeClr>
              </a:solidFill>
            </a:endParaRPr>
          </a:p>
        </p:txBody>
      </p:sp>
      <p:sp>
        <p:nvSpPr>
          <p:cNvPr id="8" name="Rectangle 7"/>
          <p:cNvSpPr/>
          <p:nvPr/>
        </p:nvSpPr>
        <p:spPr>
          <a:xfrm>
            <a:off x="457200" y="907900"/>
            <a:ext cx="2072227" cy="369332"/>
          </a:xfrm>
          <a:prstGeom prst="rect">
            <a:avLst/>
          </a:prstGeom>
        </p:spPr>
        <p:txBody>
          <a:bodyPr wrap="none">
            <a:spAutoFit/>
          </a:bodyPr>
          <a:lstStyle/>
          <a:p>
            <a:r>
              <a:rPr lang="en-US" b="1" i="1" dirty="0" err="1" smtClean="0"/>
              <a:t>Geonetwork</a:t>
            </a:r>
            <a:r>
              <a:rPr lang="en-US" b="1" i="1" dirty="0" smtClean="0"/>
              <a:t>: basics</a:t>
            </a:r>
            <a:endParaRPr lang="en-US" dirty="0"/>
          </a:p>
        </p:txBody>
      </p:sp>
      <p:sp>
        <p:nvSpPr>
          <p:cNvPr id="9" name="TextBox 8"/>
          <p:cNvSpPr txBox="1"/>
          <p:nvPr/>
        </p:nvSpPr>
        <p:spPr>
          <a:xfrm>
            <a:off x="596531" y="1691033"/>
            <a:ext cx="8090269" cy="923330"/>
          </a:xfrm>
          <a:prstGeom prst="rect">
            <a:avLst/>
          </a:prstGeom>
          <a:noFill/>
        </p:spPr>
        <p:txBody>
          <a:bodyPr wrap="square" rtlCol="0">
            <a:spAutoFit/>
          </a:bodyPr>
          <a:lstStyle/>
          <a:p>
            <a:pPr>
              <a:buFont typeface="Arial"/>
              <a:buChar char="•"/>
            </a:pPr>
            <a:r>
              <a:rPr lang="en-US" dirty="0" smtClean="0"/>
              <a:t> Accessible through a web browser (ex: </a:t>
            </a:r>
            <a:r>
              <a:rPr lang="en-US" u="sng" dirty="0" smtClean="0">
                <a:hlinkClick r:id="rId2"/>
              </a:rPr>
              <a:t>http://localhost:8080/geonetwork</a:t>
            </a:r>
            <a:r>
              <a:rPr lang="en-US" u="sng" dirty="0" smtClean="0"/>
              <a:t>)</a:t>
            </a:r>
          </a:p>
          <a:p>
            <a:pPr>
              <a:buFont typeface="Arial"/>
              <a:buChar char="•"/>
            </a:pPr>
            <a:endParaRPr lang="en-US" u="sng" dirty="0" smtClean="0"/>
          </a:p>
          <a:p>
            <a:pPr>
              <a:buFont typeface="Arial"/>
              <a:buChar char="•"/>
            </a:pPr>
            <a:r>
              <a:rPr lang="en-US" dirty="0" smtClean="0"/>
              <a:t> Login necessary (</a:t>
            </a:r>
            <a:r>
              <a:rPr lang="en-US" dirty="0" err="1" smtClean="0"/>
              <a:t>admin:admin</a:t>
            </a:r>
            <a:r>
              <a:rPr lang="en-US" dirty="0" smtClean="0"/>
              <a:t>) to access the “Administration” functionalities </a:t>
            </a:r>
          </a:p>
        </p:txBody>
      </p:sp>
      <p:pic>
        <p:nvPicPr>
          <p:cNvPr id="10" name="Picture 9"/>
          <p:cNvPicPr>
            <a:picLocks noChangeAspect="1"/>
          </p:cNvPicPr>
          <p:nvPr/>
        </p:nvPicPr>
        <p:blipFill>
          <a:blip r:embed="rId3"/>
          <a:stretch>
            <a:fillRect/>
          </a:stretch>
        </p:blipFill>
        <p:spPr>
          <a:xfrm>
            <a:off x="3213236" y="3429000"/>
            <a:ext cx="2213147" cy="145124"/>
          </a:xfrm>
          <a:prstGeom prst="rect">
            <a:avLst/>
          </a:prstGeom>
        </p:spPr>
      </p:pic>
      <p:sp>
        <p:nvSpPr>
          <p:cNvPr id="11" name="Rectangle 10"/>
          <p:cNvSpPr/>
          <p:nvPr/>
        </p:nvSpPr>
        <p:spPr>
          <a:xfrm>
            <a:off x="5426383" y="3308557"/>
            <a:ext cx="431053" cy="369332"/>
          </a:xfrm>
          <a:prstGeom prst="rect">
            <a:avLst/>
          </a:prstGeom>
        </p:spPr>
        <p:txBody>
          <a:bodyPr wrap="none">
            <a:spAutoFit/>
          </a:bodyPr>
          <a:lstStyle/>
          <a:p>
            <a:r>
              <a:rPr lang="en-US" dirty="0" err="1" smtClean="0">
                <a:latin typeface="Wingdings"/>
                <a:ea typeface="Wingdings"/>
                <a:cs typeface="Wingdings"/>
              </a:rPr>
              <a:t></a:t>
            </a:r>
            <a:endParaRPr lang="en-US" dirty="0"/>
          </a:p>
        </p:txBody>
      </p:sp>
      <p:pic>
        <p:nvPicPr>
          <p:cNvPr id="12" name="Picture 11"/>
          <p:cNvPicPr>
            <a:picLocks noChangeAspect="1"/>
          </p:cNvPicPr>
          <p:nvPr/>
        </p:nvPicPr>
        <p:blipFill>
          <a:blip r:embed="rId4"/>
          <a:stretch>
            <a:fillRect/>
          </a:stretch>
        </p:blipFill>
        <p:spPr>
          <a:xfrm>
            <a:off x="5993119" y="3221071"/>
            <a:ext cx="3119267" cy="2466972"/>
          </a:xfrm>
          <a:prstGeom prst="rect">
            <a:avLst/>
          </a:prstGeom>
        </p:spPr>
      </p:pic>
      <p:sp>
        <p:nvSpPr>
          <p:cNvPr id="13" name="TextBox 12"/>
          <p:cNvSpPr txBox="1"/>
          <p:nvPr/>
        </p:nvSpPr>
        <p:spPr>
          <a:xfrm>
            <a:off x="596531" y="3916108"/>
            <a:ext cx="5820986" cy="923330"/>
          </a:xfrm>
          <a:prstGeom prst="rect">
            <a:avLst/>
          </a:prstGeom>
          <a:noFill/>
        </p:spPr>
        <p:txBody>
          <a:bodyPr wrap="square" rtlCol="0">
            <a:spAutoFit/>
          </a:bodyPr>
          <a:lstStyle/>
          <a:p>
            <a:pPr>
              <a:buFont typeface="Arial"/>
              <a:buChar char="•"/>
            </a:pPr>
            <a:r>
              <a:rPr lang="en-US" dirty="0" smtClean="0"/>
              <a:t> To enter metadata, possible to:</a:t>
            </a:r>
          </a:p>
          <a:p>
            <a:pPr lvl="1">
              <a:buFont typeface="Wingdings" charset="2"/>
              <a:buChar char="Ø"/>
            </a:pPr>
            <a:r>
              <a:rPr lang="en-US" dirty="0" smtClean="0"/>
              <a:t> enter it in the online form</a:t>
            </a:r>
          </a:p>
          <a:p>
            <a:pPr lvl="1">
              <a:buFont typeface="Wingdings" charset="2"/>
              <a:buChar char="Ø"/>
            </a:pPr>
            <a:r>
              <a:rPr lang="en-US" dirty="0" smtClean="0"/>
              <a:t> import a .xml file following a standard (ex: ISO19139)</a:t>
            </a:r>
            <a:endParaRPr lang="en-US" dirty="0"/>
          </a:p>
        </p:txBody>
      </p:sp>
    </p:spTree>
    <p:extLst>
      <p:ext uri="{BB962C8B-B14F-4D97-AF65-F5344CB8AC3E}">
        <p14:creationId xmlns:p14="http://schemas.microsoft.com/office/powerpoint/2010/main" val="1216904499"/>
      </p:ext>
    </p:extLst>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AE6021A-3E9D-954B-AEED-16E2F3D7148C}" type="slidenum">
              <a:rPr lang="en-US" smtClean="0"/>
              <a:pPr/>
              <a:t>114</a:t>
            </a:fld>
            <a:endParaRPr lang="en-US"/>
          </a:p>
        </p:txBody>
      </p:sp>
      <p:sp>
        <p:nvSpPr>
          <p:cNvPr id="7" name="TextBox 6"/>
          <p:cNvSpPr txBox="1"/>
          <p:nvPr/>
        </p:nvSpPr>
        <p:spPr>
          <a:xfrm>
            <a:off x="457200" y="415457"/>
            <a:ext cx="8229600" cy="492443"/>
          </a:xfrm>
          <a:prstGeom prst="rect">
            <a:avLst/>
          </a:prstGeom>
          <a:noFill/>
        </p:spPr>
        <p:txBody>
          <a:bodyPr wrap="square" rtlCol="0">
            <a:spAutoFit/>
          </a:bodyPr>
          <a:lstStyle/>
          <a:p>
            <a:r>
              <a:rPr lang="en-US" sz="2600" b="1" dirty="0" smtClean="0">
                <a:solidFill>
                  <a:schemeClr val="bg1">
                    <a:lumMod val="75000"/>
                  </a:schemeClr>
                </a:solidFill>
              </a:rPr>
              <a:t>How to document and search data?</a:t>
            </a:r>
            <a:endParaRPr lang="en-US" sz="2600" b="1" dirty="0">
              <a:solidFill>
                <a:schemeClr val="bg1">
                  <a:lumMod val="75000"/>
                </a:schemeClr>
              </a:solidFill>
            </a:endParaRPr>
          </a:p>
        </p:txBody>
      </p:sp>
      <p:sp>
        <p:nvSpPr>
          <p:cNvPr id="8" name="Rectangle 7"/>
          <p:cNvSpPr/>
          <p:nvPr/>
        </p:nvSpPr>
        <p:spPr>
          <a:xfrm>
            <a:off x="457200" y="907900"/>
            <a:ext cx="4172950" cy="369332"/>
          </a:xfrm>
          <a:prstGeom prst="rect">
            <a:avLst/>
          </a:prstGeom>
        </p:spPr>
        <p:txBody>
          <a:bodyPr wrap="none">
            <a:spAutoFit/>
          </a:bodyPr>
          <a:lstStyle/>
          <a:p>
            <a:r>
              <a:rPr lang="en-US" b="1" i="1" dirty="0" err="1" smtClean="0"/>
              <a:t>Geonetwork</a:t>
            </a:r>
            <a:r>
              <a:rPr lang="en-US" b="1" i="1" dirty="0" smtClean="0"/>
              <a:t>: creation of metadata online</a:t>
            </a:r>
            <a:endParaRPr lang="en-US" dirty="0"/>
          </a:p>
        </p:txBody>
      </p:sp>
      <p:sp>
        <p:nvSpPr>
          <p:cNvPr id="9" name="TextBox 8"/>
          <p:cNvSpPr txBox="1"/>
          <p:nvPr/>
        </p:nvSpPr>
        <p:spPr>
          <a:xfrm>
            <a:off x="596531" y="1277232"/>
            <a:ext cx="8090269" cy="1477328"/>
          </a:xfrm>
          <a:prstGeom prst="rect">
            <a:avLst/>
          </a:prstGeom>
          <a:noFill/>
        </p:spPr>
        <p:txBody>
          <a:bodyPr wrap="square" rtlCol="0">
            <a:spAutoFit/>
          </a:bodyPr>
          <a:lstStyle/>
          <a:p>
            <a:pPr marL="342900" indent="-342900">
              <a:buAutoNum type="arabicParenR"/>
            </a:pPr>
            <a:r>
              <a:rPr lang="en-US" dirty="0" smtClean="0"/>
              <a:t>In the “Administration” part of </a:t>
            </a:r>
            <a:r>
              <a:rPr lang="en-US" dirty="0" err="1" smtClean="0"/>
              <a:t>GeoNetwork</a:t>
            </a:r>
            <a:r>
              <a:rPr lang="en-US" dirty="0" smtClean="0"/>
              <a:t>, click on the </a:t>
            </a:r>
            <a:r>
              <a:rPr lang="en-US" b="1" dirty="0" smtClean="0"/>
              <a:t>New Metadata </a:t>
            </a:r>
            <a:r>
              <a:rPr lang="en-US" dirty="0" smtClean="0"/>
              <a:t>link</a:t>
            </a:r>
          </a:p>
          <a:p>
            <a:pPr marL="342900" indent="-342900">
              <a:buAutoNum type="arabicParenR"/>
            </a:pPr>
            <a:endParaRPr lang="en-US" b="1" dirty="0" smtClean="0"/>
          </a:p>
          <a:p>
            <a:pPr marL="342900" indent="-342900">
              <a:buAutoNum type="arabicParenR"/>
            </a:pPr>
            <a:r>
              <a:rPr lang="en-US" dirty="0" smtClean="0"/>
              <a:t>Select a template (for ex. “Template for Vector data in ISO19139 (preferred!)”) and the group “Sample group” and click on “Create”</a:t>
            </a:r>
          </a:p>
          <a:p>
            <a:endParaRPr lang="en-US" dirty="0" smtClean="0"/>
          </a:p>
          <a:p>
            <a:endParaRPr lang="en-US" dirty="0" smtClean="0"/>
          </a:p>
        </p:txBody>
      </p:sp>
      <p:pic>
        <p:nvPicPr>
          <p:cNvPr id="14" name="Picture 13"/>
          <p:cNvPicPr>
            <a:picLocks noChangeAspect="1"/>
          </p:cNvPicPr>
          <p:nvPr/>
        </p:nvPicPr>
        <p:blipFill>
          <a:blip r:embed="rId2"/>
          <a:stretch>
            <a:fillRect/>
          </a:stretch>
        </p:blipFill>
        <p:spPr>
          <a:xfrm>
            <a:off x="1436384" y="2531124"/>
            <a:ext cx="2308832" cy="446871"/>
          </a:xfrm>
          <a:prstGeom prst="rect">
            <a:avLst/>
          </a:prstGeom>
        </p:spPr>
      </p:pic>
      <p:sp>
        <p:nvSpPr>
          <p:cNvPr id="15" name="TextBox 14"/>
          <p:cNvSpPr txBox="1"/>
          <p:nvPr/>
        </p:nvSpPr>
        <p:spPr>
          <a:xfrm>
            <a:off x="596531" y="3261820"/>
            <a:ext cx="8090269" cy="1754327"/>
          </a:xfrm>
          <a:prstGeom prst="rect">
            <a:avLst/>
          </a:prstGeom>
          <a:noFill/>
        </p:spPr>
        <p:txBody>
          <a:bodyPr wrap="square" rtlCol="0">
            <a:spAutoFit/>
          </a:bodyPr>
          <a:lstStyle/>
          <a:p>
            <a:r>
              <a:rPr lang="en-US" dirty="0" smtClean="0"/>
              <a:t>3) Document the various fields</a:t>
            </a:r>
          </a:p>
          <a:p>
            <a:endParaRPr lang="en-US" dirty="0" smtClean="0"/>
          </a:p>
          <a:p>
            <a:r>
              <a:rPr lang="en-US" dirty="0" smtClean="0"/>
              <a:t>4) Save and close</a:t>
            </a:r>
          </a:p>
          <a:p>
            <a:endParaRPr lang="en-US" dirty="0" smtClean="0"/>
          </a:p>
          <a:p>
            <a:r>
              <a:rPr lang="en-US" dirty="0" smtClean="0"/>
              <a:t>Your metadata record is then saved and it can be searched from the homepage on the internet </a:t>
            </a:r>
            <a:endParaRPr lang="en-US" dirty="0"/>
          </a:p>
        </p:txBody>
      </p:sp>
      <p:pic>
        <p:nvPicPr>
          <p:cNvPr id="16" name="Picture 15"/>
          <p:cNvPicPr>
            <a:picLocks noChangeAspect="1"/>
          </p:cNvPicPr>
          <p:nvPr/>
        </p:nvPicPr>
        <p:blipFill>
          <a:blip r:embed="rId3"/>
          <a:stretch>
            <a:fillRect/>
          </a:stretch>
        </p:blipFill>
        <p:spPr>
          <a:xfrm>
            <a:off x="4579759" y="2977995"/>
            <a:ext cx="1973441" cy="897722"/>
          </a:xfrm>
          <a:prstGeom prst="rect">
            <a:avLst/>
          </a:prstGeom>
        </p:spPr>
      </p:pic>
      <p:pic>
        <p:nvPicPr>
          <p:cNvPr id="17" name="Picture 16"/>
          <p:cNvPicPr>
            <a:picLocks noChangeAspect="1"/>
          </p:cNvPicPr>
          <p:nvPr/>
        </p:nvPicPr>
        <p:blipFill>
          <a:blip r:embed="rId4"/>
          <a:stretch>
            <a:fillRect/>
          </a:stretch>
        </p:blipFill>
        <p:spPr>
          <a:xfrm>
            <a:off x="954370" y="5132509"/>
            <a:ext cx="1802275" cy="857883"/>
          </a:xfrm>
          <a:prstGeom prst="rect">
            <a:avLst/>
          </a:prstGeom>
        </p:spPr>
      </p:pic>
    </p:spTree>
    <p:extLst>
      <p:ext uri="{BB962C8B-B14F-4D97-AF65-F5344CB8AC3E}">
        <p14:creationId xmlns:p14="http://schemas.microsoft.com/office/powerpoint/2010/main" val="1216904499"/>
      </p:ext>
    </p:extLst>
  </p:cSld>
  <p:clrMapOvr>
    <a:masterClrMapping/>
  </p:clrMapOvr>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AE6021A-3E9D-954B-AEED-16E2F3D7148C}" type="slidenum">
              <a:rPr lang="en-US" smtClean="0"/>
              <a:pPr/>
              <a:t>115</a:t>
            </a:fld>
            <a:endParaRPr lang="en-US"/>
          </a:p>
        </p:txBody>
      </p:sp>
      <p:sp>
        <p:nvSpPr>
          <p:cNvPr id="7" name="TextBox 6"/>
          <p:cNvSpPr txBox="1"/>
          <p:nvPr/>
        </p:nvSpPr>
        <p:spPr>
          <a:xfrm>
            <a:off x="457200" y="415457"/>
            <a:ext cx="8229600" cy="492443"/>
          </a:xfrm>
          <a:prstGeom prst="rect">
            <a:avLst/>
          </a:prstGeom>
          <a:noFill/>
        </p:spPr>
        <p:txBody>
          <a:bodyPr wrap="square" rtlCol="0">
            <a:spAutoFit/>
          </a:bodyPr>
          <a:lstStyle/>
          <a:p>
            <a:r>
              <a:rPr lang="en-US" sz="2600" b="1" dirty="0" smtClean="0">
                <a:solidFill>
                  <a:schemeClr val="bg1">
                    <a:lumMod val="75000"/>
                  </a:schemeClr>
                </a:solidFill>
              </a:rPr>
              <a:t>How to document and search data?</a:t>
            </a:r>
            <a:endParaRPr lang="en-US" sz="2600" b="1" dirty="0">
              <a:solidFill>
                <a:schemeClr val="bg1">
                  <a:lumMod val="75000"/>
                </a:schemeClr>
              </a:solidFill>
            </a:endParaRPr>
          </a:p>
        </p:txBody>
      </p:sp>
      <p:sp>
        <p:nvSpPr>
          <p:cNvPr id="8" name="Rectangle 7"/>
          <p:cNvSpPr/>
          <p:nvPr/>
        </p:nvSpPr>
        <p:spPr>
          <a:xfrm>
            <a:off x="457200" y="907900"/>
            <a:ext cx="3377860" cy="369332"/>
          </a:xfrm>
          <a:prstGeom prst="rect">
            <a:avLst/>
          </a:prstGeom>
        </p:spPr>
        <p:txBody>
          <a:bodyPr wrap="none">
            <a:spAutoFit/>
          </a:bodyPr>
          <a:lstStyle/>
          <a:p>
            <a:r>
              <a:rPr lang="en-US" b="1" i="1" dirty="0" err="1" smtClean="0"/>
              <a:t>Geonetwork</a:t>
            </a:r>
            <a:r>
              <a:rPr lang="en-US" b="1" i="1" dirty="0" smtClean="0"/>
              <a:t>: import of a .xml file</a:t>
            </a:r>
            <a:endParaRPr lang="en-US" dirty="0"/>
          </a:p>
        </p:txBody>
      </p:sp>
      <p:sp>
        <p:nvSpPr>
          <p:cNvPr id="9" name="TextBox 8"/>
          <p:cNvSpPr txBox="1"/>
          <p:nvPr/>
        </p:nvSpPr>
        <p:spPr>
          <a:xfrm>
            <a:off x="596531" y="1277232"/>
            <a:ext cx="8090269" cy="1200329"/>
          </a:xfrm>
          <a:prstGeom prst="rect">
            <a:avLst/>
          </a:prstGeom>
          <a:noFill/>
        </p:spPr>
        <p:txBody>
          <a:bodyPr wrap="square" rtlCol="0">
            <a:spAutoFit/>
          </a:bodyPr>
          <a:lstStyle/>
          <a:p>
            <a:pPr marL="342900" indent="-342900">
              <a:buAutoNum type="arabicParenR"/>
            </a:pPr>
            <a:r>
              <a:rPr lang="en-US" dirty="0" smtClean="0"/>
              <a:t>In the “Administration” part of </a:t>
            </a:r>
            <a:r>
              <a:rPr lang="en-US" dirty="0" err="1" smtClean="0"/>
              <a:t>GeoNetwork</a:t>
            </a:r>
            <a:r>
              <a:rPr lang="en-US" dirty="0" smtClean="0"/>
              <a:t>, click on the </a:t>
            </a:r>
            <a:r>
              <a:rPr lang="en-US" b="1" dirty="0" smtClean="0"/>
              <a:t>Metadata insert</a:t>
            </a:r>
          </a:p>
          <a:p>
            <a:pPr marL="342900" indent="-342900">
              <a:buAutoNum type="arabicParenR"/>
            </a:pPr>
            <a:endParaRPr lang="en-US" b="1" dirty="0" smtClean="0"/>
          </a:p>
          <a:p>
            <a:pPr marL="342900" indent="-342900">
              <a:buAutoNum type="arabicParenR"/>
            </a:pPr>
            <a:r>
              <a:rPr lang="en-US" dirty="0" smtClean="0"/>
              <a:t>Select the .xml file to import (it must follow a standard!) click on “Insert”</a:t>
            </a:r>
          </a:p>
          <a:p>
            <a:endParaRPr lang="en-US" dirty="0" smtClean="0"/>
          </a:p>
          <a:p>
            <a:endParaRPr lang="en-US" dirty="0" smtClean="0"/>
          </a:p>
        </p:txBody>
      </p:sp>
      <p:sp>
        <p:nvSpPr>
          <p:cNvPr id="15" name="TextBox 14"/>
          <p:cNvSpPr txBox="1"/>
          <p:nvPr/>
        </p:nvSpPr>
        <p:spPr>
          <a:xfrm>
            <a:off x="596531" y="2260666"/>
            <a:ext cx="4300795" cy="2585323"/>
          </a:xfrm>
          <a:prstGeom prst="rect">
            <a:avLst/>
          </a:prstGeom>
          <a:noFill/>
        </p:spPr>
        <p:txBody>
          <a:bodyPr wrap="square" rtlCol="0">
            <a:spAutoFit/>
          </a:bodyPr>
          <a:lstStyle/>
          <a:p>
            <a:r>
              <a:rPr lang="en-US" dirty="0" smtClean="0"/>
              <a:t>3) You should see then a message informing that the metadata has been added</a:t>
            </a:r>
          </a:p>
          <a:p>
            <a:endParaRPr lang="en-US" dirty="0" smtClean="0"/>
          </a:p>
          <a:p>
            <a:r>
              <a:rPr lang="en-US" dirty="0" smtClean="0"/>
              <a:t>4) Click on the Edit button to make sure all the fields have been filled properly</a:t>
            </a:r>
          </a:p>
          <a:p>
            <a:endParaRPr lang="en-US" dirty="0" smtClean="0"/>
          </a:p>
          <a:p>
            <a:r>
              <a:rPr lang="en-US" dirty="0" smtClean="0"/>
              <a:t>Your metadata record is then saved and it can be searched from the homepage on the internet </a:t>
            </a:r>
            <a:endParaRPr lang="en-US" dirty="0"/>
          </a:p>
        </p:txBody>
      </p:sp>
      <p:pic>
        <p:nvPicPr>
          <p:cNvPr id="12" name="Picture 11"/>
          <p:cNvPicPr>
            <a:picLocks noChangeAspect="1"/>
          </p:cNvPicPr>
          <p:nvPr/>
        </p:nvPicPr>
        <p:blipFill>
          <a:blip r:embed="rId2"/>
          <a:stretch>
            <a:fillRect/>
          </a:stretch>
        </p:blipFill>
        <p:spPr>
          <a:xfrm>
            <a:off x="5119266" y="2260666"/>
            <a:ext cx="3567534" cy="2002308"/>
          </a:xfrm>
          <a:prstGeom prst="rect">
            <a:avLst/>
          </a:prstGeom>
        </p:spPr>
      </p:pic>
      <p:pic>
        <p:nvPicPr>
          <p:cNvPr id="13" name="Picture 12"/>
          <p:cNvPicPr>
            <a:picLocks noChangeAspect="1"/>
          </p:cNvPicPr>
          <p:nvPr/>
        </p:nvPicPr>
        <p:blipFill>
          <a:blip r:embed="rId3"/>
          <a:stretch>
            <a:fillRect/>
          </a:stretch>
        </p:blipFill>
        <p:spPr>
          <a:xfrm>
            <a:off x="5634941" y="4523864"/>
            <a:ext cx="2806230" cy="608645"/>
          </a:xfrm>
          <a:prstGeom prst="rect">
            <a:avLst/>
          </a:prstGeom>
        </p:spPr>
      </p:pic>
      <p:sp>
        <p:nvSpPr>
          <p:cNvPr id="18" name="Rectangle 17"/>
          <p:cNvSpPr/>
          <p:nvPr/>
        </p:nvSpPr>
        <p:spPr>
          <a:xfrm>
            <a:off x="6553200" y="4154532"/>
            <a:ext cx="390364" cy="369332"/>
          </a:xfrm>
          <a:prstGeom prst="rect">
            <a:avLst/>
          </a:prstGeom>
        </p:spPr>
        <p:txBody>
          <a:bodyPr wrap="none">
            <a:spAutoFit/>
          </a:bodyPr>
          <a:lstStyle/>
          <a:p>
            <a:r>
              <a:rPr lang="en-US" dirty="0" err="1" smtClean="0">
                <a:latin typeface="Wingdings"/>
                <a:ea typeface="Wingdings"/>
                <a:cs typeface="Wingdings"/>
              </a:rPr>
              <a:t></a:t>
            </a:r>
            <a:endParaRPr lang="en-US" dirty="0"/>
          </a:p>
        </p:txBody>
      </p:sp>
      <p:pic>
        <p:nvPicPr>
          <p:cNvPr id="19" name="Picture 18"/>
          <p:cNvPicPr>
            <a:picLocks noChangeAspect="1"/>
          </p:cNvPicPr>
          <p:nvPr/>
        </p:nvPicPr>
        <p:blipFill>
          <a:blip r:embed="rId4"/>
          <a:stretch>
            <a:fillRect/>
          </a:stretch>
        </p:blipFill>
        <p:spPr>
          <a:xfrm>
            <a:off x="954370" y="5132509"/>
            <a:ext cx="1802275" cy="857883"/>
          </a:xfrm>
          <a:prstGeom prst="rect">
            <a:avLst/>
          </a:prstGeom>
        </p:spPr>
      </p:pic>
    </p:spTree>
    <p:extLst>
      <p:ext uri="{BB962C8B-B14F-4D97-AF65-F5344CB8AC3E}">
        <p14:creationId xmlns:p14="http://schemas.microsoft.com/office/powerpoint/2010/main" val="1216904499"/>
      </p:ext>
    </p:extLst>
  </p:cSld>
  <p:clrMapOvr>
    <a:masterClrMapping/>
  </p:clrMapOvr>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596531" y="1181012"/>
            <a:ext cx="8090269" cy="5355313"/>
          </a:xfrm>
          <a:prstGeom prst="rect">
            <a:avLst/>
          </a:prstGeom>
          <a:noFill/>
        </p:spPr>
        <p:txBody>
          <a:bodyPr wrap="square" rtlCol="0">
            <a:spAutoFit/>
          </a:bodyPr>
          <a:lstStyle/>
          <a:p>
            <a:pPr marL="342900" indent="-342900">
              <a:buFont typeface="Arial"/>
              <a:buChar char="•"/>
            </a:pPr>
            <a:r>
              <a:rPr lang="en-US" dirty="0" err="1" smtClean="0"/>
              <a:t>GeoNetwork</a:t>
            </a:r>
            <a:r>
              <a:rPr lang="en-US" dirty="0" smtClean="0"/>
              <a:t> offers the possibility to automatically populate its metadata records from other online metadata sources =&gt; harvesting</a:t>
            </a:r>
          </a:p>
          <a:p>
            <a:pPr marL="342900" indent="-342900">
              <a:buFont typeface="Arial"/>
              <a:buChar char="•"/>
            </a:pPr>
            <a:endParaRPr lang="en-US" dirty="0" smtClean="0"/>
          </a:p>
          <a:p>
            <a:pPr marL="342900" indent="-342900">
              <a:buFont typeface="Arial"/>
              <a:buChar char="•"/>
            </a:pPr>
            <a:r>
              <a:rPr lang="en-US" dirty="0" smtClean="0"/>
              <a:t>Harvesting: “the process of collecting metadata from a remote source and storing it locally in </a:t>
            </a:r>
            <a:r>
              <a:rPr lang="en-US" dirty="0" err="1" smtClean="0"/>
              <a:t>GeoNetwork</a:t>
            </a:r>
            <a:r>
              <a:rPr lang="en-US" dirty="0" smtClean="0"/>
              <a:t> for fast searching via </a:t>
            </a:r>
            <a:r>
              <a:rPr lang="en-US" dirty="0" err="1" smtClean="0"/>
              <a:t>Lucene</a:t>
            </a:r>
            <a:r>
              <a:rPr lang="en-US" dirty="0" smtClean="0"/>
              <a:t>”.</a:t>
            </a:r>
          </a:p>
          <a:p>
            <a:pPr marL="342900" indent="-342900">
              <a:buFont typeface="Arial"/>
              <a:buChar char="•"/>
            </a:pPr>
            <a:endParaRPr lang="en-US" dirty="0" smtClean="0"/>
          </a:p>
          <a:p>
            <a:pPr marL="342900" indent="-342900">
              <a:buFont typeface="Arial"/>
              <a:buChar char="•"/>
            </a:pPr>
            <a:r>
              <a:rPr lang="en-US" dirty="0" smtClean="0"/>
              <a:t>Procedure:</a:t>
            </a:r>
          </a:p>
          <a:p>
            <a:pPr marL="342900" indent="-342900"/>
            <a:r>
              <a:rPr lang="en-US" dirty="0" smtClean="0"/>
              <a:t>1) In the “Administration” part of </a:t>
            </a:r>
            <a:r>
              <a:rPr lang="en-US" dirty="0" err="1" smtClean="0"/>
              <a:t>GeoNetwork</a:t>
            </a:r>
            <a:r>
              <a:rPr lang="en-US" dirty="0" smtClean="0"/>
              <a:t>, click on the </a:t>
            </a:r>
            <a:r>
              <a:rPr lang="en-US" b="1" dirty="0" smtClean="0"/>
              <a:t>Harvesting management</a:t>
            </a:r>
          </a:p>
          <a:p>
            <a:pPr marL="342900" indent="-342900"/>
            <a:r>
              <a:rPr lang="en-US" dirty="0" smtClean="0"/>
              <a:t>2) Click on </a:t>
            </a:r>
            <a:r>
              <a:rPr lang="en-US" b="1" dirty="0" smtClean="0"/>
              <a:t>Add</a:t>
            </a:r>
            <a:r>
              <a:rPr lang="en-US" dirty="0" smtClean="0"/>
              <a:t> and choose the appropriate type of harvesting (ex: </a:t>
            </a:r>
            <a:r>
              <a:rPr lang="en-US" dirty="0" err="1" smtClean="0"/>
              <a:t>Geonetwork</a:t>
            </a:r>
            <a:r>
              <a:rPr lang="en-US" dirty="0" smtClean="0"/>
              <a:t> v2.1 remote node)</a:t>
            </a:r>
          </a:p>
          <a:p>
            <a:pPr marL="342900" indent="-342900"/>
            <a:r>
              <a:rPr lang="en-US" dirty="0" smtClean="0"/>
              <a:t>3) Fill the various criteria and save. Ex:</a:t>
            </a:r>
          </a:p>
          <a:p>
            <a:pPr marL="800100" lvl="1" indent="-342900">
              <a:buFont typeface="Arial"/>
              <a:buChar char="•"/>
            </a:pPr>
            <a:r>
              <a:rPr lang="en-US" dirty="0" smtClean="0"/>
              <a:t>Name: PEGASO - Country limits Level 0</a:t>
            </a:r>
          </a:p>
          <a:p>
            <a:pPr marL="800100" lvl="1" indent="-342900">
              <a:buFont typeface="Arial"/>
              <a:buChar char="•"/>
            </a:pPr>
            <a:r>
              <a:rPr lang="en-US" dirty="0" smtClean="0"/>
              <a:t>URL: </a:t>
            </a:r>
            <a:r>
              <a:rPr lang="en-US" b="1" u="sng" dirty="0" smtClean="0">
                <a:hlinkClick r:id="rId2"/>
              </a:rPr>
              <a:t>http://pegasosdi.uab.es:80/catalog</a:t>
            </a:r>
            <a:endParaRPr lang="en-US" b="1" u="sng" dirty="0" smtClean="0"/>
          </a:p>
          <a:p>
            <a:pPr marL="800100" lvl="1" indent="-342900">
              <a:buFont typeface="Arial"/>
              <a:buChar char="•"/>
            </a:pPr>
            <a:r>
              <a:rPr lang="en-US" dirty="0" smtClean="0"/>
              <a:t>Free text: Global Administrative Areas - LEVEL 0</a:t>
            </a:r>
          </a:p>
          <a:p>
            <a:pPr marL="1588" lvl="1" indent="7938"/>
            <a:r>
              <a:rPr lang="en-US" dirty="0" smtClean="0"/>
              <a:t>4) Run this harvest  </a:t>
            </a:r>
          </a:p>
          <a:p>
            <a:pPr marL="342900" indent="-342900">
              <a:buAutoNum type="arabicParenR"/>
            </a:pPr>
            <a:endParaRPr lang="en-US" b="1" dirty="0" smtClean="0"/>
          </a:p>
          <a:p>
            <a:pPr marL="342900" indent="-342900">
              <a:buAutoNum type="arabicParenR"/>
            </a:pPr>
            <a:endParaRPr lang="en-US" b="1" dirty="0" smtClean="0"/>
          </a:p>
          <a:p>
            <a:pPr marL="342900" indent="-342900"/>
            <a:r>
              <a:rPr lang="en-US" dirty="0" smtClean="0"/>
              <a:t> On the homepage, you should see new metadata records</a:t>
            </a:r>
          </a:p>
          <a:p>
            <a:pPr marL="342900" indent="-342900"/>
            <a:r>
              <a:rPr lang="en-US" dirty="0" smtClean="0"/>
              <a:t>corresponding to this harvesting  </a:t>
            </a:r>
          </a:p>
          <a:p>
            <a:endParaRPr lang="en-US" dirty="0" smtClean="0"/>
          </a:p>
        </p:txBody>
      </p:sp>
      <p:sp>
        <p:nvSpPr>
          <p:cNvPr id="6" name="Slide Number Placeholder 5"/>
          <p:cNvSpPr>
            <a:spLocks noGrp="1"/>
          </p:cNvSpPr>
          <p:nvPr>
            <p:ph type="sldNum" sz="quarter" idx="12"/>
          </p:nvPr>
        </p:nvSpPr>
        <p:spPr/>
        <p:txBody>
          <a:bodyPr/>
          <a:lstStyle/>
          <a:p>
            <a:fld id="{DAE6021A-3E9D-954B-AEED-16E2F3D7148C}" type="slidenum">
              <a:rPr lang="en-US" smtClean="0"/>
              <a:pPr/>
              <a:t>116</a:t>
            </a:fld>
            <a:endParaRPr lang="en-US"/>
          </a:p>
        </p:txBody>
      </p:sp>
      <p:sp>
        <p:nvSpPr>
          <p:cNvPr id="7" name="TextBox 6"/>
          <p:cNvSpPr txBox="1"/>
          <p:nvPr/>
        </p:nvSpPr>
        <p:spPr>
          <a:xfrm>
            <a:off x="457200" y="415457"/>
            <a:ext cx="8229600" cy="492443"/>
          </a:xfrm>
          <a:prstGeom prst="rect">
            <a:avLst/>
          </a:prstGeom>
          <a:noFill/>
        </p:spPr>
        <p:txBody>
          <a:bodyPr wrap="square" rtlCol="0">
            <a:spAutoFit/>
          </a:bodyPr>
          <a:lstStyle/>
          <a:p>
            <a:r>
              <a:rPr lang="en-US" sz="2600" b="1" dirty="0" smtClean="0">
                <a:solidFill>
                  <a:schemeClr val="bg1">
                    <a:lumMod val="75000"/>
                  </a:schemeClr>
                </a:solidFill>
              </a:rPr>
              <a:t>How to document and search data?</a:t>
            </a:r>
            <a:endParaRPr lang="en-US" sz="2600" b="1" dirty="0">
              <a:solidFill>
                <a:schemeClr val="bg1">
                  <a:lumMod val="75000"/>
                </a:schemeClr>
              </a:solidFill>
            </a:endParaRPr>
          </a:p>
        </p:txBody>
      </p:sp>
      <p:sp>
        <p:nvSpPr>
          <p:cNvPr id="8" name="Rectangle 7"/>
          <p:cNvSpPr/>
          <p:nvPr/>
        </p:nvSpPr>
        <p:spPr>
          <a:xfrm>
            <a:off x="457200" y="907900"/>
            <a:ext cx="2518651" cy="369332"/>
          </a:xfrm>
          <a:prstGeom prst="rect">
            <a:avLst/>
          </a:prstGeom>
        </p:spPr>
        <p:txBody>
          <a:bodyPr wrap="none">
            <a:spAutoFit/>
          </a:bodyPr>
          <a:lstStyle/>
          <a:p>
            <a:r>
              <a:rPr lang="en-US" b="1" i="1" dirty="0" err="1" smtClean="0"/>
              <a:t>Geonetwork</a:t>
            </a:r>
            <a:r>
              <a:rPr lang="en-US" b="1" i="1" dirty="0" smtClean="0"/>
              <a:t>: harvesting</a:t>
            </a:r>
            <a:endParaRPr lang="en-US" dirty="0"/>
          </a:p>
        </p:txBody>
      </p:sp>
      <p:pic>
        <p:nvPicPr>
          <p:cNvPr id="14" name="Picture 13"/>
          <p:cNvPicPr>
            <a:picLocks noChangeAspect="1"/>
          </p:cNvPicPr>
          <p:nvPr/>
        </p:nvPicPr>
        <p:blipFill>
          <a:blip r:embed="rId3"/>
          <a:stretch>
            <a:fillRect/>
          </a:stretch>
        </p:blipFill>
        <p:spPr>
          <a:xfrm>
            <a:off x="2597252" y="3702127"/>
            <a:ext cx="2086015" cy="319575"/>
          </a:xfrm>
          <a:prstGeom prst="rect">
            <a:avLst/>
          </a:prstGeom>
        </p:spPr>
      </p:pic>
      <p:pic>
        <p:nvPicPr>
          <p:cNvPr id="16" name="Picture 15"/>
          <p:cNvPicPr>
            <a:picLocks noChangeAspect="1"/>
          </p:cNvPicPr>
          <p:nvPr/>
        </p:nvPicPr>
        <p:blipFill>
          <a:blip r:embed="rId4"/>
          <a:stretch>
            <a:fillRect/>
          </a:stretch>
        </p:blipFill>
        <p:spPr>
          <a:xfrm>
            <a:off x="6553200" y="4050337"/>
            <a:ext cx="2403983" cy="2394425"/>
          </a:xfrm>
          <a:prstGeom prst="rect">
            <a:avLst/>
          </a:prstGeom>
        </p:spPr>
      </p:pic>
      <p:pic>
        <p:nvPicPr>
          <p:cNvPr id="17" name="Picture 16"/>
          <p:cNvPicPr>
            <a:picLocks noChangeAspect="1"/>
          </p:cNvPicPr>
          <p:nvPr/>
        </p:nvPicPr>
        <p:blipFill>
          <a:blip r:embed="rId5"/>
          <a:stretch>
            <a:fillRect/>
          </a:stretch>
        </p:blipFill>
        <p:spPr>
          <a:xfrm>
            <a:off x="2739492" y="5271322"/>
            <a:ext cx="2780603" cy="607353"/>
          </a:xfrm>
          <a:prstGeom prst="rect">
            <a:avLst/>
          </a:prstGeom>
        </p:spPr>
      </p:pic>
    </p:spTree>
    <p:extLst>
      <p:ext uri="{BB962C8B-B14F-4D97-AF65-F5344CB8AC3E}">
        <p14:creationId xmlns:p14="http://schemas.microsoft.com/office/powerpoint/2010/main" val="1216904499"/>
      </p:ext>
    </p:extLst>
  </p:cSld>
  <p:clrMapOvr>
    <a:masterClrMapping/>
  </p:clrMapOvr>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AE6021A-3E9D-954B-AEED-16E2F3D7148C}" type="slidenum">
              <a:rPr lang="en-US" smtClean="0"/>
              <a:pPr/>
              <a:t>117</a:t>
            </a:fld>
            <a:endParaRPr lang="en-US"/>
          </a:p>
        </p:txBody>
      </p:sp>
      <p:sp>
        <p:nvSpPr>
          <p:cNvPr id="7" name="TextBox 6"/>
          <p:cNvSpPr txBox="1"/>
          <p:nvPr/>
        </p:nvSpPr>
        <p:spPr>
          <a:xfrm>
            <a:off x="457200" y="415457"/>
            <a:ext cx="8229600" cy="492443"/>
          </a:xfrm>
          <a:prstGeom prst="rect">
            <a:avLst/>
          </a:prstGeom>
          <a:noFill/>
        </p:spPr>
        <p:txBody>
          <a:bodyPr wrap="square" rtlCol="0">
            <a:spAutoFit/>
          </a:bodyPr>
          <a:lstStyle/>
          <a:p>
            <a:r>
              <a:rPr lang="en-US" sz="2600" b="1" dirty="0" smtClean="0">
                <a:solidFill>
                  <a:schemeClr val="bg1">
                    <a:lumMod val="75000"/>
                  </a:schemeClr>
                </a:solidFill>
              </a:rPr>
              <a:t>How to document and search data?</a:t>
            </a:r>
            <a:endParaRPr lang="en-US" sz="2600" b="1" dirty="0">
              <a:solidFill>
                <a:schemeClr val="bg1">
                  <a:lumMod val="75000"/>
                </a:schemeClr>
              </a:solidFill>
            </a:endParaRPr>
          </a:p>
        </p:txBody>
      </p:sp>
      <p:sp>
        <p:nvSpPr>
          <p:cNvPr id="8" name="Rectangle 7"/>
          <p:cNvSpPr/>
          <p:nvPr/>
        </p:nvSpPr>
        <p:spPr>
          <a:xfrm>
            <a:off x="457200" y="907900"/>
            <a:ext cx="3659313" cy="369332"/>
          </a:xfrm>
          <a:prstGeom prst="rect">
            <a:avLst/>
          </a:prstGeom>
        </p:spPr>
        <p:txBody>
          <a:bodyPr wrap="none">
            <a:spAutoFit/>
          </a:bodyPr>
          <a:lstStyle/>
          <a:p>
            <a:r>
              <a:rPr lang="en-US" b="1" i="1" dirty="0" err="1" smtClean="0"/>
              <a:t>Geonetwork</a:t>
            </a:r>
            <a:r>
              <a:rPr lang="en-US" b="1" i="1" dirty="0" smtClean="0"/>
              <a:t>: harvesting (continued)</a:t>
            </a:r>
            <a:endParaRPr lang="en-US" dirty="0"/>
          </a:p>
        </p:txBody>
      </p:sp>
      <p:sp>
        <p:nvSpPr>
          <p:cNvPr id="9" name="TextBox 8"/>
          <p:cNvSpPr txBox="1"/>
          <p:nvPr/>
        </p:nvSpPr>
        <p:spPr>
          <a:xfrm>
            <a:off x="596531" y="1277232"/>
            <a:ext cx="8090269" cy="1477328"/>
          </a:xfrm>
          <a:prstGeom prst="rect">
            <a:avLst/>
          </a:prstGeom>
          <a:noFill/>
        </p:spPr>
        <p:txBody>
          <a:bodyPr wrap="square" rtlCol="0">
            <a:spAutoFit/>
          </a:bodyPr>
          <a:lstStyle/>
          <a:p>
            <a:pPr>
              <a:buFont typeface="Arial"/>
              <a:buChar char="•"/>
            </a:pPr>
            <a:r>
              <a:rPr lang="en-US" dirty="0" smtClean="0"/>
              <a:t> It possible to harvest through other harvesting types </a:t>
            </a:r>
          </a:p>
          <a:p>
            <a:pPr>
              <a:buFont typeface="Arial"/>
              <a:buChar char="•"/>
            </a:pPr>
            <a:endParaRPr lang="en-US" dirty="0" smtClean="0"/>
          </a:p>
          <a:p>
            <a:pPr>
              <a:buFont typeface="Arial"/>
              <a:buChar char="•"/>
            </a:pPr>
            <a:r>
              <a:rPr lang="en-US" dirty="0" smtClean="0"/>
              <a:t> For ex. Catalogue Services for the Web ISO Profile 2.0 offers the possibility to perform CSW queries with more filtering possibilities </a:t>
            </a:r>
          </a:p>
          <a:p>
            <a:endParaRPr lang="en-US" dirty="0" smtClean="0"/>
          </a:p>
        </p:txBody>
      </p:sp>
      <p:pic>
        <p:nvPicPr>
          <p:cNvPr id="14" name="Picture 13"/>
          <p:cNvPicPr>
            <a:picLocks noChangeAspect="1"/>
          </p:cNvPicPr>
          <p:nvPr/>
        </p:nvPicPr>
        <p:blipFill>
          <a:blip r:embed="rId2"/>
          <a:stretch>
            <a:fillRect/>
          </a:stretch>
        </p:blipFill>
        <p:spPr>
          <a:xfrm>
            <a:off x="523882" y="2888736"/>
            <a:ext cx="2066918" cy="1239054"/>
          </a:xfrm>
          <a:prstGeom prst="rect">
            <a:avLst/>
          </a:prstGeom>
        </p:spPr>
      </p:pic>
      <p:pic>
        <p:nvPicPr>
          <p:cNvPr id="16" name="Picture 15"/>
          <p:cNvPicPr>
            <a:picLocks noChangeAspect="1"/>
          </p:cNvPicPr>
          <p:nvPr/>
        </p:nvPicPr>
        <p:blipFill>
          <a:blip r:embed="rId3"/>
          <a:stretch>
            <a:fillRect/>
          </a:stretch>
        </p:blipFill>
        <p:spPr>
          <a:xfrm>
            <a:off x="3406603" y="2888736"/>
            <a:ext cx="3146597" cy="1598010"/>
          </a:xfrm>
          <a:prstGeom prst="rect">
            <a:avLst/>
          </a:prstGeom>
        </p:spPr>
      </p:pic>
      <p:sp>
        <p:nvSpPr>
          <p:cNvPr id="17" name="Rectangle 16"/>
          <p:cNvSpPr/>
          <p:nvPr/>
        </p:nvSpPr>
        <p:spPr>
          <a:xfrm>
            <a:off x="2693147" y="3423722"/>
            <a:ext cx="431053" cy="369332"/>
          </a:xfrm>
          <a:prstGeom prst="rect">
            <a:avLst/>
          </a:prstGeom>
        </p:spPr>
        <p:txBody>
          <a:bodyPr wrap="none">
            <a:spAutoFit/>
          </a:bodyPr>
          <a:lstStyle/>
          <a:p>
            <a:r>
              <a:rPr lang="en-US" dirty="0" err="1" smtClean="0">
                <a:latin typeface="Wingdings"/>
                <a:ea typeface="Wingdings"/>
                <a:cs typeface="Wingdings"/>
              </a:rPr>
              <a:t></a:t>
            </a:r>
            <a:endParaRPr lang="en-US" dirty="0"/>
          </a:p>
        </p:txBody>
      </p:sp>
      <p:sp>
        <p:nvSpPr>
          <p:cNvPr id="10" name="TextBox 9"/>
          <p:cNvSpPr txBox="1"/>
          <p:nvPr/>
        </p:nvSpPr>
        <p:spPr>
          <a:xfrm>
            <a:off x="596531" y="4998720"/>
            <a:ext cx="7958189" cy="646331"/>
          </a:xfrm>
          <a:prstGeom prst="rect">
            <a:avLst/>
          </a:prstGeom>
          <a:noFill/>
        </p:spPr>
        <p:txBody>
          <a:bodyPr wrap="square" rtlCol="0">
            <a:spAutoFit/>
          </a:bodyPr>
          <a:lstStyle/>
          <a:p>
            <a:r>
              <a:rPr b="1" dirty="0" smtClean="0"/>
              <a:t>http://geonetwork.grid.unep.ch:8080/ge onetwork/srv/en/csw?request=GetCap abilities&amp;service=CSW&amp;acceptVersions =2.0.2 </a:t>
            </a:r>
            <a:endParaRPr dirty="0" smtClean="0"/>
          </a:p>
          <a:p>
            <a:endParaRPr lang="en-US" dirty="0"/>
          </a:p>
        </p:txBody>
      </p:sp>
    </p:spTree>
    <p:extLst>
      <p:ext uri="{BB962C8B-B14F-4D97-AF65-F5344CB8AC3E}">
        <p14:creationId xmlns:p14="http://schemas.microsoft.com/office/powerpoint/2010/main" val="1216904499"/>
      </p:ext>
    </p:extLst>
  </p:cSld>
  <p:clrMapOvr>
    <a:masterClrMapping/>
  </p:clrMapOvr>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AE6021A-3E9D-954B-AEED-16E2F3D7148C}" type="slidenum">
              <a:rPr lang="en-US" smtClean="0"/>
              <a:pPr/>
              <a:t>118</a:t>
            </a:fld>
            <a:endParaRPr lang="en-US"/>
          </a:p>
        </p:txBody>
      </p:sp>
      <p:sp>
        <p:nvSpPr>
          <p:cNvPr id="7" name="TextBox 6"/>
          <p:cNvSpPr txBox="1"/>
          <p:nvPr/>
        </p:nvSpPr>
        <p:spPr>
          <a:xfrm>
            <a:off x="457200" y="415457"/>
            <a:ext cx="8229600" cy="492443"/>
          </a:xfrm>
          <a:prstGeom prst="rect">
            <a:avLst/>
          </a:prstGeom>
          <a:noFill/>
        </p:spPr>
        <p:txBody>
          <a:bodyPr wrap="square" rtlCol="0">
            <a:spAutoFit/>
          </a:bodyPr>
          <a:lstStyle/>
          <a:p>
            <a:r>
              <a:rPr lang="en-US" sz="2600" b="1" dirty="0" smtClean="0">
                <a:solidFill>
                  <a:schemeClr val="bg1">
                    <a:lumMod val="75000"/>
                  </a:schemeClr>
                </a:solidFill>
              </a:rPr>
              <a:t>How to document and search data?</a:t>
            </a:r>
            <a:endParaRPr lang="en-US" sz="2600" b="1" dirty="0">
              <a:solidFill>
                <a:schemeClr val="bg1">
                  <a:lumMod val="75000"/>
                </a:schemeClr>
              </a:solidFill>
            </a:endParaRPr>
          </a:p>
        </p:txBody>
      </p:sp>
      <p:sp>
        <p:nvSpPr>
          <p:cNvPr id="8" name="Rectangle 7"/>
          <p:cNvSpPr/>
          <p:nvPr/>
        </p:nvSpPr>
        <p:spPr>
          <a:xfrm>
            <a:off x="457200" y="907900"/>
            <a:ext cx="3038387" cy="369332"/>
          </a:xfrm>
          <a:prstGeom prst="rect">
            <a:avLst/>
          </a:prstGeom>
        </p:spPr>
        <p:txBody>
          <a:bodyPr wrap="none">
            <a:spAutoFit/>
          </a:bodyPr>
          <a:lstStyle/>
          <a:p>
            <a:r>
              <a:rPr lang="en-US" b="1" i="1" dirty="0" err="1" smtClean="0"/>
              <a:t>Geonetwork</a:t>
            </a:r>
            <a:r>
              <a:rPr lang="en-US" b="1" i="1" dirty="0" smtClean="0"/>
              <a:t>: users privileges</a:t>
            </a:r>
            <a:endParaRPr lang="en-US" dirty="0"/>
          </a:p>
        </p:txBody>
      </p:sp>
      <p:sp>
        <p:nvSpPr>
          <p:cNvPr id="9" name="TextBox 8"/>
          <p:cNvSpPr txBox="1"/>
          <p:nvPr/>
        </p:nvSpPr>
        <p:spPr>
          <a:xfrm>
            <a:off x="596531" y="1277232"/>
            <a:ext cx="5287569" cy="3416320"/>
          </a:xfrm>
          <a:prstGeom prst="rect">
            <a:avLst/>
          </a:prstGeom>
          <a:noFill/>
        </p:spPr>
        <p:txBody>
          <a:bodyPr wrap="square" rtlCol="0">
            <a:spAutoFit/>
          </a:bodyPr>
          <a:lstStyle/>
          <a:p>
            <a:pPr>
              <a:buFont typeface="Arial"/>
              <a:buChar char="•"/>
            </a:pPr>
            <a:r>
              <a:rPr lang="en-US" dirty="0" smtClean="0"/>
              <a:t> The metadata records can be public or restricted to certain groups </a:t>
            </a:r>
          </a:p>
          <a:p>
            <a:pPr>
              <a:buFont typeface="Arial"/>
              <a:buChar char="•"/>
            </a:pPr>
            <a:endParaRPr lang="en-US" dirty="0" smtClean="0"/>
          </a:p>
          <a:p>
            <a:pPr>
              <a:buFont typeface="Arial"/>
              <a:buChar char="•"/>
            </a:pPr>
            <a:r>
              <a:rPr lang="en-US" dirty="0" smtClean="0"/>
              <a:t> To visualize and manage the users privileges and categories, necessary to be logged in as admin</a:t>
            </a:r>
          </a:p>
          <a:p>
            <a:pPr>
              <a:buFont typeface="Arial"/>
              <a:buChar char="•"/>
            </a:pPr>
            <a:endParaRPr lang="en-US" dirty="0" smtClean="0"/>
          </a:p>
          <a:p>
            <a:pPr>
              <a:buFont typeface="Arial"/>
              <a:buChar char="•"/>
            </a:pPr>
            <a:r>
              <a:rPr lang="en-US" dirty="0" smtClean="0"/>
              <a:t> Procedure:</a:t>
            </a:r>
          </a:p>
          <a:p>
            <a:pPr marL="800100" lvl="1" indent="-342900">
              <a:buFont typeface="+mj-lt"/>
              <a:buAutoNum type="arabicParenR"/>
            </a:pPr>
            <a:r>
              <a:rPr lang="en-US" dirty="0" smtClean="0"/>
              <a:t>Go to the metadata record to parameter</a:t>
            </a:r>
          </a:p>
          <a:p>
            <a:pPr marL="800100" lvl="1" indent="-342900">
              <a:buFont typeface="+mj-lt"/>
              <a:buAutoNum type="arabicParenR"/>
            </a:pPr>
            <a:r>
              <a:rPr lang="en-US" dirty="0" smtClean="0"/>
              <a:t>Click Other actions &gt; Privileges</a:t>
            </a:r>
          </a:p>
          <a:p>
            <a:pPr marL="800100" lvl="1" indent="-342900">
              <a:buFont typeface="+mj-lt"/>
              <a:buAutoNum type="arabicParenR"/>
            </a:pPr>
            <a:r>
              <a:rPr lang="en-US" dirty="0" smtClean="0"/>
              <a:t>Assign privileges for the various groups in question and submit</a:t>
            </a:r>
          </a:p>
          <a:p>
            <a:pPr marL="800100" lvl="1" indent="-342900">
              <a:buFont typeface="+mj-lt"/>
              <a:buAutoNum type="arabicParenR"/>
            </a:pPr>
            <a:endParaRPr lang="en-US" dirty="0" smtClean="0"/>
          </a:p>
          <a:p>
            <a:endParaRPr lang="en-US" dirty="0" smtClean="0"/>
          </a:p>
        </p:txBody>
      </p:sp>
      <p:pic>
        <p:nvPicPr>
          <p:cNvPr id="11" name="Picture 10"/>
          <p:cNvPicPr>
            <a:picLocks noChangeAspect="1"/>
          </p:cNvPicPr>
          <p:nvPr/>
        </p:nvPicPr>
        <p:blipFill>
          <a:blip r:embed="rId2"/>
          <a:stretch>
            <a:fillRect/>
          </a:stretch>
        </p:blipFill>
        <p:spPr>
          <a:xfrm>
            <a:off x="6309677" y="3039649"/>
            <a:ext cx="2377123" cy="592992"/>
          </a:xfrm>
          <a:prstGeom prst="rect">
            <a:avLst/>
          </a:prstGeom>
        </p:spPr>
      </p:pic>
      <p:pic>
        <p:nvPicPr>
          <p:cNvPr id="13" name="Picture 12"/>
          <p:cNvPicPr>
            <a:picLocks noChangeAspect="1"/>
          </p:cNvPicPr>
          <p:nvPr/>
        </p:nvPicPr>
        <p:blipFill>
          <a:blip r:embed="rId3"/>
          <a:stretch>
            <a:fillRect/>
          </a:stretch>
        </p:blipFill>
        <p:spPr>
          <a:xfrm>
            <a:off x="5884100" y="4085508"/>
            <a:ext cx="2802700" cy="1090199"/>
          </a:xfrm>
          <a:prstGeom prst="rect">
            <a:avLst/>
          </a:prstGeom>
        </p:spPr>
      </p:pic>
      <p:sp>
        <p:nvSpPr>
          <p:cNvPr id="15" name="Rectangle 14"/>
          <p:cNvSpPr/>
          <p:nvPr/>
        </p:nvSpPr>
        <p:spPr>
          <a:xfrm>
            <a:off x="7052534" y="3716176"/>
            <a:ext cx="390364" cy="369332"/>
          </a:xfrm>
          <a:prstGeom prst="rect">
            <a:avLst/>
          </a:prstGeom>
        </p:spPr>
        <p:txBody>
          <a:bodyPr wrap="none">
            <a:spAutoFit/>
          </a:bodyPr>
          <a:lstStyle/>
          <a:p>
            <a:r>
              <a:rPr lang="en-US" dirty="0" err="1" smtClean="0">
                <a:latin typeface="Wingdings"/>
                <a:ea typeface="Wingdings"/>
                <a:cs typeface="Wingdings"/>
              </a:rPr>
              <a:t></a:t>
            </a:r>
            <a:endParaRPr lang="en-US" dirty="0"/>
          </a:p>
        </p:txBody>
      </p:sp>
    </p:spTree>
    <p:extLst>
      <p:ext uri="{BB962C8B-B14F-4D97-AF65-F5344CB8AC3E}">
        <p14:creationId xmlns:p14="http://schemas.microsoft.com/office/powerpoint/2010/main" val="1216904499"/>
      </p:ext>
    </p:extLst>
  </p:cSld>
  <p:clrMapOvr>
    <a:masterClrMapping/>
  </p:clrMapOvr>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AE6021A-3E9D-954B-AEED-16E2F3D7148C}" type="slidenum">
              <a:rPr lang="en-US" smtClean="0"/>
              <a:pPr/>
              <a:t>119</a:t>
            </a:fld>
            <a:endParaRPr lang="en-US"/>
          </a:p>
        </p:txBody>
      </p:sp>
      <p:sp>
        <p:nvSpPr>
          <p:cNvPr id="7" name="TextBox 6"/>
          <p:cNvSpPr txBox="1"/>
          <p:nvPr/>
        </p:nvSpPr>
        <p:spPr>
          <a:xfrm>
            <a:off x="457200" y="415457"/>
            <a:ext cx="8229600" cy="492443"/>
          </a:xfrm>
          <a:prstGeom prst="rect">
            <a:avLst/>
          </a:prstGeom>
          <a:noFill/>
        </p:spPr>
        <p:txBody>
          <a:bodyPr wrap="square" rtlCol="0">
            <a:spAutoFit/>
          </a:bodyPr>
          <a:lstStyle/>
          <a:p>
            <a:r>
              <a:rPr lang="en-US" sz="2600" b="1" dirty="0" smtClean="0">
                <a:solidFill>
                  <a:schemeClr val="bg1">
                    <a:lumMod val="75000"/>
                  </a:schemeClr>
                </a:solidFill>
              </a:rPr>
              <a:t>How to document and search data?</a:t>
            </a:r>
            <a:endParaRPr lang="en-US" sz="2600" b="1" dirty="0">
              <a:solidFill>
                <a:schemeClr val="bg1">
                  <a:lumMod val="75000"/>
                </a:schemeClr>
              </a:solidFill>
            </a:endParaRPr>
          </a:p>
        </p:txBody>
      </p:sp>
      <p:sp>
        <p:nvSpPr>
          <p:cNvPr id="8" name="Rectangle 7"/>
          <p:cNvSpPr/>
          <p:nvPr/>
        </p:nvSpPr>
        <p:spPr>
          <a:xfrm>
            <a:off x="457200" y="907900"/>
            <a:ext cx="2487229" cy="369332"/>
          </a:xfrm>
          <a:prstGeom prst="rect">
            <a:avLst/>
          </a:prstGeom>
        </p:spPr>
        <p:txBody>
          <a:bodyPr wrap="none">
            <a:spAutoFit/>
          </a:bodyPr>
          <a:lstStyle/>
          <a:p>
            <a:r>
              <a:rPr lang="en-US" b="1" i="1" dirty="0" err="1" smtClean="0"/>
              <a:t>Geonetwork</a:t>
            </a:r>
            <a:r>
              <a:rPr lang="en-US" b="1" i="1" dirty="0" smtClean="0"/>
              <a:t>: categories</a:t>
            </a:r>
            <a:endParaRPr lang="en-US" dirty="0"/>
          </a:p>
        </p:txBody>
      </p:sp>
      <p:sp>
        <p:nvSpPr>
          <p:cNvPr id="9" name="TextBox 8"/>
          <p:cNvSpPr txBox="1"/>
          <p:nvPr/>
        </p:nvSpPr>
        <p:spPr>
          <a:xfrm>
            <a:off x="596531" y="1277232"/>
            <a:ext cx="7158370" cy="1754327"/>
          </a:xfrm>
          <a:prstGeom prst="rect">
            <a:avLst/>
          </a:prstGeom>
          <a:noFill/>
        </p:spPr>
        <p:txBody>
          <a:bodyPr wrap="square" rtlCol="0">
            <a:spAutoFit/>
          </a:bodyPr>
          <a:lstStyle/>
          <a:p>
            <a:pPr>
              <a:buFont typeface="Arial"/>
              <a:buChar char="•"/>
            </a:pPr>
            <a:r>
              <a:rPr lang="en-US" dirty="0" smtClean="0"/>
              <a:t> </a:t>
            </a:r>
            <a:r>
              <a:rPr lang="en-US" dirty="0" err="1" smtClean="0"/>
              <a:t>GeoNetwork</a:t>
            </a:r>
            <a:r>
              <a:rPr lang="en-US" dirty="0" smtClean="0"/>
              <a:t> gives the possibility to either  assign existing categories to metadata records or to create new categories (ex: INSPIRE categories)</a:t>
            </a:r>
          </a:p>
          <a:p>
            <a:pPr>
              <a:buFont typeface="Arial"/>
              <a:buChar char="•"/>
            </a:pPr>
            <a:endParaRPr lang="en-US" dirty="0" smtClean="0"/>
          </a:p>
          <a:p>
            <a:pPr>
              <a:buFont typeface="Arial"/>
              <a:buChar char="•"/>
            </a:pPr>
            <a:r>
              <a:rPr lang="en-US" dirty="0" smtClean="0"/>
              <a:t> You can do so in the Administration part, Category Management &gt; Add a new Category </a:t>
            </a:r>
          </a:p>
          <a:p>
            <a:pPr>
              <a:buFont typeface="Arial"/>
              <a:buChar char="•"/>
            </a:pPr>
            <a:endParaRPr lang="en-US" dirty="0" smtClean="0"/>
          </a:p>
        </p:txBody>
      </p:sp>
      <p:pic>
        <p:nvPicPr>
          <p:cNvPr id="12" name="Picture 11"/>
          <p:cNvPicPr>
            <a:picLocks noChangeAspect="1"/>
          </p:cNvPicPr>
          <p:nvPr/>
        </p:nvPicPr>
        <p:blipFill>
          <a:blip r:embed="rId2"/>
          <a:stretch>
            <a:fillRect/>
          </a:stretch>
        </p:blipFill>
        <p:spPr>
          <a:xfrm>
            <a:off x="4929512" y="2573971"/>
            <a:ext cx="3920878" cy="1939359"/>
          </a:xfrm>
          <a:prstGeom prst="rect">
            <a:avLst/>
          </a:prstGeom>
        </p:spPr>
      </p:pic>
      <p:sp>
        <p:nvSpPr>
          <p:cNvPr id="16" name="TextBox 15"/>
          <p:cNvSpPr txBox="1"/>
          <p:nvPr/>
        </p:nvSpPr>
        <p:spPr>
          <a:xfrm>
            <a:off x="596531" y="3031559"/>
            <a:ext cx="4050637" cy="923330"/>
          </a:xfrm>
          <a:prstGeom prst="rect">
            <a:avLst/>
          </a:prstGeom>
          <a:noFill/>
        </p:spPr>
        <p:txBody>
          <a:bodyPr wrap="square" rtlCol="0">
            <a:spAutoFit/>
          </a:bodyPr>
          <a:lstStyle/>
          <a:p>
            <a:pPr>
              <a:buFont typeface="Arial"/>
              <a:buChar char="•"/>
            </a:pPr>
            <a:r>
              <a:rPr lang="en-US" dirty="0" smtClean="0"/>
              <a:t> Through Other actions &gt; Categories, you can then assign a category to the record in question</a:t>
            </a:r>
            <a:endParaRPr lang="en-US" dirty="0"/>
          </a:p>
        </p:txBody>
      </p:sp>
    </p:spTree>
    <p:extLst>
      <p:ext uri="{BB962C8B-B14F-4D97-AF65-F5344CB8AC3E}">
        <p14:creationId xmlns:p14="http://schemas.microsoft.com/office/powerpoint/2010/main" val="121690449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1"/>
          <p:cNvSpPr>
            <a:spLocks/>
          </p:cNvSpPr>
          <p:nvPr/>
        </p:nvSpPr>
        <p:spPr bwMode="auto">
          <a:xfrm>
            <a:off x="4634508" y="2728020"/>
            <a:ext cx="4339828" cy="1393031"/>
          </a:xfrm>
          <a:prstGeom prst="rect">
            <a:avLst/>
          </a:prstGeom>
          <a:noFill/>
          <a:ln w="12700">
            <a:noFill/>
            <a:miter lim="800000"/>
            <a:headEnd/>
            <a:tailEnd/>
          </a:ln>
        </p:spPr>
        <p:txBody>
          <a:bodyPr lIns="0" tIns="0" rIns="0" bIns="0" anchor="ctr">
            <a:prstTxWarp prst="textNoShape">
              <a:avLst/>
            </a:prstTxWarp>
          </a:bodyPr>
          <a:lstStyle/>
          <a:p>
            <a:pPr algn="ctr"/>
            <a:r>
              <a:rPr lang="en-US" sz="4500" dirty="0">
                <a:latin typeface="Gill Sans"/>
                <a:ea typeface="Gill Sans" pitchFamily="-84" charset="0"/>
                <a:cs typeface="Gill Sans" pitchFamily="-84" charset="0"/>
              </a:rPr>
              <a:t>What is the real situation?</a:t>
            </a:r>
          </a:p>
        </p:txBody>
      </p:sp>
      <p:pic>
        <p:nvPicPr>
          <p:cNvPr id="39938" name="Picture 2"/>
          <p:cNvPicPr>
            <a:picLocks noChangeAspect="1" noChangeArrowheads="1"/>
          </p:cNvPicPr>
          <p:nvPr/>
        </p:nvPicPr>
        <p:blipFill>
          <a:blip r:embed="rId3"/>
          <a:srcRect/>
          <a:stretch>
            <a:fillRect/>
          </a:stretch>
        </p:blipFill>
        <p:spPr bwMode="auto">
          <a:xfrm>
            <a:off x="579120" y="111760"/>
            <a:ext cx="4121498" cy="6175717"/>
          </a:xfrm>
          <a:prstGeom prst="rect">
            <a:avLst/>
          </a:prstGeom>
          <a:noFill/>
          <a:ln w="12700">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8" presetClass="entr" presetSubtype="0" fill="hold" grpId="0" nodeType="afterEffect">
                                  <p:stCondLst>
                                    <p:cond delay="1000"/>
                                  </p:stCondLst>
                                  <p:childTnLst>
                                    <p:set>
                                      <p:cBhvr>
                                        <p:cTn id="6" dur="1" fill="hold">
                                          <p:stCondLst>
                                            <p:cond delay="499"/>
                                          </p:stCondLst>
                                        </p:cTn>
                                        <p:tgtEl>
                                          <p:spTgt spid="358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1" grpId="0" autoUpdateAnimBg="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AE6021A-3E9D-954B-AEED-16E2F3D7148C}" type="slidenum">
              <a:rPr lang="en-US" smtClean="0"/>
              <a:pPr/>
              <a:t>120</a:t>
            </a:fld>
            <a:endParaRPr lang="en-US"/>
          </a:p>
        </p:txBody>
      </p:sp>
      <p:sp>
        <p:nvSpPr>
          <p:cNvPr id="7" name="TextBox 6"/>
          <p:cNvSpPr txBox="1"/>
          <p:nvPr/>
        </p:nvSpPr>
        <p:spPr>
          <a:xfrm>
            <a:off x="457200" y="415457"/>
            <a:ext cx="8229600" cy="492443"/>
          </a:xfrm>
          <a:prstGeom prst="rect">
            <a:avLst/>
          </a:prstGeom>
          <a:noFill/>
        </p:spPr>
        <p:txBody>
          <a:bodyPr wrap="square" rtlCol="0">
            <a:spAutoFit/>
          </a:bodyPr>
          <a:lstStyle/>
          <a:p>
            <a:r>
              <a:rPr lang="en-US" sz="2600" b="1" dirty="0" smtClean="0">
                <a:solidFill>
                  <a:schemeClr val="bg1">
                    <a:lumMod val="75000"/>
                  </a:schemeClr>
                </a:solidFill>
              </a:rPr>
              <a:t>How to document and search data?</a:t>
            </a:r>
            <a:endParaRPr lang="en-US" sz="2600" b="1" dirty="0">
              <a:solidFill>
                <a:schemeClr val="bg1">
                  <a:lumMod val="75000"/>
                </a:schemeClr>
              </a:solidFill>
            </a:endParaRPr>
          </a:p>
        </p:txBody>
      </p:sp>
      <p:sp>
        <p:nvSpPr>
          <p:cNvPr id="8" name="Rectangle 7"/>
          <p:cNvSpPr/>
          <p:nvPr/>
        </p:nvSpPr>
        <p:spPr>
          <a:xfrm>
            <a:off x="457200" y="907900"/>
            <a:ext cx="3416332" cy="369332"/>
          </a:xfrm>
          <a:prstGeom prst="rect">
            <a:avLst/>
          </a:prstGeom>
        </p:spPr>
        <p:txBody>
          <a:bodyPr wrap="none">
            <a:spAutoFit/>
          </a:bodyPr>
          <a:lstStyle/>
          <a:p>
            <a:r>
              <a:rPr lang="en-US" b="1" i="1" dirty="0" err="1" smtClean="0"/>
              <a:t>Geonetwork</a:t>
            </a:r>
            <a:r>
              <a:rPr lang="en-US" b="1" i="1" dirty="0" smtClean="0"/>
              <a:t>: searching metadata</a:t>
            </a:r>
            <a:endParaRPr lang="en-US" dirty="0"/>
          </a:p>
        </p:txBody>
      </p:sp>
      <p:sp>
        <p:nvSpPr>
          <p:cNvPr id="9" name="TextBox 8"/>
          <p:cNvSpPr txBox="1"/>
          <p:nvPr/>
        </p:nvSpPr>
        <p:spPr>
          <a:xfrm>
            <a:off x="596530" y="1277232"/>
            <a:ext cx="6783133" cy="4247317"/>
          </a:xfrm>
          <a:prstGeom prst="rect">
            <a:avLst/>
          </a:prstGeom>
          <a:noFill/>
        </p:spPr>
        <p:txBody>
          <a:bodyPr wrap="square" rtlCol="0">
            <a:spAutoFit/>
          </a:bodyPr>
          <a:lstStyle/>
          <a:p>
            <a:pPr>
              <a:buFont typeface="Arial"/>
              <a:buChar char="•"/>
            </a:pPr>
            <a:r>
              <a:rPr lang="en-US" dirty="0" smtClean="0"/>
              <a:t> The </a:t>
            </a:r>
            <a:r>
              <a:rPr lang="en-US" b="1" dirty="0" smtClean="0"/>
              <a:t>default </a:t>
            </a:r>
            <a:r>
              <a:rPr lang="en-US" dirty="0" smtClean="0"/>
              <a:t>search allows you to search text within the entire record, such as keywords of the metadata and/or geographic location</a:t>
            </a:r>
          </a:p>
          <a:p>
            <a:pPr>
              <a:buFont typeface="Arial"/>
              <a:buChar char="•"/>
            </a:pPr>
            <a:endParaRPr lang="en-US" dirty="0" smtClean="0"/>
          </a:p>
          <a:p>
            <a:pPr>
              <a:buFont typeface="Arial"/>
              <a:buChar char="•"/>
            </a:pPr>
            <a:r>
              <a:rPr lang="en-US" dirty="0" smtClean="0"/>
              <a:t> the </a:t>
            </a:r>
            <a:r>
              <a:rPr lang="en-US" b="1" dirty="0" smtClean="0"/>
              <a:t>geographic </a:t>
            </a:r>
            <a:r>
              <a:rPr lang="en-US" dirty="0" smtClean="0"/>
              <a:t>search allows to select a particular region to limit the search</a:t>
            </a:r>
          </a:p>
          <a:p>
            <a:pPr lvl="1">
              <a:buFont typeface="Wingdings" charset="2"/>
              <a:buChar char="Ø"/>
            </a:pPr>
            <a:r>
              <a:rPr lang="en-US" dirty="0" smtClean="0"/>
              <a:t> from a predefined list </a:t>
            </a:r>
          </a:p>
          <a:p>
            <a:pPr lvl="1">
              <a:buFont typeface="Wingdings" charset="2"/>
              <a:buChar char="Ø"/>
            </a:pPr>
            <a:r>
              <a:rPr lang="en-US" dirty="0" smtClean="0"/>
              <a:t> from a selected area</a:t>
            </a:r>
          </a:p>
          <a:p>
            <a:pPr lvl="1">
              <a:buFont typeface="Wingdings" charset="2"/>
              <a:buChar char="Ø"/>
            </a:pPr>
            <a:endParaRPr lang="en-US" dirty="0" smtClean="0"/>
          </a:p>
          <a:p>
            <a:pPr lvl="1"/>
            <a:endParaRPr lang="en-US" dirty="0" smtClean="0"/>
          </a:p>
          <a:p>
            <a:pPr lvl="1"/>
            <a:endParaRPr lang="en-US" dirty="0" smtClean="0"/>
          </a:p>
          <a:p>
            <a:pPr marL="0" lvl="1">
              <a:buFont typeface="Arial"/>
              <a:buChar char="•"/>
            </a:pPr>
            <a:r>
              <a:rPr lang="en-US" dirty="0" smtClean="0"/>
              <a:t> You can also perform a search by </a:t>
            </a:r>
            <a:r>
              <a:rPr lang="en-US" b="1" dirty="0" smtClean="0"/>
              <a:t>categories</a:t>
            </a:r>
          </a:p>
          <a:p>
            <a:pPr marL="0" lvl="1">
              <a:buFont typeface="Arial"/>
              <a:buChar char="•"/>
            </a:pPr>
            <a:endParaRPr lang="en-US" b="1" dirty="0" smtClean="0"/>
          </a:p>
          <a:p>
            <a:pPr marL="0" lvl="1">
              <a:buFont typeface="Arial"/>
              <a:buChar char="•"/>
            </a:pPr>
            <a:r>
              <a:rPr lang="en-US" b="1" dirty="0" smtClean="0"/>
              <a:t> </a:t>
            </a:r>
            <a:r>
              <a:rPr lang="en-US" dirty="0" smtClean="0"/>
              <a:t>or an </a:t>
            </a:r>
            <a:r>
              <a:rPr lang="en-US" b="1" dirty="0" smtClean="0"/>
              <a:t>advanced </a:t>
            </a:r>
            <a:r>
              <a:rPr lang="en-US" dirty="0" smtClean="0"/>
              <a:t>search (what? when?  where? category? …)   </a:t>
            </a:r>
          </a:p>
          <a:p>
            <a:pPr>
              <a:buFont typeface="Arial"/>
              <a:buChar char="•"/>
            </a:pPr>
            <a:endParaRPr lang="en-US" dirty="0" smtClean="0"/>
          </a:p>
          <a:p>
            <a:pPr>
              <a:buFont typeface="Arial"/>
              <a:buChar char="•"/>
            </a:pPr>
            <a:endParaRPr lang="en-US" dirty="0" smtClean="0"/>
          </a:p>
        </p:txBody>
      </p:sp>
      <p:pic>
        <p:nvPicPr>
          <p:cNvPr id="10" name="Picture 9"/>
          <p:cNvPicPr>
            <a:picLocks noChangeAspect="1"/>
          </p:cNvPicPr>
          <p:nvPr/>
        </p:nvPicPr>
        <p:blipFill>
          <a:blip r:embed="rId2"/>
          <a:stretch>
            <a:fillRect/>
          </a:stretch>
        </p:blipFill>
        <p:spPr>
          <a:xfrm>
            <a:off x="7504743" y="1138316"/>
            <a:ext cx="1483912" cy="1190181"/>
          </a:xfrm>
          <a:prstGeom prst="rect">
            <a:avLst/>
          </a:prstGeom>
        </p:spPr>
      </p:pic>
      <p:pic>
        <p:nvPicPr>
          <p:cNvPr id="11" name="Picture 10"/>
          <p:cNvPicPr>
            <a:picLocks noChangeAspect="1"/>
          </p:cNvPicPr>
          <p:nvPr/>
        </p:nvPicPr>
        <p:blipFill>
          <a:blip r:embed="rId3"/>
          <a:stretch>
            <a:fillRect/>
          </a:stretch>
        </p:blipFill>
        <p:spPr>
          <a:xfrm>
            <a:off x="4257487" y="2504130"/>
            <a:ext cx="927100" cy="1358425"/>
          </a:xfrm>
          <a:prstGeom prst="rect">
            <a:avLst/>
          </a:prstGeom>
        </p:spPr>
      </p:pic>
      <p:pic>
        <p:nvPicPr>
          <p:cNvPr id="13" name="Picture 12"/>
          <p:cNvPicPr>
            <a:picLocks noChangeAspect="1"/>
          </p:cNvPicPr>
          <p:nvPr/>
        </p:nvPicPr>
        <p:blipFill>
          <a:blip r:embed="rId4"/>
          <a:stretch>
            <a:fillRect/>
          </a:stretch>
        </p:blipFill>
        <p:spPr>
          <a:xfrm>
            <a:off x="5521325" y="2563601"/>
            <a:ext cx="996950" cy="810507"/>
          </a:xfrm>
          <a:prstGeom prst="rect">
            <a:avLst/>
          </a:prstGeom>
        </p:spPr>
      </p:pic>
      <p:pic>
        <p:nvPicPr>
          <p:cNvPr id="15" name="Picture 14"/>
          <p:cNvPicPr>
            <a:picLocks noChangeAspect="1"/>
          </p:cNvPicPr>
          <p:nvPr/>
        </p:nvPicPr>
        <p:blipFill>
          <a:blip r:embed="rId5"/>
          <a:stretch>
            <a:fillRect/>
          </a:stretch>
        </p:blipFill>
        <p:spPr>
          <a:xfrm>
            <a:off x="6845427" y="4477894"/>
            <a:ext cx="1068471" cy="1710633"/>
          </a:xfrm>
          <a:prstGeom prst="rect">
            <a:avLst/>
          </a:prstGeom>
        </p:spPr>
      </p:pic>
    </p:spTree>
    <p:extLst>
      <p:ext uri="{BB962C8B-B14F-4D97-AF65-F5344CB8AC3E}">
        <p14:creationId xmlns:p14="http://schemas.microsoft.com/office/powerpoint/2010/main" val="1216904499"/>
      </p:ext>
    </p:extLst>
  </p:cSld>
  <p:clrMapOvr>
    <a:masterClrMapping/>
  </p:clrMapOvr>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AE6021A-3E9D-954B-AEED-16E2F3D7148C}" type="slidenum">
              <a:rPr lang="en-US" smtClean="0"/>
              <a:pPr/>
              <a:t>121</a:t>
            </a:fld>
            <a:endParaRPr lang="en-US"/>
          </a:p>
        </p:txBody>
      </p:sp>
      <p:sp>
        <p:nvSpPr>
          <p:cNvPr id="7" name="TextBox 6"/>
          <p:cNvSpPr txBox="1"/>
          <p:nvPr/>
        </p:nvSpPr>
        <p:spPr>
          <a:xfrm>
            <a:off x="457200" y="415457"/>
            <a:ext cx="8229600" cy="492443"/>
          </a:xfrm>
          <a:prstGeom prst="rect">
            <a:avLst/>
          </a:prstGeom>
          <a:noFill/>
        </p:spPr>
        <p:txBody>
          <a:bodyPr wrap="square" rtlCol="0">
            <a:spAutoFit/>
          </a:bodyPr>
          <a:lstStyle/>
          <a:p>
            <a:r>
              <a:rPr lang="en-US" sz="2600" b="1" dirty="0" smtClean="0">
                <a:solidFill>
                  <a:schemeClr val="bg1">
                    <a:lumMod val="75000"/>
                  </a:schemeClr>
                </a:solidFill>
              </a:rPr>
              <a:t>How to document and search data?</a:t>
            </a:r>
            <a:endParaRPr lang="en-US" sz="2600" b="1" dirty="0">
              <a:solidFill>
                <a:schemeClr val="bg1">
                  <a:lumMod val="75000"/>
                </a:schemeClr>
              </a:solidFill>
            </a:endParaRPr>
          </a:p>
        </p:txBody>
      </p:sp>
      <p:sp>
        <p:nvSpPr>
          <p:cNvPr id="8" name="Rectangle 7"/>
          <p:cNvSpPr/>
          <p:nvPr/>
        </p:nvSpPr>
        <p:spPr>
          <a:xfrm>
            <a:off x="457200" y="907900"/>
            <a:ext cx="3236796" cy="369332"/>
          </a:xfrm>
          <a:prstGeom prst="rect">
            <a:avLst/>
          </a:prstGeom>
        </p:spPr>
        <p:txBody>
          <a:bodyPr wrap="none">
            <a:spAutoFit/>
          </a:bodyPr>
          <a:lstStyle/>
          <a:p>
            <a:r>
              <a:rPr lang="en-US" b="1" i="1" dirty="0" err="1" smtClean="0"/>
              <a:t>Geonetwork</a:t>
            </a:r>
            <a:r>
              <a:rPr lang="en-US" b="1" i="1" dirty="0" smtClean="0"/>
              <a:t>: viewing metadata</a:t>
            </a:r>
            <a:endParaRPr lang="en-US" dirty="0"/>
          </a:p>
        </p:txBody>
      </p:sp>
      <p:sp>
        <p:nvSpPr>
          <p:cNvPr id="9" name="TextBox 8"/>
          <p:cNvSpPr txBox="1"/>
          <p:nvPr/>
        </p:nvSpPr>
        <p:spPr>
          <a:xfrm>
            <a:off x="596530" y="1277232"/>
            <a:ext cx="5638179" cy="2862323"/>
          </a:xfrm>
          <a:prstGeom prst="rect">
            <a:avLst/>
          </a:prstGeom>
          <a:noFill/>
        </p:spPr>
        <p:txBody>
          <a:bodyPr wrap="square" rtlCol="0">
            <a:spAutoFit/>
          </a:bodyPr>
          <a:lstStyle/>
          <a:p>
            <a:pPr>
              <a:buFont typeface="Arial"/>
              <a:buChar char="•"/>
            </a:pPr>
            <a:r>
              <a:rPr lang="en-US" dirty="0" smtClean="0"/>
              <a:t> The output of a search provides you a list of the metadata records that should fit your request. For each record, the result page shows the title, an abstract and the keywords</a:t>
            </a:r>
          </a:p>
          <a:p>
            <a:pPr>
              <a:buFont typeface="Arial"/>
              <a:buChar char="•"/>
            </a:pPr>
            <a:endParaRPr lang="en-US" dirty="0" smtClean="0"/>
          </a:p>
          <a:p>
            <a:pPr>
              <a:buFont typeface="Arial"/>
              <a:buChar char="•"/>
            </a:pPr>
            <a:r>
              <a:rPr lang="en-US" dirty="0" smtClean="0"/>
              <a:t> When expanded, there is the whole metadata description and possibly the download button depending on the privileges</a:t>
            </a:r>
          </a:p>
          <a:p>
            <a:endParaRPr lang="en-US" dirty="0" smtClean="0"/>
          </a:p>
          <a:p>
            <a:pPr>
              <a:buFont typeface="Arial"/>
              <a:buChar char="•"/>
            </a:pPr>
            <a:endParaRPr lang="en-US" dirty="0" smtClean="0"/>
          </a:p>
        </p:txBody>
      </p:sp>
      <p:pic>
        <p:nvPicPr>
          <p:cNvPr id="12" name="Picture 11"/>
          <p:cNvPicPr>
            <a:picLocks noChangeAspect="1"/>
          </p:cNvPicPr>
          <p:nvPr/>
        </p:nvPicPr>
        <p:blipFill>
          <a:blip r:embed="rId2"/>
          <a:stretch>
            <a:fillRect/>
          </a:stretch>
        </p:blipFill>
        <p:spPr>
          <a:xfrm>
            <a:off x="6637454" y="907900"/>
            <a:ext cx="2506546" cy="1838761"/>
          </a:xfrm>
          <a:prstGeom prst="rect">
            <a:avLst/>
          </a:prstGeom>
        </p:spPr>
      </p:pic>
      <p:pic>
        <p:nvPicPr>
          <p:cNvPr id="14" name="Picture 13"/>
          <p:cNvPicPr>
            <a:picLocks noChangeAspect="1"/>
          </p:cNvPicPr>
          <p:nvPr/>
        </p:nvPicPr>
        <p:blipFill>
          <a:blip r:embed="rId3"/>
          <a:stretch>
            <a:fillRect/>
          </a:stretch>
        </p:blipFill>
        <p:spPr>
          <a:xfrm>
            <a:off x="6637454" y="2905809"/>
            <a:ext cx="2524727" cy="1462527"/>
          </a:xfrm>
          <a:prstGeom prst="rect">
            <a:avLst/>
          </a:prstGeom>
        </p:spPr>
      </p:pic>
    </p:spTree>
    <p:extLst>
      <p:ext uri="{BB962C8B-B14F-4D97-AF65-F5344CB8AC3E}">
        <p14:creationId xmlns:p14="http://schemas.microsoft.com/office/powerpoint/2010/main" val="1216904499"/>
      </p:ext>
    </p:extLst>
  </p:cSld>
  <p:clrMapOvr>
    <a:masterClrMapping/>
  </p:clrMapOvr>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AE6021A-3E9D-954B-AEED-16E2F3D7148C}" type="slidenum">
              <a:rPr lang="en-US" smtClean="0"/>
              <a:pPr/>
              <a:t>122</a:t>
            </a:fld>
            <a:endParaRPr lang="en-US"/>
          </a:p>
        </p:txBody>
      </p:sp>
      <p:sp>
        <p:nvSpPr>
          <p:cNvPr id="7" name="TextBox 6"/>
          <p:cNvSpPr txBox="1"/>
          <p:nvPr/>
        </p:nvSpPr>
        <p:spPr>
          <a:xfrm>
            <a:off x="457200" y="415457"/>
            <a:ext cx="8229600" cy="492443"/>
          </a:xfrm>
          <a:prstGeom prst="rect">
            <a:avLst/>
          </a:prstGeom>
          <a:noFill/>
        </p:spPr>
        <p:txBody>
          <a:bodyPr wrap="square" rtlCol="0">
            <a:spAutoFit/>
          </a:bodyPr>
          <a:lstStyle/>
          <a:p>
            <a:r>
              <a:rPr lang="en-US" sz="2600" b="1" dirty="0" smtClean="0"/>
              <a:t>How to process data?</a:t>
            </a:r>
            <a:endParaRPr lang="en-US" sz="2600" b="1" dirty="0"/>
          </a:p>
        </p:txBody>
      </p:sp>
      <p:pic>
        <p:nvPicPr>
          <p:cNvPr id="9" name="Picture 8"/>
          <p:cNvPicPr>
            <a:picLocks noChangeAspect="1"/>
          </p:cNvPicPr>
          <p:nvPr/>
        </p:nvPicPr>
        <p:blipFill>
          <a:blip r:embed="rId2"/>
          <a:stretch>
            <a:fillRect/>
          </a:stretch>
        </p:blipFill>
        <p:spPr>
          <a:xfrm>
            <a:off x="178808" y="1630134"/>
            <a:ext cx="4823983" cy="3571270"/>
          </a:xfrm>
          <a:prstGeom prst="rect">
            <a:avLst/>
          </a:prstGeom>
        </p:spPr>
      </p:pic>
      <p:sp>
        <p:nvSpPr>
          <p:cNvPr id="10" name="TextBox 9"/>
          <p:cNvSpPr txBox="1"/>
          <p:nvPr/>
        </p:nvSpPr>
        <p:spPr>
          <a:xfrm>
            <a:off x="6553200" y="1970061"/>
            <a:ext cx="1877719" cy="3970318"/>
          </a:xfrm>
          <a:prstGeom prst="rect">
            <a:avLst/>
          </a:prstGeom>
          <a:noFill/>
        </p:spPr>
        <p:txBody>
          <a:bodyPr wrap="square" rtlCol="0">
            <a:spAutoFit/>
          </a:bodyPr>
          <a:lstStyle/>
          <a:p>
            <a:r>
              <a:rPr lang="en-US" b="1" u="sng" dirty="0" smtClean="0"/>
              <a:t>Keywords:</a:t>
            </a:r>
          </a:p>
          <a:p>
            <a:r>
              <a:rPr lang="en-US" dirty="0" smtClean="0"/>
              <a:t> </a:t>
            </a:r>
          </a:p>
          <a:p>
            <a:pPr>
              <a:buFont typeface="Arial"/>
              <a:buChar char="•"/>
            </a:pPr>
            <a:r>
              <a:rPr lang="en-US" dirty="0" smtClean="0"/>
              <a:t> Environmental data</a:t>
            </a:r>
          </a:p>
          <a:p>
            <a:pPr>
              <a:buFont typeface="Arial"/>
              <a:buChar char="•"/>
            </a:pPr>
            <a:endParaRPr lang="en-US" dirty="0" smtClean="0"/>
          </a:p>
          <a:p>
            <a:pPr>
              <a:buFont typeface="Arial"/>
              <a:buChar char="•"/>
            </a:pPr>
            <a:r>
              <a:rPr lang="en-US" dirty="0" smtClean="0"/>
              <a:t> </a:t>
            </a:r>
            <a:r>
              <a:rPr lang="en-US" dirty="0" err="1" smtClean="0"/>
              <a:t>Geoprocessing</a:t>
            </a:r>
            <a:endParaRPr lang="en-US" dirty="0" smtClean="0"/>
          </a:p>
          <a:p>
            <a:pPr>
              <a:buFont typeface="Arial"/>
              <a:buChar char="•"/>
            </a:pPr>
            <a:endParaRPr lang="en-US" dirty="0" smtClean="0"/>
          </a:p>
          <a:p>
            <a:pPr>
              <a:buFont typeface="Arial"/>
              <a:buChar char="•"/>
            </a:pPr>
            <a:r>
              <a:rPr lang="en-US" dirty="0" smtClean="0"/>
              <a:t> Python script</a:t>
            </a:r>
          </a:p>
          <a:p>
            <a:pPr>
              <a:buFont typeface="Arial"/>
              <a:buChar char="•"/>
            </a:pPr>
            <a:endParaRPr lang="en-US" dirty="0" smtClean="0"/>
          </a:p>
          <a:p>
            <a:pPr>
              <a:buFont typeface="Arial"/>
              <a:buChar char="•"/>
            </a:pPr>
            <a:r>
              <a:rPr lang="en-US" dirty="0" smtClean="0"/>
              <a:t> </a:t>
            </a:r>
            <a:r>
              <a:rPr lang="en-US" dirty="0" err="1" smtClean="0"/>
              <a:t>PyWPS</a:t>
            </a:r>
            <a:endParaRPr lang="en-US" dirty="0" smtClean="0"/>
          </a:p>
          <a:p>
            <a:pPr>
              <a:buFont typeface="Arial"/>
              <a:buChar char="•"/>
            </a:pPr>
            <a:endParaRPr lang="en-US" dirty="0" smtClean="0"/>
          </a:p>
          <a:p>
            <a:pPr>
              <a:buFont typeface="Arial"/>
              <a:buChar char="•"/>
            </a:pPr>
            <a:r>
              <a:rPr lang="en-US" dirty="0" smtClean="0"/>
              <a:t> Web Processing Service (WPS)</a:t>
            </a:r>
          </a:p>
          <a:p>
            <a:pPr>
              <a:buFont typeface="Arial"/>
              <a:buChar char="•"/>
            </a:pPr>
            <a:endParaRPr lang="en-US" dirty="0" smtClean="0"/>
          </a:p>
          <a:p>
            <a:endParaRPr lang="en-US" dirty="0"/>
          </a:p>
        </p:txBody>
      </p:sp>
    </p:spTree>
    <p:extLst>
      <p:ext uri="{BB962C8B-B14F-4D97-AF65-F5344CB8AC3E}">
        <p14:creationId xmlns:p14="http://schemas.microsoft.com/office/powerpoint/2010/main" val="1216904499"/>
      </p:ext>
    </p:extLst>
  </p:cSld>
  <p:clrMapOvr>
    <a:masterClrMapping/>
  </p:clrMapOvr>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596530" y="1277232"/>
            <a:ext cx="7004428" cy="4755149"/>
          </a:xfrm>
          <a:prstGeom prst="rect">
            <a:avLst/>
          </a:prstGeom>
          <a:noFill/>
        </p:spPr>
        <p:txBody>
          <a:bodyPr wrap="square" rtlCol="0">
            <a:spAutoFit/>
          </a:bodyPr>
          <a:lstStyle/>
          <a:p>
            <a:pPr>
              <a:buFont typeface="Arial"/>
              <a:buChar char="•"/>
            </a:pPr>
            <a:r>
              <a:rPr lang="en-US" dirty="0" smtClean="0"/>
              <a:t> </a:t>
            </a:r>
            <a:r>
              <a:rPr lang="en-US" dirty="0" err="1" smtClean="0"/>
              <a:t>OpenGIS</a:t>
            </a:r>
            <a:r>
              <a:rPr lang="en-US" dirty="0" smtClean="0"/>
              <a:t>® Web Processing Service (WPS) Interface Standard:</a:t>
            </a:r>
          </a:p>
          <a:p>
            <a:r>
              <a:rPr lang="en-US" dirty="0" smtClean="0"/>
              <a:t>   rules for standardizing inputs and outputs (requests and responses) for </a:t>
            </a:r>
            <a:br>
              <a:rPr lang="en-US" dirty="0" smtClean="0"/>
            </a:br>
            <a:r>
              <a:rPr lang="en-US" dirty="0" smtClean="0"/>
              <a:t>   geospatial processing services (ex: polygon overlay) </a:t>
            </a:r>
          </a:p>
          <a:p>
            <a:pPr>
              <a:buFont typeface="Arial"/>
              <a:buChar char="•"/>
            </a:pPr>
            <a:endParaRPr lang="en-US" dirty="0" smtClean="0"/>
          </a:p>
          <a:p>
            <a:pPr>
              <a:buFont typeface="Arial"/>
              <a:buChar char="•"/>
            </a:pPr>
            <a:r>
              <a:rPr lang="en-US" dirty="0" smtClean="0"/>
              <a:t> Python: open source and free programming language that includes dozens of functions for managing and analyzing geospatial data</a:t>
            </a:r>
          </a:p>
          <a:p>
            <a:pPr>
              <a:buFont typeface="Arial"/>
              <a:buChar char="•"/>
            </a:pPr>
            <a:endParaRPr lang="en-US" dirty="0" smtClean="0"/>
          </a:p>
          <a:p>
            <a:pPr>
              <a:buFont typeface="Arial"/>
              <a:buChar char="•"/>
            </a:pPr>
            <a:r>
              <a:rPr lang="en-US" dirty="0" smtClean="0"/>
              <a:t> Python Web Processing Service (</a:t>
            </a:r>
            <a:r>
              <a:rPr lang="en-US" dirty="0" err="1" smtClean="0"/>
              <a:t>PyWPS</a:t>
            </a:r>
            <a:r>
              <a:rPr lang="en-US" dirty="0" smtClean="0"/>
              <a:t>): implementation of the Web Processing Service standard from Open </a:t>
            </a:r>
            <a:r>
              <a:rPr lang="en-US" dirty="0" err="1" smtClean="0"/>
              <a:t>GeoSpatial</a:t>
            </a:r>
            <a:r>
              <a:rPr lang="en-US" dirty="0" smtClean="0"/>
              <a:t> Consortium. It has been written with native support for GRASS GIS.</a:t>
            </a:r>
          </a:p>
          <a:p>
            <a:pPr>
              <a:buFont typeface="Arial"/>
              <a:buChar char="•"/>
            </a:pPr>
            <a:endParaRPr lang="en-US" dirty="0" smtClean="0"/>
          </a:p>
          <a:p>
            <a:pPr>
              <a:buFont typeface="Arial"/>
              <a:buChar char="•"/>
            </a:pPr>
            <a:r>
              <a:rPr lang="en-US" dirty="0" smtClean="0"/>
              <a:t> Quantum GIS (QGIS): cross-platform free and open source desktop application that provides data viewing, editing and analysis capabilities. It supports a number of </a:t>
            </a:r>
            <a:r>
              <a:rPr lang="en-US" dirty="0" err="1" smtClean="0"/>
              <a:t>plugins</a:t>
            </a:r>
            <a:r>
              <a:rPr lang="en-US" dirty="0" smtClean="0"/>
              <a:t>, in particular a WPS client for consuming web processing services</a:t>
            </a:r>
          </a:p>
          <a:p>
            <a:endParaRPr lang="en-US" dirty="0" smtClean="0"/>
          </a:p>
          <a:p>
            <a:pPr>
              <a:buFont typeface="Arial"/>
              <a:buChar char="•"/>
            </a:pPr>
            <a:endParaRPr lang="en-US" dirty="0" smtClean="0"/>
          </a:p>
        </p:txBody>
      </p:sp>
      <p:sp>
        <p:nvSpPr>
          <p:cNvPr id="6" name="Slide Number Placeholder 5"/>
          <p:cNvSpPr>
            <a:spLocks noGrp="1"/>
          </p:cNvSpPr>
          <p:nvPr>
            <p:ph type="sldNum" sz="quarter" idx="12"/>
          </p:nvPr>
        </p:nvSpPr>
        <p:spPr/>
        <p:txBody>
          <a:bodyPr/>
          <a:lstStyle/>
          <a:p>
            <a:fld id="{DAE6021A-3E9D-954B-AEED-16E2F3D7148C}" type="slidenum">
              <a:rPr lang="en-US" smtClean="0"/>
              <a:pPr/>
              <a:t>123</a:t>
            </a:fld>
            <a:endParaRPr lang="en-US"/>
          </a:p>
        </p:txBody>
      </p:sp>
      <p:sp>
        <p:nvSpPr>
          <p:cNvPr id="7" name="TextBox 6"/>
          <p:cNvSpPr txBox="1"/>
          <p:nvPr/>
        </p:nvSpPr>
        <p:spPr>
          <a:xfrm>
            <a:off x="457200" y="415457"/>
            <a:ext cx="8229600" cy="492443"/>
          </a:xfrm>
          <a:prstGeom prst="rect">
            <a:avLst/>
          </a:prstGeom>
          <a:noFill/>
        </p:spPr>
        <p:txBody>
          <a:bodyPr wrap="square" rtlCol="0">
            <a:spAutoFit/>
          </a:bodyPr>
          <a:lstStyle/>
          <a:p>
            <a:r>
              <a:rPr lang="en-US" sz="2600" b="1" dirty="0" smtClean="0">
                <a:solidFill>
                  <a:schemeClr val="bg1">
                    <a:lumMod val="75000"/>
                  </a:schemeClr>
                </a:solidFill>
              </a:rPr>
              <a:t>How to process data?</a:t>
            </a:r>
            <a:endParaRPr lang="en-US" sz="2600" b="1" dirty="0">
              <a:solidFill>
                <a:schemeClr val="bg1">
                  <a:lumMod val="75000"/>
                </a:schemeClr>
              </a:solidFill>
            </a:endParaRPr>
          </a:p>
        </p:txBody>
      </p:sp>
      <p:sp>
        <p:nvSpPr>
          <p:cNvPr id="8" name="Rectangle 7"/>
          <p:cNvSpPr/>
          <p:nvPr/>
        </p:nvSpPr>
        <p:spPr>
          <a:xfrm>
            <a:off x="457200" y="907900"/>
            <a:ext cx="3172663" cy="369332"/>
          </a:xfrm>
          <a:prstGeom prst="rect">
            <a:avLst/>
          </a:prstGeom>
        </p:spPr>
        <p:txBody>
          <a:bodyPr wrap="none">
            <a:spAutoFit/>
          </a:bodyPr>
          <a:lstStyle/>
          <a:p>
            <a:r>
              <a:rPr lang="en-US" b="1" i="1" dirty="0" smtClean="0"/>
              <a:t>web processing services: basics</a:t>
            </a:r>
            <a:endParaRPr lang="en-US" dirty="0"/>
          </a:p>
        </p:txBody>
      </p:sp>
    </p:spTree>
    <p:extLst>
      <p:ext uri="{BB962C8B-B14F-4D97-AF65-F5344CB8AC3E}">
        <p14:creationId xmlns:p14="http://schemas.microsoft.com/office/powerpoint/2010/main" val="1216904499"/>
      </p:ext>
    </p:extLst>
  </p:cSld>
  <p:clrMapOvr>
    <a:masterClrMapping/>
  </p:clrMapOvr>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AE6021A-3E9D-954B-AEED-16E2F3D7148C}" type="slidenum">
              <a:rPr lang="en-US" smtClean="0"/>
              <a:pPr/>
              <a:t>124</a:t>
            </a:fld>
            <a:endParaRPr lang="en-US"/>
          </a:p>
        </p:txBody>
      </p:sp>
      <p:sp>
        <p:nvSpPr>
          <p:cNvPr id="7" name="TextBox 6"/>
          <p:cNvSpPr txBox="1"/>
          <p:nvPr/>
        </p:nvSpPr>
        <p:spPr>
          <a:xfrm>
            <a:off x="457200" y="415457"/>
            <a:ext cx="8229600" cy="492443"/>
          </a:xfrm>
          <a:prstGeom prst="rect">
            <a:avLst/>
          </a:prstGeom>
          <a:noFill/>
        </p:spPr>
        <p:txBody>
          <a:bodyPr wrap="square" rtlCol="0">
            <a:spAutoFit/>
          </a:bodyPr>
          <a:lstStyle/>
          <a:p>
            <a:r>
              <a:rPr lang="en-US" sz="2600" b="1" dirty="0" smtClean="0">
                <a:solidFill>
                  <a:schemeClr val="bg1">
                    <a:lumMod val="75000"/>
                  </a:schemeClr>
                </a:solidFill>
              </a:rPr>
              <a:t>How to process data?</a:t>
            </a:r>
            <a:endParaRPr lang="en-US" sz="2600" b="1" dirty="0">
              <a:solidFill>
                <a:schemeClr val="bg1">
                  <a:lumMod val="75000"/>
                </a:schemeClr>
              </a:solidFill>
            </a:endParaRPr>
          </a:p>
        </p:txBody>
      </p:sp>
      <p:sp>
        <p:nvSpPr>
          <p:cNvPr id="8" name="Rectangle 7"/>
          <p:cNvSpPr/>
          <p:nvPr/>
        </p:nvSpPr>
        <p:spPr>
          <a:xfrm>
            <a:off x="457200" y="907900"/>
            <a:ext cx="3352212" cy="369332"/>
          </a:xfrm>
          <a:prstGeom prst="rect">
            <a:avLst/>
          </a:prstGeom>
        </p:spPr>
        <p:txBody>
          <a:bodyPr wrap="none">
            <a:spAutoFit/>
          </a:bodyPr>
          <a:lstStyle/>
          <a:p>
            <a:r>
              <a:rPr lang="en-US" b="1" i="1" dirty="0" smtClean="0"/>
              <a:t>web processing services: </a:t>
            </a:r>
            <a:r>
              <a:rPr lang="en-US" b="1" i="1" dirty="0" err="1" smtClean="0"/>
              <a:t>exercice</a:t>
            </a:r>
            <a:endParaRPr lang="en-US" dirty="0"/>
          </a:p>
        </p:txBody>
      </p:sp>
      <p:sp>
        <p:nvSpPr>
          <p:cNvPr id="9" name="TextBox 8"/>
          <p:cNvSpPr txBox="1"/>
          <p:nvPr/>
        </p:nvSpPr>
        <p:spPr>
          <a:xfrm>
            <a:off x="596530" y="1277232"/>
            <a:ext cx="7004428" cy="3693319"/>
          </a:xfrm>
          <a:prstGeom prst="rect">
            <a:avLst/>
          </a:prstGeom>
          <a:noFill/>
        </p:spPr>
        <p:txBody>
          <a:bodyPr wrap="square" rtlCol="0">
            <a:spAutoFit/>
          </a:bodyPr>
          <a:lstStyle/>
          <a:p>
            <a:pPr>
              <a:buFont typeface="Arial"/>
              <a:buChar char="•"/>
            </a:pPr>
            <a:r>
              <a:rPr lang="en-US" dirty="0" smtClean="0"/>
              <a:t> we will use a .</a:t>
            </a:r>
            <a:r>
              <a:rPr lang="en-US" dirty="0" err="1" smtClean="0"/>
              <a:t>gml</a:t>
            </a:r>
            <a:r>
              <a:rPr lang="en-US" dirty="0" smtClean="0"/>
              <a:t> file (GML is an </a:t>
            </a:r>
            <a:r>
              <a:rPr lang="en-US" dirty="0" err="1" smtClean="0"/>
              <a:t>eXtensible</a:t>
            </a:r>
            <a:r>
              <a:rPr lang="en-US" dirty="0" smtClean="0"/>
              <a:t> Markup Language (XML) grammar for expressing geographical features). We will first check it in QGIS.</a:t>
            </a:r>
          </a:p>
          <a:p>
            <a:pPr>
              <a:buFont typeface="Arial"/>
              <a:buChar char="•"/>
            </a:pPr>
            <a:endParaRPr lang="en-US" dirty="0" smtClean="0"/>
          </a:p>
          <a:p>
            <a:pPr>
              <a:buFont typeface="Arial"/>
              <a:buChar char="•"/>
            </a:pPr>
            <a:r>
              <a:rPr lang="en-US" dirty="0" smtClean="0"/>
              <a:t> Procedure:</a:t>
            </a:r>
          </a:p>
          <a:p>
            <a:pPr marL="800100" lvl="1" indent="-342900">
              <a:buFont typeface="+mj-lt"/>
              <a:buAutoNum type="arabicParenR"/>
            </a:pPr>
            <a:r>
              <a:rPr lang="en-US" dirty="0" smtClean="0"/>
              <a:t>Click on “Add vector layer”             , select the “</a:t>
            </a:r>
            <a:r>
              <a:rPr lang="en-US" dirty="0" err="1" smtClean="0"/>
              <a:t>Measures.gml</a:t>
            </a:r>
            <a:r>
              <a:rPr lang="en-US" dirty="0" smtClean="0"/>
              <a:t>” file and choose a EPSG:4326 coordinate system (corresponds to WGS 84)</a:t>
            </a:r>
          </a:p>
          <a:p>
            <a:pPr marL="800100" lvl="1" indent="-342900">
              <a:buFont typeface="+mj-lt"/>
              <a:buAutoNum type="arabicParenR"/>
            </a:pPr>
            <a:r>
              <a:rPr lang="en-US" dirty="0" smtClean="0"/>
              <a:t>The attribute table contains 4 fields: X, Y coordinates, value and ID. </a:t>
            </a:r>
          </a:p>
          <a:p>
            <a:pPr marL="800100" lvl="1" indent="-342900">
              <a:buFont typeface="+mj-lt"/>
              <a:buAutoNum type="arabicParenR"/>
            </a:pPr>
            <a:r>
              <a:rPr lang="en-US" dirty="0" smtClean="0"/>
              <a:t>Close QGIS</a:t>
            </a:r>
          </a:p>
          <a:p>
            <a:pPr>
              <a:buFont typeface="Arial"/>
              <a:buChar char="•"/>
            </a:pPr>
            <a:endParaRPr lang="en-US" dirty="0" smtClean="0"/>
          </a:p>
          <a:p>
            <a:endParaRPr lang="en-US" dirty="0" smtClean="0"/>
          </a:p>
        </p:txBody>
      </p:sp>
      <p:pic>
        <p:nvPicPr>
          <p:cNvPr id="10" name="Picture 9"/>
          <p:cNvPicPr>
            <a:picLocks noChangeAspect="1"/>
          </p:cNvPicPr>
          <p:nvPr/>
        </p:nvPicPr>
        <p:blipFill>
          <a:blip r:embed="rId2"/>
          <a:stretch>
            <a:fillRect/>
          </a:stretch>
        </p:blipFill>
        <p:spPr>
          <a:xfrm>
            <a:off x="4085918" y="2669692"/>
            <a:ext cx="447578" cy="349111"/>
          </a:xfrm>
          <a:prstGeom prst="rect">
            <a:avLst/>
          </a:prstGeom>
        </p:spPr>
      </p:pic>
      <p:pic>
        <p:nvPicPr>
          <p:cNvPr id="11" name="Picture 10"/>
          <p:cNvPicPr>
            <a:picLocks noChangeAspect="1"/>
          </p:cNvPicPr>
          <p:nvPr/>
        </p:nvPicPr>
        <p:blipFill>
          <a:blip r:embed="rId3"/>
          <a:stretch>
            <a:fillRect/>
          </a:stretch>
        </p:blipFill>
        <p:spPr>
          <a:xfrm>
            <a:off x="7562842" y="2884888"/>
            <a:ext cx="1581158" cy="1531665"/>
          </a:xfrm>
          <a:prstGeom prst="rect">
            <a:avLst/>
          </a:prstGeom>
        </p:spPr>
      </p:pic>
      <p:pic>
        <p:nvPicPr>
          <p:cNvPr id="12" name="Picture 11"/>
          <p:cNvPicPr>
            <a:picLocks noChangeAspect="1"/>
          </p:cNvPicPr>
          <p:nvPr/>
        </p:nvPicPr>
        <p:blipFill>
          <a:blip r:embed="rId4"/>
          <a:stretch>
            <a:fillRect/>
          </a:stretch>
        </p:blipFill>
        <p:spPr>
          <a:xfrm>
            <a:off x="6956241" y="4656993"/>
            <a:ext cx="2187759" cy="1274034"/>
          </a:xfrm>
          <a:prstGeom prst="rect">
            <a:avLst/>
          </a:prstGeom>
        </p:spPr>
      </p:pic>
      <p:sp>
        <p:nvSpPr>
          <p:cNvPr id="13" name="Rectangle 12"/>
          <p:cNvSpPr/>
          <p:nvPr/>
        </p:nvSpPr>
        <p:spPr>
          <a:xfrm>
            <a:off x="8296436" y="4378065"/>
            <a:ext cx="390364" cy="369332"/>
          </a:xfrm>
          <a:prstGeom prst="rect">
            <a:avLst/>
          </a:prstGeom>
        </p:spPr>
        <p:txBody>
          <a:bodyPr wrap="none">
            <a:spAutoFit/>
          </a:bodyPr>
          <a:lstStyle/>
          <a:p>
            <a:r>
              <a:rPr lang="en-US" dirty="0" err="1" smtClean="0">
                <a:latin typeface="Wingdings"/>
                <a:ea typeface="Wingdings"/>
                <a:cs typeface="Wingdings"/>
              </a:rPr>
              <a:t></a:t>
            </a:r>
            <a:endParaRPr lang="en-US" dirty="0"/>
          </a:p>
        </p:txBody>
      </p:sp>
    </p:spTree>
    <p:extLst>
      <p:ext uri="{BB962C8B-B14F-4D97-AF65-F5344CB8AC3E}">
        <p14:creationId xmlns:p14="http://schemas.microsoft.com/office/powerpoint/2010/main" val="1216904499"/>
      </p:ext>
    </p:extLst>
  </p:cSld>
  <p:clrMapOvr>
    <a:masterClrMapping/>
  </p:clrMapOvr>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AE6021A-3E9D-954B-AEED-16E2F3D7148C}" type="slidenum">
              <a:rPr lang="en-US" smtClean="0"/>
              <a:pPr/>
              <a:t>125</a:t>
            </a:fld>
            <a:endParaRPr lang="en-US"/>
          </a:p>
        </p:txBody>
      </p:sp>
      <p:sp>
        <p:nvSpPr>
          <p:cNvPr id="7" name="TextBox 6"/>
          <p:cNvSpPr txBox="1"/>
          <p:nvPr/>
        </p:nvSpPr>
        <p:spPr>
          <a:xfrm>
            <a:off x="457200" y="415457"/>
            <a:ext cx="8229600" cy="492443"/>
          </a:xfrm>
          <a:prstGeom prst="rect">
            <a:avLst/>
          </a:prstGeom>
          <a:noFill/>
        </p:spPr>
        <p:txBody>
          <a:bodyPr wrap="square" rtlCol="0">
            <a:spAutoFit/>
          </a:bodyPr>
          <a:lstStyle/>
          <a:p>
            <a:r>
              <a:rPr lang="en-US" sz="2600" b="1" dirty="0" smtClean="0">
                <a:solidFill>
                  <a:schemeClr val="bg1">
                    <a:lumMod val="75000"/>
                  </a:schemeClr>
                </a:solidFill>
              </a:rPr>
              <a:t>How to process data?</a:t>
            </a:r>
            <a:endParaRPr lang="en-US" sz="2600" b="1" dirty="0">
              <a:solidFill>
                <a:schemeClr val="bg1">
                  <a:lumMod val="75000"/>
                </a:schemeClr>
              </a:solidFill>
            </a:endParaRPr>
          </a:p>
        </p:txBody>
      </p:sp>
      <p:sp>
        <p:nvSpPr>
          <p:cNvPr id="8" name="Rectangle 7"/>
          <p:cNvSpPr/>
          <p:nvPr/>
        </p:nvSpPr>
        <p:spPr>
          <a:xfrm>
            <a:off x="457200" y="907900"/>
            <a:ext cx="3352212" cy="369332"/>
          </a:xfrm>
          <a:prstGeom prst="rect">
            <a:avLst/>
          </a:prstGeom>
        </p:spPr>
        <p:txBody>
          <a:bodyPr wrap="none">
            <a:spAutoFit/>
          </a:bodyPr>
          <a:lstStyle/>
          <a:p>
            <a:r>
              <a:rPr lang="en-US" b="1" i="1" dirty="0" smtClean="0"/>
              <a:t>web processing services: </a:t>
            </a:r>
            <a:r>
              <a:rPr lang="en-US" b="1" i="1" dirty="0" err="1" smtClean="0"/>
              <a:t>exercice</a:t>
            </a:r>
            <a:endParaRPr lang="en-US" dirty="0"/>
          </a:p>
        </p:txBody>
      </p:sp>
      <p:sp>
        <p:nvSpPr>
          <p:cNvPr id="9" name="TextBox 8"/>
          <p:cNvSpPr txBox="1"/>
          <p:nvPr/>
        </p:nvSpPr>
        <p:spPr>
          <a:xfrm>
            <a:off x="596530" y="1277232"/>
            <a:ext cx="7004428" cy="2308324"/>
          </a:xfrm>
          <a:prstGeom prst="rect">
            <a:avLst/>
          </a:prstGeom>
          <a:noFill/>
        </p:spPr>
        <p:txBody>
          <a:bodyPr wrap="square" rtlCol="0">
            <a:spAutoFit/>
          </a:bodyPr>
          <a:lstStyle/>
          <a:p>
            <a:pPr>
              <a:buFont typeface="Arial"/>
              <a:buChar char="•"/>
            </a:pPr>
            <a:r>
              <a:rPr lang="en-US" dirty="0" smtClean="0"/>
              <a:t> we will then use a text editor (ex: </a:t>
            </a:r>
            <a:r>
              <a:rPr lang="en-US" dirty="0" err="1" smtClean="0"/>
              <a:t>gedit</a:t>
            </a:r>
            <a:r>
              <a:rPr lang="en-US" dirty="0" smtClean="0"/>
              <a:t>) to write a python script that we will call </a:t>
            </a:r>
            <a:r>
              <a:rPr lang="en-US" b="1" dirty="0" err="1" smtClean="0"/>
              <a:t>processing.py</a:t>
            </a:r>
            <a:r>
              <a:rPr lang="en-US" b="1" dirty="0" smtClean="0"/>
              <a:t>.</a:t>
            </a:r>
            <a:endParaRPr lang="en-US" dirty="0" smtClean="0"/>
          </a:p>
          <a:p>
            <a:pPr>
              <a:buFont typeface="Arial"/>
              <a:buChar char="•"/>
            </a:pPr>
            <a:endParaRPr lang="en-US" dirty="0" smtClean="0"/>
          </a:p>
          <a:p>
            <a:pPr>
              <a:buFont typeface="Arial"/>
              <a:buChar char="•"/>
            </a:pPr>
            <a:r>
              <a:rPr lang="en-US" dirty="0" smtClean="0"/>
              <a:t> The script will be composed of three main parts: (1) initialization of the process and declaration of useful libraries, (2) declaration of the input and output parameters, and (3) coding of the </a:t>
            </a:r>
            <a:r>
              <a:rPr lang="en-US" dirty="0" err="1" smtClean="0"/>
              <a:t>geoprocessing</a:t>
            </a:r>
            <a:r>
              <a:rPr lang="en-US" dirty="0" smtClean="0"/>
              <a:t> operations through specific commands.</a:t>
            </a:r>
          </a:p>
          <a:p>
            <a:endParaRPr lang="en-US" dirty="0" smtClean="0"/>
          </a:p>
          <a:p>
            <a:endParaRPr lang="en-US" dirty="0" smtClean="0"/>
          </a:p>
        </p:txBody>
      </p:sp>
      <p:sp>
        <p:nvSpPr>
          <p:cNvPr id="14" name="TextBox 13"/>
          <p:cNvSpPr txBox="1"/>
          <p:nvPr/>
        </p:nvSpPr>
        <p:spPr>
          <a:xfrm>
            <a:off x="1154575" y="3585556"/>
            <a:ext cx="788961" cy="369332"/>
          </a:xfrm>
          <a:prstGeom prst="rect">
            <a:avLst/>
          </a:prstGeom>
          <a:noFill/>
        </p:spPr>
        <p:txBody>
          <a:bodyPr wrap="square" rtlCol="0">
            <a:spAutoFit/>
          </a:bodyPr>
          <a:lstStyle/>
          <a:p>
            <a:r>
              <a:rPr lang="en-US" dirty="0" smtClean="0"/>
              <a:t>Part 1</a:t>
            </a:r>
            <a:endParaRPr lang="en-US" dirty="0"/>
          </a:p>
        </p:txBody>
      </p:sp>
      <p:pic>
        <p:nvPicPr>
          <p:cNvPr id="15" name="Picture 14"/>
          <p:cNvPicPr>
            <a:picLocks noChangeAspect="1"/>
          </p:cNvPicPr>
          <p:nvPr/>
        </p:nvPicPr>
        <p:blipFill>
          <a:blip r:embed="rId2"/>
          <a:stretch>
            <a:fillRect/>
          </a:stretch>
        </p:blipFill>
        <p:spPr>
          <a:xfrm>
            <a:off x="855576" y="3954888"/>
            <a:ext cx="1378103" cy="1519966"/>
          </a:xfrm>
          <a:prstGeom prst="rect">
            <a:avLst/>
          </a:prstGeom>
        </p:spPr>
      </p:pic>
      <p:sp>
        <p:nvSpPr>
          <p:cNvPr id="16" name="TextBox 15"/>
          <p:cNvSpPr txBox="1"/>
          <p:nvPr/>
        </p:nvSpPr>
        <p:spPr>
          <a:xfrm>
            <a:off x="3020451" y="3585556"/>
            <a:ext cx="788961" cy="369332"/>
          </a:xfrm>
          <a:prstGeom prst="rect">
            <a:avLst/>
          </a:prstGeom>
          <a:noFill/>
        </p:spPr>
        <p:txBody>
          <a:bodyPr wrap="square" rtlCol="0">
            <a:spAutoFit/>
          </a:bodyPr>
          <a:lstStyle/>
          <a:p>
            <a:r>
              <a:rPr lang="en-US" dirty="0" smtClean="0"/>
              <a:t>Part 2</a:t>
            </a:r>
            <a:endParaRPr lang="en-US" dirty="0"/>
          </a:p>
        </p:txBody>
      </p:sp>
      <p:sp>
        <p:nvSpPr>
          <p:cNvPr id="17" name="TextBox 16"/>
          <p:cNvSpPr txBox="1"/>
          <p:nvPr/>
        </p:nvSpPr>
        <p:spPr>
          <a:xfrm>
            <a:off x="6417516" y="3585556"/>
            <a:ext cx="788961" cy="369332"/>
          </a:xfrm>
          <a:prstGeom prst="rect">
            <a:avLst/>
          </a:prstGeom>
          <a:noFill/>
        </p:spPr>
        <p:txBody>
          <a:bodyPr wrap="square" rtlCol="0">
            <a:spAutoFit/>
          </a:bodyPr>
          <a:lstStyle/>
          <a:p>
            <a:r>
              <a:rPr lang="en-US" dirty="0" smtClean="0"/>
              <a:t>Part 3</a:t>
            </a:r>
            <a:endParaRPr lang="en-US" dirty="0"/>
          </a:p>
        </p:txBody>
      </p:sp>
      <p:pic>
        <p:nvPicPr>
          <p:cNvPr id="18" name="Picture 17"/>
          <p:cNvPicPr>
            <a:picLocks noChangeAspect="1"/>
          </p:cNvPicPr>
          <p:nvPr/>
        </p:nvPicPr>
        <p:blipFill>
          <a:blip r:embed="rId3"/>
          <a:stretch>
            <a:fillRect/>
          </a:stretch>
        </p:blipFill>
        <p:spPr>
          <a:xfrm>
            <a:off x="2590800" y="4120734"/>
            <a:ext cx="2146152" cy="1354120"/>
          </a:xfrm>
          <a:prstGeom prst="rect">
            <a:avLst/>
          </a:prstGeom>
        </p:spPr>
      </p:pic>
      <p:pic>
        <p:nvPicPr>
          <p:cNvPr id="19" name="Picture 18"/>
          <p:cNvPicPr>
            <a:picLocks noChangeAspect="1"/>
          </p:cNvPicPr>
          <p:nvPr/>
        </p:nvPicPr>
        <p:blipFill>
          <a:blip r:embed="rId4"/>
          <a:stretch>
            <a:fillRect/>
          </a:stretch>
        </p:blipFill>
        <p:spPr>
          <a:xfrm>
            <a:off x="5126934" y="4126815"/>
            <a:ext cx="950844" cy="208722"/>
          </a:xfrm>
          <a:prstGeom prst="rect">
            <a:avLst/>
          </a:prstGeom>
        </p:spPr>
      </p:pic>
      <p:pic>
        <p:nvPicPr>
          <p:cNvPr id="20" name="Picture 19"/>
          <p:cNvPicPr>
            <a:picLocks noChangeAspect="1"/>
          </p:cNvPicPr>
          <p:nvPr/>
        </p:nvPicPr>
        <p:blipFill>
          <a:blip r:embed="rId5"/>
          <a:stretch>
            <a:fillRect/>
          </a:stretch>
        </p:blipFill>
        <p:spPr>
          <a:xfrm>
            <a:off x="4947624" y="4335537"/>
            <a:ext cx="2023976" cy="1916452"/>
          </a:xfrm>
          <a:prstGeom prst="rect">
            <a:avLst/>
          </a:prstGeom>
        </p:spPr>
      </p:pic>
      <p:pic>
        <p:nvPicPr>
          <p:cNvPr id="21" name="Picture 20"/>
          <p:cNvPicPr>
            <a:picLocks noChangeAspect="1"/>
          </p:cNvPicPr>
          <p:nvPr/>
        </p:nvPicPr>
        <p:blipFill>
          <a:blip r:embed="rId6"/>
          <a:stretch>
            <a:fillRect/>
          </a:stretch>
        </p:blipFill>
        <p:spPr>
          <a:xfrm>
            <a:off x="7206477" y="4335536"/>
            <a:ext cx="1937523" cy="1248495"/>
          </a:xfrm>
          <a:prstGeom prst="rect">
            <a:avLst/>
          </a:prstGeom>
        </p:spPr>
      </p:pic>
    </p:spTree>
    <p:extLst>
      <p:ext uri="{BB962C8B-B14F-4D97-AF65-F5344CB8AC3E}">
        <p14:creationId xmlns:p14="http://schemas.microsoft.com/office/powerpoint/2010/main" val="1216904499"/>
      </p:ext>
    </p:extLst>
  </p:cSld>
  <p:clrMapOvr>
    <a:masterClrMapping/>
  </p:clrMapOvr>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596530" y="1155312"/>
            <a:ext cx="7004428" cy="5632312"/>
          </a:xfrm>
          <a:prstGeom prst="rect">
            <a:avLst/>
          </a:prstGeom>
          <a:noFill/>
        </p:spPr>
        <p:txBody>
          <a:bodyPr wrap="square" rtlCol="0">
            <a:spAutoFit/>
          </a:bodyPr>
          <a:lstStyle/>
          <a:p>
            <a:pPr>
              <a:buFont typeface="Arial"/>
              <a:buChar char="•"/>
            </a:pPr>
            <a:r>
              <a:rPr lang="en-US" dirty="0" smtClean="0"/>
              <a:t> You will then need to publish the script on your local server</a:t>
            </a:r>
          </a:p>
          <a:p>
            <a:pPr>
              <a:buFont typeface="Arial"/>
              <a:buChar char="•"/>
            </a:pPr>
            <a:endParaRPr lang="en-US" dirty="0" smtClean="0"/>
          </a:p>
          <a:p>
            <a:pPr>
              <a:buFont typeface="Arial"/>
              <a:buChar char="•"/>
            </a:pPr>
            <a:r>
              <a:rPr lang="en-US" dirty="0" smtClean="0"/>
              <a:t> Publishing a </a:t>
            </a:r>
            <a:r>
              <a:rPr lang="en-US" dirty="0" err="1" smtClean="0"/>
              <a:t>PyWPS</a:t>
            </a:r>
            <a:r>
              <a:rPr lang="en-US" dirty="0" smtClean="0"/>
              <a:t> process requires storing specific information in the processes directory, for example /usr/local/lib/python2.7/dist-packages/pywps-3.2.1-py2.7egg/pywps/processes</a:t>
            </a:r>
          </a:p>
          <a:p>
            <a:pPr>
              <a:buFont typeface="Arial"/>
              <a:buChar char="•"/>
            </a:pPr>
            <a:endParaRPr lang="en-US" dirty="0" smtClean="0"/>
          </a:p>
          <a:p>
            <a:pPr>
              <a:buFont typeface="Arial"/>
              <a:buChar char="•"/>
            </a:pPr>
            <a:r>
              <a:rPr lang="en-US" dirty="0" smtClean="0"/>
              <a:t> It will contain:</a:t>
            </a:r>
          </a:p>
          <a:p>
            <a:pPr lvl="1">
              <a:buFont typeface="Wingdings" charset="2"/>
              <a:buChar char="Ø"/>
            </a:pPr>
            <a:r>
              <a:rPr lang="en-US" dirty="0" smtClean="0"/>
              <a:t> An __</a:t>
            </a:r>
            <a:r>
              <a:rPr lang="en-US" dirty="0" err="1" smtClean="0"/>
              <a:t>init__.py</a:t>
            </a:r>
            <a:r>
              <a:rPr lang="en-US" dirty="0" smtClean="0"/>
              <a:t> file which sets the __all__ array to contain the list of available variables</a:t>
            </a:r>
          </a:p>
          <a:p>
            <a:pPr lvl="1">
              <a:buFont typeface="Wingdings" charset="2"/>
              <a:buChar char="Ø"/>
            </a:pPr>
            <a:r>
              <a:rPr lang="en-US" dirty="0" smtClean="0"/>
              <a:t> All Python scripts that you want to publish as web processing services, for example </a:t>
            </a:r>
            <a:r>
              <a:rPr lang="en-US" dirty="0" err="1" smtClean="0"/>
              <a:t>processing.py</a:t>
            </a:r>
            <a:endParaRPr lang="en-US" dirty="0" smtClean="0"/>
          </a:p>
          <a:p>
            <a:pPr lvl="1">
              <a:buFont typeface="Wingdings" charset="2"/>
              <a:buChar char="Ø"/>
            </a:pPr>
            <a:endParaRPr lang="en-US" dirty="0" smtClean="0"/>
          </a:p>
          <a:p>
            <a:pPr marL="0" lvl="1">
              <a:buFont typeface="Arial"/>
              <a:buChar char="•"/>
            </a:pPr>
            <a:r>
              <a:rPr lang="en-US" dirty="0" smtClean="0"/>
              <a:t> to publish it on your local server, you can do it using a terminal emulator and giving the read, write and execute privileges on your Python script (CHMOD 777)</a:t>
            </a:r>
          </a:p>
          <a:p>
            <a:pPr marL="0" lvl="1">
              <a:buFont typeface="Arial"/>
              <a:buChar char="•"/>
            </a:pPr>
            <a:endParaRPr lang="en-US" dirty="0" smtClean="0"/>
          </a:p>
          <a:p>
            <a:pPr marL="0" lvl="1">
              <a:buFont typeface="Arial"/>
              <a:buChar char="•"/>
            </a:pPr>
            <a:r>
              <a:rPr lang="en-US" dirty="0" smtClean="0"/>
              <a:t> With this the WPS is published on  your local server and ready to be consumed (executed) by a client (ex: QGIS WPS </a:t>
            </a:r>
            <a:r>
              <a:rPr lang="en-US" dirty="0" err="1" smtClean="0"/>
              <a:t>plugin</a:t>
            </a:r>
            <a:r>
              <a:rPr lang="en-US" dirty="0" smtClean="0"/>
              <a:t>). This will be done later in the chapter "how to analyze data" </a:t>
            </a:r>
          </a:p>
          <a:p>
            <a:endParaRPr lang="en-US" dirty="0" smtClean="0"/>
          </a:p>
          <a:p>
            <a:endParaRPr lang="en-US" dirty="0" smtClean="0"/>
          </a:p>
        </p:txBody>
      </p:sp>
      <p:sp>
        <p:nvSpPr>
          <p:cNvPr id="6" name="Slide Number Placeholder 5"/>
          <p:cNvSpPr>
            <a:spLocks noGrp="1"/>
          </p:cNvSpPr>
          <p:nvPr>
            <p:ph type="sldNum" sz="quarter" idx="12"/>
          </p:nvPr>
        </p:nvSpPr>
        <p:spPr/>
        <p:txBody>
          <a:bodyPr/>
          <a:lstStyle/>
          <a:p>
            <a:fld id="{DAE6021A-3E9D-954B-AEED-16E2F3D7148C}" type="slidenum">
              <a:rPr lang="en-US" smtClean="0"/>
              <a:pPr/>
              <a:t>126</a:t>
            </a:fld>
            <a:endParaRPr lang="en-US"/>
          </a:p>
        </p:txBody>
      </p:sp>
      <p:sp>
        <p:nvSpPr>
          <p:cNvPr id="7" name="TextBox 6"/>
          <p:cNvSpPr txBox="1"/>
          <p:nvPr/>
        </p:nvSpPr>
        <p:spPr>
          <a:xfrm>
            <a:off x="457200" y="293537"/>
            <a:ext cx="8229600" cy="492443"/>
          </a:xfrm>
          <a:prstGeom prst="rect">
            <a:avLst/>
          </a:prstGeom>
          <a:noFill/>
        </p:spPr>
        <p:txBody>
          <a:bodyPr wrap="square" rtlCol="0">
            <a:spAutoFit/>
          </a:bodyPr>
          <a:lstStyle/>
          <a:p>
            <a:r>
              <a:rPr lang="en-US" sz="2600" b="1" dirty="0" smtClean="0">
                <a:solidFill>
                  <a:schemeClr val="bg1">
                    <a:lumMod val="75000"/>
                  </a:schemeClr>
                </a:solidFill>
              </a:rPr>
              <a:t>How to process data?</a:t>
            </a:r>
            <a:endParaRPr lang="en-US" sz="2600" b="1" dirty="0">
              <a:solidFill>
                <a:schemeClr val="bg1">
                  <a:lumMod val="75000"/>
                </a:schemeClr>
              </a:solidFill>
            </a:endParaRPr>
          </a:p>
        </p:txBody>
      </p:sp>
      <p:sp>
        <p:nvSpPr>
          <p:cNvPr id="8" name="Rectangle 7"/>
          <p:cNvSpPr/>
          <p:nvPr/>
        </p:nvSpPr>
        <p:spPr>
          <a:xfrm>
            <a:off x="457200" y="785980"/>
            <a:ext cx="3352212" cy="369332"/>
          </a:xfrm>
          <a:prstGeom prst="rect">
            <a:avLst/>
          </a:prstGeom>
        </p:spPr>
        <p:txBody>
          <a:bodyPr wrap="none">
            <a:spAutoFit/>
          </a:bodyPr>
          <a:lstStyle/>
          <a:p>
            <a:r>
              <a:rPr lang="en-US" b="1" i="1" dirty="0" smtClean="0"/>
              <a:t>web processing services: </a:t>
            </a:r>
            <a:r>
              <a:rPr lang="en-US" b="1" i="1" dirty="0" err="1" smtClean="0"/>
              <a:t>exercice</a:t>
            </a:r>
            <a:endParaRPr lang="en-US" dirty="0"/>
          </a:p>
        </p:txBody>
      </p:sp>
    </p:spTree>
    <p:extLst>
      <p:ext uri="{BB962C8B-B14F-4D97-AF65-F5344CB8AC3E}">
        <p14:creationId xmlns:p14="http://schemas.microsoft.com/office/powerpoint/2010/main" val="1216904499"/>
      </p:ext>
    </p:extLst>
  </p:cSld>
  <p:clrMapOvr>
    <a:masterClrMapping/>
  </p:clrMapOvr>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AE6021A-3E9D-954B-AEED-16E2F3D7148C}" type="slidenum">
              <a:rPr lang="en-US" smtClean="0"/>
              <a:pPr/>
              <a:t>127</a:t>
            </a:fld>
            <a:endParaRPr lang="en-US"/>
          </a:p>
        </p:txBody>
      </p:sp>
      <p:sp>
        <p:nvSpPr>
          <p:cNvPr id="7" name="TextBox 6"/>
          <p:cNvSpPr txBox="1"/>
          <p:nvPr/>
        </p:nvSpPr>
        <p:spPr>
          <a:xfrm>
            <a:off x="457200" y="415457"/>
            <a:ext cx="8229600" cy="492443"/>
          </a:xfrm>
          <a:prstGeom prst="rect">
            <a:avLst/>
          </a:prstGeom>
          <a:noFill/>
        </p:spPr>
        <p:txBody>
          <a:bodyPr wrap="square" rtlCol="0">
            <a:spAutoFit/>
          </a:bodyPr>
          <a:lstStyle/>
          <a:p>
            <a:r>
              <a:rPr lang="en-US" sz="2600" b="1" dirty="0" smtClean="0"/>
              <a:t>How to visualize data?</a:t>
            </a:r>
            <a:endParaRPr lang="en-US" sz="2600" b="1" dirty="0"/>
          </a:p>
        </p:txBody>
      </p:sp>
      <p:pic>
        <p:nvPicPr>
          <p:cNvPr id="8" name="Picture 7"/>
          <p:cNvPicPr>
            <a:picLocks noChangeAspect="1"/>
          </p:cNvPicPr>
          <p:nvPr/>
        </p:nvPicPr>
        <p:blipFill>
          <a:blip r:embed="rId2"/>
          <a:stretch>
            <a:fillRect/>
          </a:stretch>
        </p:blipFill>
        <p:spPr>
          <a:xfrm>
            <a:off x="177800" y="1849261"/>
            <a:ext cx="4836348" cy="3571349"/>
          </a:xfrm>
          <a:prstGeom prst="rect">
            <a:avLst/>
          </a:prstGeom>
        </p:spPr>
      </p:pic>
      <p:sp>
        <p:nvSpPr>
          <p:cNvPr id="9" name="TextBox 8"/>
          <p:cNvSpPr txBox="1"/>
          <p:nvPr/>
        </p:nvSpPr>
        <p:spPr>
          <a:xfrm>
            <a:off x="6553200" y="1970061"/>
            <a:ext cx="1877719" cy="3139321"/>
          </a:xfrm>
          <a:prstGeom prst="rect">
            <a:avLst/>
          </a:prstGeom>
          <a:noFill/>
        </p:spPr>
        <p:txBody>
          <a:bodyPr wrap="square" rtlCol="0">
            <a:spAutoFit/>
          </a:bodyPr>
          <a:lstStyle/>
          <a:p>
            <a:r>
              <a:rPr lang="en-US" b="1" u="sng" dirty="0" smtClean="0"/>
              <a:t>Keywords:</a:t>
            </a:r>
          </a:p>
          <a:p>
            <a:r>
              <a:rPr lang="en-US" dirty="0" smtClean="0"/>
              <a:t> </a:t>
            </a:r>
          </a:p>
          <a:p>
            <a:pPr>
              <a:buFont typeface="Arial"/>
              <a:buChar char="•"/>
            </a:pPr>
            <a:r>
              <a:rPr lang="en-US" dirty="0" smtClean="0"/>
              <a:t> Google Earth</a:t>
            </a:r>
          </a:p>
          <a:p>
            <a:pPr>
              <a:buFont typeface="Arial"/>
              <a:buChar char="•"/>
            </a:pPr>
            <a:endParaRPr lang="en-US" dirty="0" smtClean="0"/>
          </a:p>
          <a:p>
            <a:pPr>
              <a:buFont typeface="Arial"/>
              <a:buChar char="•"/>
            </a:pPr>
            <a:r>
              <a:rPr lang="en-US" dirty="0" smtClean="0"/>
              <a:t> Open Layers</a:t>
            </a:r>
          </a:p>
          <a:p>
            <a:pPr>
              <a:buFont typeface="Arial"/>
              <a:buChar char="•"/>
            </a:pPr>
            <a:endParaRPr lang="en-US" dirty="0" smtClean="0"/>
          </a:p>
          <a:p>
            <a:pPr>
              <a:buFont typeface="Arial"/>
              <a:buChar char="•"/>
            </a:pPr>
            <a:r>
              <a:rPr lang="en-US" dirty="0" smtClean="0"/>
              <a:t> QGIS</a:t>
            </a:r>
          </a:p>
          <a:p>
            <a:pPr>
              <a:buFont typeface="Arial"/>
              <a:buChar char="•"/>
            </a:pPr>
            <a:endParaRPr lang="en-US" dirty="0" smtClean="0"/>
          </a:p>
          <a:p>
            <a:pPr>
              <a:buFont typeface="Arial"/>
              <a:buChar char="•"/>
            </a:pPr>
            <a:r>
              <a:rPr lang="en-US" dirty="0" smtClean="0"/>
              <a:t> WMS</a:t>
            </a:r>
          </a:p>
          <a:p>
            <a:pPr>
              <a:buFont typeface="Arial"/>
              <a:buChar char="•"/>
            </a:pPr>
            <a:endParaRPr lang="en-US" dirty="0" smtClean="0"/>
          </a:p>
          <a:p>
            <a:endParaRPr lang="en-US" dirty="0"/>
          </a:p>
        </p:txBody>
      </p:sp>
    </p:spTree>
    <p:extLst>
      <p:ext uri="{BB962C8B-B14F-4D97-AF65-F5344CB8AC3E}">
        <p14:creationId xmlns:p14="http://schemas.microsoft.com/office/powerpoint/2010/main" val="1216904499"/>
      </p:ext>
    </p:extLst>
  </p:cSld>
  <p:clrMapOvr>
    <a:masterClrMapping/>
  </p:clrMapOvr>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AE6021A-3E9D-954B-AEED-16E2F3D7148C}" type="slidenum">
              <a:rPr lang="en-US" smtClean="0"/>
              <a:pPr/>
              <a:t>128</a:t>
            </a:fld>
            <a:endParaRPr lang="en-US"/>
          </a:p>
        </p:txBody>
      </p:sp>
      <p:sp>
        <p:nvSpPr>
          <p:cNvPr id="7" name="TextBox 6"/>
          <p:cNvSpPr txBox="1"/>
          <p:nvPr/>
        </p:nvSpPr>
        <p:spPr>
          <a:xfrm>
            <a:off x="457200" y="415457"/>
            <a:ext cx="8229600" cy="492443"/>
          </a:xfrm>
          <a:prstGeom prst="rect">
            <a:avLst/>
          </a:prstGeom>
          <a:noFill/>
        </p:spPr>
        <p:txBody>
          <a:bodyPr wrap="square" rtlCol="0">
            <a:spAutoFit/>
          </a:bodyPr>
          <a:lstStyle/>
          <a:p>
            <a:r>
              <a:rPr lang="en-US" sz="2600" b="1" dirty="0" smtClean="0">
                <a:solidFill>
                  <a:schemeClr val="bg1">
                    <a:lumMod val="75000"/>
                  </a:schemeClr>
                </a:solidFill>
              </a:rPr>
              <a:t>How to visualize data?</a:t>
            </a:r>
            <a:endParaRPr lang="en-US" sz="2600" b="1" dirty="0">
              <a:solidFill>
                <a:schemeClr val="bg1">
                  <a:lumMod val="75000"/>
                </a:schemeClr>
              </a:solidFill>
            </a:endParaRPr>
          </a:p>
        </p:txBody>
      </p:sp>
      <p:sp>
        <p:nvSpPr>
          <p:cNvPr id="8" name="Rectangle 7"/>
          <p:cNvSpPr/>
          <p:nvPr/>
        </p:nvSpPr>
        <p:spPr>
          <a:xfrm>
            <a:off x="457200" y="907900"/>
            <a:ext cx="3005964" cy="369332"/>
          </a:xfrm>
          <a:prstGeom prst="rect">
            <a:avLst/>
          </a:prstGeom>
        </p:spPr>
        <p:txBody>
          <a:bodyPr wrap="none">
            <a:spAutoFit/>
          </a:bodyPr>
          <a:lstStyle/>
          <a:p>
            <a:r>
              <a:rPr lang="en-US" b="1" i="1" dirty="0" smtClean="0"/>
              <a:t>web mapping services: basics</a:t>
            </a:r>
            <a:endParaRPr lang="en-US" dirty="0"/>
          </a:p>
        </p:txBody>
      </p:sp>
      <p:sp>
        <p:nvSpPr>
          <p:cNvPr id="9" name="TextBox 8"/>
          <p:cNvSpPr txBox="1"/>
          <p:nvPr/>
        </p:nvSpPr>
        <p:spPr>
          <a:xfrm>
            <a:off x="596530" y="1277232"/>
            <a:ext cx="7004428" cy="4524316"/>
          </a:xfrm>
          <a:prstGeom prst="rect">
            <a:avLst/>
          </a:prstGeom>
          <a:noFill/>
        </p:spPr>
        <p:txBody>
          <a:bodyPr wrap="square" rtlCol="0">
            <a:spAutoFit/>
          </a:bodyPr>
          <a:lstStyle/>
          <a:p>
            <a:pPr>
              <a:buFont typeface="Arial"/>
              <a:buChar char="•"/>
            </a:pPr>
            <a:r>
              <a:rPr lang="en-US" dirty="0" smtClean="0"/>
              <a:t> The Web Map Service defines an interface that allows a client to retrieve maps of </a:t>
            </a:r>
            <a:r>
              <a:rPr lang="en-US" dirty="0" err="1" smtClean="0"/>
              <a:t>georeferenced</a:t>
            </a:r>
            <a:r>
              <a:rPr lang="en-US" dirty="0" smtClean="0"/>
              <a:t> data</a:t>
            </a:r>
          </a:p>
          <a:p>
            <a:pPr>
              <a:buFont typeface="Arial"/>
              <a:buChar char="•"/>
            </a:pPr>
            <a:endParaRPr lang="en-US" dirty="0" smtClean="0"/>
          </a:p>
          <a:p>
            <a:pPr>
              <a:buFont typeface="Arial"/>
              <a:buChar char="•"/>
            </a:pPr>
            <a:r>
              <a:rPr lang="en-US" dirty="0" smtClean="0"/>
              <a:t> In WMS context, a map means a graphical representation (jpeg ,gif or </a:t>
            </a:r>
            <a:r>
              <a:rPr lang="en-US" dirty="0" err="1" smtClean="0"/>
              <a:t>png</a:t>
            </a:r>
            <a:r>
              <a:rPr lang="en-US" dirty="0" smtClean="0"/>
              <a:t> files) of a geospatial data meaning that a WMS service does not give access to the data itself</a:t>
            </a:r>
          </a:p>
          <a:p>
            <a:pPr>
              <a:buFont typeface="Arial"/>
              <a:buChar char="•"/>
            </a:pPr>
            <a:endParaRPr lang="en-US" dirty="0" smtClean="0"/>
          </a:p>
          <a:p>
            <a:pPr>
              <a:buFont typeface="Arial"/>
              <a:buChar char="•"/>
            </a:pPr>
            <a:r>
              <a:rPr lang="en-US" dirty="0" smtClean="0"/>
              <a:t> A traditional WMS interface, invoked by a URL, consists of the following operations:</a:t>
            </a:r>
          </a:p>
          <a:p>
            <a:pPr lvl="1">
              <a:buFont typeface="Wingdings" charset="2"/>
              <a:buChar char="Ø"/>
            </a:pPr>
            <a:r>
              <a:rPr lang="en-US" dirty="0" smtClean="0"/>
              <a:t> </a:t>
            </a:r>
            <a:r>
              <a:rPr lang="en-US" dirty="0" err="1" smtClean="0"/>
              <a:t>GetCapabilites</a:t>
            </a:r>
            <a:r>
              <a:rPr lang="en-US" dirty="0" smtClean="0"/>
              <a:t>: answer to a client telling him what kind of layers are available and which ones are </a:t>
            </a:r>
            <a:r>
              <a:rPr lang="en-US" dirty="0" err="1" smtClean="0"/>
              <a:t>queryable</a:t>
            </a:r>
            <a:endParaRPr lang="en-US" dirty="0" smtClean="0"/>
          </a:p>
          <a:p>
            <a:pPr lvl="1">
              <a:buFont typeface="Wingdings" charset="2"/>
              <a:buChar char="Ø"/>
            </a:pPr>
            <a:r>
              <a:rPr lang="en-US" dirty="0" smtClean="0"/>
              <a:t> </a:t>
            </a:r>
            <a:r>
              <a:rPr lang="en-US" dirty="0" err="1" smtClean="0"/>
              <a:t>GetMap</a:t>
            </a:r>
            <a:r>
              <a:rPr lang="en-US" dirty="0" smtClean="0"/>
              <a:t>: produce a map as a picture showing selected layers</a:t>
            </a:r>
          </a:p>
          <a:p>
            <a:pPr lvl="1">
              <a:buFont typeface="Wingdings" charset="2"/>
              <a:buChar char="Ø"/>
            </a:pPr>
            <a:r>
              <a:rPr lang="en-US" dirty="0" smtClean="0"/>
              <a:t> </a:t>
            </a:r>
            <a:r>
              <a:rPr lang="en-US" dirty="0" err="1" smtClean="0"/>
              <a:t>GetFeatureInfo</a:t>
            </a:r>
            <a:r>
              <a:rPr lang="en-US" dirty="0" smtClean="0"/>
              <a:t>: answer simple queries about the content of the map </a:t>
            </a:r>
          </a:p>
          <a:p>
            <a:endParaRPr lang="en-US" dirty="0" smtClean="0"/>
          </a:p>
          <a:p>
            <a:endParaRPr lang="en-US" dirty="0" smtClean="0"/>
          </a:p>
        </p:txBody>
      </p:sp>
    </p:spTree>
    <p:extLst>
      <p:ext uri="{BB962C8B-B14F-4D97-AF65-F5344CB8AC3E}">
        <p14:creationId xmlns:p14="http://schemas.microsoft.com/office/powerpoint/2010/main" val="1216904499"/>
      </p:ext>
    </p:extLst>
  </p:cSld>
  <p:clrMapOvr>
    <a:masterClrMapping/>
  </p:clrMapOvr>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AE6021A-3E9D-954B-AEED-16E2F3D7148C}" type="slidenum">
              <a:rPr lang="en-US" smtClean="0"/>
              <a:pPr/>
              <a:t>129</a:t>
            </a:fld>
            <a:endParaRPr lang="en-US"/>
          </a:p>
        </p:txBody>
      </p:sp>
      <p:sp>
        <p:nvSpPr>
          <p:cNvPr id="7" name="TextBox 6"/>
          <p:cNvSpPr txBox="1"/>
          <p:nvPr/>
        </p:nvSpPr>
        <p:spPr>
          <a:xfrm>
            <a:off x="457200" y="415457"/>
            <a:ext cx="8229600" cy="492443"/>
          </a:xfrm>
          <a:prstGeom prst="rect">
            <a:avLst/>
          </a:prstGeom>
          <a:noFill/>
        </p:spPr>
        <p:txBody>
          <a:bodyPr wrap="square" rtlCol="0">
            <a:spAutoFit/>
          </a:bodyPr>
          <a:lstStyle/>
          <a:p>
            <a:r>
              <a:rPr lang="en-US" sz="2600" b="1" dirty="0" smtClean="0">
                <a:solidFill>
                  <a:schemeClr val="bg1">
                    <a:lumMod val="75000"/>
                  </a:schemeClr>
                </a:solidFill>
              </a:rPr>
              <a:t>How to visualize data?</a:t>
            </a:r>
            <a:endParaRPr lang="en-US" sz="2600" b="1" dirty="0">
              <a:solidFill>
                <a:schemeClr val="bg1">
                  <a:lumMod val="75000"/>
                </a:schemeClr>
              </a:solidFill>
            </a:endParaRPr>
          </a:p>
        </p:txBody>
      </p:sp>
      <p:sp>
        <p:nvSpPr>
          <p:cNvPr id="8" name="Rectangle 7"/>
          <p:cNvSpPr/>
          <p:nvPr/>
        </p:nvSpPr>
        <p:spPr>
          <a:xfrm>
            <a:off x="457200" y="907900"/>
            <a:ext cx="4150057" cy="369332"/>
          </a:xfrm>
          <a:prstGeom prst="rect">
            <a:avLst/>
          </a:prstGeom>
        </p:spPr>
        <p:txBody>
          <a:bodyPr wrap="none">
            <a:spAutoFit/>
          </a:bodyPr>
          <a:lstStyle/>
          <a:p>
            <a:r>
              <a:rPr lang="en-US" b="1" i="1" dirty="0" smtClean="0"/>
              <a:t>web mapping services: basics (continued)</a:t>
            </a:r>
            <a:endParaRPr lang="en-US" dirty="0"/>
          </a:p>
        </p:txBody>
      </p:sp>
      <p:sp>
        <p:nvSpPr>
          <p:cNvPr id="9" name="TextBox 8"/>
          <p:cNvSpPr txBox="1"/>
          <p:nvPr/>
        </p:nvSpPr>
        <p:spPr>
          <a:xfrm>
            <a:off x="596530" y="1277232"/>
            <a:ext cx="7004428" cy="2862323"/>
          </a:xfrm>
          <a:prstGeom prst="rect">
            <a:avLst/>
          </a:prstGeom>
          <a:noFill/>
        </p:spPr>
        <p:txBody>
          <a:bodyPr wrap="square" rtlCol="0">
            <a:spAutoFit/>
          </a:bodyPr>
          <a:lstStyle/>
          <a:p>
            <a:pPr>
              <a:buFont typeface="Arial"/>
              <a:buChar char="•"/>
            </a:pPr>
            <a:r>
              <a:rPr lang="en-US" dirty="0" smtClean="0"/>
              <a:t> The Web Map Service defines an interface that allows a client to retrieve maps of </a:t>
            </a:r>
            <a:r>
              <a:rPr lang="en-US" dirty="0" err="1" smtClean="0"/>
              <a:t>georeferenced</a:t>
            </a:r>
            <a:r>
              <a:rPr lang="en-US" dirty="0" smtClean="0"/>
              <a:t> data</a:t>
            </a:r>
          </a:p>
          <a:p>
            <a:endParaRPr lang="en-US" dirty="0" smtClean="0"/>
          </a:p>
          <a:p>
            <a:pPr>
              <a:buFont typeface="Arial"/>
              <a:buChar char="•"/>
            </a:pPr>
            <a:r>
              <a:rPr lang="en-US" dirty="0" smtClean="0"/>
              <a:t> Example of a WMS URL with a </a:t>
            </a:r>
            <a:r>
              <a:rPr lang="en-US" dirty="0" err="1" smtClean="0"/>
              <a:t>GetCapabilities</a:t>
            </a:r>
            <a:r>
              <a:rPr lang="en-US" dirty="0" smtClean="0"/>
              <a:t> request that returns to the user an XML document describing the service and the data sets available:</a:t>
            </a:r>
          </a:p>
          <a:p>
            <a:pPr lvl="1"/>
            <a:r>
              <a:rPr lang="en-US" dirty="0" smtClean="0"/>
              <a:t>http://preview.grid.unep.ch:8080/geoserver/wms?request=</a:t>
            </a:r>
            <a:r>
              <a:rPr lang="en-US" dirty="0" err="1" smtClean="0"/>
              <a:t>GetCapabilities</a:t>
            </a:r>
            <a:r>
              <a:rPr lang="en-US" dirty="0" smtClean="0"/>
              <a:t> </a:t>
            </a:r>
          </a:p>
          <a:p>
            <a:endParaRPr lang="en-US" dirty="0" smtClean="0"/>
          </a:p>
          <a:p>
            <a:endParaRPr lang="en-US" dirty="0" smtClean="0"/>
          </a:p>
        </p:txBody>
      </p:sp>
      <p:pic>
        <p:nvPicPr>
          <p:cNvPr id="10" name="Picture 9"/>
          <p:cNvPicPr>
            <a:picLocks noChangeAspect="1"/>
          </p:cNvPicPr>
          <p:nvPr/>
        </p:nvPicPr>
        <p:blipFill>
          <a:blip r:embed="rId2"/>
          <a:stretch>
            <a:fillRect/>
          </a:stretch>
        </p:blipFill>
        <p:spPr>
          <a:xfrm>
            <a:off x="5877401" y="3391249"/>
            <a:ext cx="2809399" cy="2783859"/>
          </a:xfrm>
          <a:prstGeom prst="rect">
            <a:avLst/>
          </a:prstGeom>
        </p:spPr>
      </p:pic>
    </p:spTree>
    <p:extLst>
      <p:ext uri="{BB962C8B-B14F-4D97-AF65-F5344CB8AC3E}">
        <p14:creationId xmlns:p14="http://schemas.microsoft.com/office/powerpoint/2010/main" val="121690449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1"/>
          <p:cNvPicPr>
            <a:picLocks noChangeAspect="1" noChangeArrowheads="1"/>
          </p:cNvPicPr>
          <p:nvPr/>
        </p:nvPicPr>
        <p:blipFill>
          <a:blip r:embed="rId3"/>
          <a:srcRect/>
          <a:stretch>
            <a:fillRect/>
          </a:stretch>
        </p:blipFill>
        <p:spPr bwMode="auto">
          <a:xfrm>
            <a:off x="1089422" y="1422043"/>
            <a:ext cx="6965156" cy="3018234"/>
          </a:xfrm>
          <a:prstGeom prst="rect">
            <a:avLst/>
          </a:prstGeom>
          <a:noFill/>
          <a:ln w="12700">
            <a:noFill/>
            <a:miter lim="800000"/>
            <a:headEnd/>
            <a:tailEnd/>
          </a:ln>
        </p:spPr>
      </p:pic>
      <p:sp>
        <p:nvSpPr>
          <p:cNvPr id="41987" name="Rectangle 2"/>
          <p:cNvSpPr>
            <a:spLocks/>
          </p:cNvSpPr>
          <p:nvPr/>
        </p:nvSpPr>
        <p:spPr bwMode="auto">
          <a:xfrm>
            <a:off x="169664" y="4846320"/>
            <a:ext cx="8804672" cy="741680"/>
          </a:xfrm>
          <a:prstGeom prst="rect">
            <a:avLst/>
          </a:prstGeom>
          <a:noFill/>
          <a:ln w="12700">
            <a:noFill/>
            <a:miter lim="800000"/>
            <a:headEnd/>
            <a:tailEnd/>
          </a:ln>
        </p:spPr>
        <p:txBody>
          <a:bodyPr lIns="0" tIns="0" rIns="0" bIns="0" anchor="ctr">
            <a:prstTxWarp prst="textNoShape">
              <a:avLst/>
            </a:prstTxWarp>
          </a:bodyPr>
          <a:lstStyle/>
          <a:p>
            <a:pPr algn="l"/>
            <a:r>
              <a:rPr lang="en-US" sz="4500" dirty="0">
                <a:latin typeface="Gill Sans"/>
                <a:ea typeface="Gill Sans" pitchFamily="-84" charset="0"/>
                <a:cs typeface="Gill Sans" pitchFamily="-84" charset="0"/>
              </a:rPr>
              <a:t>Finding environmental data is difficult.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596530" y="1277232"/>
            <a:ext cx="7004428" cy="4801315"/>
          </a:xfrm>
          <a:prstGeom prst="rect">
            <a:avLst/>
          </a:prstGeom>
          <a:noFill/>
        </p:spPr>
        <p:txBody>
          <a:bodyPr wrap="square" rtlCol="0">
            <a:spAutoFit/>
          </a:bodyPr>
          <a:lstStyle/>
          <a:p>
            <a:pPr>
              <a:buFont typeface="Arial"/>
              <a:buChar char="•"/>
            </a:pPr>
            <a:r>
              <a:rPr lang="en-US" dirty="0" smtClean="0"/>
              <a:t> The </a:t>
            </a:r>
            <a:r>
              <a:rPr lang="en-US" dirty="0" err="1" smtClean="0"/>
              <a:t>GetMap</a:t>
            </a:r>
            <a:r>
              <a:rPr lang="en-US" dirty="0" smtClean="0"/>
              <a:t> operation is the most important of the three basic operations of the WMS interface as it returns to a client request a map of selected geospatial layers</a:t>
            </a:r>
          </a:p>
          <a:p>
            <a:r>
              <a:rPr lang="en-US" dirty="0" smtClean="0"/>
              <a:t> </a:t>
            </a:r>
          </a:p>
          <a:p>
            <a:pPr>
              <a:buFont typeface="Arial"/>
              <a:buChar char="•"/>
            </a:pPr>
            <a:r>
              <a:rPr lang="en-US" dirty="0" smtClean="0"/>
              <a:t> Example of a WMS URL with a </a:t>
            </a:r>
            <a:r>
              <a:rPr lang="en-US" b="1" dirty="0" err="1" smtClean="0"/>
              <a:t>GetMap</a:t>
            </a:r>
            <a:r>
              <a:rPr lang="en-US" b="1" dirty="0" smtClean="0"/>
              <a:t> </a:t>
            </a:r>
            <a:r>
              <a:rPr lang="en-US" dirty="0" smtClean="0"/>
              <a:t>request :</a:t>
            </a:r>
          </a:p>
          <a:p>
            <a:pPr lvl="1"/>
            <a:r>
              <a:rPr lang="en-US" dirty="0" smtClean="0"/>
              <a:t>http://preview.grid.unep.ch:8080/geoserver/wms?bbox=-178.21655,18.92548,-66,71.35144&amp;</a:t>
            </a:r>
          </a:p>
          <a:p>
            <a:pPr lvl="1"/>
            <a:r>
              <a:rPr lang="en-US" dirty="0" smtClean="0"/>
              <a:t>styles=&amp;</a:t>
            </a:r>
          </a:p>
          <a:p>
            <a:pPr lvl="1"/>
            <a:r>
              <a:rPr lang="en-US" dirty="0" smtClean="0"/>
              <a:t>Format=image/</a:t>
            </a:r>
            <a:r>
              <a:rPr lang="en-US" dirty="0" err="1" smtClean="0"/>
              <a:t>png</a:t>
            </a:r>
            <a:r>
              <a:rPr lang="en-US" dirty="0" smtClean="0"/>
              <a:t>&amp;</a:t>
            </a:r>
          </a:p>
          <a:p>
            <a:pPr lvl="1"/>
            <a:r>
              <a:rPr lang="en-US" dirty="0" smtClean="0"/>
              <a:t>request=</a:t>
            </a:r>
            <a:r>
              <a:rPr lang="en-US" dirty="0" err="1" smtClean="0"/>
              <a:t>GetMap</a:t>
            </a:r>
            <a:r>
              <a:rPr lang="en-US" dirty="0" smtClean="0"/>
              <a:t>&amp;</a:t>
            </a:r>
          </a:p>
          <a:p>
            <a:pPr lvl="1"/>
            <a:r>
              <a:rPr lang="en-US" dirty="0" smtClean="0"/>
              <a:t>version=1.1.1&amp;</a:t>
            </a:r>
          </a:p>
          <a:p>
            <a:pPr lvl="1"/>
            <a:r>
              <a:rPr lang="en-US" dirty="0" smtClean="0"/>
              <a:t>layers=preview:cy_buffers,preview:Admin1&amp;</a:t>
            </a:r>
          </a:p>
          <a:p>
            <a:pPr lvl="1"/>
            <a:r>
              <a:rPr lang="en-US" dirty="0" smtClean="0"/>
              <a:t>width=640&amp;</a:t>
            </a:r>
          </a:p>
          <a:p>
            <a:pPr lvl="1"/>
            <a:r>
              <a:rPr lang="en-US" dirty="0" smtClean="0"/>
              <a:t>height=309&amp;</a:t>
            </a:r>
          </a:p>
          <a:p>
            <a:pPr lvl="1"/>
            <a:r>
              <a:rPr lang="en-US" dirty="0" err="1" smtClean="0"/>
              <a:t>srs</a:t>
            </a:r>
            <a:r>
              <a:rPr lang="en-US" dirty="0" smtClean="0"/>
              <a:t>=EPSG:4326 </a:t>
            </a:r>
          </a:p>
          <a:p>
            <a:endParaRPr lang="en-US" dirty="0" smtClean="0"/>
          </a:p>
          <a:p>
            <a:endParaRPr lang="en-US" dirty="0" smtClean="0"/>
          </a:p>
        </p:txBody>
      </p:sp>
      <p:sp>
        <p:nvSpPr>
          <p:cNvPr id="6" name="Slide Number Placeholder 5"/>
          <p:cNvSpPr>
            <a:spLocks noGrp="1"/>
          </p:cNvSpPr>
          <p:nvPr>
            <p:ph type="sldNum" sz="quarter" idx="12"/>
          </p:nvPr>
        </p:nvSpPr>
        <p:spPr/>
        <p:txBody>
          <a:bodyPr/>
          <a:lstStyle/>
          <a:p>
            <a:fld id="{DAE6021A-3E9D-954B-AEED-16E2F3D7148C}" type="slidenum">
              <a:rPr lang="en-US" smtClean="0"/>
              <a:pPr/>
              <a:t>130</a:t>
            </a:fld>
            <a:endParaRPr lang="en-US"/>
          </a:p>
        </p:txBody>
      </p:sp>
      <p:sp>
        <p:nvSpPr>
          <p:cNvPr id="7" name="TextBox 6"/>
          <p:cNvSpPr txBox="1"/>
          <p:nvPr/>
        </p:nvSpPr>
        <p:spPr>
          <a:xfrm>
            <a:off x="457200" y="415457"/>
            <a:ext cx="8229600" cy="492443"/>
          </a:xfrm>
          <a:prstGeom prst="rect">
            <a:avLst/>
          </a:prstGeom>
          <a:noFill/>
        </p:spPr>
        <p:txBody>
          <a:bodyPr wrap="square" rtlCol="0">
            <a:spAutoFit/>
          </a:bodyPr>
          <a:lstStyle/>
          <a:p>
            <a:r>
              <a:rPr lang="en-US" sz="2600" b="1" dirty="0" smtClean="0">
                <a:solidFill>
                  <a:schemeClr val="bg1">
                    <a:lumMod val="75000"/>
                  </a:schemeClr>
                </a:solidFill>
              </a:rPr>
              <a:t>How to visualize data?</a:t>
            </a:r>
            <a:endParaRPr lang="en-US" sz="2600" b="1" dirty="0">
              <a:solidFill>
                <a:schemeClr val="bg1">
                  <a:lumMod val="75000"/>
                </a:schemeClr>
              </a:solidFill>
            </a:endParaRPr>
          </a:p>
        </p:txBody>
      </p:sp>
      <p:sp>
        <p:nvSpPr>
          <p:cNvPr id="8" name="Rectangle 7"/>
          <p:cNvSpPr/>
          <p:nvPr/>
        </p:nvSpPr>
        <p:spPr>
          <a:xfrm>
            <a:off x="457200" y="907900"/>
            <a:ext cx="4150057" cy="369332"/>
          </a:xfrm>
          <a:prstGeom prst="rect">
            <a:avLst/>
          </a:prstGeom>
        </p:spPr>
        <p:txBody>
          <a:bodyPr wrap="none">
            <a:spAutoFit/>
          </a:bodyPr>
          <a:lstStyle/>
          <a:p>
            <a:r>
              <a:rPr lang="en-US" b="1" i="1" dirty="0" smtClean="0"/>
              <a:t>web mapping services: basics (continued)</a:t>
            </a:r>
            <a:endParaRPr lang="en-US" dirty="0"/>
          </a:p>
        </p:txBody>
      </p:sp>
      <p:pic>
        <p:nvPicPr>
          <p:cNvPr id="11" name="Picture 10"/>
          <p:cNvPicPr>
            <a:picLocks noChangeAspect="1"/>
          </p:cNvPicPr>
          <p:nvPr/>
        </p:nvPicPr>
        <p:blipFill>
          <a:blip r:embed="rId2"/>
          <a:stretch>
            <a:fillRect/>
          </a:stretch>
        </p:blipFill>
        <p:spPr>
          <a:xfrm>
            <a:off x="5333128" y="4742791"/>
            <a:ext cx="3353672" cy="1613559"/>
          </a:xfrm>
          <a:prstGeom prst="rect">
            <a:avLst/>
          </a:prstGeom>
        </p:spPr>
      </p:pic>
    </p:spTree>
    <p:extLst>
      <p:ext uri="{BB962C8B-B14F-4D97-AF65-F5344CB8AC3E}">
        <p14:creationId xmlns:p14="http://schemas.microsoft.com/office/powerpoint/2010/main" val="1216904499"/>
      </p:ext>
    </p:extLst>
  </p:cSld>
  <p:clrMapOvr>
    <a:masterClrMapping/>
  </p:clrMapOvr>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596530" y="1277232"/>
            <a:ext cx="7004428" cy="5078314"/>
          </a:xfrm>
          <a:prstGeom prst="rect">
            <a:avLst/>
          </a:prstGeom>
          <a:noFill/>
        </p:spPr>
        <p:txBody>
          <a:bodyPr wrap="square" rtlCol="0">
            <a:spAutoFit/>
          </a:bodyPr>
          <a:lstStyle/>
          <a:p>
            <a:pPr>
              <a:buFont typeface="Arial"/>
              <a:buChar char="•"/>
            </a:pPr>
            <a:r>
              <a:rPr lang="en-US" dirty="0" smtClean="0"/>
              <a:t> The </a:t>
            </a:r>
            <a:r>
              <a:rPr lang="en-US" dirty="0" err="1" smtClean="0"/>
              <a:t>GetFeatureInfo</a:t>
            </a:r>
            <a:r>
              <a:rPr lang="en-US" dirty="0" smtClean="0"/>
              <a:t> operation is used to query the attribute table of a selected layer and get information on a specific feature</a:t>
            </a:r>
          </a:p>
          <a:p>
            <a:r>
              <a:rPr lang="en-US" dirty="0" smtClean="0"/>
              <a:t> </a:t>
            </a:r>
          </a:p>
          <a:p>
            <a:pPr>
              <a:buFont typeface="Arial"/>
              <a:buChar char="•"/>
            </a:pPr>
            <a:r>
              <a:rPr lang="en-US" dirty="0" smtClean="0"/>
              <a:t> Example of a WMS URL with a </a:t>
            </a:r>
            <a:r>
              <a:rPr lang="en-US" b="1" dirty="0" err="1" smtClean="0"/>
              <a:t>GetFeatureInfo</a:t>
            </a:r>
            <a:r>
              <a:rPr lang="en-US" b="1" dirty="0" smtClean="0"/>
              <a:t> </a:t>
            </a:r>
            <a:r>
              <a:rPr lang="en-US" dirty="0" smtClean="0"/>
              <a:t>request :</a:t>
            </a:r>
          </a:p>
          <a:p>
            <a:pPr lvl="1"/>
            <a:r>
              <a:rPr lang="en-US" dirty="0" smtClean="0"/>
              <a:t>http://ogi.state.ok.us/geoserver/wms?SERVICE=WMS&amp;VERSION=1.1.1&amp;</a:t>
            </a:r>
          </a:p>
          <a:p>
            <a:pPr lvl="1"/>
            <a:r>
              <a:rPr lang="en-US" dirty="0" smtClean="0"/>
              <a:t>REQUEST=</a:t>
            </a:r>
            <a:r>
              <a:rPr lang="en-US" dirty="0" err="1" smtClean="0"/>
              <a:t>GetFeatureInfo</a:t>
            </a:r>
            <a:r>
              <a:rPr lang="en-US" dirty="0" smtClean="0"/>
              <a:t>&amp;</a:t>
            </a:r>
          </a:p>
          <a:p>
            <a:pPr lvl="1"/>
            <a:r>
              <a:rPr lang="en-US" dirty="0" smtClean="0"/>
              <a:t>SRS=EPSG:4326&amp;</a:t>
            </a:r>
          </a:p>
          <a:p>
            <a:pPr lvl="1"/>
            <a:r>
              <a:rPr lang="en-US" dirty="0" smtClean="0"/>
              <a:t>BBOX=-104.5005,32.7501,-94.01,37.20&amp;</a:t>
            </a:r>
          </a:p>
          <a:p>
            <a:pPr lvl="1"/>
            <a:r>
              <a:rPr lang="en-US" dirty="0" smtClean="0"/>
              <a:t>WIDTH=800&amp;</a:t>
            </a:r>
          </a:p>
          <a:p>
            <a:pPr lvl="1"/>
            <a:r>
              <a:rPr lang="en-US" dirty="0" smtClean="0"/>
              <a:t>HEIGHT=300&amp;</a:t>
            </a:r>
          </a:p>
          <a:p>
            <a:pPr lvl="1"/>
            <a:r>
              <a:rPr lang="en-US" dirty="0" smtClean="0"/>
              <a:t>LAYERS=</a:t>
            </a:r>
            <a:r>
              <a:rPr lang="en-US" dirty="0" err="1" smtClean="0"/>
              <a:t>ogi:okcounties</a:t>
            </a:r>
            <a:r>
              <a:rPr lang="en-US" dirty="0" smtClean="0"/>
              <a:t>&amp;</a:t>
            </a:r>
          </a:p>
          <a:p>
            <a:pPr lvl="1"/>
            <a:r>
              <a:rPr lang="en-US" dirty="0" smtClean="0"/>
              <a:t>QUERY_LAYERS=</a:t>
            </a:r>
            <a:r>
              <a:rPr lang="en-US" dirty="0" err="1" smtClean="0"/>
              <a:t>ogi:okcounties</a:t>
            </a:r>
            <a:r>
              <a:rPr lang="en-US" dirty="0" smtClean="0"/>
              <a:t>&amp;</a:t>
            </a:r>
          </a:p>
          <a:p>
            <a:pPr lvl="1"/>
            <a:r>
              <a:rPr lang="en-US" dirty="0" smtClean="0"/>
              <a:t>STYLES=&amp;</a:t>
            </a:r>
          </a:p>
          <a:p>
            <a:pPr lvl="1"/>
            <a:r>
              <a:rPr lang="en-US" dirty="0" smtClean="0"/>
              <a:t>X=550&amp;</a:t>
            </a:r>
          </a:p>
          <a:p>
            <a:pPr lvl="1"/>
            <a:r>
              <a:rPr lang="en-US" dirty="0" smtClean="0"/>
              <a:t>Y=105 </a:t>
            </a:r>
          </a:p>
          <a:p>
            <a:endParaRPr lang="en-US" dirty="0" smtClean="0"/>
          </a:p>
          <a:p>
            <a:endParaRPr lang="en-US" dirty="0" smtClean="0"/>
          </a:p>
        </p:txBody>
      </p:sp>
      <p:sp>
        <p:nvSpPr>
          <p:cNvPr id="6" name="Slide Number Placeholder 5"/>
          <p:cNvSpPr>
            <a:spLocks noGrp="1"/>
          </p:cNvSpPr>
          <p:nvPr>
            <p:ph type="sldNum" sz="quarter" idx="12"/>
          </p:nvPr>
        </p:nvSpPr>
        <p:spPr/>
        <p:txBody>
          <a:bodyPr/>
          <a:lstStyle/>
          <a:p>
            <a:fld id="{DAE6021A-3E9D-954B-AEED-16E2F3D7148C}" type="slidenum">
              <a:rPr lang="en-US" smtClean="0"/>
              <a:pPr/>
              <a:t>131</a:t>
            </a:fld>
            <a:endParaRPr lang="en-US"/>
          </a:p>
        </p:txBody>
      </p:sp>
      <p:sp>
        <p:nvSpPr>
          <p:cNvPr id="7" name="TextBox 6"/>
          <p:cNvSpPr txBox="1"/>
          <p:nvPr/>
        </p:nvSpPr>
        <p:spPr>
          <a:xfrm>
            <a:off x="457200" y="415457"/>
            <a:ext cx="8229600" cy="492443"/>
          </a:xfrm>
          <a:prstGeom prst="rect">
            <a:avLst/>
          </a:prstGeom>
          <a:noFill/>
        </p:spPr>
        <p:txBody>
          <a:bodyPr wrap="square" rtlCol="0">
            <a:spAutoFit/>
          </a:bodyPr>
          <a:lstStyle/>
          <a:p>
            <a:r>
              <a:rPr lang="en-US" sz="2600" b="1" dirty="0" smtClean="0">
                <a:solidFill>
                  <a:schemeClr val="bg1">
                    <a:lumMod val="75000"/>
                  </a:schemeClr>
                </a:solidFill>
              </a:rPr>
              <a:t>How to visualize data?</a:t>
            </a:r>
            <a:endParaRPr lang="en-US" sz="2600" b="1" dirty="0">
              <a:solidFill>
                <a:schemeClr val="bg1">
                  <a:lumMod val="75000"/>
                </a:schemeClr>
              </a:solidFill>
            </a:endParaRPr>
          </a:p>
        </p:txBody>
      </p:sp>
      <p:sp>
        <p:nvSpPr>
          <p:cNvPr id="8" name="Rectangle 7"/>
          <p:cNvSpPr/>
          <p:nvPr/>
        </p:nvSpPr>
        <p:spPr>
          <a:xfrm>
            <a:off x="457200" y="907900"/>
            <a:ext cx="4150057" cy="369332"/>
          </a:xfrm>
          <a:prstGeom prst="rect">
            <a:avLst/>
          </a:prstGeom>
        </p:spPr>
        <p:txBody>
          <a:bodyPr wrap="none">
            <a:spAutoFit/>
          </a:bodyPr>
          <a:lstStyle/>
          <a:p>
            <a:r>
              <a:rPr lang="en-US" b="1" i="1" dirty="0" smtClean="0"/>
              <a:t>web mapping services: basics (continued)</a:t>
            </a:r>
            <a:endParaRPr lang="en-US" dirty="0"/>
          </a:p>
        </p:txBody>
      </p:sp>
      <p:pic>
        <p:nvPicPr>
          <p:cNvPr id="10" name="Picture 9"/>
          <p:cNvPicPr>
            <a:picLocks noChangeAspect="1"/>
          </p:cNvPicPr>
          <p:nvPr/>
        </p:nvPicPr>
        <p:blipFill>
          <a:blip r:embed="rId2"/>
          <a:stretch>
            <a:fillRect/>
          </a:stretch>
        </p:blipFill>
        <p:spPr>
          <a:xfrm>
            <a:off x="4954669" y="4183666"/>
            <a:ext cx="3197061" cy="1759052"/>
          </a:xfrm>
          <a:prstGeom prst="rect">
            <a:avLst/>
          </a:prstGeom>
        </p:spPr>
      </p:pic>
    </p:spTree>
    <p:extLst>
      <p:ext uri="{BB962C8B-B14F-4D97-AF65-F5344CB8AC3E}">
        <p14:creationId xmlns:p14="http://schemas.microsoft.com/office/powerpoint/2010/main" val="1216904499"/>
      </p:ext>
    </p:extLst>
  </p:cSld>
  <p:clrMapOvr>
    <a:masterClrMapping/>
  </p:clrMapOvr>
  <p:timing>
    <p:tnLst>
      <p:par>
        <p:cTn xmlns:p14="http://schemas.microsoft.com/office/powerpoint/2010/mai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AE6021A-3E9D-954B-AEED-16E2F3D7148C}" type="slidenum">
              <a:rPr lang="en-US" smtClean="0"/>
              <a:pPr/>
              <a:t>132</a:t>
            </a:fld>
            <a:endParaRPr lang="en-US"/>
          </a:p>
        </p:txBody>
      </p:sp>
      <p:sp>
        <p:nvSpPr>
          <p:cNvPr id="7" name="TextBox 6"/>
          <p:cNvSpPr txBox="1"/>
          <p:nvPr/>
        </p:nvSpPr>
        <p:spPr>
          <a:xfrm>
            <a:off x="457200" y="415457"/>
            <a:ext cx="8229600" cy="492443"/>
          </a:xfrm>
          <a:prstGeom prst="rect">
            <a:avLst/>
          </a:prstGeom>
          <a:noFill/>
        </p:spPr>
        <p:txBody>
          <a:bodyPr wrap="square" rtlCol="0">
            <a:spAutoFit/>
          </a:bodyPr>
          <a:lstStyle/>
          <a:p>
            <a:r>
              <a:rPr lang="en-US" sz="2600" b="1" dirty="0" smtClean="0">
                <a:solidFill>
                  <a:schemeClr val="bg1">
                    <a:lumMod val="75000"/>
                  </a:schemeClr>
                </a:solidFill>
              </a:rPr>
              <a:t>How to visualize data?</a:t>
            </a:r>
            <a:endParaRPr lang="en-US" sz="2600" b="1" dirty="0">
              <a:solidFill>
                <a:schemeClr val="bg1">
                  <a:lumMod val="75000"/>
                </a:schemeClr>
              </a:solidFill>
            </a:endParaRPr>
          </a:p>
        </p:txBody>
      </p:sp>
      <p:sp>
        <p:nvSpPr>
          <p:cNvPr id="8" name="Rectangle 7"/>
          <p:cNvSpPr/>
          <p:nvPr/>
        </p:nvSpPr>
        <p:spPr>
          <a:xfrm>
            <a:off x="457200" y="907900"/>
            <a:ext cx="3623358" cy="369332"/>
          </a:xfrm>
          <a:prstGeom prst="rect">
            <a:avLst/>
          </a:prstGeom>
        </p:spPr>
        <p:txBody>
          <a:bodyPr wrap="none">
            <a:spAutoFit/>
          </a:bodyPr>
          <a:lstStyle/>
          <a:p>
            <a:r>
              <a:rPr lang="en-US" b="1" i="1" dirty="0" smtClean="0"/>
              <a:t>web mapping services: </a:t>
            </a:r>
            <a:r>
              <a:rPr lang="en-US" b="1" i="1" dirty="0" err="1" smtClean="0"/>
              <a:t>OpenLayers</a:t>
            </a:r>
            <a:endParaRPr lang="en-US" dirty="0"/>
          </a:p>
        </p:txBody>
      </p:sp>
      <p:sp>
        <p:nvSpPr>
          <p:cNvPr id="9" name="TextBox 8"/>
          <p:cNvSpPr txBox="1"/>
          <p:nvPr/>
        </p:nvSpPr>
        <p:spPr>
          <a:xfrm>
            <a:off x="596530" y="1277232"/>
            <a:ext cx="7004428" cy="2862323"/>
          </a:xfrm>
          <a:prstGeom prst="rect">
            <a:avLst/>
          </a:prstGeom>
          <a:noFill/>
        </p:spPr>
        <p:txBody>
          <a:bodyPr wrap="square" rtlCol="0">
            <a:spAutoFit/>
          </a:bodyPr>
          <a:lstStyle/>
          <a:p>
            <a:pPr>
              <a:buFont typeface="Arial"/>
              <a:buChar char="•"/>
            </a:pPr>
            <a:r>
              <a:rPr lang="en-US" dirty="0" smtClean="0"/>
              <a:t> </a:t>
            </a:r>
            <a:r>
              <a:rPr lang="en-US" dirty="0" err="1" smtClean="0"/>
              <a:t>OpenLayers</a:t>
            </a:r>
            <a:r>
              <a:rPr lang="en-US" dirty="0" smtClean="0"/>
              <a:t> is an open JavaScript library for displaying map data in web browsers.</a:t>
            </a:r>
          </a:p>
          <a:p>
            <a:pPr>
              <a:buFont typeface="Arial"/>
              <a:buChar char="•"/>
            </a:pPr>
            <a:endParaRPr lang="en-US" dirty="0" smtClean="0"/>
          </a:p>
          <a:p>
            <a:pPr>
              <a:buFont typeface="Arial"/>
              <a:buChar char="•"/>
            </a:pPr>
            <a:r>
              <a:rPr lang="en-US" dirty="0" smtClean="0"/>
              <a:t> It consists in a </a:t>
            </a:r>
            <a:r>
              <a:rPr lang="en-US" dirty="0" err="1" smtClean="0"/>
              <a:t>javascript</a:t>
            </a:r>
            <a:r>
              <a:rPr lang="en-US" dirty="0" smtClean="0"/>
              <a:t> file (</a:t>
            </a:r>
            <a:r>
              <a:rPr lang="en-US" dirty="0" err="1" smtClean="0"/>
              <a:t>OpenLayers.js</a:t>
            </a:r>
            <a:r>
              <a:rPr lang="en-US" dirty="0" smtClean="0"/>
              <a:t>) and a folder (</a:t>
            </a:r>
            <a:r>
              <a:rPr lang="en-US" dirty="0" err="1" smtClean="0"/>
              <a:t>img</a:t>
            </a:r>
            <a:r>
              <a:rPr lang="en-US" dirty="0" smtClean="0"/>
              <a:t>) to be put on the server</a:t>
            </a:r>
          </a:p>
          <a:p>
            <a:pPr>
              <a:buFont typeface="Arial"/>
              <a:buChar char="•"/>
            </a:pPr>
            <a:endParaRPr lang="en-US" dirty="0" smtClean="0"/>
          </a:p>
          <a:p>
            <a:pPr>
              <a:buFont typeface="Arial"/>
              <a:buChar char="•"/>
            </a:pPr>
            <a:r>
              <a:rPr lang="en-US" dirty="0" smtClean="0"/>
              <a:t> It is then necessary to write an .html file that will call this library and contain all the necessary code to add desired geographic layers  </a:t>
            </a:r>
          </a:p>
          <a:p>
            <a:endParaRPr lang="en-US" dirty="0" smtClean="0"/>
          </a:p>
          <a:p>
            <a:endParaRPr lang="en-US" dirty="0" smtClean="0"/>
          </a:p>
        </p:txBody>
      </p:sp>
    </p:spTree>
    <p:extLst>
      <p:ext uri="{BB962C8B-B14F-4D97-AF65-F5344CB8AC3E}">
        <p14:creationId xmlns:p14="http://schemas.microsoft.com/office/powerpoint/2010/main" val="1216904499"/>
      </p:ext>
    </p:extLst>
  </p:cSld>
  <p:clrMapOvr>
    <a:masterClrMapping/>
  </p:clrMapOvr>
  <p:timing>
    <p:tnLst>
      <p:par>
        <p:cTn xmlns:p14="http://schemas.microsoft.com/office/powerpoint/2010/mai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AE6021A-3E9D-954B-AEED-16E2F3D7148C}" type="slidenum">
              <a:rPr lang="en-US" smtClean="0"/>
              <a:pPr/>
              <a:t>133</a:t>
            </a:fld>
            <a:endParaRPr lang="en-US" dirty="0"/>
          </a:p>
        </p:txBody>
      </p:sp>
      <p:sp>
        <p:nvSpPr>
          <p:cNvPr id="7" name="TextBox 6"/>
          <p:cNvSpPr txBox="1"/>
          <p:nvPr/>
        </p:nvSpPr>
        <p:spPr>
          <a:xfrm>
            <a:off x="457200" y="415457"/>
            <a:ext cx="8229600" cy="492443"/>
          </a:xfrm>
          <a:prstGeom prst="rect">
            <a:avLst/>
          </a:prstGeom>
          <a:noFill/>
        </p:spPr>
        <p:txBody>
          <a:bodyPr wrap="square" rtlCol="0">
            <a:spAutoFit/>
          </a:bodyPr>
          <a:lstStyle/>
          <a:p>
            <a:r>
              <a:rPr lang="en-US" sz="2600" b="1" dirty="0" smtClean="0">
                <a:solidFill>
                  <a:schemeClr val="bg1">
                    <a:lumMod val="75000"/>
                  </a:schemeClr>
                </a:solidFill>
              </a:rPr>
              <a:t>How to visualize data?</a:t>
            </a:r>
            <a:endParaRPr lang="en-US" sz="2600" b="1" dirty="0">
              <a:solidFill>
                <a:schemeClr val="bg1">
                  <a:lumMod val="75000"/>
                </a:schemeClr>
              </a:solidFill>
            </a:endParaRPr>
          </a:p>
        </p:txBody>
      </p:sp>
      <p:sp>
        <p:nvSpPr>
          <p:cNvPr id="8" name="Rectangle 7"/>
          <p:cNvSpPr/>
          <p:nvPr/>
        </p:nvSpPr>
        <p:spPr>
          <a:xfrm>
            <a:off x="457200" y="907900"/>
            <a:ext cx="3623358" cy="369332"/>
          </a:xfrm>
          <a:prstGeom prst="rect">
            <a:avLst/>
          </a:prstGeom>
        </p:spPr>
        <p:txBody>
          <a:bodyPr wrap="none">
            <a:spAutoFit/>
          </a:bodyPr>
          <a:lstStyle/>
          <a:p>
            <a:r>
              <a:rPr lang="en-US" b="1" i="1" dirty="0" smtClean="0"/>
              <a:t>web mapping services: </a:t>
            </a:r>
            <a:r>
              <a:rPr lang="en-US" b="1" i="1" dirty="0" err="1" smtClean="0"/>
              <a:t>OpenLayers</a:t>
            </a:r>
            <a:endParaRPr lang="en-US" dirty="0"/>
          </a:p>
        </p:txBody>
      </p:sp>
      <p:sp>
        <p:nvSpPr>
          <p:cNvPr id="9" name="TextBox 8"/>
          <p:cNvSpPr txBox="1"/>
          <p:nvPr/>
        </p:nvSpPr>
        <p:spPr>
          <a:xfrm>
            <a:off x="596530" y="1277232"/>
            <a:ext cx="7004428" cy="2308324"/>
          </a:xfrm>
          <a:prstGeom prst="rect">
            <a:avLst/>
          </a:prstGeom>
          <a:noFill/>
        </p:spPr>
        <p:txBody>
          <a:bodyPr wrap="square" rtlCol="0">
            <a:spAutoFit/>
          </a:bodyPr>
          <a:lstStyle/>
          <a:p>
            <a:pPr>
              <a:buFont typeface="Arial"/>
              <a:buChar char="•"/>
            </a:pPr>
            <a:r>
              <a:rPr lang="en-US" dirty="0" smtClean="0"/>
              <a:t> The html file (that can be edit in a text editor, e.g. </a:t>
            </a:r>
            <a:r>
              <a:rPr lang="en-US" dirty="0" err="1" smtClean="0"/>
              <a:t>gedit</a:t>
            </a:r>
            <a:r>
              <a:rPr lang="en-US" dirty="0" smtClean="0"/>
              <a:t>) must contain a few important elements:</a:t>
            </a:r>
          </a:p>
          <a:p>
            <a:pPr lvl="1">
              <a:buFont typeface="Wingdings" charset="2"/>
              <a:buChar char="Ø"/>
            </a:pPr>
            <a:r>
              <a:rPr lang="en-US" dirty="0" smtClean="0"/>
              <a:t> the structure of the html page that will render the map</a:t>
            </a:r>
          </a:p>
          <a:p>
            <a:pPr lvl="1">
              <a:buFont typeface="Wingdings" charset="2"/>
              <a:buChar char="Ø"/>
            </a:pPr>
            <a:r>
              <a:rPr lang="en-US" dirty="0" smtClean="0"/>
              <a:t> a script tag which includes the </a:t>
            </a:r>
            <a:r>
              <a:rPr lang="en-US" dirty="0" err="1" smtClean="0"/>
              <a:t>OpenLayers</a:t>
            </a:r>
            <a:r>
              <a:rPr lang="en-US" dirty="0" smtClean="0"/>
              <a:t> library to the page</a:t>
            </a:r>
          </a:p>
          <a:p>
            <a:pPr lvl="1">
              <a:buFont typeface="Wingdings" charset="2"/>
              <a:buChar char="Ø"/>
            </a:pPr>
            <a:r>
              <a:rPr lang="en-US" dirty="0" smtClean="0"/>
              <a:t> the map viewer (element in which the map will be placed)</a:t>
            </a:r>
          </a:p>
          <a:p>
            <a:pPr lvl="1">
              <a:buFont typeface="Wingdings" charset="2"/>
              <a:buChar char="Ø"/>
            </a:pPr>
            <a:r>
              <a:rPr lang="en-US" dirty="0" smtClean="0"/>
              <a:t> layers (WMS): example of a background map from </a:t>
            </a:r>
            <a:r>
              <a:rPr lang="en-US" dirty="0" err="1" smtClean="0"/>
              <a:t>metacarta</a:t>
            </a:r>
            <a:r>
              <a:rPr lang="en-US" dirty="0" smtClean="0"/>
              <a:t>  </a:t>
            </a:r>
          </a:p>
          <a:p>
            <a:endParaRPr lang="en-US" dirty="0" smtClean="0"/>
          </a:p>
          <a:p>
            <a:endParaRPr lang="en-US" dirty="0" smtClean="0"/>
          </a:p>
        </p:txBody>
      </p:sp>
      <p:pic>
        <p:nvPicPr>
          <p:cNvPr id="10" name="Picture 9"/>
          <p:cNvPicPr>
            <a:picLocks noChangeAspect="1"/>
          </p:cNvPicPr>
          <p:nvPr/>
        </p:nvPicPr>
        <p:blipFill>
          <a:blip r:embed="rId2"/>
          <a:stretch>
            <a:fillRect/>
          </a:stretch>
        </p:blipFill>
        <p:spPr>
          <a:xfrm>
            <a:off x="457200" y="3653688"/>
            <a:ext cx="2828741" cy="2119445"/>
          </a:xfrm>
          <a:prstGeom prst="rect">
            <a:avLst/>
          </a:prstGeom>
        </p:spPr>
      </p:pic>
      <p:pic>
        <p:nvPicPr>
          <p:cNvPr id="11" name="Picture 10"/>
          <p:cNvPicPr>
            <a:picLocks noChangeAspect="1"/>
          </p:cNvPicPr>
          <p:nvPr/>
        </p:nvPicPr>
        <p:blipFill>
          <a:blip r:embed="rId3"/>
          <a:stretch>
            <a:fillRect/>
          </a:stretch>
        </p:blipFill>
        <p:spPr>
          <a:xfrm>
            <a:off x="4073696" y="4740415"/>
            <a:ext cx="2155661" cy="315797"/>
          </a:xfrm>
          <a:prstGeom prst="rect">
            <a:avLst/>
          </a:prstGeom>
        </p:spPr>
      </p:pic>
      <p:pic>
        <p:nvPicPr>
          <p:cNvPr id="12" name="Picture 11"/>
          <p:cNvPicPr>
            <a:picLocks noChangeAspect="1"/>
          </p:cNvPicPr>
          <p:nvPr/>
        </p:nvPicPr>
        <p:blipFill>
          <a:blip r:embed="rId4"/>
          <a:stretch>
            <a:fillRect/>
          </a:stretch>
        </p:blipFill>
        <p:spPr>
          <a:xfrm>
            <a:off x="4073696" y="5597907"/>
            <a:ext cx="1546824" cy="175226"/>
          </a:xfrm>
          <a:prstGeom prst="rect">
            <a:avLst/>
          </a:prstGeom>
        </p:spPr>
      </p:pic>
      <p:sp>
        <p:nvSpPr>
          <p:cNvPr id="13" name="TextBox 12"/>
          <p:cNvSpPr txBox="1"/>
          <p:nvPr/>
        </p:nvSpPr>
        <p:spPr>
          <a:xfrm>
            <a:off x="1037114" y="3308557"/>
            <a:ext cx="1553686" cy="369332"/>
          </a:xfrm>
          <a:prstGeom prst="rect">
            <a:avLst/>
          </a:prstGeom>
          <a:noFill/>
        </p:spPr>
        <p:txBody>
          <a:bodyPr wrap="square" rtlCol="0">
            <a:spAutoFit/>
          </a:bodyPr>
          <a:lstStyle/>
          <a:p>
            <a:r>
              <a:rPr lang="en-US" dirty="0" smtClean="0"/>
              <a:t>html structure</a:t>
            </a:r>
            <a:endParaRPr lang="en-US" dirty="0"/>
          </a:p>
        </p:txBody>
      </p:sp>
      <p:sp>
        <p:nvSpPr>
          <p:cNvPr id="14" name="TextBox 13"/>
          <p:cNvSpPr txBox="1"/>
          <p:nvPr/>
        </p:nvSpPr>
        <p:spPr>
          <a:xfrm>
            <a:off x="4073696" y="3770222"/>
            <a:ext cx="1553686" cy="923330"/>
          </a:xfrm>
          <a:prstGeom prst="rect">
            <a:avLst/>
          </a:prstGeom>
          <a:noFill/>
        </p:spPr>
        <p:txBody>
          <a:bodyPr wrap="square" rtlCol="0">
            <a:spAutoFit/>
          </a:bodyPr>
          <a:lstStyle/>
          <a:p>
            <a:r>
              <a:rPr lang="en-US" dirty="0" smtClean="0"/>
              <a:t>Script tag for </a:t>
            </a:r>
            <a:r>
              <a:rPr lang="en-US" dirty="0" err="1" smtClean="0"/>
              <a:t>OpenLayers</a:t>
            </a:r>
            <a:r>
              <a:rPr lang="en-US" dirty="0" smtClean="0"/>
              <a:t> library</a:t>
            </a:r>
            <a:endParaRPr lang="en-US" dirty="0"/>
          </a:p>
        </p:txBody>
      </p:sp>
      <p:sp>
        <p:nvSpPr>
          <p:cNvPr id="15" name="TextBox 14"/>
          <p:cNvSpPr txBox="1"/>
          <p:nvPr/>
        </p:nvSpPr>
        <p:spPr>
          <a:xfrm>
            <a:off x="4073696" y="5228575"/>
            <a:ext cx="1553686" cy="369332"/>
          </a:xfrm>
          <a:prstGeom prst="rect">
            <a:avLst/>
          </a:prstGeom>
          <a:noFill/>
        </p:spPr>
        <p:txBody>
          <a:bodyPr wrap="square" rtlCol="0">
            <a:spAutoFit/>
          </a:bodyPr>
          <a:lstStyle/>
          <a:p>
            <a:r>
              <a:rPr lang="en-US" dirty="0" smtClean="0"/>
              <a:t>Map viewer</a:t>
            </a:r>
            <a:endParaRPr lang="en-US" dirty="0"/>
          </a:p>
        </p:txBody>
      </p:sp>
      <p:pic>
        <p:nvPicPr>
          <p:cNvPr id="16" name="Picture 15"/>
          <p:cNvPicPr>
            <a:picLocks noChangeAspect="1"/>
          </p:cNvPicPr>
          <p:nvPr/>
        </p:nvPicPr>
        <p:blipFill>
          <a:blip r:embed="rId5"/>
          <a:stretch>
            <a:fillRect/>
          </a:stretch>
        </p:blipFill>
        <p:spPr>
          <a:xfrm>
            <a:off x="6777672" y="4285966"/>
            <a:ext cx="2133653" cy="1051906"/>
          </a:xfrm>
          <a:prstGeom prst="rect">
            <a:avLst/>
          </a:prstGeom>
        </p:spPr>
      </p:pic>
      <p:sp>
        <p:nvSpPr>
          <p:cNvPr id="17" name="TextBox 16"/>
          <p:cNvSpPr txBox="1"/>
          <p:nvPr/>
        </p:nvSpPr>
        <p:spPr>
          <a:xfrm>
            <a:off x="6824115" y="3770222"/>
            <a:ext cx="1553686" cy="369332"/>
          </a:xfrm>
          <a:prstGeom prst="rect">
            <a:avLst/>
          </a:prstGeom>
          <a:noFill/>
        </p:spPr>
        <p:txBody>
          <a:bodyPr wrap="square" rtlCol="0">
            <a:spAutoFit/>
          </a:bodyPr>
          <a:lstStyle/>
          <a:p>
            <a:r>
              <a:rPr lang="en-US" dirty="0" smtClean="0"/>
              <a:t>Layers (WMS)</a:t>
            </a:r>
            <a:endParaRPr lang="en-US" dirty="0"/>
          </a:p>
        </p:txBody>
      </p:sp>
    </p:spTree>
    <p:extLst>
      <p:ext uri="{BB962C8B-B14F-4D97-AF65-F5344CB8AC3E}">
        <p14:creationId xmlns:p14="http://schemas.microsoft.com/office/powerpoint/2010/main" val="1216904499"/>
      </p:ext>
    </p:extLst>
  </p:cSld>
  <p:clrMapOvr>
    <a:masterClrMapping/>
  </p:clrMapOvr>
  <p:timing>
    <p:tnLst>
      <p:par>
        <p:cTn xmlns:p14="http://schemas.microsoft.com/office/powerpoint/2010/mai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AE6021A-3E9D-954B-AEED-16E2F3D7148C}" type="slidenum">
              <a:rPr lang="en-US" smtClean="0"/>
              <a:pPr/>
              <a:t>134</a:t>
            </a:fld>
            <a:endParaRPr lang="en-US" dirty="0"/>
          </a:p>
        </p:txBody>
      </p:sp>
      <p:sp>
        <p:nvSpPr>
          <p:cNvPr id="7" name="TextBox 6"/>
          <p:cNvSpPr txBox="1"/>
          <p:nvPr/>
        </p:nvSpPr>
        <p:spPr>
          <a:xfrm>
            <a:off x="457200" y="415457"/>
            <a:ext cx="8229600" cy="492443"/>
          </a:xfrm>
          <a:prstGeom prst="rect">
            <a:avLst/>
          </a:prstGeom>
          <a:noFill/>
        </p:spPr>
        <p:txBody>
          <a:bodyPr wrap="square" rtlCol="0">
            <a:spAutoFit/>
          </a:bodyPr>
          <a:lstStyle/>
          <a:p>
            <a:r>
              <a:rPr lang="en-US" sz="2600" b="1" dirty="0" smtClean="0">
                <a:solidFill>
                  <a:schemeClr val="bg1">
                    <a:lumMod val="75000"/>
                  </a:schemeClr>
                </a:solidFill>
              </a:rPr>
              <a:t>How to visualize data?</a:t>
            </a:r>
            <a:endParaRPr lang="en-US" sz="2600" b="1" dirty="0">
              <a:solidFill>
                <a:schemeClr val="bg1">
                  <a:lumMod val="75000"/>
                </a:schemeClr>
              </a:solidFill>
            </a:endParaRPr>
          </a:p>
        </p:txBody>
      </p:sp>
      <p:sp>
        <p:nvSpPr>
          <p:cNvPr id="8" name="Rectangle 7"/>
          <p:cNvSpPr/>
          <p:nvPr/>
        </p:nvSpPr>
        <p:spPr>
          <a:xfrm>
            <a:off x="457200" y="907900"/>
            <a:ext cx="3623358" cy="369332"/>
          </a:xfrm>
          <a:prstGeom prst="rect">
            <a:avLst/>
          </a:prstGeom>
        </p:spPr>
        <p:txBody>
          <a:bodyPr wrap="none">
            <a:spAutoFit/>
          </a:bodyPr>
          <a:lstStyle/>
          <a:p>
            <a:r>
              <a:rPr lang="en-US" b="1" i="1" dirty="0" smtClean="0"/>
              <a:t>web mapping services: </a:t>
            </a:r>
            <a:r>
              <a:rPr lang="en-US" b="1" i="1" dirty="0" err="1" smtClean="0"/>
              <a:t>OpenLayers</a:t>
            </a:r>
            <a:endParaRPr lang="en-US" dirty="0"/>
          </a:p>
        </p:txBody>
      </p:sp>
      <p:sp>
        <p:nvSpPr>
          <p:cNvPr id="9" name="TextBox 8"/>
          <p:cNvSpPr txBox="1"/>
          <p:nvPr/>
        </p:nvSpPr>
        <p:spPr>
          <a:xfrm>
            <a:off x="596530" y="1277232"/>
            <a:ext cx="7004428" cy="2585323"/>
          </a:xfrm>
          <a:prstGeom prst="rect">
            <a:avLst/>
          </a:prstGeom>
          <a:noFill/>
        </p:spPr>
        <p:txBody>
          <a:bodyPr wrap="square" rtlCol="0">
            <a:spAutoFit/>
          </a:bodyPr>
          <a:lstStyle/>
          <a:p>
            <a:pPr>
              <a:buFont typeface="Arial"/>
              <a:buChar char="•"/>
            </a:pPr>
            <a:r>
              <a:rPr lang="en-US" dirty="0" smtClean="0"/>
              <a:t> You can also add other features on a map:</a:t>
            </a:r>
          </a:p>
          <a:p>
            <a:pPr lvl="1">
              <a:buFont typeface="Wingdings" charset="2"/>
              <a:buChar char="Ø"/>
            </a:pPr>
            <a:r>
              <a:rPr lang="en-US" dirty="0" smtClean="0"/>
              <a:t> additional layers (either base maps or other thematic maps)</a:t>
            </a:r>
          </a:p>
          <a:p>
            <a:pPr lvl="1">
              <a:buFont typeface="Wingdings" charset="2"/>
              <a:buChar char="Ø"/>
            </a:pPr>
            <a:r>
              <a:rPr lang="en-US" dirty="0" smtClean="0"/>
              <a:t> controls: overview map, scale line, layer switcher, mouse position, pan panel, …</a:t>
            </a:r>
          </a:p>
          <a:p>
            <a:pPr lvl="1">
              <a:buFont typeface="Wingdings" charset="2"/>
              <a:buChar char="Ø"/>
            </a:pPr>
            <a:endParaRPr lang="en-US" dirty="0" smtClean="0"/>
          </a:p>
          <a:p>
            <a:pPr marL="0" lvl="1"/>
            <a:r>
              <a:rPr lang="en-US" dirty="0" smtClean="0"/>
              <a:t>When opening the corresponding .html file in a web browser, it renders the map!   </a:t>
            </a:r>
          </a:p>
          <a:p>
            <a:endParaRPr lang="en-US" dirty="0" smtClean="0"/>
          </a:p>
          <a:p>
            <a:endParaRPr lang="en-US" dirty="0" smtClean="0"/>
          </a:p>
        </p:txBody>
      </p:sp>
      <p:pic>
        <p:nvPicPr>
          <p:cNvPr id="18" name="Picture 17"/>
          <p:cNvPicPr>
            <a:picLocks noChangeAspect="1"/>
          </p:cNvPicPr>
          <p:nvPr/>
        </p:nvPicPr>
        <p:blipFill>
          <a:blip r:embed="rId2"/>
          <a:stretch>
            <a:fillRect/>
          </a:stretch>
        </p:blipFill>
        <p:spPr>
          <a:xfrm>
            <a:off x="1069055" y="3298216"/>
            <a:ext cx="2298458" cy="3130658"/>
          </a:xfrm>
          <a:prstGeom prst="rect">
            <a:avLst/>
          </a:prstGeom>
        </p:spPr>
      </p:pic>
      <p:sp>
        <p:nvSpPr>
          <p:cNvPr id="19" name="Rectangle 18"/>
          <p:cNvSpPr/>
          <p:nvPr/>
        </p:nvSpPr>
        <p:spPr>
          <a:xfrm>
            <a:off x="3367513" y="4494213"/>
            <a:ext cx="431053" cy="369332"/>
          </a:xfrm>
          <a:prstGeom prst="rect">
            <a:avLst/>
          </a:prstGeom>
        </p:spPr>
        <p:txBody>
          <a:bodyPr wrap="none">
            <a:spAutoFit/>
          </a:bodyPr>
          <a:lstStyle/>
          <a:p>
            <a:r>
              <a:rPr lang="en-US" dirty="0" err="1" smtClean="0">
                <a:latin typeface="Wingdings"/>
                <a:ea typeface="Wingdings"/>
                <a:cs typeface="Wingdings"/>
              </a:rPr>
              <a:t></a:t>
            </a:r>
            <a:endParaRPr lang="en-US" dirty="0"/>
          </a:p>
        </p:txBody>
      </p:sp>
      <p:pic>
        <p:nvPicPr>
          <p:cNvPr id="20" name="Picture 19"/>
          <p:cNvPicPr>
            <a:picLocks noChangeAspect="1"/>
          </p:cNvPicPr>
          <p:nvPr/>
        </p:nvPicPr>
        <p:blipFill>
          <a:blip r:embed="rId3"/>
          <a:stretch>
            <a:fillRect/>
          </a:stretch>
        </p:blipFill>
        <p:spPr>
          <a:xfrm>
            <a:off x="4563867" y="3658157"/>
            <a:ext cx="3978666" cy="2153205"/>
          </a:xfrm>
          <a:prstGeom prst="rect">
            <a:avLst/>
          </a:prstGeom>
        </p:spPr>
      </p:pic>
    </p:spTree>
    <p:extLst>
      <p:ext uri="{BB962C8B-B14F-4D97-AF65-F5344CB8AC3E}">
        <p14:creationId xmlns:p14="http://schemas.microsoft.com/office/powerpoint/2010/main" val="1216904499"/>
      </p:ext>
    </p:extLst>
  </p:cSld>
  <p:clrMapOvr>
    <a:masterClrMapping/>
  </p:clrMapOvr>
  <p:timing>
    <p:tnLst>
      <p:par>
        <p:cTn xmlns:p14="http://schemas.microsoft.com/office/powerpoint/2010/mai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596530" y="1277232"/>
            <a:ext cx="5272564" cy="5355313"/>
          </a:xfrm>
          <a:prstGeom prst="rect">
            <a:avLst/>
          </a:prstGeom>
          <a:noFill/>
        </p:spPr>
        <p:txBody>
          <a:bodyPr wrap="square" rtlCol="0">
            <a:spAutoFit/>
          </a:bodyPr>
          <a:lstStyle/>
          <a:p>
            <a:pPr>
              <a:buFont typeface="Arial"/>
              <a:buChar char="•"/>
            </a:pPr>
            <a:r>
              <a:rPr lang="en-US" dirty="0" smtClean="0"/>
              <a:t> WMS layers can be visualized in several ways</a:t>
            </a:r>
          </a:p>
          <a:p>
            <a:pPr lvl="1">
              <a:buFont typeface="Wingdings" charset="2"/>
              <a:buChar char="Ø"/>
            </a:pPr>
            <a:r>
              <a:rPr lang="en-US" dirty="0" smtClean="0"/>
              <a:t> in </a:t>
            </a:r>
            <a:r>
              <a:rPr lang="en-US" dirty="0" err="1" smtClean="0"/>
              <a:t>OpenLayers</a:t>
            </a:r>
            <a:r>
              <a:rPr lang="en-US" dirty="0" smtClean="0"/>
              <a:t> (as just demonstrated)</a:t>
            </a:r>
          </a:p>
          <a:p>
            <a:pPr lvl="1">
              <a:buFont typeface="Wingdings" charset="2"/>
              <a:buChar char="Ø"/>
            </a:pPr>
            <a:r>
              <a:rPr lang="en-US" dirty="0" smtClean="0"/>
              <a:t> in Google Earth (as seen earlier in the presentation)</a:t>
            </a:r>
          </a:p>
          <a:p>
            <a:pPr lvl="1">
              <a:buFont typeface="Wingdings" charset="2"/>
              <a:buChar char="Ø"/>
            </a:pPr>
            <a:r>
              <a:rPr lang="en-US" dirty="0" smtClean="0"/>
              <a:t> in a client GIS software (ESRI </a:t>
            </a:r>
            <a:r>
              <a:rPr lang="en-US" dirty="0" err="1" smtClean="0"/>
              <a:t>ArcGIS</a:t>
            </a:r>
            <a:r>
              <a:rPr lang="en-US" dirty="0" smtClean="0"/>
              <a:t>, Quantum GIS, …)</a:t>
            </a:r>
          </a:p>
          <a:p>
            <a:pPr lvl="1"/>
            <a:endParaRPr lang="en-US" dirty="0" smtClean="0"/>
          </a:p>
          <a:p>
            <a:pPr marL="0" lvl="1">
              <a:buFont typeface="Arial"/>
              <a:buChar char="•"/>
            </a:pPr>
            <a:r>
              <a:rPr lang="en-US" dirty="0" smtClean="0"/>
              <a:t> Display of  WMS layers in QGIS:</a:t>
            </a:r>
          </a:p>
          <a:p>
            <a:pPr marL="800100" lvl="2" indent="-342900">
              <a:buFont typeface="+mj-lt"/>
              <a:buAutoNum type="arabicParenR"/>
            </a:pPr>
            <a:r>
              <a:rPr lang="en-US" dirty="0" smtClean="0"/>
              <a:t>Click on “add WMS layer”</a:t>
            </a:r>
          </a:p>
          <a:p>
            <a:pPr marL="800100" lvl="2" indent="-342900">
              <a:buFont typeface="+mj-lt"/>
              <a:buAutoNum type="arabicParenR"/>
            </a:pPr>
            <a:r>
              <a:rPr lang="en-US" dirty="0" smtClean="0"/>
              <a:t>Click “New” and give a name to this connection (ex: Preview – WMS).</a:t>
            </a:r>
          </a:p>
          <a:p>
            <a:pPr marL="800100" lvl="2" indent="-342900">
              <a:buFont typeface="+mj-lt"/>
              <a:buAutoNum type="arabicParenR"/>
            </a:pPr>
            <a:r>
              <a:rPr lang="en-US" dirty="0" smtClean="0"/>
              <a:t>Insert a WMS </a:t>
            </a:r>
            <a:r>
              <a:rPr lang="en-US" dirty="0" err="1" smtClean="0"/>
              <a:t>url</a:t>
            </a:r>
            <a:r>
              <a:rPr lang="en-US" dirty="0" smtClean="0"/>
              <a:t> (ex: http://preview.grid.unep.ch:8080/geoserver/wms?)</a:t>
            </a:r>
          </a:p>
          <a:p>
            <a:pPr marL="800100" lvl="2" indent="-342900">
              <a:buFont typeface="+mj-lt"/>
              <a:buAutoNum type="arabicParenR"/>
            </a:pPr>
            <a:r>
              <a:rPr lang="en-US" dirty="0" smtClean="0"/>
              <a:t>Click “OK” and “Connect”, then click on “title” to sort the layers by title</a:t>
            </a:r>
          </a:p>
          <a:p>
            <a:pPr marL="800100" lvl="2" indent="-342900">
              <a:buFont typeface="+mj-lt"/>
              <a:buAutoNum type="arabicParenR"/>
            </a:pPr>
            <a:r>
              <a:rPr lang="en-US" dirty="0" smtClean="0"/>
              <a:t>Click the identify features button          to query data of your layer     </a:t>
            </a:r>
          </a:p>
          <a:p>
            <a:endParaRPr lang="en-US" dirty="0" smtClean="0"/>
          </a:p>
          <a:p>
            <a:endParaRPr lang="en-US" dirty="0" smtClean="0"/>
          </a:p>
        </p:txBody>
      </p:sp>
      <p:sp>
        <p:nvSpPr>
          <p:cNvPr id="6" name="Slide Number Placeholder 5"/>
          <p:cNvSpPr>
            <a:spLocks noGrp="1"/>
          </p:cNvSpPr>
          <p:nvPr>
            <p:ph type="sldNum" sz="quarter" idx="12"/>
          </p:nvPr>
        </p:nvSpPr>
        <p:spPr/>
        <p:txBody>
          <a:bodyPr/>
          <a:lstStyle/>
          <a:p>
            <a:fld id="{DAE6021A-3E9D-954B-AEED-16E2F3D7148C}" type="slidenum">
              <a:rPr lang="en-US" smtClean="0"/>
              <a:pPr/>
              <a:t>135</a:t>
            </a:fld>
            <a:endParaRPr lang="en-US" dirty="0"/>
          </a:p>
        </p:txBody>
      </p:sp>
      <p:sp>
        <p:nvSpPr>
          <p:cNvPr id="7" name="TextBox 6"/>
          <p:cNvSpPr txBox="1"/>
          <p:nvPr/>
        </p:nvSpPr>
        <p:spPr>
          <a:xfrm>
            <a:off x="457200" y="415457"/>
            <a:ext cx="8229600" cy="492443"/>
          </a:xfrm>
          <a:prstGeom prst="rect">
            <a:avLst/>
          </a:prstGeom>
          <a:noFill/>
        </p:spPr>
        <p:txBody>
          <a:bodyPr wrap="square" rtlCol="0">
            <a:spAutoFit/>
          </a:bodyPr>
          <a:lstStyle/>
          <a:p>
            <a:r>
              <a:rPr lang="en-US" sz="2600" b="1" dirty="0" smtClean="0">
                <a:solidFill>
                  <a:schemeClr val="bg1">
                    <a:lumMod val="75000"/>
                  </a:schemeClr>
                </a:solidFill>
              </a:rPr>
              <a:t>How to visualize data?</a:t>
            </a:r>
            <a:endParaRPr lang="en-US" sz="2600" b="1" dirty="0">
              <a:solidFill>
                <a:schemeClr val="bg1">
                  <a:lumMod val="75000"/>
                </a:schemeClr>
              </a:solidFill>
            </a:endParaRPr>
          </a:p>
        </p:txBody>
      </p:sp>
      <p:sp>
        <p:nvSpPr>
          <p:cNvPr id="8" name="Rectangle 7"/>
          <p:cNvSpPr/>
          <p:nvPr/>
        </p:nvSpPr>
        <p:spPr>
          <a:xfrm>
            <a:off x="457200" y="907900"/>
            <a:ext cx="3630008" cy="369332"/>
          </a:xfrm>
          <a:prstGeom prst="rect">
            <a:avLst/>
          </a:prstGeom>
        </p:spPr>
        <p:txBody>
          <a:bodyPr wrap="none">
            <a:spAutoFit/>
          </a:bodyPr>
          <a:lstStyle/>
          <a:p>
            <a:r>
              <a:rPr lang="en-US" b="1" i="1" dirty="0" smtClean="0"/>
              <a:t>web mapping services: </a:t>
            </a:r>
            <a:r>
              <a:rPr lang="en-US" b="1" i="1" dirty="0" err="1" smtClean="0"/>
              <a:t>vizualisation</a:t>
            </a:r>
            <a:endParaRPr lang="en-US" dirty="0"/>
          </a:p>
        </p:txBody>
      </p:sp>
      <p:pic>
        <p:nvPicPr>
          <p:cNvPr id="11" name="Picture 10"/>
          <p:cNvPicPr>
            <a:picLocks noChangeAspect="1"/>
          </p:cNvPicPr>
          <p:nvPr/>
        </p:nvPicPr>
        <p:blipFill>
          <a:blip r:embed="rId2"/>
          <a:stretch>
            <a:fillRect/>
          </a:stretch>
        </p:blipFill>
        <p:spPr>
          <a:xfrm>
            <a:off x="3993304" y="3042373"/>
            <a:ext cx="317112" cy="298991"/>
          </a:xfrm>
          <a:prstGeom prst="rect">
            <a:avLst/>
          </a:prstGeom>
        </p:spPr>
      </p:pic>
      <p:pic>
        <p:nvPicPr>
          <p:cNvPr id="12" name="Picture 11"/>
          <p:cNvPicPr>
            <a:picLocks noChangeAspect="1"/>
          </p:cNvPicPr>
          <p:nvPr/>
        </p:nvPicPr>
        <p:blipFill>
          <a:blip r:embed="rId3"/>
          <a:stretch>
            <a:fillRect/>
          </a:stretch>
        </p:blipFill>
        <p:spPr>
          <a:xfrm>
            <a:off x="6461004" y="167015"/>
            <a:ext cx="2225796" cy="1463444"/>
          </a:xfrm>
          <a:prstGeom prst="rect">
            <a:avLst/>
          </a:prstGeom>
        </p:spPr>
      </p:pic>
      <p:pic>
        <p:nvPicPr>
          <p:cNvPr id="13" name="Picture 12"/>
          <p:cNvPicPr>
            <a:picLocks noChangeAspect="1"/>
          </p:cNvPicPr>
          <p:nvPr/>
        </p:nvPicPr>
        <p:blipFill>
          <a:blip r:embed="rId4"/>
          <a:stretch>
            <a:fillRect/>
          </a:stretch>
        </p:blipFill>
        <p:spPr>
          <a:xfrm>
            <a:off x="6156129" y="1876646"/>
            <a:ext cx="2987871" cy="1982777"/>
          </a:xfrm>
          <a:prstGeom prst="rect">
            <a:avLst/>
          </a:prstGeom>
        </p:spPr>
      </p:pic>
      <p:sp>
        <p:nvSpPr>
          <p:cNvPr id="14" name="Rectangle 13"/>
          <p:cNvSpPr/>
          <p:nvPr/>
        </p:nvSpPr>
        <p:spPr>
          <a:xfrm>
            <a:off x="7418150" y="1630459"/>
            <a:ext cx="390364" cy="369332"/>
          </a:xfrm>
          <a:prstGeom prst="rect">
            <a:avLst/>
          </a:prstGeom>
        </p:spPr>
        <p:txBody>
          <a:bodyPr wrap="none">
            <a:spAutoFit/>
          </a:bodyPr>
          <a:lstStyle/>
          <a:p>
            <a:r>
              <a:rPr lang="en-US" dirty="0" err="1" smtClean="0">
                <a:latin typeface="Wingdings"/>
                <a:ea typeface="Wingdings"/>
                <a:cs typeface="Wingdings"/>
              </a:rPr>
              <a:t></a:t>
            </a:r>
            <a:endParaRPr lang="en-US" dirty="0"/>
          </a:p>
        </p:txBody>
      </p:sp>
      <p:sp>
        <p:nvSpPr>
          <p:cNvPr id="15" name="Rectangle 14"/>
          <p:cNvSpPr/>
          <p:nvPr/>
        </p:nvSpPr>
        <p:spPr>
          <a:xfrm>
            <a:off x="7418150" y="4927082"/>
            <a:ext cx="390364" cy="369332"/>
          </a:xfrm>
          <a:prstGeom prst="rect">
            <a:avLst/>
          </a:prstGeom>
        </p:spPr>
        <p:txBody>
          <a:bodyPr wrap="none">
            <a:spAutoFit/>
          </a:bodyPr>
          <a:lstStyle/>
          <a:p>
            <a:r>
              <a:rPr lang="en-US" dirty="0" err="1" smtClean="0">
                <a:latin typeface="Wingdings"/>
                <a:ea typeface="Wingdings"/>
                <a:cs typeface="Wingdings"/>
              </a:rPr>
              <a:t></a:t>
            </a:r>
            <a:endParaRPr lang="en-US" dirty="0"/>
          </a:p>
        </p:txBody>
      </p:sp>
      <p:pic>
        <p:nvPicPr>
          <p:cNvPr id="16" name="Picture 15"/>
          <p:cNvPicPr>
            <a:picLocks noChangeAspect="1"/>
          </p:cNvPicPr>
          <p:nvPr/>
        </p:nvPicPr>
        <p:blipFill>
          <a:blip r:embed="rId5"/>
          <a:stretch>
            <a:fillRect/>
          </a:stretch>
        </p:blipFill>
        <p:spPr>
          <a:xfrm>
            <a:off x="6167766" y="4115087"/>
            <a:ext cx="2976234" cy="1720209"/>
          </a:xfrm>
          <a:prstGeom prst="rect">
            <a:avLst/>
          </a:prstGeom>
        </p:spPr>
      </p:pic>
      <p:sp>
        <p:nvSpPr>
          <p:cNvPr id="17" name="Rectangle 16"/>
          <p:cNvSpPr/>
          <p:nvPr/>
        </p:nvSpPr>
        <p:spPr>
          <a:xfrm>
            <a:off x="7613332" y="3859423"/>
            <a:ext cx="390364" cy="369332"/>
          </a:xfrm>
          <a:prstGeom prst="rect">
            <a:avLst/>
          </a:prstGeom>
        </p:spPr>
        <p:txBody>
          <a:bodyPr wrap="none">
            <a:spAutoFit/>
          </a:bodyPr>
          <a:lstStyle/>
          <a:p>
            <a:r>
              <a:rPr lang="en-US" dirty="0" err="1" smtClean="0">
                <a:latin typeface="Wingdings"/>
                <a:ea typeface="Wingdings"/>
                <a:cs typeface="Wingdings"/>
              </a:rPr>
              <a:t></a:t>
            </a:r>
            <a:endParaRPr lang="en-US" dirty="0"/>
          </a:p>
        </p:txBody>
      </p:sp>
      <p:sp>
        <p:nvSpPr>
          <p:cNvPr id="21" name="Rectangle 20"/>
          <p:cNvSpPr/>
          <p:nvPr/>
        </p:nvSpPr>
        <p:spPr>
          <a:xfrm>
            <a:off x="7765732" y="5709215"/>
            <a:ext cx="390364" cy="369332"/>
          </a:xfrm>
          <a:prstGeom prst="rect">
            <a:avLst/>
          </a:prstGeom>
        </p:spPr>
        <p:txBody>
          <a:bodyPr wrap="none">
            <a:spAutoFit/>
          </a:bodyPr>
          <a:lstStyle/>
          <a:p>
            <a:r>
              <a:rPr lang="en-US" dirty="0" err="1" smtClean="0">
                <a:latin typeface="Wingdings"/>
                <a:ea typeface="Wingdings"/>
                <a:cs typeface="Wingdings"/>
              </a:rPr>
              <a:t></a:t>
            </a:r>
            <a:endParaRPr lang="en-US" dirty="0"/>
          </a:p>
        </p:txBody>
      </p:sp>
      <p:pic>
        <p:nvPicPr>
          <p:cNvPr id="22" name="Picture 21"/>
          <p:cNvPicPr>
            <a:picLocks noChangeAspect="1"/>
          </p:cNvPicPr>
          <p:nvPr/>
        </p:nvPicPr>
        <p:blipFill>
          <a:blip r:embed="rId6"/>
          <a:stretch>
            <a:fillRect/>
          </a:stretch>
        </p:blipFill>
        <p:spPr>
          <a:xfrm>
            <a:off x="6732705" y="6027356"/>
            <a:ext cx="2151618" cy="657987"/>
          </a:xfrm>
          <a:prstGeom prst="rect">
            <a:avLst/>
          </a:prstGeom>
        </p:spPr>
      </p:pic>
      <p:pic>
        <p:nvPicPr>
          <p:cNvPr id="23" name="Picture 22"/>
          <p:cNvPicPr>
            <a:picLocks noChangeAspect="1"/>
          </p:cNvPicPr>
          <p:nvPr/>
        </p:nvPicPr>
        <p:blipFill>
          <a:blip r:embed="rId7"/>
          <a:stretch>
            <a:fillRect/>
          </a:stretch>
        </p:blipFill>
        <p:spPr>
          <a:xfrm>
            <a:off x="4572000" y="5441596"/>
            <a:ext cx="381000" cy="393700"/>
          </a:xfrm>
          <a:prstGeom prst="rect">
            <a:avLst/>
          </a:prstGeom>
        </p:spPr>
      </p:pic>
    </p:spTree>
    <p:extLst>
      <p:ext uri="{BB962C8B-B14F-4D97-AF65-F5344CB8AC3E}">
        <p14:creationId xmlns:p14="http://schemas.microsoft.com/office/powerpoint/2010/main" val="1216904499"/>
      </p:ext>
    </p:extLst>
  </p:cSld>
  <p:clrMapOvr>
    <a:masterClrMapping/>
  </p:clrMapOvr>
  <p:timing>
    <p:tnLst>
      <p:par>
        <p:cTn xmlns:p14="http://schemas.microsoft.com/office/powerpoint/2010/mai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AE6021A-3E9D-954B-AEED-16E2F3D7148C}" type="slidenum">
              <a:rPr lang="en-US" smtClean="0"/>
              <a:pPr/>
              <a:t>136</a:t>
            </a:fld>
            <a:endParaRPr lang="en-US"/>
          </a:p>
        </p:txBody>
      </p:sp>
      <p:sp>
        <p:nvSpPr>
          <p:cNvPr id="7" name="TextBox 6"/>
          <p:cNvSpPr txBox="1"/>
          <p:nvPr/>
        </p:nvSpPr>
        <p:spPr>
          <a:xfrm>
            <a:off x="457200" y="415457"/>
            <a:ext cx="8229600" cy="492443"/>
          </a:xfrm>
          <a:prstGeom prst="rect">
            <a:avLst/>
          </a:prstGeom>
          <a:noFill/>
        </p:spPr>
        <p:txBody>
          <a:bodyPr wrap="square" rtlCol="0">
            <a:spAutoFit/>
          </a:bodyPr>
          <a:lstStyle/>
          <a:p>
            <a:r>
              <a:rPr lang="en-US" sz="2600" b="1" dirty="0" smtClean="0"/>
              <a:t>How to download data?</a:t>
            </a:r>
            <a:endParaRPr lang="en-US" sz="2600" b="1" dirty="0"/>
          </a:p>
        </p:txBody>
      </p:sp>
      <p:pic>
        <p:nvPicPr>
          <p:cNvPr id="8" name="Picture 7"/>
          <p:cNvPicPr>
            <a:picLocks noChangeAspect="1"/>
          </p:cNvPicPr>
          <p:nvPr/>
        </p:nvPicPr>
        <p:blipFill>
          <a:blip r:embed="rId2"/>
          <a:stretch>
            <a:fillRect/>
          </a:stretch>
        </p:blipFill>
        <p:spPr>
          <a:xfrm>
            <a:off x="190500" y="1881011"/>
            <a:ext cx="4590686" cy="3406422"/>
          </a:xfrm>
          <a:prstGeom prst="rect">
            <a:avLst/>
          </a:prstGeom>
        </p:spPr>
      </p:pic>
      <p:sp>
        <p:nvSpPr>
          <p:cNvPr id="9" name="TextBox 8"/>
          <p:cNvSpPr txBox="1"/>
          <p:nvPr/>
        </p:nvSpPr>
        <p:spPr>
          <a:xfrm>
            <a:off x="6553200" y="1970061"/>
            <a:ext cx="1877719" cy="2862323"/>
          </a:xfrm>
          <a:prstGeom prst="rect">
            <a:avLst/>
          </a:prstGeom>
          <a:noFill/>
        </p:spPr>
        <p:txBody>
          <a:bodyPr wrap="square" rtlCol="0">
            <a:spAutoFit/>
          </a:bodyPr>
          <a:lstStyle/>
          <a:p>
            <a:r>
              <a:rPr lang="en-US" b="1" u="sng" dirty="0" smtClean="0"/>
              <a:t>Keywords:</a:t>
            </a:r>
          </a:p>
          <a:p>
            <a:r>
              <a:rPr lang="en-US" dirty="0" smtClean="0"/>
              <a:t> </a:t>
            </a:r>
          </a:p>
          <a:p>
            <a:pPr>
              <a:buFont typeface="Arial"/>
              <a:buChar char="•"/>
            </a:pPr>
            <a:r>
              <a:rPr lang="en-US" dirty="0" smtClean="0"/>
              <a:t> Download</a:t>
            </a:r>
          </a:p>
          <a:p>
            <a:pPr>
              <a:buFont typeface="Arial"/>
              <a:buChar char="•"/>
            </a:pPr>
            <a:endParaRPr lang="en-US" dirty="0" smtClean="0"/>
          </a:p>
          <a:p>
            <a:pPr>
              <a:buFont typeface="Arial"/>
              <a:buChar char="•"/>
            </a:pPr>
            <a:r>
              <a:rPr lang="en-US" dirty="0" smtClean="0"/>
              <a:t> </a:t>
            </a:r>
            <a:r>
              <a:rPr lang="en-US" dirty="0" err="1" smtClean="0"/>
              <a:t>Plugins</a:t>
            </a:r>
            <a:endParaRPr lang="en-US" dirty="0" smtClean="0"/>
          </a:p>
          <a:p>
            <a:pPr>
              <a:buFont typeface="Arial"/>
              <a:buChar char="•"/>
            </a:pPr>
            <a:endParaRPr lang="en-US" dirty="0" smtClean="0"/>
          </a:p>
          <a:p>
            <a:pPr>
              <a:buFont typeface="Arial"/>
              <a:buChar char="•"/>
            </a:pPr>
            <a:r>
              <a:rPr lang="en-US" dirty="0" smtClean="0"/>
              <a:t> WFS</a:t>
            </a:r>
          </a:p>
          <a:p>
            <a:pPr>
              <a:buFont typeface="Arial"/>
              <a:buChar char="•"/>
            </a:pPr>
            <a:endParaRPr lang="en-US" dirty="0" smtClean="0"/>
          </a:p>
          <a:p>
            <a:pPr>
              <a:buFont typeface="Arial"/>
              <a:buChar char="•"/>
            </a:pPr>
            <a:r>
              <a:rPr lang="en-US" dirty="0" smtClean="0"/>
              <a:t> WCS</a:t>
            </a:r>
          </a:p>
          <a:p>
            <a:pPr>
              <a:buFont typeface="Arial"/>
              <a:buChar char="•"/>
            </a:pPr>
            <a:endParaRPr lang="en-US" dirty="0" smtClean="0"/>
          </a:p>
          <a:p>
            <a:endParaRPr lang="en-US" dirty="0"/>
          </a:p>
        </p:txBody>
      </p:sp>
    </p:spTree>
    <p:extLst>
      <p:ext uri="{BB962C8B-B14F-4D97-AF65-F5344CB8AC3E}">
        <p14:creationId xmlns:p14="http://schemas.microsoft.com/office/powerpoint/2010/main" val="1216904499"/>
      </p:ext>
    </p:extLst>
  </p:cSld>
  <p:clrMapOvr>
    <a:masterClrMapping/>
  </p:clrMapOvr>
  <p:timing>
    <p:tnLst>
      <p:par>
        <p:cTn xmlns:p14="http://schemas.microsoft.com/office/powerpoint/2010/mai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596530" y="1277232"/>
            <a:ext cx="5423270" cy="5632312"/>
          </a:xfrm>
          <a:prstGeom prst="rect">
            <a:avLst/>
          </a:prstGeom>
          <a:noFill/>
        </p:spPr>
        <p:txBody>
          <a:bodyPr wrap="square" rtlCol="0">
            <a:spAutoFit/>
          </a:bodyPr>
          <a:lstStyle/>
          <a:p>
            <a:pPr>
              <a:buFont typeface="Arial"/>
              <a:buChar char="•"/>
            </a:pPr>
            <a:r>
              <a:rPr lang="en-US" dirty="0" smtClean="0"/>
              <a:t> We use QGIS as a GIS client in this demo</a:t>
            </a:r>
          </a:p>
          <a:p>
            <a:pPr lvl="1"/>
            <a:endParaRPr lang="en-US" dirty="0" smtClean="0"/>
          </a:p>
          <a:p>
            <a:pPr marL="0" lvl="1">
              <a:buFont typeface="Arial"/>
              <a:buChar char="•"/>
            </a:pPr>
            <a:r>
              <a:rPr lang="en-US" dirty="0" smtClean="0"/>
              <a:t> We will add  Web Feature Services in QGIS:</a:t>
            </a:r>
          </a:p>
          <a:p>
            <a:pPr marL="800100" lvl="2" indent="-342900">
              <a:buFont typeface="+mj-lt"/>
              <a:buAutoNum type="arabicParenR"/>
            </a:pPr>
            <a:r>
              <a:rPr lang="en-US" dirty="0" smtClean="0"/>
              <a:t>Click on “add WFS layer” </a:t>
            </a:r>
          </a:p>
          <a:p>
            <a:pPr marL="800100" lvl="2" indent="-342900">
              <a:buFont typeface="+mj-lt"/>
              <a:buAutoNum type="arabicParenR"/>
            </a:pPr>
            <a:r>
              <a:rPr lang="en-US" dirty="0" smtClean="0"/>
              <a:t>Click “New” and give a name to this connection (ex: Preview – WFS).</a:t>
            </a:r>
          </a:p>
          <a:p>
            <a:pPr marL="800100" lvl="2" indent="-342900">
              <a:buFont typeface="+mj-lt"/>
              <a:buAutoNum type="arabicParenR"/>
            </a:pPr>
            <a:r>
              <a:rPr lang="en-US" dirty="0" smtClean="0"/>
              <a:t>Insert a WFS </a:t>
            </a:r>
            <a:r>
              <a:rPr lang="en-US" dirty="0" err="1" smtClean="0"/>
              <a:t>url</a:t>
            </a:r>
            <a:r>
              <a:rPr lang="en-US" dirty="0" smtClean="0"/>
              <a:t> (ex: http://localhost:8080/geoserver/wfs)</a:t>
            </a:r>
          </a:p>
          <a:p>
            <a:pPr marL="800100" lvl="2" indent="-342900">
              <a:buFont typeface="+mj-lt"/>
              <a:buAutoNum type="arabicParenR"/>
            </a:pPr>
            <a:r>
              <a:rPr lang="en-US" dirty="0" smtClean="0"/>
              <a:t>Click “OK” and “Connect”, then click on “title” to sort the layers by title</a:t>
            </a:r>
          </a:p>
          <a:p>
            <a:pPr marL="800100" lvl="2" indent="-342900">
              <a:buFont typeface="+mj-lt"/>
              <a:buAutoNum type="arabicParenR"/>
            </a:pPr>
            <a:r>
              <a:rPr lang="en-US" dirty="0" smtClean="0"/>
              <a:t>Select </a:t>
            </a:r>
            <a:r>
              <a:rPr lang="en-US" dirty="0" err="1" smtClean="0"/>
              <a:t>lmz_po_shp</a:t>
            </a:r>
            <a:r>
              <a:rPr lang="en-US" dirty="0" smtClean="0"/>
              <a:t> layer, that was published earlier in </a:t>
            </a:r>
            <a:r>
              <a:rPr lang="en-US" dirty="0" err="1" smtClean="0"/>
              <a:t>GeoServer</a:t>
            </a:r>
            <a:r>
              <a:rPr lang="en-US" dirty="0" smtClean="0"/>
              <a:t> and “Apply”, “close”</a:t>
            </a:r>
          </a:p>
          <a:p>
            <a:pPr marL="800100" lvl="2" indent="-342900">
              <a:buFont typeface="+mj-lt"/>
              <a:buAutoNum type="arabicParenR"/>
            </a:pPr>
            <a:r>
              <a:rPr lang="en-US" dirty="0" smtClean="0"/>
              <a:t>The attribute information is available either through the identify features button </a:t>
            </a:r>
            <a:br>
              <a:rPr lang="en-US" dirty="0" smtClean="0"/>
            </a:br>
            <a:r>
              <a:rPr lang="en-US" dirty="0" smtClean="0"/>
              <a:t>or through the attribute table</a:t>
            </a:r>
          </a:p>
          <a:p>
            <a:pPr marL="800100" lvl="2" indent="-342900"/>
            <a:r>
              <a:rPr lang="en-US" dirty="0" smtClean="0"/>
              <a:t> </a:t>
            </a:r>
          </a:p>
          <a:p>
            <a:pPr marL="1588" lvl="2" indent="7938">
              <a:buFont typeface="Arial"/>
              <a:buChar char="•"/>
            </a:pPr>
            <a:r>
              <a:rPr lang="en-US" dirty="0" smtClean="0"/>
              <a:t> If desired, you can save the data as a </a:t>
            </a:r>
            <a:r>
              <a:rPr lang="en-US" dirty="0" err="1" smtClean="0"/>
              <a:t>shapefile</a:t>
            </a:r>
            <a:endParaRPr lang="en-US" dirty="0" smtClean="0"/>
          </a:p>
          <a:p>
            <a:pPr marL="1588" lvl="2" indent="7938"/>
            <a:r>
              <a:rPr lang="en-US" dirty="0" smtClean="0"/>
              <a:t> </a:t>
            </a:r>
          </a:p>
          <a:p>
            <a:endParaRPr lang="en-US" dirty="0" smtClean="0"/>
          </a:p>
          <a:p>
            <a:endParaRPr lang="en-US" dirty="0" smtClean="0"/>
          </a:p>
        </p:txBody>
      </p:sp>
      <p:sp>
        <p:nvSpPr>
          <p:cNvPr id="6" name="Slide Number Placeholder 5"/>
          <p:cNvSpPr>
            <a:spLocks noGrp="1"/>
          </p:cNvSpPr>
          <p:nvPr>
            <p:ph type="sldNum" sz="quarter" idx="12"/>
          </p:nvPr>
        </p:nvSpPr>
        <p:spPr/>
        <p:txBody>
          <a:bodyPr/>
          <a:lstStyle/>
          <a:p>
            <a:fld id="{DAE6021A-3E9D-954B-AEED-16E2F3D7148C}" type="slidenum">
              <a:rPr lang="en-US" smtClean="0"/>
              <a:pPr/>
              <a:t>137</a:t>
            </a:fld>
            <a:endParaRPr lang="en-US"/>
          </a:p>
        </p:txBody>
      </p:sp>
      <p:sp>
        <p:nvSpPr>
          <p:cNvPr id="7" name="TextBox 6"/>
          <p:cNvSpPr txBox="1"/>
          <p:nvPr/>
        </p:nvSpPr>
        <p:spPr>
          <a:xfrm>
            <a:off x="457200" y="415457"/>
            <a:ext cx="8229600" cy="492443"/>
          </a:xfrm>
          <a:prstGeom prst="rect">
            <a:avLst/>
          </a:prstGeom>
          <a:noFill/>
        </p:spPr>
        <p:txBody>
          <a:bodyPr wrap="square" rtlCol="0">
            <a:spAutoFit/>
          </a:bodyPr>
          <a:lstStyle/>
          <a:p>
            <a:r>
              <a:rPr lang="en-US" sz="2600" b="1" dirty="0" smtClean="0">
                <a:solidFill>
                  <a:schemeClr val="bg1">
                    <a:lumMod val="75000"/>
                  </a:schemeClr>
                </a:solidFill>
              </a:rPr>
              <a:t>How to download data?</a:t>
            </a:r>
            <a:endParaRPr lang="en-US" sz="2600" b="1" dirty="0">
              <a:solidFill>
                <a:schemeClr val="bg1">
                  <a:lumMod val="75000"/>
                </a:schemeClr>
              </a:solidFill>
            </a:endParaRPr>
          </a:p>
        </p:txBody>
      </p:sp>
      <p:sp>
        <p:nvSpPr>
          <p:cNvPr id="8" name="Rectangle 7"/>
          <p:cNvSpPr/>
          <p:nvPr/>
        </p:nvSpPr>
        <p:spPr>
          <a:xfrm>
            <a:off x="457200" y="907900"/>
            <a:ext cx="5275816" cy="369332"/>
          </a:xfrm>
          <a:prstGeom prst="rect">
            <a:avLst/>
          </a:prstGeom>
        </p:spPr>
        <p:txBody>
          <a:bodyPr wrap="none">
            <a:spAutoFit/>
          </a:bodyPr>
          <a:lstStyle/>
          <a:p>
            <a:r>
              <a:rPr lang="en-US" b="1" i="1" dirty="0" smtClean="0"/>
              <a:t>Downloading and editing data in a desktop GIS client</a:t>
            </a:r>
            <a:endParaRPr lang="en-US" dirty="0"/>
          </a:p>
        </p:txBody>
      </p:sp>
      <p:pic>
        <p:nvPicPr>
          <p:cNvPr id="10" name="Picture 9"/>
          <p:cNvPicPr>
            <a:picLocks noChangeAspect="1"/>
          </p:cNvPicPr>
          <p:nvPr/>
        </p:nvPicPr>
        <p:blipFill>
          <a:blip r:embed="rId2"/>
          <a:stretch>
            <a:fillRect/>
          </a:stretch>
        </p:blipFill>
        <p:spPr>
          <a:xfrm>
            <a:off x="3820763" y="2177402"/>
            <a:ext cx="287603" cy="287603"/>
          </a:xfrm>
          <a:prstGeom prst="rect">
            <a:avLst/>
          </a:prstGeom>
        </p:spPr>
      </p:pic>
      <p:pic>
        <p:nvPicPr>
          <p:cNvPr id="11" name="Picture 10"/>
          <p:cNvPicPr>
            <a:picLocks noChangeAspect="1"/>
          </p:cNvPicPr>
          <p:nvPr/>
        </p:nvPicPr>
        <p:blipFill>
          <a:blip r:embed="rId3"/>
          <a:stretch>
            <a:fillRect/>
          </a:stretch>
        </p:blipFill>
        <p:spPr>
          <a:xfrm>
            <a:off x="6224283" y="720669"/>
            <a:ext cx="2598601" cy="1744336"/>
          </a:xfrm>
          <a:prstGeom prst="rect">
            <a:avLst/>
          </a:prstGeom>
        </p:spPr>
      </p:pic>
      <p:sp>
        <p:nvSpPr>
          <p:cNvPr id="13" name="Rectangle 12"/>
          <p:cNvSpPr/>
          <p:nvPr/>
        </p:nvSpPr>
        <p:spPr>
          <a:xfrm>
            <a:off x="7418150" y="2393885"/>
            <a:ext cx="390364" cy="369332"/>
          </a:xfrm>
          <a:prstGeom prst="rect">
            <a:avLst/>
          </a:prstGeom>
        </p:spPr>
        <p:txBody>
          <a:bodyPr wrap="none">
            <a:spAutoFit/>
          </a:bodyPr>
          <a:lstStyle/>
          <a:p>
            <a:r>
              <a:rPr lang="en-US" dirty="0" err="1" smtClean="0">
                <a:latin typeface="Wingdings"/>
                <a:ea typeface="Wingdings"/>
                <a:cs typeface="Wingdings"/>
              </a:rPr>
              <a:t></a:t>
            </a:r>
            <a:endParaRPr lang="en-US" dirty="0"/>
          </a:p>
        </p:txBody>
      </p:sp>
      <p:pic>
        <p:nvPicPr>
          <p:cNvPr id="14" name="Picture 13"/>
          <p:cNvPicPr>
            <a:picLocks noChangeAspect="1"/>
          </p:cNvPicPr>
          <p:nvPr/>
        </p:nvPicPr>
        <p:blipFill>
          <a:blip r:embed="rId4"/>
          <a:stretch>
            <a:fillRect/>
          </a:stretch>
        </p:blipFill>
        <p:spPr>
          <a:xfrm>
            <a:off x="4947362" y="4854641"/>
            <a:ext cx="381000" cy="393700"/>
          </a:xfrm>
          <a:prstGeom prst="rect">
            <a:avLst/>
          </a:prstGeom>
        </p:spPr>
      </p:pic>
      <p:sp>
        <p:nvSpPr>
          <p:cNvPr id="15" name="Rectangle 14"/>
          <p:cNvSpPr/>
          <p:nvPr/>
        </p:nvSpPr>
        <p:spPr>
          <a:xfrm rot="1848589">
            <a:off x="6893844" y="3859962"/>
            <a:ext cx="390364" cy="369332"/>
          </a:xfrm>
          <a:prstGeom prst="rect">
            <a:avLst/>
          </a:prstGeom>
        </p:spPr>
        <p:txBody>
          <a:bodyPr wrap="none">
            <a:spAutoFit/>
          </a:bodyPr>
          <a:lstStyle/>
          <a:p>
            <a:r>
              <a:rPr lang="en-US" dirty="0" err="1" smtClean="0">
                <a:latin typeface="Wingdings"/>
                <a:ea typeface="Wingdings"/>
                <a:cs typeface="Wingdings"/>
              </a:rPr>
              <a:t></a:t>
            </a:r>
            <a:endParaRPr lang="en-US" dirty="0"/>
          </a:p>
        </p:txBody>
      </p:sp>
      <p:sp>
        <p:nvSpPr>
          <p:cNvPr id="17" name="Rectangle 16"/>
          <p:cNvSpPr/>
          <p:nvPr/>
        </p:nvSpPr>
        <p:spPr>
          <a:xfrm rot="19810317">
            <a:off x="8051812" y="3861251"/>
            <a:ext cx="390364" cy="369332"/>
          </a:xfrm>
          <a:prstGeom prst="rect">
            <a:avLst/>
          </a:prstGeom>
        </p:spPr>
        <p:txBody>
          <a:bodyPr wrap="none">
            <a:spAutoFit/>
          </a:bodyPr>
          <a:lstStyle/>
          <a:p>
            <a:r>
              <a:rPr lang="en-US" dirty="0" err="1" smtClean="0">
                <a:latin typeface="Wingdings"/>
                <a:ea typeface="Wingdings"/>
                <a:cs typeface="Wingdings"/>
              </a:rPr>
              <a:t></a:t>
            </a:r>
            <a:endParaRPr lang="en-US" dirty="0"/>
          </a:p>
        </p:txBody>
      </p:sp>
      <p:pic>
        <p:nvPicPr>
          <p:cNvPr id="19" name="Picture 18" descr="Screen Shot 2013-12-06 at 10.48.54.png"/>
          <p:cNvPicPr>
            <a:picLocks noChangeAspect="1"/>
          </p:cNvPicPr>
          <p:nvPr/>
        </p:nvPicPr>
        <p:blipFill>
          <a:blip r:embed="rId5"/>
          <a:stretch>
            <a:fillRect/>
          </a:stretch>
        </p:blipFill>
        <p:spPr>
          <a:xfrm>
            <a:off x="6153163" y="2722577"/>
            <a:ext cx="2851547" cy="1213944"/>
          </a:xfrm>
          <a:prstGeom prst="rect">
            <a:avLst/>
          </a:prstGeom>
        </p:spPr>
      </p:pic>
      <p:pic>
        <p:nvPicPr>
          <p:cNvPr id="20" name="Picture 19" descr="Screen Shot 2013-12-06bis"/>
          <p:cNvPicPr>
            <a:picLocks noChangeAspect="1"/>
          </p:cNvPicPr>
          <p:nvPr/>
        </p:nvPicPr>
        <p:blipFill>
          <a:blip r:embed="rId6"/>
          <a:stretch>
            <a:fillRect/>
          </a:stretch>
        </p:blipFill>
        <p:spPr>
          <a:xfrm>
            <a:off x="7096285" y="4221923"/>
            <a:ext cx="2047715" cy="1026417"/>
          </a:xfrm>
          <a:prstGeom prst="rect">
            <a:avLst/>
          </a:prstGeom>
        </p:spPr>
      </p:pic>
      <p:pic>
        <p:nvPicPr>
          <p:cNvPr id="21" name="Picture 20" descr="Screen Shot 2013-12-06trc"/>
          <p:cNvPicPr>
            <a:picLocks noChangeAspect="1"/>
          </p:cNvPicPr>
          <p:nvPr/>
        </p:nvPicPr>
        <p:blipFill>
          <a:blip r:embed="rId7"/>
          <a:stretch>
            <a:fillRect/>
          </a:stretch>
        </p:blipFill>
        <p:spPr>
          <a:xfrm>
            <a:off x="5733016" y="4221924"/>
            <a:ext cx="1322240" cy="1335596"/>
          </a:xfrm>
          <a:prstGeom prst="rect">
            <a:avLst/>
          </a:prstGeom>
        </p:spPr>
      </p:pic>
    </p:spTree>
    <p:extLst>
      <p:ext uri="{BB962C8B-B14F-4D97-AF65-F5344CB8AC3E}">
        <p14:creationId xmlns:p14="http://schemas.microsoft.com/office/powerpoint/2010/main" val="1216904499"/>
      </p:ext>
    </p:extLst>
  </p:cSld>
  <p:clrMapOvr>
    <a:masterClrMapping/>
  </p:clrMapOvr>
  <p:timing>
    <p:tnLst>
      <p:par>
        <p:cTn xmlns:p14="http://schemas.microsoft.com/office/powerpoint/2010/mai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AE6021A-3E9D-954B-AEED-16E2F3D7148C}" type="slidenum">
              <a:rPr lang="en-US" smtClean="0"/>
              <a:pPr/>
              <a:t>138</a:t>
            </a:fld>
            <a:endParaRPr lang="en-US"/>
          </a:p>
        </p:txBody>
      </p:sp>
      <p:sp>
        <p:nvSpPr>
          <p:cNvPr id="7" name="TextBox 6"/>
          <p:cNvSpPr txBox="1"/>
          <p:nvPr/>
        </p:nvSpPr>
        <p:spPr>
          <a:xfrm>
            <a:off x="457200" y="415457"/>
            <a:ext cx="8229600" cy="492443"/>
          </a:xfrm>
          <a:prstGeom prst="rect">
            <a:avLst/>
          </a:prstGeom>
          <a:noFill/>
        </p:spPr>
        <p:txBody>
          <a:bodyPr wrap="square" rtlCol="0">
            <a:spAutoFit/>
          </a:bodyPr>
          <a:lstStyle/>
          <a:p>
            <a:r>
              <a:rPr lang="en-US" sz="2600" b="1" dirty="0" smtClean="0">
                <a:solidFill>
                  <a:schemeClr val="bg1">
                    <a:lumMod val="75000"/>
                  </a:schemeClr>
                </a:solidFill>
              </a:rPr>
              <a:t>How to download data?</a:t>
            </a:r>
            <a:endParaRPr lang="en-US" sz="2600" b="1" dirty="0">
              <a:solidFill>
                <a:schemeClr val="bg1">
                  <a:lumMod val="75000"/>
                </a:schemeClr>
              </a:solidFill>
            </a:endParaRPr>
          </a:p>
        </p:txBody>
      </p:sp>
      <p:sp>
        <p:nvSpPr>
          <p:cNvPr id="8" name="Rectangle 7"/>
          <p:cNvSpPr/>
          <p:nvPr/>
        </p:nvSpPr>
        <p:spPr>
          <a:xfrm>
            <a:off x="457200" y="907900"/>
            <a:ext cx="5275816" cy="369332"/>
          </a:xfrm>
          <a:prstGeom prst="rect">
            <a:avLst/>
          </a:prstGeom>
        </p:spPr>
        <p:txBody>
          <a:bodyPr wrap="none">
            <a:spAutoFit/>
          </a:bodyPr>
          <a:lstStyle/>
          <a:p>
            <a:r>
              <a:rPr lang="en-US" b="1" i="1" dirty="0" smtClean="0"/>
              <a:t>Downloading and editing data in a desktop GIS client</a:t>
            </a:r>
            <a:endParaRPr lang="en-US" dirty="0"/>
          </a:p>
        </p:txBody>
      </p:sp>
      <p:sp>
        <p:nvSpPr>
          <p:cNvPr id="9" name="TextBox 8"/>
          <p:cNvSpPr txBox="1"/>
          <p:nvPr/>
        </p:nvSpPr>
        <p:spPr>
          <a:xfrm>
            <a:off x="596530" y="1277232"/>
            <a:ext cx="5423270" cy="2862323"/>
          </a:xfrm>
          <a:prstGeom prst="rect">
            <a:avLst/>
          </a:prstGeom>
          <a:noFill/>
        </p:spPr>
        <p:txBody>
          <a:bodyPr wrap="square" rtlCol="0">
            <a:spAutoFit/>
          </a:bodyPr>
          <a:lstStyle/>
          <a:p>
            <a:pPr>
              <a:buFont typeface="Arial"/>
              <a:buChar char="•"/>
            </a:pPr>
            <a:r>
              <a:rPr lang="en-US" dirty="0" smtClean="0"/>
              <a:t> If the transactional feature of a WFS service is enabled, users can edit online the data using the Edit toolbar</a:t>
            </a:r>
          </a:p>
          <a:p>
            <a:pPr>
              <a:buFont typeface="Arial"/>
              <a:buChar char="•"/>
            </a:pPr>
            <a:endParaRPr lang="en-US" dirty="0" smtClean="0"/>
          </a:p>
          <a:p>
            <a:pPr>
              <a:buFont typeface="Arial"/>
              <a:buChar char="•"/>
            </a:pPr>
            <a:r>
              <a:rPr lang="en-US" dirty="0" smtClean="0"/>
              <a:t> You can for example move a point (the one in red), which will make a modification in the attribute table</a:t>
            </a:r>
          </a:p>
          <a:p>
            <a:pPr>
              <a:buFont typeface="Arial"/>
              <a:buChar char="•"/>
            </a:pPr>
            <a:endParaRPr lang="en-US" dirty="0" smtClean="0"/>
          </a:p>
          <a:p>
            <a:pPr>
              <a:buFont typeface="Arial"/>
              <a:buChar char="•"/>
            </a:pPr>
            <a:r>
              <a:rPr lang="en-US" dirty="0" smtClean="0"/>
              <a:t> if you save the edits, this modification will remain online!  </a:t>
            </a:r>
          </a:p>
          <a:p>
            <a:endParaRPr lang="en-US" dirty="0" smtClean="0"/>
          </a:p>
          <a:p>
            <a:endParaRPr lang="en-US" dirty="0" smtClean="0"/>
          </a:p>
        </p:txBody>
      </p:sp>
      <p:pic>
        <p:nvPicPr>
          <p:cNvPr id="19" name="Picture 18"/>
          <p:cNvPicPr>
            <a:picLocks noChangeAspect="1"/>
          </p:cNvPicPr>
          <p:nvPr/>
        </p:nvPicPr>
        <p:blipFill>
          <a:blip r:embed="rId2"/>
          <a:stretch>
            <a:fillRect/>
          </a:stretch>
        </p:blipFill>
        <p:spPr>
          <a:xfrm>
            <a:off x="6367774" y="1411939"/>
            <a:ext cx="1854200" cy="546100"/>
          </a:xfrm>
          <a:prstGeom prst="rect">
            <a:avLst/>
          </a:prstGeom>
        </p:spPr>
      </p:pic>
      <p:pic>
        <p:nvPicPr>
          <p:cNvPr id="20" name="Picture 19"/>
          <p:cNvPicPr>
            <a:picLocks noChangeAspect="1"/>
          </p:cNvPicPr>
          <p:nvPr/>
        </p:nvPicPr>
        <p:blipFill>
          <a:blip r:embed="rId3"/>
          <a:stretch>
            <a:fillRect/>
          </a:stretch>
        </p:blipFill>
        <p:spPr>
          <a:xfrm>
            <a:off x="6249363" y="2309451"/>
            <a:ext cx="1774939" cy="1085615"/>
          </a:xfrm>
          <a:prstGeom prst="rect">
            <a:avLst/>
          </a:prstGeom>
        </p:spPr>
      </p:pic>
      <p:pic>
        <p:nvPicPr>
          <p:cNvPr id="21" name="Picture 20"/>
          <p:cNvPicPr>
            <a:picLocks noChangeAspect="1"/>
          </p:cNvPicPr>
          <p:nvPr/>
        </p:nvPicPr>
        <p:blipFill>
          <a:blip r:embed="rId4"/>
          <a:stretch>
            <a:fillRect/>
          </a:stretch>
        </p:blipFill>
        <p:spPr>
          <a:xfrm>
            <a:off x="6249363" y="3567135"/>
            <a:ext cx="1815537" cy="1102291"/>
          </a:xfrm>
          <a:prstGeom prst="rect">
            <a:avLst/>
          </a:prstGeom>
        </p:spPr>
      </p:pic>
      <p:sp>
        <p:nvSpPr>
          <p:cNvPr id="22" name="Rectangle 21"/>
          <p:cNvSpPr/>
          <p:nvPr/>
        </p:nvSpPr>
        <p:spPr>
          <a:xfrm>
            <a:off x="7222968" y="1940119"/>
            <a:ext cx="390364" cy="369332"/>
          </a:xfrm>
          <a:prstGeom prst="rect">
            <a:avLst/>
          </a:prstGeom>
        </p:spPr>
        <p:txBody>
          <a:bodyPr wrap="none">
            <a:spAutoFit/>
          </a:bodyPr>
          <a:lstStyle/>
          <a:p>
            <a:r>
              <a:rPr lang="en-US" dirty="0" err="1" smtClean="0">
                <a:latin typeface="Wingdings"/>
                <a:ea typeface="Wingdings"/>
                <a:cs typeface="Wingdings"/>
              </a:rPr>
              <a:t></a:t>
            </a:r>
            <a:endParaRPr lang="en-US" dirty="0"/>
          </a:p>
        </p:txBody>
      </p:sp>
      <p:sp>
        <p:nvSpPr>
          <p:cNvPr id="23" name="Rectangle 22"/>
          <p:cNvSpPr/>
          <p:nvPr/>
        </p:nvSpPr>
        <p:spPr>
          <a:xfrm>
            <a:off x="7180186" y="3025734"/>
            <a:ext cx="390364" cy="369332"/>
          </a:xfrm>
          <a:prstGeom prst="rect">
            <a:avLst/>
          </a:prstGeom>
        </p:spPr>
        <p:txBody>
          <a:bodyPr wrap="none">
            <a:spAutoFit/>
          </a:bodyPr>
          <a:lstStyle/>
          <a:p>
            <a:r>
              <a:rPr lang="en-US" dirty="0" err="1" smtClean="0">
                <a:latin typeface="Wingdings"/>
                <a:ea typeface="Wingdings"/>
                <a:cs typeface="Wingdings"/>
              </a:rPr>
              <a:t></a:t>
            </a:r>
            <a:endParaRPr lang="en-US" dirty="0"/>
          </a:p>
        </p:txBody>
      </p:sp>
    </p:spTree>
    <p:extLst>
      <p:ext uri="{BB962C8B-B14F-4D97-AF65-F5344CB8AC3E}">
        <p14:creationId xmlns:p14="http://schemas.microsoft.com/office/powerpoint/2010/main" val="1216904499"/>
      </p:ext>
    </p:extLst>
  </p:cSld>
  <p:clrMapOvr>
    <a:masterClrMapping/>
  </p:clrMapOvr>
  <p:timing>
    <p:tnLst>
      <p:par>
        <p:cTn xmlns:p14="http://schemas.microsoft.com/office/powerpoint/2010/mai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AE6021A-3E9D-954B-AEED-16E2F3D7148C}" type="slidenum">
              <a:rPr lang="en-US" smtClean="0"/>
              <a:pPr/>
              <a:t>139</a:t>
            </a:fld>
            <a:endParaRPr lang="en-US"/>
          </a:p>
        </p:txBody>
      </p:sp>
      <p:sp>
        <p:nvSpPr>
          <p:cNvPr id="7" name="TextBox 6"/>
          <p:cNvSpPr txBox="1"/>
          <p:nvPr/>
        </p:nvSpPr>
        <p:spPr>
          <a:xfrm>
            <a:off x="457200" y="415457"/>
            <a:ext cx="8229600" cy="492443"/>
          </a:xfrm>
          <a:prstGeom prst="rect">
            <a:avLst/>
          </a:prstGeom>
          <a:noFill/>
        </p:spPr>
        <p:txBody>
          <a:bodyPr wrap="square" rtlCol="0">
            <a:spAutoFit/>
          </a:bodyPr>
          <a:lstStyle/>
          <a:p>
            <a:r>
              <a:rPr lang="en-US" sz="2600" b="1" dirty="0" smtClean="0"/>
              <a:t>How to analyze data?</a:t>
            </a:r>
            <a:endParaRPr lang="en-US" sz="2600" b="1" dirty="0"/>
          </a:p>
        </p:txBody>
      </p:sp>
      <p:pic>
        <p:nvPicPr>
          <p:cNvPr id="8" name="Picture 7"/>
          <p:cNvPicPr>
            <a:picLocks noChangeAspect="1"/>
          </p:cNvPicPr>
          <p:nvPr/>
        </p:nvPicPr>
        <p:blipFill>
          <a:blip r:embed="rId2"/>
          <a:stretch>
            <a:fillRect/>
          </a:stretch>
        </p:blipFill>
        <p:spPr>
          <a:xfrm>
            <a:off x="171450" y="2301052"/>
            <a:ext cx="4034800" cy="2957689"/>
          </a:xfrm>
          <a:prstGeom prst="rect">
            <a:avLst/>
          </a:prstGeom>
        </p:spPr>
      </p:pic>
      <p:sp>
        <p:nvSpPr>
          <p:cNvPr id="9" name="TextBox 8"/>
          <p:cNvSpPr txBox="1"/>
          <p:nvPr/>
        </p:nvSpPr>
        <p:spPr>
          <a:xfrm>
            <a:off x="6553200" y="1970061"/>
            <a:ext cx="1877719" cy="4524316"/>
          </a:xfrm>
          <a:prstGeom prst="rect">
            <a:avLst/>
          </a:prstGeom>
          <a:noFill/>
        </p:spPr>
        <p:txBody>
          <a:bodyPr wrap="square" rtlCol="0">
            <a:spAutoFit/>
          </a:bodyPr>
          <a:lstStyle/>
          <a:p>
            <a:r>
              <a:rPr lang="en-US" b="1" u="sng" dirty="0" smtClean="0"/>
              <a:t>Keywords:</a:t>
            </a:r>
          </a:p>
          <a:p>
            <a:r>
              <a:rPr lang="en-US" dirty="0" smtClean="0"/>
              <a:t> </a:t>
            </a:r>
          </a:p>
          <a:p>
            <a:pPr>
              <a:buFont typeface="Arial"/>
              <a:buChar char="•"/>
            </a:pPr>
            <a:r>
              <a:rPr lang="en-US" dirty="0" smtClean="0"/>
              <a:t> Environmental data</a:t>
            </a:r>
          </a:p>
          <a:p>
            <a:pPr>
              <a:buFont typeface="Arial"/>
              <a:buChar char="•"/>
            </a:pPr>
            <a:endParaRPr lang="en-US" dirty="0" smtClean="0"/>
          </a:p>
          <a:p>
            <a:pPr>
              <a:buFont typeface="Arial"/>
              <a:buChar char="•"/>
            </a:pPr>
            <a:r>
              <a:rPr lang="en-US" dirty="0" smtClean="0"/>
              <a:t> </a:t>
            </a:r>
            <a:r>
              <a:rPr lang="en-US" dirty="0" err="1" smtClean="0"/>
              <a:t>Geoprocessing</a:t>
            </a:r>
            <a:endParaRPr lang="en-US" dirty="0" smtClean="0"/>
          </a:p>
          <a:p>
            <a:pPr>
              <a:buFont typeface="Arial"/>
              <a:buChar char="•"/>
            </a:pPr>
            <a:endParaRPr lang="en-US" dirty="0" smtClean="0"/>
          </a:p>
          <a:p>
            <a:pPr>
              <a:buFont typeface="Arial"/>
              <a:buChar char="•"/>
            </a:pPr>
            <a:r>
              <a:rPr lang="en-US" dirty="0" smtClean="0"/>
              <a:t> Local server</a:t>
            </a:r>
          </a:p>
          <a:p>
            <a:pPr>
              <a:buFont typeface="Arial"/>
              <a:buChar char="•"/>
            </a:pPr>
            <a:endParaRPr lang="en-US" dirty="0" smtClean="0"/>
          </a:p>
          <a:p>
            <a:pPr>
              <a:buFont typeface="Arial"/>
              <a:buChar char="•"/>
            </a:pPr>
            <a:r>
              <a:rPr lang="en-US" dirty="0" smtClean="0"/>
              <a:t> </a:t>
            </a:r>
            <a:r>
              <a:rPr lang="en-US" dirty="0" err="1" smtClean="0"/>
              <a:t>PyWPS</a:t>
            </a:r>
            <a:endParaRPr lang="en-US" dirty="0" smtClean="0"/>
          </a:p>
          <a:p>
            <a:pPr>
              <a:buFont typeface="Arial"/>
              <a:buChar char="•"/>
            </a:pPr>
            <a:endParaRPr lang="en-US" dirty="0" smtClean="0"/>
          </a:p>
          <a:p>
            <a:pPr>
              <a:buFont typeface="Arial"/>
              <a:buChar char="•"/>
            </a:pPr>
            <a:r>
              <a:rPr lang="en-US" dirty="0" smtClean="0"/>
              <a:t> Remote server</a:t>
            </a:r>
          </a:p>
          <a:p>
            <a:endParaRPr lang="en-US" dirty="0" smtClean="0"/>
          </a:p>
          <a:p>
            <a:pPr>
              <a:buFont typeface="Arial"/>
              <a:buChar char="•"/>
            </a:pPr>
            <a:r>
              <a:rPr lang="en-US" dirty="0" smtClean="0"/>
              <a:t> Web Processing Service (WPS)</a:t>
            </a:r>
          </a:p>
          <a:p>
            <a:pPr>
              <a:buFont typeface="Arial"/>
              <a:buChar char="•"/>
            </a:pPr>
            <a:endParaRPr lang="en-US" dirty="0" smtClean="0"/>
          </a:p>
          <a:p>
            <a:endParaRPr lang="en-US" dirty="0"/>
          </a:p>
        </p:txBody>
      </p:sp>
    </p:spTree>
    <p:extLst>
      <p:ext uri="{BB962C8B-B14F-4D97-AF65-F5344CB8AC3E}">
        <p14:creationId xmlns:p14="http://schemas.microsoft.com/office/powerpoint/2010/main" val="121690449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1"/>
          <p:cNvSpPr>
            <a:spLocks/>
          </p:cNvSpPr>
          <p:nvPr/>
        </p:nvSpPr>
        <p:spPr bwMode="auto">
          <a:xfrm>
            <a:off x="7652742" y="6491883"/>
            <a:ext cx="1361137" cy="200055"/>
          </a:xfrm>
          <a:prstGeom prst="rect">
            <a:avLst/>
          </a:prstGeom>
          <a:noFill/>
          <a:ln w="12700">
            <a:noFill/>
            <a:miter lim="800000"/>
            <a:headEnd/>
            <a:tailEnd/>
          </a:ln>
        </p:spPr>
        <p:txBody>
          <a:bodyPr wrap="none" lIns="0" tIns="0" rIns="0" bIns="0" anchor="ctr">
            <a:prstTxWarp prst="textNoShape">
              <a:avLst/>
            </a:prstTxWarp>
            <a:spAutoFit/>
          </a:bodyPr>
          <a:lstStyle/>
          <a:p>
            <a:pPr>
              <a:spcBef>
                <a:spcPts val="1687"/>
              </a:spcBef>
            </a:pPr>
            <a:r>
              <a:rPr lang="en-US" sz="1300" i="1" dirty="0">
                <a:ea typeface="Gill Sans" pitchFamily="-84" charset="0"/>
                <a:cs typeface="Gill Sans" pitchFamily="-84" charset="0"/>
              </a:rPr>
              <a:t>Science Staff (2011)</a:t>
            </a:r>
          </a:p>
        </p:txBody>
      </p:sp>
      <p:sp>
        <p:nvSpPr>
          <p:cNvPr id="44034" name="Rectangle 2"/>
          <p:cNvSpPr>
            <a:spLocks/>
          </p:cNvSpPr>
          <p:nvPr/>
        </p:nvSpPr>
        <p:spPr bwMode="auto">
          <a:xfrm>
            <a:off x="1282343" y="345440"/>
            <a:ext cx="6916777" cy="946547"/>
          </a:xfrm>
          <a:prstGeom prst="rect">
            <a:avLst/>
          </a:prstGeom>
          <a:noFill/>
          <a:ln w="12700">
            <a:noFill/>
            <a:miter lim="800000"/>
            <a:headEnd/>
            <a:tailEnd/>
          </a:ln>
        </p:spPr>
        <p:txBody>
          <a:bodyPr lIns="0" tIns="0" rIns="0" bIns="0">
            <a:prstTxWarp prst="textNoShape">
              <a:avLst/>
            </a:prstTxWarp>
          </a:bodyPr>
          <a:lstStyle/>
          <a:p>
            <a:pPr>
              <a:spcBef>
                <a:spcPts val="1687"/>
              </a:spcBef>
            </a:pPr>
            <a:r>
              <a:rPr lang="en-US" sz="3200" dirty="0">
                <a:solidFill>
                  <a:schemeClr val="tx1"/>
                </a:solidFill>
                <a:latin typeface="Gill Sans"/>
                <a:ea typeface="Gill Sans" pitchFamily="-84" charset="0"/>
                <a:cs typeface="Gill Sans" pitchFamily="-84" charset="0"/>
              </a:rPr>
              <a:t>Where do you archive most of the data generated in your lab or your research?</a:t>
            </a:r>
          </a:p>
        </p:txBody>
      </p:sp>
      <p:graphicFrame>
        <p:nvGraphicFramePr>
          <p:cNvPr id="39939" name="Object 2"/>
          <p:cNvGraphicFramePr>
            <a:graphicFrameLocks/>
          </p:cNvGraphicFramePr>
          <p:nvPr/>
        </p:nvGraphicFramePr>
        <p:xfrm>
          <a:off x="2170431" y="1704623"/>
          <a:ext cx="4900929" cy="4423412"/>
        </p:xfrm>
        <a:graphic>
          <a:graphicData uri="http://schemas.openxmlformats.org/presentationml/2006/ole">
            <mc:AlternateContent xmlns:mc="http://schemas.openxmlformats.org/markup-compatibility/2006">
              <mc:Choice xmlns:v="urn:schemas-microsoft-com:vml" Requires="v">
                <p:oleObj spid="_x0000_s49170" name="Chart" r:id="rId4" imgW="11995769" imgH="10827927" progId="MSGraph.Chart.8">
                  <p:embed/>
                </p:oleObj>
              </mc:Choice>
              <mc:Fallback>
                <p:oleObj name="Chart" r:id="rId4" imgW="11995769" imgH="10827927" progId="MSGraph.Chart.8">
                  <p:embed/>
                  <p:pic>
                    <p:nvPicPr>
                      <p:cNvPr id="0" name="Picture 1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70431" y="1704623"/>
                        <a:ext cx="4900929" cy="4423412"/>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99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39939"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596530" y="1277232"/>
            <a:ext cx="5423270" cy="5032148"/>
          </a:xfrm>
          <a:prstGeom prst="rect">
            <a:avLst/>
          </a:prstGeom>
          <a:noFill/>
        </p:spPr>
        <p:txBody>
          <a:bodyPr wrap="square" rtlCol="0">
            <a:spAutoFit/>
          </a:bodyPr>
          <a:lstStyle/>
          <a:p>
            <a:pPr>
              <a:buFont typeface="Arial"/>
              <a:buChar char="•"/>
            </a:pPr>
            <a:r>
              <a:rPr lang="en-US" dirty="0" smtClean="0"/>
              <a:t> a python script had been written in the part “how to process data?” . We will now use it in QGIS WPS client through a graphical user window</a:t>
            </a:r>
          </a:p>
          <a:p>
            <a:pPr>
              <a:buFont typeface="Arial"/>
              <a:buChar char="•"/>
            </a:pPr>
            <a:endParaRPr lang="en-US" dirty="0" smtClean="0"/>
          </a:p>
          <a:p>
            <a:pPr>
              <a:buFont typeface="Arial"/>
              <a:buChar char="•"/>
            </a:pPr>
            <a:r>
              <a:rPr lang="en-US" dirty="0" smtClean="0"/>
              <a:t> Procedure:</a:t>
            </a:r>
          </a:p>
          <a:p>
            <a:pPr marL="800100" lvl="1" indent="-342900">
              <a:buFont typeface="+mj-lt"/>
              <a:buAutoNum type="arabicParenR"/>
            </a:pPr>
            <a:r>
              <a:rPr lang="en-US" dirty="0" smtClean="0"/>
              <a:t>Open </a:t>
            </a:r>
            <a:r>
              <a:rPr lang="en-US" dirty="0" err="1" smtClean="0"/>
              <a:t>processing.py</a:t>
            </a:r>
            <a:r>
              <a:rPr lang="en-US" dirty="0" smtClean="0"/>
              <a:t> in a text editor (ex: </a:t>
            </a:r>
            <a:r>
              <a:rPr lang="en-US" dirty="0" err="1" smtClean="0"/>
              <a:t>gedit</a:t>
            </a:r>
            <a:r>
              <a:rPr lang="en-US" dirty="0" smtClean="0"/>
              <a:t>)</a:t>
            </a:r>
          </a:p>
          <a:p>
            <a:pPr marL="800100" lvl="1" indent="-342900"/>
            <a:r>
              <a:rPr lang="en-US" dirty="0" smtClean="0"/>
              <a:t>This file contains input and output parameters:</a:t>
            </a:r>
          </a:p>
          <a:p>
            <a:pPr marL="800100" lvl="1" indent="-342900">
              <a:buFont typeface="Wingdings" charset="2"/>
              <a:buChar char="Ø"/>
            </a:pPr>
            <a:r>
              <a:rPr lang="en-US" dirty="0" smtClean="0"/>
              <a:t>Input layer that contains geospatial objects</a:t>
            </a:r>
          </a:p>
          <a:p>
            <a:pPr marL="800100" lvl="1" indent="-342900">
              <a:buFont typeface="Wingdings" charset="2"/>
              <a:buChar char="Ø"/>
            </a:pPr>
            <a:r>
              <a:rPr lang="en-US" dirty="0" smtClean="0"/>
              <a:t>Declaration of the buffer distance</a:t>
            </a:r>
          </a:p>
          <a:p>
            <a:pPr marL="800100" lvl="1" indent="-342900">
              <a:buFont typeface="Wingdings" charset="2"/>
              <a:buChar char="Ø"/>
            </a:pPr>
            <a:r>
              <a:rPr lang="en-US" dirty="0" smtClean="0"/>
              <a:t>Output GML file with buffers, encoded as xml</a:t>
            </a:r>
          </a:p>
          <a:p>
            <a:pPr marL="800100" lvl="1" indent="-342900">
              <a:buFont typeface="Wingdings" charset="2"/>
              <a:buChar char="Ø"/>
            </a:pPr>
            <a:r>
              <a:rPr lang="en-US" dirty="0" smtClean="0"/>
              <a:t>Interpolation surface that will be created by the process (tiff image)</a:t>
            </a:r>
          </a:p>
          <a:p>
            <a:pPr marL="800100" lvl="1" indent="-342900">
              <a:buFont typeface="Wingdings" charset="2"/>
              <a:buChar char="Ø"/>
            </a:pPr>
            <a:endParaRPr lang="en-US" dirty="0" smtClean="0"/>
          </a:p>
          <a:p>
            <a:pPr marL="800100" lvl="1" indent="-342900"/>
            <a:r>
              <a:rPr lang="en-US" dirty="0" smtClean="0"/>
              <a:t>The process will also produce a </a:t>
            </a:r>
            <a:r>
              <a:rPr lang="en-US" dirty="0" err="1" smtClean="0"/>
              <a:t>shapefile</a:t>
            </a:r>
            <a:r>
              <a:rPr lang="en-US" dirty="0" smtClean="0"/>
              <a:t> named </a:t>
            </a:r>
            <a:r>
              <a:rPr lang="en-US" dirty="0" err="1" smtClean="0"/>
              <a:t>outputHull</a:t>
            </a:r>
            <a:r>
              <a:rPr lang="en-US" dirty="0" smtClean="0"/>
              <a:t> in the /</a:t>
            </a:r>
            <a:r>
              <a:rPr lang="en-US" dirty="0" err="1" smtClean="0"/>
              <a:t>tmp</a:t>
            </a:r>
            <a:r>
              <a:rPr lang="en-US" dirty="0" smtClean="0"/>
              <a:t> directory	 </a:t>
            </a:r>
            <a:br>
              <a:rPr lang="en-US" dirty="0" smtClean="0"/>
            </a:br>
            <a:r>
              <a:rPr lang="en-US" dirty="0" smtClean="0"/>
              <a:t>  </a:t>
            </a:r>
          </a:p>
          <a:p>
            <a:endParaRPr lang="en-US" dirty="0" smtClean="0"/>
          </a:p>
          <a:p>
            <a:endParaRPr lang="en-US" dirty="0" smtClean="0"/>
          </a:p>
        </p:txBody>
      </p:sp>
      <p:sp>
        <p:nvSpPr>
          <p:cNvPr id="6" name="Slide Number Placeholder 5"/>
          <p:cNvSpPr>
            <a:spLocks noGrp="1"/>
          </p:cNvSpPr>
          <p:nvPr>
            <p:ph type="sldNum" sz="quarter" idx="12"/>
          </p:nvPr>
        </p:nvSpPr>
        <p:spPr/>
        <p:txBody>
          <a:bodyPr/>
          <a:lstStyle/>
          <a:p>
            <a:fld id="{DAE6021A-3E9D-954B-AEED-16E2F3D7148C}" type="slidenum">
              <a:rPr lang="en-US" smtClean="0"/>
              <a:pPr/>
              <a:t>140</a:t>
            </a:fld>
            <a:endParaRPr lang="en-US"/>
          </a:p>
        </p:txBody>
      </p:sp>
      <p:sp>
        <p:nvSpPr>
          <p:cNvPr id="7" name="TextBox 6"/>
          <p:cNvSpPr txBox="1"/>
          <p:nvPr/>
        </p:nvSpPr>
        <p:spPr>
          <a:xfrm>
            <a:off x="457200" y="415457"/>
            <a:ext cx="8229600" cy="492443"/>
          </a:xfrm>
          <a:prstGeom prst="rect">
            <a:avLst/>
          </a:prstGeom>
          <a:noFill/>
        </p:spPr>
        <p:txBody>
          <a:bodyPr wrap="square" rtlCol="0">
            <a:spAutoFit/>
          </a:bodyPr>
          <a:lstStyle/>
          <a:p>
            <a:r>
              <a:rPr lang="en-US" sz="2600" b="1" dirty="0" smtClean="0">
                <a:solidFill>
                  <a:schemeClr val="bg1">
                    <a:lumMod val="75000"/>
                  </a:schemeClr>
                </a:solidFill>
              </a:rPr>
              <a:t>How to analyze data?</a:t>
            </a:r>
            <a:endParaRPr lang="en-US" sz="2600" b="1" dirty="0">
              <a:solidFill>
                <a:schemeClr val="bg1">
                  <a:lumMod val="75000"/>
                </a:schemeClr>
              </a:solidFill>
            </a:endParaRPr>
          </a:p>
        </p:txBody>
      </p:sp>
      <p:sp>
        <p:nvSpPr>
          <p:cNvPr id="8" name="Rectangle 7"/>
          <p:cNvSpPr/>
          <p:nvPr/>
        </p:nvSpPr>
        <p:spPr>
          <a:xfrm>
            <a:off x="457200" y="907900"/>
            <a:ext cx="4249894" cy="369332"/>
          </a:xfrm>
          <a:prstGeom prst="rect">
            <a:avLst/>
          </a:prstGeom>
        </p:spPr>
        <p:txBody>
          <a:bodyPr wrap="none">
            <a:spAutoFit/>
          </a:bodyPr>
          <a:lstStyle/>
          <a:p>
            <a:r>
              <a:rPr lang="en-US" b="1" i="1" dirty="0" smtClean="0"/>
              <a:t>Consuming a WPS hosted on a local server</a:t>
            </a:r>
            <a:endParaRPr lang="en-US" dirty="0"/>
          </a:p>
        </p:txBody>
      </p:sp>
      <p:pic>
        <p:nvPicPr>
          <p:cNvPr id="13" name="Picture 12"/>
          <p:cNvPicPr>
            <a:picLocks noChangeAspect="1"/>
          </p:cNvPicPr>
          <p:nvPr/>
        </p:nvPicPr>
        <p:blipFill>
          <a:blip r:embed="rId2"/>
          <a:stretch>
            <a:fillRect/>
          </a:stretch>
        </p:blipFill>
        <p:spPr>
          <a:xfrm>
            <a:off x="5939388" y="3035874"/>
            <a:ext cx="3204612" cy="501927"/>
          </a:xfrm>
          <a:prstGeom prst="rect">
            <a:avLst/>
          </a:prstGeom>
        </p:spPr>
      </p:pic>
      <p:pic>
        <p:nvPicPr>
          <p:cNvPr id="14" name="Picture 13"/>
          <p:cNvPicPr>
            <a:picLocks noChangeAspect="1"/>
          </p:cNvPicPr>
          <p:nvPr/>
        </p:nvPicPr>
        <p:blipFill>
          <a:blip r:embed="rId3"/>
          <a:stretch>
            <a:fillRect/>
          </a:stretch>
        </p:blipFill>
        <p:spPr>
          <a:xfrm>
            <a:off x="5977300" y="3502087"/>
            <a:ext cx="2736363" cy="460245"/>
          </a:xfrm>
          <a:prstGeom prst="rect">
            <a:avLst/>
          </a:prstGeom>
        </p:spPr>
      </p:pic>
      <p:pic>
        <p:nvPicPr>
          <p:cNvPr id="15" name="Picture 14"/>
          <p:cNvPicPr>
            <a:picLocks noChangeAspect="1"/>
          </p:cNvPicPr>
          <p:nvPr/>
        </p:nvPicPr>
        <p:blipFill>
          <a:blip r:embed="rId4"/>
          <a:stretch>
            <a:fillRect/>
          </a:stretch>
        </p:blipFill>
        <p:spPr>
          <a:xfrm>
            <a:off x="5937549" y="3962332"/>
            <a:ext cx="2749251" cy="475990"/>
          </a:xfrm>
          <a:prstGeom prst="rect">
            <a:avLst/>
          </a:prstGeom>
        </p:spPr>
      </p:pic>
      <p:pic>
        <p:nvPicPr>
          <p:cNvPr id="16" name="Picture 15"/>
          <p:cNvPicPr>
            <a:picLocks noChangeAspect="1"/>
          </p:cNvPicPr>
          <p:nvPr/>
        </p:nvPicPr>
        <p:blipFill>
          <a:blip r:embed="rId5"/>
          <a:stretch>
            <a:fillRect/>
          </a:stretch>
        </p:blipFill>
        <p:spPr>
          <a:xfrm>
            <a:off x="5943976" y="4400414"/>
            <a:ext cx="2790755" cy="411615"/>
          </a:xfrm>
          <a:prstGeom prst="rect">
            <a:avLst/>
          </a:prstGeom>
        </p:spPr>
      </p:pic>
      <p:pic>
        <p:nvPicPr>
          <p:cNvPr id="17" name="Picture 16"/>
          <p:cNvPicPr>
            <a:picLocks noChangeAspect="1"/>
          </p:cNvPicPr>
          <p:nvPr/>
        </p:nvPicPr>
        <p:blipFill>
          <a:blip r:embed="rId6"/>
          <a:stretch>
            <a:fillRect/>
          </a:stretch>
        </p:blipFill>
        <p:spPr>
          <a:xfrm>
            <a:off x="5977300" y="5032438"/>
            <a:ext cx="2986109" cy="332789"/>
          </a:xfrm>
          <a:prstGeom prst="rect">
            <a:avLst/>
          </a:prstGeom>
        </p:spPr>
      </p:pic>
    </p:spTree>
    <p:extLst>
      <p:ext uri="{BB962C8B-B14F-4D97-AF65-F5344CB8AC3E}">
        <p14:creationId xmlns:p14="http://schemas.microsoft.com/office/powerpoint/2010/main" val="1216904499"/>
      </p:ext>
    </p:extLst>
  </p:cSld>
  <p:clrMapOvr>
    <a:masterClrMapping/>
  </p:clrMapOvr>
  <p:timing>
    <p:tnLst>
      <p:par>
        <p:cTn xmlns:p14="http://schemas.microsoft.com/office/powerpoint/2010/mai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596530" y="1277232"/>
            <a:ext cx="8090270" cy="5355313"/>
          </a:xfrm>
          <a:prstGeom prst="rect">
            <a:avLst/>
          </a:prstGeom>
          <a:noFill/>
        </p:spPr>
        <p:txBody>
          <a:bodyPr wrap="square" rtlCol="0">
            <a:spAutoFit/>
          </a:bodyPr>
          <a:lstStyle/>
          <a:p>
            <a:pPr marL="522288" indent="-342900">
              <a:buFont typeface="+mj-lt"/>
              <a:buAutoNum type="arabicParenR" startAt="2"/>
            </a:pPr>
            <a:r>
              <a:rPr lang="en-US" dirty="0" smtClean="0"/>
              <a:t>in QGIS, add the “</a:t>
            </a:r>
            <a:r>
              <a:rPr lang="en-US" dirty="0" err="1" smtClean="0"/>
              <a:t>Measures.gml</a:t>
            </a:r>
            <a:r>
              <a:rPr lang="en-US" dirty="0" smtClean="0"/>
              <a:t>” file as a vector layer (EPSG:4326)</a:t>
            </a:r>
          </a:p>
          <a:p>
            <a:pPr marL="522288" indent="-342900">
              <a:buFont typeface="+mj-lt"/>
              <a:buAutoNum type="arabicParenR" startAt="2"/>
            </a:pPr>
            <a:r>
              <a:rPr lang="en-US" dirty="0" smtClean="0"/>
              <a:t>connect to your local WPS server through the QGIS WPS client (name: My WPS;  </a:t>
            </a:r>
            <a:r>
              <a:rPr lang="en-US" dirty="0" err="1" smtClean="0"/>
              <a:t>url</a:t>
            </a:r>
            <a:r>
              <a:rPr lang="en-US" dirty="0" smtClean="0"/>
              <a:t>: </a:t>
            </a:r>
            <a:r>
              <a:rPr lang="en-US" dirty="0" smtClean="0">
                <a:hlinkClick r:id="rId2"/>
              </a:rPr>
              <a:t>http://localhost/cgi-bin/pywps.cgi?service=WPS&amp;request=getcapabilities</a:t>
            </a:r>
            <a:r>
              <a:rPr lang="en-US" dirty="0" smtClean="0"/>
              <a:t>)</a:t>
            </a:r>
          </a:p>
          <a:p>
            <a:pPr marL="522288" indent="-342900">
              <a:buFont typeface="+mj-lt"/>
              <a:buAutoNum type="arabicParenR" startAt="2"/>
            </a:pPr>
            <a:endParaRPr lang="en-US" dirty="0" smtClean="0"/>
          </a:p>
          <a:p>
            <a:pPr marL="522288" indent="-342900">
              <a:buFont typeface="+mj-lt"/>
              <a:buAutoNum type="arabicParenR" startAt="2"/>
            </a:pPr>
            <a:endParaRPr lang="en-US" dirty="0" smtClean="0"/>
          </a:p>
          <a:p>
            <a:pPr marL="522288" indent="-342900">
              <a:buFont typeface="+mj-lt"/>
              <a:buAutoNum type="arabicParenR" startAt="2"/>
            </a:pPr>
            <a:endParaRPr lang="en-US" dirty="0" smtClean="0"/>
          </a:p>
          <a:p>
            <a:pPr marL="522288" indent="-342900"/>
            <a:endParaRPr lang="en-US" dirty="0" smtClean="0"/>
          </a:p>
          <a:p>
            <a:pPr marL="522288" indent="-342900">
              <a:buFont typeface="+mj-lt"/>
              <a:buAutoNum type="arabicParenR" startAt="2"/>
            </a:pPr>
            <a:r>
              <a:rPr lang="en-US" dirty="0" smtClean="0"/>
              <a:t>At this stage, you should see all the existing processes existing on your server. Choose the “Processing” row and click OK.</a:t>
            </a:r>
          </a:p>
          <a:p>
            <a:pPr marL="522288" indent="-342900">
              <a:buFont typeface="+mj-lt"/>
              <a:buAutoNum type="arabicParenR" startAt="2"/>
            </a:pPr>
            <a:endParaRPr lang="en-US" dirty="0" smtClean="0"/>
          </a:p>
          <a:p>
            <a:pPr marL="522288" indent="-342900">
              <a:buFont typeface="+mj-lt"/>
              <a:buAutoNum type="arabicParenR" startAt="2"/>
            </a:pPr>
            <a:r>
              <a:rPr lang="en-US" dirty="0" smtClean="0"/>
              <a:t>In the opening window, you should see 4 parameters:</a:t>
            </a:r>
          </a:p>
          <a:p>
            <a:pPr marL="979488" lvl="1" indent="-342900">
              <a:buFont typeface="Wingdings" charset="2"/>
              <a:buChar char="Ø"/>
            </a:pPr>
            <a:r>
              <a:rPr lang="en-US" dirty="0" smtClean="0"/>
              <a:t>drop-down list with an identifier (data) and a title (Input data)</a:t>
            </a:r>
          </a:p>
          <a:p>
            <a:pPr marL="979488" lvl="1" indent="-342900"/>
            <a:r>
              <a:rPr lang="en-US" dirty="0" smtClean="0"/>
              <a:t>       =&gt; select measures</a:t>
            </a:r>
          </a:p>
          <a:p>
            <a:pPr marL="979488" lvl="1" indent="-342900">
              <a:buFont typeface="Wingdings" charset="2"/>
              <a:buChar char="Ø"/>
            </a:pPr>
            <a:r>
              <a:rPr lang="en-US" dirty="0" smtClean="0"/>
              <a:t>a blank field that allows you to enter a value for the buffer distance</a:t>
            </a:r>
            <a:br>
              <a:rPr lang="en-US" dirty="0" smtClean="0"/>
            </a:br>
            <a:r>
              <a:rPr lang="en-US" dirty="0" smtClean="0"/>
              <a:t>=&gt; enter 0.1 value in DD corresponding to 10 km)</a:t>
            </a:r>
          </a:p>
          <a:p>
            <a:pPr marL="979488" lvl="1" indent="-342900">
              <a:buFont typeface="Wingdings" charset="2"/>
              <a:buChar char="Ø"/>
            </a:pPr>
            <a:endParaRPr lang="en-US" dirty="0" smtClean="0"/>
          </a:p>
          <a:p>
            <a:pPr marL="979488" lvl="1" indent="-342900">
              <a:buFont typeface="Wingdings" charset="2"/>
              <a:buChar char="Ø"/>
            </a:pPr>
            <a:r>
              <a:rPr lang="en-US" dirty="0" smtClean="0"/>
              <a:t>output buffer stored in a GML file and encoded in XML</a:t>
            </a:r>
          </a:p>
          <a:p>
            <a:pPr marL="979488" lvl="1" indent="-342900">
              <a:buFont typeface="Wingdings" charset="2"/>
              <a:buChar char="Ø"/>
            </a:pPr>
            <a:r>
              <a:rPr lang="en-US" dirty="0" smtClean="0"/>
              <a:t>output interpolation surface stored in TIFF format  </a:t>
            </a:r>
          </a:p>
          <a:p>
            <a:endParaRPr lang="en-US" dirty="0" smtClean="0"/>
          </a:p>
        </p:txBody>
      </p:sp>
      <p:sp>
        <p:nvSpPr>
          <p:cNvPr id="6" name="Slide Number Placeholder 5"/>
          <p:cNvSpPr>
            <a:spLocks noGrp="1"/>
          </p:cNvSpPr>
          <p:nvPr>
            <p:ph type="sldNum" sz="quarter" idx="12"/>
          </p:nvPr>
        </p:nvSpPr>
        <p:spPr/>
        <p:txBody>
          <a:bodyPr/>
          <a:lstStyle/>
          <a:p>
            <a:fld id="{DAE6021A-3E9D-954B-AEED-16E2F3D7148C}" type="slidenum">
              <a:rPr lang="en-US" smtClean="0"/>
              <a:pPr/>
              <a:t>141</a:t>
            </a:fld>
            <a:endParaRPr lang="en-US"/>
          </a:p>
        </p:txBody>
      </p:sp>
      <p:sp>
        <p:nvSpPr>
          <p:cNvPr id="7" name="TextBox 6"/>
          <p:cNvSpPr txBox="1"/>
          <p:nvPr/>
        </p:nvSpPr>
        <p:spPr>
          <a:xfrm>
            <a:off x="457200" y="415457"/>
            <a:ext cx="8229600" cy="492443"/>
          </a:xfrm>
          <a:prstGeom prst="rect">
            <a:avLst/>
          </a:prstGeom>
          <a:noFill/>
        </p:spPr>
        <p:txBody>
          <a:bodyPr wrap="square" rtlCol="0">
            <a:spAutoFit/>
          </a:bodyPr>
          <a:lstStyle/>
          <a:p>
            <a:r>
              <a:rPr lang="en-US" sz="2600" b="1" dirty="0" smtClean="0">
                <a:solidFill>
                  <a:schemeClr val="bg1">
                    <a:lumMod val="75000"/>
                  </a:schemeClr>
                </a:solidFill>
              </a:rPr>
              <a:t>How to analyze data?</a:t>
            </a:r>
            <a:endParaRPr lang="en-US" sz="2600" b="1" dirty="0">
              <a:solidFill>
                <a:schemeClr val="bg1">
                  <a:lumMod val="75000"/>
                </a:schemeClr>
              </a:solidFill>
            </a:endParaRPr>
          </a:p>
        </p:txBody>
      </p:sp>
      <p:sp>
        <p:nvSpPr>
          <p:cNvPr id="8" name="Rectangle 7"/>
          <p:cNvSpPr/>
          <p:nvPr/>
        </p:nvSpPr>
        <p:spPr>
          <a:xfrm>
            <a:off x="457200" y="907900"/>
            <a:ext cx="5383004" cy="369332"/>
          </a:xfrm>
          <a:prstGeom prst="rect">
            <a:avLst/>
          </a:prstGeom>
        </p:spPr>
        <p:txBody>
          <a:bodyPr wrap="none">
            <a:spAutoFit/>
          </a:bodyPr>
          <a:lstStyle/>
          <a:p>
            <a:r>
              <a:rPr lang="en-US" b="1" i="1" dirty="0" smtClean="0"/>
              <a:t>Consuming a WPS hosted on a local server (continued)</a:t>
            </a:r>
            <a:endParaRPr lang="en-US" dirty="0"/>
          </a:p>
        </p:txBody>
      </p:sp>
      <p:pic>
        <p:nvPicPr>
          <p:cNvPr id="18" name="Picture 17"/>
          <p:cNvPicPr>
            <a:picLocks noChangeAspect="1"/>
          </p:cNvPicPr>
          <p:nvPr/>
        </p:nvPicPr>
        <p:blipFill>
          <a:blip r:embed="rId3"/>
          <a:stretch>
            <a:fillRect/>
          </a:stretch>
        </p:blipFill>
        <p:spPr>
          <a:xfrm>
            <a:off x="7495918" y="1367981"/>
            <a:ext cx="304561" cy="206872"/>
          </a:xfrm>
          <a:prstGeom prst="rect">
            <a:avLst/>
          </a:prstGeom>
        </p:spPr>
      </p:pic>
      <p:pic>
        <p:nvPicPr>
          <p:cNvPr id="19" name="Picture 18"/>
          <p:cNvPicPr>
            <a:picLocks noChangeAspect="1"/>
          </p:cNvPicPr>
          <p:nvPr/>
        </p:nvPicPr>
        <p:blipFill>
          <a:blip r:embed="rId4"/>
          <a:stretch>
            <a:fillRect/>
          </a:stretch>
        </p:blipFill>
        <p:spPr>
          <a:xfrm>
            <a:off x="1440005" y="2234529"/>
            <a:ext cx="1496546" cy="1011749"/>
          </a:xfrm>
          <a:prstGeom prst="rect">
            <a:avLst/>
          </a:prstGeom>
        </p:spPr>
      </p:pic>
      <p:pic>
        <p:nvPicPr>
          <p:cNvPr id="20" name="Picture 19"/>
          <p:cNvPicPr>
            <a:picLocks noChangeAspect="1"/>
          </p:cNvPicPr>
          <p:nvPr/>
        </p:nvPicPr>
        <p:blipFill>
          <a:blip r:embed="rId5"/>
          <a:stretch>
            <a:fillRect/>
          </a:stretch>
        </p:blipFill>
        <p:spPr>
          <a:xfrm>
            <a:off x="3200383" y="2578371"/>
            <a:ext cx="1174136" cy="349602"/>
          </a:xfrm>
          <a:prstGeom prst="rect">
            <a:avLst/>
          </a:prstGeom>
        </p:spPr>
      </p:pic>
      <p:pic>
        <p:nvPicPr>
          <p:cNvPr id="21" name="Picture 20"/>
          <p:cNvPicPr>
            <a:picLocks noChangeAspect="1"/>
          </p:cNvPicPr>
          <p:nvPr/>
        </p:nvPicPr>
        <p:blipFill>
          <a:blip r:embed="rId6"/>
          <a:stretch>
            <a:fillRect/>
          </a:stretch>
        </p:blipFill>
        <p:spPr>
          <a:xfrm>
            <a:off x="4691389" y="2482825"/>
            <a:ext cx="2055281" cy="639580"/>
          </a:xfrm>
          <a:prstGeom prst="rect">
            <a:avLst/>
          </a:prstGeom>
        </p:spPr>
      </p:pic>
      <p:sp>
        <p:nvSpPr>
          <p:cNvPr id="22" name="Rectangle 21"/>
          <p:cNvSpPr/>
          <p:nvPr/>
        </p:nvSpPr>
        <p:spPr>
          <a:xfrm>
            <a:off x="2851249" y="2558641"/>
            <a:ext cx="431053" cy="369332"/>
          </a:xfrm>
          <a:prstGeom prst="rect">
            <a:avLst/>
          </a:prstGeom>
        </p:spPr>
        <p:txBody>
          <a:bodyPr wrap="none">
            <a:spAutoFit/>
          </a:bodyPr>
          <a:lstStyle/>
          <a:p>
            <a:r>
              <a:rPr lang="en-US" dirty="0" err="1" smtClean="0">
                <a:latin typeface="Wingdings"/>
                <a:ea typeface="Wingdings"/>
                <a:cs typeface="Wingdings"/>
              </a:rPr>
              <a:t></a:t>
            </a:r>
            <a:endParaRPr lang="en-US" dirty="0"/>
          </a:p>
        </p:txBody>
      </p:sp>
      <p:sp>
        <p:nvSpPr>
          <p:cNvPr id="23" name="Rectangle 22"/>
          <p:cNvSpPr/>
          <p:nvPr/>
        </p:nvSpPr>
        <p:spPr>
          <a:xfrm>
            <a:off x="4337425" y="2578371"/>
            <a:ext cx="431053" cy="369332"/>
          </a:xfrm>
          <a:prstGeom prst="rect">
            <a:avLst/>
          </a:prstGeom>
        </p:spPr>
        <p:txBody>
          <a:bodyPr wrap="none">
            <a:spAutoFit/>
          </a:bodyPr>
          <a:lstStyle/>
          <a:p>
            <a:r>
              <a:rPr lang="en-US" dirty="0" err="1" smtClean="0">
                <a:latin typeface="Wingdings"/>
                <a:ea typeface="Wingdings"/>
                <a:cs typeface="Wingdings"/>
              </a:rPr>
              <a:t></a:t>
            </a:r>
            <a:endParaRPr lang="en-US" dirty="0"/>
          </a:p>
        </p:txBody>
      </p:sp>
      <p:sp>
        <p:nvSpPr>
          <p:cNvPr id="24" name="Rectangle 23"/>
          <p:cNvSpPr/>
          <p:nvPr/>
        </p:nvSpPr>
        <p:spPr>
          <a:xfrm>
            <a:off x="1113210" y="2577595"/>
            <a:ext cx="431053" cy="369332"/>
          </a:xfrm>
          <a:prstGeom prst="rect">
            <a:avLst/>
          </a:prstGeom>
        </p:spPr>
        <p:txBody>
          <a:bodyPr wrap="none">
            <a:spAutoFit/>
          </a:bodyPr>
          <a:lstStyle/>
          <a:p>
            <a:r>
              <a:rPr lang="en-US" dirty="0" err="1" smtClean="0">
                <a:latin typeface="Wingdings"/>
                <a:ea typeface="Wingdings"/>
                <a:cs typeface="Wingdings"/>
              </a:rPr>
              <a:t></a:t>
            </a:r>
            <a:endParaRPr lang="en-US" dirty="0"/>
          </a:p>
        </p:txBody>
      </p:sp>
      <p:pic>
        <p:nvPicPr>
          <p:cNvPr id="25" name="Picture 24"/>
          <p:cNvPicPr>
            <a:picLocks noChangeAspect="1"/>
          </p:cNvPicPr>
          <p:nvPr/>
        </p:nvPicPr>
        <p:blipFill>
          <a:blip r:embed="rId7"/>
          <a:stretch>
            <a:fillRect/>
          </a:stretch>
        </p:blipFill>
        <p:spPr>
          <a:xfrm>
            <a:off x="913847" y="2641163"/>
            <a:ext cx="278599" cy="287586"/>
          </a:xfrm>
          <a:prstGeom prst="rect">
            <a:avLst/>
          </a:prstGeom>
        </p:spPr>
      </p:pic>
      <p:pic>
        <p:nvPicPr>
          <p:cNvPr id="26" name="Picture 25"/>
          <p:cNvPicPr>
            <a:picLocks noChangeAspect="1"/>
          </p:cNvPicPr>
          <p:nvPr/>
        </p:nvPicPr>
        <p:blipFill>
          <a:blip r:embed="rId8"/>
          <a:stretch>
            <a:fillRect/>
          </a:stretch>
        </p:blipFill>
        <p:spPr>
          <a:xfrm>
            <a:off x="6912782" y="2720666"/>
            <a:ext cx="935087" cy="207307"/>
          </a:xfrm>
          <a:prstGeom prst="rect">
            <a:avLst/>
          </a:prstGeom>
        </p:spPr>
      </p:pic>
      <p:pic>
        <p:nvPicPr>
          <p:cNvPr id="27" name="Picture 26"/>
          <p:cNvPicPr>
            <a:picLocks noChangeAspect="1"/>
          </p:cNvPicPr>
          <p:nvPr/>
        </p:nvPicPr>
        <p:blipFill>
          <a:blip r:embed="rId9"/>
          <a:stretch>
            <a:fillRect/>
          </a:stretch>
        </p:blipFill>
        <p:spPr>
          <a:xfrm>
            <a:off x="7999978" y="2778742"/>
            <a:ext cx="568227" cy="149231"/>
          </a:xfrm>
          <a:prstGeom prst="rect">
            <a:avLst/>
          </a:prstGeom>
        </p:spPr>
      </p:pic>
      <p:sp>
        <p:nvSpPr>
          <p:cNvPr id="28" name="Rectangle 27"/>
          <p:cNvSpPr/>
          <p:nvPr/>
        </p:nvSpPr>
        <p:spPr>
          <a:xfrm>
            <a:off x="6602475" y="2635233"/>
            <a:ext cx="431053" cy="369332"/>
          </a:xfrm>
          <a:prstGeom prst="rect">
            <a:avLst/>
          </a:prstGeom>
        </p:spPr>
        <p:txBody>
          <a:bodyPr wrap="none">
            <a:spAutoFit/>
          </a:bodyPr>
          <a:lstStyle/>
          <a:p>
            <a:r>
              <a:rPr lang="en-US" dirty="0" err="1" smtClean="0">
                <a:latin typeface="Wingdings"/>
                <a:ea typeface="Wingdings"/>
                <a:cs typeface="Wingdings"/>
              </a:rPr>
              <a:t></a:t>
            </a:r>
            <a:endParaRPr lang="en-US" dirty="0"/>
          </a:p>
        </p:txBody>
      </p:sp>
      <p:sp>
        <p:nvSpPr>
          <p:cNvPr id="29" name="Rectangle 28"/>
          <p:cNvSpPr/>
          <p:nvPr/>
        </p:nvSpPr>
        <p:spPr>
          <a:xfrm>
            <a:off x="7689210" y="2650938"/>
            <a:ext cx="431053" cy="369332"/>
          </a:xfrm>
          <a:prstGeom prst="rect">
            <a:avLst/>
          </a:prstGeom>
        </p:spPr>
        <p:txBody>
          <a:bodyPr wrap="none">
            <a:spAutoFit/>
          </a:bodyPr>
          <a:lstStyle/>
          <a:p>
            <a:r>
              <a:rPr lang="en-US" dirty="0" err="1" smtClean="0">
                <a:latin typeface="Wingdings"/>
                <a:ea typeface="Wingdings"/>
                <a:cs typeface="Wingdings"/>
              </a:rPr>
              <a:t></a:t>
            </a:r>
            <a:endParaRPr lang="en-US" dirty="0"/>
          </a:p>
        </p:txBody>
      </p:sp>
      <p:pic>
        <p:nvPicPr>
          <p:cNvPr id="30" name="Picture 29"/>
          <p:cNvPicPr>
            <a:picLocks noChangeAspect="1"/>
          </p:cNvPicPr>
          <p:nvPr/>
        </p:nvPicPr>
        <p:blipFill>
          <a:blip r:embed="rId10"/>
          <a:stretch>
            <a:fillRect/>
          </a:stretch>
        </p:blipFill>
        <p:spPr>
          <a:xfrm>
            <a:off x="5166157" y="3563799"/>
            <a:ext cx="1746625" cy="279657"/>
          </a:xfrm>
          <a:prstGeom prst="rect">
            <a:avLst/>
          </a:prstGeom>
        </p:spPr>
      </p:pic>
      <p:pic>
        <p:nvPicPr>
          <p:cNvPr id="31" name="Picture 30"/>
          <p:cNvPicPr>
            <a:picLocks noChangeAspect="1"/>
          </p:cNvPicPr>
          <p:nvPr/>
        </p:nvPicPr>
        <p:blipFill>
          <a:blip r:embed="rId11"/>
          <a:stretch>
            <a:fillRect/>
          </a:stretch>
        </p:blipFill>
        <p:spPr>
          <a:xfrm>
            <a:off x="6933940" y="3563799"/>
            <a:ext cx="2132076" cy="242088"/>
          </a:xfrm>
          <a:prstGeom prst="rect">
            <a:avLst/>
          </a:prstGeom>
        </p:spPr>
      </p:pic>
      <p:pic>
        <p:nvPicPr>
          <p:cNvPr id="32" name="Picture 31"/>
          <p:cNvPicPr>
            <a:picLocks noChangeAspect="1"/>
          </p:cNvPicPr>
          <p:nvPr/>
        </p:nvPicPr>
        <p:blipFill>
          <a:blip r:embed="rId12"/>
          <a:stretch>
            <a:fillRect/>
          </a:stretch>
        </p:blipFill>
        <p:spPr>
          <a:xfrm>
            <a:off x="3748930" y="4641558"/>
            <a:ext cx="2853545" cy="268755"/>
          </a:xfrm>
          <a:prstGeom prst="rect">
            <a:avLst/>
          </a:prstGeom>
        </p:spPr>
      </p:pic>
      <p:pic>
        <p:nvPicPr>
          <p:cNvPr id="33" name="Picture 32"/>
          <p:cNvPicPr>
            <a:picLocks noChangeAspect="1"/>
          </p:cNvPicPr>
          <p:nvPr/>
        </p:nvPicPr>
        <p:blipFill>
          <a:blip r:embed="rId13"/>
          <a:stretch>
            <a:fillRect/>
          </a:stretch>
        </p:blipFill>
        <p:spPr>
          <a:xfrm>
            <a:off x="1657600" y="5432405"/>
            <a:ext cx="2557902" cy="290830"/>
          </a:xfrm>
          <a:prstGeom prst="rect">
            <a:avLst/>
          </a:prstGeom>
        </p:spPr>
      </p:pic>
      <p:pic>
        <p:nvPicPr>
          <p:cNvPr id="34" name="Picture 33"/>
          <p:cNvPicPr>
            <a:picLocks noChangeAspect="1"/>
          </p:cNvPicPr>
          <p:nvPr/>
        </p:nvPicPr>
        <p:blipFill>
          <a:blip r:embed="rId14"/>
          <a:stretch>
            <a:fillRect/>
          </a:stretch>
        </p:blipFill>
        <p:spPr>
          <a:xfrm>
            <a:off x="4395097" y="5491342"/>
            <a:ext cx="1010025" cy="231893"/>
          </a:xfrm>
          <a:prstGeom prst="rect">
            <a:avLst/>
          </a:prstGeom>
        </p:spPr>
      </p:pic>
      <p:pic>
        <p:nvPicPr>
          <p:cNvPr id="35" name="Picture 34"/>
          <p:cNvPicPr>
            <a:picLocks noChangeAspect="1"/>
          </p:cNvPicPr>
          <p:nvPr/>
        </p:nvPicPr>
        <p:blipFill>
          <a:blip r:embed="rId15"/>
          <a:stretch>
            <a:fillRect/>
          </a:stretch>
        </p:blipFill>
        <p:spPr>
          <a:xfrm>
            <a:off x="6929270" y="5679735"/>
            <a:ext cx="1911725" cy="390263"/>
          </a:xfrm>
          <a:prstGeom prst="rect">
            <a:avLst/>
          </a:prstGeom>
        </p:spPr>
      </p:pic>
      <p:pic>
        <p:nvPicPr>
          <p:cNvPr id="36" name="Picture 35"/>
          <p:cNvPicPr>
            <a:picLocks noChangeAspect="1"/>
          </p:cNvPicPr>
          <p:nvPr/>
        </p:nvPicPr>
        <p:blipFill>
          <a:blip r:embed="rId16"/>
          <a:stretch>
            <a:fillRect/>
          </a:stretch>
        </p:blipFill>
        <p:spPr>
          <a:xfrm>
            <a:off x="6401552" y="6114070"/>
            <a:ext cx="1917069" cy="408744"/>
          </a:xfrm>
          <a:prstGeom prst="rect">
            <a:avLst/>
          </a:prstGeom>
        </p:spPr>
      </p:pic>
    </p:spTree>
    <p:extLst>
      <p:ext uri="{BB962C8B-B14F-4D97-AF65-F5344CB8AC3E}">
        <p14:creationId xmlns:p14="http://schemas.microsoft.com/office/powerpoint/2010/main" val="1216904499"/>
      </p:ext>
    </p:extLst>
  </p:cSld>
  <p:clrMapOvr>
    <a:masterClrMapping/>
  </p:clrMapOvr>
  <p:timing>
    <p:tnLst>
      <p:par>
        <p:cTn xmlns:p14="http://schemas.microsoft.com/office/powerpoint/2010/mai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AE6021A-3E9D-954B-AEED-16E2F3D7148C}" type="slidenum">
              <a:rPr lang="en-US" smtClean="0"/>
              <a:pPr/>
              <a:t>142</a:t>
            </a:fld>
            <a:endParaRPr lang="en-US" dirty="0"/>
          </a:p>
        </p:txBody>
      </p:sp>
      <p:sp>
        <p:nvSpPr>
          <p:cNvPr id="7" name="TextBox 6"/>
          <p:cNvSpPr txBox="1"/>
          <p:nvPr/>
        </p:nvSpPr>
        <p:spPr>
          <a:xfrm>
            <a:off x="457200" y="415457"/>
            <a:ext cx="8229600" cy="492443"/>
          </a:xfrm>
          <a:prstGeom prst="rect">
            <a:avLst/>
          </a:prstGeom>
          <a:noFill/>
        </p:spPr>
        <p:txBody>
          <a:bodyPr wrap="square" rtlCol="0">
            <a:spAutoFit/>
          </a:bodyPr>
          <a:lstStyle/>
          <a:p>
            <a:r>
              <a:rPr lang="en-US" sz="2600" b="1" dirty="0" smtClean="0">
                <a:solidFill>
                  <a:schemeClr val="bg1">
                    <a:lumMod val="75000"/>
                  </a:schemeClr>
                </a:solidFill>
              </a:rPr>
              <a:t>How to analyze data?</a:t>
            </a:r>
            <a:endParaRPr lang="en-US" sz="2600" b="1" dirty="0">
              <a:solidFill>
                <a:schemeClr val="bg1">
                  <a:lumMod val="75000"/>
                </a:schemeClr>
              </a:solidFill>
            </a:endParaRPr>
          </a:p>
        </p:txBody>
      </p:sp>
      <p:sp>
        <p:nvSpPr>
          <p:cNvPr id="8" name="Rectangle 7"/>
          <p:cNvSpPr/>
          <p:nvPr/>
        </p:nvSpPr>
        <p:spPr>
          <a:xfrm>
            <a:off x="457200" y="907900"/>
            <a:ext cx="5383004" cy="369332"/>
          </a:xfrm>
          <a:prstGeom prst="rect">
            <a:avLst/>
          </a:prstGeom>
        </p:spPr>
        <p:txBody>
          <a:bodyPr wrap="none">
            <a:spAutoFit/>
          </a:bodyPr>
          <a:lstStyle/>
          <a:p>
            <a:r>
              <a:rPr lang="en-US" b="1" i="1" dirty="0" smtClean="0"/>
              <a:t>Consuming a WPS hosted on a local server (continued)</a:t>
            </a:r>
            <a:endParaRPr lang="en-US" dirty="0"/>
          </a:p>
        </p:txBody>
      </p:sp>
      <p:sp>
        <p:nvSpPr>
          <p:cNvPr id="9" name="TextBox 8"/>
          <p:cNvSpPr txBox="1"/>
          <p:nvPr/>
        </p:nvSpPr>
        <p:spPr>
          <a:xfrm>
            <a:off x="596530" y="1277232"/>
            <a:ext cx="8090270" cy="369332"/>
          </a:xfrm>
          <a:prstGeom prst="rect">
            <a:avLst/>
          </a:prstGeom>
          <a:noFill/>
        </p:spPr>
        <p:txBody>
          <a:bodyPr wrap="square" rtlCol="0">
            <a:spAutoFit/>
          </a:bodyPr>
          <a:lstStyle/>
          <a:p>
            <a:pPr marL="522288" indent="-342900">
              <a:buFont typeface="+mj-lt"/>
              <a:buAutoNum type="arabicParenR" startAt="6"/>
            </a:pPr>
            <a:endParaRPr lang="en-US" dirty="0" smtClean="0"/>
          </a:p>
        </p:txBody>
      </p:sp>
      <p:sp>
        <p:nvSpPr>
          <p:cNvPr id="37" name="Rectangle 36"/>
          <p:cNvSpPr/>
          <p:nvPr/>
        </p:nvSpPr>
        <p:spPr>
          <a:xfrm>
            <a:off x="596530" y="1323398"/>
            <a:ext cx="7820026" cy="3139321"/>
          </a:xfrm>
          <a:prstGeom prst="rect">
            <a:avLst/>
          </a:prstGeom>
        </p:spPr>
        <p:txBody>
          <a:bodyPr wrap="square">
            <a:spAutoFit/>
          </a:bodyPr>
          <a:lstStyle/>
          <a:p>
            <a:pPr marL="522288" indent="-342900">
              <a:buFont typeface="+mj-lt"/>
              <a:buAutoNum type="arabicParenR" startAt="6"/>
            </a:pPr>
            <a:r>
              <a:rPr lang="en-US" dirty="0" smtClean="0"/>
              <a:t>Click “Run” to run the web processing service</a:t>
            </a:r>
          </a:p>
          <a:p>
            <a:pPr marL="522288" indent="-342900">
              <a:buFont typeface="+mj-lt"/>
              <a:buAutoNum type="arabicParenR" startAt="6"/>
            </a:pPr>
            <a:r>
              <a:rPr lang="en-US" dirty="0" smtClean="0"/>
              <a:t> Select “EPSG:4326” (WGS 84) and click OK. A new raster layer is added to the QGIS project</a:t>
            </a:r>
          </a:p>
          <a:p>
            <a:pPr marL="522288" indent="-342900">
              <a:buFont typeface="+mj-lt"/>
              <a:buAutoNum type="arabicParenR" startAt="6"/>
            </a:pPr>
            <a:r>
              <a:rPr lang="en-US" dirty="0" smtClean="0"/>
              <a:t>The processing has also created other layers. Add them with the “Add vector layer” tool and with EPSG:4326</a:t>
            </a:r>
          </a:p>
          <a:p>
            <a:pPr marL="522288" indent="-342900">
              <a:buFont typeface="+mj-lt"/>
              <a:buAutoNum type="arabicParenR" startAt="6"/>
            </a:pPr>
            <a:endParaRPr lang="en-US" dirty="0" smtClean="0"/>
          </a:p>
          <a:p>
            <a:pPr marL="522288" indent="-342900">
              <a:buFont typeface="+mj-lt"/>
              <a:buAutoNum type="arabicParenR" startAt="6"/>
            </a:pPr>
            <a:endParaRPr lang="en-US" dirty="0" smtClean="0"/>
          </a:p>
          <a:p>
            <a:pPr marL="522288" indent="-342900">
              <a:buFont typeface="+mj-lt"/>
              <a:buAutoNum type="arabicParenR" startAt="6"/>
            </a:pPr>
            <a:endParaRPr lang="en-US" dirty="0" smtClean="0"/>
          </a:p>
          <a:p>
            <a:pPr marL="522288" indent="-342900">
              <a:buFont typeface="+mj-lt"/>
              <a:buAutoNum type="arabicParenR" startAt="6"/>
            </a:pPr>
            <a:endParaRPr lang="en-US" dirty="0" smtClean="0"/>
          </a:p>
          <a:p>
            <a:pPr marL="522288" indent="-342900">
              <a:buFont typeface="+mj-lt"/>
              <a:buAutoNum type="arabicParenR" startAt="6"/>
            </a:pPr>
            <a:r>
              <a:rPr lang="en-US" dirty="0" smtClean="0"/>
              <a:t>Make adjustments so that it displays better (layers order, transparency, raster coloring, labels, …     </a:t>
            </a:r>
          </a:p>
        </p:txBody>
      </p:sp>
      <p:pic>
        <p:nvPicPr>
          <p:cNvPr id="39" name="Picture 38"/>
          <p:cNvPicPr>
            <a:picLocks noChangeAspect="1"/>
          </p:cNvPicPr>
          <p:nvPr/>
        </p:nvPicPr>
        <p:blipFill>
          <a:blip r:embed="rId2"/>
          <a:stretch>
            <a:fillRect/>
          </a:stretch>
        </p:blipFill>
        <p:spPr>
          <a:xfrm>
            <a:off x="1247084" y="2837205"/>
            <a:ext cx="380386" cy="258375"/>
          </a:xfrm>
          <a:prstGeom prst="rect">
            <a:avLst/>
          </a:prstGeom>
        </p:spPr>
      </p:pic>
      <p:pic>
        <p:nvPicPr>
          <p:cNvPr id="40" name="Picture 39"/>
          <p:cNvPicPr>
            <a:picLocks noChangeAspect="1"/>
          </p:cNvPicPr>
          <p:nvPr/>
        </p:nvPicPr>
        <p:blipFill>
          <a:blip r:embed="rId3"/>
          <a:stretch>
            <a:fillRect/>
          </a:stretch>
        </p:blipFill>
        <p:spPr>
          <a:xfrm>
            <a:off x="2027449" y="2837205"/>
            <a:ext cx="1154430" cy="727141"/>
          </a:xfrm>
          <a:prstGeom prst="rect">
            <a:avLst/>
          </a:prstGeom>
        </p:spPr>
      </p:pic>
      <p:sp>
        <p:nvSpPr>
          <p:cNvPr id="42" name="Rectangle 41"/>
          <p:cNvSpPr/>
          <p:nvPr/>
        </p:nvSpPr>
        <p:spPr>
          <a:xfrm>
            <a:off x="1627470" y="2751912"/>
            <a:ext cx="431053" cy="369332"/>
          </a:xfrm>
          <a:prstGeom prst="rect">
            <a:avLst/>
          </a:prstGeom>
        </p:spPr>
        <p:txBody>
          <a:bodyPr wrap="none">
            <a:spAutoFit/>
          </a:bodyPr>
          <a:lstStyle/>
          <a:p>
            <a:r>
              <a:rPr lang="en-US" dirty="0" err="1" smtClean="0">
                <a:latin typeface="Wingdings"/>
                <a:ea typeface="Wingdings"/>
                <a:cs typeface="Wingdings"/>
              </a:rPr>
              <a:t></a:t>
            </a:r>
            <a:endParaRPr lang="en-US" dirty="0"/>
          </a:p>
        </p:txBody>
      </p:sp>
      <p:pic>
        <p:nvPicPr>
          <p:cNvPr id="43" name="Picture 42"/>
          <p:cNvPicPr>
            <a:picLocks noChangeAspect="1"/>
          </p:cNvPicPr>
          <p:nvPr/>
        </p:nvPicPr>
        <p:blipFill>
          <a:blip r:embed="rId4"/>
          <a:stretch>
            <a:fillRect/>
          </a:stretch>
        </p:blipFill>
        <p:spPr>
          <a:xfrm>
            <a:off x="3779094" y="2837205"/>
            <a:ext cx="689253" cy="727141"/>
          </a:xfrm>
          <a:prstGeom prst="rect">
            <a:avLst/>
          </a:prstGeom>
        </p:spPr>
      </p:pic>
      <p:sp>
        <p:nvSpPr>
          <p:cNvPr id="44" name="Rectangle 43"/>
          <p:cNvSpPr/>
          <p:nvPr/>
        </p:nvSpPr>
        <p:spPr>
          <a:xfrm>
            <a:off x="3284227" y="2837205"/>
            <a:ext cx="428521" cy="369332"/>
          </a:xfrm>
          <a:prstGeom prst="rect">
            <a:avLst/>
          </a:prstGeom>
        </p:spPr>
        <p:txBody>
          <a:bodyPr wrap="square">
            <a:spAutoFit/>
          </a:bodyPr>
          <a:lstStyle/>
          <a:p>
            <a:r>
              <a:rPr lang="en-US" dirty="0" err="1" smtClean="0">
                <a:latin typeface="Wingdings"/>
                <a:ea typeface="Wingdings"/>
                <a:cs typeface="Wingdings"/>
              </a:rPr>
              <a:t></a:t>
            </a:r>
            <a:endParaRPr lang="en-US" dirty="0"/>
          </a:p>
        </p:txBody>
      </p:sp>
      <p:pic>
        <p:nvPicPr>
          <p:cNvPr id="45" name="Picture 44"/>
          <p:cNvPicPr>
            <a:picLocks noChangeAspect="1"/>
          </p:cNvPicPr>
          <p:nvPr/>
        </p:nvPicPr>
        <p:blipFill>
          <a:blip r:embed="rId5"/>
          <a:stretch>
            <a:fillRect/>
          </a:stretch>
        </p:blipFill>
        <p:spPr>
          <a:xfrm>
            <a:off x="3910963" y="4462719"/>
            <a:ext cx="1114768" cy="1165707"/>
          </a:xfrm>
          <a:prstGeom prst="rect">
            <a:avLst/>
          </a:prstGeom>
        </p:spPr>
      </p:pic>
    </p:spTree>
    <p:extLst>
      <p:ext uri="{BB962C8B-B14F-4D97-AF65-F5344CB8AC3E}">
        <p14:creationId xmlns:p14="http://schemas.microsoft.com/office/powerpoint/2010/main" val="1216904499"/>
      </p:ext>
    </p:extLst>
  </p:cSld>
  <p:clrMapOvr>
    <a:masterClrMapping/>
  </p:clrMapOvr>
  <p:timing>
    <p:tnLst>
      <p:par>
        <p:cTn xmlns:p14="http://schemas.microsoft.com/office/powerpoint/2010/mai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AE6021A-3E9D-954B-AEED-16E2F3D7148C}" type="slidenum">
              <a:rPr lang="en-US" smtClean="0"/>
              <a:pPr/>
              <a:t>143</a:t>
            </a:fld>
            <a:endParaRPr lang="en-US"/>
          </a:p>
        </p:txBody>
      </p:sp>
      <p:sp>
        <p:nvSpPr>
          <p:cNvPr id="7" name="TextBox 6"/>
          <p:cNvSpPr txBox="1"/>
          <p:nvPr/>
        </p:nvSpPr>
        <p:spPr>
          <a:xfrm>
            <a:off x="457200" y="415457"/>
            <a:ext cx="8229600" cy="492443"/>
          </a:xfrm>
          <a:prstGeom prst="rect">
            <a:avLst/>
          </a:prstGeom>
          <a:noFill/>
        </p:spPr>
        <p:txBody>
          <a:bodyPr wrap="square" rtlCol="0">
            <a:spAutoFit/>
          </a:bodyPr>
          <a:lstStyle/>
          <a:p>
            <a:r>
              <a:rPr lang="en-US" sz="2600" b="1" dirty="0" smtClean="0">
                <a:solidFill>
                  <a:schemeClr val="bg1">
                    <a:lumMod val="75000"/>
                  </a:schemeClr>
                </a:solidFill>
              </a:rPr>
              <a:t>How to analyze data?</a:t>
            </a:r>
            <a:endParaRPr lang="en-US" sz="2600" b="1" dirty="0">
              <a:solidFill>
                <a:schemeClr val="bg1">
                  <a:lumMod val="75000"/>
                </a:schemeClr>
              </a:solidFill>
            </a:endParaRPr>
          </a:p>
        </p:txBody>
      </p:sp>
      <p:sp>
        <p:nvSpPr>
          <p:cNvPr id="8" name="Rectangle 7"/>
          <p:cNvSpPr/>
          <p:nvPr/>
        </p:nvSpPr>
        <p:spPr>
          <a:xfrm>
            <a:off x="457200" y="907900"/>
            <a:ext cx="4493550" cy="369332"/>
          </a:xfrm>
          <a:prstGeom prst="rect">
            <a:avLst/>
          </a:prstGeom>
        </p:spPr>
        <p:txBody>
          <a:bodyPr wrap="none">
            <a:spAutoFit/>
          </a:bodyPr>
          <a:lstStyle/>
          <a:p>
            <a:r>
              <a:rPr lang="en-US" b="1" i="1" dirty="0" smtClean="0"/>
              <a:t>Consuming a WPS hosted on a remote server</a:t>
            </a:r>
            <a:endParaRPr lang="en-US" dirty="0"/>
          </a:p>
        </p:txBody>
      </p:sp>
      <p:sp>
        <p:nvSpPr>
          <p:cNvPr id="9" name="TextBox 8"/>
          <p:cNvSpPr txBox="1"/>
          <p:nvPr/>
        </p:nvSpPr>
        <p:spPr>
          <a:xfrm>
            <a:off x="596530" y="1277232"/>
            <a:ext cx="8090270" cy="369332"/>
          </a:xfrm>
          <a:prstGeom prst="rect">
            <a:avLst/>
          </a:prstGeom>
          <a:noFill/>
        </p:spPr>
        <p:txBody>
          <a:bodyPr wrap="square" rtlCol="0">
            <a:spAutoFit/>
          </a:bodyPr>
          <a:lstStyle/>
          <a:p>
            <a:pPr marL="522288" indent="-342900">
              <a:buFont typeface="+mj-lt"/>
              <a:buAutoNum type="arabicParenR" startAt="6"/>
            </a:pPr>
            <a:endParaRPr lang="en-US" dirty="0" smtClean="0"/>
          </a:p>
        </p:txBody>
      </p:sp>
      <p:sp>
        <p:nvSpPr>
          <p:cNvPr id="37" name="Rectangle 36"/>
          <p:cNvSpPr/>
          <p:nvPr/>
        </p:nvSpPr>
        <p:spPr>
          <a:xfrm>
            <a:off x="596529" y="1323398"/>
            <a:ext cx="8350799" cy="3970318"/>
          </a:xfrm>
          <a:prstGeom prst="rect">
            <a:avLst/>
          </a:prstGeom>
        </p:spPr>
        <p:txBody>
          <a:bodyPr wrap="square">
            <a:spAutoFit/>
          </a:bodyPr>
          <a:lstStyle/>
          <a:p>
            <a:pPr marL="1588" indent="17463">
              <a:buFont typeface="+mj-lt"/>
              <a:buAutoNum type="arabicParenR"/>
            </a:pPr>
            <a:r>
              <a:rPr lang="en-US" dirty="0" smtClean="0"/>
              <a:t> in QGIS, click on “connect” of the WPS </a:t>
            </a:r>
            <a:r>
              <a:rPr lang="en-US" dirty="0" err="1" smtClean="0"/>
              <a:t>plugin</a:t>
            </a:r>
            <a:r>
              <a:rPr lang="en-US" dirty="0" smtClean="0"/>
              <a:t> and click on “Add default server”</a:t>
            </a:r>
          </a:p>
          <a:p>
            <a:pPr marL="1588" indent="17463">
              <a:buFont typeface="+mj-lt"/>
              <a:buAutoNum type="arabicParenR"/>
            </a:pPr>
            <a:endParaRPr lang="en-US" dirty="0" smtClean="0"/>
          </a:p>
          <a:p>
            <a:pPr marL="1588" indent="17463">
              <a:buFont typeface="+mj-lt"/>
              <a:buAutoNum type="arabicParenR"/>
            </a:pPr>
            <a:r>
              <a:rPr lang="en-US" dirty="0" smtClean="0"/>
              <a:t> Select “52 North” from the drop-down list, click “Connect”</a:t>
            </a:r>
          </a:p>
          <a:p>
            <a:pPr marL="1588" indent="17463"/>
            <a:endParaRPr lang="en-US" dirty="0" smtClean="0"/>
          </a:p>
          <a:p>
            <a:pPr marL="1588" indent="17463">
              <a:buFont typeface="+mj-lt"/>
              <a:buAutoNum type="arabicParenR"/>
            </a:pPr>
            <a:r>
              <a:rPr lang="en-US" dirty="0" smtClean="0"/>
              <a:t> Do the same for “</a:t>
            </a:r>
            <a:r>
              <a:rPr lang="en-US" dirty="0" err="1" smtClean="0"/>
              <a:t>Kappasys</a:t>
            </a:r>
            <a:r>
              <a:rPr lang="en-US" dirty="0" smtClean="0"/>
              <a:t> WPS server”, “ZOO project grass” and “</a:t>
            </a:r>
            <a:r>
              <a:rPr lang="en-US" dirty="0" err="1" smtClean="0"/>
              <a:t>geodati.fmach.it</a:t>
            </a:r>
            <a:r>
              <a:rPr lang="en-US" dirty="0" smtClean="0"/>
              <a:t>”</a:t>
            </a:r>
          </a:p>
          <a:p>
            <a:pPr marL="1588" indent="17463"/>
            <a:endParaRPr lang="en-US" dirty="0" smtClean="0"/>
          </a:p>
          <a:p>
            <a:pPr marL="1588" indent="17463">
              <a:buFont typeface="+mj-lt"/>
              <a:buAutoNum type="arabicParenR"/>
            </a:pPr>
            <a:r>
              <a:rPr lang="en-US" dirty="0" smtClean="0"/>
              <a:t> Add the vector layer “</a:t>
            </a:r>
            <a:r>
              <a:rPr lang="en-US" dirty="0" err="1" smtClean="0"/>
              <a:t>Parcels.gml</a:t>
            </a:r>
            <a:r>
              <a:rPr lang="en-US" dirty="0" smtClean="0"/>
              <a:t>”, select the “</a:t>
            </a:r>
            <a:r>
              <a:rPr lang="en-US" dirty="0" err="1" smtClean="0"/>
              <a:t>geodati.fmach.it</a:t>
            </a:r>
            <a:r>
              <a:rPr lang="en-US" dirty="0" smtClean="0"/>
              <a:t>” server and click “connect”.</a:t>
            </a:r>
          </a:p>
          <a:p>
            <a:pPr marL="1588" indent="17463"/>
            <a:endParaRPr lang="en-US" dirty="0" smtClean="0"/>
          </a:p>
          <a:p>
            <a:pPr marL="1588" indent="17463">
              <a:buFont typeface="+mj-lt"/>
              <a:buAutoNum type="arabicParenR"/>
            </a:pPr>
            <a:r>
              <a:rPr lang="en-US" dirty="0" smtClean="0"/>
              <a:t> Select the “</a:t>
            </a:r>
            <a:r>
              <a:rPr lang="en-US" dirty="0" err="1" smtClean="0"/>
              <a:t>CentroidPy</a:t>
            </a:r>
            <a:r>
              <a:rPr lang="en-US" dirty="0" smtClean="0"/>
              <a:t>” function to generate the </a:t>
            </a:r>
            <a:r>
              <a:rPr lang="en-US" dirty="0" err="1" smtClean="0"/>
              <a:t>centroids</a:t>
            </a:r>
            <a:r>
              <a:rPr lang="en-US" dirty="0" smtClean="0"/>
              <a:t> of the parcels that have been added to the QGIS map</a:t>
            </a:r>
          </a:p>
          <a:p>
            <a:pPr marL="1588" indent="17463">
              <a:buFont typeface="+mj-lt"/>
              <a:buAutoNum type="arabicParenR"/>
            </a:pPr>
            <a:endParaRPr lang="en-US" dirty="0" smtClean="0"/>
          </a:p>
          <a:p>
            <a:pPr marL="1588" indent="17463">
              <a:buFont typeface="+mj-lt"/>
              <a:buAutoNum type="arabicParenR"/>
            </a:pPr>
            <a:r>
              <a:rPr lang="en-US" dirty="0" smtClean="0"/>
              <a:t> Click “OK” and “Run”. When the process is finished, the Coordinate System Reference Selector window shows up. Select “EPSG:4326” (WGS 84) and click “OK” twice. </a:t>
            </a:r>
          </a:p>
          <a:p>
            <a:pPr marL="1588" indent="17463"/>
            <a:endParaRPr lang="en-US" dirty="0" smtClean="0"/>
          </a:p>
        </p:txBody>
      </p:sp>
      <p:pic>
        <p:nvPicPr>
          <p:cNvPr id="15" name="Picture 14"/>
          <p:cNvPicPr>
            <a:picLocks noChangeAspect="1"/>
          </p:cNvPicPr>
          <p:nvPr/>
        </p:nvPicPr>
        <p:blipFill>
          <a:blip r:embed="rId2"/>
          <a:stretch>
            <a:fillRect/>
          </a:stretch>
        </p:blipFill>
        <p:spPr>
          <a:xfrm>
            <a:off x="1051404" y="1692730"/>
            <a:ext cx="775288" cy="183772"/>
          </a:xfrm>
          <a:prstGeom prst="rect">
            <a:avLst/>
          </a:prstGeom>
        </p:spPr>
      </p:pic>
      <p:pic>
        <p:nvPicPr>
          <p:cNvPr id="16" name="Picture 15"/>
          <p:cNvPicPr>
            <a:picLocks noChangeAspect="1"/>
          </p:cNvPicPr>
          <p:nvPr/>
        </p:nvPicPr>
        <p:blipFill>
          <a:blip r:embed="rId3"/>
          <a:stretch>
            <a:fillRect/>
          </a:stretch>
        </p:blipFill>
        <p:spPr>
          <a:xfrm>
            <a:off x="2034092" y="1692730"/>
            <a:ext cx="837774" cy="211042"/>
          </a:xfrm>
          <a:prstGeom prst="rect">
            <a:avLst/>
          </a:prstGeom>
        </p:spPr>
      </p:pic>
      <p:sp>
        <p:nvSpPr>
          <p:cNvPr id="17" name="Rectangle 16"/>
          <p:cNvSpPr/>
          <p:nvPr/>
        </p:nvSpPr>
        <p:spPr>
          <a:xfrm>
            <a:off x="1715423" y="1601940"/>
            <a:ext cx="431053" cy="369332"/>
          </a:xfrm>
          <a:prstGeom prst="rect">
            <a:avLst/>
          </a:prstGeom>
        </p:spPr>
        <p:txBody>
          <a:bodyPr wrap="none">
            <a:spAutoFit/>
          </a:bodyPr>
          <a:lstStyle/>
          <a:p>
            <a:r>
              <a:rPr lang="en-US" dirty="0" err="1" smtClean="0">
                <a:latin typeface="Wingdings"/>
                <a:ea typeface="Wingdings"/>
                <a:cs typeface="Wingdings"/>
              </a:rPr>
              <a:t></a:t>
            </a:r>
            <a:endParaRPr lang="en-US" dirty="0"/>
          </a:p>
        </p:txBody>
      </p:sp>
      <p:pic>
        <p:nvPicPr>
          <p:cNvPr id="19" name="Picture 18"/>
          <p:cNvPicPr>
            <a:picLocks noChangeAspect="1"/>
          </p:cNvPicPr>
          <p:nvPr/>
        </p:nvPicPr>
        <p:blipFill>
          <a:blip r:embed="rId4"/>
          <a:stretch>
            <a:fillRect/>
          </a:stretch>
        </p:blipFill>
        <p:spPr>
          <a:xfrm>
            <a:off x="1868554" y="3425139"/>
            <a:ext cx="339166" cy="230377"/>
          </a:xfrm>
          <a:prstGeom prst="rect">
            <a:avLst/>
          </a:prstGeom>
        </p:spPr>
      </p:pic>
      <p:pic>
        <p:nvPicPr>
          <p:cNvPr id="20" name="Picture 19"/>
          <p:cNvPicPr>
            <a:picLocks noChangeAspect="1"/>
          </p:cNvPicPr>
          <p:nvPr/>
        </p:nvPicPr>
        <p:blipFill>
          <a:blip r:embed="rId5"/>
          <a:stretch>
            <a:fillRect/>
          </a:stretch>
        </p:blipFill>
        <p:spPr>
          <a:xfrm>
            <a:off x="2639973" y="3389785"/>
            <a:ext cx="686069" cy="265731"/>
          </a:xfrm>
          <a:prstGeom prst="rect">
            <a:avLst/>
          </a:prstGeom>
        </p:spPr>
      </p:pic>
      <p:pic>
        <p:nvPicPr>
          <p:cNvPr id="21" name="Picture 20"/>
          <p:cNvPicPr>
            <a:picLocks noChangeAspect="1"/>
          </p:cNvPicPr>
          <p:nvPr/>
        </p:nvPicPr>
        <p:blipFill>
          <a:blip r:embed="rId6"/>
          <a:stretch>
            <a:fillRect/>
          </a:stretch>
        </p:blipFill>
        <p:spPr>
          <a:xfrm>
            <a:off x="3701557" y="3417196"/>
            <a:ext cx="653249" cy="225008"/>
          </a:xfrm>
          <a:prstGeom prst="rect">
            <a:avLst/>
          </a:prstGeom>
        </p:spPr>
      </p:pic>
      <p:sp>
        <p:nvSpPr>
          <p:cNvPr id="22" name="Rectangle 21"/>
          <p:cNvSpPr/>
          <p:nvPr/>
        </p:nvSpPr>
        <p:spPr>
          <a:xfrm>
            <a:off x="2207720" y="3332923"/>
            <a:ext cx="431053" cy="369332"/>
          </a:xfrm>
          <a:prstGeom prst="rect">
            <a:avLst/>
          </a:prstGeom>
        </p:spPr>
        <p:txBody>
          <a:bodyPr wrap="none">
            <a:spAutoFit/>
          </a:bodyPr>
          <a:lstStyle/>
          <a:p>
            <a:r>
              <a:rPr lang="en-US" dirty="0" err="1" smtClean="0">
                <a:latin typeface="Wingdings"/>
                <a:ea typeface="Wingdings"/>
                <a:cs typeface="Wingdings"/>
              </a:rPr>
              <a:t></a:t>
            </a:r>
            <a:endParaRPr lang="en-US" dirty="0"/>
          </a:p>
        </p:txBody>
      </p:sp>
      <p:sp>
        <p:nvSpPr>
          <p:cNvPr id="23" name="Rectangle 22"/>
          <p:cNvSpPr/>
          <p:nvPr/>
        </p:nvSpPr>
        <p:spPr>
          <a:xfrm>
            <a:off x="3326042" y="3338565"/>
            <a:ext cx="431053" cy="369332"/>
          </a:xfrm>
          <a:prstGeom prst="rect">
            <a:avLst/>
          </a:prstGeom>
        </p:spPr>
        <p:txBody>
          <a:bodyPr wrap="none">
            <a:spAutoFit/>
          </a:bodyPr>
          <a:lstStyle/>
          <a:p>
            <a:r>
              <a:rPr lang="en-US" dirty="0" err="1" smtClean="0">
                <a:latin typeface="Wingdings"/>
                <a:ea typeface="Wingdings"/>
                <a:cs typeface="Wingdings"/>
              </a:rPr>
              <a:t></a:t>
            </a:r>
            <a:endParaRPr lang="en-US" dirty="0"/>
          </a:p>
        </p:txBody>
      </p:sp>
      <p:pic>
        <p:nvPicPr>
          <p:cNvPr id="24" name="Picture 23"/>
          <p:cNvPicPr>
            <a:picLocks noChangeAspect="1"/>
          </p:cNvPicPr>
          <p:nvPr/>
        </p:nvPicPr>
        <p:blipFill>
          <a:blip r:embed="rId7"/>
          <a:stretch>
            <a:fillRect/>
          </a:stretch>
        </p:blipFill>
        <p:spPr>
          <a:xfrm>
            <a:off x="4063315" y="4158077"/>
            <a:ext cx="2087973" cy="274733"/>
          </a:xfrm>
          <a:prstGeom prst="rect">
            <a:avLst/>
          </a:prstGeom>
        </p:spPr>
      </p:pic>
      <p:pic>
        <p:nvPicPr>
          <p:cNvPr id="25" name="Picture 24"/>
          <p:cNvPicPr>
            <a:picLocks noChangeAspect="1"/>
          </p:cNvPicPr>
          <p:nvPr/>
        </p:nvPicPr>
        <p:blipFill>
          <a:blip r:embed="rId8"/>
          <a:stretch>
            <a:fillRect/>
          </a:stretch>
        </p:blipFill>
        <p:spPr>
          <a:xfrm>
            <a:off x="5739781" y="5217163"/>
            <a:ext cx="2409586" cy="1258283"/>
          </a:xfrm>
          <a:prstGeom prst="rect">
            <a:avLst/>
          </a:prstGeom>
        </p:spPr>
      </p:pic>
      <p:sp>
        <p:nvSpPr>
          <p:cNvPr id="26" name="TextBox 25"/>
          <p:cNvSpPr txBox="1"/>
          <p:nvPr/>
        </p:nvSpPr>
        <p:spPr>
          <a:xfrm>
            <a:off x="322507" y="5370692"/>
            <a:ext cx="4998164" cy="923330"/>
          </a:xfrm>
          <a:prstGeom prst="rect">
            <a:avLst/>
          </a:prstGeom>
          <a:noFill/>
        </p:spPr>
        <p:txBody>
          <a:bodyPr wrap="square" rtlCol="0">
            <a:spAutoFit/>
          </a:bodyPr>
          <a:lstStyle/>
          <a:p>
            <a:r>
              <a:rPr lang="en-US" dirty="0" smtClean="0"/>
              <a:t>A new layer is added to the map. A </a:t>
            </a:r>
            <a:r>
              <a:rPr lang="en-US" dirty="0" err="1" smtClean="0"/>
              <a:t>centroid</a:t>
            </a:r>
            <a:r>
              <a:rPr lang="en-US" dirty="0" smtClean="0"/>
              <a:t> has been created for each parcel. The </a:t>
            </a:r>
            <a:r>
              <a:rPr lang="en-US" dirty="0" err="1" smtClean="0"/>
              <a:t>centroids</a:t>
            </a:r>
            <a:r>
              <a:rPr lang="en-US" dirty="0" smtClean="0"/>
              <a:t> layer is in WGS 84 as is the case of the parcels layer.</a:t>
            </a:r>
          </a:p>
          <a:p>
            <a:endParaRPr lang="en-US" dirty="0"/>
          </a:p>
        </p:txBody>
      </p:sp>
    </p:spTree>
    <p:extLst>
      <p:ext uri="{BB962C8B-B14F-4D97-AF65-F5344CB8AC3E}">
        <p14:creationId xmlns:p14="http://schemas.microsoft.com/office/powerpoint/2010/main" val="1216904499"/>
      </p:ext>
    </p:extLst>
  </p:cSld>
  <p:clrMapOvr>
    <a:masterClrMapping/>
  </p:clrMapOvr>
  <p:timing>
    <p:tnLst>
      <p:par>
        <p:cTn xmlns:p14="http://schemas.microsoft.com/office/powerpoint/2010/mai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AE6021A-3E9D-954B-AEED-16E2F3D7148C}" type="slidenum">
              <a:rPr lang="en-US" smtClean="0"/>
              <a:pPr/>
              <a:t>144</a:t>
            </a:fld>
            <a:endParaRPr lang="en-US"/>
          </a:p>
        </p:txBody>
      </p:sp>
      <p:sp>
        <p:nvSpPr>
          <p:cNvPr id="7" name="TextBox 6"/>
          <p:cNvSpPr txBox="1"/>
          <p:nvPr/>
        </p:nvSpPr>
        <p:spPr>
          <a:xfrm>
            <a:off x="457200" y="415457"/>
            <a:ext cx="8229600" cy="492443"/>
          </a:xfrm>
          <a:prstGeom prst="rect">
            <a:avLst/>
          </a:prstGeom>
          <a:noFill/>
        </p:spPr>
        <p:txBody>
          <a:bodyPr wrap="square" rtlCol="0">
            <a:spAutoFit/>
          </a:bodyPr>
          <a:lstStyle/>
          <a:p>
            <a:r>
              <a:rPr lang="en-US" sz="2600" b="1" dirty="0" smtClean="0"/>
              <a:t>How to share services?</a:t>
            </a:r>
            <a:endParaRPr lang="en-US" sz="2600" b="1" dirty="0"/>
          </a:p>
        </p:txBody>
      </p:sp>
      <p:sp>
        <p:nvSpPr>
          <p:cNvPr id="9" name="TextBox 8"/>
          <p:cNvSpPr txBox="1"/>
          <p:nvPr/>
        </p:nvSpPr>
        <p:spPr>
          <a:xfrm>
            <a:off x="6222059" y="1970061"/>
            <a:ext cx="2677101" cy="3416320"/>
          </a:xfrm>
          <a:prstGeom prst="rect">
            <a:avLst/>
          </a:prstGeom>
          <a:noFill/>
        </p:spPr>
        <p:txBody>
          <a:bodyPr wrap="square" rtlCol="0">
            <a:spAutoFit/>
          </a:bodyPr>
          <a:lstStyle/>
          <a:p>
            <a:r>
              <a:rPr lang="en-US" b="1" u="sng" dirty="0" smtClean="0"/>
              <a:t>Keywords:</a:t>
            </a:r>
          </a:p>
          <a:p>
            <a:r>
              <a:rPr lang="en-US" dirty="0" smtClean="0"/>
              <a:t> </a:t>
            </a:r>
          </a:p>
          <a:p>
            <a:pPr>
              <a:buFont typeface="Arial"/>
              <a:buChar char="•"/>
            </a:pPr>
            <a:r>
              <a:rPr lang="en-US" dirty="0" smtClean="0"/>
              <a:t> Global Earth Observation System of Systems (GEOSS)</a:t>
            </a:r>
          </a:p>
          <a:p>
            <a:pPr>
              <a:buFont typeface="Arial"/>
              <a:buChar char="•"/>
            </a:pPr>
            <a:endParaRPr lang="en-US" dirty="0" smtClean="0"/>
          </a:p>
          <a:p>
            <a:pPr>
              <a:buFont typeface="Arial"/>
              <a:buChar char="•"/>
            </a:pPr>
            <a:r>
              <a:rPr lang="en-US" dirty="0" smtClean="0"/>
              <a:t> Discovery Broker</a:t>
            </a:r>
          </a:p>
          <a:p>
            <a:pPr>
              <a:buFont typeface="Arial"/>
              <a:buChar char="•"/>
            </a:pPr>
            <a:endParaRPr lang="en-US" dirty="0" smtClean="0"/>
          </a:p>
          <a:p>
            <a:pPr>
              <a:buFont typeface="Arial"/>
              <a:buChar char="•"/>
            </a:pPr>
            <a:r>
              <a:rPr lang="en-US" dirty="0" smtClean="0"/>
              <a:t> Access Broker</a:t>
            </a:r>
          </a:p>
          <a:p>
            <a:pPr>
              <a:buFont typeface="Arial"/>
              <a:buChar char="•"/>
            </a:pPr>
            <a:endParaRPr lang="en-US" dirty="0" smtClean="0"/>
          </a:p>
          <a:p>
            <a:pPr>
              <a:buFont typeface="Arial"/>
              <a:buChar char="•"/>
            </a:pPr>
            <a:r>
              <a:rPr lang="en-US" dirty="0" smtClean="0"/>
              <a:t> WMS – WFS – WCS – CSW</a:t>
            </a:r>
          </a:p>
        </p:txBody>
      </p:sp>
      <p:pic>
        <p:nvPicPr>
          <p:cNvPr id="2" name="Picture 1"/>
          <p:cNvPicPr>
            <a:picLocks noChangeAspect="1"/>
          </p:cNvPicPr>
          <p:nvPr/>
        </p:nvPicPr>
        <p:blipFill>
          <a:blip r:embed="rId2"/>
          <a:stretch>
            <a:fillRect/>
          </a:stretch>
        </p:blipFill>
        <p:spPr>
          <a:xfrm>
            <a:off x="217471" y="1712271"/>
            <a:ext cx="5294034" cy="3862798"/>
          </a:xfrm>
          <a:prstGeom prst="rect">
            <a:avLst/>
          </a:prstGeom>
        </p:spPr>
      </p:pic>
    </p:spTree>
    <p:extLst>
      <p:ext uri="{BB962C8B-B14F-4D97-AF65-F5344CB8AC3E}">
        <p14:creationId xmlns:p14="http://schemas.microsoft.com/office/powerpoint/2010/main" val="4245800862"/>
      </p:ext>
    </p:extLst>
  </p:cSld>
  <p:clrMapOvr>
    <a:masterClrMapping/>
  </p:clrMapOvr>
  <p:timing>
    <p:tnLst>
      <p:par>
        <p:cTn xmlns:p14="http://schemas.microsoft.com/office/powerpoint/2010/mai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321040" y="6508750"/>
            <a:ext cx="497840" cy="365125"/>
          </a:xfrm>
        </p:spPr>
        <p:txBody>
          <a:bodyPr/>
          <a:lstStyle/>
          <a:p>
            <a:fld id="{BB94B09F-8FCB-7141-A19E-A8444146AAFD}" type="slidenum">
              <a:rPr lang="en-US" smtClean="0"/>
              <a:pPr/>
              <a:t>145</a:t>
            </a:fld>
            <a:endParaRPr lang="en-US" dirty="0"/>
          </a:p>
        </p:txBody>
      </p:sp>
      <p:sp>
        <p:nvSpPr>
          <p:cNvPr id="7" name="TextBox 6"/>
          <p:cNvSpPr txBox="1"/>
          <p:nvPr/>
        </p:nvSpPr>
        <p:spPr>
          <a:xfrm>
            <a:off x="914400" y="0"/>
            <a:ext cx="8229600" cy="492443"/>
          </a:xfrm>
          <a:prstGeom prst="rect">
            <a:avLst/>
          </a:prstGeom>
          <a:noFill/>
        </p:spPr>
        <p:txBody>
          <a:bodyPr wrap="square" rtlCol="0">
            <a:spAutoFit/>
          </a:bodyPr>
          <a:lstStyle/>
          <a:p>
            <a:r>
              <a:rPr lang="it-IT" sz="2600" b="1" dirty="0" smtClean="0"/>
              <a:t>GEO </a:t>
            </a:r>
            <a:r>
              <a:rPr lang="it-IT" sz="2600" b="1" dirty="0" err="1" smtClean="0"/>
              <a:t>Discovery</a:t>
            </a:r>
            <a:r>
              <a:rPr lang="it-IT" sz="2600" b="1" dirty="0" smtClean="0"/>
              <a:t> and Access Broker</a:t>
            </a:r>
            <a:endParaRPr lang="it-IT" sz="2600" b="1" dirty="0"/>
          </a:p>
        </p:txBody>
      </p:sp>
      <p:sp>
        <p:nvSpPr>
          <p:cNvPr id="4" name="Title 1"/>
          <p:cNvSpPr txBox="1">
            <a:spLocks/>
          </p:cNvSpPr>
          <p:nvPr/>
        </p:nvSpPr>
        <p:spPr>
          <a:xfrm>
            <a:off x="914400" y="1026160"/>
            <a:ext cx="1564640" cy="787718"/>
          </a:xfrm>
          <a:prstGeom prst="rect">
            <a:avLst/>
          </a:prstGeom>
        </p:spPr>
        <p:txBody>
          <a:bodyPr vert="horz" lIns="91440" tIns="45720" rIns="91440" bIns="45720" rtlCol="0" anchor="ctr">
            <a:normAutofit/>
          </a:bodyPr>
          <a:lstStyle/>
          <a:p>
            <a:pPr marL="0" marR="0" lvl="0" indent="0" defTabSz="457200" rtl="0" eaLnBrk="1" fontAlgn="auto" latinLnBrk="0" hangingPunct="1">
              <a:lnSpc>
                <a:spcPct val="100000"/>
              </a:lnSpc>
              <a:spcBef>
                <a:spcPct val="0"/>
              </a:spcBef>
              <a:spcAft>
                <a:spcPts val="0"/>
              </a:spcAft>
              <a:buClrTx/>
              <a:buSzTx/>
              <a:buFontTx/>
              <a:buNone/>
              <a:tabLst/>
              <a:defRPr/>
            </a:pPr>
            <a:r>
              <a:rPr kumimoji="0" lang="en-US" sz="2400" b="0" i="0" u="sng" strike="noStrike" kern="1200" cap="none" spc="0" normalizeH="0" baseline="0" noProof="0" dirty="0" smtClean="0">
                <a:ln>
                  <a:noFill/>
                </a:ln>
                <a:solidFill>
                  <a:schemeClr val="tx1"/>
                </a:solidFill>
                <a:effectLst/>
                <a:uLnTx/>
                <a:uFillTx/>
                <a:latin typeface="Gill Sans"/>
                <a:ea typeface="+mj-ea"/>
                <a:cs typeface="+mj-cs"/>
              </a:rPr>
              <a:t>Outline</a:t>
            </a:r>
            <a:endParaRPr kumimoji="0" lang="en-US" sz="2400" b="0" i="0" u="sng" strike="noStrike" kern="1200" cap="none" spc="0" normalizeH="0" baseline="0" noProof="0" dirty="0">
              <a:ln>
                <a:noFill/>
              </a:ln>
              <a:solidFill>
                <a:schemeClr val="tx1"/>
              </a:solidFill>
              <a:effectLst/>
              <a:uLnTx/>
              <a:uFillTx/>
              <a:latin typeface="Gill Sans"/>
              <a:ea typeface="+mj-ea"/>
              <a:cs typeface="+mj-cs"/>
            </a:endParaRPr>
          </a:p>
        </p:txBody>
      </p:sp>
      <p:sp>
        <p:nvSpPr>
          <p:cNvPr id="6" name="Content Placeholder 3"/>
          <p:cNvSpPr txBox="1">
            <a:spLocks/>
          </p:cNvSpPr>
          <p:nvPr/>
        </p:nvSpPr>
        <p:spPr>
          <a:xfrm>
            <a:off x="457200" y="2169161"/>
            <a:ext cx="8229600" cy="1793240"/>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400" b="0" i="0" u="none" strike="noStrike" kern="1200" cap="none" spc="0" normalizeH="0" baseline="0" noProof="0" dirty="0" smtClean="0">
                <a:ln>
                  <a:noFill/>
                </a:ln>
                <a:solidFill>
                  <a:schemeClr val="tx1"/>
                </a:solidFill>
                <a:effectLst/>
                <a:uLnTx/>
                <a:uFillTx/>
                <a:latin typeface="Gill Sans"/>
                <a:ea typeface="+mn-ea"/>
                <a:cs typeface="+mn-cs"/>
              </a:rPr>
              <a:t>Introduction to brokering</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400" b="0" i="0" u="none" strike="noStrike" kern="1200" cap="none" spc="0" normalizeH="0" baseline="0" noProof="0" dirty="0" smtClean="0">
                <a:ln>
                  <a:noFill/>
                </a:ln>
                <a:solidFill>
                  <a:schemeClr val="tx1"/>
                </a:solidFill>
                <a:effectLst/>
                <a:uLnTx/>
                <a:uFillTx/>
                <a:latin typeface="Gill Sans"/>
                <a:ea typeface="+mn-ea"/>
                <a:cs typeface="+mn-cs"/>
              </a:rPr>
              <a:t>The GEOSS Common Infrastructure</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400" b="0" i="0" u="none" strike="noStrike" kern="1200" cap="none" spc="0" normalizeH="0" baseline="0" noProof="0" dirty="0" smtClean="0">
                <a:ln>
                  <a:noFill/>
                </a:ln>
                <a:solidFill>
                  <a:schemeClr val="tx1"/>
                </a:solidFill>
                <a:effectLst/>
                <a:uLnTx/>
                <a:uFillTx/>
                <a:latin typeface="Gill Sans"/>
                <a:ea typeface="+mn-ea"/>
                <a:cs typeface="+mn-cs"/>
              </a:rPr>
              <a:t>GEO DAB functionalities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400" b="0" i="0" u="none" strike="noStrike" kern="1200" cap="none" spc="0" normalizeH="0" baseline="0" noProof="0" dirty="0">
              <a:ln>
                <a:noFill/>
              </a:ln>
              <a:solidFill>
                <a:schemeClr val="tx1"/>
              </a:solidFill>
              <a:effectLst/>
              <a:uLnTx/>
              <a:uFillTx/>
              <a:latin typeface="Gill Sans"/>
              <a:ea typeface="+mn-ea"/>
              <a:cs typeface="+mn-cs"/>
            </a:endParaRPr>
          </a:p>
        </p:txBody>
      </p:sp>
    </p:spTree>
    <p:extLst>
      <p:ext uri="{BB962C8B-B14F-4D97-AF65-F5344CB8AC3E}">
        <p14:creationId xmlns:p14="http://schemas.microsoft.com/office/powerpoint/2010/main" val="3209181492"/>
      </p:ext>
    </p:extLst>
  </p:cSld>
  <p:clrMapOvr>
    <a:masterClrMapping/>
  </p:clrMapOvr>
  <p:timing>
    <p:tnLst>
      <p:par>
        <p:cTn xmlns:p14="http://schemas.microsoft.com/office/powerpoint/2010/mai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2"/>
          <p:cNvSpPr>
            <a:spLocks noGrp="1" noChangeArrowheads="1"/>
          </p:cNvSpPr>
          <p:nvPr>
            <p:ph type="title"/>
          </p:nvPr>
        </p:nvSpPr>
        <p:spPr>
          <a:xfrm>
            <a:off x="3352800" y="208280"/>
            <a:ext cx="2011680" cy="645160"/>
          </a:xfrm>
        </p:spPr>
        <p:txBody>
          <a:bodyPr>
            <a:normAutofit/>
          </a:bodyPr>
          <a:lstStyle/>
          <a:p>
            <a:pPr algn="l" eaLnBrk="1" hangingPunct="1"/>
            <a:r>
              <a:rPr lang="it-IT" sz="2600" b="1" dirty="0" smtClean="0">
                <a:latin typeface="Calibri"/>
              </a:rPr>
              <a:t>SDI </a:t>
            </a:r>
            <a:r>
              <a:rPr lang="it-IT" sz="2600" b="1" dirty="0" err="1" smtClean="0">
                <a:latin typeface="Calibri"/>
              </a:rPr>
              <a:t>services</a:t>
            </a:r>
            <a:endParaRPr lang="it-IT" sz="2600" b="1" dirty="0">
              <a:latin typeface="Calibri"/>
            </a:endParaRPr>
          </a:p>
        </p:txBody>
      </p:sp>
      <p:sp>
        <p:nvSpPr>
          <p:cNvPr id="2" name="Content Placeholder 1"/>
          <p:cNvSpPr>
            <a:spLocks noGrp="1"/>
          </p:cNvSpPr>
          <p:nvPr>
            <p:ph sz="quarter" idx="2"/>
          </p:nvPr>
        </p:nvSpPr>
        <p:spPr>
          <a:xfrm>
            <a:off x="936680" y="1950719"/>
            <a:ext cx="3886200" cy="4142972"/>
          </a:xfrm>
        </p:spPr>
        <p:txBody>
          <a:bodyPr>
            <a:normAutofit fontScale="92500" lnSpcReduction="20000"/>
          </a:bodyPr>
          <a:lstStyle/>
          <a:p>
            <a:pPr>
              <a:lnSpc>
                <a:spcPct val="130000"/>
              </a:lnSpc>
              <a:spcBef>
                <a:spcPct val="20000"/>
              </a:spcBef>
            </a:pPr>
            <a:r>
              <a:rPr lang="it-IT" sz="3200" dirty="0" smtClean="0">
                <a:latin typeface="Gill Sans"/>
              </a:rPr>
              <a:t>(Publishing)</a:t>
            </a:r>
            <a:endParaRPr lang="it-IT" sz="3200" dirty="0">
              <a:latin typeface="Gill Sans"/>
            </a:endParaRPr>
          </a:p>
          <a:p>
            <a:pPr>
              <a:lnSpc>
                <a:spcPct val="130000"/>
              </a:lnSpc>
              <a:spcBef>
                <a:spcPct val="20000"/>
              </a:spcBef>
            </a:pPr>
            <a:r>
              <a:rPr lang="it-IT" sz="3200" dirty="0" err="1">
                <a:latin typeface="Gill Sans"/>
              </a:rPr>
              <a:t>Portrayal</a:t>
            </a:r>
            <a:endParaRPr lang="it-IT" sz="3200" dirty="0">
              <a:latin typeface="Gill Sans"/>
            </a:endParaRPr>
          </a:p>
          <a:p>
            <a:pPr>
              <a:lnSpc>
                <a:spcPct val="130000"/>
              </a:lnSpc>
              <a:spcBef>
                <a:spcPct val="20000"/>
              </a:spcBef>
            </a:pPr>
            <a:r>
              <a:rPr lang="it-IT" sz="3200" dirty="0" err="1">
                <a:latin typeface="Gill Sans"/>
              </a:rPr>
              <a:t>Discovery</a:t>
            </a:r>
            <a:endParaRPr lang="it-IT" sz="3200" dirty="0">
              <a:latin typeface="Gill Sans"/>
            </a:endParaRPr>
          </a:p>
          <a:p>
            <a:pPr>
              <a:lnSpc>
                <a:spcPct val="130000"/>
              </a:lnSpc>
              <a:spcBef>
                <a:spcPct val="20000"/>
              </a:spcBef>
            </a:pPr>
            <a:r>
              <a:rPr lang="it-IT" sz="3200" dirty="0">
                <a:latin typeface="Gill Sans"/>
              </a:rPr>
              <a:t>Access</a:t>
            </a:r>
          </a:p>
          <a:p>
            <a:pPr>
              <a:lnSpc>
                <a:spcPct val="130000"/>
              </a:lnSpc>
              <a:spcBef>
                <a:spcPct val="20000"/>
              </a:spcBef>
            </a:pPr>
            <a:r>
              <a:rPr lang="it-IT" sz="3200" dirty="0">
                <a:latin typeface="Gill Sans"/>
              </a:rPr>
              <a:t>Processing</a:t>
            </a:r>
          </a:p>
          <a:p>
            <a:pPr>
              <a:lnSpc>
                <a:spcPct val="130000"/>
              </a:lnSpc>
              <a:spcBef>
                <a:spcPct val="20000"/>
              </a:spcBef>
            </a:pPr>
            <a:r>
              <a:rPr lang="it-IT" sz="3200" dirty="0" smtClean="0">
                <a:latin typeface="Gill Sans"/>
              </a:rPr>
              <a:t>(</a:t>
            </a:r>
            <a:r>
              <a:rPr lang="it-IT" sz="3200" dirty="0" err="1" smtClean="0">
                <a:latin typeface="Gill Sans"/>
              </a:rPr>
              <a:t>Composition</a:t>
            </a:r>
            <a:r>
              <a:rPr lang="it-IT" sz="3200" dirty="0" smtClean="0">
                <a:latin typeface="Gill Sans"/>
              </a:rPr>
              <a:t>/</a:t>
            </a:r>
            <a:r>
              <a:rPr lang="it-IT" sz="3200" dirty="0" err="1" smtClean="0">
                <a:latin typeface="Gill Sans"/>
              </a:rPr>
              <a:t>workflow</a:t>
            </a:r>
            <a:r>
              <a:rPr lang="it-IT" sz="3200" dirty="0" smtClean="0">
                <a:latin typeface="Gill Sans"/>
              </a:rPr>
              <a:t>)</a:t>
            </a:r>
            <a:endParaRPr lang="it-IT" sz="3200" dirty="0">
              <a:latin typeface="Gill Sans"/>
            </a:endParaRPr>
          </a:p>
        </p:txBody>
      </p:sp>
      <p:sp>
        <p:nvSpPr>
          <p:cNvPr id="5" name="Content Placeholder 4"/>
          <p:cNvSpPr>
            <a:spLocks noGrp="1"/>
          </p:cNvSpPr>
          <p:nvPr>
            <p:ph sz="quarter" idx="4"/>
          </p:nvPr>
        </p:nvSpPr>
        <p:spPr>
          <a:xfrm>
            <a:off x="4800600" y="2512291"/>
            <a:ext cx="3684416" cy="3581400"/>
          </a:xfrm>
        </p:spPr>
        <p:txBody>
          <a:bodyPr>
            <a:noAutofit/>
          </a:bodyPr>
          <a:lstStyle/>
          <a:p>
            <a:pPr>
              <a:lnSpc>
                <a:spcPct val="120000"/>
              </a:lnSpc>
            </a:pPr>
            <a:r>
              <a:rPr lang="en-US" sz="2700" dirty="0" smtClean="0">
                <a:latin typeface="Gill Sans"/>
              </a:rPr>
              <a:t>View</a:t>
            </a:r>
          </a:p>
          <a:p>
            <a:pPr>
              <a:lnSpc>
                <a:spcPct val="120000"/>
              </a:lnSpc>
            </a:pPr>
            <a:r>
              <a:rPr lang="en-US" sz="2700" dirty="0" smtClean="0">
                <a:latin typeface="Gill Sans"/>
              </a:rPr>
              <a:t>Discovery</a:t>
            </a:r>
          </a:p>
          <a:p>
            <a:pPr>
              <a:lnSpc>
                <a:spcPct val="120000"/>
              </a:lnSpc>
            </a:pPr>
            <a:r>
              <a:rPr lang="en-US" sz="2700" dirty="0" smtClean="0">
                <a:latin typeface="Gill Sans"/>
              </a:rPr>
              <a:t>Download</a:t>
            </a:r>
          </a:p>
          <a:p>
            <a:pPr>
              <a:lnSpc>
                <a:spcPct val="120000"/>
              </a:lnSpc>
            </a:pPr>
            <a:r>
              <a:rPr lang="en-US" sz="2700" dirty="0" smtClean="0">
                <a:latin typeface="Gill Sans"/>
              </a:rPr>
              <a:t>Transformation</a:t>
            </a:r>
          </a:p>
          <a:p>
            <a:pPr>
              <a:lnSpc>
                <a:spcPct val="120000"/>
              </a:lnSpc>
            </a:pPr>
            <a:r>
              <a:rPr lang="en-US" sz="2700" dirty="0" smtClean="0">
                <a:latin typeface="Gill Sans"/>
              </a:rPr>
              <a:t>Invoke Spatial Data Services</a:t>
            </a:r>
            <a:endParaRPr lang="en-US" sz="2700" dirty="0">
              <a:latin typeface="Gill Sans"/>
            </a:endParaRPr>
          </a:p>
        </p:txBody>
      </p:sp>
      <p:sp>
        <p:nvSpPr>
          <p:cNvPr id="3" name="Text Placeholder 2"/>
          <p:cNvSpPr>
            <a:spLocks noGrp="1"/>
          </p:cNvSpPr>
          <p:nvPr>
            <p:ph type="body" sz="quarter" idx="1"/>
          </p:nvPr>
        </p:nvSpPr>
        <p:spPr>
          <a:xfrm>
            <a:off x="936680" y="1264920"/>
            <a:ext cx="3065323" cy="640080"/>
          </a:xfrm>
        </p:spPr>
        <p:txBody>
          <a:bodyPr/>
          <a:lstStyle/>
          <a:p>
            <a:pPr algn="ctr"/>
            <a:r>
              <a:rPr lang="en-US" dirty="0" smtClean="0">
                <a:latin typeface="Gill Sans"/>
              </a:rPr>
              <a:t>OGC</a:t>
            </a:r>
            <a:endParaRPr lang="en-US" dirty="0">
              <a:latin typeface="Gill Sans"/>
            </a:endParaRPr>
          </a:p>
        </p:txBody>
      </p:sp>
      <p:sp>
        <p:nvSpPr>
          <p:cNvPr id="4" name="Text Placeholder 3"/>
          <p:cNvSpPr>
            <a:spLocks noGrp="1"/>
          </p:cNvSpPr>
          <p:nvPr>
            <p:ph type="body" sz="quarter" idx="3"/>
          </p:nvPr>
        </p:nvSpPr>
        <p:spPr>
          <a:xfrm>
            <a:off x="4800600" y="1264920"/>
            <a:ext cx="3684416" cy="640080"/>
          </a:xfrm>
          <a:solidFill>
            <a:srgbClr val="FBE43D"/>
          </a:solidFill>
        </p:spPr>
        <p:txBody>
          <a:bodyPr>
            <a:normAutofit fontScale="92500" lnSpcReduction="20000"/>
          </a:bodyPr>
          <a:lstStyle/>
          <a:p>
            <a:pPr algn="ctr"/>
            <a:r>
              <a:rPr lang="en-US" dirty="0" smtClean="0">
                <a:latin typeface="Gill Sans"/>
              </a:rPr>
              <a:t>INSPIRE Network Services</a:t>
            </a:r>
            <a:endParaRPr lang="en-US" dirty="0">
              <a:latin typeface="Gill Sans"/>
            </a:endParaRPr>
          </a:p>
        </p:txBody>
      </p:sp>
      <p:pic>
        <p:nvPicPr>
          <p:cNvPr id="10" name="Immagine 5" descr="inspire-logo.png"/>
          <p:cNvPicPr>
            <a:picLocks noChangeAspect="1"/>
          </p:cNvPicPr>
          <p:nvPr/>
        </p:nvPicPr>
        <p:blipFill>
          <a:blip r:embed="rId3" cstate="print"/>
          <a:stretch>
            <a:fillRect/>
          </a:stretch>
        </p:blipFill>
        <p:spPr>
          <a:xfrm>
            <a:off x="7463918" y="2218110"/>
            <a:ext cx="953522" cy="927751"/>
          </a:xfrm>
          <a:prstGeom prst="rect">
            <a:avLst/>
          </a:prstGeom>
        </p:spPr>
      </p:pic>
    </p:spTree>
    <p:extLst>
      <p:ext uri="{BB962C8B-B14F-4D97-AF65-F5344CB8AC3E}">
        <p14:creationId xmlns:p14="http://schemas.microsoft.com/office/powerpoint/2010/main" val="179226375"/>
      </p:ext>
    </p:extLst>
  </p:cSld>
  <p:clrMapOvr>
    <a:masterClrMapping/>
  </p:clrMapOvr>
  <mc:AlternateContent xmlns:mc="http://schemas.openxmlformats.org/markup-compatibility/2006" xmlns:p14="http://schemas.microsoft.com/office/powerpoint/2010/main">
    <mc:Choice Requires="p14">
      <p:transition spd="slow" p14:dur="2000"/>
    </mc:Choice>
    <mc:Fallback xmlns="" xmlns:mv="urn:schemas-microsoft-com:mac:vml">
      <mp:transition xmlns:mp="http://schemas.microsoft.com/office/mac/powerpoint/2008/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dissolve">
                                      <p:cBhvr>
                                        <p:cTn id="12" dur="500"/>
                                        <p:tgtEl>
                                          <p:spTgt spid="2">
                                            <p:txEl>
                                              <p:pRg st="1" end="1"/>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dissolve">
                                      <p:cBhvr>
                                        <p:cTn id="15" dur="500"/>
                                        <p:tgtEl>
                                          <p:spTgt spid="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dissolve">
                                      <p:cBhvr>
                                        <p:cTn id="20" dur="500"/>
                                        <p:tgtEl>
                                          <p:spTgt spid="2">
                                            <p:txEl>
                                              <p:pRg st="2" end="2"/>
                                            </p:txEl>
                                          </p:spTgt>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Effect transition="in" filter="dissolve">
                                      <p:cBhvr>
                                        <p:cTn id="23" dur="500"/>
                                        <p:tgtEl>
                                          <p:spTgt spid="5">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dissolve">
                                      <p:cBhvr>
                                        <p:cTn id="28" dur="500"/>
                                        <p:tgtEl>
                                          <p:spTgt spid="2">
                                            <p:txEl>
                                              <p:pRg st="3" end="3"/>
                                            </p:txEl>
                                          </p:spTgt>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animEffect transition="in" filter="dissolve">
                                      <p:cBhvr>
                                        <p:cTn id="31" dur="500"/>
                                        <p:tgtEl>
                                          <p:spTgt spid="5">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2">
                                            <p:txEl>
                                              <p:pRg st="4" end="4"/>
                                            </p:txEl>
                                          </p:spTgt>
                                        </p:tgtEl>
                                        <p:attrNameLst>
                                          <p:attrName>style.visibility</p:attrName>
                                        </p:attrNameLst>
                                      </p:cBhvr>
                                      <p:to>
                                        <p:strVal val="visible"/>
                                      </p:to>
                                    </p:set>
                                    <p:animEffect transition="in" filter="dissolve">
                                      <p:cBhvr>
                                        <p:cTn id="36" dur="500"/>
                                        <p:tgtEl>
                                          <p:spTgt spid="2">
                                            <p:txEl>
                                              <p:pRg st="4" end="4"/>
                                            </p:txEl>
                                          </p:spTgt>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5">
                                            <p:txEl>
                                              <p:pRg st="3" end="3"/>
                                            </p:txEl>
                                          </p:spTgt>
                                        </p:tgtEl>
                                        <p:attrNameLst>
                                          <p:attrName>style.visibility</p:attrName>
                                        </p:attrNameLst>
                                      </p:cBhvr>
                                      <p:to>
                                        <p:strVal val="visible"/>
                                      </p:to>
                                    </p:set>
                                    <p:animEffect transition="in" filter="dissolve">
                                      <p:cBhvr>
                                        <p:cTn id="39" dur="500"/>
                                        <p:tgtEl>
                                          <p:spTgt spid="5">
                                            <p:txEl>
                                              <p:pRg st="3" end="3"/>
                                            </p:txEl>
                                          </p:spTgt>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5">
                                            <p:txEl>
                                              <p:pRg st="4" end="4"/>
                                            </p:txEl>
                                          </p:spTgt>
                                        </p:tgtEl>
                                        <p:attrNameLst>
                                          <p:attrName>style.visibility</p:attrName>
                                        </p:attrNameLst>
                                      </p:cBhvr>
                                      <p:to>
                                        <p:strVal val="visible"/>
                                      </p:to>
                                    </p:set>
                                    <p:animEffect transition="in" filter="dissolve">
                                      <p:cBhvr>
                                        <p:cTn id="42" dur="500"/>
                                        <p:tgtEl>
                                          <p:spTgt spid="5">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2">
                                            <p:txEl>
                                              <p:pRg st="5" end="5"/>
                                            </p:txEl>
                                          </p:spTgt>
                                        </p:tgtEl>
                                        <p:attrNameLst>
                                          <p:attrName>style.visibility</p:attrName>
                                        </p:attrNameLst>
                                      </p:cBhvr>
                                      <p:to>
                                        <p:strVal val="visible"/>
                                      </p:to>
                                    </p:set>
                                    <p:animEffect transition="in" filter="dissolve">
                                      <p:cBhvr>
                                        <p:cTn id="47"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5" grpId="0" build="p"/>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44"/>
          <p:cNvGrpSpPr/>
          <p:nvPr/>
        </p:nvGrpSpPr>
        <p:grpSpPr>
          <a:xfrm>
            <a:off x="107504" y="476672"/>
            <a:ext cx="6065795" cy="3240360"/>
            <a:chOff x="192961" y="346914"/>
            <a:chExt cx="6065795" cy="3240360"/>
          </a:xfrm>
        </p:grpSpPr>
        <p:pic>
          <p:nvPicPr>
            <p:cNvPr id="22" name="Immagine 21" descr="clouds-7.jpg"/>
            <p:cNvPicPr>
              <a:picLocks noChangeAspect="1"/>
            </p:cNvPicPr>
            <p:nvPr/>
          </p:nvPicPr>
          <p:blipFill>
            <a:blip r:embed="rId3" cstate="print">
              <a:clrChange>
                <a:clrFrom>
                  <a:srgbClr val="FFFFFF"/>
                </a:clrFrom>
                <a:clrTo>
                  <a:srgbClr val="FFFFFF">
                    <a:alpha val="0"/>
                  </a:srgbClr>
                </a:clrTo>
              </a:clrChange>
            </a:blip>
            <a:stretch>
              <a:fillRect/>
            </a:stretch>
          </p:blipFill>
          <p:spPr>
            <a:xfrm>
              <a:off x="192961" y="346914"/>
              <a:ext cx="6065795" cy="3240360"/>
            </a:xfrm>
            <a:prstGeom prst="rect">
              <a:avLst/>
            </a:prstGeom>
          </p:spPr>
        </p:pic>
        <p:sp>
          <p:nvSpPr>
            <p:cNvPr id="4" name="Elaborazione 3"/>
            <p:cNvSpPr/>
            <p:nvPr/>
          </p:nvSpPr>
          <p:spPr>
            <a:xfrm>
              <a:off x="1475656" y="1772816"/>
              <a:ext cx="3888432" cy="360040"/>
            </a:xfrm>
            <a:prstGeom prst="flowChartProcess">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Gill Sans"/>
              </a:endParaRPr>
            </a:p>
          </p:txBody>
        </p:sp>
        <p:cxnSp>
          <p:nvCxnSpPr>
            <p:cNvPr id="6" name="Connettore 1 5"/>
            <p:cNvCxnSpPr/>
            <p:nvPr/>
          </p:nvCxnSpPr>
          <p:spPr>
            <a:xfrm>
              <a:off x="1475656" y="1772816"/>
              <a:ext cx="3888432" cy="0"/>
            </a:xfrm>
            <a:prstGeom prst="line">
              <a:avLst/>
            </a:prstGeom>
            <a:ln w="285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7" name="Connettore 1 6"/>
            <p:cNvCxnSpPr/>
            <p:nvPr/>
          </p:nvCxnSpPr>
          <p:spPr>
            <a:xfrm>
              <a:off x="1475656" y="2132856"/>
              <a:ext cx="3888432" cy="0"/>
            </a:xfrm>
            <a:prstGeom prst="line">
              <a:avLst/>
            </a:prstGeom>
            <a:ln w="285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8" name="CasellaDiTesto 7"/>
            <p:cNvSpPr txBox="1"/>
            <p:nvPr/>
          </p:nvSpPr>
          <p:spPr>
            <a:xfrm>
              <a:off x="2141398" y="1772816"/>
              <a:ext cx="1944425" cy="369332"/>
            </a:xfrm>
            <a:prstGeom prst="rect">
              <a:avLst/>
            </a:prstGeom>
            <a:noFill/>
          </p:spPr>
          <p:txBody>
            <a:bodyPr wrap="none" rtlCol="0">
              <a:spAutoFit/>
            </a:bodyPr>
            <a:lstStyle/>
            <a:p>
              <a:r>
                <a:rPr lang="en-US" i="1" dirty="0" smtClean="0">
                  <a:solidFill>
                    <a:prstClr val="black"/>
                  </a:solidFill>
                  <a:latin typeface="Gill Sans"/>
                </a:rPr>
                <a:t>Forestry Service Bus</a:t>
              </a:r>
              <a:endParaRPr lang="en-US" i="1" dirty="0">
                <a:solidFill>
                  <a:prstClr val="black"/>
                </a:solidFill>
                <a:latin typeface="Gill Sans"/>
              </a:endParaRPr>
            </a:p>
          </p:txBody>
        </p:sp>
        <p:sp>
          <p:nvSpPr>
            <p:cNvPr id="9" name="Rettangolo arrotondato 8"/>
            <p:cNvSpPr/>
            <p:nvPr/>
          </p:nvSpPr>
          <p:spPr>
            <a:xfrm>
              <a:off x="1763688" y="908720"/>
              <a:ext cx="1008112" cy="504056"/>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400" dirty="0" smtClean="0">
                  <a:solidFill>
                    <a:prstClr val="black"/>
                  </a:solidFill>
                  <a:latin typeface="Gill Sans"/>
                </a:rPr>
                <a:t>Service Consumer</a:t>
              </a:r>
              <a:endParaRPr lang="en-US" sz="1400" dirty="0">
                <a:solidFill>
                  <a:prstClr val="black"/>
                </a:solidFill>
                <a:latin typeface="Gill Sans"/>
              </a:endParaRPr>
            </a:p>
          </p:txBody>
        </p:sp>
        <p:sp>
          <p:nvSpPr>
            <p:cNvPr id="10" name="Rettangolo arrotondato 9"/>
            <p:cNvSpPr/>
            <p:nvPr/>
          </p:nvSpPr>
          <p:spPr>
            <a:xfrm>
              <a:off x="3779912" y="908720"/>
              <a:ext cx="1008112" cy="504056"/>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400" dirty="0" smtClean="0">
                  <a:solidFill>
                    <a:prstClr val="black"/>
                  </a:solidFill>
                  <a:latin typeface="Gill Sans"/>
                </a:rPr>
                <a:t>Service Consumer</a:t>
              </a:r>
              <a:endParaRPr lang="en-US" sz="1400" dirty="0">
                <a:solidFill>
                  <a:prstClr val="black"/>
                </a:solidFill>
                <a:latin typeface="Gill Sans"/>
              </a:endParaRPr>
            </a:p>
          </p:txBody>
        </p:sp>
        <p:sp>
          <p:nvSpPr>
            <p:cNvPr id="11" name="Rettangolo arrotondato 10"/>
            <p:cNvSpPr/>
            <p:nvPr/>
          </p:nvSpPr>
          <p:spPr>
            <a:xfrm>
              <a:off x="1691680" y="2492896"/>
              <a:ext cx="1008112" cy="504056"/>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400" dirty="0" smtClean="0">
                  <a:solidFill>
                    <a:prstClr val="black"/>
                  </a:solidFill>
                  <a:latin typeface="Gill Sans"/>
                </a:rPr>
                <a:t>Service Provider</a:t>
              </a:r>
              <a:endParaRPr lang="en-US" sz="1400" dirty="0">
                <a:solidFill>
                  <a:prstClr val="black"/>
                </a:solidFill>
                <a:latin typeface="Gill Sans"/>
              </a:endParaRPr>
            </a:p>
          </p:txBody>
        </p:sp>
        <p:sp>
          <p:nvSpPr>
            <p:cNvPr id="12" name="Rettangolo arrotondato 11"/>
            <p:cNvSpPr/>
            <p:nvPr/>
          </p:nvSpPr>
          <p:spPr>
            <a:xfrm>
              <a:off x="2987824" y="2492896"/>
              <a:ext cx="1008112" cy="504056"/>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400" dirty="0" smtClean="0">
                  <a:solidFill>
                    <a:prstClr val="black"/>
                  </a:solidFill>
                  <a:latin typeface="Gill Sans"/>
                </a:rPr>
                <a:t>Service Provider</a:t>
              </a:r>
              <a:endParaRPr lang="en-US" sz="1400" dirty="0">
                <a:solidFill>
                  <a:prstClr val="black"/>
                </a:solidFill>
                <a:latin typeface="Gill Sans"/>
              </a:endParaRPr>
            </a:p>
          </p:txBody>
        </p:sp>
        <p:sp>
          <p:nvSpPr>
            <p:cNvPr id="13" name="Rettangolo arrotondato 12"/>
            <p:cNvSpPr/>
            <p:nvPr/>
          </p:nvSpPr>
          <p:spPr>
            <a:xfrm>
              <a:off x="4355976" y="2492896"/>
              <a:ext cx="1008112" cy="504056"/>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400" dirty="0" smtClean="0">
                  <a:solidFill>
                    <a:prstClr val="black"/>
                  </a:solidFill>
                  <a:latin typeface="Gill Sans"/>
                </a:rPr>
                <a:t>Service Provider</a:t>
              </a:r>
              <a:endParaRPr lang="en-US" sz="1400" dirty="0">
                <a:solidFill>
                  <a:prstClr val="black"/>
                </a:solidFill>
                <a:latin typeface="Gill Sans"/>
              </a:endParaRPr>
            </a:p>
          </p:txBody>
        </p:sp>
        <p:cxnSp>
          <p:nvCxnSpPr>
            <p:cNvPr id="15" name="Connettore 1 14"/>
            <p:cNvCxnSpPr>
              <a:stCxn id="9" idx="2"/>
            </p:cNvCxnSpPr>
            <p:nvPr/>
          </p:nvCxnSpPr>
          <p:spPr>
            <a:xfrm>
              <a:off x="2267744" y="1412776"/>
              <a:ext cx="0" cy="36004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Connettore 1 15"/>
            <p:cNvCxnSpPr/>
            <p:nvPr/>
          </p:nvCxnSpPr>
          <p:spPr>
            <a:xfrm>
              <a:off x="4283968" y="1412776"/>
              <a:ext cx="0" cy="36004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 name="Connettore 1 16"/>
            <p:cNvCxnSpPr/>
            <p:nvPr/>
          </p:nvCxnSpPr>
          <p:spPr>
            <a:xfrm>
              <a:off x="2267744" y="2132856"/>
              <a:ext cx="0" cy="36004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 name="Connettore 1 17"/>
            <p:cNvCxnSpPr/>
            <p:nvPr/>
          </p:nvCxnSpPr>
          <p:spPr>
            <a:xfrm>
              <a:off x="3491880" y="2132856"/>
              <a:ext cx="0" cy="36004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 name="Connettore 1 18"/>
            <p:cNvCxnSpPr/>
            <p:nvPr/>
          </p:nvCxnSpPr>
          <p:spPr>
            <a:xfrm>
              <a:off x="4788024" y="2132856"/>
              <a:ext cx="0" cy="36004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4" name="Cilindro 23"/>
            <p:cNvSpPr/>
            <p:nvPr/>
          </p:nvSpPr>
          <p:spPr>
            <a:xfrm>
              <a:off x="3707904" y="2924944"/>
              <a:ext cx="360040" cy="288032"/>
            </a:xfrm>
            <a:prstGeom prst="can">
              <a:avLst>
                <a:gd name="adj" fmla="val 50000"/>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Gill Sans"/>
              </a:endParaRPr>
            </a:p>
          </p:txBody>
        </p:sp>
      </p:grpSp>
      <p:sp>
        <p:nvSpPr>
          <p:cNvPr id="41" name="CasellaDiTesto 40"/>
          <p:cNvSpPr txBox="1"/>
          <p:nvPr/>
        </p:nvSpPr>
        <p:spPr>
          <a:xfrm>
            <a:off x="2235850" y="116492"/>
            <a:ext cx="2512602" cy="369332"/>
          </a:xfrm>
          <a:prstGeom prst="rect">
            <a:avLst/>
          </a:prstGeom>
          <a:noFill/>
        </p:spPr>
        <p:txBody>
          <a:bodyPr wrap="none" rtlCol="0">
            <a:spAutoFit/>
          </a:bodyPr>
          <a:lstStyle/>
          <a:p>
            <a:r>
              <a:rPr lang="en-US" dirty="0" smtClean="0">
                <a:solidFill>
                  <a:prstClr val="black"/>
                </a:solidFill>
                <a:latin typeface="Gill Sans"/>
              </a:rPr>
              <a:t>Forestry e-Infrastructure</a:t>
            </a:r>
            <a:endParaRPr lang="en-US" dirty="0">
              <a:solidFill>
                <a:prstClr val="black"/>
              </a:solidFill>
              <a:latin typeface="Gill Sans"/>
            </a:endParaRPr>
          </a:p>
        </p:txBody>
      </p:sp>
      <p:sp>
        <p:nvSpPr>
          <p:cNvPr id="126" name="Segnaposto contenuto 125"/>
          <p:cNvSpPr>
            <a:spLocks noGrp="1"/>
          </p:cNvSpPr>
          <p:nvPr>
            <p:ph idx="1"/>
          </p:nvPr>
        </p:nvSpPr>
        <p:spPr>
          <a:xfrm>
            <a:off x="755576" y="3861048"/>
            <a:ext cx="3816424" cy="1872208"/>
          </a:xfrm>
        </p:spPr>
        <p:style>
          <a:lnRef idx="1">
            <a:schemeClr val="accent2"/>
          </a:lnRef>
          <a:fillRef idx="2">
            <a:schemeClr val="accent2"/>
          </a:fillRef>
          <a:effectRef idx="1">
            <a:schemeClr val="accent2"/>
          </a:effectRef>
          <a:fontRef idx="minor">
            <a:schemeClr val="dk1"/>
          </a:fontRef>
        </p:style>
        <p:txBody>
          <a:bodyPr>
            <a:normAutofit fontScale="77500" lnSpcReduction="20000"/>
          </a:bodyPr>
          <a:lstStyle/>
          <a:p>
            <a:r>
              <a:rPr lang="en-US" sz="2400" dirty="0" smtClean="0">
                <a:latin typeface="Gill Sans"/>
              </a:rPr>
              <a:t>Metadata model(s)</a:t>
            </a:r>
          </a:p>
          <a:p>
            <a:r>
              <a:rPr lang="en-US" sz="2400" dirty="0" smtClean="0">
                <a:latin typeface="Gill Sans"/>
              </a:rPr>
              <a:t>Data Model(s)</a:t>
            </a:r>
          </a:p>
          <a:p>
            <a:r>
              <a:rPr lang="en-US" sz="2400" dirty="0" smtClean="0">
                <a:latin typeface="Gill Sans"/>
              </a:rPr>
              <a:t>Encoding Format(s)/Language(s)</a:t>
            </a:r>
          </a:p>
          <a:p>
            <a:r>
              <a:rPr lang="en-US" sz="2400" dirty="0" smtClean="0">
                <a:latin typeface="Gill Sans"/>
              </a:rPr>
              <a:t>Controlled Vocabulary(</a:t>
            </a:r>
            <a:r>
              <a:rPr lang="en-US" sz="2400" dirty="0" err="1" smtClean="0">
                <a:latin typeface="Gill Sans"/>
              </a:rPr>
              <a:t>ies</a:t>
            </a:r>
            <a:r>
              <a:rPr lang="en-US" sz="2400" dirty="0" smtClean="0">
                <a:latin typeface="Gill Sans"/>
              </a:rPr>
              <a:t>)</a:t>
            </a:r>
            <a:endParaRPr lang="en-US" sz="2400" dirty="0">
              <a:latin typeface="Gill Sans"/>
            </a:endParaRPr>
          </a:p>
          <a:p>
            <a:r>
              <a:rPr lang="en-US" sz="2400" dirty="0" smtClean="0">
                <a:latin typeface="Gill Sans"/>
              </a:rPr>
              <a:t>Data conventions</a:t>
            </a:r>
          </a:p>
          <a:p>
            <a:r>
              <a:rPr lang="en-US" sz="2400" dirty="0" smtClean="0">
                <a:latin typeface="Gill Sans"/>
              </a:rPr>
              <a:t>Semantics</a:t>
            </a:r>
          </a:p>
        </p:txBody>
      </p:sp>
      <p:sp>
        <p:nvSpPr>
          <p:cNvPr id="130" name="Segnaposto contenuto 125"/>
          <p:cNvSpPr txBox="1">
            <a:spLocks/>
          </p:cNvSpPr>
          <p:nvPr/>
        </p:nvSpPr>
        <p:spPr>
          <a:xfrm>
            <a:off x="4283968" y="4293096"/>
            <a:ext cx="4320532" cy="2088232"/>
          </a:xfrm>
          <a:prstGeom prst="rect">
            <a:avLst/>
          </a:prstGeom>
        </p:spPr>
        <p:style>
          <a:lnRef idx="1">
            <a:schemeClr val="accent5"/>
          </a:lnRef>
          <a:fillRef idx="2">
            <a:schemeClr val="accent5"/>
          </a:fillRef>
          <a:effectRef idx="1">
            <a:schemeClr val="accent5"/>
          </a:effectRef>
          <a:fontRef idx="minor">
            <a:schemeClr val="dk1"/>
          </a:fontRef>
        </p:style>
        <p:txBody>
          <a:bodyPr vert="horz" lIns="91440" tIns="45720" rIns="91440" bIns="45720" rtlCol="0">
            <a:normAutofit fontScale="85000" lnSpcReduction="1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Gill Sans"/>
                <a:ea typeface="+mn-ea"/>
                <a:cs typeface="+mn-cs"/>
              </a:rPr>
              <a:t>Discovery protocol(s)/interface(s)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Gill Sans"/>
                <a:ea typeface="+mn-ea"/>
                <a:cs typeface="+mn-cs"/>
              </a:rPr>
              <a:t>Access protocol(s)/interface(s)</a:t>
            </a:r>
          </a:p>
          <a:p>
            <a:pPr marL="342900" lvl="0" indent="-342900">
              <a:spcBef>
                <a:spcPct val="20000"/>
              </a:spcBef>
              <a:buFont typeface="Arial" pitchFamily="34" charset="0"/>
              <a:buChar char="•"/>
            </a:pPr>
            <a:r>
              <a:rPr lang="en-US" sz="2400" dirty="0" smtClean="0">
                <a:latin typeface="Gill Sans"/>
              </a:rPr>
              <a:t>Visualization protocol(s)/interface(s)</a:t>
            </a:r>
            <a:endParaRPr kumimoji="0" lang="en-US" sz="2400" b="0" i="0" u="none" strike="noStrike" kern="1200" cap="none" spc="0" normalizeH="0" baseline="0" noProof="0" dirty="0" smtClean="0">
              <a:ln>
                <a:noFill/>
              </a:ln>
              <a:solidFill>
                <a:schemeClr val="tx1"/>
              </a:solidFill>
              <a:effectLst/>
              <a:uLnTx/>
              <a:uFillTx/>
              <a:latin typeface="Gill Sans"/>
              <a:ea typeface="+mn-ea"/>
              <a:cs typeface="+mn-cs"/>
            </a:endParaRPr>
          </a:p>
          <a:p>
            <a:pPr marL="342900" lvl="0" indent="-342900">
              <a:spcBef>
                <a:spcPct val="20000"/>
              </a:spcBef>
              <a:buFont typeface="Arial" pitchFamily="34" charset="0"/>
              <a:buChar char="•"/>
            </a:pPr>
            <a:r>
              <a:rPr lang="en-US" sz="2400" dirty="0" smtClean="0">
                <a:latin typeface="Gill Sans"/>
              </a:rPr>
              <a:t>Processing protocol(s)/interface(s)</a:t>
            </a:r>
          </a:p>
          <a:p>
            <a:pPr lvl="0">
              <a:spcBef>
                <a:spcPct val="20000"/>
              </a:spcBef>
            </a:pPr>
            <a:endParaRPr lang="en-US" sz="2400" dirty="0" smtClean="0">
              <a:latin typeface="Gill Sans"/>
            </a:endParaRPr>
          </a:p>
        </p:txBody>
      </p:sp>
      <p:sp>
        <p:nvSpPr>
          <p:cNvPr id="131" name="Triangolo isoscele 130"/>
          <p:cNvSpPr/>
          <p:nvPr/>
        </p:nvSpPr>
        <p:spPr>
          <a:xfrm rot="16200000">
            <a:off x="5108465" y="1949774"/>
            <a:ext cx="353602" cy="261904"/>
          </a:xfrm>
          <a:prstGeom prst="triangle">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Gill Sans"/>
            </a:endParaRPr>
          </a:p>
        </p:txBody>
      </p:sp>
      <p:cxnSp>
        <p:nvCxnSpPr>
          <p:cNvPr id="132" name="Connettore 4 131"/>
          <p:cNvCxnSpPr>
            <a:stCxn id="131" idx="3"/>
            <a:endCxn id="130" idx="0"/>
          </p:cNvCxnSpPr>
          <p:nvPr/>
        </p:nvCxnSpPr>
        <p:spPr>
          <a:xfrm>
            <a:off x="5416218" y="2080726"/>
            <a:ext cx="1028016" cy="2212370"/>
          </a:xfrm>
          <a:prstGeom prst="bentConnector2">
            <a:avLst/>
          </a:prstGeom>
          <a:ln w="38100">
            <a:solidFill>
              <a:schemeClr val="accent6">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34" name="Triangolo isoscele 133"/>
          <p:cNvSpPr/>
          <p:nvPr/>
        </p:nvSpPr>
        <p:spPr>
          <a:xfrm rot="5400000" flipH="1">
            <a:off x="1141776" y="1932979"/>
            <a:ext cx="353602" cy="261904"/>
          </a:xfrm>
          <a:prstGeom prst="triangle">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Gill Sans"/>
            </a:endParaRPr>
          </a:p>
        </p:txBody>
      </p:sp>
      <p:cxnSp>
        <p:nvCxnSpPr>
          <p:cNvPr id="135" name="Connettore 4 134"/>
          <p:cNvCxnSpPr>
            <a:stCxn id="134" idx="3"/>
            <a:endCxn id="126" idx="1"/>
          </p:cNvCxnSpPr>
          <p:nvPr/>
        </p:nvCxnSpPr>
        <p:spPr>
          <a:xfrm rot="10800000" flipV="1">
            <a:off x="755577" y="2063930"/>
            <a:ext cx="432049" cy="2733221"/>
          </a:xfrm>
          <a:prstGeom prst="bentConnector3">
            <a:avLst>
              <a:gd name="adj1" fmla="val 152911"/>
            </a:avLst>
          </a:prstGeom>
          <a:ln w="38100">
            <a:solidFill>
              <a:schemeClr val="accent6">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38" name="Segnaposto contenuto 125"/>
          <p:cNvSpPr txBox="1">
            <a:spLocks/>
          </p:cNvSpPr>
          <p:nvPr/>
        </p:nvSpPr>
        <p:spPr>
          <a:xfrm>
            <a:off x="6588224" y="260648"/>
            <a:ext cx="2304256" cy="1296144"/>
          </a:xfrm>
          <a:prstGeom prst="rect">
            <a:avLst/>
          </a:prstGeom>
        </p:spPr>
        <p:style>
          <a:lnRef idx="1">
            <a:schemeClr val="accent6"/>
          </a:lnRef>
          <a:fillRef idx="2">
            <a:schemeClr val="accent6"/>
          </a:fillRef>
          <a:effectRef idx="1">
            <a:schemeClr val="accent6"/>
          </a:effectRef>
          <a:fontRef idx="minor">
            <a:schemeClr val="dk1"/>
          </a:fontRef>
        </p:style>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Gill Sans"/>
                <a:ea typeface="+mn-ea"/>
                <a:cs typeface="+mn-cs"/>
              </a:rPr>
              <a:t>Best practices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000" dirty="0" smtClean="0">
                <a:solidFill>
                  <a:schemeClr val="tx1"/>
                </a:solidFill>
                <a:latin typeface="Gill Sans"/>
              </a:rPr>
              <a:t>Data policies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000" dirty="0" smtClean="0">
                <a:solidFill>
                  <a:schemeClr val="tx1"/>
                </a:solidFill>
                <a:latin typeface="Gill Sans"/>
              </a:rPr>
              <a:t>Security (AAA)</a:t>
            </a:r>
          </a:p>
        </p:txBody>
      </p:sp>
      <p:cxnSp>
        <p:nvCxnSpPr>
          <p:cNvPr id="139" name="Connettore 4 131"/>
          <p:cNvCxnSpPr>
            <a:stCxn id="138" idx="2"/>
            <a:endCxn id="131" idx="3"/>
          </p:cNvCxnSpPr>
          <p:nvPr/>
        </p:nvCxnSpPr>
        <p:spPr>
          <a:xfrm rot="5400000">
            <a:off x="6316318" y="656692"/>
            <a:ext cx="523934" cy="2324134"/>
          </a:xfrm>
          <a:prstGeom prst="bentConnector2">
            <a:avLst/>
          </a:prstGeom>
          <a:ln w="38100">
            <a:solidFill>
              <a:schemeClr val="accent6">
                <a:lumMod val="50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142" name="Picture 10" descr="Forestry.png"/>
          <p:cNvPicPr>
            <a:picLocks noChangeAspect="1"/>
          </p:cNvPicPr>
          <p:nvPr/>
        </p:nvPicPr>
        <p:blipFill>
          <a:blip r:embed="rId4" cstate="print"/>
          <a:stretch>
            <a:fillRect/>
          </a:stretch>
        </p:blipFill>
        <p:spPr>
          <a:xfrm>
            <a:off x="755576" y="476672"/>
            <a:ext cx="785818" cy="785818"/>
          </a:xfrm>
          <a:prstGeom prst="rect">
            <a:avLst/>
          </a:prstGeom>
          <a:noFill/>
          <a:ln>
            <a:noFill/>
          </a:ln>
          <a:scene3d>
            <a:camera prst="perspectiveHeroicExtremeLeftFacing"/>
            <a:lightRig rig="threePt" dir="t"/>
          </a:scene3d>
        </p:spPr>
      </p:pic>
      <p:pic>
        <p:nvPicPr>
          <p:cNvPr id="143" name="Immagine 142" descr="CDI.gif"/>
          <p:cNvPicPr>
            <a:picLocks noChangeAspect="1"/>
          </p:cNvPicPr>
          <p:nvPr/>
        </p:nvPicPr>
        <p:blipFill>
          <a:blip r:embed="rId5" cstate="print"/>
          <a:stretch>
            <a:fillRect/>
          </a:stretch>
        </p:blipFill>
        <p:spPr>
          <a:xfrm>
            <a:off x="358423" y="7037675"/>
            <a:ext cx="3048000" cy="381000"/>
          </a:xfrm>
          <a:prstGeom prst="rect">
            <a:avLst/>
          </a:prstGeom>
        </p:spPr>
      </p:pic>
      <p:pic>
        <p:nvPicPr>
          <p:cNvPr id="144" name="Immagine 143" descr="cen287.jpg"/>
          <p:cNvPicPr>
            <a:picLocks noChangeAspect="1"/>
          </p:cNvPicPr>
          <p:nvPr/>
        </p:nvPicPr>
        <p:blipFill>
          <a:blip r:embed="rId6" cstate="print"/>
          <a:stretch>
            <a:fillRect/>
          </a:stretch>
        </p:blipFill>
        <p:spPr>
          <a:xfrm>
            <a:off x="-2075915" y="5894610"/>
            <a:ext cx="1619250" cy="466725"/>
          </a:xfrm>
          <a:prstGeom prst="rect">
            <a:avLst/>
          </a:prstGeom>
        </p:spPr>
      </p:pic>
      <p:pic>
        <p:nvPicPr>
          <p:cNvPr id="145" name="Immagine 144" descr="CEOS.jpg"/>
          <p:cNvPicPr>
            <a:picLocks noChangeAspect="1"/>
          </p:cNvPicPr>
          <p:nvPr/>
        </p:nvPicPr>
        <p:blipFill>
          <a:blip r:embed="rId7" cstate="print"/>
          <a:stretch>
            <a:fillRect/>
          </a:stretch>
        </p:blipFill>
        <p:spPr>
          <a:xfrm>
            <a:off x="9898647" y="293584"/>
            <a:ext cx="2648572" cy="990000"/>
          </a:xfrm>
          <a:prstGeom prst="rect">
            <a:avLst/>
          </a:prstGeom>
        </p:spPr>
      </p:pic>
      <p:pic>
        <p:nvPicPr>
          <p:cNvPr id="146" name="Immagine 145" descr="DCMI.bmp"/>
          <p:cNvPicPr>
            <a:picLocks noChangeAspect="1"/>
          </p:cNvPicPr>
          <p:nvPr/>
        </p:nvPicPr>
        <p:blipFill>
          <a:blip r:embed="rId8" cstate="print"/>
          <a:stretch>
            <a:fillRect/>
          </a:stretch>
        </p:blipFill>
        <p:spPr>
          <a:xfrm>
            <a:off x="9612560" y="6093296"/>
            <a:ext cx="952500" cy="444500"/>
          </a:xfrm>
          <a:prstGeom prst="rect">
            <a:avLst/>
          </a:prstGeom>
        </p:spPr>
      </p:pic>
      <p:pic>
        <p:nvPicPr>
          <p:cNvPr id="147" name="Immagine 146" descr="DGIWG.png"/>
          <p:cNvPicPr>
            <a:picLocks noChangeAspect="1"/>
          </p:cNvPicPr>
          <p:nvPr/>
        </p:nvPicPr>
        <p:blipFill>
          <a:blip r:embed="rId9" cstate="print"/>
          <a:stretch>
            <a:fillRect/>
          </a:stretch>
        </p:blipFill>
        <p:spPr>
          <a:xfrm>
            <a:off x="9612560" y="4797152"/>
            <a:ext cx="1078903" cy="1078903"/>
          </a:xfrm>
          <a:prstGeom prst="rect">
            <a:avLst/>
          </a:prstGeom>
        </p:spPr>
      </p:pic>
      <p:pic>
        <p:nvPicPr>
          <p:cNvPr id="148" name="Immagine 147" descr="ESRI.jpg"/>
          <p:cNvPicPr>
            <a:picLocks noChangeAspect="1"/>
          </p:cNvPicPr>
          <p:nvPr/>
        </p:nvPicPr>
        <p:blipFill>
          <a:blip r:embed="rId10" cstate="print"/>
          <a:stretch>
            <a:fillRect/>
          </a:stretch>
        </p:blipFill>
        <p:spPr>
          <a:xfrm>
            <a:off x="9515056" y="1778352"/>
            <a:ext cx="2857500" cy="1276350"/>
          </a:xfrm>
          <a:prstGeom prst="rect">
            <a:avLst/>
          </a:prstGeom>
        </p:spPr>
      </p:pic>
      <p:pic>
        <p:nvPicPr>
          <p:cNvPr id="149" name="Immagine 148" descr="GBIF.png"/>
          <p:cNvPicPr>
            <a:picLocks noChangeAspect="1"/>
          </p:cNvPicPr>
          <p:nvPr/>
        </p:nvPicPr>
        <p:blipFill>
          <a:blip r:embed="rId11" cstate="print"/>
          <a:stretch>
            <a:fillRect/>
          </a:stretch>
        </p:blipFill>
        <p:spPr>
          <a:xfrm>
            <a:off x="9727347" y="1999000"/>
            <a:ext cx="2948678" cy="2648454"/>
          </a:xfrm>
          <a:prstGeom prst="rect">
            <a:avLst/>
          </a:prstGeom>
        </p:spPr>
      </p:pic>
      <p:pic>
        <p:nvPicPr>
          <p:cNvPr id="150" name="Immagine 149" descr="GEO.jpg"/>
          <p:cNvPicPr>
            <a:picLocks noChangeAspect="1"/>
          </p:cNvPicPr>
          <p:nvPr/>
        </p:nvPicPr>
        <p:blipFill>
          <a:blip r:embed="rId12" cstate="print"/>
          <a:stretch>
            <a:fillRect/>
          </a:stretch>
        </p:blipFill>
        <p:spPr>
          <a:xfrm>
            <a:off x="-1727052" y="6747655"/>
            <a:ext cx="755650" cy="139700"/>
          </a:xfrm>
          <a:prstGeom prst="rect">
            <a:avLst/>
          </a:prstGeom>
        </p:spPr>
      </p:pic>
      <p:pic>
        <p:nvPicPr>
          <p:cNvPr id="151" name="Immagine 150" descr="Geonetwork.jpg"/>
          <p:cNvPicPr>
            <a:picLocks noChangeAspect="1"/>
          </p:cNvPicPr>
          <p:nvPr/>
        </p:nvPicPr>
        <p:blipFill>
          <a:blip r:embed="rId13" cstate="print"/>
          <a:stretch>
            <a:fillRect/>
          </a:stretch>
        </p:blipFill>
        <p:spPr>
          <a:xfrm>
            <a:off x="3400396" y="8703550"/>
            <a:ext cx="863600" cy="203200"/>
          </a:xfrm>
          <a:prstGeom prst="rect">
            <a:avLst/>
          </a:prstGeom>
        </p:spPr>
      </p:pic>
      <p:pic>
        <p:nvPicPr>
          <p:cNvPr id="152" name="Immagine 151" descr="GeoTiff.jpg"/>
          <p:cNvPicPr>
            <a:picLocks noChangeAspect="1"/>
          </p:cNvPicPr>
          <p:nvPr/>
        </p:nvPicPr>
        <p:blipFill>
          <a:blip r:embed="rId14" cstate="print"/>
          <a:stretch>
            <a:fillRect/>
          </a:stretch>
        </p:blipFill>
        <p:spPr>
          <a:xfrm>
            <a:off x="1790310" y="7249888"/>
            <a:ext cx="1358900" cy="1320800"/>
          </a:xfrm>
          <a:prstGeom prst="rect">
            <a:avLst/>
          </a:prstGeom>
        </p:spPr>
      </p:pic>
      <p:pic>
        <p:nvPicPr>
          <p:cNvPr id="153" name="Immagine 152" descr="GMES-new1.bmp"/>
          <p:cNvPicPr>
            <a:picLocks noChangeAspect="1"/>
          </p:cNvPicPr>
          <p:nvPr/>
        </p:nvPicPr>
        <p:blipFill>
          <a:blip r:embed="rId15" cstate="print"/>
          <a:stretch>
            <a:fillRect/>
          </a:stretch>
        </p:blipFill>
        <p:spPr>
          <a:xfrm>
            <a:off x="4434588" y="8103550"/>
            <a:ext cx="1289050" cy="679450"/>
          </a:xfrm>
          <a:prstGeom prst="rect">
            <a:avLst/>
          </a:prstGeom>
        </p:spPr>
      </p:pic>
      <p:pic>
        <p:nvPicPr>
          <p:cNvPr id="154" name="Immagine 153" descr="GML-1.jpg"/>
          <p:cNvPicPr>
            <a:picLocks noChangeAspect="1"/>
          </p:cNvPicPr>
          <p:nvPr/>
        </p:nvPicPr>
        <p:blipFill>
          <a:blip r:embed="rId16" cstate="print"/>
          <a:stretch>
            <a:fillRect/>
          </a:stretch>
        </p:blipFill>
        <p:spPr>
          <a:xfrm>
            <a:off x="5724799" y="8805150"/>
            <a:ext cx="2247900" cy="901700"/>
          </a:xfrm>
          <a:prstGeom prst="rect">
            <a:avLst/>
          </a:prstGeom>
        </p:spPr>
      </p:pic>
      <p:pic>
        <p:nvPicPr>
          <p:cNvPr id="155" name="Immagine 154" descr="Google.jpg"/>
          <p:cNvPicPr>
            <a:picLocks noChangeAspect="1"/>
          </p:cNvPicPr>
          <p:nvPr/>
        </p:nvPicPr>
        <p:blipFill>
          <a:blip r:embed="rId17" cstate="print"/>
          <a:stretch>
            <a:fillRect/>
          </a:stretch>
        </p:blipFill>
        <p:spPr>
          <a:xfrm>
            <a:off x="4863950" y="7070707"/>
            <a:ext cx="952500" cy="393700"/>
          </a:xfrm>
          <a:prstGeom prst="rect">
            <a:avLst/>
          </a:prstGeom>
        </p:spPr>
      </p:pic>
      <p:pic>
        <p:nvPicPr>
          <p:cNvPr id="156" name="Immagine 155" descr="gooslogofront.gif"/>
          <p:cNvPicPr>
            <a:picLocks noChangeAspect="1"/>
          </p:cNvPicPr>
          <p:nvPr/>
        </p:nvPicPr>
        <p:blipFill>
          <a:blip r:embed="rId18" cstate="print"/>
          <a:stretch>
            <a:fillRect/>
          </a:stretch>
        </p:blipFill>
        <p:spPr>
          <a:xfrm>
            <a:off x="10589173" y="6765907"/>
            <a:ext cx="1225550" cy="609600"/>
          </a:xfrm>
          <a:prstGeom prst="rect">
            <a:avLst/>
          </a:prstGeom>
        </p:spPr>
      </p:pic>
      <p:pic>
        <p:nvPicPr>
          <p:cNvPr id="157" name="Immagine 156" descr="hdf_logo.jpg"/>
          <p:cNvPicPr>
            <a:picLocks noChangeAspect="1"/>
          </p:cNvPicPr>
          <p:nvPr/>
        </p:nvPicPr>
        <p:blipFill>
          <a:blip r:embed="rId19" cstate="print"/>
          <a:stretch>
            <a:fillRect/>
          </a:stretch>
        </p:blipFill>
        <p:spPr>
          <a:xfrm>
            <a:off x="-879100" y="7639212"/>
            <a:ext cx="2678806" cy="901521"/>
          </a:xfrm>
          <a:prstGeom prst="rect">
            <a:avLst/>
          </a:prstGeom>
        </p:spPr>
      </p:pic>
      <p:pic>
        <p:nvPicPr>
          <p:cNvPr id="158" name="Immagine 157" descr="HMA.jpg"/>
          <p:cNvPicPr>
            <a:picLocks noChangeAspect="1"/>
          </p:cNvPicPr>
          <p:nvPr/>
        </p:nvPicPr>
        <p:blipFill>
          <a:blip r:embed="rId20" cstate="print"/>
          <a:stretch>
            <a:fillRect/>
          </a:stretch>
        </p:blipFill>
        <p:spPr>
          <a:xfrm>
            <a:off x="10572750" y="5857125"/>
            <a:ext cx="781050" cy="361950"/>
          </a:xfrm>
          <a:prstGeom prst="rect">
            <a:avLst/>
          </a:prstGeom>
        </p:spPr>
      </p:pic>
      <p:pic>
        <p:nvPicPr>
          <p:cNvPr id="159" name="Immagine 158" descr="ICEO.jpg"/>
          <p:cNvPicPr>
            <a:picLocks noChangeAspect="1"/>
          </p:cNvPicPr>
          <p:nvPr/>
        </p:nvPicPr>
        <p:blipFill>
          <a:blip r:embed="rId21" cstate="print"/>
          <a:stretch>
            <a:fillRect/>
          </a:stretch>
        </p:blipFill>
        <p:spPr>
          <a:xfrm>
            <a:off x="9612560" y="3913572"/>
            <a:ext cx="673100" cy="241300"/>
          </a:xfrm>
          <a:prstGeom prst="rect">
            <a:avLst/>
          </a:prstGeom>
        </p:spPr>
      </p:pic>
      <p:pic>
        <p:nvPicPr>
          <p:cNvPr id="160" name="Immagine 159" descr="ICSU.jpg"/>
          <p:cNvPicPr>
            <a:picLocks noChangeAspect="1"/>
          </p:cNvPicPr>
          <p:nvPr/>
        </p:nvPicPr>
        <p:blipFill>
          <a:blip r:embed="rId22" cstate="print"/>
          <a:stretch>
            <a:fillRect/>
          </a:stretch>
        </p:blipFill>
        <p:spPr>
          <a:xfrm>
            <a:off x="10561700" y="5342450"/>
            <a:ext cx="933450" cy="311150"/>
          </a:xfrm>
          <a:prstGeom prst="rect">
            <a:avLst/>
          </a:prstGeom>
        </p:spPr>
      </p:pic>
      <p:pic>
        <p:nvPicPr>
          <p:cNvPr id="161" name="Immagine 160" descr="IEEE.png"/>
          <p:cNvPicPr>
            <a:picLocks noChangeAspect="1"/>
          </p:cNvPicPr>
          <p:nvPr/>
        </p:nvPicPr>
        <p:blipFill>
          <a:blip r:embed="rId23" cstate="print"/>
          <a:stretch>
            <a:fillRect/>
          </a:stretch>
        </p:blipFill>
        <p:spPr>
          <a:xfrm>
            <a:off x="5990644" y="7806532"/>
            <a:ext cx="1920081" cy="566881"/>
          </a:xfrm>
          <a:prstGeom prst="rect">
            <a:avLst/>
          </a:prstGeom>
        </p:spPr>
      </p:pic>
      <p:pic>
        <p:nvPicPr>
          <p:cNvPr id="162" name="Immagine 161" descr="ietflogo2e.gif"/>
          <p:cNvPicPr>
            <a:picLocks noChangeAspect="1"/>
          </p:cNvPicPr>
          <p:nvPr/>
        </p:nvPicPr>
        <p:blipFill>
          <a:blip r:embed="rId24" cstate="print"/>
          <a:stretch>
            <a:fillRect/>
          </a:stretch>
        </p:blipFill>
        <p:spPr>
          <a:xfrm>
            <a:off x="2469760" y="7228175"/>
            <a:ext cx="1778000" cy="1016000"/>
          </a:xfrm>
          <a:prstGeom prst="rect">
            <a:avLst/>
          </a:prstGeom>
        </p:spPr>
      </p:pic>
      <p:pic>
        <p:nvPicPr>
          <p:cNvPr id="163" name="Immagine 162" descr="Inspire.jpg"/>
          <p:cNvPicPr>
            <a:picLocks noChangeAspect="1"/>
          </p:cNvPicPr>
          <p:nvPr/>
        </p:nvPicPr>
        <p:blipFill>
          <a:blip r:embed="rId25" cstate="print"/>
          <a:stretch>
            <a:fillRect/>
          </a:stretch>
        </p:blipFill>
        <p:spPr>
          <a:xfrm>
            <a:off x="10266425" y="4495527"/>
            <a:ext cx="590550" cy="603250"/>
          </a:xfrm>
          <a:prstGeom prst="rect">
            <a:avLst/>
          </a:prstGeom>
        </p:spPr>
      </p:pic>
      <p:pic>
        <p:nvPicPr>
          <p:cNvPr id="164" name="Immagine 163" descr="IODE.gif"/>
          <p:cNvPicPr>
            <a:picLocks noChangeAspect="1"/>
          </p:cNvPicPr>
          <p:nvPr/>
        </p:nvPicPr>
        <p:blipFill>
          <a:blip r:embed="rId26" cstate="print"/>
          <a:stretch>
            <a:fillRect/>
          </a:stretch>
        </p:blipFill>
        <p:spPr>
          <a:xfrm>
            <a:off x="6216352" y="7420225"/>
            <a:ext cx="3048000" cy="273050"/>
          </a:xfrm>
          <a:prstGeom prst="rect">
            <a:avLst/>
          </a:prstGeom>
        </p:spPr>
      </p:pic>
      <p:pic>
        <p:nvPicPr>
          <p:cNvPr id="165" name="Immagine 164" descr="IPCC1.jpg"/>
          <p:cNvPicPr>
            <a:picLocks noChangeAspect="1"/>
          </p:cNvPicPr>
          <p:nvPr/>
        </p:nvPicPr>
        <p:blipFill>
          <a:blip r:embed="rId27" cstate="print"/>
          <a:stretch>
            <a:fillRect/>
          </a:stretch>
        </p:blipFill>
        <p:spPr>
          <a:xfrm>
            <a:off x="9727347" y="7356725"/>
            <a:ext cx="577850" cy="400050"/>
          </a:xfrm>
          <a:prstGeom prst="rect">
            <a:avLst/>
          </a:prstGeom>
        </p:spPr>
      </p:pic>
      <p:pic>
        <p:nvPicPr>
          <p:cNvPr id="166" name="Immagine 165" descr="ISOLogo_en.gif"/>
          <p:cNvPicPr>
            <a:picLocks noChangeAspect="1"/>
          </p:cNvPicPr>
          <p:nvPr/>
        </p:nvPicPr>
        <p:blipFill>
          <a:blip r:embed="rId28" cstate="print"/>
          <a:stretch>
            <a:fillRect/>
          </a:stretch>
        </p:blipFill>
        <p:spPr>
          <a:xfrm>
            <a:off x="7883775" y="9426866"/>
            <a:ext cx="1441450" cy="584200"/>
          </a:xfrm>
          <a:prstGeom prst="rect">
            <a:avLst/>
          </a:prstGeom>
        </p:spPr>
      </p:pic>
      <p:pic>
        <p:nvPicPr>
          <p:cNvPr id="167" name="Immagine 166" descr="ITU-official-logo_75.gif"/>
          <p:cNvPicPr>
            <a:picLocks noChangeAspect="1"/>
          </p:cNvPicPr>
          <p:nvPr/>
        </p:nvPicPr>
        <p:blipFill>
          <a:blip r:embed="rId29" cstate="print"/>
          <a:stretch>
            <a:fillRect/>
          </a:stretch>
        </p:blipFill>
        <p:spPr>
          <a:xfrm>
            <a:off x="2722965" y="8905973"/>
            <a:ext cx="1206500" cy="476250"/>
          </a:xfrm>
          <a:prstGeom prst="rect">
            <a:avLst/>
          </a:prstGeom>
        </p:spPr>
      </p:pic>
      <p:pic>
        <p:nvPicPr>
          <p:cNvPr id="168" name="Immagine 167" descr="jpeg2000.jpg"/>
          <p:cNvPicPr>
            <a:picLocks noChangeAspect="1"/>
          </p:cNvPicPr>
          <p:nvPr/>
        </p:nvPicPr>
        <p:blipFill>
          <a:blip r:embed="rId30" cstate="print"/>
          <a:stretch>
            <a:fillRect/>
          </a:stretch>
        </p:blipFill>
        <p:spPr>
          <a:xfrm>
            <a:off x="4489712" y="8914341"/>
            <a:ext cx="812800" cy="635000"/>
          </a:xfrm>
          <a:prstGeom prst="rect">
            <a:avLst/>
          </a:prstGeom>
        </p:spPr>
      </p:pic>
      <p:pic>
        <p:nvPicPr>
          <p:cNvPr id="169" name="Immagine 168" descr="Mpeg.jpg"/>
          <p:cNvPicPr>
            <a:picLocks noChangeAspect="1"/>
          </p:cNvPicPr>
          <p:nvPr/>
        </p:nvPicPr>
        <p:blipFill>
          <a:blip r:embed="rId31" cstate="print"/>
          <a:stretch>
            <a:fillRect/>
          </a:stretch>
        </p:blipFill>
        <p:spPr>
          <a:xfrm>
            <a:off x="6806750" y="8339205"/>
            <a:ext cx="1524000" cy="1390650"/>
          </a:xfrm>
          <a:prstGeom prst="rect">
            <a:avLst/>
          </a:prstGeom>
        </p:spPr>
      </p:pic>
      <p:pic>
        <p:nvPicPr>
          <p:cNvPr id="170" name="Immagine 169" descr="NATO.png"/>
          <p:cNvPicPr>
            <a:picLocks noChangeAspect="1"/>
          </p:cNvPicPr>
          <p:nvPr/>
        </p:nvPicPr>
        <p:blipFill>
          <a:blip r:embed="rId32" cstate="print"/>
          <a:stretch>
            <a:fillRect/>
          </a:stretch>
        </p:blipFill>
        <p:spPr>
          <a:xfrm>
            <a:off x="7656800" y="7221825"/>
            <a:ext cx="1930400" cy="514350"/>
          </a:xfrm>
          <a:prstGeom prst="rect">
            <a:avLst/>
          </a:prstGeom>
        </p:spPr>
      </p:pic>
      <p:pic>
        <p:nvPicPr>
          <p:cNvPr id="171" name="Immagine 170" descr="netcdf.png"/>
          <p:cNvPicPr>
            <a:picLocks noChangeAspect="1"/>
          </p:cNvPicPr>
          <p:nvPr/>
        </p:nvPicPr>
        <p:blipFill>
          <a:blip r:embed="rId33" cstate="print"/>
          <a:stretch>
            <a:fillRect/>
          </a:stretch>
        </p:blipFill>
        <p:spPr>
          <a:xfrm>
            <a:off x="8543399" y="7464407"/>
            <a:ext cx="457201" cy="329185"/>
          </a:xfrm>
          <a:prstGeom prst="rect">
            <a:avLst/>
          </a:prstGeom>
        </p:spPr>
      </p:pic>
      <p:pic>
        <p:nvPicPr>
          <p:cNvPr id="172" name="Immagine 171" descr="OAI-PMH.gif"/>
          <p:cNvPicPr>
            <a:picLocks noChangeAspect="1"/>
          </p:cNvPicPr>
          <p:nvPr/>
        </p:nvPicPr>
        <p:blipFill>
          <a:blip r:embed="rId34" cstate="print"/>
          <a:stretch>
            <a:fillRect/>
          </a:stretch>
        </p:blipFill>
        <p:spPr>
          <a:xfrm>
            <a:off x="8604500" y="7556750"/>
            <a:ext cx="635000" cy="444500"/>
          </a:xfrm>
          <a:prstGeom prst="rect">
            <a:avLst/>
          </a:prstGeom>
        </p:spPr>
      </p:pic>
      <p:pic>
        <p:nvPicPr>
          <p:cNvPr id="173" name="Immagine 172" descr="oasis.png"/>
          <p:cNvPicPr>
            <a:picLocks noChangeAspect="1"/>
          </p:cNvPicPr>
          <p:nvPr/>
        </p:nvPicPr>
        <p:blipFill>
          <a:blip r:embed="rId35" cstate="print"/>
          <a:stretch>
            <a:fillRect/>
          </a:stretch>
        </p:blipFill>
        <p:spPr>
          <a:xfrm>
            <a:off x="8352731" y="7768027"/>
            <a:ext cx="1438537" cy="321946"/>
          </a:xfrm>
          <a:prstGeom prst="rect">
            <a:avLst/>
          </a:prstGeom>
        </p:spPr>
      </p:pic>
      <p:pic>
        <p:nvPicPr>
          <p:cNvPr id="174" name="Immagine 173" descr="OGC2.jpg"/>
          <p:cNvPicPr>
            <a:picLocks noChangeAspect="1"/>
          </p:cNvPicPr>
          <p:nvPr/>
        </p:nvPicPr>
        <p:blipFill>
          <a:blip r:embed="rId36" cstate="print"/>
          <a:stretch>
            <a:fillRect/>
          </a:stretch>
        </p:blipFill>
        <p:spPr>
          <a:xfrm>
            <a:off x="8891800" y="7945650"/>
            <a:ext cx="660400" cy="266700"/>
          </a:xfrm>
          <a:prstGeom prst="rect">
            <a:avLst/>
          </a:prstGeom>
        </p:spPr>
      </p:pic>
      <p:pic>
        <p:nvPicPr>
          <p:cNvPr id="175" name="Immagine 174" descr="OGF.jpg"/>
          <p:cNvPicPr>
            <a:picLocks noChangeAspect="1"/>
          </p:cNvPicPr>
          <p:nvPr/>
        </p:nvPicPr>
        <p:blipFill>
          <a:blip r:embed="rId37" cstate="print"/>
          <a:stretch>
            <a:fillRect/>
          </a:stretch>
        </p:blipFill>
        <p:spPr>
          <a:xfrm>
            <a:off x="8967808" y="7943655"/>
            <a:ext cx="808383" cy="570689"/>
          </a:xfrm>
          <a:prstGeom prst="rect">
            <a:avLst/>
          </a:prstGeom>
        </p:spPr>
      </p:pic>
      <p:pic>
        <p:nvPicPr>
          <p:cNvPr id="176" name="Immagine 175" descr="oma_logo.gif"/>
          <p:cNvPicPr>
            <a:picLocks noChangeAspect="1"/>
          </p:cNvPicPr>
          <p:nvPr/>
        </p:nvPicPr>
        <p:blipFill>
          <a:blip r:embed="rId38" cstate="print"/>
          <a:stretch>
            <a:fillRect/>
          </a:stretch>
        </p:blipFill>
        <p:spPr>
          <a:xfrm>
            <a:off x="8909225" y="8204375"/>
            <a:ext cx="1225550" cy="349250"/>
          </a:xfrm>
          <a:prstGeom prst="rect">
            <a:avLst/>
          </a:prstGeom>
        </p:spPr>
      </p:pic>
      <p:pic>
        <p:nvPicPr>
          <p:cNvPr id="177" name="Immagine 176" descr="OOI.jpg"/>
          <p:cNvPicPr>
            <a:picLocks noChangeAspect="1"/>
          </p:cNvPicPr>
          <p:nvPr/>
        </p:nvPicPr>
        <p:blipFill>
          <a:blip r:embed="rId39" cstate="print"/>
          <a:stretch>
            <a:fillRect/>
          </a:stretch>
        </p:blipFill>
        <p:spPr>
          <a:xfrm>
            <a:off x="8846500" y="8103550"/>
            <a:ext cx="1651000" cy="850900"/>
          </a:xfrm>
          <a:prstGeom prst="rect">
            <a:avLst/>
          </a:prstGeom>
        </p:spPr>
      </p:pic>
      <p:pic>
        <p:nvPicPr>
          <p:cNvPr id="178" name="Immagine 177" descr="opendap_1.gif"/>
          <p:cNvPicPr>
            <a:picLocks noChangeAspect="1"/>
          </p:cNvPicPr>
          <p:nvPr/>
        </p:nvPicPr>
        <p:blipFill>
          <a:blip r:embed="rId40" cstate="print"/>
          <a:stretch>
            <a:fillRect/>
          </a:stretch>
        </p:blipFill>
        <p:spPr>
          <a:xfrm>
            <a:off x="9167950" y="8383725"/>
            <a:ext cx="1308100" cy="590550"/>
          </a:xfrm>
          <a:prstGeom prst="rect">
            <a:avLst/>
          </a:prstGeom>
        </p:spPr>
      </p:pic>
      <p:pic>
        <p:nvPicPr>
          <p:cNvPr id="179" name="Immagine 178" descr="opensearch_logo.gif"/>
          <p:cNvPicPr>
            <a:picLocks noChangeAspect="1"/>
          </p:cNvPicPr>
          <p:nvPr/>
        </p:nvPicPr>
        <p:blipFill>
          <a:blip r:embed="rId41" cstate="print"/>
          <a:stretch>
            <a:fillRect/>
          </a:stretch>
        </p:blipFill>
        <p:spPr>
          <a:xfrm>
            <a:off x="8692475" y="8508325"/>
            <a:ext cx="2559050" cy="641350"/>
          </a:xfrm>
          <a:prstGeom prst="rect">
            <a:avLst/>
          </a:prstGeom>
        </p:spPr>
      </p:pic>
      <p:pic>
        <p:nvPicPr>
          <p:cNvPr id="180" name="Immagine 179" descr="OWL.jpg"/>
          <p:cNvPicPr>
            <a:picLocks noChangeAspect="1"/>
          </p:cNvPicPr>
          <p:nvPr/>
        </p:nvPicPr>
        <p:blipFill>
          <a:blip r:embed="rId42" cstate="print"/>
          <a:stretch>
            <a:fillRect/>
          </a:stretch>
        </p:blipFill>
        <p:spPr>
          <a:xfrm>
            <a:off x="9737825" y="8905975"/>
            <a:ext cx="768350" cy="146050"/>
          </a:xfrm>
          <a:prstGeom prst="rect">
            <a:avLst/>
          </a:prstGeom>
        </p:spPr>
      </p:pic>
      <p:pic>
        <p:nvPicPr>
          <p:cNvPr id="181" name="Immagine 180" descr="PNG.jpg"/>
          <p:cNvPicPr>
            <a:picLocks noChangeAspect="1"/>
          </p:cNvPicPr>
          <p:nvPr/>
        </p:nvPicPr>
        <p:blipFill>
          <a:blip r:embed="rId43" cstate="print"/>
          <a:stretch>
            <a:fillRect/>
          </a:stretch>
        </p:blipFill>
        <p:spPr>
          <a:xfrm>
            <a:off x="9948150" y="8805150"/>
            <a:ext cx="647700" cy="647700"/>
          </a:xfrm>
          <a:prstGeom prst="rect">
            <a:avLst/>
          </a:prstGeom>
        </p:spPr>
      </p:pic>
      <p:pic>
        <p:nvPicPr>
          <p:cNvPr id="182" name="Immagine 181" descr="RDF.bmp"/>
          <p:cNvPicPr>
            <a:picLocks noChangeAspect="1"/>
          </p:cNvPicPr>
          <p:nvPr/>
        </p:nvPicPr>
        <p:blipFill>
          <a:blip r:embed="rId44" cstate="print"/>
          <a:stretch>
            <a:fillRect/>
          </a:stretch>
        </p:blipFill>
        <p:spPr>
          <a:xfrm>
            <a:off x="10282300" y="9126600"/>
            <a:ext cx="279400" cy="304800"/>
          </a:xfrm>
          <a:prstGeom prst="rect">
            <a:avLst/>
          </a:prstGeom>
        </p:spPr>
      </p:pic>
      <p:pic>
        <p:nvPicPr>
          <p:cNvPr id="183" name="Immagine 182" descr="SemanticWeb.png"/>
          <p:cNvPicPr>
            <a:picLocks noChangeAspect="1"/>
          </p:cNvPicPr>
          <p:nvPr/>
        </p:nvPicPr>
        <p:blipFill>
          <a:blip r:embed="rId45" cstate="print"/>
          <a:stretch>
            <a:fillRect/>
          </a:stretch>
        </p:blipFill>
        <p:spPr>
          <a:xfrm>
            <a:off x="9424381" y="9200428"/>
            <a:ext cx="2295238" cy="457143"/>
          </a:xfrm>
          <a:prstGeom prst="rect">
            <a:avLst/>
          </a:prstGeom>
        </p:spPr>
      </p:pic>
      <p:pic>
        <p:nvPicPr>
          <p:cNvPr id="184" name="Immagine 183" descr="SHP.jpg"/>
          <p:cNvPicPr>
            <a:picLocks noChangeAspect="1"/>
          </p:cNvPicPr>
          <p:nvPr/>
        </p:nvPicPr>
        <p:blipFill>
          <a:blip r:embed="rId46" cstate="print"/>
          <a:stretch>
            <a:fillRect/>
          </a:stretch>
        </p:blipFill>
        <p:spPr>
          <a:xfrm>
            <a:off x="10055250" y="9185300"/>
            <a:ext cx="1333500" cy="787400"/>
          </a:xfrm>
          <a:prstGeom prst="rect">
            <a:avLst/>
          </a:prstGeom>
        </p:spPr>
      </p:pic>
      <p:pic>
        <p:nvPicPr>
          <p:cNvPr id="185" name="Immagine 184" descr="Sparql.jpg"/>
          <p:cNvPicPr>
            <a:picLocks noChangeAspect="1"/>
          </p:cNvPicPr>
          <p:nvPr/>
        </p:nvPicPr>
        <p:blipFill>
          <a:blip r:embed="rId47" cstate="print"/>
          <a:stretch>
            <a:fillRect/>
          </a:stretch>
        </p:blipFill>
        <p:spPr>
          <a:xfrm>
            <a:off x="10614825" y="9471825"/>
            <a:ext cx="514350" cy="514350"/>
          </a:xfrm>
          <a:prstGeom prst="rect">
            <a:avLst/>
          </a:prstGeom>
        </p:spPr>
      </p:pic>
      <p:pic>
        <p:nvPicPr>
          <p:cNvPr id="186" name="Immagine 185" descr="TIFF.jpg"/>
          <p:cNvPicPr>
            <a:picLocks noChangeAspect="1"/>
          </p:cNvPicPr>
          <p:nvPr/>
        </p:nvPicPr>
        <p:blipFill>
          <a:blip r:embed="rId48" cstate="print"/>
          <a:stretch>
            <a:fillRect/>
          </a:stretch>
        </p:blipFill>
        <p:spPr>
          <a:xfrm>
            <a:off x="10307625" y="9164625"/>
            <a:ext cx="1428750" cy="1428750"/>
          </a:xfrm>
          <a:prstGeom prst="rect">
            <a:avLst/>
          </a:prstGeom>
        </p:spPr>
      </p:pic>
      <p:pic>
        <p:nvPicPr>
          <p:cNvPr id="187" name="Immagine 186" descr="Unep.gif"/>
          <p:cNvPicPr>
            <a:picLocks noChangeAspect="1"/>
          </p:cNvPicPr>
          <p:nvPr/>
        </p:nvPicPr>
        <p:blipFill>
          <a:blip r:embed="rId49" cstate="print"/>
          <a:stretch>
            <a:fillRect/>
          </a:stretch>
        </p:blipFill>
        <p:spPr>
          <a:xfrm>
            <a:off x="10975150" y="9797225"/>
            <a:ext cx="393700" cy="463550"/>
          </a:xfrm>
          <a:prstGeom prst="rect">
            <a:avLst/>
          </a:prstGeom>
        </p:spPr>
      </p:pic>
      <p:pic>
        <p:nvPicPr>
          <p:cNvPr id="188" name="Immagine 187" descr="UNESCO.jpg"/>
          <p:cNvPicPr>
            <a:picLocks noChangeAspect="1"/>
          </p:cNvPicPr>
          <p:nvPr/>
        </p:nvPicPr>
        <p:blipFill>
          <a:blip r:embed="rId50" cstate="print"/>
          <a:stretch>
            <a:fillRect/>
          </a:stretch>
        </p:blipFill>
        <p:spPr>
          <a:xfrm>
            <a:off x="10941000" y="9874200"/>
            <a:ext cx="762000" cy="609600"/>
          </a:xfrm>
          <a:prstGeom prst="rect">
            <a:avLst/>
          </a:prstGeom>
        </p:spPr>
      </p:pic>
      <p:pic>
        <p:nvPicPr>
          <p:cNvPr id="189" name="Immagine 188" descr="unescoioclogo (1).gif"/>
          <p:cNvPicPr>
            <a:picLocks noChangeAspect="1"/>
          </p:cNvPicPr>
          <p:nvPr/>
        </p:nvPicPr>
        <p:blipFill>
          <a:blip r:embed="rId51" cstate="print"/>
          <a:stretch>
            <a:fillRect/>
          </a:stretch>
        </p:blipFill>
        <p:spPr>
          <a:xfrm>
            <a:off x="11068775" y="10160725"/>
            <a:ext cx="806450" cy="336550"/>
          </a:xfrm>
          <a:prstGeom prst="rect">
            <a:avLst/>
          </a:prstGeom>
        </p:spPr>
      </p:pic>
      <p:pic>
        <p:nvPicPr>
          <p:cNvPr id="190" name="Immagine 189" descr="W3C_logo.bmp"/>
          <p:cNvPicPr>
            <a:picLocks noChangeAspect="1"/>
          </p:cNvPicPr>
          <p:nvPr/>
        </p:nvPicPr>
        <p:blipFill>
          <a:blip r:embed="rId52" cstate="print"/>
          <a:stretch>
            <a:fillRect/>
          </a:stretch>
        </p:blipFill>
        <p:spPr>
          <a:xfrm>
            <a:off x="10621875" y="10326600"/>
            <a:ext cx="2000250" cy="304800"/>
          </a:xfrm>
          <a:prstGeom prst="rect">
            <a:avLst/>
          </a:prstGeom>
        </p:spPr>
      </p:pic>
      <p:pic>
        <p:nvPicPr>
          <p:cNvPr id="191" name="Immagine 190" descr="WaterML.jpg"/>
          <p:cNvPicPr>
            <a:picLocks noChangeAspect="1"/>
          </p:cNvPicPr>
          <p:nvPr/>
        </p:nvPicPr>
        <p:blipFill>
          <a:blip r:embed="rId53" cstate="print"/>
          <a:stretch>
            <a:fillRect/>
          </a:stretch>
        </p:blipFill>
        <p:spPr>
          <a:xfrm>
            <a:off x="10978250" y="10298800"/>
            <a:ext cx="1587500" cy="660400"/>
          </a:xfrm>
          <a:prstGeom prst="rect">
            <a:avLst/>
          </a:prstGeom>
        </p:spPr>
      </p:pic>
      <p:pic>
        <p:nvPicPr>
          <p:cNvPr id="192" name="Immagine 191" descr="Web2.0.jpg"/>
          <p:cNvPicPr>
            <a:picLocks noChangeAspect="1"/>
          </p:cNvPicPr>
          <p:nvPr/>
        </p:nvPicPr>
        <p:blipFill>
          <a:blip r:embed="rId54" cstate="print"/>
          <a:stretch>
            <a:fillRect/>
          </a:stretch>
        </p:blipFill>
        <p:spPr>
          <a:xfrm>
            <a:off x="11521950" y="10382125"/>
            <a:ext cx="800100" cy="793750"/>
          </a:xfrm>
          <a:prstGeom prst="rect">
            <a:avLst/>
          </a:prstGeom>
        </p:spPr>
      </p:pic>
      <p:pic>
        <p:nvPicPr>
          <p:cNvPr id="193" name="Immagine 192" descr="WIKI.jpg"/>
          <p:cNvPicPr>
            <a:picLocks noChangeAspect="1"/>
          </p:cNvPicPr>
          <p:nvPr/>
        </p:nvPicPr>
        <p:blipFill>
          <a:blip r:embed="rId55" cstate="print"/>
          <a:stretch>
            <a:fillRect/>
          </a:stretch>
        </p:blipFill>
        <p:spPr>
          <a:xfrm>
            <a:off x="11627500" y="10728975"/>
            <a:ext cx="889000" cy="400050"/>
          </a:xfrm>
          <a:prstGeom prst="rect">
            <a:avLst/>
          </a:prstGeom>
        </p:spPr>
      </p:pic>
      <p:pic>
        <p:nvPicPr>
          <p:cNvPr id="194" name="Immagine 193" descr="WMO.jpg"/>
          <p:cNvPicPr>
            <a:picLocks noChangeAspect="1"/>
          </p:cNvPicPr>
          <p:nvPr/>
        </p:nvPicPr>
        <p:blipFill>
          <a:blip r:embed="rId56" cstate="print"/>
          <a:stretch>
            <a:fillRect/>
          </a:stretch>
        </p:blipFill>
        <p:spPr>
          <a:xfrm>
            <a:off x="11767975" y="10659900"/>
            <a:ext cx="908050" cy="838200"/>
          </a:xfrm>
          <a:prstGeom prst="rect">
            <a:avLst/>
          </a:prstGeom>
        </p:spPr>
      </p:pic>
      <p:pic>
        <p:nvPicPr>
          <p:cNvPr id="195" name="Immagine 194" descr="WorldWind.jpg"/>
          <p:cNvPicPr>
            <a:picLocks noChangeAspect="1"/>
          </p:cNvPicPr>
          <p:nvPr/>
        </p:nvPicPr>
        <p:blipFill>
          <a:blip r:embed="rId57" cstate="print"/>
          <a:stretch>
            <a:fillRect/>
          </a:stretch>
        </p:blipFill>
        <p:spPr>
          <a:xfrm>
            <a:off x="12083075" y="10940075"/>
            <a:ext cx="577850" cy="577850"/>
          </a:xfrm>
          <a:prstGeom prst="rect">
            <a:avLst/>
          </a:prstGeom>
        </p:spPr>
      </p:pic>
    </p:spTree>
    <p:extLst>
      <p:ext uri="{BB962C8B-B14F-4D97-AF65-F5344CB8AC3E}">
        <p14:creationId xmlns:p14="http://schemas.microsoft.com/office/powerpoint/2010/main" val="35582835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4"/>
                                        </p:tgtEl>
                                        <p:attrNameLst>
                                          <p:attrName>style.visibility</p:attrName>
                                        </p:attrNameLst>
                                      </p:cBhvr>
                                      <p:to>
                                        <p:strVal val="visible"/>
                                      </p:to>
                                    </p:set>
                                    <p:animEffect transition="in" filter="dissolve">
                                      <p:cBhvr>
                                        <p:cTn id="7" dur="500"/>
                                        <p:tgtEl>
                                          <p:spTgt spid="134"/>
                                        </p:tgtEl>
                                      </p:cBhvr>
                                    </p:animEffect>
                                  </p:childTnLst>
                                </p:cTn>
                              </p:par>
                              <p:par>
                                <p:cTn id="8" presetID="9" presetClass="entr" presetSubtype="0" fill="hold" nodeType="withEffect">
                                  <p:stCondLst>
                                    <p:cond delay="0"/>
                                  </p:stCondLst>
                                  <p:childTnLst>
                                    <p:set>
                                      <p:cBhvr>
                                        <p:cTn id="9" dur="1" fill="hold">
                                          <p:stCondLst>
                                            <p:cond delay="0"/>
                                          </p:stCondLst>
                                        </p:cTn>
                                        <p:tgtEl>
                                          <p:spTgt spid="135"/>
                                        </p:tgtEl>
                                        <p:attrNameLst>
                                          <p:attrName>style.visibility</p:attrName>
                                        </p:attrNameLst>
                                      </p:cBhvr>
                                      <p:to>
                                        <p:strVal val="visible"/>
                                      </p:to>
                                    </p:set>
                                    <p:animEffect transition="in" filter="dissolve">
                                      <p:cBhvr>
                                        <p:cTn id="10" dur="500"/>
                                        <p:tgtEl>
                                          <p:spTgt spid="135"/>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26">
                                            <p:bg/>
                                          </p:spTgt>
                                        </p:tgtEl>
                                        <p:attrNameLst>
                                          <p:attrName>style.visibility</p:attrName>
                                        </p:attrNameLst>
                                      </p:cBhvr>
                                      <p:to>
                                        <p:strVal val="visible"/>
                                      </p:to>
                                    </p:set>
                                    <p:animEffect transition="in" filter="dissolve">
                                      <p:cBhvr>
                                        <p:cTn id="13" dur="500"/>
                                        <p:tgtEl>
                                          <p:spTgt spid="126">
                                            <p:bg/>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26">
                                            <p:txEl>
                                              <p:pRg st="0" end="0"/>
                                            </p:txEl>
                                          </p:spTgt>
                                        </p:tgtEl>
                                        <p:attrNameLst>
                                          <p:attrName>style.visibility</p:attrName>
                                        </p:attrNameLst>
                                      </p:cBhvr>
                                      <p:to>
                                        <p:strVal val="visible"/>
                                      </p:to>
                                    </p:set>
                                    <p:animEffect transition="in" filter="dissolve">
                                      <p:cBhvr>
                                        <p:cTn id="16" dur="500"/>
                                        <p:tgtEl>
                                          <p:spTgt spid="126">
                                            <p:txEl>
                                              <p:pRg st="0" end="0"/>
                                            </p:txEl>
                                          </p:spTgt>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26">
                                            <p:txEl>
                                              <p:pRg st="1" end="1"/>
                                            </p:txEl>
                                          </p:spTgt>
                                        </p:tgtEl>
                                        <p:attrNameLst>
                                          <p:attrName>style.visibility</p:attrName>
                                        </p:attrNameLst>
                                      </p:cBhvr>
                                      <p:to>
                                        <p:strVal val="visible"/>
                                      </p:to>
                                    </p:set>
                                    <p:animEffect transition="in" filter="dissolve">
                                      <p:cBhvr>
                                        <p:cTn id="19" dur="500"/>
                                        <p:tgtEl>
                                          <p:spTgt spid="126">
                                            <p:txEl>
                                              <p:pRg st="1" end="1"/>
                                            </p:txEl>
                                          </p:spTgt>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26">
                                            <p:txEl>
                                              <p:pRg st="2" end="2"/>
                                            </p:txEl>
                                          </p:spTgt>
                                        </p:tgtEl>
                                        <p:attrNameLst>
                                          <p:attrName>style.visibility</p:attrName>
                                        </p:attrNameLst>
                                      </p:cBhvr>
                                      <p:to>
                                        <p:strVal val="visible"/>
                                      </p:to>
                                    </p:set>
                                    <p:animEffect transition="in" filter="dissolve">
                                      <p:cBhvr>
                                        <p:cTn id="22" dur="500"/>
                                        <p:tgtEl>
                                          <p:spTgt spid="126">
                                            <p:txEl>
                                              <p:pRg st="2" end="2"/>
                                            </p:txEl>
                                          </p:spTgt>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26">
                                            <p:txEl>
                                              <p:pRg st="3" end="3"/>
                                            </p:txEl>
                                          </p:spTgt>
                                        </p:tgtEl>
                                        <p:attrNameLst>
                                          <p:attrName>style.visibility</p:attrName>
                                        </p:attrNameLst>
                                      </p:cBhvr>
                                      <p:to>
                                        <p:strVal val="visible"/>
                                      </p:to>
                                    </p:set>
                                    <p:animEffect transition="in" filter="dissolve">
                                      <p:cBhvr>
                                        <p:cTn id="25" dur="500"/>
                                        <p:tgtEl>
                                          <p:spTgt spid="126">
                                            <p:txEl>
                                              <p:pRg st="3" end="3"/>
                                            </p:txEl>
                                          </p:spTgt>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126">
                                            <p:txEl>
                                              <p:pRg st="4" end="4"/>
                                            </p:txEl>
                                          </p:spTgt>
                                        </p:tgtEl>
                                        <p:attrNameLst>
                                          <p:attrName>style.visibility</p:attrName>
                                        </p:attrNameLst>
                                      </p:cBhvr>
                                      <p:to>
                                        <p:strVal val="visible"/>
                                      </p:to>
                                    </p:set>
                                    <p:animEffect transition="in" filter="dissolve">
                                      <p:cBhvr>
                                        <p:cTn id="28" dur="500"/>
                                        <p:tgtEl>
                                          <p:spTgt spid="126">
                                            <p:txEl>
                                              <p:pRg st="4" end="4"/>
                                            </p:txEl>
                                          </p:spTgt>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126">
                                            <p:txEl>
                                              <p:pRg st="5" end="5"/>
                                            </p:txEl>
                                          </p:spTgt>
                                        </p:tgtEl>
                                        <p:attrNameLst>
                                          <p:attrName>style.visibility</p:attrName>
                                        </p:attrNameLst>
                                      </p:cBhvr>
                                      <p:to>
                                        <p:strVal val="visible"/>
                                      </p:to>
                                    </p:set>
                                    <p:animEffect transition="in" filter="dissolve">
                                      <p:cBhvr>
                                        <p:cTn id="31" dur="500"/>
                                        <p:tgtEl>
                                          <p:spTgt spid="126">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132"/>
                                        </p:tgtEl>
                                        <p:attrNameLst>
                                          <p:attrName>style.visibility</p:attrName>
                                        </p:attrNameLst>
                                      </p:cBhvr>
                                      <p:to>
                                        <p:strVal val="visible"/>
                                      </p:to>
                                    </p:set>
                                    <p:animEffect transition="in" filter="dissolve">
                                      <p:cBhvr>
                                        <p:cTn id="36" dur="500"/>
                                        <p:tgtEl>
                                          <p:spTgt spid="132"/>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131"/>
                                        </p:tgtEl>
                                        <p:attrNameLst>
                                          <p:attrName>style.visibility</p:attrName>
                                        </p:attrNameLst>
                                      </p:cBhvr>
                                      <p:to>
                                        <p:strVal val="visible"/>
                                      </p:to>
                                    </p:set>
                                    <p:animEffect transition="in" filter="dissolve">
                                      <p:cBhvr>
                                        <p:cTn id="39" dur="500"/>
                                        <p:tgtEl>
                                          <p:spTgt spid="131"/>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130"/>
                                        </p:tgtEl>
                                        <p:attrNameLst>
                                          <p:attrName>style.visibility</p:attrName>
                                        </p:attrNameLst>
                                      </p:cBhvr>
                                      <p:to>
                                        <p:strVal val="visible"/>
                                      </p:to>
                                    </p:set>
                                    <p:animEffect transition="in" filter="dissolve">
                                      <p:cBhvr>
                                        <p:cTn id="42" dur="500"/>
                                        <p:tgtEl>
                                          <p:spTgt spid="130"/>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139"/>
                                        </p:tgtEl>
                                        <p:attrNameLst>
                                          <p:attrName>style.visibility</p:attrName>
                                        </p:attrNameLst>
                                      </p:cBhvr>
                                      <p:to>
                                        <p:strVal val="visible"/>
                                      </p:to>
                                    </p:set>
                                    <p:animEffect transition="in" filter="dissolve">
                                      <p:cBhvr>
                                        <p:cTn id="47" dur="500"/>
                                        <p:tgtEl>
                                          <p:spTgt spid="139"/>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138"/>
                                        </p:tgtEl>
                                        <p:attrNameLst>
                                          <p:attrName>style.visibility</p:attrName>
                                        </p:attrNameLst>
                                      </p:cBhvr>
                                      <p:to>
                                        <p:strVal val="visible"/>
                                      </p:to>
                                    </p:set>
                                    <p:animEffect transition="in" filter="dissolve">
                                      <p:cBhvr>
                                        <p:cTn id="50"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0" build="p" animBg="1"/>
      <p:bldP spid="130" grpId="0" animBg="1"/>
      <p:bldP spid="131" grpId="0" animBg="1"/>
      <p:bldP spid="134" grpId="0" animBg="1"/>
      <p:bldP spid="138"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44"/>
          <p:cNvGrpSpPr/>
          <p:nvPr/>
        </p:nvGrpSpPr>
        <p:grpSpPr>
          <a:xfrm>
            <a:off x="107504" y="476672"/>
            <a:ext cx="6065795" cy="3240360"/>
            <a:chOff x="192961" y="346914"/>
            <a:chExt cx="6065795" cy="3240360"/>
          </a:xfrm>
        </p:grpSpPr>
        <p:pic>
          <p:nvPicPr>
            <p:cNvPr id="22" name="Immagine 21" descr="clouds-7.jpg"/>
            <p:cNvPicPr>
              <a:picLocks noChangeAspect="1"/>
            </p:cNvPicPr>
            <p:nvPr/>
          </p:nvPicPr>
          <p:blipFill>
            <a:blip r:embed="rId3" cstate="print">
              <a:clrChange>
                <a:clrFrom>
                  <a:srgbClr val="FFFFFF"/>
                </a:clrFrom>
                <a:clrTo>
                  <a:srgbClr val="FFFFFF">
                    <a:alpha val="0"/>
                  </a:srgbClr>
                </a:clrTo>
              </a:clrChange>
            </a:blip>
            <a:stretch>
              <a:fillRect/>
            </a:stretch>
          </p:blipFill>
          <p:spPr>
            <a:xfrm>
              <a:off x="192961" y="346914"/>
              <a:ext cx="6065795" cy="3240360"/>
            </a:xfrm>
            <a:prstGeom prst="rect">
              <a:avLst/>
            </a:prstGeom>
          </p:spPr>
        </p:pic>
        <p:sp>
          <p:nvSpPr>
            <p:cNvPr id="4" name="Elaborazione 3"/>
            <p:cNvSpPr/>
            <p:nvPr/>
          </p:nvSpPr>
          <p:spPr>
            <a:xfrm>
              <a:off x="1475656" y="1772816"/>
              <a:ext cx="3888432" cy="360040"/>
            </a:xfrm>
            <a:prstGeom prst="flowChartProcess">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Gill Sans"/>
              </a:endParaRPr>
            </a:p>
          </p:txBody>
        </p:sp>
        <p:cxnSp>
          <p:nvCxnSpPr>
            <p:cNvPr id="6" name="Connettore 1 5"/>
            <p:cNvCxnSpPr/>
            <p:nvPr/>
          </p:nvCxnSpPr>
          <p:spPr>
            <a:xfrm>
              <a:off x="1475656" y="1772816"/>
              <a:ext cx="3888432" cy="0"/>
            </a:xfrm>
            <a:prstGeom prst="line">
              <a:avLst/>
            </a:prstGeom>
            <a:ln w="285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7" name="Connettore 1 6"/>
            <p:cNvCxnSpPr/>
            <p:nvPr/>
          </p:nvCxnSpPr>
          <p:spPr>
            <a:xfrm>
              <a:off x="1475656" y="2132856"/>
              <a:ext cx="3888432" cy="0"/>
            </a:xfrm>
            <a:prstGeom prst="line">
              <a:avLst/>
            </a:prstGeom>
            <a:ln w="285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8" name="CasellaDiTesto 7"/>
            <p:cNvSpPr txBox="1"/>
            <p:nvPr/>
          </p:nvSpPr>
          <p:spPr>
            <a:xfrm>
              <a:off x="2141398" y="1772816"/>
              <a:ext cx="1944425" cy="369332"/>
            </a:xfrm>
            <a:prstGeom prst="rect">
              <a:avLst/>
            </a:prstGeom>
            <a:noFill/>
          </p:spPr>
          <p:txBody>
            <a:bodyPr wrap="none" rtlCol="0">
              <a:spAutoFit/>
            </a:bodyPr>
            <a:lstStyle/>
            <a:p>
              <a:r>
                <a:rPr lang="en-US" i="1" dirty="0" smtClean="0">
                  <a:solidFill>
                    <a:prstClr val="black"/>
                  </a:solidFill>
                  <a:latin typeface="Gill Sans"/>
                </a:rPr>
                <a:t>Forestry Service Bus</a:t>
              </a:r>
              <a:endParaRPr lang="en-US" i="1" dirty="0">
                <a:solidFill>
                  <a:prstClr val="black"/>
                </a:solidFill>
                <a:latin typeface="Gill Sans"/>
              </a:endParaRPr>
            </a:p>
          </p:txBody>
        </p:sp>
        <p:sp>
          <p:nvSpPr>
            <p:cNvPr id="9" name="Rettangolo arrotondato 8"/>
            <p:cNvSpPr/>
            <p:nvPr/>
          </p:nvSpPr>
          <p:spPr>
            <a:xfrm>
              <a:off x="1763688" y="908720"/>
              <a:ext cx="1008112" cy="504056"/>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400" dirty="0" smtClean="0">
                  <a:solidFill>
                    <a:prstClr val="black"/>
                  </a:solidFill>
                  <a:latin typeface="Gill Sans"/>
                </a:rPr>
                <a:t>Service Consumer</a:t>
              </a:r>
              <a:endParaRPr lang="en-US" sz="1400" dirty="0">
                <a:solidFill>
                  <a:prstClr val="black"/>
                </a:solidFill>
                <a:latin typeface="Gill Sans"/>
              </a:endParaRPr>
            </a:p>
          </p:txBody>
        </p:sp>
        <p:sp>
          <p:nvSpPr>
            <p:cNvPr id="10" name="Rettangolo arrotondato 9"/>
            <p:cNvSpPr/>
            <p:nvPr/>
          </p:nvSpPr>
          <p:spPr>
            <a:xfrm>
              <a:off x="3779912" y="908720"/>
              <a:ext cx="1008112" cy="504056"/>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400" dirty="0" smtClean="0">
                  <a:solidFill>
                    <a:prstClr val="black"/>
                  </a:solidFill>
                  <a:latin typeface="Gill Sans"/>
                </a:rPr>
                <a:t>Service Consumer</a:t>
              </a:r>
              <a:endParaRPr lang="en-US" sz="1400" dirty="0">
                <a:solidFill>
                  <a:prstClr val="black"/>
                </a:solidFill>
                <a:latin typeface="Gill Sans"/>
              </a:endParaRPr>
            </a:p>
          </p:txBody>
        </p:sp>
        <p:sp>
          <p:nvSpPr>
            <p:cNvPr id="11" name="Rettangolo arrotondato 10"/>
            <p:cNvSpPr/>
            <p:nvPr/>
          </p:nvSpPr>
          <p:spPr>
            <a:xfrm>
              <a:off x="1691680" y="2492896"/>
              <a:ext cx="1008112" cy="504056"/>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400" dirty="0" smtClean="0">
                  <a:solidFill>
                    <a:prstClr val="black"/>
                  </a:solidFill>
                  <a:latin typeface="Gill Sans"/>
                </a:rPr>
                <a:t>Service Provider</a:t>
              </a:r>
              <a:endParaRPr lang="en-US" sz="1400" dirty="0">
                <a:solidFill>
                  <a:prstClr val="black"/>
                </a:solidFill>
                <a:latin typeface="Gill Sans"/>
              </a:endParaRPr>
            </a:p>
          </p:txBody>
        </p:sp>
        <p:sp>
          <p:nvSpPr>
            <p:cNvPr id="12" name="Rettangolo arrotondato 11"/>
            <p:cNvSpPr/>
            <p:nvPr/>
          </p:nvSpPr>
          <p:spPr>
            <a:xfrm>
              <a:off x="2987824" y="2492896"/>
              <a:ext cx="1008112" cy="504056"/>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400" dirty="0" smtClean="0">
                  <a:solidFill>
                    <a:prstClr val="black"/>
                  </a:solidFill>
                  <a:latin typeface="Gill Sans"/>
                </a:rPr>
                <a:t>Service Provider</a:t>
              </a:r>
              <a:endParaRPr lang="en-US" sz="1400" dirty="0">
                <a:solidFill>
                  <a:prstClr val="black"/>
                </a:solidFill>
                <a:latin typeface="Gill Sans"/>
              </a:endParaRPr>
            </a:p>
          </p:txBody>
        </p:sp>
        <p:sp>
          <p:nvSpPr>
            <p:cNvPr id="13" name="Rettangolo arrotondato 12"/>
            <p:cNvSpPr/>
            <p:nvPr/>
          </p:nvSpPr>
          <p:spPr>
            <a:xfrm>
              <a:off x="4355976" y="2492896"/>
              <a:ext cx="1008112" cy="504056"/>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400" dirty="0" smtClean="0">
                  <a:solidFill>
                    <a:prstClr val="black"/>
                  </a:solidFill>
                  <a:latin typeface="Gill Sans"/>
                </a:rPr>
                <a:t>Service Provider</a:t>
              </a:r>
              <a:endParaRPr lang="en-US" sz="1400" dirty="0">
                <a:solidFill>
                  <a:prstClr val="black"/>
                </a:solidFill>
                <a:latin typeface="Gill Sans"/>
              </a:endParaRPr>
            </a:p>
          </p:txBody>
        </p:sp>
        <p:cxnSp>
          <p:nvCxnSpPr>
            <p:cNvPr id="15" name="Connettore 1 14"/>
            <p:cNvCxnSpPr>
              <a:stCxn id="9" idx="2"/>
            </p:cNvCxnSpPr>
            <p:nvPr/>
          </p:nvCxnSpPr>
          <p:spPr>
            <a:xfrm>
              <a:off x="2267744" y="1412776"/>
              <a:ext cx="0" cy="36004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Connettore 1 15"/>
            <p:cNvCxnSpPr/>
            <p:nvPr/>
          </p:nvCxnSpPr>
          <p:spPr>
            <a:xfrm>
              <a:off x="4283968" y="1412776"/>
              <a:ext cx="0" cy="36004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 name="Connettore 1 16"/>
            <p:cNvCxnSpPr/>
            <p:nvPr/>
          </p:nvCxnSpPr>
          <p:spPr>
            <a:xfrm>
              <a:off x="2267744" y="2132856"/>
              <a:ext cx="0" cy="36004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 name="Connettore 1 17"/>
            <p:cNvCxnSpPr/>
            <p:nvPr/>
          </p:nvCxnSpPr>
          <p:spPr>
            <a:xfrm>
              <a:off x="3491880" y="2132856"/>
              <a:ext cx="0" cy="36004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 name="Connettore 1 18"/>
            <p:cNvCxnSpPr/>
            <p:nvPr/>
          </p:nvCxnSpPr>
          <p:spPr>
            <a:xfrm>
              <a:off x="4788024" y="2132856"/>
              <a:ext cx="0" cy="36004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4" name="Cilindro 23"/>
            <p:cNvSpPr/>
            <p:nvPr/>
          </p:nvSpPr>
          <p:spPr>
            <a:xfrm>
              <a:off x="3707904" y="2924944"/>
              <a:ext cx="360040" cy="288032"/>
            </a:xfrm>
            <a:prstGeom prst="can">
              <a:avLst>
                <a:gd name="adj" fmla="val 50000"/>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Gill Sans"/>
              </a:endParaRPr>
            </a:p>
          </p:txBody>
        </p:sp>
      </p:grpSp>
      <p:sp>
        <p:nvSpPr>
          <p:cNvPr id="41" name="CasellaDiTesto 40"/>
          <p:cNvSpPr txBox="1"/>
          <p:nvPr/>
        </p:nvSpPr>
        <p:spPr>
          <a:xfrm>
            <a:off x="3694455" y="75982"/>
            <a:ext cx="2512602" cy="369332"/>
          </a:xfrm>
          <a:prstGeom prst="rect">
            <a:avLst/>
          </a:prstGeom>
          <a:noFill/>
        </p:spPr>
        <p:txBody>
          <a:bodyPr wrap="none" rtlCol="0">
            <a:spAutoFit/>
          </a:bodyPr>
          <a:lstStyle/>
          <a:p>
            <a:r>
              <a:rPr lang="en-US" dirty="0" smtClean="0">
                <a:solidFill>
                  <a:prstClr val="black"/>
                </a:solidFill>
                <a:latin typeface="Gill Sans"/>
              </a:rPr>
              <a:t>Forestry e-Infrastructure</a:t>
            </a:r>
            <a:endParaRPr lang="en-US" dirty="0">
              <a:solidFill>
                <a:prstClr val="black"/>
              </a:solidFill>
              <a:latin typeface="Gill Sans"/>
            </a:endParaRPr>
          </a:p>
        </p:txBody>
      </p:sp>
      <p:sp>
        <p:nvSpPr>
          <p:cNvPr id="126" name="Segnaposto contenuto 125"/>
          <p:cNvSpPr>
            <a:spLocks noGrp="1"/>
          </p:cNvSpPr>
          <p:nvPr>
            <p:ph idx="1"/>
          </p:nvPr>
        </p:nvSpPr>
        <p:spPr>
          <a:xfrm>
            <a:off x="755576" y="3861048"/>
            <a:ext cx="3816424" cy="1872208"/>
          </a:xfrm>
        </p:spPr>
        <p:style>
          <a:lnRef idx="1">
            <a:schemeClr val="accent2"/>
          </a:lnRef>
          <a:fillRef idx="2">
            <a:schemeClr val="accent2"/>
          </a:fillRef>
          <a:effectRef idx="1">
            <a:schemeClr val="accent2"/>
          </a:effectRef>
          <a:fontRef idx="minor">
            <a:schemeClr val="dk1"/>
          </a:fontRef>
        </p:style>
        <p:txBody>
          <a:bodyPr>
            <a:normAutofit fontScale="85000" lnSpcReduction="10000"/>
          </a:bodyPr>
          <a:lstStyle/>
          <a:p>
            <a:r>
              <a:rPr lang="en-US" sz="2400" dirty="0" smtClean="0">
                <a:latin typeface="Gill Sans"/>
              </a:rPr>
              <a:t>Metadata model(s)</a:t>
            </a:r>
          </a:p>
          <a:p>
            <a:r>
              <a:rPr lang="en-US" sz="2400" dirty="0" smtClean="0">
                <a:latin typeface="Gill Sans"/>
              </a:rPr>
              <a:t>Data Model(s)</a:t>
            </a:r>
          </a:p>
          <a:p>
            <a:r>
              <a:rPr lang="en-US" sz="2400" dirty="0" smtClean="0">
                <a:latin typeface="Gill Sans"/>
              </a:rPr>
              <a:t>Encoding Format(s)/Language(s)</a:t>
            </a:r>
          </a:p>
          <a:p>
            <a:r>
              <a:rPr lang="en-US" sz="2400" dirty="0" smtClean="0">
                <a:latin typeface="Gill Sans"/>
              </a:rPr>
              <a:t>Controlled Vocabulary(</a:t>
            </a:r>
            <a:r>
              <a:rPr lang="en-US" sz="2400" dirty="0" err="1" smtClean="0">
                <a:latin typeface="Gill Sans"/>
              </a:rPr>
              <a:t>ies</a:t>
            </a:r>
            <a:r>
              <a:rPr lang="en-US" sz="2400" dirty="0" smtClean="0">
                <a:latin typeface="Gill Sans"/>
              </a:rPr>
              <a:t>)</a:t>
            </a:r>
          </a:p>
          <a:p>
            <a:r>
              <a:rPr lang="en-US" sz="2400" dirty="0" smtClean="0">
                <a:latin typeface="Gill Sans"/>
              </a:rPr>
              <a:t>….</a:t>
            </a:r>
          </a:p>
        </p:txBody>
      </p:sp>
      <p:sp>
        <p:nvSpPr>
          <p:cNvPr id="130" name="Segnaposto contenuto 125"/>
          <p:cNvSpPr txBox="1">
            <a:spLocks/>
          </p:cNvSpPr>
          <p:nvPr/>
        </p:nvSpPr>
        <p:spPr>
          <a:xfrm>
            <a:off x="4283968" y="4293096"/>
            <a:ext cx="4104456" cy="2088232"/>
          </a:xfrm>
          <a:prstGeom prst="rect">
            <a:avLst/>
          </a:prstGeom>
        </p:spPr>
        <p:style>
          <a:lnRef idx="1">
            <a:schemeClr val="accent5"/>
          </a:lnRef>
          <a:fillRef idx="2">
            <a:schemeClr val="accent5"/>
          </a:fillRef>
          <a:effectRef idx="1">
            <a:schemeClr val="accent5"/>
          </a:effectRef>
          <a:fontRef idx="minor">
            <a:schemeClr val="dk1"/>
          </a:fontRef>
        </p:style>
        <p:txBody>
          <a:bodyPr vert="horz" lIns="91440" tIns="45720" rIns="91440" bIns="45720" rtlCol="0">
            <a:normAutofit fontScale="85000" lnSpcReduction="1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Gill Sans"/>
                <a:ea typeface="+mn-ea"/>
                <a:cs typeface="+mn-cs"/>
              </a:rPr>
              <a:t>Discovery protocol(s)/interface(s)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Gill Sans"/>
                <a:ea typeface="+mn-ea"/>
                <a:cs typeface="+mn-cs"/>
              </a:rPr>
              <a:t>Access protocol(s)/interface(s)</a:t>
            </a:r>
          </a:p>
          <a:p>
            <a:pPr marL="342900" lvl="0" indent="-342900">
              <a:spcBef>
                <a:spcPct val="20000"/>
              </a:spcBef>
              <a:buFont typeface="Arial" pitchFamily="34" charset="0"/>
              <a:buChar char="•"/>
            </a:pPr>
            <a:r>
              <a:rPr lang="en-US" sz="2400" dirty="0" smtClean="0">
                <a:latin typeface="Gill Sans"/>
              </a:rPr>
              <a:t>Visualization protocol(s)/interface(s)</a:t>
            </a:r>
            <a:endParaRPr kumimoji="0" lang="en-US" sz="2400" b="0" i="0" u="none" strike="noStrike" kern="1200" cap="none" spc="0" normalizeH="0" baseline="0" noProof="0" dirty="0" smtClean="0">
              <a:ln>
                <a:noFill/>
              </a:ln>
              <a:solidFill>
                <a:schemeClr val="tx1"/>
              </a:solidFill>
              <a:effectLst/>
              <a:uLnTx/>
              <a:uFillTx/>
              <a:latin typeface="Gill Sans"/>
              <a:ea typeface="+mn-ea"/>
              <a:cs typeface="+mn-cs"/>
            </a:endParaRPr>
          </a:p>
          <a:p>
            <a:pPr marL="342900" lvl="0" indent="-342900">
              <a:spcBef>
                <a:spcPct val="20000"/>
              </a:spcBef>
              <a:buFont typeface="Arial" pitchFamily="34" charset="0"/>
              <a:buChar char="•"/>
            </a:pPr>
            <a:r>
              <a:rPr lang="en-US" sz="2400" dirty="0" smtClean="0">
                <a:latin typeface="Gill Sans"/>
              </a:rPr>
              <a:t>Semantic protocol(s)/interface(s)</a:t>
            </a:r>
          </a:p>
          <a:p>
            <a:pPr marL="342900" lvl="0" indent="-342900">
              <a:spcBef>
                <a:spcPct val="20000"/>
              </a:spcBef>
              <a:buFont typeface="Arial" pitchFamily="34" charset="0"/>
              <a:buChar char="•"/>
            </a:pPr>
            <a:r>
              <a:rPr lang="en-US" sz="2400" dirty="0" smtClean="0">
                <a:latin typeface="Gill Sans"/>
              </a:rPr>
              <a:t>…</a:t>
            </a:r>
          </a:p>
        </p:txBody>
      </p:sp>
      <p:sp>
        <p:nvSpPr>
          <p:cNvPr id="131" name="Triangolo isoscele 130"/>
          <p:cNvSpPr/>
          <p:nvPr/>
        </p:nvSpPr>
        <p:spPr>
          <a:xfrm rot="16200000">
            <a:off x="5108465" y="1949774"/>
            <a:ext cx="353602" cy="261904"/>
          </a:xfrm>
          <a:prstGeom prst="triangle">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Gill Sans"/>
            </a:endParaRPr>
          </a:p>
        </p:txBody>
      </p:sp>
      <p:cxnSp>
        <p:nvCxnSpPr>
          <p:cNvPr id="132" name="Connettore 4 131"/>
          <p:cNvCxnSpPr>
            <a:stCxn id="131" idx="3"/>
            <a:endCxn id="130" idx="0"/>
          </p:cNvCxnSpPr>
          <p:nvPr/>
        </p:nvCxnSpPr>
        <p:spPr>
          <a:xfrm>
            <a:off x="5416218" y="2080726"/>
            <a:ext cx="919978" cy="2212370"/>
          </a:xfrm>
          <a:prstGeom prst="bentConnector2">
            <a:avLst/>
          </a:prstGeom>
          <a:ln w="38100">
            <a:solidFill>
              <a:schemeClr val="accent6">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34" name="Triangolo isoscele 133"/>
          <p:cNvSpPr/>
          <p:nvPr/>
        </p:nvSpPr>
        <p:spPr>
          <a:xfrm rot="5400000" flipH="1">
            <a:off x="1141776" y="1932979"/>
            <a:ext cx="353602" cy="261904"/>
          </a:xfrm>
          <a:prstGeom prst="triangle">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Gill Sans"/>
            </a:endParaRPr>
          </a:p>
        </p:txBody>
      </p:sp>
      <p:cxnSp>
        <p:nvCxnSpPr>
          <p:cNvPr id="135" name="Connettore 4 134"/>
          <p:cNvCxnSpPr>
            <a:stCxn id="134" idx="3"/>
            <a:endCxn id="126" idx="1"/>
          </p:cNvCxnSpPr>
          <p:nvPr/>
        </p:nvCxnSpPr>
        <p:spPr>
          <a:xfrm rot="10800000" flipV="1">
            <a:off x="755577" y="2063930"/>
            <a:ext cx="432049" cy="2733221"/>
          </a:xfrm>
          <a:prstGeom prst="bentConnector3">
            <a:avLst>
              <a:gd name="adj1" fmla="val 152911"/>
            </a:avLst>
          </a:prstGeom>
          <a:ln w="38100">
            <a:solidFill>
              <a:schemeClr val="accent6">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38" name="Segnaposto contenuto 125"/>
          <p:cNvSpPr txBox="1">
            <a:spLocks/>
          </p:cNvSpPr>
          <p:nvPr/>
        </p:nvSpPr>
        <p:spPr>
          <a:xfrm>
            <a:off x="6588224" y="260648"/>
            <a:ext cx="2304256" cy="1296144"/>
          </a:xfrm>
          <a:prstGeom prst="rect">
            <a:avLst/>
          </a:prstGeom>
        </p:spPr>
        <p:style>
          <a:lnRef idx="1">
            <a:schemeClr val="accent6"/>
          </a:lnRef>
          <a:fillRef idx="2">
            <a:schemeClr val="accent6"/>
          </a:fillRef>
          <a:effectRef idx="1">
            <a:schemeClr val="accent6"/>
          </a:effectRef>
          <a:fontRef idx="minor">
            <a:schemeClr val="dk1"/>
          </a:fontRef>
        </p:style>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Gill Sans"/>
                <a:ea typeface="+mn-ea"/>
                <a:cs typeface="+mn-cs"/>
              </a:rPr>
              <a:t>Best practices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000" dirty="0" smtClean="0">
                <a:solidFill>
                  <a:schemeClr val="tx1"/>
                </a:solidFill>
                <a:latin typeface="Gill Sans"/>
              </a:rPr>
              <a:t>Data policy</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000" dirty="0" smtClean="0">
                <a:solidFill>
                  <a:schemeClr val="tx1"/>
                </a:solidFill>
                <a:latin typeface="Gill Sans"/>
              </a:rPr>
              <a:t>….</a:t>
            </a:r>
            <a:endParaRPr lang="en-US" sz="2000" dirty="0" smtClean="0">
              <a:latin typeface="Gill Sans"/>
            </a:endParaRPr>
          </a:p>
        </p:txBody>
      </p:sp>
      <p:cxnSp>
        <p:nvCxnSpPr>
          <p:cNvPr id="139" name="Connettore 4 131"/>
          <p:cNvCxnSpPr>
            <a:stCxn id="138" idx="2"/>
            <a:endCxn id="131" idx="3"/>
          </p:cNvCxnSpPr>
          <p:nvPr/>
        </p:nvCxnSpPr>
        <p:spPr>
          <a:xfrm rot="5400000">
            <a:off x="6316318" y="656692"/>
            <a:ext cx="523934" cy="2324134"/>
          </a:xfrm>
          <a:prstGeom prst="bentConnector2">
            <a:avLst/>
          </a:prstGeom>
          <a:ln w="38100">
            <a:solidFill>
              <a:schemeClr val="accent6">
                <a:lumMod val="50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142" name="Picture 10" descr="Forestry.png"/>
          <p:cNvPicPr>
            <a:picLocks noChangeAspect="1"/>
          </p:cNvPicPr>
          <p:nvPr/>
        </p:nvPicPr>
        <p:blipFill>
          <a:blip r:embed="rId4" cstate="print"/>
          <a:stretch>
            <a:fillRect/>
          </a:stretch>
        </p:blipFill>
        <p:spPr>
          <a:xfrm>
            <a:off x="755576" y="476672"/>
            <a:ext cx="785818" cy="785818"/>
          </a:xfrm>
          <a:prstGeom prst="rect">
            <a:avLst/>
          </a:prstGeom>
          <a:noFill/>
          <a:ln>
            <a:noFill/>
          </a:ln>
          <a:scene3d>
            <a:camera prst="perspectiveHeroicExtremeLeftFacing"/>
            <a:lightRig rig="threePt" dir="t"/>
          </a:scene3d>
        </p:spPr>
      </p:pic>
      <p:pic>
        <p:nvPicPr>
          <p:cNvPr id="143" name="Immagine 142" descr="CDI.gif"/>
          <p:cNvPicPr>
            <a:picLocks noChangeAspect="1"/>
          </p:cNvPicPr>
          <p:nvPr/>
        </p:nvPicPr>
        <p:blipFill>
          <a:blip r:embed="rId5" cstate="print"/>
          <a:stretch>
            <a:fillRect/>
          </a:stretch>
        </p:blipFill>
        <p:spPr>
          <a:xfrm>
            <a:off x="2411760" y="3645024"/>
            <a:ext cx="3048000" cy="381000"/>
          </a:xfrm>
          <a:prstGeom prst="rect">
            <a:avLst/>
          </a:prstGeom>
        </p:spPr>
      </p:pic>
      <p:pic>
        <p:nvPicPr>
          <p:cNvPr id="144" name="Immagine 143" descr="cen287.jpg"/>
          <p:cNvPicPr>
            <a:picLocks noChangeAspect="1"/>
          </p:cNvPicPr>
          <p:nvPr/>
        </p:nvPicPr>
        <p:blipFill>
          <a:blip r:embed="rId6" cstate="print">
            <a:clrChange>
              <a:clrFrom>
                <a:srgbClr val="FFFFFF"/>
              </a:clrFrom>
              <a:clrTo>
                <a:srgbClr val="FFFFFF">
                  <a:alpha val="0"/>
                </a:srgbClr>
              </a:clrTo>
            </a:clrChange>
          </a:blip>
          <a:stretch>
            <a:fillRect/>
          </a:stretch>
        </p:blipFill>
        <p:spPr>
          <a:xfrm>
            <a:off x="5580112" y="3284984"/>
            <a:ext cx="2248413" cy="648072"/>
          </a:xfrm>
          <a:prstGeom prst="rect">
            <a:avLst/>
          </a:prstGeom>
        </p:spPr>
      </p:pic>
      <p:pic>
        <p:nvPicPr>
          <p:cNvPr id="145" name="Immagine 144" descr="CEOS.jpg"/>
          <p:cNvPicPr>
            <a:picLocks noChangeAspect="1"/>
          </p:cNvPicPr>
          <p:nvPr/>
        </p:nvPicPr>
        <p:blipFill>
          <a:blip r:embed="rId7" cstate="print"/>
          <a:stretch>
            <a:fillRect/>
          </a:stretch>
        </p:blipFill>
        <p:spPr>
          <a:xfrm>
            <a:off x="4211960" y="476672"/>
            <a:ext cx="1733803" cy="648072"/>
          </a:xfrm>
          <a:prstGeom prst="rect">
            <a:avLst/>
          </a:prstGeom>
        </p:spPr>
      </p:pic>
      <p:pic>
        <p:nvPicPr>
          <p:cNvPr id="146" name="Immagine 145" descr="DCMI.bmp"/>
          <p:cNvPicPr>
            <a:picLocks noChangeAspect="1"/>
          </p:cNvPicPr>
          <p:nvPr/>
        </p:nvPicPr>
        <p:blipFill>
          <a:blip r:embed="rId8" cstate="print"/>
          <a:stretch>
            <a:fillRect/>
          </a:stretch>
        </p:blipFill>
        <p:spPr>
          <a:xfrm>
            <a:off x="5652120" y="3933056"/>
            <a:ext cx="1234423" cy="576064"/>
          </a:xfrm>
          <a:prstGeom prst="rect">
            <a:avLst/>
          </a:prstGeom>
        </p:spPr>
      </p:pic>
      <p:pic>
        <p:nvPicPr>
          <p:cNvPr id="147" name="Immagine 146" descr="DGIWG.png"/>
          <p:cNvPicPr>
            <a:picLocks noChangeAspect="1"/>
          </p:cNvPicPr>
          <p:nvPr/>
        </p:nvPicPr>
        <p:blipFill>
          <a:blip r:embed="rId9" cstate="print"/>
          <a:stretch>
            <a:fillRect/>
          </a:stretch>
        </p:blipFill>
        <p:spPr>
          <a:xfrm>
            <a:off x="755576" y="2996952"/>
            <a:ext cx="1078903" cy="1078903"/>
          </a:xfrm>
          <a:prstGeom prst="rect">
            <a:avLst/>
          </a:prstGeom>
        </p:spPr>
      </p:pic>
      <p:pic>
        <p:nvPicPr>
          <p:cNvPr id="148" name="Immagine 147" descr="ESRI.jpg"/>
          <p:cNvPicPr>
            <a:picLocks noChangeAspect="1"/>
          </p:cNvPicPr>
          <p:nvPr/>
        </p:nvPicPr>
        <p:blipFill>
          <a:blip r:embed="rId10" cstate="print">
            <a:clrChange>
              <a:clrFrom>
                <a:srgbClr val="FFFFFF"/>
              </a:clrFrom>
              <a:clrTo>
                <a:srgbClr val="FFFFFF">
                  <a:alpha val="0"/>
                </a:srgbClr>
              </a:clrTo>
            </a:clrChange>
          </a:blip>
          <a:stretch>
            <a:fillRect/>
          </a:stretch>
        </p:blipFill>
        <p:spPr>
          <a:xfrm>
            <a:off x="6372200" y="2996952"/>
            <a:ext cx="1897310" cy="847465"/>
          </a:xfrm>
          <a:prstGeom prst="rect">
            <a:avLst/>
          </a:prstGeom>
        </p:spPr>
      </p:pic>
      <p:pic>
        <p:nvPicPr>
          <p:cNvPr id="149" name="Immagine 148" descr="GBIF.png"/>
          <p:cNvPicPr>
            <a:picLocks noChangeAspect="1"/>
          </p:cNvPicPr>
          <p:nvPr/>
        </p:nvPicPr>
        <p:blipFill>
          <a:blip r:embed="rId11" cstate="print"/>
          <a:stretch>
            <a:fillRect/>
          </a:stretch>
        </p:blipFill>
        <p:spPr>
          <a:xfrm>
            <a:off x="251520" y="1124744"/>
            <a:ext cx="1345264" cy="1208294"/>
          </a:xfrm>
          <a:prstGeom prst="rect">
            <a:avLst/>
          </a:prstGeom>
        </p:spPr>
      </p:pic>
      <p:pic>
        <p:nvPicPr>
          <p:cNvPr id="150" name="Immagine 149" descr="GEO.jpg"/>
          <p:cNvPicPr>
            <a:picLocks noChangeAspect="1"/>
          </p:cNvPicPr>
          <p:nvPr/>
        </p:nvPicPr>
        <p:blipFill>
          <a:blip r:embed="rId12" cstate="print"/>
          <a:stretch>
            <a:fillRect/>
          </a:stretch>
        </p:blipFill>
        <p:spPr>
          <a:xfrm>
            <a:off x="5244175" y="4409150"/>
            <a:ext cx="755650" cy="139700"/>
          </a:xfrm>
          <a:prstGeom prst="rect">
            <a:avLst/>
          </a:prstGeom>
        </p:spPr>
      </p:pic>
      <p:pic>
        <p:nvPicPr>
          <p:cNvPr id="151" name="Immagine 150" descr="Geonetwork.jpg"/>
          <p:cNvPicPr>
            <a:picLocks noChangeAspect="1"/>
          </p:cNvPicPr>
          <p:nvPr/>
        </p:nvPicPr>
        <p:blipFill>
          <a:blip r:embed="rId13" cstate="print"/>
          <a:stretch>
            <a:fillRect/>
          </a:stretch>
        </p:blipFill>
        <p:spPr>
          <a:xfrm>
            <a:off x="3779912" y="6425952"/>
            <a:ext cx="1836204" cy="432048"/>
          </a:xfrm>
          <a:prstGeom prst="rect">
            <a:avLst/>
          </a:prstGeom>
        </p:spPr>
      </p:pic>
      <p:pic>
        <p:nvPicPr>
          <p:cNvPr id="152" name="Immagine 151" descr="GeoTiff.jpg"/>
          <p:cNvPicPr>
            <a:picLocks noChangeAspect="1"/>
          </p:cNvPicPr>
          <p:nvPr/>
        </p:nvPicPr>
        <p:blipFill>
          <a:blip r:embed="rId14" cstate="print">
            <a:clrChange>
              <a:clrFrom>
                <a:srgbClr val="FFFEFF"/>
              </a:clrFrom>
              <a:clrTo>
                <a:srgbClr val="FFFEFF">
                  <a:alpha val="0"/>
                </a:srgbClr>
              </a:clrTo>
            </a:clrChange>
          </a:blip>
          <a:stretch>
            <a:fillRect/>
          </a:stretch>
        </p:blipFill>
        <p:spPr>
          <a:xfrm>
            <a:off x="7956376" y="4509120"/>
            <a:ext cx="1037192" cy="1008112"/>
          </a:xfrm>
          <a:prstGeom prst="rect">
            <a:avLst/>
          </a:prstGeom>
        </p:spPr>
      </p:pic>
      <p:pic>
        <p:nvPicPr>
          <p:cNvPr id="153" name="Immagine 152" descr="GMES-new1.bmp"/>
          <p:cNvPicPr>
            <a:picLocks noChangeAspect="1"/>
          </p:cNvPicPr>
          <p:nvPr/>
        </p:nvPicPr>
        <p:blipFill>
          <a:blip r:embed="rId15" cstate="print">
            <a:clrChange>
              <a:clrFrom>
                <a:srgbClr val="FFFFFF"/>
              </a:clrFrom>
              <a:clrTo>
                <a:srgbClr val="FFFFFF">
                  <a:alpha val="0"/>
                </a:srgbClr>
              </a:clrTo>
            </a:clrChange>
          </a:blip>
          <a:stretch>
            <a:fillRect/>
          </a:stretch>
        </p:blipFill>
        <p:spPr>
          <a:xfrm>
            <a:off x="6588224" y="2276872"/>
            <a:ext cx="1520789" cy="801598"/>
          </a:xfrm>
          <a:prstGeom prst="rect">
            <a:avLst/>
          </a:prstGeom>
        </p:spPr>
      </p:pic>
      <p:pic>
        <p:nvPicPr>
          <p:cNvPr id="154" name="Immagine 153" descr="GML-1.jpg"/>
          <p:cNvPicPr>
            <a:picLocks noChangeAspect="1"/>
          </p:cNvPicPr>
          <p:nvPr/>
        </p:nvPicPr>
        <p:blipFill>
          <a:blip r:embed="rId16" cstate="print"/>
          <a:stretch>
            <a:fillRect/>
          </a:stretch>
        </p:blipFill>
        <p:spPr>
          <a:xfrm>
            <a:off x="3563888" y="5373216"/>
            <a:ext cx="1498392" cy="601050"/>
          </a:xfrm>
          <a:prstGeom prst="rect">
            <a:avLst/>
          </a:prstGeom>
        </p:spPr>
      </p:pic>
      <p:pic>
        <p:nvPicPr>
          <p:cNvPr id="155" name="Immagine 154" descr="Google.jpg"/>
          <p:cNvPicPr>
            <a:picLocks noChangeAspect="1"/>
          </p:cNvPicPr>
          <p:nvPr/>
        </p:nvPicPr>
        <p:blipFill>
          <a:blip r:embed="rId17" cstate="print">
            <a:clrChange>
              <a:clrFrom>
                <a:srgbClr val="FEFEFE"/>
              </a:clrFrom>
              <a:clrTo>
                <a:srgbClr val="FEFEFE">
                  <a:alpha val="0"/>
                </a:srgbClr>
              </a:clrTo>
            </a:clrChange>
          </a:blip>
          <a:stretch>
            <a:fillRect/>
          </a:stretch>
        </p:blipFill>
        <p:spPr>
          <a:xfrm>
            <a:off x="6156176" y="980728"/>
            <a:ext cx="1412554" cy="583856"/>
          </a:xfrm>
          <a:prstGeom prst="rect">
            <a:avLst/>
          </a:prstGeom>
        </p:spPr>
      </p:pic>
      <p:pic>
        <p:nvPicPr>
          <p:cNvPr id="156" name="Immagine 155" descr="gooslogofront.gif"/>
          <p:cNvPicPr>
            <a:picLocks noChangeAspect="1"/>
          </p:cNvPicPr>
          <p:nvPr/>
        </p:nvPicPr>
        <p:blipFill>
          <a:blip r:embed="rId18" cstate="print"/>
          <a:stretch>
            <a:fillRect/>
          </a:stretch>
        </p:blipFill>
        <p:spPr>
          <a:xfrm>
            <a:off x="7740352" y="3645024"/>
            <a:ext cx="1225550" cy="609600"/>
          </a:xfrm>
          <a:prstGeom prst="rect">
            <a:avLst/>
          </a:prstGeom>
        </p:spPr>
      </p:pic>
      <p:pic>
        <p:nvPicPr>
          <p:cNvPr id="157" name="Immagine 156" descr="hdf_logo.jpg"/>
          <p:cNvPicPr>
            <a:picLocks noChangeAspect="1"/>
          </p:cNvPicPr>
          <p:nvPr/>
        </p:nvPicPr>
        <p:blipFill>
          <a:blip r:embed="rId19" cstate="print"/>
          <a:stretch>
            <a:fillRect/>
          </a:stretch>
        </p:blipFill>
        <p:spPr>
          <a:xfrm>
            <a:off x="251520" y="5949280"/>
            <a:ext cx="1800200" cy="605836"/>
          </a:xfrm>
          <a:prstGeom prst="rect">
            <a:avLst/>
          </a:prstGeom>
        </p:spPr>
      </p:pic>
      <p:pic>
        <p:nvPicPr>
          <p:cNvPr id="158" name="Immagine 157" descr="HMA.jpg"/>
          <p:cNvPicPr>
            <a:picLocks noChangeAspect="1"/>
          </p:cNvPicPr>
          <p:nvPr/>
        </p:nvPicPr>
        <p:blipFill>
          <a:blip r:embed="rId20" cstate="print">
            <a:clrChange>
              <a:clrFrom>
                <a:srgbClr val="FFFFFF"/>
              </a:clrFrom>
              <a:clrTo>
                <a:srgbClr val="FFFFFF">
                  <a:alpha val="0"/>
                </a:srgbClr>
              </a:clrTo>
            </a:clrChange>
          </a:blip>
          <a:stretch>
            <a:fillRect/>
          </a:stretch>
        </p:blipFill>
        <p:spPr>
          <a:xfrm>
            <a:off x="2555776" y="1484784"/>
            <a:ext cx="1380885" cy="639922"/>
          </a:xfrm>
          <a:prstGeom prst="rect">
            <a:avLst/>
          </a:prstGeom>
        </p:spPr>
      </p:pic>
      <p:pic>
        <p:nvPicPr>
          <p:cNvPr id="159" name="Immagine 158" descr="ICEO.jpg"/>
          <p:cNvPicPr>
            <a:picLocks noChangeAspect="1"/>
          </p:cNvPicPr>
          <p:nvPr/>
        </p:nvPicPr>
        <p:blipFill>
          <a:blip r:embed="rId21" cstate="print"/>
          <a:stretch>
            <a:fillRect/>
          </a:stretch>
        </p:blipFill>
        <p:spPr>
          <a:xfrm>
            <a:off x="3995936" y="5877272"/>
            <a:ext cx="1475526" cy="528962"/>
          </a:xfrm>
          <a:prstGeom prst="rect">
            <a:avLst/>
          </a:prstGeom>
        </p:spPr>
      </p:pic>
      <p:pic>
        <p:nvPicPr>
          <p:cNvPr id="160" name="Immagine 159" descr="ICSU.jpg"/>
          <p:cNvPicPr>
            <a:picLocks noChangeAspect="1"/>
          </p:cNvPicPr>
          <p:nvPr/>
        </p:nvPicPr>
        <p:blipFill>
          <a:blip r:embed="rId22" cstate="print">
            <a:clrChange>
              <a:clrFrom>
                <a:srgbClr val="FEFEFE"/>
              </a:clrFrom>
              <a:clrTo>
                <a:srgbClr val="FEFEFE">
                  <a:alpha val="0"/>
                </a:srgbClr>
              </a:clrTo>
            </a:clrChange>
          </a:blip>
          <a:stretch>
            <a:fillRect/>
          </a:stretch>
        </p:blipFill>
        <p:spPr>
          <a:xfrm>
            <a:off x="5724128" y="6093296"/>
            <a:ext cx="1457685" cy="485895"/>
          </a:xfrm>
          <a:prstGeom prst="rect">
            <a:avLst/>
          </a:prstGeom>
        </p:spPr>
      </p:pic>
      <p:pic>
        <p:nvPicPr>
          <p:cNvPr id="161" name="Immagine 160" descr="IEEE.png"/>
          <p:cNvPicPr>
            <a:picLocks noChangeAspect="1"/>
          </p:cNvPicPr>
          <p:nvPr/>
        </p:nvPicPr>
        <p:blipFill>
          <a:blip r:embed="rId23" cstate="print"/>
          <a:stretch>
            <a:fillRect/>
          </a:stretch>
        </p:blipFill>
        <p:spPr>
          <a:xfrm>
            <a:off x="2843808" y="4005064"/>
            <a:ext cx="1920081" cy="566881"/>
          </a:xfrm>
          <a:prstGeom prst="rect">
            <a:avLst/>
          </a:prstGeom>
        </p:spPr>
      </p:pic>
      <p:pic>
        <p:nvPicPr>
          <p:cNvPr id="162" name="Immagine 161" descr="ietflogo2e.gif"/>
          <p:cNvPicPr>
            <a:picLocks noChangeAspect="1"/>
          </p:cNvPicPr>
          <p:nvPr/>
        </p:nvPicPr>
        <p:blipFill>
          <a:blip r:embed="rId24" cstate="print"/>
          <a:stretch>
            <a:fillRect/>
          </a:stretch>
        </p:blipFill>
        <p:spPr>
          <a:xfrm>
            <a:off x="5292080" y="4941168"/>
            <a:ext cx="1778000" cy="1016000"/>
          </a:xfrm>
          <a:prstGeom prst="rect">
            <a:avLst/>
          </a:prstGeom>
        </p:spPr>
      </p:pic>
      <p:pic>
        <p:nvPicPr>
          <p:cNvPr id="163" name="Immagine 162" descr="Inspire.jpg"/>
          <p:cNvPicPr>
            <a:picLocks noChangeAspect="1"/>
          </p:cNvPicPr>
          <p:nvPr/>
        </p:nvPicPr>
        <p:blipFill>
          <a:blip r:embed="rId25" cstate="print">
            <a:clrChange>
              <a:clrFrom>
                <a:srgbClr val="FFFFFF"/>
              </a:clrFrom>
              <a:clrTo>
                <a:srgbClr val="FFFFFF">
                  <a:alpha val="0"/>
                </a:srgbClr>
              </a:clrTo>
            </a:clrChange>
          </a:blip>
          <a:stretch>
            <a:fillRect/>
          </a:stretch>
        </p:blipFill>
        <p:spPr>
          <a:xfrm>
            <a:off x="7164288" y="4725144"/>
            <a:ext cx="1111699" cy="1135607"/>
          </a:xfrm>
          <a:prstGeom prst="rect">
            <a:avLst/>
          </a:prstGeom>
        </p:spPr>
      </p:pic>
      <p:pic>
        <p:nvPicPr>
          <p:cNvPr id="164" name="Immagine 163" descr="IODE.gif"/>
          <p:cNvPicPr>
            <a:picLocks noChangeAspect="1"/>
          </p:cNvPicPr>
          <p:nvPr/>
        </p:nvPicPr>
        <p:blipFill>
          <a:blip r:embed="rId26" cstate="print"/>
          <a:stretch>
            <a:fillRect/>
          </a:stretch>
        </p:blipFill>
        <p:spPr>
          <a:xfrm>
            <a:off x="323528" y="4509120"/>
            <a:ext cx="5328592" cy="477353"/>
          </a:xfrm>
          <a:prstGeom prst="rect">
            <a:avLst/>
          </a:prstGeom>
        </p:spPr>
      </p:pic>
      <p:pic>
        <p:nvPicPr>
          <p:cNvPr id="165" name="Immagine 164" descr="IPCC1.jpg"/>
          <p:cNvPicPr>
            <a:picLocks noChangeAspect="1"/>
          </p:cNvPicPr>
          <p:nvPr/>
        </p:nvPicPr>
        <p:blipFill>
          <a:blip r:embed="rId27" cstate="print">
            <a:clrChange>
              <a:clrFrom>
                <a:srgbClr val="FFFEFA"/>
              </a:clrFrom>
              <a:clrTo>
                <a:srgbClr val="FFFEFA">
                  <a:alpha val="0"/>
                </a:srgbClr>
              </a:clrTo>
            </a:clrChange>
          </a:blip>
          <a:stretch>
            <a:fillRect/>
          </a:stretch>
        </p:blipFill>
        <p:spPr>
          <a:xfrm>
            <a:off x="971600" y="5157192"/>
            <a:ext cx="1296144" cy="897330"/>
          </a:xfrm>
          <a:prstGeom prst="rect">
            <a:avLst/>
          </a:prstGeom>
        </p:spPr>
      </p:pic>
      <p:pic>
        <p:nvPicPr>
          <p:cNvPr id="166" name="Immagine 165" descr="ISOLogo_en.gif"/>
          <p:cNvPicPr>
            <a:picLocks noChangeAspect="1"/>
          </p:cNvPicPr>
          <p:nvPr/>
        </p:nvPicPr>
        <p:blipFill>
          <a:blip r:embed="rId28" cstate="print"/>
          <a:stretch>
            <a:fillRect/>
          </a:stretch>
        </p:blipFill>
        <p:spPr>
          <a:xfrm>
            <a:off x="4067943" y="1844824"/>
            <a:ext cx="1776719" cy="720080"/>
          </a:xfrm>
          <a:prstGeom prst="rect">
            <a:avLst/>
          </a:prstGeom>
        </p:spPr>
      </p:pic>
      <p:pic>
        <p:nvPicPr>
          <p:cNvPr id="167" name="Immagine 166" descr="ITU-official-logo_75.gif"/>
          <p:cNvPicPr>
            <a:picLocks noChangeAspect="1"/>
          </p:cNvPicPr>
          <p:nvPr/>
        </p:nvPicPr>
        <p:blipFill>
          <a:blip r:embed="rId29" cstate="print"/>
          <a:stretch>
            <a:fillRect/>
          </a:stretch>
        </p:blipFill>
        <p:spPr>
          <a:xfrm>
            <a:off x="1763688" y="332656"/>
            <a:ext cx="1824203" cy="720080"/>
          </a:xfrm>
          <a:prstGeom prst="rect">
            <a:avLst/>
          </a:prstGeom>
        </p:spPr>
      </p:pic>
      <p:pic>
        <p:nvPicPr>
          <p:cNvPr id="168" name="Immagine 167" descr="jpeg2000.jpg"/>
          <p:cNvPicPr>
            <a:picLocks noChangeAspect="1"/>
          </p:cNvPicPr>
          <p:nvPr/>
        </p:nvPicPr>
        <p:blipFill>
          <a:blip r:embed="rId30" cstate="print"/>
          <a:stretch>
            <a:fillRect/>
          </a:stretch>
        </p:blipFill>
        <p:spPr>
          <a:xfrm>
            <a:off x="8099376" y="2348880"/>
            <a:ext cx="1044624" cy="816113"/>
          </a:xfrm>
          <a:prstGeom prst="rect">
            <a:avLst/>
          </a:prstGeom>
        </p:spPr>
      </p:pic>
      <p:pic>
        <p:nvPicPr>
          <p:cNvPr id="169" name="Immagine 168" descr="Mpeg.jpg"/>
          <p:cNvPicPr>
            <a:picLocks noChangeAspect="1"/>
          </p:cNvPicPr>
          <p:nvPr/>
        </p:nvPicPr>
        <p:blipFill>
          <a:blip r:embed="rId31" cstate="print"/>
          <a:stretch>
            <a:fillRect/>
          </a:stretch>
        </p:blipFill>
        <p:spPr>
          <a:xfrm>
            <a:off x="7956376" y="1268760"/>
            <a:ext cx="868042" cy="792088"/>
          </a:xfrm>
          <a:prstGeom prst="rect">
            <a:avLst/>
          </a:prstGeom>
        </p:spPr>
      </p:pic>
      <p:pic>
        <p:nvPicPr>
          <p:cNvPr id="170" name="Immagine 169" descr="NATO.png"/>
          <p:cNvPicPr>
            <a:picLocks noChangeAspect="1"/>
          </p:cNvPicPr>
          <p:nvPr/>
        </p:nvPicPr>
        <p:blipFill>
          <a:blip r:embed="rId32" cstate="print"/>
          <a:stretch>
            <a:fillRect/>
          </a:stretch>
        </p:blipFill>
        <p:spPr>
          <a:xfrm>
            <a:off x="2123728" y="4941168"/>
            <a:ext cx="1930400" cy="514350"/>
          </a:xfrm>
          <a:prstGeom prst="rect">
            <a:avLst/>
          </a:prstGeom>
        </p:spPr>
      </p:pic>
      <p:pic>
        <p:nvPicPr>
          <p:cNvPr id="171" name="Immagine 170" descr="netcdf.png"/>
          <p:cNvPicPr>
            <a:picLocks noChangeAspect="1"/>
          </p:cNvPicPr>
          <p:nvPr/>
        </p:nvPicPr>
        <p:blipFill>
          <a:blip r:embed="rId33" cstate="print"/>
          <a:stretch>
            <a:fillRect/>
          </a:stretch>
        </p:blipFill>
        <p:spPr>
          <a:xfrm>
            <a:off x="1691680" y="2132856"/>
            <a:ext cx="997153" cy="717951"/>
          </a:xfrm>
          <a:prstGeom prst="rect">
            <a:avLst/>
          </a:prstGeom>
        </p:spPr>
      </p:pic>
      <p:pic>
        <p:nvPicPr>
          <p:cNvPr id="172" name="Immagine 171" descr="OAI-PMH.gif"/>
          <p:cNvPicPr>
            <a:picLocks noChangeAspect="1"/>
          </p:cNvPicPr>
          <p:nvPr/>
        </p:nvPicPr>
        <p:blipFill>
          <a:blip r:embed="rId34" cstate="print"/>
          <a:stretch>
            <a:fillRect/>
          </a:stretch>
        </p:blipFill>
        <p:spPr>
          <a:xfrm>
            <a:off x="2987824" y="2924944"/>
            <a:ext cx="1368100" cy="957670"/>
          </a:xfrm>
          <a:prstGeom prst="rect">
            <a:avLst/>
          </a:prstGeom>
        </p:spPr>
      </p:pic>
      <p:pic>
        <p:nvPicPr>
          <p:cNvPr id="173" name="Immagine 172" descr="oasis.png"/>
          <p:cNvPicPr>
            <a:picLocks noChangeAspect="1"/>
          </p:cNvPicPr>
          <p:nvPr/>
        </p:nvPicPr>
        <p:blipFill>
          <a:blip r:embed="rId35" cstate="print"/>
          <a:stretch>
            <a:fillRect/>
          </a:stretch>
        </p:blipFill>
        <p:spPr>
          <a:xfrm>
            <a:off x="5148064" y="2636912"/>
            <a:ext cx="2895751" cy="648072"/>
          </a:xfrm>
          <a:prstGeom prst="rect">
            <a:avLst/>
          </a:prstGeom>
        </p:spPr>
      </p:pic>
      <p:pic>
        <p:nvPicPr>
          <p:cNvPr id="174" name="Immagine 173" descr="OGC2.jpg"/>
          <p:cNvPicPr>
            <a:picLocks noChangeAspect="1"/>
          </p:cNvPicPr>
          <p:nvPr/>
        </p:nvPicPr>
        <p:blipFill>
          <a:blip r:embed="rId36" cstate="print">
            <a:clrChange>
              <a:clrFrom>
                <a:srgbClr val="FBFCFE"/>
              </a:clrFrom>
              <a:clrTo>
                <a:srgbClr val="FBFCFE">
                  <a:alpha val="0"/>
                </a:srgbClr>
              </a:clrTo>
            </a:clrChange>
          </a:blip>
          <a:stretch>
            <a:fillRect/>
          </a:stretch>
        </p:blipFill>
        <p:spPr>
          <a:xfrm>
            <a:off x="2195736" y="5229200"/>
            <a:ext cx="1783055" cy="720080"/>
          </a:xfrm>
          <a:prstGeom prst="rect">
            <a:avLst/>
          </a:prstGeom>
        </p:spPr>
      </p:pic>
      <p:pic>
        <p:nvPicPr>
          <p:cNvPr id="175" name="Immagine 174" descr="OGF.jpg"/>
          <p:cNvPicPr>
            <a:picLocks noChangeAspect="1"/>
          </p:cNvPicPr>
          <p:nvPr/>
        </p:nvPicPr>
        <p:blipFill>
          <a:blip r:embed="rId37" cstate="print">
            <a:clrChange>
              <a:clrFrom>
                <a:srgbClr val="FFFFFF"/>
              </a:clrFrom>
              <a:clrTo>
                <a:srgbClr val="FFFFFF">
                  <a:alpha val="0"/>
                </a:srgbClr>
              </a:clrTo>
            </a:clrChange>
          </a:blip>
          <a:stretch>
            <a:fillRect/>
          </a:stretch>
        </p:blipFill>
        <p:spPr>
          <a:xfrm>
            <a:off x="4499992" y="2996952"/>
            <a:ext cx="1083206" cy="764704"/>
          </a:xfrm>
          <a:prstGeom prst="rect">
            <a:avLst/>
          </a:prstGeom>
        </p:spPr>
      </p:pic>
      <p:pic>
        <p:nvPicPr>
          <p:cNvPr id="176" name="Immagine 175" descr="oma_logo.gif"/>
          <p:cNvPicPr>
            <a:picLocks noChangeAspect="1"/>
          </p:cNvPicPr>
          <p:nvPr/>
        </p:nvPicPr>
        <p:blipFill>
          <a:blip r:embed="rId38" cstate="print">
            <a:clrChange>
              <a:clrFrom>
                <a:srgbClr val="FFFFFF"/>
              </a:clrFrom>
              <a:clrTo>
                <a:srgbClr val="FFFFFF">
                  <a:alpha val="0"/>
                </a:srgbClr>
              </a:clrTo>
            </a:clrChange>
          </a:blip>
          <a:stretch>
            <a:fillRect/>
          </a:stretch>
        </p:blipFill>
        <p:spPr>
          <a:xfrm>
            <a:off x="6732240" y="5805264"/>
            <a:ext cx="2021461" cy="576064"/>
          </a:xfrm>
          <a:prstGeom prst="rect">
            <a:avLst/>
          </a:prstGeom>
        </p:spPr>
      </p:pic>
      <p:pic>
        <p:nvPicPr>
          <p:cNvPr id="177" name="Immagine 176" descr="OOI.jpg"/>
          <p:cNvPicPr>
            <a:picLocks noChangeAspect="1"/>
          </p:cNvPicPr>
          <p:nvPr/>
        </p:nvPicPr>
        <p:blipFill>
          <a:blip r:embed="rId39" cstate="print">
            <a:clrChange>
              <a:clrFrom>
                <a:srgbClr val="FFFFFF"/>
              </a:clrFrom>
              <a:clrTo>
                <a:srgbClr val="FFFFFF">
                  <a:alpha val="0"/>
                </a:srgbClr>
              </a:clrTo>
            </a:clrChange>
          </a:blip>
          <a:stretch>
            <a:fillRect/>
          </a:stretch>
        </p:blipFill>
        <p:spPr>
          <a:xfrm>
            <a:off x="5940152" y="1628800"/>
            <a:ext cx="1651000" cy="850900"/>
          </a:xfrm>
          <a:prstGeom prst="rect">
            <a:avLst/>
          </a:prstGeom>
        </p:spPr>
      </p:pic>
      <p:pic>
        <p:nvPicPr>
          <p:cNvPr id="178" name="Immagine 177" descr="opendap_1.gif"/>
          <p:cNvPicPr>
            <a:picLocks noChangeAspect="1"/>
          </p:cNvPicPr>
          <p:nvPr/>
        </p:nvPicPr>
        <p:blipFill>
          <a:blip r:embed="rId40" cstate="print">
            <a:clrChange>
              <a:clrFrom>
                <a:srgbClr val="FFFFFF"/>
              </a:clrFrom>
              <a:clrTo>
                <a:srgbClr val="FFFFFF">
                  <a:alpha val="0"/>
                </a:srgbClr>
              </a:clrTo>
            </a:clrChange>
          </a:blip>
          <a:stretch>
            <a:fillRect/>
          </a:stretch>
        </p:blipFill>
        <p:spPr>
          <a:xfrm>
            <a:off x="7596336" y="6274714"/>
            <a:ext cx="1512168" cy="682678"/>
          </a:xfrm>
          <a:prstGeom prst="rect">
            <a:avLst/>
          </a:prstGeom>
        </p:spPr>
      </p:pic>
      <p:pic>
        <p:nvPicPr>
          <p:cNvPr id="179" name="Immagine 178" descr="opensearch_logo.gif"/>
          <p:cNvPicPr>
            <a:picLocks noChangeAspect="1"/>
          </p:cNvPicPr>
          <p:nvPr/>
        </p:nvPicPr>
        <p:blipFill>
          <a:blip r:embed="rId41" cstate="print">
            <a:clrChange>
              <a:clrFrom>
                <a:srgbClr val="FFFFFF"/>
              </a:clrFrom>
              <a:clrTo>
                <a:srgbClr val="FFFFFF">
                  <a:alpha val="0"/>
                </a:srgbClr>
              </a:clrTo>
            </a:clrChange>
          </a:blip>
          <a:stretch>
            <a:fillRect/>
          </a:stretch>
        </p:blipFill>
        <p:spPr>
          <a:xfrm>
            <a:off x="2699792" y="4509120"/>
            <a:ext cx="2559050" cy="641350"/>
          </a:xfrm>
          <a:prstGeom prst="rect">
            <a:avLst/>
          </a:prstGeom>
        </p:spPr>
      </p:pic>
      <p:pic>
        <p:nvPicPr>
          <p:cNvPr id="180" name="Immagine 179" descr="OWL.jpg"/>
          <p:cNvPicPr>
            <a:picLocks noChangeAspect="1"/>
          </p:cNvPicPr>
          <p:nvPr/>
        </p:nvPicPr>
        <p:blipFill>
          <a:blip r:embed="rId42" cstate="print"/>
          <a:stretch>
            <a:fillRect/>
          </a:stretch>
        </p:blipFill>
        <p:spPr>
          <a:xfrm>
            <a:off x="5220072" y="4581128"/>
            <a:ext cx="1973735" cy="375173"/>
          </a:xfrm>
          <a:prstGeom prst="rect">
            <a:avLst/>
          </a:prstGeom>
        </p:spPr>
      </p:pic>
      <p:pic>
        <p:nvPicPr>
          <p:cNvPr id="181" name="Immagine 180" descr="PNG.jpg"/>
          <p:cNvPicPr>
            <a:picLocks noChangeAspect="1"/>
          </p:cNvPicPr>
          <p:nvPr/>
        </p:nvPicPr>
        <p:blipFill>
          <a:blip r:embed="rId43" cstate="print"/>
          <a:stretch>
            <a:fillRect/>
          </a:stretch>
        </p:blipFill>
        <p:spPr>
          <a:xfrm>
            <a:off x="0" y="5085184"/>
            <a:ext cx="792088" cy="792088"/>
          </a:xfrm>
          <a:prstGeom prst="rect">
            <a:avLst/>
          </a:prstGeom>
        </p:spPr>
      </p:pic>
      <p:pic>
        <p:nvPicPr>
          <p:cNvPr id="182" name="Immagine 181" descr="RDF.bmp"/>
          <p:cNvPicPr>
            <a:picLocks noChangeAspect="1"/>
          </p:cNvPicPr>
          <p:nvPr/>
        </p:nvPicPr>
        <p:blipFill>
          <a:blip r:embed="rId44" cstate="print"/>
          <a:stretch>
            <a:fillRect/>
          </a:stretch>
        </p:blipFill>
        <p:spPr>
          <a:xfrm>
            <a:off x="1763688" y="1196752"/>
            <a:ext cx="733116" cy="799763"/>
          </a:xfrm>
          <a:prstGeom prst="rect">
            <a:avLst/>
          </a:prstGeom>
        </p:spPr>
      </p:pic>
      <p:pic>
        <p:nvPicPr>
          <p:cNvPr id="183" name="Immagine 182" descr="SemanticWeb.png"/>
          <p:cNvPicPr>
            <a:picLocks noChangeAspect="1"/>
          </p:cNvPicPr>
          <p:nvPr/>
        </p:nvPicPr>
        <p:blipFill>
          <a:blip r:embed="rId45" cstate="print">
            <a:clrChange>
              <a:clrFrom>
                <a:srgbClr val="FFFFFF"/>
              </a:clrFrom>
              <a:clrTo>
                <a:srgbClr val="FFFFFF">
                  <a:alpha val="0"/>
                </a:srgbClr>
              </a:clrTo>
            </a:clrChange>
          </a:blip>
          <a:stretch>
            <a:fillRect/>
          </a:stretch>
        </p:blipFill>
        <p:spPr>
          <a:xfrm>
            <a:off x="5940152" y="404664"/>
            <a:ext cx="2656778" cy="529151"/>
          </a:xfrm>
          <a:prstGeom prst="rect">
            <a:avLst/>
          </a:prstGeom>
        </p:spPr>
      </p:pic>
      <p:pic>
        <p:nvPicPr>
          <p:cNvPr id="184" name="Immagine 183" descr="SHP.jpg"/>
          <p:cNvPicPr>
            <a:picLocks noChangeAspect="1"/>
          </p:cNvPicPr>
          <p:nvPr/>
        </p:nvPicPr>
        <p:blipFill>
          <a:blip r:embed="rId46" cstate="print"/>
          <a:stretch>
            <a:fillRect/>
          </a:stretch>
        </p:blipFill>
        <p:spPr>
          <a:xfrm>
            <a:off x="2339752" y="5877272"/>
            <a:ext cx="1333500" cy="787400"/>
          </a:xfrm>
          <a:prstGeom prst="rect">
            <a:avLst/>
          </a:prstGeom>
        </p:spPr>
      </p:pic>
      <p:pic>
        <p:nvPicPr>
          <p:cNvPr id="185" name="Immagine 184" descr="Sparql.jpg"/>
          <p:cNvPicPr>
            <a:picLocks noChangeAspect="1"/>
          </p:cNvPicPr>
          <p:nvPr/>
        </p:nvPicPr>
        <p:blipFill>
          <a:blip r:embed="rId47" cstate="print">
            <a:clrChange>
              <a:clrFrom>
                <a:srgbClr val="FEFEFE"/>
              </a:clrFrom>
              <a:clrTo>
                <a:srgbClr val="FEFEFE">
                  <a:alpha val="0"/>
                </a:srgbClr>
              </a:clrTo>
            </a:clrChange>
          </a:blip>
          <a:stretch>
            <a:fillRect/>
          </a:stretch>
        </p:blipFill>
        <p:spPr>
          <a:xfrm>
            <a:off x="8172400" y="2996952"/>
            <a:ext cx="864096" cy="864096"/>
          </a:xfrm>
          <a:prstGeom prst="rect">
            <a:avLst/>
          </a:prstGeom>
        </p:spPr>
      </p:pic>
      <p:pic>
        <p:nvPicPr>
          <p:cNvPr id="186" name="Immagine 185" descr="TIFF.jpg"/>
          <p:cNvPicPr>
            <a:picLocks noChangeAspect="1"/>
          </p:cNvPicPr>
          <p:nvPr/>
        </p:nvPicPr>
        <p:blipFill>
          <a:blip r:embed="rId48" cstate="print">
            <a:clrChange>
              <a:clrFrom>
                <a:srgbClr val="FFFFFF"/>
              </a:clrFrom>
              <a:clrTo>
                <a:srgbClr val="FFFFFF">
                  <a:alpha val="0"/>
                </a:srgbClr>
              </a:clrTo>
            </a:clrChange>
          </a:blip>
          <a:stretch>
            <a:fillRect/>
          </a:stretch>
        </p:blipFill>
        <p:spPr>
          <a:xfrm>
            <a:off x="6804248" y="4005064"/>
            <a:ext cx="936104" cy="936104"/>
          </a:xfrm>
          <a:prstGeom prst="rect">
            <a:avLst/>
          </a:prstGeom>
        </p:spPr>
      </p:pic>
      <p:pic>
        <p:nvPicPr>
          <p:cNvPr id="187" name="Immagine 186" descr="Unep.gif"/>
          <p:cNvPicPr>
            <a:picLocks noChangeAspect="1"/>
          </p:cNvPicPr>
          <p:nvPr/>
        </p:nvPicPr>
        <p:blipFill>
          <a:blip r:embed="rId49" cstate="print"/>
          <a:stretch>
            <a:fillRect/>
          </a:stretch>
        </p:blipFill>
        <p:spPr>
          <a:xfrm>
            <a:off x="10975150" y="9797225"/>
            <a:ext cx="393700" cy="463550"/>
          </a:xfrm>
          <a:prstGeom prst="rect">
            <a:avLst/>
          </a:prstGeom>
        </p:spPr>
      </p:pic>
      <p:pic>
        <p:nvPicPr>
          <p:cNvPr id="188" name="Immagine 187" descr="UNESCO.jpg"/>
          <p:cNvPicPr>
            <a:picLocks noChangeAspect="1"/>
          </p:cNvPicPr>
          <p:nvPr/>
        </p:nvPicPr>
        <p:blipFill>
          <a:blip r:embed="rId50" cstate="print"/>
          <a:stretch>
            <a:fillRect/>
          </a:stretch>
        </p:blipFill>
        <p:spPr>
          <a:xfrm>
            <a:off x="10941000" y="9874200"/>
            <a:ext cx="762000" cy="609600"/>
          </a:xfrm>
          <a:prstGeom prst="rect">
            <a:avLst/>
          </a:prstGeom>
        </p:spPr>
      </p:pic>
      <p:pic>
        <p:nvPicPr>
          <p:cNvPr id="189" name="Immagine 188" descr="unescoioclogo (1).gif"/>
          <p:cNvPicPr>
            <a:picLocks noChangeAspect="1"/>
          </p:cNvPicPr>
          <p:nvPr/>
        </p:nvPicPr>
        <p:blipFill>
          <a:blip r:embed="rId51" cstate="print"/>
          <a:stretch>
            <a:fillRect/>
          </a:stretch>
        </p:blipFill>
        <p:spPr>
          <a:xfrm>
            <a:off x="1403648" y="6165304"/>
            <a:ext cx="1080120" cy="450759"/>
          </a:xfrm>
          <a:prstGeom prst="rect">
            <a:avLst/>
          </a:prstGeom>
        </p:spPr>
      </p:pic>
      <p:pic>
        <p:nvPicPr>
          <p:cNvPr id="190" name="Immagine 189" descr="W3C_logo.bmp"/>
          <p:cNvPicPr>
            <a:picLocks noChangeAspect="1"/>
          </p:cNvPicPr>
          <p:nvPr/>
        </p:nvPicPr>
        <p:blipFill>
          <a:blip r:embed="rId52" cstate="print">
            <a:clrChange>
              <a:clrFrom>
                <a:srgbClr val="FFFFFF"/>
              </a:clrFrom>
              <a:clrTo>
                <a:srgbClr val="FFFFFF">
                  <a:alpha val="0"/>
                </a:srgbClr>
              </a:clrTo>
            </a:clrChange>
          </a:blip>
          <a:stretch>
            <a:fillRect/>
          </a:stretch>
        </p:blipFill>
        <p:spPr>
          <a:xfrm>
            <a:off x="4716016" y="3933056"/>
            <a:ext cx="3780420" cy="576064"/>
          </a:xfrm>
          <a:prstGeom prst="rect">
            <a:avLst/>
          </a:prstGeom>
        </p:spPr>
      </p:pic>
      <p:pic>
        <p:nvPicPr>
          <p:cNvPr id="191" name="Immagine 190" descr="WaterML.jpg"/>
          <p:cNvPicPr>
            <a:picLocks noChangeAspect="1"/>
          </p:cNvPicPr>
          <p:nvPr/>
        </p:nvPicPr>
        <p:blipFill>
          <a:blip r:embed="rId53" cstate="print">
            <a:clrChange>
              <a:clrFrom>
                <a:srgbClr val="FFFEFF"/>
              </a:clrFrom>
              <a:clrTo>
                <a:srgbClr val="FFFEFF">
                  <a:alpha val="0"/>
                </a:srgbClr>
              </a:clrTo>
            </a:clrChange>
          </a:blip>
          <a:stretch>
            <a:fillRect/>
          </a:stretch>
        </p:blipFill>
        <p:spPr>
          <a:xfrm>
            <a:off x="971600" y="3861048"/>
            <a:ext cx="1587500" cy="660400"/>
          </a:xfrm>
          <a:prstGeom prst="rect">
            <a:avLst/>
          </a:prstGeom>
        </p:spPr>
      </p:pic>
      <p:pic>
        <p:nvPicPr>
          <p:cNvPr id="192" name="Immagine 191" descr="Web2.0.jpg"/>
          <p:cNvPicPr>
            <a:picLocks noChangeAspect="1"/>
          </p:cNvPicPr>
          <p:nvPr/>
        </p:nvPicPr>
        <p:blipFill>
          <a:blip r:embed="rId54" cstate="print"/>
          <a:stretch>
            <a:fillRect/>
          </a:stretch>
        </p:blipFill>
        <p:spPr>
          <a:xfrm>
            <a:off x="179512" y="2132856"/>
            <a:ext cx="1224136" cy="1214421"/>
          </a:xfrm>
          <a:prstGeom prst="rect">
            <a:avLst/>
          </a:prstGeom>
        </p:spPr>
      </p:pic>
      <p:pic>
        <p:nvPicPr>
          <p:cNvPr id="193" name="Immagine 192" descr="WIKI.jpg"/>
          <p:cNvPicPr>
            <a:picLocks noChangeAspect="1"/>
          </p:cNvPicPr>
          <p:nvPr/>
        </p:nvPicPr>
        <p:blipFill>
          <a:blip r:embed="rId55" cstate="print">
            <a:clrChange>
              <a:clrFrom>
                <a:srgbClr val="FFFEF7"/>
              </a:clrFrom>
              <a:clrTo>
                <a:srgbClr val="FFFEF7">
                  <a:alpha val="0"/>
                </a:srgbClr>
              </a:clrTo>
            </a:clrChange>
          </a:blip>
          <a:stretch>
            <a:fillRect/>
          </a:stretch>
        </p:blipFill>
        <p:spPr>
          <a:xfrm>
            <a:off x="7452320" y="1988840"/>
            <a:ext cx="1368153" cy="615669"/>
          </a:xfrm>
          <a:prstGeom prst="rect">
            <a:avLst/>
          </a:prstGeom>
        </p:spPr>
      </p:pic>
      <p:pic>
        <p:nvPicPr>
          <p:cNvPr id="194" name="Immagine 193" descr="WMO.jpg"/>
          <p:cNvPicPr>
            <a:picLocks noChangeAspect="1"/>
          </p:cNvPicPr>
          <p:nvPr/>
        </p:nvPicPr>
        <p:blipFill>
          <a:blip r:embed="rId56" cstate="print">
            <a:clrChange>
              <a:clrFrom>
                <a:srgbClr val="FEFEFE"/>
              </a:clrFrom>
              <a:clrTo>
                <a:srgbClr val="FEFEFE">
                  <a:alpha val="0"/>
                </a:srgbClr>
              </a:clrTo>
            </a:clrChange>
          </a:blip>
          <a:stretch>
            <a:fillRect/>
          </a:stretch>
        </p:blipFill>
        <p:spPr>
          <a:xfrm>
            <a:off x="2123728" y="2708920"/>
            <a:ext cx="1092121" cy="1008112"/>
          </a:xfrm>
          <a:prstGeom prst="rect">
            <a:avLst/>
          </a:prstGeom>
        </p:spPr>
      </p:pic>
    </p:spTree>
    <p:extLst>
      <p:ext uri="{BB962C8B-B14F-4D97-AF65-F5344CB8AC3E}">
        <p14:creationId xmlns:p14="http://schemas.microsoft.com/office/powerpoint/2010/main" val="33164677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45"/>
                                        </p:tgtEl>
                                        <p:attrNameLst>
                                          <p:attrName>style.visibility</p:attrName>
                                        </p:attrNameLst>
                                      </p:cBhvr>
                                      <p:to>
                                        <p:strVal val="visible"/>
                                      </p:to>
                                    </p:set>
                                    <p:animEffect transition="in" filter="wipe(down)">
                                      <p:cBhvr>
                                        <p:cTn id="7" dur="145">
                                          <p:stCondLst>
                                            <p:cond delay="0"/>
                                          </p:stCondLst>
                                        </p:cTn>
                                        <p:tgtEl>
                                          <p:spTgt spid="145"/>
                                        </p:tgtEl>
                                      </p:cBhvr>
                                    </p:animEffect>
                                    <p:anim calcmode="lin" valueType="num">
                                      <p:cBhvr>
                                        <p:cTn id="8" dur="456" tmFilter="0,0; 0.14,0.36; 0.43,0.73; 0.71,0.91; 1.0,1.0">
                                          <p:stCondLst>
                                            <p:cond delay="0"/>
                                          </p:stCondLst>
                                        </p:cTn>
                                        <p:tgtEl>
                                          <p:spTgt spid="145"/>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145"/>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145"/>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145"/>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145"/>
                                        </p:tgtEl>
                                        <p:attrNameLst>
                                          <p:attrName>ppt_y</p:attrName>
                                        </p:attrNameLst>
                                      </p:cBhvr>
                                      <p:tavLst>
                                        <p:tav tm="0" fmla="#ppt_y-sin(pi*$)/81">
                                          <p:val>
                                            <p:fltVal val="0"/>
                                          </p:val>
                                        </p:tav>
                                        <p:tav tm="100000">
                                          <p:val>
                                            <p:fltVal val="1"/>
                                          </p:val>
                                        </p:tav>
                                      </p:tavLst>
                                    </p:anim>
                                    <p:animScale>
                                      <p:cBhvr>
                                        <p:cTn id="13" dur="7">
                                          <p:stCondLst>
                                            <p:cond delay="163"/>
                                          </p:stCondLst>
                                        </p:cTn>
                                        <p:tgtEl>
                                          <p:spTgt spid="145"/>
                                        </p:tgtEl>
                                      </p:cBhvr>
                                      <p:to x="100000" y="60000"/>
                                    </p:animScale>
                                    <p:animScale>
                                      <p:cBhvr>
                                        <p:cTn id="14" dur="42" decel="50000">
                                          <p:stCondLst>
                                            <p:cond delay="169"/>
                                          </p:stCondLst>
                                        </p:cTn>
                                        <p:tgtEl>
                                          <p:spTgt spid="145"/>
                                        </p:tgtEl>
                                      </p:cBhvr>
                                      <p:to x="100000" y="100000"/>
                                    </p:animScale>
                                    <p:animScale>
                                      <p:cBhvr>
                                        <p:cTn id="15" dur="7">
                                          <p:stCondLst>
                                            <p:cond delay="328"/>
                                          </p:stCondLst>
                                        </p:cTn>
                                        <p:tgtEl>
                                          <p:spTgt spid="145"/>
                                        </p:tgtEl>
                                      </p:cBhvr>
                                      <p:to x="100000" y="80000"/>
                                    </p:animScale>
                                    <p:animScale>
                                      <p:cBhvr>
                                        <p:cTn id="16" dur="42" decel="50000">
                                          <p:stCondLst>
                                            <p:cond delay="335"/>
                                          </p:stCondLst>
                                        </p:cTn>
                                        <p:tgtEl>
                                          <p:spTgt spid="145"/>
                                        </p:tgtEl>
                                      </p:cBhvr>
                                      <p:to x="100000" y="100000"/>
                                    </p:animScale>
                                    <p:animScale>
                                      <p:cBhvr>
                                        <p:cTn id="17" dur="7">
                                          <p:stCondLst>
                                            <p:cond delay="411"/>
                                          </p:stCondLst>
                                        </p:cTn>
                                        <p:tgtEl>
                                          <p:spTgt spid="145"/>
                                        </p:tgtEl>
                                      </p:cBhvr>
                                      <p:to x="100000" y="90000"/>
                                    </p:animScale>
                                    <p:animScale>
                                      <p:cBhvr>
                                        <p:cTn id="18" dur="42" decel="50000">
                                          <p:stCondLst>
                                            <p:cond delay="417"/>
                                          </p:stCondLst>
                                        </p:cTn>
                                        <p:tgtEl>
                                          <p:spTgt spid="145"/>
                                        </p:tgtEl>
                                      </p:cBhvr>
                                      <p:to x="100000" y="100000"/>
                                    </p:animScale>
                                    <p:animScale>
                                      <p:cBhvr>
                                        <p:cTn id="19" dur="7">
                                          <p:stCondLst>
                                            <p:cond delay="452"/>
                                          </p:stCondLst>
                                        </p:cTn>
                                        <p:tgtEl>
                                          <p:spTgt spid="145"/>
                                        </p:tgtEl>
                                      </p:cBhvr>
                                      <p:to x="100000" y="95000"/>
                                    </p:animScale>
                                    <p:animScale>
                                      <p:cBhvr>
                                        <p:cTn id="20" dur="42" decel="50000">
                                          <p:stCondLst>
                                            <p:cond delay="459"/>
                                          </p:stCondLst>
                                        </p:cTn>
                                        <p:tgtEl>
                                          <p:spTgt spid="145"/>
                                        </p:tgtEl>
                                      </p:cBhvr>
                                      <p:to x="100000" y="100000"/>
                                    </p:animScale>
                                  </p:childTnLst>
                                </p:cTn>
                              </p:par>
                            </p:childTnLst>
                          </p:cTn>
                        </p:par>
                        <p:par>
                          <p:cTn id="21" fill="hold">
                            <p:stCondLst>
                              <p:cond delay="500"/>
                            </p:stCondLst>
                            <p:childTnLst>
                              <p:par>
                                <p:cTn id="22" presetID="26" presetClass="entr" presetSubtype="0" fill="hold" nodeType="afterEffect">
                                  <p:stCondLst>
                                    <p:cond delay="0"/>
                                  </p:stCondLst>
                                  <p:childTnLst>
                                    <p:set>
                                      <p:cBhvr>
                                        <p:cTn id="23" dur="1" fill="hold">
                                          <p:stCondLst>
                                            <p:cond delay="0"/>
                                          </p:stCondLst>
                                        </p:cTn>
                                        <p:tgtEl>
                                          <p:spTgt spid="149"/>
                                        </p:tgtEl>
                                        <p:attrNameLst>
                                          <p:attrName>style.visibility</p:attrName>
                                        </p:attrNameLst>
                                      </p:cBhvr>
                                      <p:to>
                                        <p:strVal val="visible"/>
                                      </p:to>
                                    </p:set>
                                    <p:animEffect transition="in" filter="wipe(down)">
                                      <p:cBhvr>
                                        <p:cTn id="24" dur="145">
                                          <p:stCondLst>
                                            <p:cond delay="0"/>
                                          </p:stCondLst>
                                        </p:cTn>
                                        <p:tgtEl>
                                          <p:spTgt spid="149"/>
                                        </p:tgtEl>
                                      </p:cBhvr>
                                    </p:animEffect>
                                    <p:anim calcmode="lin" valueType="num">
                                      <p:cBhvr>
                                        <p:cTn id="25" dur="456" tmFilter="0,0; 0.14,0.36; 0.43,0.73; 0.71,0.91; 1.0,1.0">
                                          <p:stCondLst>
                                            <p:cond delay="0"/>
                                          </p:stCondLst>
                                        </p:cTn>
                                        <p:tgtEl>
                                          <p:spTgt spid="149"/>
                                        </p:tgtEl>
                                        <p:attrNameLst>
                                          <p:attrName>ppt_x</p:attrName>
                                        </p:attrNameLst>
                                      </p:cBhvr>
                                      <p:tavLst>
                                        <p:tav tm="0">
                                          <p:val>
                                            <p:strVal val="#ppt_x-0.25"/>
                                          </p:val>
                                        </p:tav>
                                        <p:tav tm="100000">
                                          <p:val>
                                            <p:strVal val="#ppt_x"/>
                                          </p:val>
                                        </p:tav>
                                      </p:tavLst>
                                    </p:anim>
                                    <p:anim calcmode="lin" valueType="num">
                                      <p:cBhvr>
                                        <p:cTn id="26" dur="166" tmFilter="0.0,0.0; 0.25,0.07; 0.50,0.2; 0.75,0.467; 1.0,1.0">
                                          <p:stCondLst>
                                            <p:cond delay="0"/>
                                          </p:stCondLst>
                                        </p:cTn>
                                        <p:tgtEl>
                                          <p:spTgt spid="149"/>
                                        </p:tgtEl>
                                        <p:attrNameLst>
                                          <p:attrName>ppt_y</p:attrName>
                                        </p:attrNameLst>
                                      </p:cBhvr>
                                      <p:tavLst>
                                        <p:tav tm="0" fmla="#ppt_y-sin(pi*$)/3">
                                          <p:val>
                                            <p:fltVal val="0.5"/>
                                          </p:val>
                                        </p:tav>
                                        <p:tav tm="100000">
                                          <p:val>
                                            <p:fltVal val="1"/>
                                          </p:val>
                                        </p:tav>
                                      </p:tavLst>
                                    </p:anim>
                                    <p:anim calcmode="lin" valueType="num">
                                      <p:cBhvr>
                                        <p:cTn id="27" dur="166" tmFilter="0, 0; 0.125,0.2665; 0.25,0.4; 0.375,0.465; 0.5,0.5;  0.625,0.535; 0.75,0.6; 0.875,0.7335; 1,1">
                                          <p:stCondLst>
                                            <p:cond delay="166"/>
                                          </p:stCondLst>
                                        </p:cTn>
                                        <p:tgtEl>
                                          <p:spTgt spid="149"/>
                                        </p:tgtEl>
                                        <p:attrNameLst>
                                          <p:attrName>ppt_y</p:attrName>
                                        </p:attrNameLst>
                                      </p:cBhvr>
                                      <p:tavLst>
                                        <p:tav tm="0" fmla="#ppt_y-sin(pi*$)/9">
                                          <p:val>
                                            <p:fltVal val="0"/>
                                          </p:val>
                                        </p:tav>
                                        <p:tav tm="100000">
                                          <p:val>
                                            <p:fltVal val="1"/>
                                          </p:val>
                                        </p:tav>
                                      </p:tavLst>
                                    </p:anim>
                                    <p:anim calcmode="lin" valueType="num">
                                      <p:cBhvr>
                                        <p:cTn id="28" dur="83" tmFilter="0, 0; 0.125,0.2665; 0.25,0.4; 0.375,0.465; 0.5,0.5;  0.625,0.535; 0.75,0.6; 0.875,0.7335; 1,1">
                                          <p:stCondLst>
                                            <p:cond delay="331"/>
                                          </p:stCondLst>
                                        </p:cTn>
                                        <p:tgtEl>
                                          <p:spTgt spid="149"/>
                                        </p:tgtEl>
                                        <p:attrNameLst>
                                          <p:attrName>ppt_y</p:attrName>
                                        </p:attrNameLst>
                                      </p:cBhvr>
                                      <p:tavLst>
                                        <p:tav tm="0" fmla="#ppt_y-sin(pi*$)/27">
                                          <p:val>
                                            <p:fltVal val="0"/>
                                          </p:val>
                                        </p:tav>
                                        <p:tav tm="100000">
                                          <p:val>
                                            <p:fltVal val="1"/>
                                          </p:val>
                                        </p:tav>
                                      </p:tavLst>
                                    </p:anim>
                                    <p:anim calcmode="lin" valueType="num">
                                      <p:cBhvr>
                                        <p:cTn id="29" dur="41" tmFilter="0, 0; 0.125,0.2665; 0.25,0.4; 0.375,0.465; 0.5,0.5;  0.625,0.535; 0.75,0.6; 0.875,0.7335; 1,1">
                                          <p:stCondLst>
                                            <p:cond delay="414"/>
                                          </p:stCondLst>
                                        </p:cTn>
                                        <p:tgtEl>
                                          <p:spTgt spid="149"/>
                                        </p:tgtEl>
                                        <p:attrNameLst>
                                          <p:attrName>ppt_y</p:attrName>
                                        </p:attrNameLst>
                                      </p:cBhvr>
                                      <p:tavLst>
                                        <p:tav tm="0" fmla="#ppt_y-sin(pi*$)/81">
                                          <p:val>
                                            <p:fltVal val="0"/>
                                          </p:val>
                                        </p:tav>
                                        <p:tav tm="100000">
                                          <p:val>
                                            <p:fltVal val="1"/>
                                          </p:val>
                                        </p:tav>
                                      </p:tavLst>
                                    </p:anim>
                                    <p:animScale>
                                      <p:cBhvr>
                                        <p:cTn id="30" dur="7">
                                          <p:stCondLst>
                                            <p:cond delay="163"/>
                                          </p:stCondLst>
                                        </p:cTn>
                                        <p:tgtEl>
                                          <p:spTgt spid="149"/>
                                        </p:tgtEl>
                                      </p:cBhvr>
                                      <p:to x="100000" y="60000"/>
                                    </p:animScale>
                                    <p:animScale>
                                      <p:cBhvr>
                                        <p:cTn id="31" dur="42" decel="50000">
                                          <p:stCondLst>
                                            <p:cond delay="169"/>
                                          </p:stCondLst>
                                        </p:cTn>
                                        <p:tgtEl>
                                          <p:spTgt spid="149"/>
                                        </p:tgtEl>
                                      </p:cBhvr>
                                      <p:to x="100000" y="100000"/>
                                    </p:animScale>
                                    <p:animScale>
                                      <p:cBhvr>
                                        <p:cTn id="32" dur="7">
                                          <p:stCondLst>
                                            <p:cond delay="328"/>
                                          </p:stCondLst>
                                        </p:cTn>
                                        <p:tgtEl>
                                          <p:spTgt spid="149"/>
                                        </p:tgtEl>
                                      </p:cBhvr>
                                      <p:to x="100000" y="80000"/>
                                    </p:animScale>
                                    <p:animScale>
                                      <p:cBhvr>
                                        <p:cTn id="33" dur="42" decel="50000">
                                          <p:stCondLst>
                                            <p:cond delay="335"/>
                                          </p:stCondLst>
                                        </p:cTn>
                                        <p:tgtEl>
                                          <p:spTgt spid="149"/>
                                        </p:tgtEl>
                                      </p:cBhvr>
                                      <p:to x="100000" y="100000"/>
                                    </p:animScale>
                                    <p:animScale>
                                      <p:cBhvr>
                                        <p:cTn id="34" dur="7">
                                          <p:stCondLst>
                                            <p:cond delay="411"/>
                                          </p:stCondLst>
                                        </p:cTn>
                                        <p:tgtEl>
                                          <p:spTgt spid="149"/>
                                        </p:tgtEl>
                                      </p:cBhvr>
                                      <p:to x="100000" y="90000"/>
                                    </p:animScale>
                                    <p:animScale>
                                      <p:cBhvr>
                                        <p:cTn id="35" dur="42" decel="50000">
                                          <p:stCondLst>
                                            <p:cond delay="417"/>
                                          </p:stCondLst>
                                        </p:cTn>
                                        <p:tgtEl>
                                          <p:spTgt spid="149"/>
                                        </p:tgtEl>
                                      </p:cBhvr>
                                      <p:to x="100000" y="100000"/>
                                    </p:animScale>
                                    <p:animScale>
                                      <p:cBhvr>
                                        <p:cTn id="36" dur="7">
                                          <p:stCondLst>
                                            <p:cond delay="452"/>
                                          </p:stCondLst>
                                        </p:cTn>
                                        <p:tgtEl>
                                          <p:spTgt spid="149"/>
                                        </p:tgtEl>
                                      </p:cBhvr>
                                      <p:to x="100000" y="95000"/>
                                    </p:animScale>
                                    <p:animScale>
                                      <p:cBhvr>
                                        <p:cTn id="37" dur="42" decel="50000">
                                          <p:stCondLst>
                                            <p:cond delay="459"/>
                                          </p:stCondLst>
                                        </p:cTn>
                                        <p:tgtEl>
                                          <p:spTgt spid="149"/>
                                        </p:tgtEl>
                                      </p:cBhvr>
                                      <p:to x="100000" y="100000"/>
                                    </p:animScale>
                                  </p:childTnLst>
                                </p:cTn>
                              </p:par>
                            </p:childTnLst>
                          </p:cTn>
                        </p:par>
                        <p:par>
                          <p:cTn id="38" fill="hold">
                            <p:stCondLst>
                              <p:cond delay="1000"/>
                            </p:stCondLst>
                            <p:childTnLst>
                              <p:par>
                                <p:cTn id="39" presetID="26" presetClass="entr" presetSubtype="0" fill="hold" nodeType="afterEffect">
                                  <p:stCondLst>
                                    <p:cond delay="0"/>
                                  </p:stCondLst>
                                  <p:childTnLst>
                                    <p:set>
                                      <p:cBhvr>
                                        <p:cTn id="40" dur="1" fill="hold">
                                          <p:stCondLst>
                                            <p:cond delay="0"/>
                                          </p:stCondLst>
                                        </p:cTn>
                                        <p:tgtEl>
                                          <p:spTgt spid="148"/>
                                        </p:tgtEl>
                                        <p:attrNameLst>
                                          <p:attrName>style.visibility</p:attrName>
                                        </p:attrNameLst>
                                      </p:cBhvr>
                                      <p:to>
                                        <p:strVal val="visible"/>
                                      </p:to>
                                    </p:set>
                                    <p:animEffect transition="in" filter="wipe(down)">
                                      <p:cBhvr>
                                        <p:cTn id="41" dur="145">
                                          <p:stCondLst>
                                            <p:cond delay="0"/>
                                          </p:stCondLst>
                                        </p:cTn>
                                        <p:tgtEl>
                                          <p:spTgt spid="148"/>
                                        </p:tgtEl>
                                      </p:cBhvr>
                                    </p:animEffect>
                                    <p:anim calcmode="lin" valueType="num">
                                      <p:cBhvr>
                                        <p:cTn id="42" dur="456" tmFilter="0,0; 0.14,0.36; 0.43,0.73; 0.71,0.91; 1.0,1.0">
                                          <p:stCondLst>
                                            <p:cond delay="0"/>
                                          </p:stCondLst>
                                        </p:cTn>
                                        <p:tgtEl>
                                          <p:spTgt spid="148"/>
                                        </p:tgtEl>
                                        <p:attrNameLst>
                                          <p:attrName>ppt_x</p:attrName>
                                        </p:attrNameLst>
                                      </p:cBhvr>
                                      <p:tavLst>
                                        <p:tav tm="0">
                                          <p:val>
                                            <p:strVal val="#ppt_x-0.25"/>
                                          </p:val>
                                        </p:tav>
                                        <p:tav tm="100000">
                                          <p:val>
                                            <p:strVal val="#ppt_x"/>
                                          </p:val>
                                        </p:tav>
                                      </p:tavLst>
                                    </p:anim>
                                    <p:anim calcmode="lin" valueType="num">
                                      <p:cBhvr>
                                        <p:cTn id="43" dur="166" tmFilter="0.0,0.0; 0.25,0.07; 0.50,0.2; 0.75,0.467; 1.0,1.0">
                                          <p:stCondLst>
                                            <p:cond delay="0"/>
                                          </p:stCondLst>
                                        </p:cTn>
                                        <p:tgtEl>
                                          <p:spTgt spid="148"/>
                                        </p:tgtEl>
                                        <p:attrNameLst>
                                          <p:attrName>ppt_y</p:attrName>
                                        </p:attrNameLst>
                                      </p:cBhvr>
                                      <p:tavLst>
                                        <p:tav tm="0" fmla="#ppt_y-sin(pi*$)/3">
                                          <p:val>
                                            <p:fltVal val="0.5"/>
                                          </p:val>
                                        </p:tav>
                                        <p:tav tm="100000">
                                          <p:val>
                                            <p:fltVal val="1"/>
                                          </p:val>
                                        </p:tav>
                                      </p:tavLst>
                                    </p:anim>
                                    <p:anim calcmode="lin" valueType="num">
                                      <p:cBhvr>
                                        <p:cTn id="44" dur="166" tmFilter="0, 0; 0.125,0.2665; 0.25,0.4; 0.375,0.465; 0.5,0.5;  0.625,0.535; 0.75,0.6; 0.875,0.7335; 1,1">
                                          <p:stCondLst>
                                            <p:cond delay="166"/>
                                          </p:stCondLst>
                                        </p:cTn>
                                        <p:tgtEl>
                                          <p:spTgt spid="148"/>
                                        </p:tgtEl>
                                        <p:attrNameLst>
                                          <p:attrName>ppt_y</p:attrName>
                                        </p:attrNameLst>
                                      </p:cBhvr>
                                      <p:tavLst>
                                        <p:tav tm="0" fmla="#ppt_y-sin(pi*$)/9">
                                          <p:val>
                                            <p:fltVal val="0"/>
                                          </p:val>
                                        </p:tav>
                                        <p:tav tm="100000">
                                          <p:val>
                                            <p:fltVal val="1"/>
                                          </p:val>
                                        </p:tav>
                                      </p:tavLst>
                                    </p:anim>
                                    <p:anim calcmode="lin" valueType="num">
                                      <p:cBhvr>
                                        <p:cTn id="45" dur="83" tmFilter="0, 0; 0.125,0.2665; 0.25,0.4; 0.375,0.465; 0.5,0.5;  0.625,0.535; 0.75,0.6; 0.875,0.7335; 1,1">
                                          <p:stCondLst>
                                            <p:cond delay="331"/>
                                          </p:stCondLst>
                                        </p:cTn>
                                        <p:tgtEl>
                                          <p:spTgt spid="148"/>
                                        </p:tgtEl>
                                        <p:attrNameLst>
                                          <p:attrName>ppt_y</p:attrName>
                                        </p:attrNameLst>
                                      </p:cBhvr>
                                      <p:tavLst>
                                        <p:tav tm="0" fmla="#ppt_y-sin(pi*$)/27">
                                          <p:val>
                                            <p:fltVal val="0"/>
                                          </p:val>
                                        </p:tav>
                                        <p:tav tm="100000">
                                          <p:val>
                                            <p:fltVal val="1"/>
                                          </p:val>
                                        </p:tav>
                                      </p:tavLst>
                                    </p:anim>
                                    <p:anim calcmode="lin" valueType="num">
                                      <p:cBhvr>
                                        <p:cTn id="46" dur="41" tmFilter="0, 0; 0.125,0.2665; 0.25,0.4; 0.375,0.465; 0.5,0.5;  0.625,0.535; 0.75,0.6; 0.875,0.7335; 1,1">
                                          <p:stCondLst>
                                            <p:cond delay="414"/>
                                          </p:stCondLst>
                                        </p:cTn>
                                        <p:tgtEl>
                                          <p:spTgt spid="148"/>
                                        </p:tgtEl>
                                        <p:attrNameLst>
                                          <p:attrName>ppt_y</p:attrName>
                                        </p:attrNameLst>
                                      </p:cBhvr>
                                      <p:tavLst>
                                        <p:tav tm="0" fmla="#ppt_y-sin(pi*$)/81">
                                          <p:val>
                                            <p:fltVal val="0"/>
                                          </p:val>
                                        </p:tav>
                                        <p:tav tm="100000">
                                          <p:val>
                                            <p:fltVal val="1"/>
                                          </p:val>
                                        </p:tav>
                                      </p:tavLst>
                                    </p:anim>
                                    <p:animScale>
                                      <p:cBhvr>
                                        <p:cTn id="47" dur="7">
                                          <p:stCondLst>
                                            <p:cond delay="163"/>
                                          </p:stCondLst>
                                        </p:cTn>
                                        <p:tgtEl>
                                          <p:spTgt spid="148"/>
                                        </p:tgtEl>
                                      </p:cBhvr>
                                      <p:to x="100000" y="60000"/>
                                    </p:animScale>
                                    <p:animScale>
                                      <p:cBhvr>
                                        <p:cTn id="48" dur="42" decel="50000">
                                          <p:stCondLst>
                                            <p:cond delay="169"/>
                                          </p:stCondLst>
                                        </p:cTn>
                                        <p:tgtEl>
                                          <p:spTgt spid="148"/>
                                        </p:tgtEl>
                                      </p:cBhvr>
                                      <p:to x="100000" y="100000"/>
                                    </p:animScale>
                                    <p:animScale>
                                      <p:cBhvr>
                                        <p:cTn id="49" dur="7">
                                          <p:stCondLst>
                                            <p:cond delay="328"/>
                                          </p:stCondLst>
                                        </p:cTn>
                                        <p:tgtEl>
                                          <p:spTgt spid="148"/>
                                        </p:tgtEl>
                                      </p:cBhvr>
                                      <p:to x="100000" y="80000"/>
                                    </p:animScale>
                                    <p:animScale>
                                      <p:cBhvr>
                                        <p:cTn id="50" dur="42" decel="50000">
                                          <p:stCondLst>
                                            <p:cond delay="335"/>
                                          </p:stCondLst>
                                        </p:cTn>
                                        <p:tgtEl>
                                          <p:spTgt spid="148"/>
                                        </p:tgtEl>
                                      </p:cBhvr>
                                      <p:to x="100000" y="100000"/>
                                    </p:animScale>
                                    <p:animScale>
                                      <p:cBhvr>
                                        <p:cTn id="51" dur="7">
                                          <p:stCondLst>
                                            <p:cond delay="411"/>
                                          </p:stCondLst>
                                        </p:cTn>
                                        <p:tgtEl>
                                          <p:spTgt spid="148"/>
                                        </p:tgtEl>
                                      </p:cBhvr>
                                      <p:to x="100000" y="90000"/>
                                    </p:animScale>
                                    <p:animScale>
                                      <p:cBhvr>
                                        <p:cTn id="52" dur="42" decel="50000">
                                          <p:stCondLst>
                                            <p:cond delay="417"/>
                                          </p:stCondLst>
                                        </p:cTn>
                                        <p:tgtEl>
                                          <p:spTgt spid="148"/>
                                        </p:tgtEl>
                                      </p:cBhvr>
                                      <p:to x="100000" y="100000"/>
                                    </p:animScale>
                                    <p:animScale>
                                      <p:cBhvr>
                                        <p:cTn id="53" dur="7">
                                          <p:stCondLst>
                                            <p:cond delay="452"/>
                                          </p:stCondLst>
                                        </p:cTn>
                                        <p:tgtEl>
                                          <p:spTgt spid="148"/>
                                        </p:tgtEl>
                                      </p:cBhvr>
                                      <p:to x="100000" y="95000"/>
                                    </p:animScale>
                                    <p:animScale>
                                      <p:cBhvr>
                                        <p:cTn id="54" dur="42" decel="50000">
                                          <p:stCondLst>
                                            <p:cond delay="459"/>
                                          </p:stCondLst>
                                        </p:cTn>
                                        <p:tgtEl>
                                          <p:spTgt spid="148"/>
                                        </p:tgtEl>
                                      </p:cBhvr>
                                      <p:to x="100000" y="100000"/>
                                    </p:animScale>
                                  </p:childTnLst>
                                </p:cTn>
                              </p:par>
                            </p:childTnLst>
                          </p:cTn>
                        </p:par>
                        <p:par>
                          <p:cTn id="55" fill="hold">
                            <p:stCondLst>
                              <p:cond delay="1500"/>
                            </p:stCondLst>
                            <p:childTnLst>
                              <p:par>
                                <p:cTn id="56" presetID="26" presetClass="entr" presetSubtype="0" fill="hold" nodeType="afterEffect">
                                  <p:stCondLst>
                                    <p:cond delay="0"/>
                                  </p:stCondLst>
                                  <p:childTnLst>
                                    <p:set>
                                      <p:cBhvr>
                                        <p:cTn id="57" dur="1" fill="hold">
                                          <p:stCondLst>
                                            <p:cond delay="0"/>
                                          </p:stCondLst>
                                        </p:cTn>
                                        <p:tgtEl>
                                          <p:spTgt spid="174"/>
                                        </p:tgtEl>
                                        <p:attrNameLst>
                                          <p:attrName>style.visibility</p:attrName>
                                        </p:attrNameLst>
                                      </p:cBhvr>
                                      <p:to>
                                        <p:strVal val="visible"/>
                                      </p:to>
                                    </p:set>
                                    <p:animEffect transition="in" filter="wipe(down)">
                                      <p:cBhvr>
                                        <p:cTn id="58" dur="145">
                                          <p:stCondLst>
                                            <p:cond delay="0"/>
                                          </p:stCondLst>
                                        </p:cTn>
                                        <p:tgtEl>
                                          <p:spTgt spid="174"/>
                                        </p:tgtEl>
                                      </p:cBhvr>
                                    </p:animEffect>
                                    <p:anim calcmode="lin" valueType="num">
                                      <p:cBhvr>
                                        <p:cTn id="59" dur="456" tmFilter="0,0; 0.14,0.36; 0.43,0.73; 0.71,0.91; 1.0,1.0">
                                          <p:stCondLst>
                                            <p:cond delay="0"/>
                                          </p:stCondLst>
                                        </p:cTn>
                                        <p:tgtEl>
                                          <p:spTgt spid="174"/>
                                        </p:tgtEl>
                                        <p:attrNameLst>
                                          <p:attrName>ppt_x</p:attrName>
                                        </p:attrNameLst>
                                      </p:cBhvr>
                                      <p:tavLst>
                                        <p:tav tm="0">
                                          <p:val>
                                            <p:strVal val="#ppt_x-0.25"/>
                                          </p:val>
                                        </p:tav>
                                        <p:tav tm="100000">
                                          <p:val>
                                            <p:strVal val="#ppt_x"/>
                                          </p:val>
                                        </p:tav>
                                      </p:tavLst>
                                    </p:anim>
                                    <p:anim calcmode="lin" valueType="num">
                                      <p:cBhvr>
                                        <p:cTn id="60" dur="166" tmFilter="0.0,0.0; 0.25,0.07; 0.50,0.2; 0.75,0.467; 1.0,1.0">
                                          <p:stCondLst>
                                            <p:cond delay="0"/>
                                          </p:stCondLst>
                                        </p:cTn>
                                        <p:tgtEl>
                                          <p:spTgt spid="174"/>
                                        </p:tgtEl>
                                        <p:attrNameLst>
                                          <p:attrName>ppt_y</p:attrName>
                                        </p:attrNameLst>
                                      </p:cBhvr>
                                      <p:tavLst>
                                        <p:tav tm="0" fmla="#ppt_y-sin(pi*$)/3">
                                          <p:val>
                                            <p:fltVal val="0.5"/>
                                          </p:val>
                                        </p:tav>
                                        <p:tav tm="100000">
                                          <p:val>
                                            <p:fltVal val="1"/>
                                          </p:val>
                                        </p:tav>
                                      </p:tavLst>
                                    </p:anim>
                                    <p:anim calcmode="lin" valueType="num">
                                      <p:cBhvr>
                                        <p:cTn id="61" dur="166" tmFilter="0, 0; 0.125,0.2665; 0.25,0.4; 0.375,0.465; 0.5,0.5;  0.625,0.535; 0.75,0.6; 0.875,0.7335; 1,1">
                                          <p:stCondLst>
                                            <p:cond delay="166"/>
                                          </p:stCondLst>
                                        </p:cTn>
                                        <p:tgtEl>
                                          <p:spTgt spid="174"/>
                                        </p:tgtEl>
                                        <p:attrNameLst>
                                          <p:attrName>ppt_y</p:attrName>
                                        </p:attrNameLst>
                                      </p:cBhvr>
                                      <p:tavLst>
                                        <p:tav tm="0" fmla="#ppt_y-sin(pi*$)/9">
                                          <p:val>
                                            <p:fltVal val="0"/>
                                          </p:val>
                                        </p:tav>
                                        <p:tav tm="100000">
                                          <p:val>
                                            <p:fltVal val="1"/>
                                          </p:val>
                                        </p:tav>
                                      </p:tavLst>
                                    </p:anim>
                                    <p:anim calcmode="lin" valueType="num">
                                      <p:cBhvr>
                                        <p:cTn id="62" dur="83" tmFilter="0, 0; 0.125,0.2665; 0.25,0.4; 0.375,0.465; 0.5,0.5;  0.625,0.535; 0.75,0.6; 0.875,0.7335; 1,1">
                                          <p:stCondLst>
                                            <p:cond delay="331"/>
                                          </p:stCondLst>
                                        </p:cTn>
                                        <p:tgtEl>
                                          <p:spTgt spid="174"/>
                                        </p:tgtEl>
                                        <p:attrNameLst>
                                          <p:attrName>ppt_y</p:attrName>
                                        </p:attrNameLst>
                                      </p:cBhvr>
                                      <p:tavLst>
                                        <p:tav tm="0" fmla="#ppt_y-sin(pi*$)/27">
                                          <p:val>
                                            <p:fltVal val="0"/>
                                          </p:val>
                                        </p:tav>
                                        <p:tav tm="100000">
                                          <p:val>
                                            <p:fltVal val="1"/>
                                          </p:val>
                                        </p:tav>
                                      </p:tavLst>
                                    </p:anim>
                                    <p:anim calcmode="lin" valueType="num">
                                      <p:cBhvr>
                                        <p:cTn id="63" dur="41" tmFilter="0, 0; 0.125,0.2665; 0.25,0.4; 0.375,0.465; 0.5,0.5;  0.625,0.535; 0.75,0.6; 0.875,0.7335; 1,1">
                                          <p:stCondLst>
                                            <p:cond delay="414"/>
                                          </p:stCondLst>
                                        </p:cTn>
                                        <p:tgtEl>
                                          <p:spTgt spid="174"/>
                                        </p:tgtEl>
                                        <p:attrNameLst>
                                          <p:attrName>ppt_y</p:attrName>
                                        </p:attrNameLst>
                                      </p:cBhvr>
                                      <p:tavLst>
                                        <p:tav tm="0" fmla="#ppt_y-sin(pi*$)/81">
                                          <p:val>
                                            <p:fltVal val="0"/>
                                          </p:val>
                                        </p:tav>
                                        <p:tav tm="100000">
                                          <p:val>
                                            <p:fltVal val="1"/>
                                          </p:val>
                                        </p:tav>
                                      </p:tavLst>
                                    </p:anim>
                                    <p:animScale>
                                      <p:cBhvr>
                                        <p:cTn id="64" dur="7">
                                          <p:stCondLst>
                                            <p:cond delay="163"/>
                                          </p:stCondLst>
                                        </p:cTn>
                                        <p:tgtEl>
                                          <p:spTgt spid="174"/>
                                        </p:tgtEl>
                                      </p:cBhvr>
                                      <p:to x="100000" y="60000"/>
                                    </p:animScale>
                                    <p:animScale>
                                      <p:cBhvr>
                                        <p:cTn id="65" dur="42" decel="50000">
                                          <p:stCondLst>
                                            <p:cond delay="169"/>
                                          </p:stCondLst>
                                        </p:cTn>
                                        <p:tgtEl>
                                          <p:spTgt spid="174"/>
                                        </p:tgtEl>
                                      </p:cBhvr>
                                      <p:to x="100000" y="100000"/>
                                    </p:animScale>
                                    <p:animScale>
                                      <p:cBhvr>
                                        <p:cTn id="66" dur="7">
                                          <p:stCondLst>
                                            <p:cond delay="328"/>
                                          </p:stCondLst>
                                        </p:cTn>
                                        <p:tgtEl>
                                          <p:spTgt spid="174"/>
                                        </p:tgtEl>
                                      </p:cBhvr>
                                      <p:to x="100000" y="80000"/>
                                    </p:animScale>
                                    <p:animScale>
                                      <p:cBhvr>
                                        <p:cTn id="67" dur="42" decel="50000">
                                          <p:stCondLst>
                                            <p:cond delay="335"/>
                                          </p:stCondLst>
                                        </p:cTn>
                                        <p:tgtEl>
                                          <p:spTgt spid="174"/>
                                        </p:tgtEl>
                                      </p:cBhvr>
                                      <p:to x="100000" y="100000"/>
                                    </p:animScale>
                                    <p:animScale>
                                      <p:cBhvr>
                                        <p:cTn id="68" dur="7">
                                          <p:stCondLst>
                                            <p:cond delay="411"/>
                                          </p:stCondLst>
                                        </p:cTn>
                                        <p:tgtEl>
                                          <p:spTgt spid="174"/>
                                        </p:tgtEl>
                                      </p:cBhvr>
                                      <p:to x="100000" y="90000"/>
                                    </p:animScale>
                                    <p:animScale>
                                      <p:cBhvr>
                                        <p:cTn id="69" dur="42" decel="50000">
                                          <p:stCondLst>
                                            <p:cond delay="417"/>
                                          </p:stCondLst>
                                        </p:cTn>
                                        <p:tgtEl>
                                          <p:spTgt spid="174"/>
                                        </p:tgtEl>
                                      </p:cBhvr>
                                      <p:to x="100000" y="100000"/>
                                    </p:animScale>
                                    <p:animScale>
                                      <p:cBhvr>
                                        <p:cTn id="70" dur="7">
                                          <p:stCondLst>
                                            <p:cond delay="452"/>
                                          </p:stCondLst>
                                        </p:cTn>
                                        <p:tgtEl>
                                          <p:spTgt spid="174"/>
                                        </p:tgtEl>
                                      </p:cBhvr>
                                      <p:to x="100000" y="95000"/>
                                    </p:animScale>
                                    <p:animScale>
                                      <p:cBhvr>
                                        <p:cTn id="71" dur="42" decel="50000">
                                          <p:stCondLst>
                                            <p:cond delay="459"/>
                                          </p:stCondLst>
                                        </p:cTn>
                                        <p:tgtEl>
                                          <p:spTgt spid="174"/>
                                        </p:tgtEl>
                                      </p:cBhvr>
                                      <p:to x="100000" y="100000"/>
                                    </p:animScale>
                                  </p:childTnLst>
                                </p:cTn>
                              </p:par>
                            </p:childTnLst>
                          </p:cTn>
                        </p:par>
                        <p:par>
                          <p:cTn id="72" fill="hold">
                            <p:stCondLst>
                              <p:cond delay="2000"/>
                            </p:stCondLst>
                            <p:childTnLst>
                              <p:par>
                                <p:cTn id="73" presetID="26" presetClass="entr" presetSubtype="0" fill="hold" nodeType="afterEffect">
                                  <p:stCondLst>
                                    <p:cond delay="0"/>
                                  </p:stCondLst>
                                  <p:childTnLst>
                                    <p:set>
                                      <p:cBhvr>
                                        <p:cTn id="74" dur="1" fill="hold">
                                          <p:stCondLst>
                                            <p:cond delay="0"/>
                                          </p:stCondLst>
                                        </p:cTn>
                                        <p:tgtEl>
                                          <p:spTgt spid="147"/>
                                        </p:tgtEl>
                                        <p:attrNameLst>
                                          <p:attrName>style.visibility</p:attrName>
                                        </p:attrNameLst>
                                      </p:cBhvr>
                                      <p:to>
                                        <p:strVal val="visible"/>
                                      </p:to>
                                    </p:set>
                                    <p:animEffect transition="in" filter="wipe(down)">
                                      <p:cBhvr>
                                        <p:cTn id="75" dur="145">
                                          <p:stCondLst>
                                            <p:cond delay="0"/>
                                          </p:stCondLst>
                                        </p:cTn>
                                        <p:tgtEl>
                                          <p:spTgt spid="147"/>
                                        </p:tgtEl>
                                      </p:cBhvr>
                                    </p:animEffect>
                                    <p:anim calcmode="lin" valueType="num">
                                      <p:cBhvr>
                                        <p:cTn id="76" dur="456" tmFilter="0,0; 0.14,0.36; 0.43,0.73; 0.71,0.91; 1.0,1.0">
                                          <p:stCondLst>
                                            <p:cond delay="0"/>
                                          </p:stCondLst>
                                        </p:cTn>
                                        <p:tgtEl>
                                          <p:spTgt spid="147"/>
                                        </p:tgtEl>
                                        <p:attrNameLst>
                                          <p:attrName>ppt_x</p:attrName>
                                        </p:attrNameLst>
                                      </p:cBhvr>
                                      <p:tavLst>
                                        <p:tav tm="0">
                                          <p:val>
                                            <p:strVal val="#ppt_x-0.25"/>
                                          </p:val>
                                        </p:tav>
                                        <p:tav tm="100000">
                                          <p:val>
                                            <p:strVal val="#ppt_x"/>
                                          </p:val>
                                        </p:tav>
                                      </p:tavLst>
                                    </p:anim>
                                    <p:anim calcmode="lin" valueType="num">
                                      <p:cBhvr>
                                        <p:cTn id="77" dur="166" tmFilter="0.0,0.0; 0.25,0.07; 0.50,0.2; 0.75,0.467; 1.0,1.0">
                                          <p:stCondLst>
                                            <p:cond delay="0"/>
                                          </p:stCondLst>
                                        </p:cTn>
                                        <p:tgtEl>
                                          <p:spTgt spid="147"/>
                                        </p:tgtEl>
                                        <p:attrNameLst>
                                          <p:attrName>ppt_y</p:attrName>
                                        </p:attrNameLst>
                                      </p:cBhvr>
                                      <p:tavLst>
                                        <p:tav tm="0" fmla="#ppt_y-sin(pi*$)/3">
                                          <p:val>
                                            <p:fltVal val="0.5"/>
                                          </p:val>
                                        </p:tav>
                                        <p:tav tm="100000">
                                          <p:val>
                                            <p:fltVal val="1"/>
                                          </p:val>
                                        </p:tav>
                                      </p:tavLst>
                                    </p:anim>
                                    <p:anim calcmode="lin" valueType="num">
                                      <p:cBhvr>
                                        <p:cTn id="78" dur="166" tmFilter="0, 0; 0.125,0.2665; 0.25,0.4; 0.375,0.465; 0.5,0.5;  0.625,0.535; 0.75,0.6; 0.875,0.7335; 1,1">
                                          <p:stCondLst>
                                            <p:cond delay="166"/>
                                          </p:stCondLst>
                                        </p:cTn>
                                        <p:tgtEl>
                                          <p:spTgt spid="147"/>
                                        </p:tgtEl>
                                        <p:attrNameLst>
                                          <p:attrName>ppt_y</p:attrName>
                                        </p:attrNameLst>
                                      </p:cBhvr>
                                      <p:tavLst>
                                        <p:tav tm="0" fmla="#ppt_y-sin(pi*$)/9">
                                          <p:val>
                                            <p:fltVal val="0"/>
                                          </p:val>
                                        </p:tav>
                                        <p:tav tm="100000">
                                          <p:val>
                                            <p:fltVal val="1"/>
                                          </p:val>
                                        </p:tav>
                                      </p:tavLst>
                                    </p:anim>
                                    <p:anim calcmode="lin" valueType="num">
                                      <p:cBhvr>
                                        <p:cTn id="79" dur="83" tmFilter="0, 0; 0.125,0.2665; 0.25,0.4; 0.375,0.465; 0.5,0.5;  0.625,0.535; 0.75,0.6; 0.875,0.7335; 1,1">
                                          <p:stCondLst>
                                            <p:cond delay="331"/>
                                          </p:stCondLst>
                                        </p:cTn>
                                        <p:tgtEl>
                                          <p:spTgt spid="147"/>
                                        </p:tgtEl>
                                        <p:attrNameLst>
                                          <p:attrName>ppt_y</p:attrName>
                                        </p:attrNameLst>
                                      </p:cBhvr>
                                      <p:tavLst>
                                        <p:tav tm="0" fmla="#ppt_y-sin(pi*$)/27">
                                          <p:val>
                                            <p:fltVal val="0"/>
                                          </p:val>
                                        </p:tav>
                                        <p:tav tm="100000">
                                          <p:val>
                                            <p:fltVal val="1"/>
                                          </p:val>
                                        </p:tav>
                                      </p:tavLst>
                                    </p:anim>
                                    <p:anim calcmode="lin" valueType="num">
                                      <p:cBhvr>
                                        <p:cTn id="80" dur="41" tmFilter="0, 0; 0.125,0.2665; 0.25,0.4; 0.375,0.465; 0.5,0.5;  0.625,0.535; 0.75,0.6; 0.875,0.7335; 1,1">
                                          <p:stCondLst>
                                            <p:cond delay="414"/>
                                          </p:stCondLst>
                                        </p:cTn>
                                        <p:tgtEl>
                                          <p:spTgt spid="147"/>
                                        </p:tgtEl>
                                        <p:attrNameLst>
                                          <p:attrName>ppt_y</p:attrName>
                                        </p:attrNameLst>
                                      </p:cBhvr>
                                      <p:tavLst>
                                        <p:tav tm="0" fmla="#ppt_y-sin(pi*$)/81">
                                          <p:val>
                                            <p:fltVal val="0"/>
                                          </p:val>
                                        </p:tav>
                                        <p:tav tm="100000">
                                          <p:val>
                                            <p:fltVal val="1"/>
                                          </p:val>
                                        </p:tav>
                                      </p:tavLst>
                                    </p:anim>
                                    <p:animScale>
                                      <p:cBhvr>
                                        <p:cTn id="81" dur="7">
                                          <p:stCondLst>
                                            <p:cond delay="163"/>
                                          </p:stCondLst>
                                        </p:cTn>
                                        <p:tgtEl>
                                          <p:spTgt spid="147"/>
                                        </p:tgtEl>
                                      </p:cBhvr>
                                      <p:to x="100000" y="60000"/>
                                    </p:animScale>
                                    <p:animScale>
                                      <p:cBhvr>
                                        <p:cTn id="82" dur="42" decel="50000">
                                          <p:stCondLst>
                                            <p:cond delay="169"/>
                                          </p:stCondLst>
                                        </p:cTn>
                                        <p:tgtEl>
                                          <p:spTgt spid="147"/>
                                        </p:tgtEl>
                                      </p:cBhvr>
                                      <p:to x="100000" y="100000"/>
                                    </p:animScale>
                                    <p:animScale>
                                      <p:cBhvr>
                                        <p:cTn id="83" dur="7">
                                          <p:stCondLst>
                                            <p:cond delay="328"/>
                                          </p:stCondLst>
                                        </p:cTn>
                                        <p:tgtEl>
                                          <p:spTgt spid="147"/>
                                        </p:tgtEl>
                                      </p:cBhvr>
                                      <p:to x="100000" y="80000"/>
                                    </p:animScale>
                                    <p:animScale>
                                      <p:cBhvr>
                                        <p:cTn id="84" dur="42" decel="50000">
                                          <p:stCondLst>
                                            <p:cond delay="335"/>
                                          </p:stCondLst>
                                        </p:cTn>
                                        <p:tgtEl>
                                          <p:spTgt spid="147"/>
                                        </p:tgtEl>
                                      </p:cBhvr>
                                      <p:to x="100000" y="100000"/>
                                    </p:animScale>
                                    <p:animScale>
                                      <p:cBhvr>
                                        <p:cTn id="85" dur="7">
                                          <p:stCondLst>
                                            <p:cond delay="411"/>
                                          </p:stCondLst>
                                        </p:cTn>
                                        <p:tgtEl>
                                          <p:spTgt spid="147"/>
                                        </p:tgtEl>
                                      </p:cBhvr>
                                      <p:to x="100000" y="90000"/>
                                    </p:animScale>
                                    <p:animScale>
                                      <p:cBhvr>
                                        <p:cTn id="86" dur="42" decel="50000">
                                          <p:stCondLst>
                                            <p:cond delay="417"/>
                                          </p:stCondLst>
                                        </p:cTn>
                                        <p:tgtEl>
                                          <p:spTgt spid="147"/>
                                        </p:tgtEl>
                                      </p:cBhvr>
                                      <p:to x="100000" y="100000"/>
                                    </p:animScale>
                                    <p:animScale>
                                      <p:cBhvr>
                                        <p:cTn id="87" dur="7">
                                          <p:stCondLst>
                                            <p:cond delay="452"/>
                                          </p:stCondLst>
                                        </p:cTn>
                                        <p:tgtEl>
                                          <p:spTgt spid="147"/>
                                        </p:tgtEl>
                                      </p:cBhvr>
                                      <p:to x="100000" y="95000"/>
                                    </p:animScale>
                                    <p:animScale>
                                      <p:cBhvr>
                                        <p:cTn id="88" dur="42" decel="50000">
                                          <p:stCondLst>
                                            <p:cond delay="459"/>
                                          </p:stCondLst>
                                        </p:cTn>
                                        <p:tgtEl>
                                          <p:spTgt spid="147"/>
                                        </p:tgtEl>
                                      </p:cBhvr>
                                      <p:to x="100000" y="100000"/>
                                    </p:animScale>
                                  </p:childTnLst>
                                </p:cTn>
                              </p:par>
                            </p:childTnLst>
                          </p:cTn>
                        </p:par>
                        <p:par>
                          <p:cTn id="89" fill="hold">
                            <p:stCondLst>
                              <p:cond delay="2500"/>
                            </p:stCondLst>
                            <p:childTnLst>
                              <p:par>
                                <p:cTn id="90" presetID="26" presetClass="entr" presetSubtype="0" fill="hold" nodeType="afterEffect">
                                  <p:stCondLst>
                                    <p:cond delay="0"/>
                                  </p:stCondLst>
                                  <p:childTnLst>
                                    <p:set>
                                      <p:cBhvr>
                                        <p:cTn id="91" dur="1" fill="hold">
                                          <p:stCondLst>
                                            <p:cond delay="0"/>
                                          </p:stCondLst>
                                        </p:cTn>
                                        <p:tgtEl>
                                          <p:spTgt spid="182"/>
                                        </p:tgtEl>
                                        <p:attrNameLst>
                                          <p:attrName>style.visibility</p:attrName>
                                        </p:attrNameLst>
                                      </p:cBhvr>
                                      <p:to>
                                        <p:strVal val="visible"/>
                                      </p:to>
                                    </p:set>
                                    <p:animEffect transition="in" filter="wipe(down)">
                                      <p:cBhvr>
                                        <p:cTn id="92" dur="145">
                                          <p:stCondLst>
                                            <p:cond delay="0"/>
                                          </p:stCondLst>
                                        </p:cTn>
                                        <p:tgtEl>
                                          <p:spTgt spid="182"/>
                                        </p:tgtEl>
                                      </p:cBhvr>
                                    </p:animEffect>
                                    <p:anim calcmode="lin" valueType="num">
                                      <p:cBhvr>
                                        <p:cTn id="93" dur="456" tmFilter="0,0; 0.14,0.36; 0.43,0.73; 0.71,0.91; 1.0,1.0">
                                          <p:stCondLst>
                                            <p:cond delay="0"/>
                                          </p:stCondLst>
                                        </p:cTn>
                                        <p:tgtEl>
                                          <p:spTgt spid="182"/>
                                        </p:tgtEl>
                                        <p:attrNameLst>
                                          <p:attrName>ppt_x</p:attrName>
                                        </p:attrNameLst>
                                      </p:cBhvr>
                                      <p:tavLst>
                                        <p:tav tm="0">
                                          <p:val>
                                            <p:strVal val="#ppt_x-0.25"/>
                                          </p:val>
                                        </p:tav>
                                        <p:tav tm="100000">
                                          <p:val>
                                            <p:strVal val="#ppt_x"/>
                                          </p:val>
                                        </p:tav>
                                      </p:tavLst>
                                    </p:anim>
                                    <p:anim calcmode="lin" valueType="num">
                                      <p:cBhvr>
                                        <p:cTn id="94" dur="166" tmFilter="0.0,0.0; 0.25,0.07; 0.50,0.2; 0.75,0.467; 1.0,1.0">
                                          <p:stCondLst>
                                            <p:cond delay="0"/>
                                          </p:stCondLst>
                                        </p:cTn>
                                        <p:tgtEl>
                                          <p:spTgt spid="182"/>
                                        </p:tgtEl>
                                        <p:attrNameLst>
                                          <p:attrName>ppt_y</p:attrName>
                                        </p:attrNameLst>
                                      </p:cBhvr>
                                      <p:tavLst>
                                        <p:tav tm="0" fmla="#ppt_y-sin(pi*$)/3">
                                          <p:val>
                                            <p:fltVal val="0.5"/>
                                          </p:val>
                                        </p:tav>
                                        <p:tav tm="100000">
                                          <p:val>
                                            <p:fltVal val="1"/>
                                          </p:val>
                                        </p:tav>
                                      </p:tavLst>
                                    </p:anim>
                                    <p:anim calcmode="lin" valueType="num">
                                      <p:cBhvr>
                                        <p:cTn id="95" dur="166" tmFilter="0, 0; 0.125,0.2665; 0.25,0.4; 0.375,0.465; 0.5,0.5;  0.625,0.535; 0.75,0.6; 0.875,0.7335; 1,1">
                                          <p:stCondLst>
                                            <p:cond delay="166"/>
                                          </p:stCondLst>
                                        </p:cTn>
                                        <p:tgtEl>
                                          <p:spTgt spid="182"/>
                                        </p:tgtEl>
                                        <p:attrNameLst>
                                          <p:attrName>ppt_y</p:attrName>
                                        </p:attrNameLst>
                                      </p:cBhvr>
                                      <p:tavLst>
                                        <p:tav tm="0" fmla="#ppt_y-sin(pi*$)/9">
                                          <p:val>
                                            <p:fltVal val="0"/>
                                          </p:val>
                                        </p:tav>
                                        <p:tav tm="100000">
                                          <p:val>
                                            <p:fltVal val="1"/>
                                          </p:val>
                                        </p:tav>
                                      </p:tavLst>
                                    </p:anim>
                                    <p:anim calcmode="lin" valueType="num">
                                      <p:cBhvr>
                                        <p:cTn id="96" dur="83" tmFilter="0, 0; 0.125,0.2665; 0.25,0.4; 0.375,0.465; 0.5,0.5;  0.625,0.535; 0.75,0.6; 0.875,0.7335; 1,1">
                                          <p:stCondLst>
                                            <p:cond delay="331"/>
                                          </p:stCondLst>
                                        </p:cTn>
                                        <p:tgtEl>
                                          <p:spTgt spid="182"/>
                                        </p:tgtEl>
                                        <p:attrNameLst>
                                          <p:attrName>ppt_y</p:attrName>
                                        </p:attrNameLst>
                                      </p:cBhvr>
                                      <p:tavLst>
                                        <p:tav tm="0" fmla="#ppt_y-sin(pi*$)/27">
                                          <p:val>
                                            <p:fltVal val="0"/>
                                          </p:val>
                                        </p:tav>
                                        <p:tav tm="100000">
                                          <p:val>
                                            <p:fltVal val="1"/>
                                          </p:val>
                                        </p:tav>
                                      </p:tavLst>
                                    </p:anim>
                                    <p:anim calcmode="lin" valueType="num">
                                      <p:cBhvr>
                                        <p:cTn id="97" dur="41" tmFilter="0, 0; 0.125,0.2665; 0.25,0.4; 0.375,0.465; 0.5,0.5;  0.625,0.535; 0.75,0.6; 0.875,0.7335; 1,1">
                                          <p:stCondLst>
                                            <p:cond delay="414"/>
                                          </p:stCondLst>
                                        </p:cTn>
                                        <p:tgtEl>
                                          <p:spTgt spid="182"/>
                                        </p:tgtEl>
                                        <p:attrNameLst>
                                          <p:attrName>ppt_y</p:attrName>
                                        </p:attrNameLst>
                                      </p:cBhvr>
                                      <p:tavLst>
                                        <p:tav tm="0" fmla="#ppt_y-sin(pi*$)/81">
                                          <p:val>
                                            <p:fltVal val="0"/>
                                          </p:val>
                                        </p:tav>
                                        <p:tav tm="100000">
                                          <p:val>
                                            <p:fltVal val="1"/>
                                          </p:val>
                                        </p:tav>
                                      </p:tavLst>
                                    </p:anim>
                                    <p:animScale>
                                      <p:cBhvr>
                                        <p:cTn id="98" dur="7">
                                          <p:stCondLst>
                                            <p:cond delay="163"/>
                                          </p:stCondLst>
                                        </p:cTn>
                                        <p:tgtEl>
                                          <p:spTgt spid="182"/>
                                        </p:tgtEl>
                                      </p:cBhvr>
                                      <p:to x="100000" y="60000"/>
                                    </p:animScale>
                                    <p:animScale>
                                      <p:cBhvr>
                                        <p:cTn id="99" dur="42" decel="50000">
                                          <p:stCondLst>
                                            <p:cond delay="169"/>
                                          </p:stCondLst>
                                        </p:cTn>
                                        <p:tgtEl>
                                          <p:spTgt spid="182"/>
                                        </p:tgtEl>
                                      </p:cBhvr>
                                      <p:to x="100000" y="100000"/>
                                    </p:animScale>
                                    <p:animScale>
                                      <p:cBhvr>
                                        <p:cTn id="100" dur="7">
                                          <p:stCondLst>
                                            <p:cond delay="328"/>
                                          </p:stCondLst>
                                        </p:cTn>
                                        <p:tgtEl>
                                          <p:spTgt spid="182"/>
                                        </p:tgtEl>
                                      </p:cBhvr>
                                      <p:to x="100000" y="80000"/>
                                    </p:animScale>
                                    <p:animScale>
                                      <p:cBhvr>
                                        <p:cTn id="101" dur="42" decel="50000">
                                          <p:stCondLst>
                                            <p:cond delay="335"/>
                                          </p:stCondLst>
                                        </p:cTn>
                                        <p:tgtEl>
                                          <p:spTgt spid="182"/>
                                        </p:tgtEl>
                                      </p:cBhvr>
                                      <p:to x="100000" y="100000"/>
                                    </p:animScale>
                                    <p:animScale>
                                      <p:cBhvr>
                                        <p:cTn id="102" dur="7">
                                          <p:stCondLst>
                                            <p:cond delay="411"/>
                                          </p:stCondLst>
                                        </p:cTn>
                                        <p:tgtEl>
                                          <p:spTgt spid="182"/>
                                        </p:tgtEl>
                                      </p:cBhvr>
                                      <p:to x="100000" y="90000"/>
                                    </p:animScale>
                                    <p:animScale>
                                      <p:cBhvr>
                                        <p:cTn id="103" dur="42" decel="50000">
                                          <p:stCondLst>
                                            <p:cond delay="417"/>
                                          </p:stCondLst>
                                        </p:cTn>
                                        <p:tgtEl>
                                          <p:spTgt spid="182"/>
                                        </p:tgtEl>
                                      </p:cBhvr>
                                      <p:to x="100000" y="100000"/>
                                    </p:animScale>
                                    <p:animScale>
                                      <p:cBhvr>
                                        <p:cTn id="104" dur="7">
                                          <p:stCondLst>
                                            <p:cond delay="452"/>
                                          </p:stCondLst>
                                        </p:cTn>
                                        <p:tgtEl>
                                          <p:spTgt spid="182"/>
                                        </p:tgtEl>
                                      </p:cBhvr>
                                      <p:to x="100000" y="95000"/>
                                    </p:animScale>
                                    <p:animScale>
                                      <p:cBhvr>
                                        <p:cTn id="105" dur="42" decel="50000">
                                          <p:stCondLst>
                                            <p:cond delay="459"/>
                                          </p:stCondLst>
                                        </p:cTn>
                                        <p:tgtEl>
                                          <p:spTgt spid="182"/>
                                        </p:tgtEl>
                                      </p:cBhvr>
                                      <p:to x="100000" y="100000"/>
                                    </p:animScale>
                                  </p:childTnLst>
                                </p:cTn>
                              </p:par>
                            </p:childTnLst>
                          </p:cTn>
                        </p:par>
                        <p:par>
                          <p:cTn id="106" fill="hold">
                            <p:stCondLst>
                              <p:cond delay="3000"/>
                            </p:stCondLst>
                            <p:childTnLst>
                              <p:par>
                                <p:cTn id="107" presetID="26" presetClass="entr" presetSubtype="0" fill="hold" nodeType="afterEffect">
                                  <p:stCondLst>
                                    <p:cond delay="0"/>
                                  </p:stCondLst>
                                  <p:childTnLst>
                                    <p:set>
                                      <p:cBhvr>
                                        <p:cTn id="108" dur="1" fill="hold">
                                          <p:stCondLst>
                                            <p:cond delay="0"/>
                                          </p:stCondLst>
                                        </p:cTn>
                                        <p:tgtEl>
                                          <p:spTgt spid="143"/>
                                        </p:tgtEl>
                                        <p:attrNameLst>
                                          <p:attrName>style.visibility</p:attrName>
                                        </p:attrNameLst>
                                      </p:cBhvr>
                                      <p:to>
                                        <p:strVal val="visible"/>
                                      </p:to>
                                    </p:set>
                                    <p:animEffect transition="in" filter="wipe(down)">
                                      <p:cBhvr>
                                        <p:cTn id="109" dur="145">
                                          <p:stCondLst>
                                            <p:cond delay="0"/>
                                          </p:stCondLst>
                                        </p:cTn>
                                        <p:tgtEl>
                                          <p:spTgt spid="143"/>
                                        </p:tgtEl>
                                      </p:cBhvr>
                                    </p:animEffect>
                                    <p:anim calcmode="lin" valueType="num">
                                      <p:cBhvr>
                                        <p:cTn id="110" dur="456" tmFilter="0,0; 0.14,0.36; 0.43,0.73; 0.71,0.91; 1.0,1.0">
                                          <p:stCondLst>
                                            <p:cond delay="0"/>
                                          </p:stCondLst>
                                        </p:cTn>
                                        <p:tgtEl>
                                          <p:spTgt spid="143"/>
                                        </p:tgtEl>
                                        <p:attrNameLst>
                                          <p:attrName>ppt_x</p:attrName>
                                        </p:attrNameLst>
                                      </p:cBhvr>
                                      <p:tavLst>
                                        <p:tav tm="0">
                                          <p:val>
                                            <p:strVal val="#ppt_x-0.25"/>
                                          </p:val>
                                        </p:tav>
                                        <p:tav tm="100000">
                                          <p:val>
                                            <p:strVal val="#ppt_x"/>
                                          </p:val>
                                        </p:tav>
                                      </p:tavLst>
                                    </p:anim>
                                    <p:anim calcmode="lin" valueType="num">
                                      <p:cBhvr>
                                        <p:cTn id="111" dur="166" tmFilter="0.0,0.0; 0.25,0.07; 0.50,0.2; 0.75,0.467; 1.0,1.0">
                                          <p:stCondLst>
                                            <p:cond delay="0"/>
                                          </p:stCondLst>
                                        </p:cTn>
                                        <p:tgtEl>
                                          <p:spTgt spid="143"/>
                                        </p:tgtEl>
                                        <p:attrNameLst>
                                          <p:attrName>ppt_y</p:attrName>
                                        </p:attrNameLst>
                                      </p:cBhvr>
                                      <p:tavLst>
                                        <p:tav tm="0" fmla="#ppt_y-sin(pi*$)/3">
                                          <p:val>
                                            <p:fltVal val="0.5"/>
                                          </p:val>
                                        </p:tav>
                                        <p:tav tm="100000">
                                          <p:val>
                                            <p:fltVal val="1"/>
                                          </p:val>
                                        </p:tav>
                                      </p:tavLst>
                                    </p:anim>
                                    <p:anim calcmode="lin" valueType="num">
                                      <p:cBhvr>
                                        <p:cTn id="112" dur="166" tmFilter="0, 0; 0.125,0.2665; 0.25,0.4; 0.375,0.465; 0.5,0.5;  0.625,0.535; 0.75,0.6; 0.875,0.7335; 1,1">
                                          <p:stCondLst>
                                            <p:cond delay="166"/>
                                          </p:stCondLst>
                                        </p:cTn>
                                        <p:tgtEl>
                                          <p:spTgt spid="143"/>
                                        </p:tgtEl>
                                        <p:attrNameLst>
                                          <p:attrName>ppt_y</p:attrName>
                                        </p:attrNameLst>
                                      </p:cBhvr>
                                      <p:tavLst>
                                        <p:tav tm="0" fmla="#ppt_y-sin(pi*$)/9">
                                          <p:val>
                                            <p:fltVal val="0"/>
                                          </p:val>
                                        </p:tav>
                                        <p:tav tm="100000">
                                          <p:val>
                                            <p:fltVal val="1"/>
                                          </p:val>
                                        </p:tav>
                                      </p:tavLst>
                                    </p:anim>
                                    <p:anim calcmode="lin" valueType="num">
                                      <p:cBhvr>
                                        <p:cTn id="113" dur="83" tmFilter="0, 0; 0.125,0.2665; 0.25,0.4; 0.375,0.465; 0.5,0.5;  0.625,0.535; 0.75,0.6; 0.875,0.7335; 1,1">
                                          <p:stCondLst>
                                            <p:cond delay="331"/>
                                          </p:stCondLst>
                                        </p:cTn>
                                        <p:tgtEl>
                                          <p:spTgt spid="143"/>
                                        </p:tgtEl>
                                        <p:attrNameLst>
                                          <p:attrName>ppt_y</p:attrName>
                                        </p:attrNameLst>
                                      </p:cBhvr>
                                      <p:tavLst>
                                        <p:tav tm="0" fmla="#ppt_y-sin(pi*$)/27">
                                          <p:val>
                                            <p:fltVal val="0"/>
                                          </p:val>
                                        </p:tav>
                                        <p:tav tm="100000">
                                          <p:val>
                                            <p:fltVal val="1"/>
                                          </p:val>
                                        </p:tav>
                                      </p:tavLst>
                                    </p:anim>
                                    <p:anim calcmode="lin" valueType="num">
                                      <p:cBhvr>
                                        <p:cTn id="114" dur="41" tmFilter="0, 0; 0.125,0.2665; 0.25,0.4; 0.375,0.465; 0.5,0.5;  0.625,0.535; 0.75,0.6; 0.875,0.7335; 1,1">
                                          <p:stCondLst>
                                            <p:cond delay="414"/>
                                          </p:stCondLst>
                                        </p:cTn>
                                        <p:tgtEl>
                                          <p:spTgt spid="143"/>
                                        </p:tgtEl>
                                        <p:attrNameLst>
                                          <p:attrName>ppt_y</p:attrName>
                                        </p:attrNameLst>
                                      </p:cBhvr>
                                      <p:tavLst>
                                        <p:tav tm="0" fmla="#ppt_y-sin(pi*$)/81">
                                          <p:val>
                                            <p:fltVal val="0"/>
                                          </p:val>
                                        </p:tav>
                                        <p:tav tm="100000">
                                          <p:val>
                                            <p:fltVal val="1"/>
                                          </p:val>
                                        </p:tav>
                                      </p:tavLst>
                                    </p:anim>
                                    <p:animScale>
                                      <p:cBhvr>
                                        <p:cTn id="115" dur="7">
                                          <p:stCondLst>
                                            <p:cond delay="163"/>
                                          </p:stCondLst>
                                        </p:cTn>
                                        <p:tgtEl>
                                          <p:spTgt spid="143"/>
                                        </p:tgtEl>
                                      </p:cBhvr>
                                      <p:to x="100000" y="60000"/>
                                    </p:animScale>
                                    <p:animScale>
                                      <p:cBhvr>
                                        <p:cTn id="116" dur="42" decel="50000">
                                          <p:stCondLst>
                                            <p:cond delay="169"/>
                                          </p:stCondLst>
                                        </p:cTn>
                                        <p:tgtEl>
                                          <p:spTgt spid="143"/>
                                        </p:tgtEl>
                                      </p:cBhvr>
                                      <p:to x="100000" y="100000"/>
                                    </p:animScale>
                                    <p:animScale>
                                      <p:cBhvr>
                                        <p:cTn id="117" dur="7">
                                          <p:stCondLst>
                                            <p:cond delay="328"/>
                                          </p:stCondLst>
                                        </p:cTn>
                                        <p:tgtEl>
                                          <p:spTgt spid="143"/>
                                        </p:tgtEl>
                                      </p:cBhvr>
                                      <p:to x="100000" y="80000"/>
                                    </p:animScale>
                                    <p:animScale>
                                      <p:cBhvr>
                                        <p:cTn id="118" dur="42" decel="50000">
                                          <p:stCondLst>
                                            <p:cond delay="335"/>
                                          </p:stCondLst>
                                        </p:cTn>
                                        <p:tgtEl>
                                          <p:spTgt spid="143"/>
                                        </p:tgtEl>
                                      </p:cBhvr>
                                      <p:to x="100000" y="100000"/>
                                    </p:animScale>
                                    <p:animScale>
                                      <p:cBhvr>
                                        <p:cTn id="119" dur="7">
                                          <p:stCondLst>
                                            <p:cond delay="411"/>
                                          </p:stCondLst>
                                        </p:cTn>
                                        <p:tgtEl>
                                          <p:spTgt spid="143"/>
                                        </p:tgtEl>
                                      </p:cBhvr>
                                      <p:to x="100000" y="90000"/>
                                    </p:animScale>
                                    <p:animScale>
                                      <p:cBhvr>
                                        <p:cTn id="120" dur="42" decel="50000">
                                          <p:stCondLst>
                                            <p:cond delay="417"/>
                                          </p:stCondLst>
                                        </p:cTn>
                                        <p:tgtEl>
                                          <p:spTgt spid="143"/>
                                        </p:tgtEl>
                                      </p:cBhvr>
                                      <p:to x="100000" y="100000"/>
                                    </p:animScale>
                                    <p:animScale>
                                      <p:cBhvr>
                                        <p:cTn id="121" dur="7">
                                          <p:stCondLst>
                                            <p:cond delay="452"/>
                                          </p:stCondLst>
                                        </p:cTn>
                                        <p:tgtEl>
                                          <p:spTgt spid="143"/>
                                        </p:tgtEl>
                                      </p:cBhvr>
                                      <p:to x="100000" y="95000"/>
                                    </p:animScale>
                                    <p:animScale>
                                      <p:cBhvr>
                                        <p:cTn id="122" dur="42" decel="50000">
                                          <p:stCondLst>
                                            <p:cond delay="459"/>
                                          </p:stCondLst>
                                        </p:cTn>
                                        <p:tgtEl>
                                          <p:spTgt spid="143"/>
                                        </p:tgtEl>
                                      </p:cBhvr>
                                      <p:to x="100000" y="100000"/>
                                    </p:animScale>
                                  </p:childTnLst>
                                </p:cTn>
                              </p:par>
                            </p:childTnLst>
                          </p:cTn>
                        </p:par>
                        <p:par>
                          <p:cTn id="123" fill="hold">
                            <p:stCondLst>
                              <p:cond delay="3500"/>
                            </p:stCondLst>
                            <p:childTnLst>
                              <p:par>
                                <p:cTn id="124" presetID="26" presetClass="entr" presetSubtype="0" fill="hold" nodeType="afterEffect">
                                  <p:stCondLst>
                                    <p:cond delay="0"/>
                                  </p:stCondLst>
                                  <p:childTnLst>
                                    <p:set>
                                      <p:cBhvr>
                                        <p:cTn id="125" dur="1" fill="hold">
                                          <p:stCondLst>
                                            <p:cond delay="0"/>
                                          </p:stCondLst>
                                        </p:cTn>
                                        <p:tgtEl>
                                          <p:spTgt spid="158"/>
                                        </p:tgtEl>
                                        <p:attrNameLst>
                                          <p:attrName>style.visibility</p:attrName>
                                        </p:attrNameLst>
                                      </p:cBhvr>
                                      <p:to>
                                        <p:strVal val="visible"/>
                                      </p:to>
                                    </p:set>
                                    <p:animEffect transition="in" filter="wipe(down)">
                                      <p:cBhvr>
                                        <p:cTn id="126" dur="145">
                                          <p:stCondLst>
                                            <p:cond delay="0"/>
                                          </p:stCondLst>
                                        </p:cTn>
                                        <p:tgtEl>
                                          <p:spTgt spid="158"/>
                                        </p:tgtEl>
                                      </p:cBhvr>
                                    </p:animEffect>
                                    <p:anim calcmode="lin" valueType="num">
                                      <p:cBhvr>
                                        <p:cTn id="127" dur="456" tmFilter="0,0; 0.14,0.36; 0.43,0.73; 0.71,0.91; 1.0,1.0">
                                          <p:stCondLst>
                                            <p:cond delay="0"/>
                                          </p:stCondLst>
                                        </p:cTn>
                                        <p:tgtEl>
                                          <p:spTgt spid="158"/>
                                        </p:tgtEl>
                                        <p:attrNameLst>
                                          <p:attrName>ppt_x</p:attrName>
                                        </p:attrNameLst>
                                      </p:cBhvr>
                                      <p:tavLst>
                                        <p:tav tm="0">
                                          <p:val>
                                            <p:strVal val="#ppt_x-0.25"/>
                                          </p:val>
                                        </p:tav>
                                        <p:tav tm="100000">
                                          <p:val>
                                            <p:strVal val="#ppt_x"/>
                                          </p:val>
                                        </p:tav>
                                      </p:tavLst>
                                    </p:anim>
                                    <p:anim calcmode="lin" valueType="num">
                                      <p:cBhvr>
                                        <p:cTn id="128" dur="166" tmFilter="0.0,0.0; 0.25,0.07; 0.50,0.2; 0.75,0.467; 1.0,1.0">
                                          <p:stCondLst>
                                            <p:cond delay="0"/>
                                          </p:stCondLst>
                                        </p:cTn>
                                        <p:tgtEl>
                                          <p:spTgt spid="158"/>
                                        </p:tgtEl>
                                        <p:attrNameLst>
                                          <p:attrName>ppt_y</p:attrName>
                                        </p:attrNameLst>
                                      </p:cBhvr>
                                      <p:tavLst>
                                        <p:tav tm="0" fmla="#ppt_y-sin(pi*$)/3">
                                          <p:val>
                                            <p:fltVal val="0.5"/>
                                          </p:val>
                                        </p:tav>
                                        <p:tav tm="100000">
                                          <p:val>
                                            <p:fltVal val="1"/>
                                          </p:val>
                                        </p:tav>
                                      </p:tavLst>
                                    </p:anim>
                                    <p:anim calcmode="lin" valueType="num">
                                      <p:cBhvr>
                                        <p:cTn id="129" dur="166" tmFilter="0, 0; 0.125,0.2665; 0.25,0.4; 0.375,0.465; 0.5,0.5;  0.625,0.535; 0.75,0.6; 0.875,0.7335; 1,1">
                                          <p:stCondLst>
                                            <p:cond delay="166"/>
                                          </p:stCondLst>
                                        </p:cTn>
                                        <p:tgtEl>
                                          <p:spTgt spid="158"/>
                                        </p:tgtEl>
                                        <p:attrNameLst>
                                          <p:attrName>ppt_y</p:attrName>
                                        </p:attrNameLst>
                                      </p:cBhvr>
                                      <p:tavLst>
                                        <p:tav tm="0" fmla="#ppt_y-sin(pi*$)/9">
                                          <p:val>
                                            <p:fltVal val="0"/>
                                          </p:val>
                                        </p:tav>
                                        <p:tav tm="100000">
                                          <p:val>
                                            <p:fltVal val="1"/>
                                          </p:val>
                                        </p:tav>
                                      </p:tavLst>
                                    </p:anim>
                                    <p:anim calcmode="lin" valueType="num">
                                      <p:cBhvr>
                                        <p:cTn id="130" dur="83" tmFilter="0, 0; 0.125,0.2665; 0.25,0.4; 0.375,0.465; 0.5,0.5;  0.625,0.535; 0.75,0.6; 0.875,0.7335; 1,1">
                                          <p:stCondLst>
                                            <p:cond delay="331"/>
                                          </p:stCondLst>
                                        </p:cTn>
                                        <p:tgtEl>
                                          <p:spTgt spid="158"/>
                                        </p:tgtEl>
                                        <p:attrNameLst>
                                          <p:attrName>ppt_y</p:attrName>
                                        </p:attrNameLst>
                                      </p:cBhvr>
                                      <p:tavLst>
                                        <p:tav tm="0" fmla="#ppt_y-sin(pi*$)/27">
                                          <p:val>
                                            <p:fltVal val="0"/>
                                          </p:val>
                                        </p:tav>
                                        <p:tav tm="100000">
                                          <p:val>
                                            <p:fltVal val="1"/>
                                          </p:val>
                                        </p:tav>
                                      </p:tavLst>
                                    </p:anim>
                                    <p:anim calcmode="lin" valueType="num">
                                      <p:cBhvr>
                                        <p:cTn id="131" dur="41" tmFilter="0, 0; 0.125,0.2665; 0.25,0.4; 0.375,0.465; 0.5,0.5;  0.625,0.535; 0.75,0.6; 0.875,0.7335; 1,1">
                                          <p:stCondLst>
                                            <p:cond delay="414"/>
                                          </p:stCondLst>
                                        </p:cTn>
                                        <p:tgtEl>
                                          <p:spTgt spid="158"/>
                                        </p:tgtEl>
                                        <p:attrNameLst>
                                          <p:attrName>ppt_y</p:attrName>
                                        </p:attrNameLst>
                                      </p:cBhvr>
                                      <p:tavLst>
                                        <p:tav tm="0" fmla="#ppt_y-sin(pi*$)/81">
                                          <p:val>
                                            <p:fltVal val="0"/>
                                          </p:val>
                                        </p:tav>
                                        <p:tav tm="100000">
                                          <p:val>
                                            <p:fltVal val="1"/>
                                          </p:val>
                                        </p:tav>
                                      </p:tavLst>
                                    </p:anim>
                                    <p:animScale>
                                      <p:cBhvr>
                                        <p:cTn id="132" dur="7">
                                          <p:stCondLst>
                                            <p:cond delay="163"/>
                                          </p:stCondLst>
                                        </p:cTn>
                                        <p:tgtEl>
                                          <p:spTgt spid="158"/>
                                        </p:tgtEl>
                                      </p:cBhvr>
                                      <p:to x="100000" y="60000"/>
                                    </p:animScale>
                                    <p:animScale>
                                      <p:cBhvr>
                                        <p:cTn id="133" dur="42" decel="50000">
                                          <p:stCondLst>
                                            <p:cond delay="169"/>
                                          </p:stCondLst>
                                        </p:cTn>
                                        <p:tgtEl>
                                          <p:spTgt spid="158"/>
                                        </p:tgtEl>
                                      </p:cBhvr>
                                      <p:to x="100000" y="100000"/>
                                    </p:animScale>
                                    <p:animScale>
                                      <p:cBhvr>
                                        <p:cTn id="134" dur="7">
                                          <p:stCondLst>
                                            <p:cond delay="328"/>
                                          </p:stCondLst>
                                        </p:cTn>
                                        <p:tgtEl>
                                          <p:spTgt spid="158"/>
                                        </p:tgtEl>
                                      </p:cBhvr>
                                      <p:to x="100000" y="80000"/>
                                    </p:animScale>
                                    <p:animScale>
                                      <p:cBhvr>
                                        <p:cTn id="135" dur="42" decel="50000">
                                          <p:stCondLst>
                                            <p:cond delay="335"/>
                                          </p:stCondLst>
                                        </p:cTn>
                                        <p:tgtEl>
                                          <p:spTgt spid="158"/>
                                        </p:tgtEl>
                                      </p:cBhvr>
                                      <p:to x="100000" y="100000"/>
                                    </p:animScale>
                                    <p:animScale>
                                      <p:cBhvr>
                                        <p:cTn id="136" dur="7">
                                          <p:stCondLst>
                                            <p:cond delay="411"/>
                                          </p:stCondLst>
                                        </p:cTn>
                                        <p:tgtEl>
                                          <p:spTgt spid="158"/>
                                        </p:tgtEl>
                                      </p:cBhvr>
                                      <p:to x="100000" y="90000"/>
                                    </p:animScale>
                                    <p:animScale>
                                      <p:cBhvr>
                                        <p:cTn id="137" dur="42" decel="50000">
                                          <p:stCondLst>
                                            <p:cond delay="417"/>
                                          </p:stCondLst>
                                        </p:cTn>
                                        <p:tgtEl>
                                          <p:spTgt spid="158"/>
                                        </p:tgtEl>
                                      </p:cBhvr>
                                      <p:to x="100000" y="100000"/>
                                    </p:animScale>
                                    <p:animScale>
                                      <p:cBhvr>
                                        <p:cTn id="138" dur="7">
                                          <p:stCondLst>
                                            <p:cond delay="452"/>
                                          </p:stCondLst>
                                        </p:cTn>
                                        <p:tgtEl>
                                          <p:spTgt spid="158"/>
                                        </p:tgtEl>
                                      </p:cBhvr>
                                      <p:to x="100000" y="95000"/>
                                    </p:animScale>
                                    <p:animScale>
                                      <p:cBhvr>
                                        <p:cTn id="139" dur="42" decel="50000">
                                          <p:stCondLst>
                                            <p:cond delay="459"/>
                                          </p:stCondLst>
                                        </p:cTn>
                                        <p:tgtEl>
                                          <p:spTgt spid="158"/>
                                        </p:tgtEl>
                                      </p:cBhvr>
                                      <p:to x="100000" y="100000"/>
                                    </p:animScale>
                                  </p:childTnLst>
                                </p:cTn>
                              </p:par>
                            </p:childTnLst>
                          </p:cTn>
                        </p:par>
                        <p:par>
                          <p:cTn id="140" fill="hold">
                            <p:stCondLst>
                              <p:cond delay="4000"/>
                            </p:stCondLst>
                            <p:childTnLst>
                              <p:par>
                                <p:cTn id="141" presetID="26" presetClass="entr" presetSubtype="0" fill="hold" nodeType="afterEffect">
                                  <p:stCondLst>
                                    <p:cond delay="0"/>
                                  </p:stCondLst>
                                  <p:childTnLst>
                                    <p:set>
                                      <p:cBhvr>
                                        <p:cTn id="142" dur="1" fill="hold">
                                          <p:stCondLst>
                                            <p:cond delay="0"/>
                                          </p:stCondLst>
                                        </p:cTn>
                                        <p:tgtEl>
                                          <p:spTgt spid="157"/>
                                        </p:tgtEl>
                                        <p:attrNameLst>
                                          <p:attrName>style.visibility</p:attrName>
                                        </p:attrNameLst>
                                      </p:cBhvr>
                                      <p:to>
                                        <p:strVal val="visible"/>
                                      </p:to>
                                    </p:set>
                                    <p:animEffect transition="in" filter="wipe(down)">
                                      <p:cBhvr>
                                        <p:cTn id="143" dur="145">
                                          <p:stCondLst>
                                            <p:cond delay="0"/>
                                          </p:stCondLst>
                                        </p:cTn>
                                        <p:tgtEl>
                                          <p:spTgt spid="157"/>
                                        </p:tgtEl>
                                      </p:cBhvr>
                                    </p:animEffect>
                                    <p:anim calcmode="lin" valueType="num">
                                      <p:cBhvr>
                                        <p:cTn id="144" dur="456" tmFilter="0,0; 0.14,0.36; 0.43,0.73; 0.71,0.91; 1.0,1.0">
                                          <p:stCondLst>
                                            <p:cond delay="0"/>
                                          </p:stCondLst>
                                        </p:cTn>
                                        <p:tgtEl>
                                          <p:spTgt spid="157"/>
                                        </p:tgtEl>
                                        <p:attrNameLst>
                                          <p:attrName>ppt_x</p:attrName>
                                        </p:attrNameLst>
                                      </p:cBhvr>
                                      <p:tavLst>
                                        <p:tav tm="0">
                                          <p:val>
                                            <p:strVal val="#ppt_x-0.25"/>
                                          </p:val>
                                        </p:tav>
                                        <p:tav tm="100000">
                                          <p:val>
                                            <p:strVal val="#ppt_x"/>
                                          </p:val>
                                        </p:tav>
                                      </p:tavLst>
                                    </p:anim>
                                    <p:anim calcmode="lin" valueType="num">
                                      <p:cBhvr>
                                        <p:cTn id="145" dur="166" tmFilter="0.0,0.0; 0.25,0.07; 0.50,0.2; 0.75,0.467; 1.0,1.0">
                                          <p:stCondLst>
                                            <p:cond delay="0"/>
                                          </p:stCondLst>
                                        </p:cTn>
                                        <p:tgtEl>
                                          <p:spTgt spid="157"/>
                                        </p:tgtEl>
                                        <p:attrNameLst>
                                          <p:attrName>ppt_y</p:attrName>
                                        </p:attrNameLst>
                                      </p:cBhvr>
                                      <p:tavLst>
                                        <p:tav tm="0" fmla="#ppt_y-sin(pi*$)/3">
                                          <p:val>
                                            <p:fltVal val="0.5"/>
                                          </p:val>
                                        </p:tav>
                                        <p:tav tm="100000">
                                          <p:val>
                                            <p:fltVal val="1"/>
                                          </p:val>
                                        </p:tav>
                                      </p:tavLst>
                                    </p:anim>
                                    <p:anim calcmode="lin" valueType="num">
                                      <p:cBhvr>
                                        <p:cTn id="146" dur="166" tmFilter="0, 0; 0.125,0.2665; 0.25,0.4; 0.375,0.465; 0.5,0.5;  0.625,0.535; 0.75,0.6; 0.875,0.7335; 1,1">
                                          <p:stCondLst>
                                            <p:cond delay="166"/>
                                          </p:stCondLst>
                                        </p:cTn>
                                        <p:tgtEl>
                                          <p:spTgt spid="157"/>
                                        </p:tgtEl>
                                        <p:attrNameLst>
                                          <p:attrName>ppt_y</p:attrName>
                                        </p:attrNameLst>
                                      </p:cBhvr>
                                      <p:tavLst>
                                        <p:tav tm="0" fmla="#ppt_y-sin(pi*$)/9">
                                          <p:val>
                                            <p:fltVal val="0"/>
                                          </p:val>
                                        </p:tav>
                                        <p:tav tm="100000">
                                          <p:val>
                                            <p:fltVal val="1"/>
                                          </p:val>
                                        </p:tav>
                                      </p:tavLst>
                                    </p:anim>
                                    <p:anim calcmode="lin" valueType="num">
                                      <p:cBhvr>
                                        <p:cTn id="147" dur="83" tmFilter="0, 0; 0.125,0.2665; 0.25,0.4; 0.375,0.465; 0.5,0.5;  0.625,0.535; 0.75,0.6; 0.875,0.7335; 1,1">
                                          <p:stCondLst>
                                            <p:cond delay="331"/>
                                          </p:stCondLst>
                                        </p:cTn>
                                        <p:tgtEl>
                                          <p:spTgt spid="157"/>
                                        </p:tgtEl>
                                        <p:attrNameLst>
                                          <p:attrName>ppt_y</p:attrName>
                                        </p:attrNameLst>
                                      </p:cBhvr>
                                      <p:tavLst>
                                        <p:tav tm="0" fmla="#ppt_y-sin(pi*$)/27">
                                          <p:val>
                                            <p:fltVal val="0"/>
                                          </p:val>
                                        </p:tav>
                                        <p:tav tm="100000">
                                          <p:val>
                                            <p:fltVal val="1"/>
                                          </p:val>
                                        </p:tav>
                                      </p:tavLst>
                                    </p:anim>
                                    <p:anim calcmode="lin" valueType="num">
                                      <p:cBhvr>
                                        <p:cTn id="148" dur="41" tmFilter="0, 0; 0.125,0.2665; 0.25,0.4; 0.375,0.465; 0.5,0.5;  0.625,0.535; 0.75,0.6; 0.875,0.7335; 1,1">
                                          <p:stCondLst>
                                            <p:cond delay="414"/>
                                          </p:stCondLst>
                                        </p:cTn>
                                        <p:tgtEl>
                                          <p:spTgt spid="157"/>
                                        </p:tgtEl>
                                        <p:attrNameLst>
                                          <p:attrName>ppt_y</p:attrName>
                                        </p:attrNameLst>
                                      </p:cBhvr>
                                      <p:tavLst>
                                        <p:tav tm="0" fmla="#ppt_y-sin(pi*$)/81">
                                          <p:val>
                                            <p:fltVal val="0"/>
                                          </p:val>
                                        </p:tav>
                                        <p:tav tm="100000">
                                          <p:val>
                                            <p:fltVal val="1"/>
                                          </p:val>
                                        </p:tav>
                                      </p:tavLst>
                                    </p:anim>
                                    <p:animScale>
                                      <p:cBhvr>
                                        <p:cTn id="149" dur="7">
                                          <p:stCondLst>
                                            <p:cond delay="163"/>
                                          </p:stCondLst>
                                        </p:cTn>
                                        <p:tgtEl>
                                          <p:spTgt spid="157"/>
                                        </p:tgtEl>
                                      </p:cBhvr>
                                      <p:to x="100000" y="60000"/>
                                    </p:animScale>
                                    <p:animScale>
                                      <p:cBhvr>
                                        <p:cTn id="150" dur="42" decel="50000">
                                          <p:stCondLst>
                                            <p:cond delay="169"/>
                                          </p:stCondLst>
                                        </p:cTn>
                                        <p:tgtEl>
                                          <p:spTgt spid="157"/>
                                        </p:tgtEl>
                                      </p:cBhvr>
                                      <p:to x="100000" y="100000"/>
                                    </p:animScale>
                                    <p:animScale>
                                      <p:cBhvr>
                                        <p:cTn id="151" dur="7">
                                          <p:stCondLst>
                                            <p:cond delay="328"/>
                                          </p:stCondLst>
                                        </p:cTn>
                                        <p:tgtEl>
                                          <p:spTgt spid="157"/>
                                        </p:tgtEl>
                                      </p:cBhvr>
                                      <p:to x="100000" y="80000"/>
                                    </p:animScale>
                                    <p:animScale>
                                      <p:cBhvr>
                                        <p:cTn id="152" dur="42" decel="50000">
                                          <p:stCondLst>
                                            <p:cond delay="335"/>
                                          </p:stCondLst>
                                        </p:cTn>
                                        <p:tgtEl>
                                          <p:spTgt spid="157"/>
                                        </p:tgtEl>
                                      </p:cBhvr>
                                      <p:to x="100000" y="100000"/>
                                    </p:animScale>
                                    <p:animScale>
                                      <p:cBhvr>
                                        <p:cTn id="153" dur="7">
                                          <p:stCondLst>
                                            <p:cond delay="411"/>
                                          </p:stCondLst>
                                        </p:cTn>
                                        <p:tgtEl>
                                          <p:spTgt spid="157"/>
                                        </p:tgtEl>
                                      </p:cBhvr>
                                      <p:to x="100000" y="90000"/>
                                    </p:animScale>
                                    <p:animScale>
                                      <p:cBhvr>
                                        <p:cTn id="154" dur="42" decel="50000">
                                          <p:stCondLst>
                                            <p:cond delay="417"/>
                                          </p:stCondLst>
                                        </p:cTn>
                                        <p:tgtEl>
                                          <p:spTgt spid="157"/>
                                        </p:tgtEl>
                                      </p:cBhvr>
                                      <p:to x="100000" y="100000"/>
                                    </p:animScale>
                                    <p:animScale>
                                      <p:cBhvr>
                                        <p:cTn id="155" dur="7">
                                          <p:stCondLst>
                                            <p:cond delay="452"/>
                                          </p:stCondLst>
                                        </p:cTn>
                                        <p:tgtEl>
                                          <p:spTgt spid="157"/>
                                        </p:tgtEl>
                                      </p:cBhvr>
                                      <p:to x="100000" y="95000"/>
                                    </p:animScale>
                                    <p:animScale>
                                      <p:cBhvr>
                                        <p:cTn id="156" dur="42" decel="50000">
                                          <p:stCondLst>
                                            <p:cond delay="459"/>
                                          </p:stCondLst>
                                        </p:cTn>
                                        <p:tgtEl>
                                          <p:spTgt spid="157"/>
                                        </p:tgtEl>
                                      </p:cBhvr>
                                      <p:to x="100000" y="100000"/>
                                    </p:animScale>
                                  </p:childTnLst>
                                </p:cTn>
                              </p:par>
                            </p:childTnLst>
                          </p:cTn>
                        </p:par>
                        <p:par>
                          <p:cTn id="157" fill="hold">
                            <p:stCondLst>
                              <p:cond delay="4500"/>
                            </p:stCondLst>
                            <p:childTnLst>
                              <p:par>
                                <p:cTn id="158" presetID="26" presetClass="entr" presetSubtype="0" fill="hold" nodeType="afterEffect">
                                  <p:stCondLst>
                                    <p:cond delay="0"/>
                                  </p:stCondLst>
                                  <p:childTnLst>
                                    <p:set>
                                      <p:cBhvr>
                                        <p:cTn id="159" dur="1" fill="hold">
                                          <p:stCondLst>
                                            <p:cond delay="0"/>
                                          </p:stCondLst>
                                        </p:cTn>
                                        <p:tgtEl>
                                          <p:spTgt spid="166"/>
                                        </p:tgtEl>
                                        <p:attrNameLst>
                                          <p:attrName>style.visibility</p:attrName>
                                        </p:attrNameLst>
                                      </p:cBhvr>
                                      <p:to>
                                        <p:strVal val="visible"/>
                                      </p:to>
                                    </p:set>
                                    <p:animEffect transition="in" filter="wipe(down)">
                                      <p:cBhvr>
                                        <p:cTn id="160" dur="145">
                                          <p:stCondLst>
                                            <p:cond delay="0"/>
                                          </p:stCondLst>
                                        </p:cTn>
                                        <p:tgtEl>
                                          <p:spTgt spid="166"/>
                                        </p:tgtEl>
                                      </p:cBhvr>
                                    </p:animEffect>
                                    <p:anim calcmode="lin" valueType="num">
                                      <p:cBhvr>
                                        <p:cTn id="161" dur="456" tmFilter="0,0; 0.14,0.36; 0.43,0.73; 0.71,0.91; 1.0,1.0">
                                          <p:stCondLst>
                                            <p:cond delay="0"/>
                                          </p:stCondLst>
                                        </p:cTn>
                                        <p:tgtEl>
                                          <p:spTgt spid="166"/>
                                        </p:tgtEl>
                                        <p:attrNameLst>
                                          <p:attrName>ppt_x</p:attrName>
                                        </p:attrNameLst>
                                      </p:cBhvr>
                                      <p:tavLst>
                                        <p:tav tm="0">
                                          <p:val>
                                            <p:strVal val="#ppt_x-0.25"/>
                                          </p:val>
                                        </p:tav>
                                        <p:tav tm="100000">
                                          <p:val>
                                            <p:strVal val="#ppt_x"/>
                                          </p:val>
                                        </p:tav>
                                      </p:tavLst>
                                    </p:anim>
                                    <p:anim calcmode="lin" valueType="num">
                                      <p:cBhvr>
                                        <p:cTn id="162" dur="166" tmFilter="0.0,0.0; 0.25,0.07; 0.50,0.2; 0.75,0.467; 1.0,1.0">
                                          <p:stCondLst>
                                            <p:cond delay="0"/>
                                          </p:stCondLst>
                                        </p:cTn>
                                        <p:tgtEl>
                                          <p:spTgt spid="166"/>
                                        </p:tgtEl>
                                        <p:attrNameLst>
                                          <p:attrName>ppt_y</p:attrName>
                                        </p:attrNameLst>
                                      </p:cBhvr>
                                      <p:tavLst>
                                        <p:tav tm="0" fmla="#ppt_y-sin(pi*$)/3">
                                          <p:val>
                                            <p:fltVal val="0.5"/>
                                          </p:val>
                                        </p:tav>
                                        <p:tav tm="100000">
                                          <p:val>
                                            <p:fltVal val="1"/>
                                          </p:val>
                                        </p:tav>
                                      </p:tavLst>
                                    </p:anim>
                                    <p:anim calcmode="lin" valueType="num">
                                      <p:cBhvr>
                                        <p:cTn id="163" dur="166" tmFilter="0, 0; 0.125,0.2665; 0.25,0.4; 0.375,0.465; 0.5,0.5;  0.625,0.535; 0.75,0.6; 0.875,0.7335; 1,1">
                                          <p:stCondLst>
                                            <p:cond delay="166"/>
                                          </p:stCondLst>
                                        </p:cTn>
                                        <p:tgtEl>
                                          <p:spTgt spid="166"/>
                                        </p:tgtEl>
                                        <p:attrNameLst>
                                          <p:attrName>ppt_y</p:attrName>
                                        </p:attrNameLst>
                                      </p:cBhvr>
                                      <p:tavLst>
                                        <p:tav tm="0" fmla="#ppt_y-sin(pi*$)/9">
                                          <p:val>
                                            <p:fltVal val="0"/>
                                          </p:val>
                                        </p:tav>
                                        <p:tav tm="100000">
                                          <p:val>
                                            <p:fltVal val="1"/>
                                          </p:val>
                                        </p:tav>
                                      </p:tavLst>
                                    </p:anim>
                                    <p:anim calcmode="lin" valueType="num">
                                      <p:cBhvr>
                                        <p:cTn id="164" dur="83" tmFilter="0, 0; 0.125,0.2665; 0.25,0.4; 0.375,0.465; 0.5,0.5;  0.625,0.535; 0.75,0.6; 0.875,0.7335; 1,1">
                                          <p:stCondLst>
                                            <p:cond delay="331"/>
                                          </p:stCondLst>
                                        </p:cTn>
                                        <p:tgtEl>
                                          <p:spTgt spid="166"/>
                                        </p:tgtEl>
                                        <p:attrNameLst>
                                          <p:attrName>ppt_y</p:attrName>
                                        </p:attrNameLst>
                                      </p:cBhvr>
                                      <p:tavLst>
                                        <p:tav tm="0" fmla="#ppt_y-sin(pi*$)/27">
                                          <p:val>
                                            <p:fltVal val="0"/>
                                          </p:val>
                                        </p:tav>
                                        <p:tav tm="100000">
                                          <p:val>
                                            <p:fltVal val="1"/>
                                          </p:val>
                                        </p:tav>
                                      </p:tavLst>
                                    </p:anim>
                                    <p:anim calcmode="lin" valueType="num">
                                      <p:cBhvr>
                                        <p:cTn id="165" dur="41" tmFilter="0, 0; 0.125,0.2665; 0.25,0.4; 0.375,0.465; 0.5,0.5;  0.625,0.535; 0.75,0.6; 0.875,0.7335; 1,1">
                                          <p:stCondLst>
                                            <p:cond delay="414"/>
                                          </p:stCondLst>
                                        </p:cTn>
                                        <p:tgtEl>
                                          <p:spTgt spid="166"/>
                                        </p:tgtEl>
                                        <p:attrNameLst>
                                          <p:attrName>ppt_y</p:attrName>
                                        </p:attrNameLst>
                                      </p:cBhvr>
                                      <p:tavLst>
                                        <p:tav tm="0" fmla="#ppt_y-sin(pi*$)/81">
                                          <p:val>
                                            <p:fltVal val="0"/>
                                          </p:val>
                                        </p:tav>
                                        <p:tav tm="100000">
                                          <p:val>
                                            <p:fltVal val="1"/>
                                          </p:val>
                                        </p:tav>
                                      </p:tavLst>
                                    </p:anim>
                                    <p:animScale>
                                      <p:cBhvr>
                                        <p:cTn id="166" dur="7">
                                          <p:stCondLst>
                                            <p:cond delay="163"/>
                                          </p:stCondLst>
                                        </p:cTn>
                                        <p:tgtEl>
                                          <p:spTgt spid="166"/>
                                        </p:tgtEl>
                                      </p:cBhvr>
                                      <p:to x="100000" y="60000"/>
                                    </p:animScale>
                                    <p:animScale>
                                      <p:cBhvr>
                                        <p:cTn id="167" dur="42" decel="50000">
                                          <p:stCondLst>
                                            <p:cond delay="169"/>
                                          </p:stCondLst>
                                        </p:cTn>
                                        <p:tgtEl>
                                          <p:spTgt spid="166"/>
                                        </p:tgtEl>
                                      </p:cBhvr>
                                      <p:to x="100000" y="100000"/>
                                    </p:animScale>
                                    <p:animScale>
                                      <p:cBhvr>
                                        <p:cTn id="168" dur="7">
                                          <p:stCondLst>
                                            <p:cond delay="328"/>
                                          </p:stCondLst>
                                        </p:cTn>
                                        <p:tgtEl>
                                          <p:spTgt spid="166"/>
                                        </p:tgtEl>
                                      </p:cBhvr>
                                      <p:to x="100000" y="80000"/>
                                    </p:animScale>
                                    <p:animScale>
                                      <p:cBhvr>
                                        <p:cTn id="169" dur="42" decel="50000">
                                          <p:stCondLst>
                                            <p:cond delay="335"/>
                                          </p:stCondLst>
                                        </p:cTn>
                                        <p:tgtEl>
                                          <p:spTgt spid="166"/>
                                        </p:tgtEl>
                                      </p:cBhvr>
                                      <p:to x="100000" y="100000"/>
                                    </p:animScale>
                                    <p:animScale>
                                      <p:cBhvr>
                                        <p:cTn id="170" dur="7">
                                          <p:stCondLst>
                                            <p:cond delay="411"/>
                                          </p:stCondLst>
                                        </p:cTn>
                                        <p:tgtEl>
                                          <p:spTgt spid="166"/>
                                        </p:tgtEl>
                                      </p:cBhvr>
                                      <p:to x="100000" y="90000"/>
                                    </p:animScale>
                                    <p:animScale>
                                      <p:cBhvr>
                                        <p:cTn id="171" dur="42" decel="50000">
                                          <p:stCondLst>
                                            <p:cond delay="417"/>
                                          </p:stCondLst>
                                        </p:cTn>
                                        <p:tgtEl>
                                          <p:spTgt spid="166"/>
                                        </p:tgtEl>
                                      </p:cBhvr>
                                      <p:to x="100000" y="100000"/>
                                    </p:animScale>
                                    <p:animScale>
                                      <p:cBhvr>
                                        <p:cTn id="172" dur="7">
                                          <p:stCondLst>
                                            <p:cond delay="452"/>
                                          </p:stCondLst>
                                        </p:cTn>
                                        <p:tgtEl>
                                          <p:spTgt spid="166"/>
                                        </p:tgtEl>
                                      </p:cBhvr>
                                      <p:to x="100000" y="95000"/>
                                    </p:animScale>
                                    <p:animScale>
                                      <p:cBhvr>
                                        <p:cTn id="173" dur="42" decel="50000">
                                          <p:stCondLst>
                                            <p:cond delay="459"/>
                                          </p:stCondLst>
                                        </p:cTn>
                                        <p:tgtEl>
                                          <p:spTgt spid="166"/>
                                        </p:tgtEl>
                                      </p:cBhvr>
                                      <p:to x="100000" y="100000"/>
                                    </p:animScale>
                                  </p:childTnLst>
                                </p:cTn>
                              </p:par>
                            </p:childTnLst>
                          </p:cTn>
                        </p:par>
                        <p:par>
                          <p:cTn id="174" fill="hold">
                            <p:stCondLst>
                              <p:cond delay="5000"/>
                            </p:stCondLst>
                            <p:childTnLst>
                              <p:par>
                                <p:cTn id="175" presetID="26" presetClass="entr" presetSubtype="0" fill="hold" nodeType="afterEffect">
                                  <p:stCondLst>
                                    <p:cond delay="0"/>
                                  </p:stCondLst>
                                  <p:childTnLst>
                                    <p:set>
                                      <p:cBhvr>
                                        <p:cTn id="176" dur="1" fill="hold">
                                          <p:stCondLst>
                                            <p:cond delay="0"/>
                                          </p:stCondLst>
                                        </p:cTn>
                                        <p:tgtEl>
                                          <p:spTgt spid="156"/>
                                        </p:tgtEl>
                                        <p:attrNameLst>
                                          <p:attrName>style.visibility</p:attrName>
                                        </p:attrNameLst>
                                      </p:cBhvr>
                                      <p:to>
                                        <p:strVal val="visible"/>
                                      </p:to>
                                    </p:set>
                                    <p:animEffect transition="in" filter="wipe(down)">
                                      <p:cBhvr>
                                        <p:cTn id="177" dur="145">
                                          <p:stCondLst>
                                            <p:cond delay="0"/>
                                          </p:stCondLst>
                                        </p:cTn>
                                        <p:tgtEl>
                                          <p:spTgt spid="156"/>
                                        </p:tgtEl>
                                      </p:cBhvr>
                                    </p:animEffect>
                                    <p:anim calcmode="lin" valueType="num">
                                      <p:cBhvr>
                                        <p:cTn id="178" dur="456" tmFilter="0,0; 0.14,0.36; 0.43,0.73; 0.71,0.91; 1.0,1.0">
                                          <p:stCondLst>
                                            <p:cond delay="0"/>
                                          </p:stCondLst>
                                        </p:cTn>
                                        <p:tgtEl>
                                          <p:spTgt spid="156"/>
                                        </p:tgtEl>
                                        <p:attrNameLst>
                                          <p:attrName>ppt_x</p:attrName>
                                        </p:attrNameLst>
                                      </p:cBhvr>
                                      <p:tavLst>
                                        <p:tav tm="0">
                                          <p:val>
                                            <p:strVal val="#ppt_x-0.25"/>
                                          </p:val>
                                        </p:tav>
                                        <p:tav tm="100000">
                                          <p:val>
                                            <p:strVal val="#ppt_x"/>
                                          </p:val>
                                        </p:tav>
                                      </p:tavLst>
                                    </p:anim>
                                    <p:anim calcmode="lin" valueType="num">
                                      <p:cBhvr>
                                        <p:cTn id="179" dur="166" tmFilter="0.0,0.0; 0.25,0.07; 0.50,0.2; 0.75,0.467; 1.0,1.0">
                                          <p:stCondLst>
                                            <p:cond delay="0"/>
                                          </p:stCondLst>
                                        </p:cTn>
                                        <p:tgtEl>
                                          <p:spTgt spid="156"/>
                                        </p:tgtEl>
                                        <p:attrNameLst>
                                          <p:attrName>ppt_y</p:attrName>
                                        </p:attrNameLst>
                                      </p:cBhvr>
                                      <p:tavLst>
                                        <p:tav tm="0" fmla="#ppt_y-sin(pi*$)/3">
                                          <p:val>
                                            <p:fltVal val="0.5"/>
                                          </p:val>
                                        </p:tav>
                                        <p:tav tm="100000">
                                          <p:val>
                                            <p:fltVal val="1"/>
                                          </p:val>
                                        </p:tav>
                                      </p:tavLst>
                                    </p:anim>
                                    <p:anim calcmode="lin" valueType="num">
                                      <p:cBhvr>
                                        <p:cTn id="180" dur="166" tmFilter="0, 0; 0.125,0.2665; 0.25,0.4; 0.375,0.465; 0.5,0.5;  0.625,0.535; 0.75,0.6; 0.875,0.7335; 1,1">
                                          <p:stCondLst>
                                            <p:cond delay="166"/>
                                          </p:stCondLst>
                                        </p:cTn>
                                        <p:tgtEl>
                                          <p:spTgt spid="156"/>
                                        </p:tgtEl>
                                        <p:attrNameLst>
                                          <p:attrName>ppt_y</p:attrName>
                                        </p:attrNameLst>
                                      </p:cBhvr>
                                      <p:tavLst>
                                        <p:tav tm="0" fmla="#ppt_y-sin(pi*$)/9">
                                          <p:val>
                                            <p:fltVal val="0"/>
                                          </p:val>
                                        </p:tav>
                                        <p:tav tm="100000">
                                          <p:val>
                                            <p:fltVal val="1"/>
                                          </p:val>
                                        </p:tav>
                                      </p:tavLst>
                                    </p:anim>
                                    <p:anim calcmode="lin" valueType="num">
                                      <p:cBhvr>
                                        <p:cTn id="181" dur="83" tmFilter="0, 0; 0.125,0.2665; 0.25,0.4; 0.375,0.465; 0.5,0.5;  0.625,0.535; 0.75,0.6; 0.875,0.7335; 1,1">
                                          <p:stCondLst>
                                            <p:cond delay="331"/>
                                          </p:stCondLst>
                                        </p:cTn>
                                        <p:tgtEl>
                                          <p:spTgt spid="156"/>
                                        </p:tgtEl>
                                        <p:attrNameLst>
                                          <p:attrName>ppt_y</p:attrName>
                                        </p:attrNameLst>
                                      </p:cBhvr>
                                      <p:tavLst>
                                        <p:tav tm="0" fmla="#ppt_y-sin(pi*$)/27">
                                          <p:val>
                                            <p:fltVal val="0"/>
                                          </p:val>
                                        </p:tav>
                                        <p:tav tm="100000">
                                          <p:val>
                                            <p:fltVal val="1"/>
                                          </p:val>
                                        </p:tav>
                                      </p:tavLst>
                                    </p:anim>
                                    <p:anim calcmode="lin" valueType="num">
                                      <p:cBhvr>
                                        <p:cTn id="182" dur="41" tmFilter="0, 0; 0.125,0.2665; 0.25,0.4; 0.375,0.465; 0.5,0.5;  0.625,0.535; 0.75,0.6; 0.875,0.7335; 1,1">
                                          <p:stCondLst>
                                            <p:cond delay="414"/>
                                          </p:stCondLst>
                                        </p:cTn>
                                        <p:tgtEl>
                                          <p:spTgt spid="156"/>
                                        </p:tgtEl>
                                        <p:attrNameLst>
                                          <p:attrName>ppt_y</p:attrName>
                                        </p:attrNameLst>
                                      </p:cBhvr>
                                      <p:tavLst>
                                        <p:tav tm="0" fmla="#ppt_y-sin(pi*$)/81">
                                          <p:val>
                                            <p:fltVal val="0"/>
                                          </p:val>
                                        </p:tav>
                                        <p:tav tm="100000">
                                          <p:val>
                                            <p:fltVal val="1"/>
                                          </p:val>
                                        </p:tav>
                                      </p:tavLst>
                                    </p:anim>
                                    <p:animScale>
                                      <p:cBhvr>
                                        <p:cTn id="183" dur="7">
                                          <p:stCondLst>
                                            <p:cond delay="163"/>
                                          </p:stCondLst>
                                        </p:cTn>
                                        <p:tgtEl>
                                          <p:spTgt spid="156"/>
                                        </p:tgtEl>
                                      </p:cBhvr>
                                      <p:to x="100000" y="60000"/>
                                    </p:animScale>
                                    <p:animScale>
                                      <p:cBhvr>
                                        <p:cTn id="184" dur="42" decel="50000">
                                          <p:stCondLst>
                                            <p:cond delay="169"/>
                                          </p:stCondLst>
                                        </p:cTn>
                                        <p:tgtEl>
                                          <p:spTgt spid="156"/>
                                        </p:tgtEl>
                                      </p:cBhvr>
                                      <p:to x="100000" y="100000"/>
                                    </p:animScale>
                                    <p:animScale>
                                      <p:cBhvr>
                                        <p:cTn id="185" dur="7">
                                          <p:stCondLst>
                                            <p:cond delay="328"/>
                                          </p:stCondLst>
                                        </p:cTn>
                                        <p:tgtEl>
                                          <p:spTgt spid="156"/>
                                        </p:tgtEl>
                                      </p:cBhvr>
                                      <p:to x="100000" y="80000"/>
                                    </p:animScale>
                                    <p:animScale>
                                      <p:cBhvr>
                                        <p:cTn id="186" dur="42" decel="50000">
                                          <p:stCondLst>
                                            <p:cond delay="335"/>
                                          </p:stCondLst>
                                        </p:cTn>
                                        <p:tgtEl>
                                          <p:spTgt spid="156"/>
                                        </p:tgtEl>
                                      </p:cBhvr>
                                      <p:to x="100000" y="100000"/>
                                    </p:animScale>
                                    <p:animScale>
                                      <p:cBhvr>
                                        <p:cTn id="187" dur="7">
                                          <p:stCondLst>
                                            <p:cond delay="411"/>
                                          </p:stCondLst>
                                        </p:cTn>
                                        <p:tgtEl>
                                          <p:spTgt spid="156"/>
                                        </p:tgtEl>
                                      </p:cBhvr>
                                      <p:to x="100000" y="90000"/>
                                    </p:animScale>
                                    <p:animScale>
                                      <p:cBhvr>
                                        <p:cTn id="188" dur="42" decel="50000">
                                          <p:stCondLst>
                                            <p:cond delay="417"/>
                                          </p:stCondLst>
                                        </p:cTn>
                                        <p:tgtEl>
                                          <p:spTgt spid="156"/>
                                        </p:tgtEl>
                                      </p:cBhvr>
                                      <p:to x="100000" y="100000"/>
                                    </p:animScale>
                                    <p:animScale>
                                      <p:cBhvr>
                                        <p:cTn id="189" dur="7">
                                          <p:stCondLst>
                                            <p:cond delay="452"/>
                                          </p:stCondLst>
                                        </p:cTn>
                                        <p:tgtEl>
                                          <p:spTgt spid="156"/>
                                        </p:tgtEl>
                                      </p:cBhvr>
                                      <p:to x="100000" y="95000"/>
                                    </p:animScale>
                                    <p:animScale>
                                      <p:cBhvr>
                                        <p:cTn id="190" dur="42" decel="50000">
                                          <p:stCondLst>
                                            <p:cond delay="459"/>
                                          </p:stCondLst>
                                        </p:cTn>
                                        <p:tgtEl>
                                          <p:spTgt spid="156"/>
                                        </p:tgtEl>
                                      </p:cBhvr>
                                      <p:to x="100000" y="100000"/>
                                    </p:animScale>
                                  </p:childTnLst>
                                </p:cTn>
                              </p:par>
                            </p:childTnLst>
                          </p:cTn>
                        </p:par>
                        <p:par>
                          <p:cTn id="191" fill="hold">
                            <p:stCondLst>
                              <p:cond delay="5500"/>
                            </p:stCondLst>
                            <p:childTnLst>
                              <p:par>
                                <p:cTn id="192" presetID="26" presetClass="entr" presetSubtype="0" fill="hold" nodeType="afterEffect">
                                  <p:stCondLst>
                                    <p:cond delay="0"/>
                                  </p:stCondLst>
                                  <p:childTnLst>
                                    <p:set>
                                      <p:cBhvr>
                                        <p:cTn id="193" dur="1" fill="hold">
                                          <p:stCondLst>
                                            <p:cond delay="0"/>
                                          </p:stCondLst>
                                        </p:cTn>
                                        <p:tgtEl>
                                          <p:spTgt spid="155"/>
                                        </p:tgtEl>
                                        <p:attrNameLst>
                                          <p:attrName>style.visibility</p:attrName>
                                        </p:attrNameLst>
                                      </p:cBhvr>
                                      <p:to>
                                        <p:strVal val="visible"/>
                                      </p:to>
                                    </p:set>
                                    <p:animEffect transition="in" filter="wipe(down)">
                                      <p:cBhvr>
                                        <p:cTn id="194" dur="145">
                                          <p:stCondLst>
                                            <p:cond delay="0"/>
                                          </p:stCondLst>
                                        </p:cTn>
                                        <p:tgtEl>
                                          <p:spTgt spid="155"/>
                                        </p:tgtEl>
                                      </p:cBhvr>
                                    </p:animEffect>
                                    <p:anim calcmode="lin" valueType="num">
                                      <p:cBhvr>
                                        <p:cTn id="195" dur="456" tmFilter="0,0; 0.14,0.36; 0.43,0.73; 0.71,0.91; 1.0,1.0">
                                          <p:stCondLst>
                                            <p:cond delay="0"/>
                                          </p:stCondLst>
                                        </p:cTn>
                                        <p:tgtEl>
                                          <p:spTgt spid="155"/>
                                        </p:tgtEl>
                                        <p:attrNameLst>
                                          <p:attrName>ppt_x</p:attrName>
                                        </p:attrNameLst>
                                      </p:cBhvr>
                                      <p:tavLst>
                                        <p:tav tm="0">
                                          <p:val>
                                            <p:strVal val="#ppt_x-0.25"/>
                                          </p:val>
                                        </p:tav>
                                        <p:tav tm="100000">
                                          <p:val>
                                            <p:strVal val="#ppt_x"/>
                                          </p:val>
                                        </p:tav>
                                      </p:tavLst>
                                    </p:anim>
                                    <p:anim calcmode="lin" valueType="num">
                                      <p:cBhvr>
                                        <p:cTn id="196" dur="166" tmFilter="0.0,0.0; 0.25,0.07; 0.50,0.2; 0.75,0.467; 1.0,1.0">
                                          <p:stCondLst>
                                            <p:cond delay="0"/>
                                          </p:stCondLst>
                                        </p:cTn>
                                        <p:tgtEl>
                                          <p:spTgt spid="155"/>
                                        </p:tgtEl>
                                        <p:attrNameLst>
                                          <p:attrName>ppt_y</p:attrName>
                                        </p:attrNameLst>
                                      </p:cBhvr>
                                      <p:tavLst>
                                        <p:tav tm="0" fmla="#ppt_y-sin(pi*$)/3">
                                          <p:val>
                                            <p:fltVal val="0.5"/>
                                          </p:val>
                                        </p:tav>
                                        <p:tav tm="100000">
                                          <p:val>
                                            <p:fltVal val="1"/>
                                          </p:val>
                                        </p:tav>
                                      </p:tavLst>
                                    </p:anim>
                                    <p:anim calcmode="lin" valueType="num">
                                      <p:cBhvr>
                                        <p:cTn id="197" dur="166" tmFilter="0, 0; 0.125,0.2665; 0.25,0.4; 0.375,0.465; 0.5,0.5;  0.625,0.535; 0.75,0.6; 0.875,0.7335; 1,1">
                                          <p:stCondLst>
                                            <p:cond delay="166"/>
                                          </p:stCondLst>
                                        </p:cTn>
                                        <p:tgtEl>
                                          <p:spTgt spid="155"/>
                                        </p:tgtEl>
                                        <p:attrNameLst>
                                          <p:attrName>ppt_y</p:attrName>
                                        </p:attrNameLst>
                                      </p:cBhvr>
                                      <p:tavLst>
                                        <p:tav tm="0" fmla="#ppt_y-sin(pi*$)/9">
                                          <p:val>
                                            <p:fltVal val="0"/>
                                          </p:val>
                                        </p:tav>
                                        <p:tav tm="100000">
                                          <p:val>
                                            <p:fltVal val="1"/>
                                          </p:val>
                                        </p:tav>
                                      </p:tavLst>
                                    </p:anim>
                                    <p:anim calcmode="lin" valueType="num">
                                      <p:cBhvr>
                                        <p:cTn id="198" dur="83" tmFilter="0, 0; 0.125,0.2665; 0.25,0.4; 0.375,0.465; 0.5,0.5;  0.625,0.535; 0.75,0.6; 0.875,0.7335; 1,1">
                                          <p:stCondLst>
                                            <p:cond delay="331"/>
                                          </p:stCondLst>
                                        </p:cTn>
                                        <p:tgtEl>
                                          <p:spTgt spid="155"/>
                                        </p:tgtEl>
                                        <p:attrNameLst>
                                          <p:attrName>ppt_y</p:attrName>
                                        </p:attrNameLst>
                                      </p:cBhvr>
                                      <p:tavLst>
                                        <p:tav tm="0" fmla="#ppt_y-sin(pi*$)/27">
                                          <p:val>
                                            <p:fltVal val="0"/>
                                          </p:val>
                                        </p:tav>
                                        <p:tav tm="100000">
                                          <p:val>
                                            <p:fltVal val="1"/>
                                          </p:val>
                                        </p:tav>
                                      </p:tavLst>
                                    </p:anim>
                                    <p:anim calcmode="lin" valueType="num">
                                      <p:cBhvr>
                                        <p:cTn id="199" dur="41" tmFilter="0, 0; 0.125,0.2665; 0.25,0.4; 0.375,0.465; 0.5,0.5;  0.625,0.535; 0.75,0.6; 0.875,0.7335; 1,1">
                                          <p:stCondLst>
                                            <p:cond delay="414"/>
                                          </p:stCondLst>
                                        </p:cTn>
                                        <p:tgtEl>
                                          <p:spTgt spid="155"/>
                                        </p:tgtEl>
                                        <p:attrNameLst>
                                          <p:attrName>ppt_y</p:attrName>
                                        </p:attrNameLst>
                                      </p:cBhvr>
                                      <p:tavLst>
                                        <p:tav tm="0" fmla="#ppt_y-sin(pi*$)/81">
                                          <p:val>
                                            <p:fltVal val="0"/>
                                          </p:val>
                                        </p:tav>
                                        <p:tav tm="100000">
                                          <p:val>
                                            <p:fltVal val="1"/>
                                          </p:val>
                                        </p:tav>
                                      </p:tavLst>
                                    </p:anim>
                                    <p:animScale>
                                      <p:cBhvr>
                                        <p:cTn id="200" dur="7">
                                          <p:stCondLst>
                                            <p:cond delay="163"/>
                                          </p:stCondLst>
                                        </p:cTn>
                                        <p:tgtEl>
                                          <p:spTgt spid="155"/>
                                        </p:tgtEl>
                                      </p:cBhvr>
                                      <p:to x="100000" y="60000"/>
                                    </p:animScale>
                                    <p:animScale>
                                      <p:cBhvr>
                                        <p:cTn id="201" dur="42" decel="50000">
                                          <p:stCondLst>
                                            <p:cond delay="169"/>
                                          </p:stCondLst>
                                        </p:cTn>
                                        <p:tgtEl>
                                          <p:spTgt spid="155"/>
                                        </p:tgtEl>
                                      </p:cBhvr>
                                      <p:to x="100000" y="100000"/>
                                    </p:animScale>
                                    <p:animScale>
                                      <p:cBhvr>
                                        <p:cTn id="202" dur="7">
                                          <p:stCondLst>
                                            <p:cond delay="328"/>
                                          </p:stCondLst>
                                        </p:cTn>
                                        <p:tgtEl>
                                          <p:spTgt spid="155"/>
                                        </p:tgtEl>
                                      </p:cBhvr>
                                      <p:to x="100000" y="80000"/>
                                    </p:animScale>
                                    <p:animScale>
                                      <p:cBhvr>
                                        <p:cTn id="203" dur="42" decel="50000">
                                          <p:stCondLst>
                                            <p:cond delay="335"/>
                                          </p:stCondLst>
                                        </p:cTn>
                                        <p:tgtEl>
                                          <p:spTgt spid="155"/>
                                        </p:tgtEl>
                                      </p:cBhvr>
                                      <p:to x="100000" y="100000"/>
                                    </p:animScale>
                                    <p:animScale>
                                      <p:cBhvr>
                                        <p:cTn id="204" dur="7">
                                          <p:stCondLst>
                                            <p:cond delay="411"/>
                                          </p:stCondLst>
                                        </p:cTn>
                                        <p:tgtEl>
                                          <p:spTgt spid="155"/>
                                        </p:tgtEl>
                                      </p:cBhvr>
                                      <p:to x="100000" y="90000"/>
                                    </p:animScale>
                                    <p:animScale>
                                      <p:cBhvr>
                                        <p:cTn id="205" dur="42" decel="50000">
                                          <p:stCondLst>
                                            <p:cond delay="417"/>
                                          </p:stCondLst>
                                        </p:cTn>
                                        <p:tgtEl>
                                          <p:spTgt spid="155"/>
                                        </p:tgtEl>
                                      </p:cBhvr>
                                      <p:to x="100000" y="100000"/>
                                    </p:animScale>
                                    <p:animScale>
                                      <p:cBhvr>
                                        <p:cTn id="206" dur="7">
                                          <p:stCondLst>
                                            <p:cond delay="452"/>
                                          </p:stCondLst>
                                        </p:cTn>
                                        <p:tgtEl>
                                          <p:spTgt spid="155"/>
                                        </p:tgtEl>
                                      </p:cBhvr>
                                      <p:to x="100000" y="95000"/>
                                    </p:animScale>
                                    <p:animScale>
                                      <p:cBhvr>
                                        <p:cTn id="207" dur="42" decel="50000">
                                          <p:stCondLst>
                                            <p:cond delay="459"/>
                                          </p:stCondLst>
                                        </p:cTn>
                                        <p:tgtEl>
                                          <p:spTgt spid="155"/>
                                        </p:tgtEl>
                                      </p:cBhvr>
                                      <p:to x="100000" y="100000"/>
                                    </p:animScale>
                                  </p:childTnLst>
                                </p:cTn>
                              </p:par>
                            </p:childTnLst>
                          </p:cTn>
                        </p:par>
                        <p:par>
                          <p:cTn id="208" fill="hold">
                            <p:stCondLst>
                              <p:cond delay="6000"/>
                            </p:stCondLst>
                            <p:childTnLst>
                              <p:par>
                                <p:cTn id="209" presetID="26" presetClass="entr" presetSubtype="0" fill="hold" nodeType="afterEffect">
                                  <p:stCondLst>
                                    <p:cond delay="0"/>
                                  </p:stCondLst>
                                  <p:childTnLst>
                                    <p:set>
                                      <p:cBhvr>
                                        <p:cTn id="210" dur="1" fill="hold">
                                          <p:stCondLst>
                                            <p:cond delay="0"/>
                                          </p:stCondLst>
                                        </p:cTn>
                                        <p:tgtEl>
                                          <p:spTgt spid="154"/>
                                        </p:tgtEl>
                                        <p:attrNameLst>
                                          <p:attrName>style.visibility</p:attrName>
                                        </p:attrNameLst>
                                      </p:cBhvr>
                                      <p:to>
                                        <p:strVal val="visible"/>
                                      </p:to>
                                    </p:set>
                                    <p:animEffect transition="in" filter="wipe(down)">
                                      <p:cBhvr>
                                        <p:cTn id="211" dur="145">
                                          <p:stCondLst>
                                            <p:cond delay="0"/>
                                          </p:stCondLst>
                                        </p:cTn>
                                        <p:tgtEl>
                                          <p:spTgt spid="154"/>
                                        </p:tgtEl>
                                      </p:cBhvr>
                                    </p:animEffect>
                                    <p:anim calcmode="lin" valueType="num">
                                      <p:cBhvr>
                                        <p:cTn id="212" dur="456" tmFilter="0,0; 0.14,0.36; 0.43,0.73; 0.71,0.91; 1.0,1.0">
                                          <p:stCondLst>
                                            <p:cond delay="0"/>
                                          </p:stCondLst>
                                        </p:cTn>
                                        <p:tgtEl>
                                          <p:spTgt spid="154"/>
                                        </p:tgtEl>
                                        <p:attrNameLst>
                                          <p:attrName>ppt_x</p:attrName>
                                        </p:attrNameLst>
                                      </p:cBhvr>
                                      <p:tavLst>
                                        <p:tav tm="0">
                                          <p:val>
                                            <p:strVal val="#ppt_x-0.25"/>
                                          </p:val>
                                        </p:tav>
                                        <p:tav tm="100000">
                                          <p:val>
                                            <p:strVal val="#ppt_x"/>
                                          </p:val>
                                        </p:tav>
                                      </p:tavLst>
                                    </p:anim>
                                    <p:anim calcmode="lin" valueType="num">
                                      <p:cBhvr>
                                        <p:cTn id="213" dur="166" tmFilter="0.0,0.0; 0.25,0.07; 0.50,0.2; 0.75,0.467; 1.0,1.0">
                                          <p:stCondLst>
                                            <p:cond delay="0"/>
                                          </p:stCondLst>
                                        </p:cTn>
                                        <p:tgtEl>
                                          <p:spTgt spid="154"/>
                                        </p:tgtEl>
                                        <p:attrNameLst>
                                          <p:attrName>ppt_y</p:attrName>
                                        </p:attrNameLst>
                                      </p:cBhvr>
                                      <p:tavLst>
                                        <p:tav tm="0" fmla="#ppt_y-sin(pi*$)/3">
                                          <p:val>
                                            <p:fltVal val="0.5"/>
                                          </p:val>
                                        </p:tav>
                                        <p:tav tm="100000">
                                          <p:val>
                                            <p:fltVal val="1"/>
                                          </p:val>
                                        </p:tav>
                                      </p:tavLst>
                                    </p:anim>
                                    <p:anim calcmode="lin" valueType="num">
                                      <p:cBhvr>
                                        <p:cTn id="214" dur="166" tmFilter="0, 0; 0.125,0.2665; 0.25,0.4; 0.375,0.465; 0.5,0.5;  0.625,0.535; 0.75,0.6; 0.875,0.7335; 1,1">
                                          <p:stCondLst>
                                            <p:cond delay="166"/>
                                          </p:stCondLst>
                                        </p:cTn>
                                        <p:tgtEl>
                                          <p:spTgt spid="154"/>
                                        </p:tgtEl>
                                        <p:attrNameLst>
                                          <p:attrName>ppt_y</p:attrName>
                                        </p:attrNameLst>
                                      </p:cBhvr>
                                      <p:tavLst>
                                        <p:tav tm="0" fmla="#ppt_y-sin(pi*$)/9">
                                          <p:val>
                                            <p:fltVal val="0"/>
                                          </p:val>
                                        </p:tav>
                                        <p:tav tm="100000">
                                          <p:val>
                                            <p:fltVal val="1"/>
                                          </p:val>
                                        </p:tav>
                                      </p:tavLst>
                                    </p:anim>
                                    <p:anim calcmode="lin" valueType="num">
                                      <p:cBhvr>
                                        <p:cTn id="215" dur="83" tmFilter="0, 0; 0.125,0.2665; 0.25,0.4; 0.375,0.465; 0.5,0.5;  0.625,0.535; 0.75,0.6; 0.875,0.7335; 1,1">
                                          <p:stCondLst>
                                            <p:cond delay="331"/>
                                          </p:stCondLst>
                                        </p:cTn>
                                        <p:tgtEl>
                                          <p:spTgt spid="154"/>
                                        </p:tgtEl>
                                        <p:attrNameLst>
                                          <p:attrName>ppt_y</p:attrName>
                                        </p:attrNameLst>
                                      </p:cBhvr>
                                      <p:tavLst>
                                        <p:tav tm="0" fmla="#ppt_y-sin(pi*$)/27">
                                          <p:val>
                                            <p:fltVal val="0"/>
                                          </p:val>
                                        </p:tav>
                                        <p:tav tm="100000">
                                          <p:val>
                                            <p:fltVal val="1"/>
                                          </p:val>
                                        </p:tav>
                                      </p:tavLst>
                                    </p:anim>
                                    <p:anim calcmode="lin" valueType="num">
                                      <p:cBhvr>
                                        <p:cTn id="216" dur="41" tmFilter="0, 0; 0.125,0.2665; 0.25,0.4; 0.375,0.465; 0.5,0.5;  0.625,0.535; 0.75,0.6; 0.875,0.7335; 1,1">
                                          <p:stCondLst>
                                            <p:cond delay="414"/>
                                          </p:stCondLst>
                                        </p:cTn>
                                        <p:tgtEl>
                                          <p:spTgt spid="154"/>
                                        </p:tgtEl>
                                        <p:attrNameLst>
                                          <p:attrName>ppt_y</p:attrName>
                                        </p:attrNameLst>
                                      </p:cBhvr>
                                      <p:tavLst>
                                        <p:tav tm="0" fmla="#ppt_y-sin(pi*$)/81">
                                          <p:val>
                                            <p:fltVal val="0"/>
                                          </p:val>
                                        </p:tav>
                                        <p:tav tm="100000">
                                          <p:val>
                                            <p:fltVal val="1"/>
                                          </p:val>
                                        </p:tav>
                                      </p:tavLst>
                                    </p:anim>
                                    <p:animScale>
                                      <p:cBhvr>
                                        <p:cTn id="217" dur="7">
                                          <p:stCondLst>
                                            <p:cond delay="163"/>
                                          </p:stCondLst>
                                        </p:cTn>
                                        <p:tgtEl>
                                          <p:spTgt spid="154"/>
                                        </p:tgtEl>
                                      </p:cBhvr>
                                      <p:to x="100000" y="60000"/>
                                    </p:animScale>
                                    <p:animScale>
                                      <p:cBhvr>
                                        <p:cTn id="218" dur="42" decel="50000">
                                          <p:stCondLst>
                                            <p:cond delay="169"/>
                                          </p:stCondLst>
                                        </p:cTn>
                                        <p:tgtEl>
                                          <p:spTgt spid="154"/>
                                        </p:tgtEl>
                                      </p:cBhvr>
                                      <p:to x="100000" y="100000"/>
                                    </p:animScale>
                                    <p:animScale>
                                      <p:cBhvr>
                                        <p:cTn id="219" dur="7">
                                          <p:stCondLst>
                                            <p:cond delay="328"/>
                                          </p:stCondLst>
                                        </p:cTn>
                                        <p:tgtEl>
                                          <p:spTgt spid="154"/>
                                        </p:tgtEl>
                                      </p:cBhvr>
                                      <p:to x="100000" y="80000"/>
                                    </p:animScale>
                                    <p:animScale>
                                      <p:cBhvr>
                                        <p:cTn id="220" dur="42" decel="50000">
                                          <p:stCondLst>
                                            <p:cond delay="335"/>
                                          </p:stCondLst>
                                        </p:cTn>
                                        <p:tgtEl>
                                          <p:spTgt spid="154"/>
                                        </p:tgtEl>
                                      </p:cBhvr>
                                      <p:to x="100000" y="100000"/>
                                    </p:animScale>
                                    <p:animScale>
                                      <p:cBhvr>
                                        <p:cTn id="221" dur="7">
                                          <p:stCondLst>
                                            <p:cond delay="411"/>
                                          </p:stCondLst>
                                        </p:cTn>
                                        <p:tgtEl>
                                          <p:spTgt spid="154"/>
                                        </p:tgtEl>
                                      </p:cBhvr>
                                      <p:to x="100000" y="90000"/>
                                    </p:animScale>
                                    <p:animScale>
                                      <p:cBhvr>
                                        <p:cTn id="222" dur="42" decel="50000">
                                          <p:stCondLst>
                                            <p:cond delay="417"/>
                                          </p:stCondLst>
                                        </p:cTn>
                                        <p:tgtEl>
                                          <p:spTgt spid="154"/>
                                        </p:tgtEl>
                                      </p:cBhvr>
                                      <p:to x="100000" y="100000"/>
                                    </p:animScale>
                                    <p:animScale>
                                      <p:cBhvr>
                                        <p:cTn id="223" dur="7">
                                          <p:stCondLst>
                                            <p:cond delay="452"/>
                                          </p:stCondLst>
                                        </p:cTn>
                                        <p:tgtEl>
                                          <p:spTgt spid="154"/>
                                        </p:tgtEl>
                                      </p:cBhvr>
                                      <p:to x="100000" y="95000"/>
                                    </p:animScale>
                                    <p:animScale>
                                      <p:cBhvr>
                                        <p:cTn id="224" dur="42" decel="50000">
                                          <p:stCondLst>
                                            <p:cond delay="459"/>
                                          </p:stCondLst>
                                        </p:cTn>
                                        <p:tgtEl>
                                          <p:spTgt spid="154"/>
                                        </p:tgtEl>
                                      </p:cBhvr>
                                      <p:to x="100000" y="100000"/>
                                    </p:animScale>
                                  </p:childTnLst>
                                </p:cTn>
                              </p:par>
                            </p:childTnLst>
                          </p:cTn>
                        </p:par>
                        <p:par>
                          <p:cTn id="225" fill="hold">
                            <p:stCondLst>
                              <p:cond delay="6500"/>
                            </p:stCondLst>
                            <p:childTnLst>
                              <p:par>
                                <p:cTn id="226" presetID="26" presetClass="entr" presetSubtype="0" fill="hold" nodeType="afterEffect">
                                  <p:stCondLst>
                                    <p:cond delay="0"/>
                                  </p:stCondLst>
                                  <p:childTnLst>
                                    <p:set>
                                      <p:cBhvr>
                                        <p:cTn id="227" dur="1" fill="hold">
                                          <p:stCondLst>
                                            <p:cond delay="0"/>
                                          </p:stCondLst>
                                        </p:cTn>
                                        <p:tgtEl>
                                          <p:spTgt spid="153"/>
                                        </p:tgtEl>
                                        <p:attrNameLst>
                                          <p:attrName>style.visibility</p:attrName>
                                        </p:attrNameLst>
                                      </p:cBhvr>
                                      <p:to>
                                        <p:strVal val="visible"/>
                                      </p:to>
                                    </p:set>
                                    <p:animEffect transition="in" filter="wipe(down)">
                                      <p:cBhvr>
                                        <p:cTn id="228" dur="145">
                                          <p:stCondLst>
                                            <p:cond delay="0"/>
                                          </p:stCondLst>
                                        </p:cTn>
                                        <p:tgtEl>
                                          <p:spTgt spid="153"/>
                                        </p:tgtEl>
                                      </p:cBhvr>
                                    </p:animEffect>
                                    <p:anim calcmode="lin" valueType="num">
                                      <p:cBhvr>
                                        <p:cTn id="229" dur="456" tmFilter="0,0; 0.14,0.36; 0.43,0.73; 0.71,0.91; 1.0,1.0">
                                          <p:stCondLst>
                                            <p:cond delay="0"/>
                                          </p:stCondLst>
                                        </p:cTn>
                                        <p:tgtEl>
                                          <p:spTgt spid="153"/>
                                        </p:tgtEl>
                                        <p:attrNameLst>
                                          <p:attrName>ppt_x</p:attrName>
                                        </p:attrNameLst>
                                      </p:cBhvr>
                                      <p:tavLst>
                                        <p:tav tm="0">
                                          <p:val>
                                            <p:strVal val="#ppt_x-0.25"/>
                                          </p:val>
                                        </p:tav>
                                        <p:tav tm="100000">
                                          <p:val>
                                            <p:strVal val="#ppt_x"/>
                                          </p:val>
                                        </p:tav>
                                      </p:tavLst>
                                    </p:anim>
                                    <p:anim calcmode="lin" valueType="num">
                                      <p:cBhvr>
                                        <p:cTn id="230" dur="166" tmFilter="0.0,0.0; 0.25,0.07; 0.50,0.2; 0.75,0.467; 1.0,1.0">
                                          <p:stCondLst>
                                            <p:cond delay="0"/>
                                          </p:stCondLst>
                                        </p:cTn>
                                        <p:tgtEl>
                                          <p:spTgt spid="153"/>
                                        </p:tgtEl>
                                        <p:attrNameLst>
                                          <p:attrName>ppt_y</p:attrName>
                                        </p:attrNameLst>
                                      </p:cBhvr>
                                      <p:tavLst>
                                        <p:tav tm="0" fmla="#ppt_y-sin(pi*$)/3">
                                          <p:val>
                                            <p:fltVal val="0.5"/>
                                          </p:val>
                                        </p:tav>
                                        <p:tav tm="100000">
                                          <p:val>
                                            <p:fltVal val="1"/>
                                          </p:val>
                                        </p:tav>
                                      </p:tavLst>
                                    </p:anim>
                                    <p:anim calcmode="lin" valueType="num">
                                      <p:cBhvr>
                                        <p:cTn id="231" dur="166" tmFilter="0, 0; 0.125,0.2665; 0.25,0.4; 0.375,0.465; 0.5,0.5;  0.625,0.535; 0.75,0.6; 0.875,0.7335; 1,1">
                                          <p:stCondLst>
                                            <p:cond delay="166"/>
                                          </p:stCondLst>
                                        </p:cTn>
                                        <p:tgtEl>
                                          <p:spTgt spid="153"/>
                                        </p:tgtEl>
                                        <p:attrNameLst>
                                          <p:attrName>ppt_y</p:attrName>
                                        </p:attrNameLst>
                                      </p:cBhvr>
                                      <p:tavLst>
                                        <p:tav tm="0" fmla="#ppt_y-sin(pi*$)/9">
                                          <p:val>
                                            <p:fltVal val="0"/>
                                          </p:val>
                                        </p:tav>
                                        <p:tav tm="100000">
                                          <p:val>
                                            <p:fltVal val="1"/>
                                          </p:val>
                                        </p:tav>
                                      </p:tavLst>
                                    </p:anim>
                                    <p:anim calcmode="lin" valueType="num">
                                      <p:cBhvr>
                                        <p:cTn id="232" dur="83" tmFilter="0, 0; 0.125,0.2665; 0.25,0.4; 0.375,0.465; 0.5,0.5;  0.625,0.535; 0.75,0.6; 0.875,0.7335; 1,1">
                                          <p:stCondLst>
                                            <p:cond delay="331"/>
                                          </p:stCondLst>
                                        </p:cTn>
                                        <p:tgtEl>
                                          <p:spTgt spid="153"/>
                                        </p:tgtEl>
                                        <p:attrNameLst>
                                          <p:attrName>ppt_y</p:attrName>
                                        </p:attrNameLst>
                                      </p:cBhvr>
                                      <p:tavLst>
                                        <p:tav tm="0" fmla="#ppt_y-sin(pi*$)/27">
                                          <p:val>
                                            <p:fltVal val="0"/>
                                          </p:val>
                                        </p:tav>
                                        <p:tav tm="100000">
                                          <p:val>
                                            <p:fltVal val="1"/>
                                          </p:val>
                                        </p:tav>
                                      </p:tavLst>
                                    </p:anim>
                                    <p:anim calcmode="lin" valueType="num">
                                      <p:cBhvr>
                                        <p:cTn id="233" dur="41" tmFilter="0, 0; 0.125,0.2665; 0.25,0.4; 0.375,0.465; 0.5,0.5;  0.625,0.535; 0.75,0.6; 0.875,0.7335; 1,1">
                                          <p:stCondLst>
                                            <p:cond delay="414"/>
                                          </p:stCondLst>
                                        </p:cTn>
                                        <p:tgtEl>
                                          <p:spTgt spid="153"/>
                                        </p:tgtEl>
                                        <p:attrNameLst>
                                          <p:attrName>ppt_y</p:attrName>
                                        </p:attrNameLst>
                                      </p:cBhvr>
                                      <p:tavLst>
                                        <p:tav tm="0" fmla="#ppt_y-sin(pi*$)/81">
                                          <p:val>
                                            <p:fltVal val="0"/>
                                          </p:val>
                                        </p:tav>
                                        <p:tav tm="100000">
                                          <p:val>
                                            <p:fltVal val="1"/>
                                          </p:val>
                                        </p:tav>
                                      </p:tavLst>
                                    </p:anim>
                                    <p:animScale>
                                      <p:cBhvr>
                                        <p:cTn id="234" dur="7">
                                          <p:stCondLst>
                                            <p:cond delay="163"/>
                                          </p:stCondLst>
                                        </p:cTn>
                                        <p:tgtEl>
                                          <p:spTgt spid="153"/>
                                        </p:tgtEl>
                                      </p:cBhvr>
                                      <p:to x="100000" y="60000"/>
                                    </p:animScale>
                                    <p:animScale>
                                      <p:cBhvr>
                                        <p:cTn id="235" dur="42" decel="50000">
                                          <p:stCondLst>
                                            <p:cond delay="169"/>
                                          </p:stCondLst>
                                        </p:cTn>
                                        <p:tgtEl>
                                          <p:spTgt spid="153"/>
                                        </p:tgtEl>
                                      </p:cBhvr>
                                      <p:to x="100000" y="100000"/>
                                    </p:animScale>
                                    <p:animScale>
                                      <p:cBhvr>
                                        <p:cTn id="236" dur="7">
                                          <p:stCondLst>
                                            <p:cond delay="328"/>
                                          </p:stCondLst>
                                        </p:cTn>
                                        <p:tgtEl>
                                          <p:spTgt spid="153"/>
                                        </p:tgtEl>
                                      </p:cBhvr>
                                      <p:to x="100000" y="80000"/>
                                    </p:animScale>
                                    <p:animScale>
                                      <p:cBhvr>
                                        <p:cTn id="237" dur="42" decel="50000">
                                          <p:stCondLst>
                                            <p:cond delay="335"/>
                                          </p:stCondLst>
                                        </p:cTn>
                                        <p:tgtEl>
                                          <p:spTgt spid="153"/>
                                        </p:tgtEl>
                                      </p:cBhvr>
                                      <p:to x="100000" y="100000"/>
                                    </p:animScale>
                                    <p:animScale>
                                      <p:cBhvr>
                                        <p:cTn id="238" dur="7">
                                          <p:stCondLst>
                                            <p:cond delay="411"/>
                                          </p:stCondLst>
                                        </p:cTn>
                                        <p:tgtEl>
                                          <p:spTgt spid="153"/>
                                        </p:tgtEl>
                                      </p:cBhvr>
                                      <p:to x="100000" y="90000"/>
                                    </p:animScale>
                                    <p:animScale>
                                      <p:cBhvr>
                                        <p:cTn id="239" dur="42" decel="50000">
                                          <p:stCondLst>
                                            <p:cond delay="417"/>
                                          </p:stCondLst>
                                        </p:cTn>
                                        <p:tgtEl>
                                          <p:spTgt spid="153"/>
                                        </p:tgtEl>
                                      </p:cBhvr>
                                      <p:to x="100000" y="100000"/>
                                    </p:animScale>
                                    <p:animScale>
                                      <p:cBhvr>
                                        <p:cTn id="240" dur="7">
                                          <p:stCondLst>
                                            <p:cond delay="452"/>
                                          </p:stCondLst>
                                        </p:cTn>
                                        <p:tgtEl>
                                          <p:spTgt spid="153"/>
                                        </p:tgtEl>
                                      </p:cBhvr>
                                      <p:to x="100000" y="95000"/>
                                    </p:animScale>
                                    <p:animScale>
                                      <p:cBhvr>
                                        <p:cTn id="241" dur="42" decel="50000">
                                          <p:stCondLst>
                                            <p:cond delay="459"/>
                                          </p:stCondLst>
                                        </p:cTn>
                                        <p:tgtEl>
                                          <p:spTgt spid="153"/>
                                        </p:tgtEl>
                                      </p:cBhvr>
                                      <p:to x="100000" y="100000"/>
                                    </p:animScale>
                                  </p:childTnLst>
                                </p:cTn>
                              </p:par>
                            </p:childTnLst>
                          </p:cTn>
                        </p:par>
                        <p:par>
                          <p:cTn id="242" fill="hold">
                            <p:stCondLst>
                              <p:cond delay="7000"/>
                            </p:stCondLst>
                            <p:childTnLst>
                              <p:par>
                                <p:cTn id="243" presetID="26" presetClass="entr" presetSubtype="0" fill="hold" nodeType="afterEffect">
                                  <p:stCondLst>
                                    <p:cond delay="0"/>
                                  </p:stCondLst>
                                  <p:childTnLst>
                                    <p:set>
                                      <p:cBhvr>
                                        <p:cTn id="244" dur="1" fill="hold">
                                          <p:stCondLst>
                                            <p:cond delay="0"/>
                                          </p:stCondLst>
                                        </p:cTn>
                                        <p:tgtEl>
                                          <p:spTgt spid="152"/>
                                        </p:tgtEl>
                                        <p:attrNameLst>
                                          <p:attrName>style.visibility</p:attrName>
                                        </p:attrNameLst>
                                      </p:cBhvr>
                                      <p:to>
                                        <p:strVal val="visible"/>
                                      </p:to>
                                    </p:set>
                                    <p:animEffect transition="in" filter="wipe(down)">
                                      <p:cBhvr>
                                        <p:cTn id="245" dur="145">
                                          <p:stCondLst>
                                            <p:cond delay="0"/>
                                          </p:stCondLst>
                                        </p:cTn>
                                        <p:tgtEl>
                                          <p:spTgt spid="152"/>
                                        </p:tgtEl>
                                      </p:cBhvr>
                                    </p:animEffect>
                                    <p:anim calcmode="lin" valueType="num">
                                      <p:cBhvr>
                                        <p:cTn id="246" dur="456" tmFilter="0,0; 0.14,0.36; 0.43,0.73; 0.71,0.91; 1.0,1.0">
                                          <p:stCondLst>
                                            <p:cond delay="0"/>
                                          </p:stCondLst>
                                        </p:cTn>
                                        <p:tgtEl>
                                          <p:spTgt spid="152"/>
                                        </p:tgtEl>
                                        <p:attrNameLst>
                                          <p:attrName>ppt_x</p:attrName>
                                        </p:attrNameLst>
                                      </p:cBhvr>
                                      <p:tavLst>
                                        <p:tav tm="0">
                                          <p:val>
                                            <p:strVal val="#ppt_x-0.25"/>
                                          </p:val>
                                        </p:tav>
                                        <p:tav tm="100000">
                                          <p:val>
                                            <p:strVal val="#ppt_x"/>
                                          </p:val>
                                        </p:tav>
                                      </p:tavLst>
                                    </p:anim>
                                    <p:anim calcmode="lin" valueType="num">
                                      <p:cBhvr>
                                        <p:cTn id="247" dur="166" tmFilter="0.0,0.0; 0.25,0.07; 0.50,0.2; 0.75,0.467; 1.0,1.0">
                                          <p:stCondLst>
                                            <p:cond delay="0"/>
                                          </p:stCondLst>
                                        </p:cTn>
                                        <p:tgtEl>
                                          <p:spTgt spid="152"/>
                                        </p:tgtEl>
                                        <p:attrNameLst>
                                          <p:attrName>ppt_y</p:attrName>
                                        </p:attrNameLst>
                                      </p:cBhvr>
                                      <p:tavLst>
                                        <p:tav tm="0" fmla="#ppt_y-sin(pi*$)/3">
                                          <p:val>
                                            <p:fltVal val="0.5"/>
                                          </p:val>
                                        </p:tav>
                                        <p:tav tm="100000">
                                          <p:val>
                                            <p:fltVal val="1"/>
                                          </p:val>
                                        </p:tav>
                                      </p:tavLst>
                                    </p:anim>
                                    <p:anim calcmode="lin" valueType="num">
                                      <p:cBhvr>
                                        <p:cTn id="248" dur="166" tmFilter="0, 0; 0.125,0.2665; 0.25,0.4; 0.375,0.465; 0.5,0.5;  0.625,0.535; 0.75,0.6; 0.875,0.7335; 1,1">
                                          <p:stCondLst>
                                            <p:cond delay="166"/>
                                          </p:stCondLst>
                                        </p:cTn>
                                        <p:tgtEl>
                                          <p:spTgt spid="152"/>
                                        </p:tgtEl>
                                        <p:attrNameLst>
                                          <p:attrName>ppt_y</p:attrName>
                                        </p:attrNameLst>
                                      </p:cBhvr>
                                      <p:tavLst>
                                        <p:tav tm="0" fmla="#ppt_y-sin(pi*$)/9">
                                          <p:val>
                                            <p:fltVal val="0"/>
                                          </p:val>
                                        </p:tav>
                                        <p:tav tm="100000">
                                          <p:val>
                                            <p:fltVal val="1"/>
                                          </p:val>
                                        </p:tav>
                                      </p:tavLst>
                                    </p:anim>
                                    <p:anim calcmode="lin" valueType="num">
                                      <p:cBhvr>
                                        <p:cTn id="249" dur="83" tmFilter="0, 0; 0.125,0.2665; 0.25,0.4; 0.375,0.465; 0.5,0.5;  0.625,0.535; 0.75,0.6; 0.875,0.7335; 1,1">
                                          <p:stCondLst>
                                            <p:cond delay="331"/>
                                          </p:stCondLst>
                                        </p:cTn>
                                        <p:tgtEl>
                                          <p:spTgt spid="152"/>
                                        </p:tgtEl>
                                        <p:attrNameLst>
                                          <p:attrName>ppt_y</p:attrName>
                                        </p:attrNameLst>
                                      </p:cBhvr>
                                      <p:tavLst>
                                        <p:tav tm="0" fmla="#ppt_y-sin(pi*$)/27">
                                          <p:val>
                                            <p:fltVal val="0"/>
                                          </p:val>
                                        </p:tav>
                                        <p:tav tm="100000">
                                          <p:val>
                                            <p:fltVal val="1"/>
                                          </p:val>
                                        </p:tav>
                                      </p:tavLst>
                                    </p:anim>
                                    <p:anim calcmode="lin" valueType="num">
                                      <p:cBhvr>
                                        <p:cTn id="250" dur="41" tmFilter="0, 0; 0.125,0.2665; 0.25,0.4; 0.375,0.465; 0.5,0.5;  0.625,0.535; 0.75,0.6; 0.875,0.7335; 1,1">
                                          <p:stCondLst>
                                            <p:cond delay="414"/>
                                          </p:stCondLst>
                                        </p:cTn>
                                        <p:tgtEl>
                                          <p:spTgt spid="152"/>
                                        </p:tgtEl>
                                        <p:attrNameLst>
                                          <p:attrName>ppt_y</p:attrName>
                                        </p:attrNameLst>
                                      </p:cBhvr>
                                      <p:tavLst>
                                        <p:tav tm="0" fmla="#ppt_y-sin(pi*$)/81">
                                          <p:val>
                                            <p:fltVal val="0"/>
                                          </p:val>
                                        </p:tav>
                                        <p:tav tm="100000">
                                          <p:val>
                                            <p:fltVal val="1"/>
                                          </p:val>
                                        </p:tav>
                                      </p:tavLst>
                                    </p:anim>
                                    <p:animScale>
                                      <p:cBhvr>
                                        <p:cTn id="251" dur="7">
                                          <p:stCondLst>
                                            <p:cond delay="163"/>
                                          </p:stCondLst>
                                        </p:cTn>
                                        <p:tgtEl>
                                          <p:spTgt spid="152"/>
                                        </p:tgtEl>
                                      </p:cBhvr>
                                      <p:to x="100000" y="60000"/>
                                    </p:animScale>
                                    <p:animScale>
                                      <p:cBhvr>
                                        <p:cTn id="252" dur="42" decel="50000">
                                          <p:stCondLst>
                                            <p:cond delay="169"/>
                                          </p:stCondLst>
                                        </p:cTn>
                                        <p:tgtEl>
                                          <p:spTgt spid="152"/>
                                        </p:tgtEl>
                                      </p:cBhvr>
                                      <p:to x="100000" y="100000"/>
                                    </p:animScale>
                                    <p:animScale>
                                      <p:cBhvr>
                                        <p:cTn id="253" dur="7">
                                          <p:stCondLst>
                                            <p:cond delay="328"/>
                                          </p:stCondLst>
                                        </p:cTn>
                                        <p:tgtEl>
                                          <p:spTgt spid="152"/>
                                        </p:tgtEl>
                                      </p:cBhvr>
                                      <p:to x="100000" y="80000"/>
                                    </p:animScale>
                                    <p:animScale>
                                      <p:cBhvr>
                                        <p:cTn id="254" dur="42" decel="50000">
                                          <p:stCondLst>
                                            <p:cond delay="335"/>
                                          </p:stCondLst>
                                        </p:cTn>
                                        <p:tgtEl>
                                          <p:spTgt spid="152"/>
                                        </p:tgtEl>
                                      </p:cBhvr>
                                      <p:to x="100000" y="100000"/>
                                    </p:animScale>
                                    <p:animScale>
                                      <p:cBhvr>
                                        <p:cTn id="255" dur="7">
                                          <p:stCondLst>
                                            <p:cond delay="411"/>
                                          </p:stCondLst>
                                        </p:cTn>
                                        <p:tgtEl>
                                          <p:spTgt spid="152"/>
                                        </p:tgtEl>
                                      </p:cBhvr>
                                      <p:to x="100000" y="90000"/>
                                    </p:animScale>
                                    <p:animScale>
                                      <p:cBhvr>
                                        <p:cTn id="256" dur="42" decel="50000">
                                          <p:stCondLst>
                                            <p:cond delay="417"/>
                                          </p:stCondLst>
                                        </p:cTn>
                                        <p:tgtEl>
                                          <p:spTgt spid="152"/>
                                        </p:tgtEl>
                                      </p:cBhvr>
                                      <p:to x="100000" y="100000"/>
                                    </p:animScale>
                                    <p:animScale>
                                      <p:cBhvr>
                                        <p:cTn id="257" dur="7">
                                          <p:stCondLst>
                                            <p:cond delay="452"/>
                                          </p:stCondLst>
                                        </p:cTn>
                                        <p:tgtEl>
                                          <p:spTgt spid="152"/>
                                        </p:tgtEl>
                                      </p:cBhvr>
                                      <p:to x="100000" y="95000"/>
                                    </p:animScale>
                                    <p:animScale>
                                      <p:cBhvr>
                                        <p:cTn id="258" dur="42" decel="50000">
                                          <p:stCondLst>
                                            <p:cond delay="459"/>
                                          </p:stCondLst>
                                        </p:cTn>
                                        <p:tgtEl>
                                          <p:spTgt spid="152"/>
                                        </p:tgtEl>
                                      </p:cBhvr>
                                      <p:to x="100000" y="100000"/>
                                    </p:animScale>
                                  </p:childTnLst>
                                </p:cTn>
                              </p:par>
                            </p:childTnLst>
                          </p:cTn>
                        </p:par>
                        <p:par>
                          <p:cTn id="259" fill="hold">
                            <p:stCondLst>
                              <p:cond delay="7500"/>
                            </p:stCondLst>
                            <p:childTnLst>
                              <p:par>
                                <p:cTn id="260" presetID="26" presetClass="entr" presetSubtype="0" fill="hold" nodeType="afterEffect">
                                  <p:stCondLst>
                                    <p:cond delay="0"/>
                                  </p:stCondLst>
                                  <p:childTnLst>
                                    <p:set>
                                      <p:cBhvr>
                                        <p:cTn id="261" dur="1" fill="hold">
                                          <p:stCondLst>
                                            <p:cond delay="0"/>
                                          </p:stCondLst>
                                        </p:cTn>
                                        <p:tgtEl>
                                          <p:spTgt spid="151"/>
                                        </p:tgtEl>
                                        <p:attrNameLst>
                                          <p:attrName>style.visibility</p:attrName>
                                        </p:attrNameLst>
                                      </p:cBhvr>
                                      <p:to>
                                        <p:strVal val="visible"/>
                                      </p:to>
                                    </p:set>
                                    <p:animEffect transition="in" filter="wipe(down)">
                                      <p:cBhvr>
                                        <p:cTn id="262" dur="145">
                                          <p:stCondLst>
                                            <p:cond delay="0"/>
                                          </p:stCondLst>
                                        </p:cTn>
                                        <p:tgtEl>
                                          <p:spTgt spid="151"/>
                                        </p:tgtEl>
                                      </p:cBhvr>
                                    </p:animEffect>
                                    <p:anim calcmode="lin" valueType="num">
                                      <p:cBhvr>
                                        <p:cTn id="263" dur="456" tmFilter="0,0; 0.14,0.36; 0.43,0.73; 0.71,0.91; 1.0,1.0">
                                          <p:stCondLst>
                                            <p:cond delay="0"/>
                                          </p:stCondLst>
                                        </p:cTn>
                                        <p:tgtEl>
                                          <p:spTgt spid="151"/>
                                        </p:tgtEl>
                                        <p:attrNameLst>
                                          <p:attrName>ppt_x</p:attrName>
                                        </p:attrNameLst>
                                      </p:cBhvr>
                                      <p:tavLst>
                                        <p:tav tm="0">
                                          <p:val>
                                            <p:strVal val="#ppt_x-0.25"/>
                                          </p:val>
                                        </p:tav>
                                        <p:tav tm="100000">
                                          <p:val>
                                            <p:strVal val="#ppt_x"/>
                                          </p:val>
                                        </p:tav>
                                      </p:tavLst>
                                    </p:anim>
                                    <p:anim calcmode="lin" valueType="num">
                                      <p:cBhvr>
                                        <p:cTn id="264" dur="166" tmFilter="0.0,0.0; 0.25,0.07; 0.50,0.2; 0.75,0.467; 1.0,1.0">
                                          <p:stCondLst>
                                            <p:cond delay="0"/>
                                          </p:stCondLst>
                                        </p:cTn>
                                        <p:tgtEl>
                                          <p:spTgt spid="151"/>
                                        </p:tgtEl>
                                        <p:attrNameLst>
                                          <p:attrName>ppt_y</p:attrName>
                                        </p:attrNameLst>
                                      </p:cBhvr>
                                      <p:tavLst>
                                        <p:tav tm="0" fmla="#ppt_y-sin(pi*$)/3">
                                          <p:val>
                                            <p:fltVal val="0.5"/>
                                          </p:val>
                                        </p:tav>
                                        <p:tav tm="100000">
                                          <p:val>
                                            <p:fltVal val="1"/>
                                          </p:val>
                                        </p:tav>
                                      </p:tavLst>
                                    </p:anim>
                                    <p:anim calcmode="lin" valueType="num">
                                      <p:cBhvr>
                                        <p:cTn id="265" dur="166" tmFilter="0, 0; 0.125,0.2665; 0.25,0.4; 0.375,0.465; 0.5,0.5;  0.625,0.535; 0.75,0.6; 0.875,0.7335; 1,1">
                                          <p:stCondLst>
                                            <p:cond delay="166"/>
                                          </p:stCondLst>
                                        </p:cTn>
                                        <p:tgtEl>
                                          <p:spTgt spid="151"/>
                                        </p:tgtEl>
                                        <p:attrNameLst>
                                          <p:attrName>ppt_y</p:attrName>
                                        </p:attrNameLst>
                                      </p:cBhvr>
                                      <p:tavLst>
                                        <p:tav tm="0" fmla="#ppt_y-sin(pi*$)/9">
                                          <p:val>
                                            <p:fltVal val="0"/>
                                          </p:val>
                                        </p:tav>
                                        <p:tav tm="100000">
                                          <p:val>
                                            <p:fltVal val="1"/>
                                          </p:val>
                                        </p:tav>
                                      </p:tavLst>
                                    </p:anim>
                                    <p:anim calcmode="lin" valueType="num">
                                      <p:cBhvr>
                                        <p:cTn id="266" dur="83" tmFilter="0, 0; 0.125,0.2665; 0.25,0.4; 0.375,0.465; 0.5,0.5;  0.625,0.535; 0.75,0.6; 0.875,0.7335; 1,1">
                                          <p:stCondLst>
                                            <p:cond delay="331"/>
                                          </p:stCondLst>
                                        </p:cTn>
                                        <p:tgtEl>
                                          <p:spTgt spid="151"/>
                                        </p:tgtEl>
                                        <p:attrNameLst>
                                          <p:attrName>ppt_y</p:attrName>
                                        </p:attrNameLst>
                                      </p:cBhvr>
                                      <p:tavLst>
                                        <p:tav tm="0" fmla="#ppt_y-sin(pi*$)/27">
                                          <p:val>
                                            <p:fltVal val="0"/>
                                          </p:val>
                                        </p:tav>
                                        <p:tav tm="100000">
                                          <p:val>
                                            <p:fltVal val="1"/>
                                          </p:val>
                                        </p:tav>
                                      </p:tavLst>
                                    </p:anim>
                                    <p:anim calcmode="lin" valueType="num">
                                      <p:cBhvr>
                                        <p:cTn id="267" dur="41" tmFilter="0, 0; 0.125,0.2665; 0.25,0.4; 0.375,0.465; 0.5,0.5;  0.625,0.535; 0.75,0.6; 0.875,0.7335; 1,1">
                                          <p:stCondLst>
                                            <p:cond delay="414"/>
                                          </p:stCondLst>
                                        </p:cTn>
                                        <p:tgtEl>
                                          <p:spTgt spid="151"/>
                                        </p:tgtEl>
                                        <p:attrNameLst>
                                          <p:attrName>ppt_y</p:attrName>
                                        </p:attrNameLst>
                                      </p:cBhvr>
                                      <p:tavLst>
                                        <p:tav tm="0" fmla="#ppt_y-sin(pi*$)/81">
                                          <p:val>
                                            <p:fltVal val="0"/>
                                          </p:val>
                                        </p:tav>
                                        <p:tav tm="100000">
                                          <p:val>
                                            <p:fltVal val="1"/>
                                          </p:val>
                                        </p:tav>
                                      </p:tavLst>
                                    </p:anim>
                                    <p:animScale>
                                      <p:cBhvr>
                                        <p:cTn id="268" dur="7">
                                          <p:stCondLst>
                                            <p:cond delay="163"/>
                                          </p:stCondLst>
                                        </p:cTn>
                                        <p:tgtEl>
                                          <p:spTgt spid="151"/>
                                        </p:tgtEl>
                                      </p:cBhvr>
                                      <p:to x="100000" y="60000"/>
                                    </p:animScale>
                                    <p:animScale>
                                      <p:cBhvr>
                                        <p:cTn id="269" dur="42" decel="50000">
                                          <p:stCondLst>
                                            <p:cond delay="169"/>
                                          </p:stCondLst>
                                        </p:cTn>
                                        <p:tgtEl>
                                          <p:spTgt spid="151"/>
                                        </p:tgtEl>
                                      </p:cBhvr>
                                      <p:to x="100000" y="100000"/>
                                    </p:animScale>
                                    <p:animScale>
                                      <p:cBhvr>
                                        <p:cTn id="270" dur="7">
                                          <p:stCondLst>
                                            <p:cond delay="328"/>
                                          </p:stCondLst>
                                        </p:cTn>
                                        <p:tgtEl>
                                          <p:spTgt spid="151"/>
                                        </p:tgtEl>
                                      </p:cBhvr>
                                      <p:to x="100000" y="80000"/>
                                    </p:animScale>
                                    <p:animScale>
                                      <p:cBhvr>
                                        <p:cTn id="271" dur="42" decel="50000">
                                          <p:stCondLst>
                                            <p:cond delay="335"/>
                                          </p:stCondLst>
                                        </p:cTn>
                                        <p:tgtEl>
                                          <p:spTgt spid="151"/>
                                        </p:tgtEl>
                                      </p:cBhvr>
                                      <p:to x="100000" y="100000"/>
                                    </p:animScale>
                                    <p:animScale>
                                      <p:cBhvr>
                                        <p:cTn id="272" dur="7">
                                          <p:stCondLst>
                                            <p:cond delay="411"/>
                                          </p:stCondLst>
                                        </p:cTn>
                                        <p:tgtEl>
                                          <p:spTgt spid="151"/>
                                        </p:tgtEl>
                                      </p:cBhvr>
                                      <p:to x="100000" y="90000"/>
                                    </p:animScale>
                                    <p:animScale>
                                      <p:cBhvr>
                                        <p:cTn id="273" dur="42" decel="50000">
                                          <p:stCondLst>
                                            <p:cond delay="417"/>
                                          </p:stCondLst>
                                        </p:cTn>
                                        <p:tgtEl>
                                          <p:spTgt spid="151"/>
                                        </p:tgtEl>
                                      </p:cBhvr>
                                      <p:to x="100000" y="100000"/>
                                    </p:animScale>
                                    <p:animScale>
                                      <p:cBhvr>
                                        <p:cTn id="274" dur="7">
                                          <p:stCondLst>
                                            <p:cond delay="452"/>
                                          </p:stCondLst>
                                        </p:cTn>
                                        <p:tgtEl>
                                          <p:spTgt spid="151"/>
                                        </p:tgtEl>
                                      </p:cBhvr>
                                      <p:to x="100000" y="95000"/>
                                    </p:animScale>
                                    <p:animScale>
                                      <p:cBhvr>
                                        <p:cTn id="275" dur="42" decel="50000">
                                          <p:stCondLst>
                                            <p:cond delay="459"/>
                                          </p:stCondLst>
                                        </p:cTn>
                                        <p:tgtEl>
                                          <p:spTgt spid="151"/>
                                        </p:tgtEl>
                                      </p:cBhvr>
                                      <p:to x="100000" y="100000"/>
                                    </p:animScale>
                                  </p:childTnLst>
                                </p:cTn>
                              </p:par>
                            </p:childTnLst>
                          </p:cTn>
                        </p:par>
                        <p:par>
                          <p:cTn id="276" fill="hold">
                            <p:stCondLst>
                              <p:cond delay="8000"/>
                            </p:stCondLst>
                            <p:childTnLst>
                              <p:par>
                                <p:cTn id="277" presetID="26" presetClass="entr" presetSubtype="0" fill="hold" nodeType="afterEffect">
                                  <p:stCondLst>
                                    <p:cond delay="0"/>
                                  </p:stCondLst>
                                  <p:childTnLst>
                                    <p:set>
                                      <p:cBhvr>
                                        <p:cTn id="278" dur="1" fill="hold">
                                          <p:stCondLst>
                                            <p:cond delay="0"/>
                                          </p:stCondLst>
                                        </p:cTn>
                                        <p:tgtEl>
                                          <p:spTgt spid="146"/>
                                        </p:tgtEl>
                                        <p:attrNameLst>
                                          <p:attrName>style.visibility</p:attrName>
                                        </p:attrNameLst>
                                      </p:cBhvr>
                                      <p:to>
                                        <p:strVal val="visible"/>
                                      </p:to>
                                    </p:set>
                                    <p:animEffect transition="in" filter="wipe(down)">
                                      <p:cBhvr>
                                        <p:cTn id="279" dur="145">
                                          <p:stCondLst>
                                            <p:cond delay="0"/>
                                          </p:stCondLst>
                                        </p:cTn>
                                        <p:tgtEl>
                                          <p:spTgt spid="146"/>
                                        </p:tgtEl>
                                      </p:cBhvr>
                                    </p:animEffect>
                                    <p:anim calcmode="lin" valueType="num">
                                      <p:cBhvr>
                                        <p:cTn id="280" dur="456" tmFilter="0,0; 0.14,0.36; 0.43,0.73; 0.71,0.91; 1.0,1.0">
                                          <p:stCondLst>
                                            <p:cond delay="0"/>
                                          </p:stCondLst>
                                        </p:cTn>
                                        <p:tgtEl>
                                          <p:spTgt spid="146"/>
                                        </p:tgtEl>
                                        <p:attrNameLst>
                                          <p:attrName>ppt_x</p:attrName>
                                        </p:attrNameLst>
                                      </p:cBhvr>
                                      <p:tavLst>
                                        <p:tav tm="0">
                                          <p:val>
                                            <p:strVal val="#ppt_x-0.25"/>
                                          </p:val>
                                        </p:tav>
                                        <p:tav tm="100000">
                                          <p:val>
                                            <p:strVal val="#ppt_x"/>
                                          </p:val>
                                        </p:tav>
                                      </p:tavLst>
                                    </p:anim>
                                    <p:anim calcmode="lin" valueType="num">
                                      <p:cBhvr>
                                        <p:cTn id="281" dur="166" tmFilter="0.0,0.0; 0.25,0.07; 0.50,0.2; 0.75,0.467; 1.0,1.0">
                                          <p:stCondLst>
                                            <p:cond delay="0"/>
                                          </p:stCondLst>
                                        </p:cTn>
                                        <p:tgtEl>
                                          <p:spTgt spid="146"/>
                                        </p:tgtEl>
                                        <p:attrNameLst>
                                          <p:attrName>ppt_y</p:attrName>
                                        </p:attrNameLst>
                                      </p:cBhvr>
                                      <p:tavLst>
                                        <p:tav tm="0" fmla="#ppt_y-sin(pi*$)/3">
                                          <p:val>
                                            <p:fltVal val="0.5"/>
                                          </p:val>
                                        </p:tav>
                                        <p:tav tm="100000">
                                          <p:val>
                                            <p:fltVal val="1"/>
                                          </p:val>
                                        </p:tav>
                                      </p:tavLst>
                                    </p:anim>
                                    <p:anim calcmode="lin" valueType="num">
                                      <p:cBhvr>
                                        <p:cTn id="282" dur="166" tmFilter="0, 0; 0.125,0.2665; 0.25,0.4; 0.375,0.465; 0.5,0.5;  0.625,0.535; 0.75,0.6; 0.875,0.7335; 1,1">
                                          <p:stCondLst>
                                            <p:cond delay="166"/>
                                          </p:stCondLst>
                                        </p:cTn>
                                        <p:tgtEl>
                                          <p:spTgt spid="146"/>
                                        </p:tgtEl>
                                        <p:attrNameLst>
                                          <p:attrName>ppt_y</p:attrName>
                                        </p:attrNameLst>
                                      </p:cBhvr>
                                      <p:tavLst>
                                        <p:tav tm="0" fmla="#ppt_y-sin(pi*$)/9">
                                          <p:val>
                                            <p:fltVal val="0"/>
                                          </p:val>
                                        </p:tav>
                                        <p:tav tm="100000">
                                          <p:val>
                                            <p:fltVal val="1"/>
                                          </p:val>
                                        </p:tav>
                                      </p:tavLst>
                                    </p:anim>
                                    <p:anim calcmode="lin" valueType="num">
                                      <p:cBhvr>
                                        <p:cTn id="283" dur="83" tmFilter="0, 0; 0.125,0.2665; 0.25,0.4; 0.375,0.465; 0.5,0.5;  0.625,0.535; 0.75,0.6; 0.875,0.7335; 1,1">
                                          <p:stCondLst>
                                            <p:cond delay="331"/>
                                          </p:stCondLst>
                                        </p:cTn>
                                        <p:tgtEl>
                                          <p:spTgt spid="146"/>
                                        </p:tgtEl>
                                        <p:attrNameLst>
                                          <p:attrName>ppt_y</p:attrName>
                                        </p:attrNameLst>
                                      </p:cBhvr>
                                      <p:tavLst>
                                        <p:tav tm="0" fmla="#ppt_y-sin(pi*$)/27">
                                          <p:val>
                                            <p:fltVal val="0"/>
                                          </p:val>
                                        </p:tav>
                                        <p:tav tm="100000">
                                          <p:val>
                                            <p:fltVal val="1"/>
                                          </p:val>
                                        </p:tav>
                                      </p:tavLst>
                                    </p:anim>
                                    <p:anim calcmode="lin" valueType="num">
                                      <p:cBhvr>
                                        <p:cTn id="284" dur="41" tmFilter="0, 0; 0.125,0.2665; 0.25,0.4; 0.375,0.465; 0.5,0.5;  0.625,0.535; 0.75,0.6; 0.875,0.7335; 1,1">
                                          <p:stCondLst>
                                            <p:cond delay="414"/>
                                          </p:stCondLst>
                                        </p:cTn>
                                        <p:tgtEl>
                                          <p:spTgt spid="146"/>
                                        </p:tgtEl>
                                        <p:attrNameLst>
                                          <p:attrName>ppt_y</p:attrName>
                                        </p:attrNameLst>
                                      </p:cBhvr>
                                      <p:tavLst>
                                        <p:tav tm="0" fmla="#ppt_y-sin(pi*$)/81">
                                          <p:val>
                                            <p:fltVal val="0"/>
                                          </p:val>
                                        </p:tav>
                                        <p:tav tm="100000">
                                          <p:val>
                                            <p:fltVal val="1"/>
                                          </p:val>
                                        </p:tav>
                                      </p:tavLst>
                                    </p:anim>
                                    <p:animScale>
                                      <p:cBhvr>
                                        <p:cTn id="285" dur="7">
                                          <p:stCondLst>
                                            <p:cond delay="163"/>
                                          </p:stCondLst>
                                        </p:cTn>
                                        <p:tgtEl>
                                          <p:spTgt spid="146"/>
                                        </p:tgtEl>
                                      </p:cBhvr>
                                      <p:to x="100000" y="60000"/>
                                    </p:animScale>
                                    <p:animScale>
                                      <p:cBhvr>
                                        <p:cTn id="286" dur="42" decel="50000">
                                          <p:stCondLst>
                                            <p:cond delay="169"/>
                                          </p:stCondLst>
                                        </p:cTn>
                                        <p:tgtEl>
                                          <p:spTgt spid="146"/>
                                        </p:tgtEl>
                                      </p:cBhvr>
                                      <p:to x="100000" y="100000"/>
                                    </p:animScale>
                                    <p:animScale>
                                      <p:cBhvr>
                                        <p:cTn id="287" dur="7">
                                          <p:stCondLst>
                                            <p:cond delay="328"/>
                                          </p:stCondLst>
                                        </p:cTn>
                                        <p:tgtEl>
                                          <p:spTgt spid="146"/>
                                        </p:tgtEl>
                                      </p:cBhvr>
                                      <p:to x="100000" y="80000"/>
                                    </p:animScale>
                                    <p:animScale>
                                      <p:cBhvr>
                                        <p:cTn id="288" dur="42" decel="50000">
                                          <p:stCondLst>
                                            <p:cond delay="335"/>
                                          </p:stCondLst>
                                        </p:cTn>
                                        <p:tgtEl>
                                          <p:spTgt spid="146"/>
                                        </p:tgtEl>
                                      </p:cBhvr>
                                      <p:to x="100000" y="100000"/>
                                    </p:animScale>
                                    <p:animScale>
                                      <p:cBhvr>
                                        <p:cTn id="289" dur="7">
                                          <p:stCondLst>
                                            <p:cond delay="411"/>
                                          </p:stCondLst>
                                        </p:cTn>
                                        <p:tgtEl>
                                          <p:spTgt spid="146"/>
                                        </p:tgtEl>
                                      </p:cBhvr>
                                      <p:to x="100000" y="90000"/>
                                    </p:animScale>
                                    <p:animScale>
                                      <p:cBhvr>
                                        <p:cTn id="290" dur="42" decel="50000">
                                          <p:stCondLst>
                                            <p:cond delay="417"/>
                                          </p:stCondLst>
                                        </p:cTn>
                                        <p:tgtEl>
                                          <p:spTgt spid="146"/>
                                        </p:tgtEl>
                                      </p:cBhvr>
                                      <p:to x="100000" y="100000"/>
                                    </p:animScale>
                                    <p:animScale>
                                      <p:cBhvr>
                                        <p:cTn id="291" dur="7">
                                          <p:stCondLst>
                                            <p:cond delay="452"/>
                                          </p:stCondLst>
                                        </p:cTn>
                                        <p:tgtEl>
                                          <p:spTgt spid="146"/>
                                        </p:tgtEl>
                                      </p:cBhvr>
                                      <p:to x="100000" y="95000"/>
                                    </p:animScale>
                                    <p:animScale>
                                      <p:cBhvr>
                                        <p:cTn id="292" dur="42" decel="50000">
                                          <p:stCondLst>
                                            <p:cond delay="459"/>
                                          </p:stCondLst>
                                        </p:cTn>
                                        <p:tgtEl>
                                          <p:spTgt spid="146"/>
                                        </p:tgtEl>
                                      </p:cBhvr>
                                      <p:to x="100000" y="100000"/>
                                    </p:animScale>
                                  </p:childTnLst>
                                </p:cTn>
                              </p:par>
                            </p:childTnLst>
                          </p:cTn>
                        </p:par>
                        <p:par>
                          <p:cTn id="293" fill="hold">
                            <p:stCondLst>
                              <p:cond delay="8500"/>
                            </p:stCondLst>
                            <p:childTnLst>
                              <p:par>
                                <p:cTn id="294" presetID="26" presetClass="entr" presetSubtype="0" fill="hold" nodeType="afterEffect">
                                  <p:stCondLst>
                                    <p:cond delay="0"/>
                                  </p:stCondLst>
                                  <p:childTnLst>
                                    <p:set>
                                      <p:cBhvr>
                                        <p:cTn id="295" dur="1" fill="hold">
                                          <p:stCondLst>
                                            <p:cond delay="0"/>
                                          </p:stCondLst>
                                        </p:cTn>
                                        <p:tgtEl>
                                          <p:spTgt spid="165"/>
                                        </p:tgtEl>
                                        <p:attrNameLst>
                                          <p:attrName>style.visibility</p:attrName>
                                        </p:attrNameLst>
                                      </p:cBhvr>
                                      <p:to>
                                        <p:strVal val="visible"/>
                                      </p:to>
                                    </p:set>
                                    <p:animEffect transition="in" filter="wipe(down)">
                                      <p:cBhvr>
                                        <p:cTn id="296" dur="145">
                                          <p:stCondLst>
                                            <p:cond delay="0"/>
                                          </p:stCondLst>
                                        </p:cTn>
                                        <p:tgtEl>
                                          <p:spTgt spid="165"/>
                                        </p:tgtEl>
                                      </p:cBhvr>
                                    </p:animEffect>
                                    <p:anim calcmode="lin" valueType="num">
                                      <p:cBhvr>
                                        <p:cTn id="297" dur="456" tmFilter="0,0; 0.14,0.36; 0.43,0.73; 0.71,0.91; 1.0,1.0">
                                          <p:stCondLst>
                                            <p:cond delay="0"/>
                                          </p:stCondLst>
                                        </p:cTn>
                                        <p:tgtEl>
                                          <p:spTgt spid="165"/>
                                        </p:tgtEl>
                                        <p:attrNameLst>
                                          <p:attrName>ppt_x</p:attrName>
                                        </p:attrNameLst>
                                      </p:cBhvr>
                                      <p:tavLst>
                                        <p:tav tm="0">
                                          <p:val>
                                            <p:strVal val="#ppt_x-0.25"/>
                                          </p:val>
                                        </p:tav>
                                        <p:tav tm="100000">
                                          <p:val>
                                            <p:strVal val="#ppt_x"/>
                                          </p:val>
                                        </p:tav>
                                      </p:tavLst>
                                    </p:anim>
                                    <p:anim calcmode="lin" valueType="num">
                                      <p:cBhvr>
                                        <p:cTn id="298" dur="166" tmFilter="0.0,0.0; 0.25,0.07; 0.50,0.2; 0.75,0.467; 1.0,1.0">
                                          <p:stCondLst>
                                            <p:cond delay="0"/>
                                          </p:stCondLst>
                                        </p:cTn>
                                        <p:tgtEl>
                                          <p:spTgt spid="165"/>
                                        </p:tgtEl>
                                        <p:attrNameLst>
                                          <p:attrName>ppt_y</p:attrName>
                                        </p:attrNameLst>
                                      </p:cBhvr>
                                      <p:tavLst>
                                        <p:tav tm="0" fmla="#ppt_y-sin(pi*$)/3">
                                          <p:val>
                                            <p:fltVal val="0.5"/>
                                          </p:val>
                                        </p:tav>
                                        <p:tav tm="100000">
                                          <p:val>
                                            <p:fltVal val="1"/>
                                          </p:val>
                                        </p:tav>
                                      </p:tavLst>
                                    </p:anim>
                                    <p:anim calcmode="lin" valueType="num">
                                      <p:cBhvr>
                                        <p:cTn id="299" dur="166" tmFilter="0, 0; 0.125,0.2665; 0.25,0.4; 0.375,0.465; 0.5,0.5;  0.625,0.535; 0.75,0.6; 0.875,0.7335; 1,1">
                                          <p:stCondLst>
                                            <p:cond delay="166"/>
                                          </p:stCondLst>
                                        </p:cTn>
                                        <p:tgtEl>
                                          <p:spTgt spid="165"/>
                                        </p:tgtEl>
                                        <p:attrNameLst>
                                          <p:attrName>ppt_y</p:attrName>
                                        </p:attrNameLst>
                                      </p:cBhvr>
                                      <p:tavLst>
                                        <p:tav tm="0" fmla="#ppt_y-sin(pi*$)/9">
                                          <p:val>
                                            <p:fltVal val="0"/>
                                          </p:val>
                                        </p:tav>
                                        <p:tav tm="100000">
                                          <p:val>
                                            <p:fltVal val="1"/>
                                          </p:val>
                                        </p:tav>
                                      </p:tavLst>
                                    </p:anim>
                                    <p:anim calcmode="lin" valueType="num">
                                      <p:cBhvr>
                                        <p:cTn id="300" dur="83" tmFilter="0, 0; 0.125,0.2665; 0.25,0.4; 0.375,0.465; 0.5,0.5;  0.625,0.535; 0.75,0.6; 0.875,0.7335; 1,1">
                                          <p:stCondLst>
                                            <p:cond delay="331"/>
                                          </p:stCondLst>
                                        </p:cTn>
                                        <p:tgtEl>
                                          <p:spTgt spid="165"/>
                                        </p:tgtEl>
                                        <p:attrNameLst>
                                          <p:attrName>ppt_y</p:attrName>
                                        </p:attrNameLst>
                                      </p:cBhvr>
                                      <p:tavLst>
                                        <p:tav tm="0" fmla="#ppt_y-sin(pi*$)/27">
                                          <p:val>
                                            <p:fltVal val="0"/>
                                          </p:val>
                                        </p:tav>
                                        <p:tav tm="100000">
                                          <p:val>
                                            <p:fltVal val="1"/>
                                          </p:val>
                                        </p:tav>
                                      </p:tavLst>
                                    </p:anim>
                                    <p:anim calcmode="lin" valueType="num">
                                      <p:cBhvr>
                                        <p:cTn id="301" dur="41" tmFilter="0, 0; 0.125,0.2665; 0.25,0.4; 0.375,0.465; 0.5,0.5;  0.625,0.535; 0.75,0.6; 0.875,0.7335; 1,1">
                                          <p:stCondLst>
                                            <p:cond delay="414"/>
                                          </p:stCondLst>
                                        </p:cTn>
                                        <p:tgtEl>
                                          <p:spTgt spid="165"/>
                                        </p:tgtEl>
                                        <p:attrNameLst>
                                          <p:attrName>ppt_y</p:attrName>
                                        </p:attrNameLst>
                                      </p:cBhvr>
                                      <p:tavLst>
                                        <p:tav tm="0" fmla="#ppt_y-sin(pi*$)/81">
                                          <p:val>
                                            <p:fltVal val="0"/>
                                          </p:val>
                                        </p:tav>
                                        <p:tav tm="100000">
                                          <p:val>
                                            <p:fltVal val="1"/>
                                          </p:val>
                                        </p:tav>
                                      </p:tavLst>
                                    </p:anim>
                                    <p:animScale>
                                      <p:cBhvr>
                                        <p:cTn id="302" dur="7">
                                          <p:stCondLst>
                                            <p:cond delay="163"/>
                                          </p:stCondLst>
                                        </p:cTn>
                                        <p:tgtEl>
                                          <p:spTgt spid="165"/>
                                        </p:tgtEl>
                                      </p:cBhvr>
                                      <p:to x="100000" y="60000"/>
                                    </p:animScale>
                                    <p:animScale>
                                      <p:cBhvr>
                                        <p:cTn id="303" dur="42" decel="50000">
                                          <p:stCondLst>
                                            <p:cond delay="169"/>
                                          </p:stCondLst>
                                        </p:cTn>
                                        <p:tgtEl>
                                          <p:spTgt spid="165"/>
                                        </p:tgtEl>
                                      </p:cBhvr>
                                      <p:to x="100000" y="100000"/>
                                    </p:animScale>
                                    <p:animScale>
                                      <p:cBhvr>
                                        <p:cTn id="304" dur="7">
                                          <p:stCondLst>
                                            <p:cond delay="328"/>
                                          </p:stCondLst>
                                        </p:cTn>
                                        <p:tgtEl>
                                          <p:spTgt spid="165"/>
                                        </p:tgtEl>
                                      </p:cBhvr>
                                      <p:to x="100000" y="80000"/>
                                    </p:animScale>
                                    <p:animScale>
                                      <p:cBhvr>
                                        <p:cTn id="305" dur="42" decel="50000">
                                          <p:stCondLst>
                                            <p:cond delay="335"/>
                                          </p:stCondLst>
                                        </p:cTn>
                                        <p:tgtEl>
                                          <p:spTgt spid="165"/>
                                        </p:tgtEl>
                                      </p:cBhvr>
                                      <p:to x="100000" y="100000"/>
                                    </p:animScale>
                                    <p:animScale>
                                      <p:cBhvr>
                                        <p:cTn id="306" dur="7">
                                          <p:stCondLst>
                                            <p:cond delay="411"/>
                                          </p:stCondLst>
                                        </p:cTn>
                                        <p:tgtEl>
                                          <p:spTgt spid="165"/>
                                        </p:tgtEl>
                                      </p:cBhvr>
                                      <p:to x="100000" y="90000"/>
                                    </p:animScale>
                                    <p:animScale>
                                      <p:cBhvr>
                                        <p:cTn id="307" dur="42" decel="50000">
                                          <p:stCondLst>
                                            <p:cond delay="417"/>
                                          </p:stCondLst>
                                        </p:cTn>
                                        <p:tgtEl>
                                          <p:spTgt spid="165"/>
                                        </p:tgtEl>
                                      </p:cBhvr>
                                      <p:to x="100000" y="100000"/>
                                    </p:animScale>
                                    <p:animScale>
                                      <p:cBhvr>
                                        <p:cTn id="308" dur="7">
                                          <p:stCondLst>
                                            <p:cond delay="452"/>
                                          </p:stCondLst>
                                        </p:cTn>
                                        <p:tgtEl>
                                          <p:spTgt spid="165"/>
                                        </p:tgtEl>
                                      </p:cBhvr>
                                      <p:to x="100000" y="95000"/>
                                    </p:animScale>
                                    <p:animScale>
                                      <p:cBhvr>
                                        <p:cTn id="309" dur="42" decel="50000">
                                          <p:stCondLst>
                                            <p:cond delay="459"/>
                                          </p:stCondLst>
                                        </p:cTn>
                                        <p:tgtEl>
                                          <p:spTgt spid="165"/>
                                        </p:tgtEl>
                                      </p:cBhvr>
                                      <p:to x="100000" y="100000"/>
                                    </p:animScale>
                                  </p:childTnLst>
                                </p:cTn>
                              </p:par>
                            </p:childTnLst>
                          </p:cTn>
                        </p:par>
                        <p:par>
                          <p:cTn id="310" fill="hold">
                            <p:stCondLst>
                              <p:cond delay="9000"/>
                            </p:stCondLst>
                            <p:childTnLst>
                              <p:par>
                                <p:cTn id="311" presetID="26" presetClass="entr" presetSubtype="0" fill="hold" nodeType="afterEffect">
                                  <p:stCondLst>
                                    <p:cond delay="0"/>
                                  </p:stCondLst>
                                  <p:childTnLst>
                                    <p:set>
                                      <p:cBhvr>
                                        <p:cTn id="312" dur="1" fill="hold">
                                          <p:stCondLst>
                                            <p:cond delay="0"/>
                                          </p:stCondLst>
                                        </p:cTn>
                                        <p:tgtEl>
                                          <p:spTgt spid="164"/>
                                        </p:tgtEl>
                                        <p:attrNameLst>
                                          <p:attrName>style.visibility</p:attrName>
                                        </p:attrNameLst>
                                      </p:cBhvr>
                                      <p:to>
                                        <p:strVal val="visible"/>
                                      </p:to>
                                    </p:set>
                                    <p:animEffect transition="in" filter="wipe(down)">
                                      <p:cBhvr>
                                        <p:cTn id="313" dur="145">
                                          <p:stCondLst>
                                            <p:cond delay="0"/>
                                          </p:stCondLst>
                                        </p:cTn>
                                        <p:tgtEl>
                                          <p:spTgt spid="164"/>
                                        </p:tgtEl>
                                      </p:cBhvr>
                                    </p:animEffect>
                                    <p:anim calcmode="lin" valueType="num">
                                      <p:cBhvr>
                                        <p:cTn id="314" dur="456" tmFilter="0,0; 0.14,0.36; 0.43,0.73; 0.71,0.91; 1.0,1.0">
                                          <p:stCondLst>
                                            <p:cond delay="0"/>
                                          </p:stCondLst>
                                        </p:cTn>
                                        <p:tgtEl>
                                          <p:spTgt spid="164"/>
                                        </p:tgtEl>
                                        <p:attrNameLst>
                                          <p:attrName>ppt_x</p:attrName>
                                        </p:attrNameLst>
                                      </p:cBhvr>
                                      <p:tavLst>
                                        <p:tav tm="0">
                                          <p:val>
                                            <p:strVal val="#ppt_x-0.25"/>
                                          </p:val>
                                        </p:tav>
                                        <p:tav tm="100000">
                                          <p:val>
                                            <p:strVal val="#ppt_x"/>
                                          </p:val>
                                        </p:tav>
                                      </p:tavLst>
                                    </p:anim>
                                    <p:anim calcmode="lin" valueType="num">
                                      <p:cBhvr>
                                        <p:cTn id="315" dur="166" tmFilter="0.0,0.0; 0.25,0.07; 0.50,0.2; 0.75,0.467; 1.0,1.0">
                                          <p:stCondLst>
                                            <p:cond delay="0"/>
                                          </p:stCondLst>
                                        </p:cTn>
                                        <p:tgtEl>
                                          <p:spTgt spid="164"/>
                                        </p:tgtEl>
                                        <p:attrNameLst>
                                          <p:attrName>ppt_y</p:attrName>
                                        </p:attrNameLst>
                                      </p:cBhvr>
                                      <p:tavLst>
                                        <p:tav tm="0" fmla="#ppt_y-sin(pi*$)/3">
                                          <p:val>
                                            <p:fltVal val="0.5"/>
                                          </p:val>
                                        </p:tav>
                                        <p:tav tm="100000">
                                          <p:val>
                                            <p:fltVal val="1"/>
                                          </p:val>
                                        </p:tav>
                                      </p:tavLst>
                                    </p:anim>
                                    <p:anim calcmode="lin" valueType="num">
                                      <p:cBhvr>
                                        <p:cTn id="316" dur="166" tmFilter="0, 0; 0.125,0.2665; 0.25,0.4; 0.375,0.465; 0.5,0.5;  0.625,0.535; 0.75,0.6; 0.875,0.7335; 1,1">
                                          <p:stCondLst>
                                            <p:cond delay="166"/>
                                          </p:stCondLst>
                                        </p:cTn>
                                        <p:tgtEl>
                                          <p:spTgt spid="164"/>
                                        </p:tgtEl>
                                        <p:attrNameLst>
                                          <p:attrName>ppt_y</p:attrName>
                                        </p:attrNameLst>
                                      </p:cBhvr>
                                      <p:tavLst>
                                        <p:tav tm="0" fmla="#ppt_y-sin(pi*$)/9">
                                          <p:val>
                                            <p:fltVal val="0"/>
                                          </p:val>
                                        </p:tav>
                                        <p:tav tm="100000">
                                          <p:val>
                                            <p:fltVal val="1"/>
                                          </p:val>
                                        </p:tav>
                                      </p:tavLst>
                                    </p:anim>
                                    <p:anim calcmode="lin" valueType="num">
                                      <p:cBhvr>
                                        <p:cTn id="317" dur="83" tmFilter="0, 0; 0.125,0.2665; 0.25,0.4; 0.375,0.465; 0.5,0.5;  0.625,0.535; 0.75,0.6; 0.875,0.7335; 1,1">
                                          <p:stCondLst>
                                            <p:cond delay="331"/>
                                          </p:stCondLst>
                                        </p:cTn>
                                        <p:tgtEl>
                                          <p:spTgt spid="164"/>
                                        </p:tgtEl>
                                        <p:attrNameLst>
                                          <p:attrName>ppt_y</p:attrName>
                                        </p:attrNameLst>
                                      </p:cBhvr>
                                      <p:tavLst>
                                        <p:tav tm="0" fmla="#ppt_y-sin(pi*$)/27">
                                          <p:val>
                                            <p:fltVal val="0"/>
                                          </p:val>
                                        </p:tav>
                                        <p:tav tm="100000">
                                          <p:val>
                                            <p:fltVal val="1"/>
                                          </p:val>
                                        </p:tav>
                                      </p:tavLst>
                                    </p:anim>
                                    <p:anim calcmode="lin" valueType="num">
                                      <p:cBhvr>
                                        <p:cTn id="318" dur="41" tmFilter="0, 0; 0.125,0.2665; 0.25,0.4; 0.375,0.465; 0.5,0.5;  0.625,0.535; 0.75,0.6; 0.875,0.7335; 1,1">
                                          <p:stCondLst>
                                            <p:cond delay="414"/>
                                          </p:stCondLst>
                                        </p:cTn>
                                        <p:tgtEl>
                                          <p:spTgt spid="164"/>
                                        </p:tgtEl>
                                        <p:attrNameLst>
                                          <p:attrName>ppt_y</p:attrName>
                                        </p:attrNameLst>
                                      </p:cBhvr>
                                      <p:tavLst>
                                        <p:tav tm="0" fmla="#ppt_y-sin(pi*$)/81">
                                          <p:val>
                                            <p:fltVal val="0"/>
                                          </p:val>
                                        </p:tav>
                                        <p:tav tm="100000">
                                          <p:val>
                                            <p:fltVal val="1"/>
                                          </p:val>
                                        </p:tav>
                                      </p:tavLst>
                                    </p:anim>
                                    <p:animScale>
                                      <p:cBhvr>
                                        <p:cTn id="319" dur="7">
                                          <p:stCondLst>
                                            <p:cond delay="163"/>
                                          </p:stCondLst>
                                        </p:cTn>
                                        <p:tgtEl>
                                          <p:spTgt spid="164"/>
                                        </p:tgtEl>
                                      </p:cBhvr>
                                      <p:to x="100000" y="60000"/>
                                    </p:animScale>
                                    <p:animScale>
                                      <p:cBhvr>
                                        <p:cTn id="320" dur="42" decel="50000">
                                          <p:stCondLst>
                                            <p:cond delay="169"/>
                                          </p:stCondLst>
                                        </p:cTn>
                                        <p:tgtEl>
                                          <p:spTgt spid="164"/>
                                        </p:tgtEl>
                                      </p:cBhvr>
                                      <p:to x="100000" y="100000"/>
                                    </p:animScale>
                                    <p:animScale>
                                      <p:cBhvr>
                                        <p:cTn id="321" dur="7">
                                          <p:stCondLst>
                                            <p:cond delay="328"/>
                                          </p:stCondLst>
                                        </p:cTn>
                                        <p:tgtEl>
                                          <p:spTgt spid="164"/>
                                        </p:tgtEl>
                                      </p:cBhvr>
                                      <p:to x="100000" y="80000"/>
                                    </p:animScale>
                                    <p:animScale>
                                      <p:cBhvr>
                                        <p:cTn id="322" dur="42" decel="50000">
                                          <p:stCondLst>
                                            <p:cond delay="335"/>
                                          </p:stCondLst>
                                        </p:cTn>
                                        <p:tgtEl>
                                          <p:spTgt spid="164"/>
                                        </p:tgtEl>
                                      </p:cBhvr>
                                      <p:to x="100000" y="100000"/>
                                    </p:animScale>
                                    <p:animScale>
                                      <p:cBhvr>
                                        <p:cTn id="323" dur="7">
                                          <p:stCondLst>
                                            <p:cond delay="411"/>
                                          </p:stCondLst>
                                        </p:cTn>
                                        <p:tgtEl>
                                          <p:spTgt spid="164"/>
                                        </p:tgtEl>
                                      </p:cBhvr>
                                      <p:to x="100000" y="90000"/>
                                    </p:animScale>
                                    <p:animScale>
                                      <p:cBhvr>
                                        <p:cTn id="324" dur="42" decel="50000">
                                          <p:stCondLst>
                                            <p:cond delay="417"/>
                                          </p:stCondLst>
                                        </p:cTn>
                                        <p:tgtEl>
                                          <p:spTgt spid="164"/>
                                        </p:tgtEl>
                                      </p:cBhvr>
                                      <p:to x="100000" y="100000"/>
                                    </p:animScale>
                                    <p:animScale>
                                      <p:cBhvr>
                                        <p:cTn id="325" dur="7">
                                          <p:stCondLst>
                                            <p:cond delay="452"/>
                                          </p:stCondLst>
                                        </p:cTn>
                                        <p:tgtEl>
                                          <p:spTgt spid="164"/>
                                        </p:tgtEl>
                                      </p:cBhvr>
                                      <p:to x="100000" y="95000"/>
                                    </p:animScale>
                                    <p:animScale>
                                      <p:cBhvr>
                                        <p:cTn id="326" dur="42" decel="50000">
                                          <p:stCondLst>
                                            <p:cond delay="459"/>
                                          </p:stCondLst>
                                        </p:cTn>
                                        <p:tgtEl>
                                          <p:spTgt spid="164"/>
                                        </p:tgtEl>
                                      </p:cBhvr>
                                      <p:to x="100000" y="100000"/>
                                    </p:animScale>
                                  </p:childTnLst>
                                </p:cTn>
                              </p:par>
                            </p:childTnLst>
                          </p:cTn>
                        </p:par>
                        <p:par>
                          <p:cTn id="327" fill="hold">
                            <p:stCondLst>
                              <p:cond delay="9500"/>
                            </p:stCondLst>
                            <p:childTnLst>
                              <p:par>
                                <p:cTn id="328" presetID="26" presetClass="entr" presetSubtype="0" fill="hold" nodeType="afterEffect">
                                  <p:stCondLst>
                                    <p:cond delay="0"/>
                                  </p:stCondLst>
                                  <p:childTnLst>
                                    <p:set>
                                      <p:cBhvr>
                                        <p:cTn id="329" dur="1" fill="hold">
                                          <p:stCondLst>
                                            <p:cond delay="0"/>
                                          </p:stCondLst>
                                        </p:cTn>
                                        <p:tgtEl>
                                          <p:spTgt spid="169"/>
                                        </p:tgtEl>
                                        <p:attrNameLst>
                                          <p:attrName>style.visibility</p:attrName>
                                        </p:attrNameLst>
                                      </p:cBhvr>
                                      <p:to>
                                        <p:strVal val="visible"/>
                                      </p:to>
                                    </p:set>
                                    <p:animEffect transition="in" filter="wipe(down)">
                                      <p:cBhvr>
                                        <p:cTn id="330" dur="145">
                                          <p:stCondLst>
                                            <p:cond delay="0"/>
                                          </p:stCondLst>
                                        </p:cTn>
                                        <p:tgtEl>
                                          <p:spTgt spid="169"/>
                                        </p:tgtEl>
                                      </p:cBhvr>
                                    </p:animEffect>
                                    <p:anim calcmode="lin" valueType="num">
                                      <p:cBhvr>
                                        <p:cTn id="331" dur="456" tmFilter="0,0; 0.14,0.36; 0.43,0.73; 0.71,0.91; 1.0,1.0">
                                          <p:stCondLst>
                                            <p:cond delay="0"/>
                                          </p:stCondLst>
                                        </p:cTn>
                                        <p:tgtEl>
                                          <p:spTgt spid="169"/>
                                        </p:tgtEl>
                                        <p:attrNameLst>
                                          <p:attrName>ppt_x</p:attrName>
                                        </p:attrNameLst>
                                      </p:cBhvr>
                                      <p:tavLst>
                                        <p:tav tm="0">
                                          <p:val>
                                            <p:strVal val="#ppt_x-0.25"/>
                                          </p:val>
                                        </p:tav>
                                        <p:tav tm="100000">
                                          <p:val>
                                            <p:strVal val="#ppt_x"/>
                                          </p:val>
                                        </p:tav>
                                      </p:tavLst>
                                    </p:anim>
                                    <p:anim calcmode="lin" valueType="num">
                                      <p:cBhvr>
                                        <p:cTn id="332" dur="166" tmFilter="0.0,0.0; 0.25,0.07; 0.50,0.2; 0.75,0.467; 1.0,1.0">
                                          <p:stCondLst>
                                            <p:cond delay="0"/>
                                          </p:stCondLst>
                                        </p:cTn>
                                        <p:tgtEl>
                                          <p:spTgt spid="169"/>
                                        </p:tgtEl>
                                        <p:attrNameLst>
                                          <p:attrName>ppt_y</p:attrName>
                                        </p:attrNameLst>
                                      </p:cBhvr>
                                      <p:tavLst>
                                        <p:tav tm="0" fmla="#ppt_y-sin(pi*$)/3">
                                          <p:val>
                                            <p:fltVal val="0.5"/>
                                          </p:val>
                                        </p:tav>
                                        <p:tav tm="100000">
                                          <p:val>
                                            <p:fltVal val="1"/>
                                          </p:val>
                                        </p:tav>
                                      </p:tavLst>
                                    </p:anim>
                                    <p:anim calcmode="lin" valueType="num">
                                      <p:cBhvr>
                                        <p:cTn id="333" dur="166" tmFilter="0, 0; 0.125,0.2665; 0.25,0.4; 0.375,0.465; 0.5,0.5;  0.625,0.535; 0.75,0.6; 0.875,0.7335; 1,1">
                                          <p:stCondLst>
                                            <p:cond delay="166"/>
                                          </p:stCondLst>
                                        </p:cTn>
                                        <p:tgtEl>
                                          <p:spTgt spid="169"/>
                                        </p:tgtEl>
                                        <p:attrNameLst>
                                          <p:attrName>ppt_y</p:attrName>
                                        </p:attrNameLst>
                                      </p:cBhvr>
                                      <p:tavLst>
                                        <p:tav tm="0" fmla="#ppt_y-sin(pi*$)/9">
                                          <p:val>
                                            <p:fltVal val="0"/>
                                          </p:val>
                                        </p:tav>
                                        <p:tav tm="100000">
                                          <p:val>
                                            <p:fltVal val="1"/>
                                          </p:val>
                                        </p:tav>
                                      </p:tavLst>
                                    </p:anim>
                                    <p:anim calcmode="lin" valueType="num">
                                      <p:cBhvr>
                                        <p:cTn id="334" dur="83" tmFilter="0, 0; 0.125,0.2665; 0.25,0.4; 0.375,0.465; 0.5,0.5;  0.625,0.535; 0.75,0.6; 0.875,0.7335; 1,1">
                                          <p:stCondLst>
                                            <p:cond delay="331"/>
                                          </p:stCondLst>
                                        </p:cTn>
                                        <p:tgtEl>
                                          <p:spTgt spid="169"/>
                                        </p:tgtEl>
                                        <p:attrNameLst>
                                          <p:attrName>ppt_y</p:attrName>
                                        </p:attrNameLst>
                                      </p:cBhvr>
                                      <p:tavLst>
                                        <p:tav tm="0" fmla="#ppt_y-sin(pi*$)/27">
                                          <p:val>
                                            <p:fltVal val="0"/>
                                          </p:val>
                                        </p:tav>
                                        <p:tav tm="100000">
                                          <p:val>
                                            <p:fltVal val="1"/>
                                          </p:val>
                                        </p:tav>
                                      </p:tavLst>
                                    </p:anim>
                                    <p:anim calcmode="lin" valueType="num">
                                      <p:cBhvr>
                                        <p:cTn id="335" dur="41" tmFilter="0, 0; 0.125,0.2665; 0.25,0.4; 0.375,0.465; 0.5,0.5;  0.625,0.535; 0.75,0.6; 0.875,0.7335; 1,1">
                                          <p:stCondLst>
                                            <p:cond delay="414"/>
                                          </p:stCondLst>
                                        </p:cTn>
                                        <p:tgtEl>
                                          <p:spTgt spid="169"/>
                                        </p:tgtEl>
                                        <p:attrNameLst>
                                          <p:attrName>ppt_y</p:attrName>
                                        </p:attrNameLst>
                                      </p:cBhvr>
                                      <p:tavLst>
                                        <p:tav tm="0" fmla="#ppt_y-sin(pi*$)/81">
                                          <p:val>
                                            <p:fltVal val="0"/>
                                          </p:val>
                                        </p:tav>
                                        <p:tav tm="100000">
                                          <p:val>
                                            <p:fltVal val="1"/>
                                          </p:val>
                                        </p:tav>
                                      </p:tavLst>
                                    </p:anim>
                                    <p:animScale>
                                      <p:cBhvr>
                                        <p:cTn id="336" dur="7">
                                          <p:stCondLst>
                                            <p:cond delay="163"/>
                                          </p:stCondLst>
                                        </p:cTn>
                                        <p:tgtEl>
                                          <p:spTgt spid="169"/>
                                        </p:tgtEl>
                                      </p:cBhvr>
                                      <p:to x="100000" y="60000"/>
                                    </p:animScale>
                                    <p:animScale>
                                      <p:cBhvr>
                                        <p:cTn id="337" dur="42" decel="50000">
                                          <p:stCondLst>
                                            <p:cond delay="169"/>
                                          </p:stCondLst>
                                        </p:cTn>
                                        <p:tgtEl>
                                          <p:spTgt spid="169"/>
                                        </p:tgtEl>
                                      </p:cBhvr>
                                      <p:to x="100000" y="100000"/>
                                    </p:animScale>
                                    <p:animScale>
                                      <p:cBhvr>
                                        <p:cTn id="338" dur="7">
                                          <p:stCondLst>
                                            <p:cond delay="328"/>
                                          </p:stCondLst>
                                        </p:cTn>
                                        <p:tgtEl>
                                          <p:spTgt spid="169"/>
                                        </p:tgtEl>
                                      </p:cBhvr>
                                      <p:to x="100000" y="80000"/>
                                    </p:animScale>
                                    <p:animScale>
                                      <p:cBhvr>
                                        <p:cTn id="339" dur="42" decel="50000">
                                          <p:stCondLst>
                                            <p:cond delay="335"/>
                                          </p:stCondLst>
                                        </p:cTn>
                                        <p:tgtEl>
                                          <p:spTgt spid="169"/>
                                        </p:tgtEl>
                                      </p:cBhvr>
                                      <p:to x="100000" y="100000"/>
                                    </p:animScale>
                                    <p:animScale>
                                      <p:cBhvr>
                                        <p:cTn id="340" dur="7">
                                          <p:stCondLst>
                                            <p:cond delay="411"/>
                                          </p:stCondLst>
                                        </p:cTn>
                                        <p:tgtEl>
                                          <p:spTgt spid="169"/>
                                        </p:tgtEl>
                                      </p:cBhvr>
                                      <p:to x="100000" y="90000"/>
                                    </p:animScale>
                                    <p:animScale>
                                      <p:cBhvr>
                                        <p:cTn id="341" dur="42" decel="50000">
                                          <p:stCondLst>
                                            <p:cond delay="417"/>
                                          </p:stCondLst>
                                        </p:cTn>
                                        <p:tgtEl>
                                          <p:spTgt spid="169"/>
                                        </p:tgtEl>
                                      </p:cBhvr>
                                      <p:to x="100000" y="100000"/>
                                    </p:animScale>
                                    <p:animScale>
                                      <p:cBhvr>
                                        <p:cTn id="342" dur="7">
                                          <p:stCondLst>
                                            <p:cond delay="452"/>
                                          </p:stCondLst>
                                        </p:cTn>
                                        <p:tgtEl>
                                          <p:spTgt spid="169"/>
                                        </p:tgtEl>
                                      </p:cBhvr>
                                      <p:to x="100000" y="95000"/>
                                    </p:animScale>
                                    <p:animScale>
                                      <p:cBhvr>
                                        <p:cTn id="343" dur="42" decel="50000">
                                          <p:stCondLst>
                                            <p:cond delay="459"/>
                                          </p:stCondLst>
                                        </p:cTn>
                                        <p:tgtEl>
                                          <p:spTgt spid="169"/>
                                        </p:tgtEl>
                                      </p:cBhvr>
                                      <p:to x="100000" y="100000"/>
                                    </p:animScale>
                                  </p:childTnLst>
                                </p:cTn>
                              </p:par>
                            </p:childTnLst>
                          </p:cTn>
                        </p:par>
                        <p:par>
                          <p:cTn id="344" fill="hold">
                            <p:stCondLst>
                              <p:cond delay="10000"/>
                            </p:stCondLst>
                            <p:childTnLst>
                              <p:par>
                                <p:cTn id="345" presetID="26" presetClass="entr" presetSubtype="0" fill="hold" nodeType="afterEffect">
                                  <p:stCondLst>
                                    <p:cond delay="0"/>
                                  </p:stCondLst>
                                  <p:childTnLst>
                                    <p:set>
                                      <p:cBhvr>
                                        <p:cTn id="346" dur="1" fill="hold">
                                          <p:stCondLst>
                                            <p:cond delay="0"/>
                                          </p:stCondLst>
                                        </p:cTn>
                                        <p:tgtEl>
                                          <p:spTgt spid="163"/>
                                        </p:tgtEl>
                                        <p:attrNameLst>
                                          <p:attrName>style.visibility</p:attrName>
                                        </p:attrNameLst>
                                      </p:cBhvr>
                                      <p:to>
                                        <p:strVal val="visible"/>
                                      </p:to>
                                    </p:set>
                                    <p:animEffect transition="in" filter="wipe(down)">
                                      <p:cBhvr>
                                        <p:cTn id="347" dur="145">
                                          <p:stCondLst>
                                            <p:cond delay="0"/>
                                          </p:stCondLst>
                                        </p:cTn>
                                        <p:tgtEl>
                                          <p:spTgt spid="163"/>
                                        </p:tgtEl>
                                      </p:cBhvr>
                                    </p:animEffect>
                                    <p:anim calcmode="lin" valueType="num">
                                      <p:cBhvr>
                                        <p:cTn id="348" dur="456" tmFilter="0,0; 0.14,0.36; 0.43,0.73; 0.71,0.91; 1.0,1.0">
                                          <p:stCondLst>
                                            <p:cond delay="0"/>
                                          </p:stCondLst>
                                        </p:cTn>
                                        <p:tgtEl>
                                          <p:spTgt spid="163"/>
                                        </p:tgtEl>
                                        <p:attrNameLst>
                                          <p:attrName>ppt_x</p:attrName>
                                        </p:attrNameLst>
                                      </p:cBhvr>
                                      <p:tavLst>
                                        <p:tav tm="0">
                                          <p:val>
                                            <p:strVal val="#ppt_x-0.25"/>
                                          </p:val>
                                        </p:tav>
                                        <p:tav tm="100000">
                                          <p:val>
                                            <p:strVal val="#ppt_x"/>
                                          </p:val>
                                        </p:tav>
                                      </p:tavLst>
                                    </p:anim>
                                    <p:anim calcmode="lin" valueType="num">
                                      <p:cBhvr>
                                        <p:cTn id="349" dur="166" tmFilter="0.0,0.0; 0.25,0.07; 0.50,0.2; 0.75,0.467; 1.0,1.0">
                                          <p:stCondLst>
                                            <p:cond delay="0"/>
                                          </p:stCondLst>
                                        </p:cTn>
                                        <p:tgtEl>
                                          <p:spTgt spid="163"/>
                                        </p:tgtEl>
                                        <p:attrNameLst>
                                          <p:attrName>ppt_y</p:attrName>
                                        </p:attrNameLst>
                                      </p:cBhvr>
                                      <p:tavLst>
                                        <p:tav tm="0" fmla="#ppt_y-sin(pi*$)/3">
                                          <p:val>
                                            <p:fltVal val="0.5"/>
                                          </p:val>
                                        </p:tav>
                                        <p:tav tm="100000">
                                          <p:val>
                                            <p:fltVal val="1"/>
                                          </p:val>
                                        </p:tav>
                                      </p:tavLst>
                                    </p:anim>
                                    <p:anim calcmode="lin" valueType="num">
                                      <p:cBhvr>
                                        <p:cTn id="350" dur="166" tmFilter="0, 0; 0.125,0.2665; 0.25,0.4; 0.375,0.465; 0.5,0.5;  0.625,0.535; 0.75,0.6; 0.875,0.7335; 1,1">
                                          <p:stCondLst>
                                            <p:cond delay="166"/>
                                          </p:stCondLst>
                                        </p:cTn>
                                        <p:tgtEl>
                                          <p:spTgt spid="163"/>
                                        </p:tgtEl>
                                        <p:attrNameLst>
                                          <p:attrName>ppt_y</p:attrName>
                                        </p:attrNameLst>
                                      </p:cBhvr>
                                      <p:tavLst>
                                        <p:tav tm="0" fmla="#ppt_y-sin(pi*$)/9">
                                          <p:val>
                                            <p:fltVal val="0"/>
                                          </p:val>
                                        </p:tav>
                                        <p:tav tm="100000">
                                          <p:val>
                                            <p:fltVal val="1"/>
                                          </p:val>
                                        </p:tav>
                                      </p:tavLst>
                                    </p:anim>
                                    <p:anim calcmode="lin" valueType="num">
                                      <p:cBhvr>
                                        <p:cTn id="351" dur="83" tmFilter="0, 0; 0.125,0.2665; 0.25,0.4; 0.375,0.465; 0.5,0.5;  0.625,0.535; 0.75,0.6; 0.875,0.7335; 1,1">
                                          <p:stCondLst>
                                            <p:cond delay="331"/>
                                          </p:stCondLst>
                                        </p:cTn>
                                        <p:tgtEl>
                                          <p:spTgt spid="163"/>
                                        </p:tgtEl>
                                        <p:attrNameLst>
                                          <p:attrName>ppt_y</p:attrName>
                                        </p:attrNameLst>
                                      </p:cBhvr>
                                      <p:tavLst>
                                        <p:tav tm="0" fmla="#ppt_y-sin(pi*$)/27">
                                          <p:val>
                                            <p:fltVal val="0"/>
                                          </p:val>
                                        </p:tav>
                                        <p:tav tm="100000">
                                          <p:val>
                                            <p:fltVal val="1"/>
                                          </p:val>
                                        </p:tav>
                                      </p:tavLst>
                                    </p:anim>
                                    <p:anim calcmode="lin" valueType="num">
                                      <p:cBhvr>
                                        <p:cTn id="352" dur="41" tmFilter="0, 0; 0.125,0.2665; 0.25,0.4; 0.375,0.465; 0.5,0.5;  0.625,0.535; 0.75,0.6; 0.875,0.7335; 1,1">
                                          <p:stCondLst>
                                            <p:cond delay="414"/>
                                          </p:stCondLst>
                                        </p:cTn>
                                        <p:tgtEl>
                                          <p:spTgt spid="163"/>
                                        </p:tgtEl>
                                        <p:attrNameLst>
                                          <p:attrName>ppt_y</p:attrName>
                                        </p:attrNameLst>
                                      </p:cBhvr>
                                      <p:tavLst>
                                        <p:tav tm="0" fmla="#ppt_y-sin(pi*$)/81">
                                          <p:val>
                                            <p:fltVal val="0"/>
                                          </p:val>
                                        </p:tav>
                                        <p:tav tm="100000">
                                          <p:val>
                                            <p:fltVal val="1"/>
                                          </p:val>
                                        </p:tav>
                                      </p:tavLst>
                                    </p:anim>
                                    <p:animScale>
                                      <p:cBhvr>
                                        <p:cTn id="353" dur="7">
                                          <p:stCondLst>
                                            <p:cond delay="163"/>
                                          </p:stCondLst>
                                        </p:cTn>
                                        <p:tgtEl>
                                          <p:spTgt spid="163"/>
                                        </p:tgtEl>
                                      </p:cBhvr>
                                      <p:to x="100000" y="60000"/>
                                    </p:animScale>
                                    <p:animScale>
                                      <p:cBhvr>
                                        <p:cTn id="354" dur="42" decel="50000">
                                          <p:stCondLst>
                                            <p:cond delay="169"/>
                                          </p:stCondLst>
                                        </p:cTn>
                                        <p:tgtEl>
                                          <p:spTgt spid="163"/>
                                        </p:tgtEl>
                                      </p:cBhvr>
                                      <p:to x="100000" y="100000"/>
                                    </p:animScale>
                                    <p:animScale>
                                      <p:cBhvr>
                                        <p:cTn id="355" dur="7">
                                          <p:stCondLst>
                                            <p:cond delay="328"/>
                                          </p:stCondLst>
                                        </p:cTn>
                                        <p:tgtEl>
                                          <p:spTgt spid="163"/>
                                        </p:tgtEl>
                                      </p:cBhvr>
                                      <p:to x="100000" y="80000"/>
                                    </p:animScale>
                                    <p:animScale>
                                      <p:cBhvr>
                                        <p:cTn id="356" dur="42" decel="50000">
                                          <p:stCondLst>
                                            <p:cond delay="335"/>
                                          </p:stCondLst>
                                        </p:cTn>
                                        <p:tgtEl>
                                          <p:spTgt spid="163"/>
                                        </p:tgtEl>
                                      </p:cBhvr>
                                      <p:to x="100000" y="100000"/>
                                    </p:animScale>
                                    <p:animScale>
                                      <p:cBhvr>
                                        <p:cTn id="357" dur="7">
                                          <p:stCondLst>
                                            <p:cond delay="411"/>
                                          </p:stCondLst>
                                        </p:cTn>
                                        <p:tgtEl>
                                          <p:spTgt spid="163"/>
                                        </p:tgtEl>
                                      </p:cBhvr>
                                      <p:to x="100000" y="90000"/>
                                    </p:animScale>
                                    <p:animScale>
                                      <p:cBhvr>
                                        <p:cTn id="358" dur="42" decel="50000">
                                          <p:stCondLst>
                                            <p:cond delay="417"/>
                                          </p:stCondLst>
                                        </p:cTn>
                                        <p:tgtEl>
                                          <p:spTgt spid="163"/>
                                        </p:tgtEl>
                                      </p:cBhvr>
                                      <p:to x="100000" y="100000"/>
                                    </p:animScale>
                                    <p:animScale>
                                      <p:cBhvr>
                                        <p:cTn id="359" dur="7">
                                          <p:stCondLst>
                                            <p:cond delay="452"/>
                                          </p:stCondLst>
                                        </p:cTn>
                                        <p:tgtEl>
                                          <p:spTgt spid="163"/>
                                        </p:tgtEl>
                                      </p:cBhvr>
                                      <p:to x="100000" y="95000"/>
                                    </p:animScale>
                                    <p:animScale>
                                      <p:cBhvr>
                                        <p:cTn id="360" dur="42" decel="50000">
                                          <p:stCondLst>
                                            <p:cond delay="459"/>
                                          </p:stCondLst>
                                        </p:cTn>
                                        <p:tgtEl>
                                          <p:spTgt spid="163"/>
                                        </p:tgtEl>
                                      </p:cBhvr>
                                      <p:to x="100000" y="100000"/>
                                    </p:animScale>
                                  </p:childTnLst>
                                </p:cTn>
                              </p:par>
                            </p:childTnLst>
                          </p:cTn>
                        </p:par>
                        <p:par>
                          <p:cTn id="361" fill="hold">
                            <p:stCondLst>
                              <p:cond delay="10500"/>
                            </p:stCondLst>
                            <p:childTnLst>
                              <p:par>
                                <p:cTn id="362" presetID="26" presetClass="entr" presetSubtype="0" fill="hold" nodeType="afterEffect">
                                  <p:stCondLst>
                                    <p:cond delay="0"/>
                                  </p:stCondLst>
                                  <p:childTnLst>
                                    <p:set>
                                      <p:cBhvr>
                                        <p:cTn id="363" dur="1" fill="hold">
                                          <p:stCondLst>
                                            <p:cond delay="0"/>
                                          </p:stCondLst>
                                        </p:cTn>
                                        <p:tgtEl>
                                          <p:spTgt spid="162"/>
                                        </p:tgtEl>
                                        <p:attrNameLst>
                                          <p:attrName>style.visibility</p:attrName>
                                        </p:attrNameLst>
                                      </p:cBhvr>
                                      <p:to>
                                        <p:strVal val="visible"/>
                                      </p:to>
                                    </p:set>
                                    <p:animEffect transition="in" filter="wipe(down)">
                                      <p:cBhvr>
                                        <p:cTn id="364" dur="145">
                                          <p:stCondLst>
                                            <p:cond delay="0"/>
                                          </p:stCondLst>
                                        </p:cTn>
                                        <p:tgtEl>
                                          <p:spTgt spid="162"/>
                                        </p:tgtEl>
                                      </p:cBhvr>
                                    </p:animEffect>
                                    <p:anim calcmode="lin" valueType="num">
                                      <p:cBhvr>
                                        <p:cTn id="365" dur="456" tmFilter="0,0; 0.14,0.36; 0.43,0.73; 0.71,0.91; 1.0,1.0">
                                          <p:stCondLst>
                                            <p:cond delay="0"/>
                                          </p:stCondLst>
                                        </p:cTn>
                                        <p:tgtEl>
                                          <p:spTgt spid="162"/>
                                        </p:tgtEl>
                                        <p:attrNameLst>
                                          <p:attrName>ppt_x</p:attrName>
                                        </p:attrNameLst>
                                      </p:cBhvr>
                                      <p:tavLst>
                                        <p:tav tm="0">
                                          <p:val>
                                            <p:strVal val="#ppt_x-0.25"/>
                                          </p:val>
                                        </p:tav>
                                        <p:tav tm="100000">
                                          <p:val>
                                            <p:strVal val="#ppt_x"/>
                                          </p:val>
                                        </p:tav>
                                      </p:tavLst>
                                    </p:anim>
                                    <p:anim calcmode="lin" valueType="num">
                                      <p:cBhvr>
                                        <p:cTn id="366" dur="166" tmFilter="0.0,0.0; 0.25,0.07; 0.50,0.2; 0.75,0.467; 1.0,1.0">
                                          <p:stCondLst>
                                            <p:cond delay="0"/>
                                          </p:stCondLst>
                                        </p:cTn>
                                        <p:tgtEl>
                                          <p:spTgt spid="162"/>
                                        </p:tgtEl>
                                        <p:attrNameLst>
                                          <p:attrName>ppt_y</p:attrName>
                                        </p:attrNameLst>
                                      </p:cBhvr>
                                      <p:tavLst>
                                        <p:tav tm="0" fmla="#ppt_y-sin(pi*$)/3">
                                          <p:val>
                                            <p:fltVal val="0.5"/>
                                          </p:val>
                                        </p:tav>
                                        <p:tav tm="100000">
                                          <p:val>
                                            <p:fltVal val="1"/>
                                          </p:val>
                                        </p:tav>
                                      </p:tavLst>
                                    </p:anim>
                                    <p:anim calcmode="lin" valueType="num">
                                      <p:cBhvr>
                                        <p:cTn id="367" dur="166" tmFilter="0, 0; 0.125,0.2665; 0.25,0.4; 0.375,0.465; 0.5,0.5;  0.625,0.535; 0.75,0.6; 0.875,0.7335; 1,1">
                                          <p:stCondLst>
                                            <p:cond delay="166"/>
                                          </p:stCondLst>
                                        </p:cTn>
                                        <p:tgtEl>
                                          <p:spTgt spid="162"/>
                                        </p:tgtEl>
                                        <p:attrNameLst>
                                          <p:attrName>ppt_y</p:attrName>
                                        </p:attrNameLst>
                                      </p:cBhvr>
                                      <p:tavLst>
                                        <p:tav tm="0" fmla="#ppt_y-sin(pi*$)/9">
                                          <p:val>
                                            <p:fltVal val="0"/>
                                          </p:val>
                                        </p:tav>
                                        <p:tav tm="100000">
                                          <p:val>
                                            <p:fltVal val="1"/>
                                          </p:val>
                                        </p:tav>
                                      </p:tavLst>
                                    </p:anim>
                                    <p:anim calcmode="lin" valueType="num">
                                      <p:cBhvr>
                                        <p:cTn id="368" dur="83" tmFilter="0, 0; 0.125,0.2665; 0.25,0.4; 0.375,0.465; 0.5,0.5;  0.625,0.535; 0.75,0.6; 0.875,0.7335; 1,1">
                                          <p:stCondLst>
                                            <p:cond delay="331"/>
                                          </p:stCondLst>
                                        </p:cTn>
                                        <p:tgtEl>
                                          <p:spTgt spid="162"/>
                                        </p:tgtEl>
                                        <p:attrNameLst>
                                          <p:attrName>ppt_y</p:attrName>
                                        </p:attrNameLst>
                                      </p:cBhvr>
                                      <p:tavLst>
                                        <p:tav tm="0" fmla="#ppt_y-sin(pi*$)/27">
                                          <p:val>
                                            <p:fltVal val="0"/>
                                          </p:val>
                                        </p:tav>
                                        <p:tav tm="100000">
                                          <p:val>
                                            <p:fltVal val="1"/>
                                          </p:val>
                                        </p:tav>
                                      </p:tavLst>
                                    </p:anim>
                                    <p:anim calcmode="lin" valueType="num">
                                      <p:cBhvr>
                                        <p:cTn id="369" dur="41" tmFilter="0, 0; 0.125,0.2665; 0.25,0.4; 0.375,0.465; 0.5,0.5;  0.625,0.535; 0.75,0.6; 0.875,0.7335; 1,1">
                                          <p:stCondLst>
                                            <p:cond delay="414"/>
                                          </p:stCondLst>
                                        </p:cTn>
                                        <p:tgtEl>
                                          <p:spTgt spid="162"/>
                                        </p:tgtEl>
                                        <p:attrNameLst>
                                          <p:attrName>ppt_y</p:attrName>
                                        </p:attrNameLst>
                                      </p:cBhvr>
                                      <p:tavLst>
                                        <p:tav tm="0" fmla="#ppt_y-sin(pi*$)/81">
                                          <p:val>
                                            <p:fltVal val="0"/>
                                          </p:val>
                                        </p:tav>
                                        <p:tav tm="100000">
                                          <p:val>
                                            <p:fltVal val="1"/>
                                          </p:val>
                                        </p:tav>
                                      </p:tavLst>
                                    </p:anim>
                                    <p:animScale>
                                      <p:cBhvr>
                                        <p:cTn id="370" dur="7">
                                          <p:stCondLst>
                                            <p:cond delay="163"/>
                                          </p:stCondLst>
                                        </p:cTn>
                                        <p:tgtEl>
                                          <p:spTgt spid="162"/>
                                        </p:tgtEl>
                                      </p:cBhvr>
                                      <p:to x="100000" y="60000"/>
                                    </p:animScale>
                                    <p:animScale>
                                      <p:cBhvr>
                                        <p:cTn id="371" dur="42" decel="50000">
                                          <p:stCondLst>
                                            <p:cond delay="169"/>
                                          </p:stCondLst>
                                        </p:cTn>
                                        <p:tgtEl>
                                          <p:spTgt spid="162"/>
                                        </p:tgtEl>
                                      </p:cBhvr>
                                      <p:to x="100000" y="100000"/>
                                    </p:animScale>
                                    <p:animScale>
                                      <p:cBhvr>
                                        <p:cTn id="372" dur="7">
                                          <p:stCondLst>
                                            <p:cond delay="328"/>
                                          </p:stCondLst>
                                        </p:cTn>
                                        <p:tgtEl>
                                          <p:spTgt spid="162"/>
                                        </p:tgtEl>
                                      </p:cBhvr>
                                      <p:to x="100000" y="80000"/>
                                    </p:animScale>
                                    <p:animScale>
                                      <p:cBhvr>
                                        <p:cTn id="373" dur="42" decel="50000">
                                          <p:stCondLst>
                                            <p:cond delay="335"/>
                                          </p:stCondLst>
                                        </p:cTn>
                                        <p:tgtEl>
                                          <p:spTgt spid="162"/>
                                        </p:tgtEl>
                                      </p:cBhvr>
                                      <p:to x="100000" y="100000"/>
                                    </p:animScale>
                                    <p:animScale>
                                      <p:cBhvr>
                                        <p:cTn id="374" dur="7">
                                          <p:stCondLst>
                                            <p:cond delay="411"/>
                                          </p:stCondLst>
                                        </p:cTn>
                                        <p:tgtEl>
                                          <p:spTgt spid="162"/>
                                        </p:tgtEl>
                                      </p:cBhvr>
                                      <p:to x="100000" y="90000"/>
                                    </p:animScale>
                                    <p:animScale>
                                      <p:cBhvr>
                                        <p:cTn id="375" dur="42" decel="50000">
                                          <p:stCondLst>
                                            <p:cond delay="417"/>
                                          </p:stCondLst>
                                        </p:cTn>
                                        <p:tgtEl>
                                          <p:spTgt spid="162"/>
                                        </p:tgtEl>
                                      </p:cBhvr>
                                      <p:to x="100000" y="100000"/>
                                    </p:animScale>
                                    <p:animScale>
                                      <p:cBhvr>
                                        <p:cTn id="376" dur="7">
                                          <p:stCondLst>
                                            <p:cond delay="452"/>
                                          </p:stCondLst>
                                        </p:cTn>
                                        <p:tgtEl>
                                          <p:spTgt spid="162"/>
                                        </p:tgtEl>
                                      </p:cBhvr>
                                      <p:to x="100000" y="95000"/>
                                    </p:animScale>
                                    <p:animScale>
                                      <p:cBhvr>
                                        <p:cTn id="377" dur="42" decel="50000">
                                          <p:stCondLst>
                                            <p:cond delay="459"/>
                                          </p:stCondLst>
                                        </p:cTn>
                                        <p:tgtEl>
                                          <p:spTgt spid="162"/>
                                        </p:tgtEl>
                                      </p:cBhvr>
                                      <p:to x="100000" y="100000"/>
                                    </p:animScale>
                                  </p:childTnLst>
                                </p:cTn>
                              </p:par>
                            </p:childTnLst>
                          </p:cTn>
                        </p:par>
                        <p:par>
                          <p:cTn id="378" fill="hold">
                            <p:stCondLst>
                              <p:cond delay="11000"/>
                            </p:stCondLst>
                            <p:childTnLst>
                              <p:par>
                                <p:cTn id="379" presetID="26" presetClass="entr" presetSubtype="0" fill="hold" nodeType="afterEffect">
                                  <p:stCondLst>
                                    <p:cond delay="0"/>
                                  </p:stCondLst>
                                  <p:childTnLst>
                                    <p:set>
                                      <p:cBhvr>
                                        <p:cTn id="380" dur="1" fill="hold">
                                          <p:stCondLst>
                                            <p:cond delay="0"/>
                                          </p:stCondLst>
                                        </p:cTn>
                                        <p:tgtEl>
                                          <p:spTgt spid="161"/>
                                        </p:tgtEl>
                                        <p:attrNameLst>
                                          <p:attrName>style.visibility</p:attrName>
                                        </p:attrNameLst>
                                      </p:cBhvr>
                                      <p:to>
                                        <p:strVal val="visible"/>
                                      </p:to>
                                    </p:set>
                                    <p:animEffect transition="in" filter="wipe(down)">
                                      <p:cBhvr>
                                        <p:cTn id="381" dur="145">
                                          <p:stCondLst>
                                            <p:cond delay="0"/>
                                          </p:stCondLst>
                                        </p:cTn>
                                        <p:tgtEl>
                                          <p:spTgt spid="161"/>
                                        </p:tgtEl>
                                      </p:cBhvr>
                                    </p:animEffect>
                                    <p:anim calcmode="lin" valueType="num">
                                      <p:cBhvr>
                                        <p:cTn id="382" dur="456" tmFilter="0,0; 0.14,0.36; 0.43,0.73; 0.71,0.91; 1.0,1.0">
                                          <p:stCondLst>
                                            <p:cond delay="0"/>
                                          </p:stCondLst>
                                        </p:cTn>
                                        <p:tgtEl>
                                          <p:spTgt spid="161"/>
                                        </p:tgtEl>
                                        <p:attrNameLst>
                                          <p:attrName>ppt_x</p:attrName>
                                        </p:attrNameLst>
                                      </p:cBhvr>
                                      <p:tavLst>
                                        <p:tav tm="0">
                                          <p:val>
                                            <p:strVal val="#ppt_x-0.25"/>
                                          </p:val>
                                        </p:tav>
                                        <p:tav tm="100000">
                                          <p:val>
                                            <p:strVal val="#ppt_x"/>
                                          </p:val>
                                        </p:tav>
                                      </p:tavLst>
                                    </p:anim>
                                    <p:anim calcmode="lin" valueType="num">
                                      <p:cBhvr>
                                        <p:cTn id="383" dur="166" tmFilter="0.0,0.0; 0.25,0.07; 0.50,0.2; 0.75,0.467; 1.0,1.0">
                                          <p:stCondLst>
                                            <p:cond delay="0"/>
                                          </p:stCondLst>
                                        </p:cTn>
                                        <p:tgtEl>
                                          <p:spTgt spid="161"/>
                                        </p:tgtEl>
                                        <p:attrNameLst>
                                          <p:attrName>ppt_y</p:attrName>
                                        </p:attrNameLst>
                                      </p:cBhvr>
                                      <p:tavLst>
                                        <p:tav tm="0" fmla="#ppt_y-sin(pi*$)/3">
                                          <p:val>
                                            <p:fltVal val="0.5"/>
                                          </p:val>
                                        </p:tav>
                                        <p:tav tm="100000">
                                          <p:val>
                                            <p:fltVal val="1"/>
                                          </p:val>
                                        </p:tav>
                                      </p:tavLst>
                                    </p:anim>
                                    <p:anim calcmode="lin" valueType="num">
                                      <p:cBhvr>
                                        <p:cTn id="384" dur="166" tmFilter="0, 0; 0.125,0.2665; 0.25,0.4; 0.375,0.465; 0.5,0.5;  0.625,0.535; 0.75,0.6; 0.875,0.7335; 1,1">
                                          <p:stCondLst>
                                            <p:cond delay="166"/>
                                          </p:stCondLst>
                                        </p:cTn>
                                        <p:tgtEl>
                                          <p:spTgt spid="161"/>
                                        </p:tgtEl>
                                        <p:attrNameLst>
                                          <p:attrName>ppt_y</p:attrName>
                                        </p:attrNameLst>
                                      </p:cBhvr>
                                      <p:tavLst>
                                        <p:tav tm="0" fmla="#ppt_y-sin(pi*$)/9">
                                          <p:val>
                                            <p:fltVal val="0"/>
                                          </p:val>
                                        </p:tav>
                                        <p:tav tm="100000">
                                          <p:val>
                                            <p:fltVal val="1"/>
                                          </p:val>
                                        </p:tav>
                                      </p:tavLst>
                                    </p:anim>
                                    <p:anim calcmode="lin" valueType="num">
                                      <p:cBhvr>
                                        <p:cTn id="385" dur="83" tmFilter="0, 0; 0.125,0.2665; 0.25,0.4; 0.375,0.465; 0.5,0.5;  0.625,0.535; 0.75,0.6; 0.875,0.7335; 1,1">
                                          <p:stCondLst>
                                            <p:cond delay="331"/>
                                          </p:stCondLst>
                                        </p:cTn>
                                        <p:tgtEl>
                                          <p:spTgt spid="161"/>
                                        </p:tgtEl>
                                        <p:attrNameLst>
                                          <p:attrName>ppt_y</p:attrName>
                                        </p:attrNameLst>
                                      </p:cBhvr>
                                      <p:tavLst>
                                        <p:tav tm="0" fmla="#ppt_y-sin(pi*$)/27">
                                          <p:val>
                                            <p:fltVal val="0"/>
                                          </p:val>
                                        </p:tav>
                                        <p:tav tm="100000">
                                          <p:val>
                                            <p:fltVal val="1"/>
                                          </p:val>
                                        </p:tav>
                                      </p:tavLst>
                                    </p:anim>
                                    <p:anim calcmode="lin" valueType="num">
                                      <p:cBhvr>
                                        <p:cTn id="386" dur="41" tmFilter="0, 0; 0.125,0.2665; 0.25,0.4; 0.375,0.465; 0.5,0.5;  0.625,0.535; 0.75,0.6; 0.875,0.7335; 1,1">
                                          <p:stCondLst>
                                            <p:cond delay="414"/>
                                          </p:stCondLst>
                                        </p:cTn>
                                        <p:tgtEl>
                                          <p:spTgt spid="161"/>
                                        </p:tgtEl>
                                        <p:attrNameLst>
                                          <p:attrName>ppt_y</p:attrName>
                                        </p:attrNameLst>
                                      </p:cBhvr>
                                      <p:tavLst>
                                        <p:tav tm="0" fmla="#ppt_y-sin(pi*$)/81">
                                          <p:val>
                                            <p:fltVal val="0"/>
                                          </p:val>
                                        </p:tav>
                                        <p:tav tm="100000">
                                          <p:val>
                                            <p:fltVal val="1"/>
                                          </p:val>
                                        </p:tav>
                                      </p:tavLst>
                                    </p:anim>
                                    <p:animScale>
                                      <p:cBhvr>
                                        <p:cTn id="387" dur="7">
                                          <p:stCondLst>
                                            <p:cond delay="163"/>
                                          </p:stCondLst>
                                        </p:cTn>
                                        <p:tgtEl>
                                          <p:spTgt spid="161"/>
                                        </p:tgtEl>
                                      </p:cBhvr>
                                      <p:to x="100000" y="60000"/>
                                    </p:animScale>
                                    <p:animScale>
                                      <p:cBhvr>
                                        <p:cTn id="388" dur="42" decel="50000">
                                          <p:stCondLst>
                                            <p:cond delay="169"/>
                                          </p:stCondLst>
                                        </p:cTn>
                                        <p:tgtEl>
                                          <p:spTgt spid="161"/>
                                        </p:tgtEl>
                                      </p:cBhvr>
                                      <p:to x="100000" y="100000"/>
                                    </p:animScale>
                                    <p:animScale>
                                      <p:cBhvr>
                                        <p:cTn id="389" dur="7">
                                          <p:stCondLst>
                                            <p:cond delay="328"/>
                                          </p:stCondLst>
                                        </p:cTn>
                                        <p:tgtEl>
                                          <p:spTgt spid="161"/>
                                        </p:tgtEl>
                                      </p:cBhvr>
                                      <p:to x="100000" y="80000"/>
                                    </p:animScale>
                                    <p:animScale>
                                      <p:cBhvr>
                                        <p:cTn id="390" dur="42" decel="50000">
                                          <p:stCondLst>
                                            <p:cond delay="335"/>
                                          </p:stCondLst>
                                        </p:cTn>
                                        <p:tgtEl>
                                          <p:spTgt spid="161"/>
                                        </p:tgtEl>
                                      </p:cBhvr>
                                      <p:to x="100000" y="100000"/>
                                    </p:animScale>
                                    <p:animScale>
                                      <p:cBhvr>
                                        <p:cTn id="391" dur="7">
                                          <p:stCondLst>
                                            <p:cond delay="411"/>
                                          </p:stCondLst>
                                        </p:cTn>
                                        <p:tgtEl>
                                          <p:spTgt spid="161"/>
                                        </p:tgtEl>
                                      </p:cBhvr>
                                      <p:to x="100000" y="90000"/>
                                    </p:animScale>
                                    <p:animScale>
                                      <p:cBhvr>
                                        <p:cTn id="392" dur="42" decel="50000">
                                          <p:stCondLst>
                                            <p:cond delay="417"/>
                                          </p:stCondLst>
                                        </p:cTn>
                                        <p:tgtEl>
                                          <p:spTgt spid="161"/>
                                        </p:tgtEl>
                                      </p:cBhvr>
                                      <p:to x="100000" y="100000"/>
                                    </p:animScale>
                                    <p:animScale>
                                      <p:cBhvr>
                                        <p:cTn id="393" dur="7">
                                          <p:stCondLst>
                                            <p:cond delay="452"/>
                                          </p:stCondLst>
                                        </p:cTn>
                                        <p:tgtEl>
                                          <p:spTgt spid="161"/>
                                        </p:tgtEl>
                                      </p:cBhvr>
                                      <p:to x="100000" y="95000"/>
                                    </p:animScale>
                                    <p:animScale>
                                      <p:cBhvr>
                                        <p:cTn id="394" dur="42" decel="50000">
                                          <p:stCondLst>
                                            <p:cond delay="459"/>
                                          </p:stCondLst>
                                        </p:cTn>
                                        <p:tgtEl>
                                          <p:spTgt spid="161"/>
                                        </p:tgtEl>
                                      </p:cBhvr>
                                      <p:to x="100000" y="100000"/>
                                    </p:animScale>
                                  </p:childTnLst>
                                </p:cTn>
                              </p:par>
                            </p:childTnLst>
                          </p:cTn>
                        </p:par>
                        <p:par>
                          <p:cTn id="395" fill="hold">
                            <p:stCondLst>
                              <p:cond delay="11500"/>
                            </p:stCondLst>
                            <p:childTnLst>
                              <p:par>
                                <p:cTn id="396" presetID="26" presetClass="entr" presetSubtype="0" fill="hold" nodeType="afterEffect">
                                  <p:stCondLst>
                                    <p:cond delay="0"/>
                                  </p:stCondLst>
                                  <p:childTnLst>
                                    <p:set>
                                      <p:cBhvr>
                                        <p:cTn id="397" dur="1" fill="hold">
                                          <p:stCondLst>
                                            <p:cond delay="0"/>
                                          </p:stCondLst>
                                        </p:cTn>
                                        <p:tgtEl>
                                          <p:spTgt spid="160"/>
                                        </p:tgtEl>
                                        <p:attrNameLst>
                                          <p:attrName>style.visibility</p:attrName>
                                        </p:attrNameLst>
                                      </p:cBhvr>
                                      <p:to>
                                        <p:strVal val="visible"/>
                                      </p:to>
                                    </p:set>
                                    <p:animEffect transition="in" filter="wipe(down)">
                                      <p:cBhvr>
                                        <p:cTn id="398" dur="145">
                                          <p:stCondLst>
                                            <p:cond delay="0"/>
                                          </p:stCondLst>
                                        </p:cTn>
                                        <p:tgtEl>
                                          <p:spTgt spid="160"/>
                                        </p:tgtEl>
                                      </p:cBhvr>
                                    </p:animEffect>
                                    <p:anim calcmode="lin" valueType="num">
                                      <p:cBhvr>
                                        <p:cTn id="399" dur="456" tmFilter="0,0; 0.14,0.36; 0.43,0.73; 0.71,0.91; 1.0,1.0">
                                          <p:stCondLst>
                                            <p:cond delay="0"/>
                                          </p:stCondLst>
                                        </p:cTn>
                                        <p:tgtEl>
                                          <p:spTgt spid="160"/>
                                        </p:tgtEl>
                                        <p:attrNameLst>
                                          <p:attrName>ppt_x</p:attrName>
                                        </p:attrNameLst>
                                      </p:cBhvr>
                                      <p:tavLst>
                                        <p:tav tm="0">
                                          <p:val>
                                            <p:strVal val="#ppt_x-0.25"/>
                                          </p:val>
                                        </p:tav>
                                        <p:tav tm="100000">
                                          <p:val>
                                            <p:strVal val="#ppt_x"/>
                                          </p:val>
                                        </p:tav>
                                      </p:tavLst>
                                    </p:anim>
                                    <p:anim calcmode="lin" valueType="num">
                                      <p:cBhvr>
                                        <p:cTn id="400" dur="166" tmFilter="0.0,0.0; 0.25,0.07; 0.50,0.2; 0.75,0.467; 1.0,1.0">
                                          <p:stCondLst>
                                            <p:cond delay="0"/>
                                          </p:stCondLst>
                                        </p:cTn>
                                        <p:tgtEl>
                                          <p:spTgt spid="160"/>
                                        </p:tgtEl>
                                        <p:attrNameLst>
                                          <p:attrName>ppt_y</p:attrName>
                                        </p:attrNameLst>
                                      </p:cBhvr>
                                      <p:tavLst>
                                        <p:tav tm="0" fmla="#ppt_y-sin(pi*$)/3">
                                          <p:val>
                                            <p:fltVal val="0.5"/>
                                          </p:val>
                                        </p:tav>
                                        <p:tav tm="100000">
                                          <p:val>
                                            <p:fltVal val="1"/>
                                          </p:val>
                                        </p:tav>
                                      </p:tavLst>
                                    </p:anim>
                                    <p:anim calcmode="lin" valueType="num">
                                      <p:cBhvr>
                                        <p:cTn id="401" dur="166" tmFilter="0, 0; 0.125,0.2665; 0.25,0.4; 0.375,0.465; 0.5,0.5;  0.625,0.535; 0.75,0.6; 0.875,0.7335; 1,1">
                                          <p:stCondLst>
                                            <p:cond delay="166"/>
                                          </p:stCondLst>
                                        </p:cTn>
                                        <p:tgtEl>
                                          <p:spTgt spid="160"/>
                                        </p:tgtEl>
                                        <p:attrNameLst>
                                          <p:attrName>ppt_y</p:attrName>
                                        </p:attrNameLst>
                                      </p:cBhvr>
                                      <p:tavLst>
                                        <p:tav tm="0" fmla="#ppt_y-sin(pi*$)/9">
                                          <p:val>
                                            <p:fltVal val="0"/>
                                          </p:val>
                                        </p:tav>
                                        <p:tav tm="100000">
                                          <p:val>
                                            <p:fltVal val="1"/>
                                          </p:val>
                                        </p:tav>
                                      </p:tavLst>
                                    </p:anim>
                                    <p:anim calcmode="lin" valueType="num">
                                      <p:cBhvr>
                                        <p:cTn id="402" dur="83" tmFilter="0, 0; 0.125,0.2665; 0.25,0.4; 0.375,0.465; 0.5,0.5;  0.625,0.535; 0.75,0.6; 0.875,0.7335; 1,1">
                                          <p:stCondLst>
                                            <p:cond delay="331"/>
                                          </p:stCondLst>
                                        </p:cTn>
                                        <p:tgtEl>
                                          <p:spTgt spid="160"/>
                                        </p:tgtEl>
                                        <p:attrNameLst>
                                          <p:attrName>ppt_y</p:attrName>
                                        </p:attrNameLst>
                                      </p:cBhvr>
                                      <p:tavLst>
                                        <p:tav tm="0" fmla="#ppt_y-sin(pi*$)/27">
                                          <p:val>
                                            <p:fltVal val="0"/>
                                          </p:val>
                                        </p:tav>
                                        <p:tav tm="100000">
                                          <p:val>
                                            <p:fltVal val="1"/>
                                          </p:val>
                                        </p:tav>
                                      </p:tavLst>
                                    </p:anim>
                                    <p:anim calcmode="lin" valueType="num">
                                      <p:cBhvr>
                                        <p:cTn id="403" dur="41" tmFilter="0, 0; 0.125,0.2665; 0.25,0.4; 0.375,0.465; 0.5,0.5;  0.625,0.535; 0.75,0.6; 0.875,0.7335; 1,1">
                                          <p:stCondLst>
                                            <p:cond delay="414"/>
                                          </p:stCondLst>
                                        </p:cTn>
                                        <p:tgtEl>
                                          <p:spTgt spid="160"/>
                                        </p:tgtEl>
                                        <p:attrNameLst>
                                          <p:attrName>ppt_y</p:attrName>
                                        </p:attrNameLst>
                                      </p:cBhvr>
                                      <p:tavLst>
                                        <p:tav tm="0" fmla="#ppt_y-sin(pi*$)/81">
                                          <p:val>
                                            <p:fltVal val="0"/>
                                          </p:val>
                                        </p:tav>
                                        <p:tav tm="100000">
                                          <p:val>
                                            <p:fltVal val="1"/>
                                          </p:val>
                                        </p:tav>
                                      </p:tavLst>
                                    </p:anim>
                                    <p:animScale>
                                      <p:cBhvr>
                                        <p:cTn id="404" dur="7">
                                          <p:stCondLst>
                                            <p:cond delay="163"/>
                                          </p:stCondLst>
                                        </p:cTn>
                                        <p:tgtEl>
                                          <p:spTgt spid="160"/>
                                        </p:tgtEl>
                                      </p:cBhvr>
                                      <p:to x="100000" y="60000"/>
                                    </p:animScale>
                                    <p:animScale>
                                      <p:cBhvr>
                                        <p:cTn id="405" dur="42" decel="50000">
                                          <p:stCondLst>
                                            <p:cond delay="169"/>
                                          </p:stCondLst>
                                        </p:cTn>
                                        <p:tgtEl>
                                          <p:spTgt spid="160"/>
                                        </p:tgtEl>
                                      </p:cBhvr>
                                      <p:to x="100000" y="100000"/>
                                    </p:animScale>
                                    <p:animScale>
                                      <p:cBhvr>
                                        <p:cTn id="406" dur="7">
                                          <p:stCondLst>
                                            <p:cond delay="328"/>
                                          </p:stCondLst>
                                        </p:cTn>
                                        <p:tgtEl>
                                          <p:spTgt spid="160"/>
                                        </p:tgtEl>
                                      </p:cBhvr>
                                      <p:to x="100000" y="80000"/>
                                    </p:animScale>
                                    <p:animScale>
                                      <p:cBhvr>
                                        <p:cTn id="407" dur="42" decel="50000">
                                          <p:stCondLst>
                                            <p:cond delay="335"/>
                                          </p:stCondLst>
                                        </p:cTn>
                                        <p:tgtEl>
                                          <p:spTgt spid="160"/>
                                        </p:tgtEl>
                                      </p:cBhvr>
                                      <p:to x="100000" y="100000"/>
                                    </p:animScale>
                                    <p:animScale>
                                      <p:cBhvr>
                                        <p:cTn id="408" dur="7">
                                          <p:stCondLst>
                                            <p:cond delay="411"/>
                                          </p:stCondLst>
                                        </p:cTn>
                                        <p:tgtEl>
                                          <p:spTgt spid="160"/>
                                        </p:tgtEl>
                                      </p:cBhvr>
                                      <p:to x="100000" y="90000"/>
                                    </p:animScale>
                                    <p:animScale>
                                      <p:cBhvr>
                                        <p:cTn id="409" dur="42" decel="50000">
                                          <p:stCondLst>
                                            <p:cond delay="417"/>
                                          </p:stCondLst>
                                        </p:cTn>
                                        <p:tgtEl>
                                          <p:spTgt spid="160"/>
                                        </p:tgtEl>
                                      </p:cBhvr>
                                      <p:to x="100000" y="100000"/>
                                    </p:animScale>
                                    <p:animScale>
                                      <p:cBhvr>
                                        <p:cTn id="410" dur="7">
                                          <p:stCondLst>
                                            <p:cond delay="452"/>
                                          </p:stCondLst>
                                        </p:cTn>
                                        <p:tgtEl>
                                          <p:spTgt spid="160"/>
                                        </p:tgtEl>
                                      </p:cBhvr>
                                      <p:to x="100000" y="95000"/>
                                    </p:animScale>
                                    <p:animScale>
                                      <p:cBhvr>
                                        <p:cTn id="411" dur="42" decel="50000">
                                          <p:stCondLst>
                                            <p:cond delay="459"/>
                                          </p:stCondLst>
                                        </p:cTn>
                                        <p:tgtEl>
                                          <p:spTgt spid="160"/>
                                        </p:tgtEl>
                                      </p:cBhvr>
                                      <p:to x="100000" y="100000"/>
                                    </p:animScale>
                                  </p:childTnLst>
                                </p:cTn>
                              </p:par>
                            </p:childTnLst>
                          </p:cTn>
                        </p:par>
                        <p:par>
                          <p:cTn id="412" fill="hold">
                            <p:stCondLst>
                              <p:cond delay="12000"/>
                            </p:stCondLst>
                            <p:childTnLst>
                              <p:par>
                                <p:cTn id="413" presetID="26" presetClass="entr" presetSubtype="0" fill="hold" nodeType="afterEffect">
                                  <p:stCondLst>
                                    <p:cond delay="0"/>
                                  </p:stCondLst>
                                  <p:childTnLst>
                                    <p:set>
                                      <p:cBhvr>
                                        <p:cTn id="414" dur="1" fill="hold">
                                          <p:stCondLst>
                                            <p:cond delay="0"/>
                                          </p:stCondLst>
                                        </p:cTn>
                                        <p:tgtEl>
                                          <p:spTgt spid="168"/>
                                        </p:tgtEl>
                                        <p:attrNameLst>
                                          <p:attrName>style.visibility</p:attrName>
                                        </p:attrNameLst>
                                      </p:cBhvr>
                                      <p:to>
                                        <p:strVal val="visible"/>
                                      </p:to>
                                    </p:set>
                                    <p:animEffect transition="in" filter="wipe(down)">
                                      <p:cBhvr>
                                        <p:cTn id="415" dur="145">
                                          <p:stCondLst>
                                            <p:cond delay="0"/>
                                          </p:stCondLst>
                                        </p:cTn>
                                        <p:tgtEl>
                                          <p:spTgt spid="168"/>
                                        </p:tgtEl>
                                      </p:cBhvr>
                                    </p:animEffect>
                                    <p:anim calcmode="lin" valueType="num">
                                      <p:cBhvr>
                                        <p:cTn id="416" dur="456" tmFilter="0,0; 0.14,0.36; 0.43,0.73; 0.71,0.91; 1.0,1.0">
                                          <p:stCondLst>
                                            <p:cond delay="0"/>
                                          </p:stCondLst>
                                        </p:cTn>
                                        <p:tgtEl>
                                          <p:spTgt spid="168"/>
                                        </p:tgtEl>
                                        <p:attrNameLst>
                                          <p:attrName>ppt_x</p:attrName>
                                        </p:attrNameLst>
                                      </p:cBhvr>
                                      <p:tavLst>
                                        <p:tav tm="0">
                                          <p:val>
                                            <p:strVal val="#ppt_x-0.25"/>
                                          </p:val>
                                        </p:tav>
                                        <p:tav tm="100000">
                                          <p:val>
                                            <p:strVal val="#ppt_x"/>
                                          </p:val>
                                        </p:tav>
                                      </p:tavLst>
                                    </p:anim>
                                    <p:anim calcmode="lin" valueType="num">
                                      <p:cBhvr>
                                        <p:cTn id="417" dur="166" tmFilter="0.0,0.0; 0.25,0.07; 0.50,0.2; 0.75,0.467; 1.0,1.0">
                                          <p:stCondLst>
                                            <p:cond delay="0"/>
                                          </p:stCondLst>
                                        </p:cTn>
                                        <p:tgtEl>
                                          <p:spTgt spid="168"/>
                                        </p:tgtEl>
                                        <p:attrNameLst>
                                          <p:attrName>ppt_y</p:attrName>
                                        </p:attrNameLst>
                                      </p:cBhvr>
                                      <p:tavLst>
                                        <p:tav tm="0" fmla="#ppt_y-sin(pi*$)/3">
                                          <p:val>
                                            <p:fltVal val="0.5"/>
                                          </p:val>
                                        </p:tav>
                                        <p:tav tm="100000">
                                          <p:val>
                                            <p:fltVal val="1"/>
                                          </p:val>
                                        </p:tav>
                                      </p:tavLst>
                                    </p:anim>
                                    <p:anim calcmode="lin" valueType="num">
                                      <p:cBhvr>
                                        <p:cTn id="418" dur="166" tmFilter="0, 0; 0.125,0.2665; 0.25,0.4; 0.375,0.465; 0.5,0.5;  0.625,0.535; 0.75,0.6; 0.875,0.7335; 1,1">
                                          <p:stCondLst>
                                            <p:cond delay="166"/>
                                          </p:stCondLst>
                                        </p:cTn>
                                        <p:tgtEl>
                                          <p:spTgt spid="168"/>
                                        </p:tgtEl>
                                        <p:attrNameLst>
                                          <p:attrName>ppt_y</p:attrName>
                                        </p:attrNameLst>
                                      </p:cBhvr>
                                      <p:tavLst>
                                        <p:tav tm="0" fmla="#ppt_y-sin(pi*$)/9">
                                          <p:val>
                                            <p:fltVal val="0"/>
                                          </p:val>
                                        </p:tav>
                                        <p:tav tm="100000">
                                          <p:val>
                                            <p:fltVal val="1"/>
                                          </p:val>
                                        </p:tav>
                                      </p:tavLst>
                                    </p:anim>
                                    <p:anim calcmode="lin" valueType="num">
                                      <p:cBhvr>
                                        <p:cTn id="419" dur="83" tmFilter="0, 0; 0.125,0.2665; 0.25,0.4; 0.375,0.465; 0.5,0.5;  0.625,0.535; 0.75,0.6; 0.875,0.7335; 1,1">
                                          <p:stCondLst>
                                            <p:cond delay="331"/>
                                          </p:stCondLst>
                                        </p:cTn>
                                        <p:tgtEl>
                                          <p:spTgt spid="168"/>
                                        </p:tgtEl>
                                        <p:attrNameLst>
                                          <p:attrName>ppt_y</p:attrName>
                                        </p:attrNameLst>
                                      </p:cBhvr>
                                      <p:tavLst>
                                        <p:tav tm="0" fmla="#ppt_y-sin(pi*$)/27">
                                          <p:val>
                                            <p:fltVal val="0"/>
                                          </p:val>
                                        </p:tav>
                                        <p:tav tm="100000">
                                          <p:val>
                                            <p:fltVal val="1"/>
                                          </p:val>
                                        </p:tav>
                                      </p:tavLst>
                                    </p:anim>
                                    <p:anim calcmode="lin" valueType="num">
                                      <p:cBhvr>
                                        <p:cTn id="420" dur="41" tmFilter="0, 0; 0.125,0.2665; 0.25,0.4; 0.375,0.465; 0.5,0.5;  0.625,0.535; 0.75,0.6; 0.875,0.7335; 1,1">
                                          <p:stCondLst>
                                            <p:cond delay="414"/>
                                          </p:stCondLst>
                                        </p:cTn>
                                        <p:tgtEl>
                                          <p:spTgt spid="168"/>
                                        </p:tgtEl>
                                        <p:attrNameLst>
                                          <p:attrName>ppt_y</p:attrName>
                                        </p:attrNameLst>
                                      </p:cBhvr>
                                      <p:tavLst>
                                        <p:tav tm="0" fmla="#ppt_y-sin(pi*$)/81">
                                          <p:val>
                                            <p:fltVal val="0"/>
                                          </p:val>
                                        </p:tav>
                                        <p:tav tm="100000">
                                          <p:val>
                                            <p:fltVal val="1"/>
                                          </p:val>
                                        </p:tav>
                                      </p:tavLst>
                                    </p:anim>
                                    <p:animScale>
                                      <p:cBhvr>
                                        <p:cTn id="421" dur="7">
                                          <p:stCondLst>
                                            <p:cond delay="163"/>
                                          </p:stCondLst>
                                        </p:cTn>
                                        <p:tgtEl>
                                          <p:spTgt spid="168"/>
                                        </p:tgtEl>
                                      </p:cBhvr>
                                      <p:to x="100000" y="60000"/>
                                    </p:animScale>
                                    <p:animScale>
                                      <p:cBhvr>
                                        <p:cTn id="422" dur="42" decel="50000">
                                          <p:stCondLst>
                                            <p:cond delay="169"/>
                                          </p:stCondLst>
                                        </p:cTn>
                                        <p:tgtEl>
                                          <p:spTgt spid="168"/>
                                        </p:tgtEl>
                                      </p:cBhvr>
                                      <p:to x="100000" y="100000"/>
                                    </p:animScale>
                                    <p:animScale>
                                      <p:cBhvr>
                                        <p:cTn id="423" dur="7">
                                          <p:stCondLst>
                                            <p:cond delay="328"/>
                                          </p:stCondLst>
                                        </p:cTn>
                                        <p:tgtEl>
                                          <p:spTgt spid="168"/>
                                        </p:tgtEl>
                                      </p:cBhvr>
                                      <p:to x="100000" y="80000"/>
                                    </p:animScale>
                                    <p:animScale>
                                      <p:cBhvr>
                                        <p:cTn id="424" dur="42" decel="50000">
                                          <p:stCondLst>
                                            <p:cond delay="335"/>
                                          </p:stCondLst>
                                        </p:cTn>
                                        <p:tgtEl>
                                          <p:spTgt spid="168"/>
                                        </p:tgtEl>
                                      </p:cBhvr>
                                      <p:to x="100000" y="100000"/>
                                    </p:animScale>
                                    <p:animScale>
                                      <p:cBhvr>
                                        <p:cTn id="425" dur="7">
                                          <p:stCondLst>
                                            <p:cond delay="411"/>
                                          </p:stCondLst>
                                        </p:cTn>
                                        <p:tgtEl>
                                          <p:spTgt spid="168"/>
                                        </p:tgtEl>
                                      </p:cBhvr>
                                      <p:to x="100000" y="90000"/>
                                    </p:animScale>
                                    <p:animScale>
                                      <p:cBhvr>
                                        <p:cTn id="426" dur="42" decel="50000">
                                          <p:stCondLst>
                                            <p:cond delay="417"/>
                                          </p:stCondLst>
                                        </p:cTn>
                                        <p:tgtEl>
                                          <p:spTgt spid="168"/>
                                        </p:tgtEl>
                                      </p:cBhvr>
                                      <p:to x="100000" y="100000"/>
                                    </p:animScale>
                                    <p:animScale>
                                      <p:cBhvr>
                                        <p:cTn id="427" dur="7">
                                          <p:stCondLst>
                                            <p:cond delay="452"/>
                                          </p:stCondLst>
                                        </p:cTn>
                                        <p:tgtEl>
                                          <p:spTgt spid="168"/>
                                        </p:tgtEl>
                                      </p:cBhvr>
                                      <p:to x="100000" y="95000"/>
                                    </p:animScale>
                                    <p:animScale>
                                      <p:cBhvr>
                                        <p:cTn id="428" dur="42" decel="50000">
                                          <p:stCondLst>
                                            <p:cond delay="459"/>
                                          </p:stCondLst>
                                        </p:cTn>
                                        <p:tgtEl>
                                          <p:spTgt spid="168"/>
                                        </p:tgtEl>
                                      </p:cBhvr>
                                      <p:to x="100000" y="100000"/>
                                    </p:animScale>
                                  </p:childTnLst>
                                </p:cTn>
                              </p:par>
                            </p:childTnLst>
                          </p:cTn>
                        </p:par>
                        <p:par>
                          <p:cTn id="429" fill="hold">
                            <p:stCondLst>
                              <p:cond delay="12500"/>
                            </p:stCondLst>
                            <p:childTnLst>
                              <p:par>
                                <p:cTn id="430" presetID="26" presetClass="entr" presetSubtype="0" fill="hold" nodeType="afterEffect">
                                  <p:stCondLst>
                                    <p:cond delay="0"/>
                                  </p:stCondLst>
                                  <p:childTnLst>
                                    <p:set>
                                      <p:cBhvr>
                                        <p:cTn id="431" dur="1" fill="hold">
                                          <p:stCondLst>
                                            <p:cond delay="0"/>
                                          </p:stCondLst>
                                        </p:cTn>
                                        <p:tgtEl>
                                          <p:spTgt spid="167"/>
                                        </p:tgtEl>
                                        <p:attrNameLst>
                                          <p:attrName>style.visibility</p:attrName>
                                        </p:attrNameLst>
                                      </p:cBhvr>
                                      <p:to>
                                        <p:strVal val="visible"/>
                                      </p:to>
                                    </p:set>
                                    <p:animEffect transition="in" filter="wipe(down)">
                                      <p:cBhvr>
                                        <p:cTn id="432" dur="145">
                                          <p:stCondLst>
                                            <p:cond delay="0"/>
                                          </p:stCondLst>
                                        </p:cTn>
                                        <p:tgtEl>
                                          <p:spTgt spid="167"/>
                                        </p:tgtEl>
                                      </p:cBhvr>
                                    </p:animEffect>
                                    <p:anim calcmode="lin" valueType="num">
                                      <p:cBhvr>
                                        <p:cTn id="433" dur="456" tmFilter="0,0; 0.14,0.36; 0.43,0.73; 0.71,0.91; 1.0,1.0">
                                          <p:stCondLst>
                                            <p:cond delay="0"/>
                                          </p:stCondLst>
                                        </p:cTn>
                                        <p:tgtEl>
                                          <p:spTgt spid="167"/>
                                        </p:tgtEl>
                                        <p:attrNameLst>
                                          <p:attrName>ppt_x</p:attrName>
                                        </p:attrNameLst>
                                      </p:cBhvr>
                                      <p:tavLst>
                                        <p:tav tm="0">
                                          <p:val>
                                            <p:strVal val="#ppt_x-0.25"/>
                                          </p:val>
                                        </p:tav>
                                        <p:tav tm="100000">
                                          <p:val>
                                            <p:strVal val="#ppt_x"/>
                                          </p:val>
                                        </p:tav>
                                      </p:tavLst>
                                    </p:anim>
                                    <p:anim calcmode="lin" valueType="num">
                                      <p:cBhvr>
                                        <p:cTn id="434" dur="166" tmFilter="0.0,0.0; 0.25,0.07; 0.50,0.2; 0.75,0.467; 1.0,1.0">
                                          <p:stCondLst>
                                            <p:cond delay="0"/>
                                          </p:stCondLst>
                                        </p:cTn>
                                        <p:tgtEl>
                                          <p:spTgt spid="167"/>
                                        </p:tgtEl>
                                        <p:attrNameLst>
                                          <p:attrName>ppt_y</p:attrName>
                                        </p:attrNameLst>
                                      </p:cBhvr>
                                      <p:tavLst>
                                        <p:tav tm="0" fmla="#ppt_y-sin(pi*$)/3">
                                          <p:val>
                                            <p:fltVal val="0.5"/>
                                          </p:val>
                                        </p:tav>
                                        <p:tav tm="100000">
                                          <p:val>
                                            <p:fltVal val="1"/>
                                          </p:val>
                                        </p:tav>
                                      </p:tavLst>
                                    </p:anim>
                                    <p:anim calcmode="lin" valueType="num">
                                      <p:cBhvr>
                                        <p:cTn id="435" dur="166" tmFilter="0, 0; 0.125,0.2665; 0.25,0.4; 0.375,0.465; 0.5,0.5;  0.625,0.535; 0.75,0.6; 0.875,0.7335; 1,1">
                                          <p:stCondLst>
                                            <p:cond delay="166"/>
                                          </p:stCondLst>
                                        </p:cTn>
                                        <p:tgtEl>
                                          <p:spTgt spid="167"/>
                                        </p:tgtEl>
                                        <p:attrNameLst>
                                          <p:attrName>ppt_y</p:attrName>
                                        </p:attrNameLst>
                                      </p:cBhvr>
                                      <p:tavLst>
                                        <p:tav tm="0" fmla="#ppt_y-sin(pi*$)/9">
                                          <p:val>
                                            <p:fltVal val="0"/>
                                          </p:val>
                                        </p:tav>
                                        <p:tav tm="100000">
                                          <p:val>
                                            <p:fltVal val="1"/>
                                          </p:val>
                                        </p:tav>
                                      </p:tavLst>
                                    </p:anim>
                                    <p:anim calcmode="lin" valueType="num">
                                      <p:cBhvr>
                                        <p:cTn id="436" dur="83" tmFilter="0, 0; 0.125,0.2665; 0.25,0.4; 0.375,0.465; 0.5,0.5;  0.625,0.535; 0.75,0.6; 0.875,0.7335; 1,1">
                                          <p:stCondLst>
                                            <p:cond delay="331"/>
                                          </p:stCondLst>
                                        </p:cTn>
                                        <p:tgtEl>
                                          <p:spTgt spid="167"/>
                                        </p:tgtEl>
                                        <p:attrNameLst>
                                          <p:attrName>ppt_y</p:attrName>
                                        </p:attrNameLst>
                                      </p:cBhvr>
                                      <p:tavLst>
                                        <p:tav tm="0" fmla="#ppt_y-sin(pi*$)/27">
                                          <p:val>
                                            <p:fltVal val="0"/>
                                          </p:val>
                                        </p:tav>
                                        <p:tav tm="100000">
                                          <p:val>
                                            <p:fltVal val="1"/>
                                          </p:val>
                                        </p:tav>
                                      </p:tavLst>
                                    </p:anim>
                                    <p:anim calcmode="lin" valueType="num">
                                      <p:cBhvr>
                                        <p:cTn id="437" dur="41" tmFilter="0, 0; 0.125,0.2665; 0.25,0.4; 0.375,0.465; 0.5,0.5;  0.625,0.535; 0.75,0.6; 0.875,0.7335; 1,1">
                                          <p:stCondLst>
                                            <p:cond delay="414"/>
                                          </p:stCondLst>
                                        </p:cTn>
                                        <p:tgtEl>
                                          <p:spTgt spid="167"/>
                                        </p:tgtEl>
                                        <p:attrNameLst>
                                          <p:attrName>ppt_y</p:attrName>
                                        </p:attrNameLst>
                                      </p:cBhvr>
                                      <p:tavLst>
                                        <p:tav tm="0" fmla="#ppt_y-sin(pi*$)/81">
                                          <p:val>
                                            <p:fltVal val="0"/>
                                          </p:val>
                                        </p:tav>
                                        <p:tav tm="100000">
                                          <p:val>
                                            <p:fltVal val="1"/>
                                          </p:val>
                                        </p:tav>
                                      </p:tavLst>
                                    </p:anim>
                                    <p:animScale>
                                      <p:cBhvr>
                                        <p:cTn id="438" dur="7">
                                          <p:stCondLst>
                                            <p:cond delay="163"/>
                                          </p:stCondLst>
                                        </p:cTn>
                                        <p:tgtEl>
                                          <p:spTgt spid="167"/>
                                        </p:tgtEl>
                                      </p:cBhvr>
                                      <p:to x="100000" y="60000"/>
                                    </p:animScale>
                                    <p:animScale>
                                      <p:cBhvr>
                                        <p:cTn id="439" dur="42" decel="50000">
                                          <p:stCondLst>
                                            <p:cond delay="169"/>
                                          </p:stCondLst>
                                        </p:cTn>
                                        <p:tgtEl>
                                          <p:spTgt spid="167"/>
                                        </p:tgtEl>
                                      </p:cBhvr>
                                      <p:to x="100000" y="100000"/>
                                    </p:animScale>
                                    <p:animScale>
                                      <p:cBhvr>
                                        <p:cTn id="440" dur="7">
                                          <p:stCondLst>
                                            <p:cond delay="328"/>
                                          </p:stCondLst>
                                        </p:cTn>
                                        <p:tgtEl>
                                          <p:spTgt spid="167"/>
                                        </p:tgtEl>
                                      </p:cBhvr>
                                      <p:to x="100000" y="80000"/>
                                    </p:animScale>
                                    <p:animScale>
                                      <p:cBhvr>
                                        <p:cTn id="441" dur="42" decel="50000">
                                          <p:stCondLst>
                                            <p:cond delay="335"/>
                                          </p:stCondLst>
                                        </p:cTn>
                                        <p:tgtEl>
                                          <p:spTgt spid="167"/>
                                        </p:tgtEl>
                                      </p:cBhvr>
                                      <p:to x="100000" y="100000"/>
                                    </p:animScale>
                                    <p:animScale>
                                      <p:cBhvr>
                                        <p:cTn id="442" dur="7">
                                          <p:stCondLst>
                                            <p:cond delay="411"/>
                                          </p:stCondLst>
                                        </p:cTn>
                                        <p:tgtEl>
                                          <p:spTgt spid="167"/>
                                        </p:tgtEl>
                                      </p:cBhvr>
                                      <p:to x="100000" y="90000"/>
                                    </p:animScale>
                                    <p:animScale>
                                      <p:cBhvr>
                                        <p:cTn id="443" dur="42" decel="50000">
                                          <p:stCondLst>
                                            <p:cond delay="417"/>
                                          </p:stCondLst>
                                        </p:cTn>
                                        <p:tgtEl>
                                          <p:spTgt spid="167"/>
                                        </p:tgtEl>
                                      </p:cBhvr>
                                      <p:to x="100000" y="100000"/>
                                    </p:animScale>
                                    <p:animScale>
                                      <p:cBhvr>
                                        <p:cTn id="444" dur="7">
                                          <p:stCondLst>
                                            <p:cond delay="452"/>
                                          </p:stCondLst>
                                        </p:cTn>
                                        <p:tgtEl>
                                          <p:spTgt spid="167"/>
                                        </p:tgtEl>
                                      </p:cBhvr>
                                      <p:to x="100000" y="95000"/>
                                    </p:animScale>
                                    <p:animScale>
                                      <p:cBhvr>
                                        <p:cTn id="445" dur="42" decel="50000">
                                          <p:stCondLst>
                                            <p:cond delay="459"/>
                                          </p:stCondLst>
                                        </p:cTn>
                                        <p:tgtEl>
                                          <p:spTgt spid="167"/>
                                        </p:tgtEl>
                                      </p:cBhvr>
                                      <p:to x="100000" y="100000"/>
                                    </p:animScale>
                                  </p:childTnLst>
                                </p:cTn>
                              </p:par>
                            </p:childTnLst>
                          </p:cTn>
                        </p:par>
                        <p:par>
                          <p:cTn id="446" fill="hold">
                            <p:stCondLst>
                              <p:cond delay="13000"/>
                            </p:stCondLst>
                            <p:childTnLst>
                              <p:par>
                                <p:cTn id="447" presetID="26" presetClass="entr" presetSubtype="0" fill="hold" nodeType="afterEffect">
                                  <p:stCondLst>
                                    <p:cond delay="0"/>
                                  </p:stCondLst>
                                  <p:childTnLst>
                                    <p:set>
                                      <p:cBhvr>
                                        <p:cTn id="448" dur="1" fill="hold">
                                          <p:stCondLst>
                                            <p:cond delay="0"/>
                                          </p:stCondLst>
                                        </p:cTn>
                                        <p:tgtEl>
                                          <p:spTgt spid="170"/>
                                        </p:tgtEl>
                                        <p:attrNameLst>
                                          <p:attrName>style.visibility</p:attrName>
                                        </p:attrNameLst>
                                      </p:cBhvr>
                                      <p:to>
                                        <p:strVal val="visible"/>
                                      </p:to>
                                    </p:set>
                                    <p:animEffect transition="in" filter="wipe(down)">
                                      <p:cBhvr>
                                        <p:cTn id="449" dur="145">
                                          <p:stCondLst>
                                            <p:cond delay="0"/>
                                          </p:stCondLst>
                                        </p:cTn>
                                        <p:tgtEl>
                                          <p:spTgt spid="170"/>
                                        </p:tgtEl>
                                      </p:cBhvr>
                                    </p:animEffect>
                                    <p:anim calcmode="lin" valueType="num">
                                      <p:cBhvr>
                                        <p:cTn id="450" dur="456" tmFilter="0,0; 0.14,0.36; 0.43,0.73; 0.71,0.91; 1.0,1.0">
                                          <p:stCondLst>
                                            <p:cond delay="0"/>
                                          </p:stCondLst>
                                        </p:cTn>
                                        <p:tgtEl>
                                          <p:spTgt spid="170"/>
                                        </p:tgtEl>
                                        <p:attrNameLst>
                                          <p:attrName>ppt_x</p:attrName>
                                        </p:attrNameLst>
                                      </p:cBhvr>
                                      <p:tavLst>
                                        <p:tav tm="0">
                                          <p:val>
                                            <p:strVal val="#ppt_x-0.25"/>
                                          </p:val>
                                        </p:tav>
                                        <p:tav tm="100000">
                                          <p:val>
                                            <p:strVal val="#ppt_x"/>
                                          </p:val>
                                        </p:tav>
                                      </p:tavLst>
                                    </p:anim>
                                    <p:anim calcmode="lin" valueType="num">
                                      <p:cBhvr>
                                        <p:cTn id="451" dur="166" tmFilter="0.0,0.0; 0.25,0.07; 0.50,0.2; 0.75,0.467; 1.0,1.0">
                                          <p:stCondLst>
                                            <p:cond delay="0"/>
                                          </p:stCondLst>
                                        </p:cTn>
                                        <p:tgtEl>
                                          <p:spTgt spid="170"/>
                                        </p:tgtEl>
                                        <p:attrNameLst>
                                          <p:attrName>ppt_y</p:attrName>
                                        </p:attrNameLst>
                                      </p:cBhvr>
                                      <p:tavLst>
                                        <p:tav tm="0" fmla="#ppt_y-sin(pi*$)/3">
                                          <p:val>
                                            <p:fltVal val="0.5"/>
                                          </p:val>
                                        </p:tav>
                                        <p:tav tm="100000">
                                          <p:val>
                                            <p:fltVal val="1"/>
                                          </p:val>
                                        </p:tav>
                                      </p:tavLst>
                                    </p:anim>
                                    <p:anim calcmode="lin" valueType="num">
                                      <p:cBhvr>
                                        <p:cTn id="452" dur="166" tmFilter="0, 0; 0.125,0.2665; 0.25,0.4; 0.375,0.465; 0.5,0.5;  0.625,0.535; 0.75,0.6; 0.875,0.7335; 1,1">
                                          <p:stCondLst>
                                            <p:cond delay="166"/>
                                          </p:stCondLst>
                                        </p:cTn>
                                        <p:tgtEl>
                                          <p:spTgt spid="170"/>
                                        </p:tgtEl>
                                        <p:attrNameLst>
                                          <p:attrName>ppt_y</p:attrName>
                                        </p:attrNameLst>
                                      </p:cBhvr>
                                      <p:tavLst>
                                        <p:tav tm="0" fmla="#ppt_y-sin(pi*$)/9">
                                          <p:val>
                                            <p:fltVal val="0"/>
                                          </p:val>
                                        </p:tav>
                                        <p:tav tm="100000">
                                          <p:val>
                                            <p:fltVal val="1"/>
                                          </p:val>
                                        </p:tav>
                                      </p:tavLst>
                                    </p:anim>
                                    <p:anim calcmode="lin" valueType="num">
                                      <p:cBhvr>
                                        <p:cTn id="453" dur="83" tmFilter="0, 0; 0.125,0.2665; 0.25,0.4; 0.375,0.465; 0.5,0.5;  0.625,0.535; 0.75,0.6; 0.875,0.7335; 1,1">
                                          <p:stCondLst>
                                            <p:cond delay="331"/>
                                          </p:stCondLst>
                                        </p:cTn>
                                        <p:tgtEl>
                                          <p:spTgt spid="170"/>
                                        </p:tgtEl>
                                        <p:attrNameLst>
                                          <p:attrName>ppt_y</p:attrName>
                                        </p:attrNameLst>
                                      </p:cBhvr>
                                      <p:tavLst>
                                        <p:tav tm="0" fmla="#ppt_y-sin(pi*$)/27">
                                          <p:val>
                                            <p:fltVal val="0"/>
                                          </p:val>
                                        </p:tav>
                                        <p:tav tm="100000">
                                          <p:val>
                                            <p:fltVal val="1"/>
                                          </p:val>
                                        </p:tav>
                                      </p:tavLst>
                                    </p:anim>
                                    <p:anim calcmode="lin" valueType="num">
                                      <p:cBhvr>
                                        <p:cTn id="454" dur="41" tmFilter="0, 0; 0.125,0.2665; 0.25,0.4; 0.375,0.465; 0.5,0.5;  0.625,0.535; 0.75,0.6; 0.875,0.7335; 1,1">
                                          <p:stCondLst>
                                            <p:cond delay="414"/>
                                          </p:stCondLst>
                                        </p:cTn>
                                        <p:tgtEl>
                                          <p:spTgt spid="170"/>
                                        </p:tgtEl>
                                        <p:attrNameLst>
                                          <p:attrName>ppt_y</p:attrName>
                                        </p:attrNameLst>
                                      </p:cBhvr>
                                      <p:tavLst>
                                        <p:tav tm="0" fmla="#ppt_y-sin(pi*$)/81">
                                          <p:val>
                                            <p:fltVal val="0"/>
                                          </p:val>
                                        </p:tav>
                                        <p:tav tm="100000">
                                          <p:val>
                                            <p:fltVal val="1"/>
                                          </p:val>
                                        </p:tav>
                                      </p:tavLst>
                                    </p:anim>
                                    <p:animScale>
                                      <p:cBhvr>
                                        <p:cTn id="455" dur="7">
                                          <p:stCondLst>
                                            <p:cond delay="163"/>
                                          </p:stCondLst>
                                        </p:cTn>
                                        <p:tgtEl>
                                          <p:spTgt spid="170"/>
                                        </p:tgtEl>
                                      </p:cBhvr>
                                      <p:to x="100000" y="60000"/>
                                    </p:animScale>
                                    <p:animScale>
                                      <p:cBhvr>
                                        <p:cTn id="456" dur="42" decel="50000">
                                          <p:stCondLst>
                                            <p:cond delay="169"/>
                                          </p:stCondLst>
                                        </p:cTn>
                                        <p:tgtEl>
                                          <p:spTgt spid="170"/>
                                        </p:tgtEl>
                                      </p:cBhvr>
                                      <p:to x="100000" y="100000"/>
                                    </p:animScale>
                                    <p:animScale>
                                      <p:cBhvr>
                                        <p:cTn id="457" dur="7">
                                          <p:stCondLst>
                                            <p:cond delay="328"/>
                                          </p:stCondLst>
                                        </p:cTn>
                                        <p:tgtEl>
                                          <p:spTgt spid="170"/>
                                        </p:tgtEl>
                                      </p:cBhvr>
                                      <p:to x="100000" y="80000"/>
                                    </p:animScale>
                                    <p:animScale>
                                      <p:cBhvr>
                                        <p:cTn id="458" dur="42" decel="50000">
                                          <p:stCondLst>
                                            <p:cond delay="335"/>
                                          </p:stCondLst>
                                        </p:cTn>
                                        <p:tgtEl>
                                          <p:spTgt spid="170"/>
                                        </p:tgtEl>
                                      </p:cBhvr>
                                      <p:to x="100000" y="100000"/>
                                    </p:animScale>
                                    <p:animScale>
                                      <p:cBhvr>
                                        <p:cTn id="459" dur="7">
                                          <p:stCondLst>
                                            <p:cond delay="411"/>
                                          </p:stCondLst>
                                        </p:cTn>
                                        <p:tgtEl>
                                          <p:spTgt spid="170"/>
                                        </p:tgtEl>
                                      </p:cBhvr>
                                      <p:to x="100000" y="90000"/>
                                    </p:animScale>
                                    <p:animScale>
                                      <p:cBhvr>
                                        <p:cTn id="460" dur="42" decel="50000">
                                          <p:stCondLst>
                                            <p:cond delay="417"/>
                                          </p:stCondLst>
                                        </p:cTn>
                                        <p:tgtEl>
                                          <p:spTgt spid="170"/>
                                        </p:tgtEl>
                                      </p:cBhvr>
                                      <p:to x="100000" y="100000"/>
                                    </p:animScale>
                                    <p:animScale>
                                      <p:cBhvr>
                                        <p:cTn id="461" dur="7">
                                          <p:stCondLst>
                                            <p:cond delay="452"/>
                                          </p:stCondLst>
                                        </p:cTn>
                                        <p:tgtEl>
                                          <p:spTgt spid="170"/>
                                        </p:tgtEl>
                                      </p:cBhvr>
                                      <p:to x="100000" y="95000"/>
                                    </p:animScale>
                                    <p:animScale>
                                      <p:cBhvr>
                                        <p:cTn id="462" dur="42" decel="50000">
                                          <p:stCondLst>
                                            <p:cond delay="459"/>
                                          </p:stCondLst>
                                        </p:cTn>
                                        <p:tgtEl>
                                          <p:spTgt spid="170"/>
                                        </p:tgtEl>
                                      </p:cBhvr>
                                      <p:to x="100000" y="100000"/>
                                    </p:animScale>
                                  </p:childTnLst>
                                </p:cTn>
                              </p:par>
                            </p:childTnLst>
                          </p:cTn>
                        </p:par>
                        <p:par>
                          <p:cTn id="463" fill="hold">
                            <p:stCondLst>
                              <p:cond delay="13500"/>
                            </p:stCondLst>
                            <p:childTnLst>
                              <p:par>
                                <p:cTn id="464" presetID="26" presetClass="entr" presetSubtype="0" fill="hold" nodeType="afterEffect">
                                  <p:stCondLst>
                                    <p:cond delay="0"/>
                                  </p:stCondLst>
                                  <p:childTnLst>
                                    <p:set>
                                      <p:cBhvr>
                                        <p:cTn id="465" dur="1" fill="hold">
                                          <p:stCondLst>
                                            <p:cond delay="0"/>
                                          </p:stCondLst>
                                        </p:cTn>
                                        <p:tgtEl>
                                          <p:spTgt spid="179"/>
                                        </p:tgtEl>
                                        <p:attrNameLst>
                                          <p:attrName>style.visibility</p:attrName>
                                        </p:attrNameLst>
                                      </p:cBhvr>
                                      <p:to>
                                        <p:strVal val="visible"/>
                                      </p:to>
                                    </p:set>
                                    <p:animEffect transition="in" filter="wipe(down)">
                                      <p:cBhvr>
                                        <p:cTn id="466" dur="145">
                                          <p:stCondLst>
                                            <p:cond delay="0"/>
                                          </p:stCondLst>
                                        </p:cTn>
                                        <p:tgtEl>
                                          <p:spTgt spid="179"/>
                                        </p:tgtEl>
                                      </p:cBhvr>
                                    </p:animEffect>
                                    <p:anim calcmode="lin" valueType="num">
                                      <p:cBhvr>
                                        <p:cTn id="467" dur="456" tmFilter="0,0; 0.14,0.36; 0.43,0.73; 0.71,0.91; 1.0,1.0">
                                          <p:stCondLst>
                                            <p:cond delay="0"/>
                                          </p:stCondLst>
                                        </p:cTn>
                                        <p:tgtEl>
                                          <p:spTgt spid="179"/>
                                        </p:tgtEl>
                                        <p:attrNameLst>
                                          <p:attrName>ppt_x</p:attrName>
                                        </p:attrNameLst>
                                      </p:cBhvr>
                                      <p:tavLst>
                                        <p:tav tm="0">
                                          <p:val>
                                            <p:strVal val="#ppt_x-0.25"/>
                                          </p:val>
                                        </p:tav>
                                        <p:tav tm="100000">
                                          <p:val>
                                            <p:strVal val="#ppt_x"/>
                                          </p:val>
                                        </p:tav>
                                      </p:tavLst>
                                    </p:anim>
                                    <p:anim calcmode="lin" valueType="num">
                                      <p:cBhvr>
                                        <p:cTn id="468" dur="166" tmFilter="0.0,0.0; 0.25,0.07; 0.50,0.2; 0.75,0.467; 1.0,1.0">
                                          <p:stCondLst>
                                            <p:cond delay="0"/>
                                          </p:stCondLst>
                                        </p:cTn>
                                        <p:tgtEl>
                                          <p:spTgt spid="179"/>
                                        </p:tgtEl>
                                        <p:attrNameLst>
                                          <p:attrName>ppt_y</p:attrName>
                                        </p:attrNameLst>
                                      </p:cBhvr>
                                      <p:tavLst>
                                        <p:tav tm="0" fmla="#ppt_y-sin(pi*$)/3">
                                          <p:val>
                                            <p:fltVal val="0.5"/>
                                          </p:val>
                                        </p:tav>
                                        <p:tav tm="100000">
                                          <p:val>
                                            <p:fltVal val="1"/>
                                          </p:val>
                                        </p:tav>
                                      </p:tavLst>
                                    </p:anim>
                                    <p:anim calcmode="lin" valueType="num">
                                      <p:cBhvr>
                                        <p:cTn id="469" dur="166" tmFilter="0, 0; 0.125,0.2665; 0.25,0.4; 0.375,0.465; 0.5,0.5;  0.625,0.535; 0.75,0.6; 0.875,0.7335; 1,1">
                                          <p:stCondLst>
                                            <p:cond delay="166"/>
                                          </p:stCondLst>
                                        </p:cTn>
                                        <p:tgtEl>
                                          <p:spTgt spid="179"/>
                                        </p:tgtEl>
                                        <p:attrNameLst>
                                          <p:attrName>ppt_y</p:attrName>
                                        </p:attrNameLst>
                                      </p:cBhvr>
                                      <p:tavLst>
                                        <p:tav tm="0" fmla="#ppt_y-sin(pi*$)/9">
                                          <p:val>
                                            <p:fltVal val="0"/>
                                          </p:val>
                                        </p:tav>
                                        <p:tav tm="100000">
                                          <p:val>
                                            <p:fltVal val="1"/>
                                          </p:val>
                                        </p:tav>
                                      </p:tavLst>
                                    </p:anim>
                                    <p:anim calcmode="lin" valueType="num">
                                      <p:cBhvr>
                                        <p:cTn id="470" dur="83" tmFilter="0, 0; 0.125,0.2665; 0.25,0.4; 0.375,0.465; 0.5,0.5;  0.625,0.535; 0.75,0.6; 0.875,0.7335; 1,1">
                                          <p:stCondLst>
                                            <p:cond delay="331"/>
                                          </p:stCondLst>
                                        </p:cTn>
                                        <p:tgtEl>
                                          <p:spTgt spid="179"/>
                                        </p:tgtEl>
                                        <p:attrNameLst>
                                          <p:attrName>ppt_y</p:attrName>
                                        </p:attrNameLst>
                                      </p:cBhvr>
                                      <p:tavLst>
                                        <p:tav tm="0" fmla="#ppt_y-sin(pi*$)/27">
                                          <p:val>
                                            <p:fltVal val="0"/>
                                          </p:val>
                                        </p:tav>
                                        <p:tav tm="100000">
                                          <p:val>
                                            <p:fltVal val="1"/>
                                          </p:val>
                                        </p:tav>
                                      </p:tavLst>
                                    </p:anim>
                                    <p:anim calcmode="lin" valueType="num">
                                      <p:cBhvr>
                                        <p:cTn id="471" dur="41" tmFilter="0, 0; 0.125,0.2665; 0.25,0.4; 0.375,0.465; 0.5,0.5;  0.625,0.535; 0.75,0.6; 0.875,0.7335; 1,1">
                                          <p:stCondLst>
                                            <p:cond delay="414"/>
                                          </p:stCondLst>
                                        </p:cTn>
                                        <p:tgtEl>
                                          <p:spTgt spid="179"/>
                                        </p:tgtEl>
                                        <p:attrNameLst>
                                          <p:attrName>ppt_y</p:attrName>
                                        </p:attrNameLst>
                                      </p:cBhvr>
                                      <p:tavLst>
                                        <p:tav tm="0" fmla="#ppt_y-sin(pi*$)/81">
                                          <p:val>
                                            <p:fltVal val="0"/>
                                          </p:val>
                                        </p:tav>
                                        <p:tav tm="100000">
                                          <p:val>
                                            <p:fltVal val="1"/>
                                          </p:val>
                                        </p:tav>
                                      </p:tavLst>
                                    </p:anim>
                                    <p:animScale>
                                      <p:cBhvr>
                                        <p:cTn id="472" dur="7">
                                          <p:stCondLst>
                                            <p:cond delay="163"/>
                                          </p:stCondLst>
                                        </p:cTn>
                                        <p:tgtEl>
                                          <p:spTgt spid="179"/>
                                        </p:tgtEl>
                                      </p:cBhvr>
                                      <p:to x="100000" y="60000"/>
                                    </p:animScale>
                                    <p:animScale>
                                      <p:cBhvr>
                                        <p:cTn id="473" dur="42" decel="50000">
                                          <p:stCondLst>
                                            <p:cond delay="169"/>
                                          </p:stCondLst>
                                        </p:cTn>
                                        <p:tgtEl>
                                          <p:spTgt spid="179"/>
                                        </p:tgtEl>
                                      </p:cBhvr>
                                      <p:to x="100000" y="100000"/>
                                    </p:animScale>
                                    <p:animScale>
                                      <p:cBhvr>
                                        <p:cTn id="474" dur="7">
                                          <p:stCondLst>
                                            <p:cond delay="328"/>
                                          </p:stCondLst>
                                        </p:cTn>
                                        <p:tgtEl>
                                          <p:spTgt spid="179"/>
                                        </p:tgtEl>
                                      </p:cBhvr>
                                      <p:to x="100000" y="80000"/>
                                    </p:animScale>
                                    <p:animScale>
                                      <p:cBhvr>
                                        <p:cTn id="475" dur="42" decel="50000">
                                          <p:stCondLst>
                                            <p:cond delay="335"/>
                                          </p:stCondLst>
                                        </p:cTn>
                                        <p:tgtEl>
                                          <p:spTgt spid="179"/>
                                        </p:tgtEl>
                                      </p:cBhvr>
                                      <p:to x="100000" y="100000"/>
                                    </p:animScale>
                                    <p:animScale>
                                      <p:cBhvr>
                                        <p:cTn id="476" dur="7">
                                          <p:stCondLst>
                                            <p:cond delay="411"/>
                                          </p:stCondLst>
                                        </p:cTn>
                                        <p:tgtEl>
                                          <p:spTgt spid="179"/>
                                        </p:tgtEl>
                                      </p:cBhvr>
                                      <p:to x="100000" y="90000"/>
                                    </p:animScale>
                                    <p:animScale>
                                      <p:cBhvr>
                                        <p:cTn id="477" dur="42" decel="50000">
                                          <p:stCondLst>
                                            <p:cond delay="417"/>
                                          </p:stCondLst>
                                        </p:cTn>
                                        <p:tgtEl>
                                          <p:spTgt spid="179"/>
                                        </p:tgtEl>
                                      </p:cBhvr>
                                      <p:to x="100000" y="100000"/>
                                    </p:animScale>
                                    <p:animScale>
                                      <p:cBhvr>
                                        <p:cTn id="478" dur="7">
                                          <p:stCondLst>
                                            <p:cond delay="452"/>
                                          </p:stCondLst>
                                        </p:cTn>
                                        <p:tgtEl>
                                          <p:spTgt spid="179"/>
                                        </p:tgtEl>
                                      </p:cBhvr>
                                      <p:to x="100000" y="95000"/>
                                    </p:animScale>
                                    <p:animScale>
                                      <p:cBhvr>
                                        <p:cTn id="479" dur="42" decel="50000">
                                          <p:stCondLst>
                                            <p:cond delay="459"/>
                                          </p:stCondLst>
                                        </p:cTn>
                                        <p:tgtEl>
                                          <p:spTgt spid="179"/>
                                        </p:tgtEl>
                                      </p:cBhvr>
                                      <p:to x="100000" y="100000"/>
                                    </p:animScale>
                                  </p:childTnLst>
                                </p:cTn>
                              </p:par>
                            </p:childTnLst>
                          </p:cTn>
                        </p:par>
                        <p:par>
                          <p:cTn id="480" fill="hold">
                            <p:stCondLst>
                              <p:cond delay="14000"/>
                            </p:stCondLst>
                            <p:childTnLst>
                              <p:par>
                                <p:cTn id="481" presetID="26" presetClass="entr" presetSubtype="0" fill="hold" nodeType="afterEffect">
                                  <p:stCondLst>
                                    <p:cond delay="0"/>
                                  </p:stCondLst>
                                  <p:childTnLst>
                                    <p:set>
                                      <p:cBhvr>
                                        <p:cTn id="482" dur="1" fill="hold">
                                          <p:stCondLst>
                                            <p:cond delay="0"/>
                                          </p:stCondLst>
                                        </p:cTn>
                                        <p:tgtEl>
                                          <p:spTgt spid="186"/>
                                        </p:tgtEl>
                                        <p:attrNameLst>
                                          <p:attrName>style.visibility</p:attrName>
                                        </p:attrNameLst>
                                      </p:cBhvr>
                                      <p:to>
                                        <p:strVal val="visible"/>
                                      </p:to>
                                    </p:set>
                                    <p:animEffect transition="in" filter="wipe(down)">
                                      <p:cBhvr>
                                        <p:cTn id="483" dur="145">
                                          <p:stCondLst>
                                            <p:cond delay="0"/>
                                          </p:stCondLst>
                                        </p:cTn>
                                        <p:tgtEl>
                                          <p:spTgt spid="186"/>
                                        </p:tgtEl>
                                      </p:cBhvr>
                                    </p:animEffect>
                                    <p:anim calcmode="lin" valueType="num">
                                      <p:cBhvr>
                                        <p:cTn id="484" dur="456" tmFilter="0,0; 0.14,0.36; 0.43,0.73; 0.71,0.91; 1.0,1.0">
                                          <p:stCondLst>
                                            <p:cond delay="0"/>
                                          </p:stCondLst>
                                        </p:cTn>
                                        <p:tgtEl>
                                          <p:spTgt spid="186"/>
                                        </p:tgtEl>
                                        <p:attrNameLst>
                                          <p:attrName>ppt_x</p:attrName>
                                        </p:attrNameLst>
                                      </p:cBhvr>
                                      <p:tavLst>
                                        <p:tav tm="0">
                                          <p:val>
                                            <p:strVal val="#ppt_x-0.25"/>
                                          </p:val>
                                        </p:tav>
                                        <p:tav tm="100000">
                                          <p:val>
                                            <p:strVal val="#ppt_x"/>
                                          </p:val>
                                        </p:tav>
                                      </p:tavLst>
                                    </p:anim>
                                    <p:anim calcmode="lin" valueType="num">
                                      <p:cBhvr>
                                        <p:cTn id="485" dur="166" tmFilter="0.0,0.0; 0.25,0.07; 0.50,0.2; 0.75,0.467; 1.0,1.0">
                                          <p:stCondLst>
                                            <p:cond delay="0"/>
                                          </p:stCondLst>
                                        </p:cTn>
                                        <p:tgtEl>
                                          <p:spTgt spid="186"/>
                                        </p:tgtEl>
                                        <p:attrNameLst>
                                          <p:attrName>ppt_y</p:attrName>
                                        </p:attrNameLst>
                                      </p:cBhvr>
                                      <p:tavLst>
                                        <p:tav tm="0" fmla="#ppt_y-sin(pi*$)/3">
                                          <p:val>
                                            <p:fltVal val="0.5"/>
                                          </p:val>
                                        </p:tav>
                                        <p:tav tm="100000">
                                          <p:val>
                                            <p:fltVal val="1"/>
                                          </p:val>
                                        </p:tav>
                                      </p:tavLst>
                                    </p:anim>
                                    <p:anim calcmode="lin" valueType="num">
                                      <p:cBhvr>
                                        <p:cTn id="486" dur="166" tmFilter="0, 0; 0.125,0.2665; 0.25,0.4; 0.375,0.465; 0.5,0.5;  0.625,0.535; 0.75,0.6; 0.875,0.7335; 1,1">
                                          <p:stCondLst>
                                            <p:cond delay="166"/>
                                          </p:stCondLst>
                                        </p:cTn>
                                        <p:tgtEl>
                                          <p:spTgt spid="186"/>
                                        </p:tgtEl>
                                        <p:attrNameLst>
                                          <p:attrName>ppt_y</p:attrName>
                                        </p:attrNameLst>
                                      </p:cBhvr>
                                      <p:tavLst>
                                        <p:tav tm="0" fmla="#ppt_y-sin(pi*$)/9">
                                          <p:val>
                                            <p:fltVal val="0"/>
                                          </p:val>
                                        </p:tav>
                                        <p:tav tm="100000">
                                          <p:val>
                                            <p:fltVal val="1"/>
                                          </p:val>
                                        </p:tav>
                                      </p:tavLst>
                                    </p:anim>
                                    <p:anim calcmode="lin" valueType="num">
                                      <p:cBhvr>
                                        <p:cTn id="487" dur="83" tmFilter="0, 0; 0.125,0.2665; 0.25,0.4; 0.375,0.465; 0.5,0.5;  0.625,0.535; 0.75,0.6; 0.875,0.7335; 1,1">
                                          <p:stCondLst>
                                            <p:cond delay="331"/>
                                          </p:stCondLst>
                                        </p:cTn>
                                        <p:tgtEl>
                                          <p:spTgt spid="186"/>
                                        </p:tgtEl>
                                        <p:attrNameLst>
                                          <p:attrName>ppt_y</p:attrName>
                                        </p:attrNameLst>
                                      </p:cBhvr>
                                      <p:tavLst>
                                        <p:tav tm="0" fmla="#ppt_y-sin(pi*$)/27">
                                          <p:val>
                                            <p:fltVal val="0"/>
                                          </p:val>
                                        </p:tav>
                                        <p:tav tm="100000">
                                          <p:val>
                                            <p:fltVal val="1"/>
                                          </p:val>
                                        </p:tav>
                                      </p:tavLst>
                                    </p:anim>
                                    <p:anim calcmode="lin" valueType="num">
                                      <p:cBhvr>
                                        <p:cTn id="488" dur="41" tmFilter="0, 0; 0.125,0.2665; 0.25,0.4; 0.375,0.465; 0.5,0.5;  0.625,0.535; 0.75,0.6; 0.875,0.7335; 1,1">
                                          <p:stCondLst>
                                            <p:cond delay="414"/>
                                          </p:stCondLst>
                                        </p:cTn>
                                        <p:tgtEl>
                                          <p:spTgt spid="186"/>
                                        </p:tgtEl>
                                        <p:attrNameLst>
                                          <p:attrName>ppt_y</p:attrName>
                                        </p:attrNameLst>
                                      </p:cBhvr>
                                      <p:tavLst>
                                        <p:tav tm="0" fmla="#ppt_y-sin(pi*$)/81">
                                          <p:val>
                                            <p:fltVal val="0"/>
                                          </p:val>
                                        </p:tav>
                                        <p:tav tm="100000">
                                          <p:val>
                                            <p:fltVal val="1"/>
                                          </p:val>
                                        </p:tav>
                                      </p:tavLst>
                                    </p:anim>
                                    <p:animScale>
                                      <p:cBhvr>
                                        <p:cTn id="489" dur="7">
                                          <p:stCondLst>
                                            <p:cond delay="163"/>
                                          </p:stCondLst>
                                        </p:cTn>
                                        <p:tgtEl>
                                          <p:spTgt spid="186"/>
                                        </p:tgtEl>
                                      </p:cBhvr>
                                      <p:to x="100000" y="60000"/>
                                    </p:animScale>
                                    <p:animScale>
                                      <p:cBhvr>
                                        <p:cTn id="490" dur="42" decel="50000">
                                          <p:stCondLst>
                                            <p:cond delay="169"/>
                                          </p:stCondLst>
                                        </p:cTn>
                                        <p:tgtEl>
                                          <p:spTgt spid="186"/>
                                        </p:tgtEl>
                                      </p:cBhvr>
                                      <p:to x="100000" y="100000"/>
                                    </p:animScale>
                                    <p:animScale>
                                      <p:cBhvr>
                                        <p:cTn id="491" dur="7">
                                          <p:stCondLst>
                                            <p:cond delay="328"/>
                                          </p:stCondLst>
                                        </p:cTn>
                                        <p:tgtEl>
                                          <p:spTgt spid="186"/>
                                        </p:tgtEl>
                                      </p:cBhvr>
                                      <p:to x="100000" y="80000"/>
                                    </p:animScale>
                                    <p:animScale>
                                      <p:cBhvr>
                                        <p:cTn id="492" dur="42" decel="50000">
                                          <p:stCondLst>
                                            <p:cond delay="335"/>
                                          </p:stCondLst>
                                        </p:cTn>
                                        <p:tgtEl>
                                          <p:spTgt spid="186"/>
                                        </p:tgtEl>
                                      </p:cBhvr>
                                      <p:to x="100000" y="100000"/>
                                    </p:animScale>
                                    <p:animScale>
                                      <p:cBhvr>
                                        <p:cTn id="493" dur="7">
                                          <p:stCondLst>
                                            <p:cond delay="411"/>
                                          </p:stCondLst>
                                        </p:cTn>
                                        <p:tgtEl>
                                          <p:spTgt spid="186"/>
                                        </p:tgtEl>
                                      </p:cBhvr>
                                      <p:to x="100000" y="90000"/>
                                    </p:animScale>
                                    <p:animScale>
                                      <p:cBhvr>
                                        <p:cTn id="494" dur="42" decel="50000">
                                          <p:stCondLst>
                                            <p:cond delay="417"/>
                                          </p:stCondLst>
                                        </p:cTn>
                                        <p:tgtEl>
                                          <p:spTgt spid="186"/>
                                        </p:tgtEl>
                                      </p:cBhvr>
                                      <p:to x="100000" y="100000"/>
                                    </p:animScale>
                                    <p:animScale>
                                      <p:cBhvr>
                                        <p:cTn id="495" dur="7">
                                          <p:stCondLst>
                                            <p:cond delay="452"/>
                                          </p:stCondLst>
                                        </p:cTn>
                                        <p:tgtEl>
                                          <p:spTgt spid="186"/>
                                        </p:tgtEl>
                                      </p:cBhvr>
                                      <p:to x="100000" y="95000"/>
                                    </p:animScale>
                                    <p:animScale>
                                      <p:cBhvr>
                                        <p:cTn id="496" dur="42" decel="50000">
                                          <p:stCondLst>
                                            <p:cond delay="459"/>
                                          </p:stCondLst>
                                        </p:cTn>
                                        <p:tgtEl>
                                          <p:spTgt spid="186"/>
                                        </p:tgtEl>
                                      </p:cBhvr>
                                      <p:to x="100000" y="100000"/>
                                    </p:animScale>
                                  </p:childTnLst>
                                </p:cTn>
                              </p:par>
                            </p:childTnLst>
                          </p:cTn>
                        </p:par>
                        <p:par>
                          <p:cTn id="497" fill="hold">
                            <p:stCondLst>
                              <p:cond delay="14500"/>
                            </p:stCondLst>
                            <p:childTnLst>
                              <p:par>
                                <p:cTn id="498" presetID="26" presetClass="entr" presetSubtype="0" fill="hold" nodeType="afterEffect">
                                  <p:stCondLst>
                                    <p:cond delay="0"/>
                                  </p:stCondLst>
                                  <p:childTnLst>
                                    <p:set>
                                      <p:cBhvr>
                                        <p:cTn id="499" dur="1" fill="hold">
                                          <p:stCondLst>
                                            <p:cond delay="0"/>
                                          </p:stCondLst>
                                        </p:cTn>
                                        <p:tgtEl>
                                          <p:spTgt spid="184"/>
                                        </p:tgtEl>
                                        <p:attrNameLst>
                                          <p:attrName>style.visibility</p:attrName>
                                        </p:attrNameLst>
                                      </p:cBhvr>
                                      <p:to>
                                        <p:strVal val="visible"/>
                                      </p:to>
                                    </p:set>
                                    <p:animEffect transition="in" filter="wipe(down)">
                                      <p:cBhvr>
                                        <p:cTn id="500" dur="145">
                                          <p:stCondLst>
                                            <p:cond delay="0"/>
                                          </p:stCondLst>
                                        </p:cTn>
                                        <p:tgtEl>
                                          <p:spTgt spid="184"/>
                                        </p:tgtEl>
                                      </p:cBhvr>
                                    </p:animEffect>
                                    <p:anim calcmode="lin" valueType="num">
                                      <p:cBhvr>
                                        <p:cTn id="501" dur="456" tmFilter="0,0; 0.14,0.36; 0.43,0.73; 0.71,0.91; 1.0,1.0">
                                          <p:stCondLst>
                                            <p:cond delay="0"/>
                                          </p:stCondLst>
                                        </p:cTn>
                                        <p:tgtEl>
                                          <p:spTgt spid="184"/>
                                        </p:tgtEl>
                                        <p:attrNameLst>
                                          <p:attrName>ppt_x</p:attrName>
                                        </p:attrNameLst>
                                      </p:cBhvr>
                                      <p:tavLst>
                                        <p:tav tm="0">
                                          <p:val>
                                            <p:strVal val="#ppt_x-0.25"/>
                                          </p:val>
                                        </p:tav>
                                        <p:tav tm="100000">
                                          <p:val>
                                            <p:strVal val="#ppt_x"/>
                                          </p:val>
                                        </p:tav>
                                      </p:tavLst>
                                    </p:anim>
                                    <p:anim calcmode="lin" valueType="num">
                                      <p:cBhvr>
                                        <p:cTn id="502" dur="166" tmFilter="0.0,0.0; 0.25,0.07; 0.50,0.2; 0.75,0.467; 1.0,1.0">
                                          <p:stCondLst>
                                            <p:cond delay="0"/>
                                          </p:stCondLst>
                                        </p:cTn>
                                        <p:tgtEl>
                                          <p:spTgt spid="184"/>
                                        </p:tgtEl>
                                        <p:attrNameLst>
                                          <p:attrName>ppt_y</p:attrName>
                                        </p:attrNameLst>
                                      </p:cBhvr>
                                      <p:tavLst>
                                        <p:tav tm="0" fmla="#ppt_y-sin(pi*$)/3">
                                          <p:val>
                                            <p:fltVal val="0.5"/>
                                          </p:val>
                                        </p:tav>
                                        <p:tav tm="100000">
                                          <p:val>
                                            <p:fltVal val="1"/>
                                          </p:val>
                                        </p:tav>
                                      </p:tavLst>
                                    </p:anim>
                                    <p:anim calcmode="lin" valueType="num">
                                      <p:cBhvr>
                                        <p:cTn id="503" dur="166" tmFilter="0, 0; 0.125,0.2665; 0.25,0.4; 0.375,0.465; 0.5,0.5;  0.625,0.535; 0.75,0.6; 0.875,0.7335; 1,1">
                                          <p:stCondLst>
                                            <p:cond delay="166"/>
                                          </p:stCondLst>
                                        </p:cTn>
                                        <p:tgtEl>
                                          <p:spTgt spid="184"/>
                                        </p:tgtEl>
                                        <p:attrNameLst>
                                          <p:attrName>ppt_y</p:attrName>
                                        </p:attrNameLst>
                                      </p:cBhvr>
                                      <p:tavLst>
                                        <p:tav tm="0" fmla="#ppt_y-sin(pi*$)/9">
                                          <p:val>
                                            <p:fltVal val="0"/>
                                          </p:val>
                                        </p:tav>
                                        <p:tav tm="100000">
                                          <p:val>
                                            <p:fltVal val="1"/>
                                          </p:val>
                                        </p:tav>
                                      </p:tavLst>
                                    </p:anim>
                                    <p:anim calcmode="lin" valueType="num">
                                      <p:cBhvr>
                                        <p:cTn id="504" dur="83" tmFilter="0, 0; 0.125,0.2665; 0.25,0.4; 0.375,0.465; 0.5,0.5;  0.625,0.535; 0.75,0.6; 0.875,0.7335; 1,1">
                                          <p:stCondLst>
                                            <p:cond delay="331"/>
                                          </p:stCondLst>
                                        </p:cTn>
                                        <p:tgtEl>
                                          <p:spTgt spid="184"/>
                                        </p:tgtEl>
                                        <p:attrNameLst>
                                          <p:attrName>ppt_y</p:attrName>
                                        </p:attrNameLst>
                                      </p:cBhvr>
                                      <p:tavLst>
                                        <p:tav tm="0" fmla="#ppt_y-sin(pi*$)/27">
                                          <p:val>
                                            <p:fltVal val="0"/>
                                          </p:val>
                                        </p:tav>
                                        <p:tav tm="100000">
                                          <p:val>
                                            <p:fltVal val="1"/>
                                          </p:val>
                                        </p:tav>
                                      </p:tavLst>
                                    </p:anim>
                                    <p:anim calcmode="lin" valueType="num">
                                      <p:cBhvr>
                                        <p:cTn id="505" dur="41" tmFilter="0, 0; 0.125,0.2665; 0.25,0.4; 0.375,0.465; 0.5,0.5;  0.625,0.535; 0.75,0.6; 0.875,0.7335; 1,1">
                                          <p:stCondLst>
                                            <p:cond delay="414"/>
                                          </p:stCondLst>
                                        </p:cTn>
                                        <p:tgtEl>
                                          <p:spTgt spid="184"/>
                                        </p:tgtEl>
                                        <p:attrNameLst>
                                          <p:attrName>ppt_y</p:attrName>
                                        </p:attrNameLst>
                                      </p:cBhvr>
                                      <p:tavLst>
                                        <p:tav tm="0" fmla="#ppt_y-sin(pi*$)/81">
                                          <p:val>
                                            <p:fltVal val="0"/>
                                          </p:val>
                                        </p:tav>
                                        <p:tav tm="100000">
                                          <p:val>
                                            <p:fltVal val="1"/>
                                          </p:val>
                                        </p:tav>
                                      </p:tavLst>
                                    </p:anim>
                                    <p:animScale>
                                      <p:cBhvr>
                                        <p:cTn id="506" dur="7">
                                          <p:stCondLst>
                                            <p:cond delay="163"/>
                                          </p:stCondLst>
                                        </p:cTn>
                                        <p:tgtEl>
                                          <p:spTgt spid="184"/>
                                        </p:tgtEl>
                                      </p:cBhvr>
                                      <p:to x="100000" y="60000"/>
                                    </p:animScale>
                                    <p:animScale>
                                      <p:cBhvr>
                                        <p:cTn id="507" dur="42" decel="50000">
                                          <p:stCondLst>
                                            <p:cond delay="169"/>
                                          </p:stCondLst>
                                        </p:cTn>
                                        <p:tgtEl>
                                          <p:spTgt spid="184"/>
                                        </p:tgtEl>
                                      </p:cBhvr>
                                      <p:to x="100000" y="100000"/>
                                    </p:animScale>
                                    <p:animScale>
                                      <p:cBhvr>
                                        <p:cTn id="508" dur="7">
                                          <p:stCondLst>
                                            <p:cond delay="328"/>
                                          </p:stCondLst>
                                        </p:cTn>
                                        <p:tgtEl>
                                          <p:spTgt spid="184"/>
                                        </p:tgtEl>
                                      </p:cBhvr>
                                      <p:to x="100000" y="80000"/>
                                    </p:animScale>
                                    <p:animScale>
                                      <p:cBhvr>
                                        <p:cTn id="509" dur="42" decel="50000">
                                          <p:stCondLst>
                                            <p:cond delay="335"/>
                                          </p:stCondLst>
                                        </p:cTn>
                                        <p:tgtEl>
                                          <p:spTgt spid="184"/>
                                        </p:tgtEl>
                                      </p:cBhvr>
                                      <p:to x="100000" y="100000"/>
                                    </p:animScale>
                                    <p:animScale>
                                      <p:cBhvr>
                                        <p:cTn id="510" dur="7">
                                          <p:stCondLst>
                                            <p:cond delay="411"/>
                                          </p:stCondLst>
                                        </p:cTn>
                                        <p:tgtEl>
                                          <p:spTgt spid="184"/>
                                        </p:tgtEl>
                                      </p:cBhvr>
                                      <p:to x="100000" y="90000"/>
                                    </p:animScale>
                                    <p:animScale>
                                      <p:cBhvr>
                                        <p:cTn id="511" dur="42" decel="50000">
                                          <p:stCondLst>
                                            <p:cond delay="417"/>
                                          </p:stCondLst>
                                        </p:cTn>
                                        <p:tgtEl>
                                          <p:spTgt spid="184"/>
                                        </p:tgtEl>
                                      </p:cBhvr>
                                      <p:to x="100000" y="100000"/>
                                    </p:animScale>
                                    <p:animScale>
                                      <p:cBhvr>
                                        <p:cTn id="512" dur="7">
                                          <p:stCondLst>
                                            <p:cond delay="452"/>
                                          </p:stCondLst>
                                        </p:cTn>
                                        <p:tgtEl>
                                          <p:spTgt spid="184"/>
                                        </p:tgtEl>
                                      </p:cBhvr>
                                      <p:to x="100000" y="95000"/>
                                    </p:animScale>
                                    <p:animScale>
                                      <p:cBhvr>
                                        <p:cTn id="513" dur="42" decel="50000">
                                          <p:stCondLst>
                                            <p:cond delay="459"/>
                                          </p:stCondLst>
                                        </p:cTn>
                                        <p:tgtEl>
                                          <p:spTgt spid="184"/>
                                        </p:tgtEl>
                                      </p:cBhvr>
                                      <p:to x="100000" y="100000"/>
                                    </p:animScale>
                                  </p:childTnLst>
                                </p:cTn>
                              </p:par>
                            </p:childTnLst>
                          </p:cTn>
                        </p:par>
                        <p:par>
                          <p:cTn id="514" fill="hold">
                            <p:stCondLst>
                              <p:cond delay="15000"/>
                            </p:stCondLst>
                            <p:childTnLst>
                              <p:par>
                                <p:cTn id="515" presetID="26" presetClass="entr" presetSubtype="0" fill="hold" nodeType="afterEffect">
                                  <p:stCondLst>
                                    <p:cond delay="0"/>
                                  </p:stCondLst>
                                  <p:childTnLst>
                                    <p:set>
                                      <p:cBhvr>
                                        <p:cTn id="516" dur="1" fill="hold">
                                          <p:stCondLst>
                                            <p:cond delay="0"/>
                                          </p:stCondLst>
                                        </p:cTn>
                                        <p:tgtEl>
                                          <p:spTgt spid="183"/>
                                        </p:tgtEl>
                                        <p:attrNameLst>
                                          <p:attrName>style.visibility</p:attrName>
                                        </p:attrNameLst>
                                      </p:cBhvr>
                                      <p:to>
                                        <p:strVal val="visible"/>
                                      </p:to>
                                    </p:set>
                                    <p:animEffect transition="in" filter="wipe(down)">
                                      <p:cBhvr>
                                        <p:cTn id="517" dur="145">
                                          <p:stCondLst>
                                            <p:cond delay="0"/>
                                          </p:stCondLst>
                                        </p:cTn>
                                        <p:tgtEl>
                                          <p:spTgt spid="183"/>
                                        </p:tgtEl>
                                      </p:cBhvr>
                                    </p:animEffect>
                                    <p:anim calcmode="lin" valueType="num">
                                      <p:cBhvr>
                                        <p:cTn id="518" dur="456" tmFilter="0,0; 0.14,0.36; 0.43,0.73; 0.71,0.91; 1.0,1.0">
                                          <p:stCondLst>
                                            <p:cond delay="0"/>
                                          </p:stCondLst>
                                        </p:cTn>
                                        <p:tgtEl>
                                          <p:spTgt spid="183"/>
                                        </p:tgtEl>
                                        <p:attrNameLst>
                                          <p:attrName>ppt_x</p:attrName>
                                        </p:attrNameLst>
                                      </p:cBhvr>
                                      <p:tavLst>
                                        <p:tav tm="0">
                                          <p:val>
                                            <p:strVal val="#ppt_x-0.25"/>
                                          </p:val>
                                        </p:tav>
                                        <p:tav tm="100000">
                                          <p:val>
                                            <p:strVal val="#ppt_x"/>
                                          </p:val>
                                        </p:tav>
                                      </p:tavLst>
                                    </p:anim>
                                    <p:anim calcmode="lin" valueType="num">
                                      <p:cBhvr>
                                        <p:cTn id="519" dur="166" tmFilter="0.0,0.0; 0.25,0.07; 0.50,0.2; 0.75,0.467; 1.0,1.0">
                                          <p:stCondLst>
                                            <p:cond delay="0"/>
                                          </p:stCondLst>
                                        </p:cTn>
                                        <p:tgtEl>
                                          <p:spTgt spid="183"/>
                                        </p:tgtEl>
                                        <p:attrNameLst>
                                          <p:attrName>ppt_y</p:attrName>
                                        </p:attrNameLst>
                                      </p:cBhvr>
                                      <p:tavLst>
                                        <p:tav tm="0" fmla="#ppt_y-sin(pi*$)/3">
                                          <p:val>
                                            <p:fltVal val="0.5"/>
                                          </p:val>
                                        </p:tav>
                                        <p:tav tm="100000">
                                          <p:val>
                                            <p:fltVal val="1"/>
                                          </p:val>
                                        </p:tav>
                                      </p:tavLst>
                                    </p:anim>
                                    <p:anim calcmode="lin" valueType="num">
                                      <p:cBhvr>
                                        <p:cTn id="520" dur="166" tmFilter="0, 0; 0.125,0.2665; 0.25,0.4; 0.375,0.465; 0.5,0.5;  0.625,0.535; 0.75,0.6; 0.875,0.7335; 1,1">
                                          <p:stCondLst>
                                            <p:cond delay="166"/>
                                          </p:stCondLst>
                                        </p:cTn>
                                        <p:tgtEl>
                                          <p:spTgt spid="183"/>
                                        </p:tgtEl>
                                        <p:attrNameLst>
                                          <p:attrName>ppt_y</p:attrName>
                                        </p:attrNameLst>
                                      </p:cBhvr>
                                      <p:tavLst>
                                        <p:tav tm="0" fmla="#ppt_y-sin(pi*$)/9">
                                          <p:val>
                                            <p:fltVal val="0"/>
                                          </p:val>
                                        </p:tav>
                                        <p:tav tm="100000">
                                          <p:val>
                                            <p:fltVal val="1"/>
                                          </p:val>
                                        </p:tav>
                                      </p:tavLst>
                                    </p:anim>
                                    <p:anim calcmode="lin" valueType="num">
                                      <p:cBhvr>
                                        <p:cTn id="521" dur="83" tmFilter="0, 0; 0.125,0.2665; 0.25,0.4; 0.375,0.465; 0.5,0.5;  0.625,0.535; 0.75,0.6; 0.875,0.7335; 1,1">
                                          <p:stCondLst>
                                            <p:cond delay="331"/>
                                          </p:stCondLst>
                                        </p:cTn>
                                        <p:tgtEl>
                                          <p:spTgt spid="183"/>
                                        </p:tgtEl>
                                        <p:attrNameLst>
                                          <p:attrName>ppt_y</p:attrName>
                                        </p:attrNameLst>
                                      </p:cBhvr>
                                      <p:tavLst>
                                        <p:tav tm="0" fmla="#ppt_y-sin(pi*$)/27">
                                          <p:val>
                                            <p:fltVal val="0"/>
                                          </p:val>
                                        </p:tav>
                                        <p:tav tm="100000">
                                          <p:val>
                                            <p:fltVal val="1"/>
                                          </p:val>
                                        </p:tav>
                                      </p:tavLst>
                                    </p:anim>
                                    <p:anim calcmode="lin" valueType="num">
                                      <p:cBhvr>
                                        <p:cTn id="522" dur="41" tmFilter="0, 0; 0.125,0.2665; 0.25,0.4; 0.375,0.465; 0.5,0.5;  0.625,0.535; 0.75,0.6; 0.875,0.7335; 1,1">
                                          <p:stCondLst>
                                            <p:cond delay="414"/>
                                          </p:stCondLst>
                                        </p:cTn>
                                        <p:tgtEl>
                                          <p:spTgt spid="183"/>
                                        </p:tgtEl>
                                        <p:attrNameLst>
                                          <p:attrName>ppt_y</p:attrName>
                                        </p:attrNameLst>
                                      </p:cBhvr>
                                      <p:tavLst>
                                        <p:tav tm="0" fmla="#ppt_y-sin(pi*$)/81">
                                          <p:val>
                                            <p:fltVal val="0"/>
                                          </p:val>
                                        </p:tav>
                                        <p:tav tm="100000">
                                          <p:val>
                                            <p:fltVal val="1"/>
                                          </p:val>
                                        </p:tav>
                                      </p:tavLst>
                                    </p:anim>
                                    <p:animScale>
                                      <p:cBhvr>
                                        <p:cTn id="523" dur="7">
                                          <p:stCondLst>
                                            <p:cond delay="163"/>
                                          </p:stCondLst>
                                        </p:cTn>
                                        <p:tgtEl>
                                          <p:spTgt spid="183"/>
                                        </p:tgtEl>
                                      </p:cBhvr>
                                      <p:to x="100000" y="60000"/>
                                    </p:animScale>
                                    <p:animScale>
                                      <p:cBhvr>
                                        <p:cTn id="524" dur="42" decel="50000">
                                          <p:stCondLst>
                                            <p:cond delay="169"/>
                                          </p:stCondLst>
                                        </p:cTn>
                                        <p:tgtEl>
                                          <p:spTgt spid="183"/>
                                        </p:tgtEl>
                                      </p:cBhvr>
                                      <p:to x="100000" y="100000"/>
                                    </p:animScale>
                                    <p:animScale>
                                      <p:cBhvr>
                                        <p:cTn id="525" dur="7">
                                          <p:stCondLst>
                                            <p:cond delay="328"/>
                                          </p:stCondLst>
                                        </p:cTn>
                                        <p:tgtEl>
                                          <p:spTgt spid="183"/>
                                        </p:tgtEl>
                                      </p:cBhvr>
                                      <p:to x="100000" y="80000"/>
                                    </p:animScale>
                                    <p:animScale>
                                      <p:cBhvr>
                                        <p:cTn id="526" dur="42" decel="50000">
                                          <p:stCondLst>
                                            <p:cond delay="335"/>
                                          </p:stCondLst>
                                        </p:cTn>
                                        <p:tgtEl>
                                          <p:spTgt spid="183"/>
                                        </p:tgtEl>
                                      </p:cBhvr>
                                      <p:to x="100000" y="100000"/>
                                    </p:animScale>
                                    <p:animScale>
                                      <p:cBhvr>
                                        <p:cTn id="527" dur="7">
                                          <p:stCondLst>
                                            <p:cond delay="411"/>
                                          </p:stCondLst>
                                        </p:cTn>
                                        <p:tgtEl>
                                          <p:spTgt spid="183"/>
                                        </p:tgtEl>
                                      </p:cBhvr>
                                      <p:to x="100000" y="90000"/>
                                    </p:animScale>
                                    <p:animScale>
                                      <p:cBhvr>
                                        <p:cTn id="528" dur="42" decel="50000">
                                          <p:stCondLst>
                                            <p:cond delay="417"/>
                                          </p:stCondLst>
                                        </p:cTn>
                                        <p:tgtEl>
                                          <p:spTgt spid="183"/>
                                        </p:tgtEl>
                                      </p:cBhvr>
                                      <p:to x="100000" y="100000"/>
                                    </p:animScale>
                                    <p:animScale>
                                      <p:cBhvr>
                                        <p:cTn id="529" dur="7">
                                          <p:stCondLst>
                                            <p:cond delay="452"/>
                                          </p:stCondLst>
                                        </p:cTn>
                                        <p:tgtEl>
                                          <p:spTgt spid="183"/>
                                        </p:tgtEl>
                                      </p:cBhvr>
                                      <p:to x="100000" y="95000"/>
                                    </p:animScale>
                                    <p:animScale>
                                      <p:cBhvr>
                                        <p:cTn id="530" dur="42" decel="50000">
                                          <p:stCondLst>
                                            <p:cond delay="459"/>
                                          </p:stCondLst>
                                        </p:cTn>
                                        <p:tgtEl>
                                          <p:spTgt spid="183"/>
                                        </p:tgtEl>
                                      </p:cBhvr>
                                      <p:to x="100000" y="100000"/>
                                    </p:animScale>
                                  </p:childTnLst>
                                </p:cTn>
                              </p:par>
                            </p:childTnLst>
                          </p:cTn>
                        </p:par>
                        <p:par>
                          <p:cTn id="531" fill="hold">
                            <p:stCondLst>
                              <p:cond delay="15500"/>
                            </p:stCondLst>
                            <p:childTnLst>
                              <p:par>
                                <p:cTn id="532" presetID="26" presetClass="entr" presetSubtype="0" fill="hold" nodeType="afterEffect">
                                  <p:stCondLst>
                                    <p:cond delay="0"/>
                                  </p:stCondLst>
                                  <p:childTnLst>
                                    <p:set>
                                      <p:cBhvr>
                                        <p:cTn id="533" dur="1" fill="hold">
                                          <p:stCondLst>
                                            <p:cond delay="0"/>
                                          </p:stCondLst>
                                        </p:cTn>
                                        <p:tgtEl>
                                          <p:spTgt spid="159"/>
                                        </p:tgtEl>
                                        <p:attrNameLst>
                                          <p:attrName>style.visibility</p:attrName>
                                        </p:attrNameLst>
                                      </p:cBhvr>
                                      <p:to>
                                        <p:strVal val="visible"/>
                                      </p:to>
                                    </p:set>
                                    <p:animEffect transition="in" filter="wipe(down)">
                                      <p:cBhvr>
                                        <p:cTn id="534" dur="145">
                                          <p:stCondLst>
                                            <p:cond delay="0"/>
                                          </p:stCondLst>
                                        </p:cTn>
                                        <p:tgtEl>
                                          <p:spTgt spid="159"/>
                                        </p:tgtEl>
                                      </p:cBhvr>
                                    </p:animEffect>
                                    <p:anim calcmode="lin" valueType="num">
                                      <p:cBhvr>
                                        <p:cTn id="535" dur="456" tmFilter="0,0; 0.14,0.36; 0.43,0.73; 0.71,0.91; 1.0,1.0">
                                          <p:stCondLst>
                                            <p:cond delay="0"/>
                                          </p:stCondLst>
                                        </p:cTn>
                                        <p:tgtEl>
                                          <p:spTgt spid="159"/>
                                        </p:tgtEl>
                                        <p:attrNameLst>
                                          <p:attrName>ppt_x</p:attrName>
                                        </p:attrNameLst>
                                      </p:cBhvr>
                                      <p:tavLst>
                                        <p:tav tm="0">
                                          <p:val>
                                            <p:strVal val="#ppt_x-0.25"/>
                                          </p:val>
                                        </p:tav>
                                        <p:tav tm="100000">
                                          <p:val>
                                            <p:strVal val="#ppt_x"/>
                                          </p:val>
                                        </p:tav>
                                      </p:tavLst>
                                    </p:anim>
                                    <p:anim calcmode="lin" valueType="num">
                                      <p:cBhvr>
                                        <p:cTn id="536" dur="166" tmFilter="0.0,0.0; 0.25,0.07; 0.50,0.2; 0.75,0.467; 1.0,1.0">
                                          <p:stCondLst>
                                            <p:cond delay="0"/>
                                          </p:stCondLst>
                                        </p:cTn>
                                        <p:tgtEl>
                                          <p:spTgt spid="159"/>
                                        </p:tgtEl>
                                        <p:attrNameLst>
                                          <p:attrName>ppt_y</p:attrName>
                                        </p:attrNameLst>
                                      </p:cBhvr>
                                      <p:tavLst>
                                        <p:tav tm="0" fmla="#ppt_y-sin(pi*$)/3">
                                          <p:val>
                                            <p:fltVal val="0.5"/>
                                          </p:val>
                                        </p:tav>
                                        <p:tav tm="100000">
                                          <p:val>
                                            <p:fltVal val="1"/>
                                          </p:val>
                                        </p:tav>
                                      </p:tavLst>
                                    </p:anim>
                                    <p:anim calcmode="lin" valueType="num">
                                      <p:cBhvr>
                                        <p:cTn id="537" dur="166" tmFilter="0, 0; 0.125,0.2665; 0.25,0.4; 0.375,0.465; 0.5,0.5;  0.625,0.535; 0.75,0.6; 0.875,0.7335; 1,1">
                                          <p:stCondLst>
                                            <p:cond delay="166"/>
                                          </p:stCondLst>
                                        </p:cTn>
                                        <p:tgtEl>
                                          <p:spTgt spid="159"/>
                                        </p:tgtEl>
                                        <p:attrNameLst>
                                          <p:attrName>ppt_y</p:attrName>
                                        </p:attrNameLst>
                                      </p:cBhvr>
                                      <p:tavLst>
                                        <p:tav tm="0" fmla="#ppt_y-sin(pi*$)/9">
                                          <p:val>
                                            <p:fltVal val="0"/>
                                          </p:val>
                                        </p:tav>
                                        <p:tav tm="100000">
                                          <p:val>
                                            <p:fltVal val="1"/>
                                          </p:val>
                                        </p:tav>
                                      </p:tavLst>
                                    </p:anim>
                                    <p:anim calcmode="lin" valueType="num">
                                      <p:cBhvr>
                                        <p:cTn id="538" dur="83" tmFilter="0, 0; 0.125,0.2665; 0.25,0.4; 0.375,0.465; 0.5,0.5;  0.625,0.535; 0.75,0.6; 0.875,0.7335; 1,1">
                                          <p:stCondLst>
                                            <p:cond delay="331"/>
                                          </p:stCondLst>
                                        </p:cTn>
                                        <p:tgtEl>
                                          <p:spTgt spid="159"/>
                                        </p:tgtEl>
                                        <p:attrNameLst>
                                          <p:attrName>ppt_y</p:attrName>
                                        </p:attrNameLst>
                                      </p:cBhvr>
                                      <p:tavLst>
                                        <p:tav tm="0" fmla="#ppt_y-sin(pi*$)/27">
                                          <p:val>
                                            <p:fltVal val="0"/>
                                          </p:val>
                                        </p:tav>
                                        <p:tav tm="100000">
                                          <p:val>
                                            <p:fltVal val="1"/>
                                          </p:val>
                                        </p:tav>
                                      </p:tavLst>
                                    </p:anim>
                                    <p:anim calcmode="lin" valueType="num">
                                      <p:cBhvr>
                                        <p:cTn id="539" dur="41" tmFilter="0, 0; 0.125,0.2665; 0.25,0.4; 0.375,0.465; 0.5,0.5;  0.625,0.535; 0.75,0.6; 0.875,0.7335; 1,1">
                                          <p:stCondLst>
                                            <p:cond delay="414"/>
                                          </p:stCondLst>
                                        </p:cTn>
                                        <p:tgtEl>
                                          <p:spTgt spid="159"/>
                                        </p:tgtEl>
                                        <p:attrNameLst>
                                          <p:attrName>ppt_y</p:attrName>
                                        </p:attrNameLst>
                                      </p:cBhvr>
                                      <p:tavLst>
                                        <p:tav tm="0" fmla="#ppt_y-sin(pi*$)/81">
                                          <p:val>
                                            <p:fltVal val="0"/>
                                          </p:val>
                                        </p:tav>
                                        <p:tav tm="100000">
                                          <p:val>
                                            <p:fltVal val="1"/>
                                          </p:val>
                                        </p:tav>
                                      </p:tavLst>
                                    </p:anim>
                                    <p:animScale>
                                      <p:cBhvr>
                                        <p:cTn id="540" dur="7">
                                          <p:stCondLst>
                                            <p:cond delay="163"/>
                                          </p:stCondLst>
                                        </p:cTn>
                                        <p:tgtEl>
                                          <p:spTgt spid="159"/>
                                        </p:tgtEl>
                                      </p:cBhvr>
                                      <p:to x="100000" y="60000"/>
                                    </p:animScale>
                                    <p:animScale>
                                      <p:cBhvr>
                                        <p:cTn id="541" dur="42" decel="50000">
                                          <p:stCondLst>
                                            <p:cond delay="169"/>
                                          </p:stCondLst>
                                        </p:cTn>
                                        <p:tgtEl>
                                          <p:spTgt spid="159"/>
                                        </p:tgtEl>
                                      </p:cBhvr>
                                      <p:to x="100000" y="100000"/>
                                    </p:animScale>
                                    <p:animScale>
                                      <p:cBhvr>
                                        <p:cTn id="542" dur="7">
                                          <p:stCondLst>
                                            <p:cond delay="328"/>
                                          </p:stCondLst>
                                        </p:cTn>
                                        <p:tgtEl>
                                          <p:spTgt spid="159"/>
                                        </p:tgtEl>
                                      </p:cBhvr>
                                      <p:to x="100000" y="80000"/>
                                    </p:animScale>
                                    <p:animScale>
                                      <p:cBhvr>
                                        <p:cTn id="543" dur="42" decel="50000">
                                          <p:stCondLst>
                                            <p:cond delay="335"/>
                                          </p:stCondLst>
                                        </p:cTn>
                                        <p:tgtEl>
                                          <p:spTgt spid="159"/>
                                        </p:tgtEl>
                                      </p:cBhvr>
                                      <p:to x="100000" y="100000"/>
                                    </p:animScale>
                                    <p:animScale>
                                      <p:cBhvr>
                                        <p:cTn id="544" dur="7">
                                          <p:stCondLst>
                                            <p:cond delay="411"/>
                                          </p:stCondLst>
                                        </p:cTn>
                                        <p:tgtEl>
                                          <p:spTgt spid="159"/>
                                        </p:tgtEl>
                                      </p:cBhvr>
                                      <p:to x="100000" y="90000"/>
                                    </p:animScale>
                                    <p:animScale>
                                      <p:cBhvr>
                                        <p:cTn id="545" dur="42" decel="50000">
                                          <p:stCondLst>
                                            <p:cond delay="417"/>
                                          </p:stCondLst>
                                        </p:cTn>
                                        <p:tgtEl>
                                          <p:spTgt spid="159"/>
                                        </p:tgtEl>
                                      </p:cBhvr>
                                      <p:to x="100000" y="100000"/>
                                    </p:animScale>
                                    <p:animScale>
                                      <p:cBhvr>
                                        <p:cTn id="546" dur="7">
                                          <p:stCondLst>
                                            <p:cond delay="452"/>
                                          </p:stCondLst>
                                        </p:cTn>
                                        <p:tgtEl>
                                          <p:spTgt spid="159"/>
                                        </p:tgtEl>
                                      </p:cBhvr>
                                      <p:to x="100000" y="95000"/>
                                    </p:animScale>
                                    <p:animScale>
                                      <p:cBhvr>
                                        <p:cTn id="547" dur="42" decel="50000">
                                          <p:stCondLst>
                                            <p:cond delay="459"/>
                                          </p:stCondLst>
                                        </p:cTn>
                                        <p:tgtEl>
                                          <p:spTgt spid="159"/>
                                        </p:tgtEl>
                                      </p:cBhvr>
                                      <p:to x="100000" y="100000"/>
                                    </p:animScale>
                                  </p:childTnLst>
                                </p:cTn>
                              </p:par>
                            </p:childTnLst>
                          </p:cTn>
                        </p:par>
                        <p:par>
                          <p:cTn id="548" fill="hold">
                            <p:stCondLst>
                              <p:cond delay="16000"/>
                            </p:stCondLst>
                            <p:childTnLst>
                              <p:par>
                                <p:cTn id="549" presetID="26" presetClass="entr" presetSubtype="0" fill="hold" nodeType="afterEffect">
                                  <p:stCondLst>
                                    <p:cond delay="0"/>
                                  </p:stCondLst>
                                  <p:childTnLst>
                                    <p:set>
                                      <p:cBhvr>
                                        <p:cTn id="550" dur="1" fill="hold">
                                          <p:stCondLst>
                                            <p:cond delay="0"/>
                                          </p:stCondLst>
                                        </p:cTn>
                                        <p:tgtEl>
                                          <p:spTgt spid="178"/>
                                        </p:tgtEl>
                                        <p:attrNameLst>
                                          <p:attrName>style.visibility</p:attrName>
                                        </p:attrNameLst>
                                      </p:cBhvr>
                                      <p:to>
                                        <p:strVal val="visible"/>
                                      </p:to>
                                    </p:set>
                                    <p:animEffect transition="in" filter="wipe(down)">
                                      <p:cBhvr>
                                        <p:cTn id="551" dur="145">
                                          <p:stCondLst>
                                            <p:cond delay="0"/>
                                          </p:stCondLst>
                                        </p:cTn>
                                        <p:tgtEl>
                                          <p:spTgt spid="178"/>
                                        </p:tgtEl>
                                      </p:cBhvr>
                                    </p:animEffect>
                                    <p:anim calcmode="lin" valueType="num">
                                      <p:cBhvr>
                                        <p:cTn id="552" dur="456" tmFilter="0,0; 0.14,0.36; 0.43,0.73; 0.71,0.91; 1.0,1.0">
                                          <p:stCondLst>
                                            <p:cond delay="0"/>
                                          </p:stCondLst>
                                        </p:cTn>
                                        <p:tgtEl>
                                          <p:spTgt spid="178"/>
                                        </p:tgtEl>
                                        <p:attrNameLst>
                                          <p:attrName>ppt_x</p:attrName>
                                        </p:attrNameLst>
                                      </p:cBhvr>
                                      <p:tavLst>
                                        <p:tav tm="0">
                                          <p:val>
                                            <p:strVal val="#ppt_x-0.25"/>
                                          </p:val>
                                        </p:tav>
                                        <p:tav tm="100000">
                                          <p:val>
                                            <p:strVal val="#ppt_x"/>
                                          </p:val>
                                        </p:tav>
                                      </p:tavLst>
                                    </p:anim>
                                    <p:anim calcmode="lin" valueType="num">
                                      <p:cBhvr>
                                        <p:cTn id="553" dur="166" tmFilter="0.0,0.0; 0.25,0.07; 0.50,0.2; 0.75,0.467; 1.0,1.0">
                                          <p:stCondLst>
                                            <p:cond delay="0"/>
                                          </p:stCondLst>
                                        </p:cTn>
                                        <p:tgtEl>
                                          <p:spTgt spid="178"/>
                                        </p:tgtEl>
                                        <p:attrNameLst>
                                          <p:attrName>ppt_y</p:attrName>
                                        </p:attrNameLst>
                                      </p:cBhvr>
                                      <p:tavLst>
                                        <p:tav tm="0" fmla="#ppt_y-sin(pi*$)/3">
                                          <p:val>
                                            <p:fltVal val="0.5"/>
                                          </p:val>
                                        </p:tav>
                                        <p:tav tm="100000">
                                          <p:val>
                                            <p:fltVal val="1"/>
                                          </p:val>
                                        </p:tav>
                                      </p:tavLst>
                                    </p:anim>
                                    <p:anim calcmode="lin" valueType="num">
                                      <p:cBhvr>
                                        <p:cTn id="554" dur="166" tmFilter="0, 0; 0.125,0.2665; 0.25,0.4; 0.375,0.465; 0.5,0.5;  0.625,0.535; 0.75,0.6; 0.875,0.7335; 1,1">
                                          <p:stCondLst>
                                            <p:cond delay="166"/>
                                          </p:stCondLst>
                                        </p:cTn>
                                        <p:tgtEl>
                                          <p:spTgt spid="178"/>
                                        </p:tgtEl>
                                        <p:attrNameLst>
                                          <p:attrName>ppt_y</p:attrName>
                                        </p:attrNameLst>
                                      </p:cBhvr>
                                      <p:tavLst>
                                        <p:tav tm="0" fmla="#ppt_y-sin(pi*$)/9">
                                          <p:val>
                                            <p:fltVal val="0"/>
                                          </p:val>
                                        </p:tav>
                                        <p:tav tm="100000">
                                          <p:val>
                                            <p:fltVal val="1"/>
                                          </p:val>
                                        </p:tav>
                                      </p:tavLst>
                                    </p:anim>
                                    <p:anim calcmode="lin" valueType="num">
                                      <p:cBhvr>
                                        <p:cTn id="555" dur="83" tmFilter="0, 0; 0.125,0.2665; 0.25,0.4; 0.375,0.465; 0.5,0.5;  0.625,0.535; 0.75,0.6; 0.875,0.7335; 1,1">
                                          <p:stCondLst>
                                            <p:cond delay="331"/>
                                          </p:stCondLst>
                                        </p:cTn>
                                        <p:tgtEl>
                                          <p:spTgt spid="178"/>
                                        </p:tgtEl>
                                        <p:attrNameLst>
                                          <p:attrName>ppt_y</p:attrName>
                                        </p:attrNameLst>
                                      </p:cBhvr>
                                      <p:tavLst>
                                        <p:tav tm="0" fmla="#ppt_y-sin(pi*$)/27">
                                          <p:val>
                                            <p:fltVal val="0"/>
                                          </p:val>
                                        </p:tav>
                                        <p:tav tm="100000">
                                          <p:val>
                                            <p:fltVal val="1"/>
                                          </p:val>
                                        </p:tav>
                                      </p:tavLst>
                                    </p:anim>
                                    <p:anim calcmode="lin" valueType="num">
                                      <p:cBhvr>
                                        <p:cTn id="556" dur="41" tmFilter="0, 0; 0.125,0.2665; 0.25,0.4; 0.375,0.465; 0.5,0.5;  0.625,0.535; 0.75,0.6; 0.875,0.7335; 1,1">
                                          <p:stCondLst>
                                            <p:cond delay="414"/>
                                          </p:stCondLst>
                                        </p:cTn>
                                        <p:tgtEl>
                                          <p:spTgt spid="178"/>
                                        </p:tgtEl>
                                        <p:attrNameLst>
                                          <p:attrName>ppt_y</p:attrName>
                                        </p:attrNameLst>
                                      </p:cBhvr>
                                      <p:tavLst>
                                        <p:tav tm="0" fmla="#ppt_y-sin(pi*$)/81">
                                          <p:val>
                                            <p:fltVal val="0"/>
                                          </p:val>
                                        </p:tav>
                                        <p:tav tm="100000">
                                          <p:val>
                                            <p:fltVal val="1"/>
                                          </p:val>
                                        </p:tav>
                                      </p:tavLst>
                                    </p:anim>
                                    <p:animScale>
                                      <p:cBhvr>
                                        <p:cTn id="557" dur="7">
                                          <p:stCondLst>
                                            <p:cond delay="163"/>
                                          </p:stCondLst>
                                        </p:cTn>
                                        <p:tgtEl>
                                          <p:spTgt spid="178"/>
                                        </p:tgtEl>
                                      </p:cBhvr>
                                      <p:to x="100000" y="60000"/>
                                    </p:animScale>
                                    <p:animScale>
                                      <p:cBhvr>
                                        <p:cTn id="558" dur="42" decel="50000">
                                          <p:stCondLst>
                                            <p:cond delay="169"/>
                                          </p:stCondLst>
                                        </p:cTn>
                                        <p:tgtEl>
                                          <p:spTgt spid="178"/>
                                        </p:tgtEl>
                                      </p:cBhvr>
                                      <p:to x="100000" y="100000"/>
                                    </p:animScale>
                                    <p:animScale>
                                      <p:cBhvr>
                                        <p:cTn id="559" dur="7">
                                          <p:stCondLst>
                                            <p:cond delay="328"/>
                                          </p:stCondLst>
                                        </p:cTn>
                                        <p:tgtEl>
                                          <p:spTgt spid="178"/>
                                        </p:tgtEl>
                                      </p:cBhvr>
                                      <p:to x="100000" y="80000"/>
                                    </p:animScale>
                                    <p:animScale>
                                      <p:cBhvr>
                                        <p:cTn id="560" dur="42" decel="50000">
                                          <p:stCondLst>
                                            <p:cond delay="335"/>
                                          </p:stCondLst>
                                        </p:cTn>
                                        <p:tgtEl>
                                          <p:spTgt spid="178"/>
                                        </p:tgtEl>
                                      </p:cBhvr>
                                      <p:to x="100000" y="100000"/>
                                    </p:animScale>
                                    <p:animScale>
                                      <p:cBhvr>
                                        <p:cTn id="561" dur="7">
                                          <p:stCondLst>
                                            <p:cond delay="411"/>
                                          </p:stCondLst>
                                        </p:cTn>
                                        <p:tgtEl>
                                          <p:spTgt spid="178"/>
                                        </p:tgtEl>
                                      </p:cBhvr>
                                      <p:to x="100000" y="90000"/>
                                    </p:animScale>
                                    <p:animScale>
                                      <p:cBhvr>
                                        <p:cTn id="562" dur="42" decel="50000">
                                          <p:stCondLst>
                                            <p:cond delay="417"/>
                                          </p:stCondLst>
                                        </p:cTn>
                                        <p:tgtEl>
                                          <p:spTgt spid="178"/>
                                        </p:tgtEl>
                                      </p:cBhvr>
                                      <p:to x="100000" y="100000"/>
                                    </p:animScale>
                                    <p:animScale>
                                      <p:cBhvr>
                                        <p:cTn id="563" dur="7">
                                          <p:stCondLst>
                                            <p:cond delay="452"/>
                                          </p:stCondLst>
                                        </p:cTn>
                                        <p:tgtEl>
                                          <p:spTgt spid="178"/>
                                        </p:tgtEl>
                                      </p:cBhvr>
                                      <p:to x="100000" y="95000"/>
                                    </p:animScale>
                                    <p:animScale>
                                      <p:cBhvr>
                                        <p:cTn id="564" dur="42" decel="50000">
                                          <p:stCondLst>
                                            <p:cond delay="459"/>
                                          </p:stCondLst>
                                        </p:cTn>
                                        <p:tgtEl>
                                          <p:spTgt spid="178"/>
                                        </p:tgtEl>
                                      </p:cBhvr>
                                      <p:to x="100000" y="100000"/>
                                    </p:animScale>
                                  </p:childTnLst>
                                </p:cTn>
                              </p:par>
                            </p:childTnLst>
                          </p:cTn>
                        </p:par>
                        <p:par>
                          <p:cTn id="565" fill="hold">
                            <p:stCondLst>
                              <p:cond delay="16500"/>
                            </p:stCondLst>
                            <p:childTnLst>
                              <p:par>
                                <p:cTn id="566" presetID="26" presetClass="entr" presetSubtype="0" fill="hold" nodeType="afterEffect">
                                  <p:stCondLst>
                                    <p:cond delay="0"/>
                                  </p:stCondLst>
                                  <p:childTnLst>
                                    <p:set>
                                      <p:cBhvr>
                                        <p:cTn id="567" dur="1" fill="hold">
                                          <p:stCondLst>
                                            <p:cond delay="0"/>
                                          </p:stCondLst>
                                        </p:cTn>
                                        <p:tgtEl>
                                          <p:spTgt spid="177"/>
                                        </p:tgtEl>
                                        <p:attrNameLst>
                                          <p:attrName>style.visibility</p:attrName>
                                        </p:attrNameLst>
                                      </p:cBhvr>
                                      <p:to>
                                        <p:strVal val="visible"/>
                                      </p:to>
                                    </p:set>
                                    <p:animEffect transition="in" filter="wipe(down)">
                                      <p:cBhvr>
                                        <p:cTn id="568" dur="145">
                                          <p:stCondLst>
                                            <p:cond delay="0"/>
                                          </p:stCondLst>
                                        </p:cTn>
                                        <p:tgtEl>
                                          <p:spTgt spid="177"/>
                                        </p:tgtEl>
                                      </p:cBhvr>
                                    </p:animEffect>
                                    <p:anim calcmode="lin" valueType="num">
                                      <p:cBhvr>
                                        <p:cTn id="569" dur="456" tmFilter="0,0; 0.14,0.36; 0.43,0.73; 0.71,0.91; 1.0,1.0">
                                          <p:stCondLst>
                                            <p:cond delay="0"/>
                                          </p:stCondLst>
                                        </p:cTn>
                                        <p:tgtEl>
                                          <p:spTgt spid="177"/>
                                        </p:tgtEl>
                                        <p:attrNameLst>
                                          <p:attrName>ppt_x</p:attrName>
                                        </p:attrNameLst>
                                      </p:cBhvr>
                                      <p:tavLst>
                                        <p:tav tm="0">
                                          <p:val>
                                            <p:strVal val="#ppt_x-0.25"/>
                                          </p:val>
                                        </p:tav>
                                        <p:tav tm="100000">
                                          <p:val>
                                            <p:strVal val="#ppt_x"/>
                                          </p:val>
                                        </p:tav>
                                      </p:tavLst>
                                    </p:anim>
                                    <p:anim calcmode="lin" valueType="num">
                                      <p:cBhvr>
                                        <p:cTn id="570" dur="166" tmFilter="0.0,0.0; 0.25,0.07; 0.50,0.2; 0.75,0.467; 1.0,1.0">
                                          <p:stCondLst>
                                            <p:cond delay="0"/>
                                          </p:stCondLst>
                                        </p:cTn>
                                        <p:tgtEl>
                                          <p:spTgt spid="177"/>
                                        </p:tgtEl>
                                        <p:attrNameLst>
                                          <p:attrName>ppt_y</p:attrName>
                                        </p:attrNameLst>
                                      </p:cBhvr>
                                      <p:tavLst>
                                        <p:tav tm="0" fmla="#ppt_y-sin(pi*$)/3">
                                          <p:val>
                                            <p:fltVal val="0.5"/>
                                          </p:val>
                                        </p:tav>
                                        <p:tav tm="100000">
                                          <p:val>
                                            <p:fltVal val="1"/>
                                          </p:val>
                                        </p:tav>
                                      </p:tavLst>
                                    </p:anim>
                                    <p:anim calcmode="lin" valueType="num">
                                      <p:cBhvr>
                                        <p:cTn id="571" dur="166" tmFilter="0, 0; 0.125,0.2665; 0.25,0.4; 0.375,0.465; 0.5,0.5;  0.625,0.535; 0.75,0.6; 0.875,0.7335; 1,1">
                                          <p:stCondLst>
                                            <p:cond delay="166"/>
                                          </p:stCondLst>
                                        </p:cTn>
                                        <p:tgtEl>
                                          <p:spTgt spid="177"/>
                                        </p:tgtEl>
                                        <p:attrNameLst>
                                          <p:attrName>ppt_y</p:attrName>
                                        </p:attrNameLst>
                                      </p:cBhvr>
                                      <p:tavLst>
                                        <p:tav tm="0" fmla="#ppt_y-sin(pi*$)/9">
                                          <p:val>
                                            <p:fltVal val="0"/>
                                          </p:val>
                                        </p:tav>
                                        <p:tav tm="100000">
                                          <p:val>
                                            <p:fltVal val="1"/>
                                          </p:val>
                                        </p:tav>
                                      </p:tavLst>
                                    </p:anim>
                                    <p:anim calcmode="lin" valueType="num">
                                      <p:cBhvr>
                                        <p:cTn id="572" dur="83" tmFilter="0, 0; 0.125,0.2665; 0.25,0.4; 0.375,0.465; 0.5,0.5;  0.625,0.535; 0.75,0.6; 0.875,0.7335; 1,1">
                                          <p:stCondLst>
                                            <p:cond delay="331"/>
                                          </p:stCondLst>
                                        </p:cTn>
                                        <p:tgtEl>
                                          <p:spTgt spid="177"/>
                                        </p:tgtEl>
                                        <p:attrNameLst>
                                          <p:attrName>ppt_y</p:attrName>
                                        </p:attrNameLst>
                                      </p:cBhvr>
                                      <p:tavLst>
                                        <p:tav tm="0" fmla="#ppt_y-sin(pi*$)/27">
                                          <p:val>
                                            <p:fltVal val="0"/>
                                          </p:val>
                                        </p:tav>
                                        <p:tav tm="100000">
                                          <p:val>
                                            <p:fltVal val="1"/>
                                          </p:val>
                                        </p:tav>
                                      </p:tavLst>
                                    </p:anim>
                                    <p:anim calcmode="lin" valueType="num">
                                      <p:cBhvr>
                                        <p:cTn id="573" dur="41" tmFilter="0, 0; 0.125,0.2665; 0.25,0.4; 0.375,0.465; 0.5,0.5;  0.625,0.535; 0.75,0.6; 0.875,0.7335; 1,1">
                                          <p:stCondLst>
                                            <p:cond delay="414"/>
                                          </p:stCondLst>
                                        </p:cTn>
                                        <p:tgtEl>
                                          <p:spTgt spid="177"/>
                                        </p:tgtEl>
                                        <p:attrNameLst>
                                          <p:attrName>ppt_y</p:attrName>
                                        </p:attrNameLst>
                                      </p:cBhvr>
                                      <p:tavLst>
                                        <p:tav tm="0" fmla="#ppt_y-sin(pi*$)/81">
                                          <p:val>
                                            <p:fltVal val="0"/>
                                          </p:val>
                                        </p:tav>
                                        <p:tav tm="100000">
                                          <p:val>
                                            <p:fltVal val="1"/>
                                          </p:val>
                                        </p:tav>
                                      </p:tavLst>
                                    </p:anim>
                                    <p:animScale>
                                      <p:cBhvr>
                                        <p:cTn id="574" dur="7">
                                          <p:stCondLst>
                                            <p:cond delay="163"/>
                                          </p:stCondLst>
                                        </p:cTn>
                                        <p:tgtEl>
                                          <p:spTgt spid="177"/>
                                        </p:tgtEl>
                                      </p:cBhvr>
                                      <p:to x="100000" y="60000"/>
                                    </p:animScale>
                                    <p:animScale>
                                      <p:cBhvr>
                                        <p:cTn id="575" dur="42" decel="50000">
                                          <p:stCondLst>
                                            <p:cond delay="169"/>
                                          </p:stCondLst>
                                        </p:cTn>
                                        <p:tgtEl>
                                          <p:spTgt spid="177"/>
                                        </p:tgtEl>
                                      </p:cBhvr>
                                      <p:to x="100000" y="100000"/>
                                    </p:animScale>
                                    <p:animScale>
                                      <p:cBhvr>
                                        <p:cTn id="576" dur="7">
                                          <p:stCondLst>
                                            <p:cond delay="328"/>
                                          </p:stCondLst>
                                        </p:cTn>
                                        <p:tgtEl>
                                          <p:spTgt spid="177"/>
                                        </p:tgtEl>
                                      </p:cBhvr>
                                      <p:to x="100000" y="80000"/>
                                    </p:animScale>
                                    <p:animScale>
                                      <p:cBhvr>
                                        <p:cTn id="577" dur="42" decel="50000">
                                          <p:stCondLst>
                                            <p:cond delay="335"/>
                                          </p:stCondLst>
                                        </p:cTn>
                                        <p:tgtEl>
                                          <p:spTgt spid="177"/>
                                        </p:tgtEl>
                                      </p:cBhvr>
                                      <p:to x="100000" y="100000"/>
                                    </p:animScale>
                                    <p:animScale>
                                      <p:cBhvr>
                                        <p:cTn id="578" dur="7">
                                          <p:stCondLst>
                                            <p:cond delay="411"/>
                                          </p:stCondLst>
                                        </p:cTn>
                                        <p:tgtEl>
                                          <p:spTgt spid="177"/>
                                        </p:tgtEl>
                                      </p:cBhvr>
                                      <p:to x="100000" y="90000"/>
                                    </p:animScale>
                                    <p:animScale>
                                      <p:cBhvr>
                                        <p:cTn id="579" dur="42" decel="50000">
                                          <p:stCondLst>
                                            <p:cond delay="417"/>
                                          </p:stCondLst>
                                        </p:cTn>
                                        <p:tgtEl>
                                          <p:spTgt spid="177"/>
                                        </p:tgtEl>
                                      </p:cBhvr>
                                      <p:to x="100000" y="100000"/>
                                    </p:animScale>
                                    <p:animScale>
                                      <p:cBhvr>
                                        <p:cTn id="580" dur="7">
                                          <p:stCondLst>
                                            <p:cond delay="452"/>
                                          </p:stCondLst>
                                        </p:cTn>
                                        <p:tgtEl>
                                          <p:spTgt spid="177"/>
                                        </p:tgtEl>
                                      </p:cBhvr>
                                      <p:to x="100000" y="95000"/>
                                    </p:animScale>
                                    <p:animScale>
                                      <p:cBhvr>
                                        <p:cTn id="581" dur="42" decel="50000">
                                          <p:stCondLst>
                                            <p:cond delay="459"/>
                                          </p:stCondLst>
                                        </p:cTn>
                                        <p:tgtEl>
                                          <p:spTgt spid="177"/>
                                        </p:tgtEl>
                                      </p:cBhvr>
                                      <p:to x="100000" y="100000"/>
                                    </p:animScale>
                                  </p:childTnLst>
                                </p:cTn>
                              </p:par>
                            </p:childTnLst>
                          </p:cTn>
                        </p:par>
                        <p:par>
                          <p:cTn id="582" fill="hold">
                            <p:stCondLst>
                              <p:cond delay="17000"/>
                            </p:stCondLst>
                            <p:childTnLst>
                              <p:par>
                                <p:cTn id="583" presetID="26" presetClass="entr" presetSubtype="0" fill="hold" nodeType="afterEffect">
                                  <p:stCondLst>
                                    <p:cond delay="0"/>
                                  </p:stCondLst>
                                  <p:childTnLst>
                                    <p:set>
                                      <p:cBhvr>
                                        <p:cTn id="584" dur="1" fill="hold">
                                          <p:stCondLst>
                                            <p:cond delay="0"/>
                                          </p:stCondLst>
                                        </p:cTn>
                                        <p:tgtEl>
                                          <p:spTgt spid="181"/>
                                        </p:tgtEl>
                                        <p:attrNameLst>
                                          <p:attrName>style.visibility</p:attrName>
                                        </p:attrNameLst>
                                      </p:cBhvr>
                                      <p:to>
                                        <p:strVal val="visible"/>
                                      </p:to>
                                    </p:set>
                                    <p:animEffect transition="in" filter="wipe(down)">
                                      <p:cBhvr>
                                        <p:cTn id="585" dur="145">
                                          <p:stCondLst>
                                            <p:cond delay="0"/>
                                          </p:stCondLst>
                                        </p:cTn>
                                        <p:tgtEl>
                                          <p:spTgt spid="181"/>
                                        </p:tgtEl>
                                      </p:cBhvr>
                                    </p:animEffect>
                                    <p:anim calcmode="lin" valueType="num">
                                      <p:cBhvr>
                                        <p:cTn id="586" dur="456" tmFilter="0,0; 0.14,0.36; 0.43,0.73; 0.71,0.91; 1.0,1.0">
                                          <p:stCondLst>
                                            <p:cond delay="0"/>
                                          </p:stCondLst>
                                        </p:cTn>
                                        <p:tgtEl>
                                          <p:spTgt spid="181"/>
                                        </p:tgtEl>
                                        <p:attrNameLst>
                                          <p:attrName>ppt_x</p:attrName>
                                        </p:attrNameLst>
                                      </p:cBhvr>
                                      <p:tavLst>
                                        <p:tav tm="0">
                                          <p:val>
                                            <p:strVal val="#ppt_x-0.25"/>
                                          </p:val>
                                        </p:tav>
                                        <p:tav tm="100000">
                                          <p:val>
                                            <p:strVal val="#ppt_x"/>
                                          </p:val>
                                        </p:tav>
                                      </p:tavLst>
                                    </p:anim>
                                    <p:anim calcmode="lin" valueType="num">
                                      <p:cBhvr>
                                        <p:cTn id="587" dur="166" tmFilter="0.0,0.0; 0.25,0.07; 0.50,0.2; 0.75,0.467; 1.0,1.0">
                                          <p:stCondLst>
                                            <p:cond delay="0"/>
                                          </p:stCondLst>
                                        </p:cTn>
                                        <p:tgtEl>
                                          <p:spTgt spid="181"/>
                                        </p:tgtEl>
                                        <p:attrNameLst>
                                          <p:attrName>ppt_y</p:attrName>
                                        </p:attrNameLst>
                                      </p:cBhvr>
                                      <p:tavLst>
                                        <p:tav tm="0" fmla="#ppt_y-sin(pi*$)/3">
                                          <p:val>
                                            <p:fltVal val="0.5"/>
                                          </p:val>
                                        </p:tav>
                                        <p:tav tm="100000">
                                          <p:val>
                                            <p:fltVal val="1"/>
                                          </p:val>
                                        </p:tav>
                                      </p:tavLst>
                                    </p:anim>
                                    <p:anim calcmode="lin" valueType="num">
                                      <p:cBhvr>
                                        <p:cTn id="588" dur="166" tmFilter="0, 0; 0.125,0.2665; 0.25,0.4; 0.375,0.465; 0.5,0.5;  0.625,0.535; 0.75,0.6; 0.875,0.7335; 1,1">
                                          <p:stCondLst>
                                            <p:cond delay="166"/>
                                          </p:stCondLst>
                                        </p:cTn>
                                        <p:tgtEl>
                                          <p:spTgt spid="181"/>
                                        </p:tgtEl>
                                        <p:attrNameLst>
                                          <p:attrName>ppt_y</p:attrName>
                                        </p:attrNameLst>
                                      </p:cBhvr>
                                      <p:tavLst>
                                        <p:tav tm="0" fmla="#ppt_y-sin(pi*$)/9">
                                          <p:val>
                                            <p:fltVal val="0"/>
                                          </p:val>
                                        </p:tav>
                                        <p:tav tm="100000">
                                          <p:val>
                                            <p:fltVal val="1"/>
                                          </p:val>
                                        </p:tav>
                                      </p:tavLst>
                                    </p:anim>
                                    <p:anim calcmode="lin" valueType="num">
                                      <p:cBhvr>
                                        <p:cTn id="589" dur="83" tmFilter="0, 0; 0.125,0.2665; 0.25,0.4; 0.375,0.465; 0.5,0.5;  0.625,0.535; 0.75,0.6; 0.875,0.7335; 1,1">
                                          <p:stCondLst>
                                            <p:cond delay="331"/>
                                          </p:stCondLst>
                                        </p:cTn>
                                        <p:tgtEl>
                                          <p:spTgt spid="181"/>
                                        </p:tgtEl>
                                        <p:attrNameLst>
                                          <p:attrName>ppt_y</p:attrName>
                                        </p:attrNameLst>
                                      </p:cBhvr>
                                      <p:tavLst>
                                        <p:tav tm="0" fmla="#ppt_y-sin(pi*$)/27">
                                          <p:val>
                                            <p:fltVal val="0"/>
                                          </p:val>
                                        </p:tav>
                                        <p:tav tm="100000">
                                          <p:val>
                                            <p:fltVal val="1"/>
                                          </p:val>
                                        </p:tav>
                                      </p:tavLst>
                                    </p:anim>
                                    <p:anim calcmode="lin" valueType="num">
                                      <p:cBhvr>
                                        <p:cTn id="590" dur="41" tmFilter="0, 0; 0.125,0.2665; 0.25,0.4; 0.375,0.465; 0.5,0.5;  0.625,0.535; 0.75,0.6; 0.875,0.7335; 1,1">
                                          <p:stCondLst>
                                            <p:cond delay="414"/>
                                          </p:stCondLst>
                                        </p:cTn>
                                        <p:tgtEl>
                                          <p:spTgt spid="181"/>
                                        </p:tgtEl>
                                        <p:attrNameLst>
                                          <p:attrName>ppt_y</p:attrName>
                                        </p:attrNameLst>
                                      </p:cBhvr>
                                      <p:tavLst>
                                        <p:tav tm="0" fmla="#ppt_y-sin(pi*$)/81">
                                          <p:val>
                                            <p:fltVal val="0"/>
                                          </p:val>
                                        </p:tav>
                                        <p:tav tm="100000">
                                          <p:val>
                                            <p:fltVal val="1"/>
                                          </p:val>
                                        </p:tav>
                                      </p:tavLst>
                                    </p:anim>
                                    <p:animScale>
                                      <p:cBhvr>
                                        <p:cTn id="591" dur="7">
                                          <p:stCondLst>
                                            <p:cond delay="163"/>
                                          </p:stCondLst>
                                        </p:cTn>
                                        <p:tgtEl>
                                          <p:spTgt spid="181"/>
                                        </p:tgtEl>
                                      </p:cBhvr>
                                      <p:to x="100000" y="60000"/>
                                    </p:animScale>
                                    <p:animScale>
                                      <p:cBhvr>
                                        <p:cTn id="592" dur="42" decel="50000">
                                          <p:stCondLst>
                                            <p:cond delay="169"/>
                                          </p:stCondLst>
                                        </p:cTn>
                                        <p:tgtEl>
                                          <p:spTgt spid="181"/>
                                        </p:tgtEl>
                                      </p:cBhvr>
                                      <p:to x="100000" y="100000"/>
                                    </p:animScale>
                                    <p:animScale>
                                      <p:cBhvr>
                                        <p:cTn id="593" dur="7">
                                          <p:stCondLst>
                                            <p:cond delay="328"/>
                                          </p:stCondLst>
                                        </p:cTn>
                                        <p:tgtEl>
                                          <p:spTgt spid="181"/>
                                        </p:tgtEl>
                                      </p:cBhvr>
                                      <p:to x="100000" y="80000"/>
                                    </p:animScale>
                                    <p:animScale>
                                      <p:cBhvr>
                                        <p:cTn id="594" dur="42" decel="50000">
                                          <p:stCondLst>
                                            <p:cond delay="335"/>
                                          </p:stCondLst>
                                        </p:cTn>
                                        <p:tgtEl>
                                          <p:spTgt spid="181"/>
                                        </p:tgtEl>
                                      </p:cBhvr>
                                      <p:to x="100000" y="100000"/>
                                    </p:animScale>
                                    <p:animScale>
                                      <p:cBhvr>
                                        <p:cTn id="595" dur="7">
                                          <p:stCondLst>
                                            <p:cond delay="411"/>
                                          </p:stCondLst>
                                        </p:cTn>
                                        <p:tgtEl>
                                          <p:spTgt spid="181"/>
                                        </p:tgtEl>
                                      </p:cBhvr>
                                      <p:to x="100000" y="90000"/>
                                    </p:animScale>
                                    <p:animScale>
                                      <p:cBhvr>
                                        <p:cTn id="596" dur="42" decel="50000">
                                          <p:stCondLst>
                                            <p:cond delay="417"/>
                                          </p:stCondLst>
                                        </p:cTn>
                                        <p:tgtEl>
                                          <p:spTgt spid="181"/>
                                        </p:tgtEl>
                                      </p:cBhvr>
                                      <p:to x="100000" y="100000"/>
                                    </p:animScale>
                                    <p:animScale>
                                      <p:cBhvr>
                                        <p:cTn id="597" dur="7">
                                          <p:stCondLst>
                                            <p:cond delay="452"/>
                                          </p:stCondLst>
                                        </p:cTn>
                                        <p:tgtEl>
                                          <p:spTgt spid="181"/>
                                        </p:tgtEl>
                                      </p:cBhvr>
                                      <p:to x="100000" y="95000"/>
                                    </p:animScale>
                                    <p:animScale>
                                      <p:cBhvr>
                                        <p:cTn id="598" dur="42" decel="50000">
                                          <p:stCondLst>
                                            <p:cond delay="459"/>
                                          </p:stCondLst>
                                        </p:cTn>
                                        <p:tgtEl>
                                          <p:spTgt spid="181"/>
                                        </p:tgtEl>
                                      </p:cBhvr>
                                      <p:to x="100000" y="100000"/>
                                    </p:animScale>
                                  </p:childTnLst>
                                </p:cTn>
                              </p:par>
                            </p:childTnLst>
                          </p:cTn>
                        </p:par>
                        <p:par>
                          <p:cTn id="599" fill="hold">
                            <p:stCondLst>
                              <p:cond delay="17500"/>
                            </p:stCondLst>
                            <p:childTnLst>
                              <p:par>
                                <p:cTn id="600" presetID="26" presetClass="entr" presetSubtype="0" fill="hold" nodeType="afterEffect">
                                  <p:stCondLst>
                                    <p:cond delay="0"/>
                                  </p:stCondLst>
                                  <p:childTnLst>
                                    <p:set>
                                      <p:cBhvr>
                                        <p:cTn id="601" dur="1" fill="hold">
                                          <p:stCondLst>
                                            <p:cond delay="0"/>
                                          </p:stCondLst>
                                        </p:cTn>
                                        <p:tgtEl>
                                          <p:spTgt spid="144"/>
                                        </p:tgtEl>
                                        <p:attrNameLst>
                                          <p:attrName>style.visibility</p:attrName>
                                        </p:attrNameLst>
                                      </p:cBhvr>
                                      <p:to>
                                        <p:strVal val="visible"/>
                                      </p:to>
                                    </p:set>
                                    <p:animEffect transition="in" filter="wipe(down)">
                                      <p:cBhvr>
                                        <p:cTn id="602" dur="145">
                                          <p:stCondLst>
                                            <p:cond delay="0"/>
                                          </p:stCondLst>
                                        </p:cTn>
                                        <p:tgtEl>
                                          <p:spTgt spid="144"/>
                                        </p:tgtEl>
                                      </p:cBhvr>
                                    </p:animEffect>
                                    <p:anim calcmode="lin" valueType="num">
                                      <p:cBhvr>
                                        <p:cTn id="603" dur="456" tmFilter="0,0; 0.14,0.36; 0.43,0.73; 0.71,0.91; 1.0,1.0">
                                          <p:stCondLst>
                                            <p:cond delay="0"/>
                                          </p:stCondLst>
                                        </p:cTn>
                                        <p:tgtEl>
                                          <p:spTgt spid="144"/>
                                        </p:tgtEl>
                                        <p:attrNameLst>
                                          <p:attrName>ppt_x</p:attrName>
                                        </p:attrNameLst>
                                      </p:cBhvr>
                                      <p:tavLst>
                                        <p:tav tm="0">
                                          <p:val>
                                            <p:strVal val="#ppt_x-0.25"/>
                                          </p:val>
                                        </p:tav>
                                        <p:tav tm="100000">
                                          <p:val>
                                            <p:strVal val="#ppt_x"/>
                                          </p:val>
                                        </p:tav>
                                      </p:tavLst>
                                    </p:anim>
                                    <p:anim calcmode="lin" valueType="num">
                                      <p:cBhvr>
                                        <p:cTn id="604" dur="166" tmFilter="0.0,0.0; 0.25,0.07; 0.50,0.2; 0.75,0.467; 1.0,1.0">
                                          <p:stCondLst>
                                            <p:cond delay="0"/>
                                          </p:stCondLst>
                                        </p:cTn>
                                        <p:tgtEl>
                                          <p:spTgt spid="144"/>
                                        </p:tgtEl>
                                        <p:attrNameLst>
                                          <p:attrName>ppt_y</p:attrName>
                                        </p:attrNameLst>
                                      </p:cBhvr>
                                      <p:tavLst>
                                        <p:tav tm="0" fmla="#ppt_y-sin(pi*$)/3">
                                          <p:val>
                                            <p:fltVal val="0.5"/>
                                          </p:val>
                                        </p:tav>
                                        <p:tav tm="100000">
                                          <p:val>
                                            <p:fltVal val="1"/>
                                          </p:val>
                                        </p:tav>
                                      </p:tavLst>
                                    </p:anim>
                                    <p:anim calcmode="lin" valueType="num">
                                      <p:cBhvr>
                                        <p:cTn id="605" dur="166" tmFilter="0, 0; 0.125,0.2665; 0.25,0.4; 0.375,0.465; 0.5,0.5;  0.625,0.535; 0.75,0.6; 0.875,0.7335; 1,1">
                                          <p:stCondLst>
                                            <p:cond delay="166"/>
                                          </p:stCondLst>
                                        </p:cTn>
                                        <p:tgtEl>
                                          <p:spTgt spid="144"/>
                                        </p:tgtEl>
                                        <p:attrNameLst>
                                          <p:attrName>ppt_y</p:attrName>
                                        </p:attrNameLst>
                                      </p:cBhvr>
                                      <p:tavLst>
                                        <p:tav tm="0" fmla="#ppt_y-sin(pi*$)/9">
                                          <p:val>
                                            <p:fltVal val="0"/>
                                          </p:val>
                                        </p:tav>
                                        <p:tav tm="100000">
                                          <p:val>
                                            <p:fltVal val="1"/>
                                          </p:val>
                                        </p:tav>
                                      </p:tavLst>
                                    </p:anim>
                                    <p:anim calcmode="lin" valueType="num">
                                      <p:cBhvr>
                                        <p:cTn id="606" dur="83" tmFilter="0, 0; 0.125,0.2665; 0.25,0.4; 0.375,0.465; 0.5,0.5;  0.625,0.535; 0.75,0.6; 0.875,0.7335; 1,1">
                                          <p:stCondLst>
                                            <p:cond delay="331"/>
                                          </p:stCondLst>
                                        </p:cTn>
                                        <p:tgtEl>
                                          <p:spTgt spid="144"/>
                                        </p:tgtEl>
                                        <p:attrNameLst>
                                          <p:attrName>ppt_y</p:attrName>
                                        </p:attrNameLst>
                                      </p:cBhvr>
                                      <p:tavLst>
                                        <p:tav tm="0" fmla="#ppt_y-sin(pi*$)/27">
                                          <p:val>
                                            <p:fltVal val="0"/>
                                          </p:val>
                                        </p:tav>
                                        <p:tav tm="100000">
                                          <p:val>
                                            <p:fltVal val="1"/>
                                          </p:val>
                                        </p:tav>
                                      </p:tavLst>
                                    </p:anim>
                                    <p:anim calcmode="lin" valueType="num">
                                      <p:cBhvr>
                                        <p:cTn id="607" dur="41" tmFilter="0, 0; 0.125,0.2665; 0.25,0.4; 0.375,0.465; 0.5,0.5;  0.625,0.535; 0.75,0.6; 0.875,0.7335; 1,1">
                                          <p:stCondLst>
                                            <p:cond delay="414"/>
                                          </p:stCondLst>
                                        </p:cTn>
                                        <p:tgtEl>
                                          <p:spTgt spid="144"/>
                                        </p:tgtEl>
                                        <p:attrNameLst>
                                          <p:attrName>ppt_y</p:attrName>
                                        </p:attrNameLst>
                                      </p:cBhvr>
                                      <p:tavLst>
                                        <p:tav tm="0" fmla="#ppt_y-sin(pi*$)/81">
                                          <p:val>
                                            <p:fltVal val="0"/>
                                          </p:val>
                                        </p:tav>
                                        <p:tav tm="100000">
                                          <p:val>
                                            <p:fltVal val="1"/>
                                          </p:val>
                                        </p:tav>
                                      </p:tavLst>
                                    </p:anim>
                                    <p:animScale>
                                      <p:cBhvr>
                                        <p:cTn id="608" dur="7">
                                          <p:stCondLst>
                                            <p:cond delay="163"/>
                                          </p:stCondLst>
                                        </p:cTn>
                                        <p:tgtEl>
                                          <p:spTgt spid="144"/>
                                        </p:tgtEl>
                                      </p:cBhvr>
                                      <p:to x="100000" y="60000"/>
                                    </p:animScale>
                                    <p:animScale>
                                      <p:cBhvr>
                                        <p:cTn id="609" dur="42" decel="50000">
                                          <p:stCondLst>
                                            <p:cond delay="169"/>
                                          </p:stCondLst>
                                        </p:cTn>
                                        <p:tgtEl>
                                          <p:spTgt spid="144"/>
                                        </p:tgtEl>
                                      </p:cBhvr>
                                      <p:to x="100000" y="100000"/>
                                    </p:animScale>
                                    <p:animScale>
                                      <p:cBhvr>
                                        <p:cTn id="610" dur="7">
                                          <p:stCondLst>
                                            <p:cond delay="328"/>
                                          </p:stCondLst>
                                        </p:cTn>
                                        <p:tgtEl>
                                          <p:spTgt spid="144"/>
                                        </p:tgtEl>
                                      </p:cBhvr>
                                      <p:to x="100000" y="80000"/>
                                    </p:animScale>
                                    <p:animScale>
                                      <p:cBhvr>
                                        <p:cTn id="611" dur="42" decel="50000">
                                          <p:stCondLst>
                                            <p:cond delay="335"/>
                                          </p:stCondLst>
                                        </p:cTn>
                                        <p:tgtEl>
                                          <p:spTgt spid="144"/>
                                        </p:tgtEl>
                                      </p:cBhvr>
                                      <p:to x="100000" y="100000"/>
                                    </p:animScale>
                                    <p:animScale>
                                      <p:cBhvr>
                                        <p:cTn id="612" dur="7">
                                          <p:stCondLst>
                                            <p:cond delay="411"/>
                                          </p:stCondLst>
                                        </p:cTn>
                                        <p:tgtEl>
                                          <p:spTgt spid="144"/>
                                        </p:tgtEl>
                                      </p:cBhvr>
                                      <p:to x="100000" y="90000"/>
                                    </p:animScale>
                                    <p:animScale>
                                      <p:cBhvr>
                                        <p:cTn id="613" dur="42" decel="50000">
                                          <p:stCondLst>
                                            <p:cond delay="417"/>
                                          </p:stCondLst>
                                        </p:cTn>
                                        <p:tgtEl>
                                          <p:spTgt spid="144"/>
                                        </p:tgtEl>
                                      </p:cBhvr>
                                      <p:to x="100000" y="100000"/>
                                    </p:animScale>
                                    <p:animScale>
                                      <p:cBhvr>
                                        <p:cTn id="614" dur="7">
                                          <p:stCondLst>
                                            <p:cond delay="452"/>
                                          </p:stCondLst>
                                        </p:cTn>
                                        <p:tgtEl>
                                          <p:spTgt spid="144"/>
                                        </p:tgtEl>
                                      </p:cBhvr>
                                      <p:to x="100000" y="95000"/>
                                    </p:animScale>
                                    <p:animScale>
                                      <p:cBhvr>
                                        <p:cTn id="615" dur="42" decel="50000">
                                          <p:stCondLst>
                                            <p:cond delay="459"/>
                                          </p:stCondLst>
                                        </p:cTn>
                                        <p:tgtEl>
                                          <p:spTgt spid="144"/>
                                        </p:tgtEl>
                                      </p:cBhvr>
                                      <p:to x="100000" y="100000"/>
                                    </p:animScale>
                                  </p:childTnLst>
                                </p:cTn>
                              </p:par>
                            </p:childTnLst>
                          </p:cTn>
                        </p:par>
                        <p:par>
                          <p:cTn id="616" fill="hold">
                            <p:stCondLst>
                              <p:cond delay="18000"/>
                            </p:stCondLst>
                            <p:childTnLst>
                              <p:par>
                                <p:cTn id="617" presetID="26" presetClass="entr" presetSubtype="0" fill="hold" nodeType="afterEffect">
                                  <p:stCondLst>
                                    <p:cond delay="0"/>
                                  </p:stCondLst>
                                  <p:childTnLst>
                                    <p:set>
                                      <p:cBhvr>
                                        <p:cTn id="618" dur="1" fill="hold">
                                          <p:stCondLst>
                                            <p:cond delay="0"/>
                                          </p:stCondLst>
                                        </p:cTn>
                                        <p:tgtEl>
                                          <p:spTgt spid="189"/>
                                        </p:tgtEl>
                                        <p:attrNameLst>
                                          <p:attrName>style.visibility</p:attrName>
                                        </p:attrNameLst>
                                      </p:cBhvr>
                                      <p:to>
                                        <p:strVal val="visible"/>
                                      </p:to>
                                    </p:set>
                                    <p:animEffect transition="in" filter="wipe(down)">
                                      <p:cBhvr>
                                        <p:cTn id="619" dur="145">
                                          <p:stCondLst>
                                            <p:cond delay="0"/>
                                          </p:stCondLst>
                                        </p:cTn>
                                        <p:tgtEl>
                                          <p:spTgt spid="189"/>
                                        </p:tgtEl>
                                      </p:cBhvr>
                                    </p:animEffect>
                                    <p:anim calcmode="lin" valueType="num">
                                      <p:cBhvr>
                                        <p:cTn id="620" dur="456" tmFilter="0,0; 0.14,0.36; 0.43,0.73; 0.71,0.91; 1.0,1.0">
                                          <p:stCondLst>
                                            <p:cond delay="0"/>
                                          </p:stCondLst>
                                        </p:cTn>
                                        <p:tgtEl>
                                          <p:spTgt spid="189"/>
                                        </p:tgtEl>
                                        <p:attrNameLst>
                                          <p:attrName>ppt_x</p:attrName>
                                        </p:attrNameLst>
                                      </p:cBhvr>
                                      <p:tavLst>
                                        <p:tav tm="0">
                                          <p:val>
                                            <p:strVal val="#ppt_x-0.25"/>
                                          </p:val>
                                        </p:tav>
                                        <p:tav tm="100000">
                                          <p:val>
                                            <p:strVal val="#ppt_x"/>
                                          </p:val>
                                        </p:tav>
                                      </p:tavLst>
                                    </p:anim>
                                    <p:anim calcmode="lin" valueType="num">
                                      <p:cBhvr>
                                        <p:cTn id="621" dur="166" tmFilter="0.0,0.0; 0.25,0.07; 0.50,0.2; 0.75,0.467; 1.0,1.0">
                                          <p:stCondLst>
                                            <p:cond delay="0"/>
                                          </p:stCondLst>
                                        </p:cTn>
                                        <p:tgtEl>
                                          <p:spTgt spid="189"/>
                                        </p:tgtEl>
                                        <p:attrNameLst>
                                          <p:attrName>ppt_y</p:attrName>
                                        </p:attrNameLst>
                                      </p:cBhvr>
                                      <p:tavLst>
                                        <p:tav tm="0" fmla="#ppt_y-sin(pi*$)/3">
                                          <p:val>
                                            <p:fltVal val="0.5"/>
                                          </p:val>
                                        </p:tav>
                                        <p:tav tm="100000">
                                          <p:val>
                                            <p:fltVal val="1"/>
                                          </p:val>
                                        </p:tav>
                                      </p:tavLst>
                                    </p:anim>
                                    <p:anim calcmode="lin" valueType="num">
                                      <p:cBhvr>
                                        <p:cTn id="622" dur="166" tmFilter="0, 0; 0.125,0.2665; 0.25,0.4; 0.375,0.465; 0.5,0.5;  0.625,0.535; 0.75,0.6; 0.875,0.7335; 1,1">
                                          <p:stCondLst>
                                            <p:cond delay="166"/>
                                          </p:stCondLst>
                                        </p:cTn>
                                        <p:tgtEl>
                                          <p:spTgt spid="189"/>
                                        </p:tgtEl>
                                        <p:attrNameLst>
                                          <p:attrName>ppt_y</p:attrName>
                                        </p:attrNameLst>
                                      </p:cBhvr>
                                      <p:tavLst>
                                        <p:tav tm="0" fmla="#ppt_y-sin(pi*$)/9">
                                          <p:val>
                                            <p:fltVal val="0"/>
                                          </p:val>
                                        </p:tav>
                                        <p:tav tm="100000">
                                          <p:val>
                                            <p:fltVal val="1"/>
                                          </p:val>
                                        </p:tav>
                                      </p:tavLst>
                                    </p:anim>
                                    <p:anim calcmode="lin" valueType="num">
                                      <p:cBhvr>
                                        <p:cTn id="623" dur="83" tmFilter="0, 0; 0.125,0.2665; 0.25,0.4; 0.375,0.465; 0.5,0.5;  0.625,0.535; 0.75,0.6; 0.875,0.7335; 1,1">
                                          <p:stCondLst>
                                            <p:cond delay="331"/>
                                          </p:stCondLst>
                                        </p:cTn>
                                        <p:tgtEl>
                                          <p:spTgt spid="189"/>
                                        </p:tgtEl>
                                        <p:attrNameLst>
                                          <p:attrName>ppt_y</p:attrName>
                                        </p:attrNameLst>
                                      </p:cBhvr>
                                      <p:tavLst>
                                        <p:tav tm="0" fmla="#ppt_y-sin(pi*$)/27">
                                          <p:val>
                                            <p:fltVal val="0"/>
                                          </p:val>
                                        </p:tav>
                                        <p:tav tm="100000">
                                          <p:val>
                                            <p:fltVal val="1"/>
                                          </p:val>
                                        </p:tav>
                                      </p:tavLst>
                                    </p:anim>
                                    <p:anim calcmode="lin" valueType="num">
                                      <p:cBhvr>
                                        <p:cTn id="624" dur="41" tmFilter="0, 0; 0.125,0.2665; 0.25,0.4; 0.375,0.465; 0.5,0.5;  0.625,0.535; 0.75,0.6; 0.875,0.7335; 1,1">
                                          <p:stCondLst>
                                            <p:cond delay="414"/>
                                          </p:stCondLst>
                                        </p:cTn>
                                        <p:tgtEl>
                                          <p:spTgt spid="189"/>
                                        </p:tgtEl>
                                        <p:attrNameLst>
                                          <p:attrName>ppt_y</p:attrName>
                                        </p:attrNameLst>
                                      </p:cBhvr>
                                      <p:tavLst>
                                        <p:tav tm="0" fmla="#ppt_y-sin(pi*$)/81">
                                          <p:val>
                                            <p:fltVal val="0"/>
                                          </p:val>
                                        </p:tav>
                                        <p:tav tm="100000">
                                          <p:val>
                                            <p:fltVal val="1"/>
                                          </p:val>
                                        </p:tav>
                                      </p:tavLst>
                                    </p:anim>
                                    <p:animScale>
                                      <p:cBhvr>
                                        <p:cTn id="625" dur="7">
                                          <p:stCondLst>
                                            <p:cond delay="163"/>
                                          </p:stCondLst>
                                        </p:cTn>
                                        <p:tgtEl>
                                          <p:spTgt spid="189"/>
                                        </p:tgtEl>
                                      </p:cBhvr>
                                      <p:to x="100000" y="60000"/>
                                    </p:animScale>
                                    <p:animScale>
                                      <p:cBhvr>
                                        <p:cTn id="626" dur="42" decel="50000">
                                          <p:stCondLst>
                                            <p:cond delay="169"/>
                                          </p:stCondLst>
                                        </p:cTn>
                                        <p:tgtEl>
                                          <p:spTgt spid="189"/>
                                        </p:tgtEl>
                                      </p:cBhvr>
                                      <p:to x="100000" y="100000"/>
                                    </p:animScale>
                                    <p:animScale>
                                      <p:cBhvr>
                                        <p:cTn id="627" dur="7">
                                          <p:stCondLst>
                                            <p:cond delay="328"/>
                                          </p:stCondLst>
                                        </p:cTn>
                                        <p:tgtEl>
                                          <p:spTgt spid="189"/>
                                        </p:tgtEl>
                                      </p:cBhvr>
                                      <p:to x="100000" y="80000"/>
                                    </p:animScale>
                                    <p:animScale>
                                      <p:cBhvr>
                                        <p:cTn id="628" dur="42" decel="50000">
                                          <p:stCondLst>
                                            <p:cond delay="335"/>
                                          </p:stCondLst>
                                        </p:cTn>
                                        <p:tgtEl>
                                          <p:spTgt spid="189"/>
                                        </p:tgtEl>
                                      </p:cBhvr>
                                      <p:to x="100000" y="100000"/>
                                    </p:animScale>
                                    <p:animScale>
                                      <p:cBhvr>
                                        <p:cTn id="629" dur="7">
                                          <p:stCondLst>
                                            <p:cond delay="411"/>
                                          </p:stCondLst>
                                        </p:cTn>
                                        <p:tgtEl>
                                          <p:spTgt spid="189"/>
                                        </p:tgtEl>
                                      </p:cBhvr>
                                      <p:to x="100000" y="90000"/>
                                    </p:animScale>
                                    <p:animScale>
                                      <p:cBhvr>
                                        <p:cTn id="630" dur="42" decel="50000">
                                          <p:stCondLst>
                                            <p:cond delay="417"/>
                                          </p:stCondLst>
                                        </p:cTn>
                                        <p:tgtEl>
                                          <p:spTgt spid="189"/>
                                        </p:tgtEl>
                                      </p:cBhvr>
                                      <p:to x="100000" y="100000"/>
                                    </p:animScale>
                                    <p:animScale>
                                      <p:cBhvr>
                                        <p:cTn id="631" dur="7">
                                          <p:stCondLst>
                                            <p:cond delay="452"/>
                                          </p:stCondLst>
                                        </p:cTn>
                                        <p:tgtEl>
                                          <p:spTgt spid="189"/>
                                        </p:tgtEl>
                                      </p:cBhvr>
                                      <p:to x="100000" y="95000"/>
                                    </p:animScale>
                                    <p:animScale>
                                      <p:cBhvr>
                                        <p:cTn id="632" dur="42" decel="50000">
                                          <p:stCondLst>
                                            <p:cond delay="459"/>
                                          </p:stCondLst>
                                        </p:cTn>
                                        <p:tgtEl>
                                          <p:spTgt spid="189"/>
                                        </p:tgtEl>
                                      </p:cBhvr>
                                      <p:to x="100000" y="100000"/>
                                    </p:animScale>
                                  </p:childTnLst>
                                </p:cTn>
                              </p:par>
                            </p:childTnLst>
                          </p:cTn>
                        </p:par>
                        <p:par>
                          <p:cTn id="633" fill="hold">
                            <p:stCondLst>
                              <p:cond delay="18500"/>
                            </p:stCondLst>
                            <p:childTnLst>
                              <p:par>
                                <p:cTn id="634" presetID="26" presetClass="entr" presetSubtype="0" fill="hold" nodeType="afterEffect">
                                  <p:stCondLst>
                                    <p:cond delay="0"/>
                                  </p:stCondLst>
                                  <p:childTnLst>
                                    <p:set>
                                      <p:cBhvr>
                                        <p:cTn id="635" dur="1" fill="hold">
                                          <p:stCondLst>
                                            <p:cond delay="0"/>
                                          </p:stCondLst>
                                        </p:cTn>
                                        <p:tgtEl>
                                          <p:spTgt spid="191"/>
                                        </p:tgtEl>
                                        <p:attrNameLst>
                                          <p:attrName>style.visibility</p:attrName>
                                        </p:attrNameLst>
                                      </p:cBhvr>
                                      <p:to>
                                        <p:strVal val="visible"/>
                                      </p:to>
                                    </p:set>
                                    <p:animEffect transition="in" filter="wipe(down)">
                                      <p:cBhvr>
                                        <p:cTn id="636" dur="145">
                                          <p:stCondLst>
                                            <p:cond delay="0"/>
                                          </p:stCondLst>
                                        </p:cTn>
                                        <p:tgtEl>
                                          <p:spTgt spid="191"/>
                                        </p:tgtEl>
                                      </p:cBhvr>
                                    </p:animEffect>
                                    <p:anim calcmode="lin" valueType="num">
                                      <p:cBhvr>
                                        <p:cTn id="637" dur="456" tmFilter="0,0; 0.14,0.36; 0.43,0.73; 0.71,0.91; 1.0,1.0">
                                          <p:stCondLst>
                                            <p:cond delay="0"/>
                                          </p:stCondLst>
                                        </p:cTn>
                                        <p:tgtEl>
                                          <p:spTgt spid="191"/>
                                        </p:tgtEl>
                                        <p:attrNameLst>
                                          <p:attrName>ppt_x</p:attrName>
                                        </p:attrNameLst>
                                      </p:cBhvr>
                                      <p:tavLst>
                                        <p:tav tm="0">
                                          <p:val>
                                            <p:strVal val="#ppt_x-0.25"/>
                                          </p:val>
                                        </p:tav>
                                        <p:tav tm="100000">
                                          <p:val>
                                            <p:strVal val="#ppt_x"/>
                                          </p:val>
                                        </p:tav>
                                      </p:tavLst>
                                    </p:anim>
                                    <p:anim calcmode="lin" valueType="num">
                                      <p:cBhvr>
                                        <p:cTn id="638" dur="166" tmFilter="0.0,0.0; 0.25,0.07; 0.50,0.2; 0.75,0.467; 1.0,1.0">
                                          <p:stCondLst>
                                            <p:cond delay="0"/>
                                          </p:stCondLst>
                                        </p:cTn>
                                        <p:tgtEl>
                                          <p:spTgt spid="191"/>
                                        </p:tgtEl>
                                        <p:attrNameLst>
                                          <p:attrName>ppt_y</p:attrName>
                                        </p:attrNameLst>
                                      </p:cBhvr>
                                      <p:tavLst>
                                        <p:tav tm="0" fmla="#ppt_y-sin(pi*$)/3">
                                          <p:val>
                                            <p:fltVal val="0.5"/>
                                          </p:val>
                                        </p:tav>
                                        <p:tav tm="100000">
                                          <p:val>
                                            <p:fltVal val="1"/>
                                          </p:val>
                                        </p:tav>
                                      </p:tavLst>
                                    </p:anim>
                                    <p:anim calcmode="lin" valueType="num">
                                      <p:cBhvr>
                                        <p:cTn id="639" dur="166" tmFilter="0, 0; 0.125,0.2665; 0.25,0.4; 0.375,0.465; 0.5,0.5;  0.625,0.535; 0.75,0.6; 0.875,0.7335; 1,1">
                                          <p:stCondLst>
                                            <p:cond delay="166"/>
                                          </p:stCondLst>
                                        </p:cTn>
                                        <p:tgtEl>
                                          <p:spTgt spid="191"/>
                                        </p:tgtEl>
                                        <p:attrNameLst>
                                          <p:attrName>ppt_y</p:attrName>
                                        </p:attrNameLst>
                                      </p:cBhvr>
                                      <p:tavLst>
                                        <p:tav tm="0" fmla="#ppt_y-sin(pi*$)/9">
                                          <p:val>
                                            <p:fltVal val="0"/>
                                          </p:val>
                                        </p:tav>
                                        <p:tav tm="100000">
                                          <p:val>
                                            <p:fltVal val="1"/>
                                          </p:val>
                                        </p:tav>
                                      </p:tavLst>
                                    </p:anim>
                                    <p:anim calcmode="lin" valueType="num">
                                      <p:cBhvr>
                                        <p:cTn id="640" dur="83" tmFilter="0, 0; 0.125,0.2665; 0.25,0.4; 0.375,0.465; 0.5,0.5;  0.625,0.535; 0.75,0.6; 0.875,0.7335; 1,1">
                                          <p:stCondLst>
                                            <p:cond delay="331"/>
                                          </p:stCondLst>
                                        </p:cTn>
                                        <p:tgtEl>
                                          <p:spTgt spid="191"/>
                                        </p:tgtEl>
                                        <p:attrNameLst>
                                          <p:attrName>ppt_y</p:attrName>
                                        </p:attrNameLst>
                                      </p:cBhvr>
                                      <p:tavLst>
                                        <p:tav tm="0" fmla="#ppt_y-sin(pi*$)/27">
                                          <p:val>
                                            <p:fltVal val="0"/>
                                          </p:val>
                                        </p:tav>
                                        <p:tav tm="100000">
                                          <p:val>
                                            <p:fltVal val="1"/>
                                          </p:val>
                                        </p:tav>
                                      </p:tavLst>
                                    </p:anim>
                                    <p:anim calcmode="lin" valueType="num">
                                      <p:cBhvr>
                                        <p:cTn id="641" dur="41" tmFilter="0, 0; 0.125,0.2665; 0.25,0.4; 0.375,0.465; 0.5,0.5;  0.625,0.535; 0.75,0.6; 0.875,0.7335; 1,1">
                                          <p:stCondLst>
                                            <p:cond delay="414"/>
                                          </p:stCondLst>
                                        </p:cTn>
                                        <p:tgtEl>
                                          <p:spTgt spid="191"/>
                                        </p:tgtEl>
                                        <p:attrNameLst>
                                          <p:attrName>ppt_y</p:attrName>
                                        </p:attrNameLst>
                                      </p:cBhvr>
                                      <p:tavLst>
                                        <p:tav tm="0" fmla="#ppt_y-sin(pi*$)/81">
                                          <p:val>
                                            <p:fltVal val="0"/>
                                          </p:val>
                                        </p:tav>
                                        <p:tav tm="100000">
                                          <p:val>
                                            <p:fltVal val="1"/>
                                          </p:val>
                                        </p:tav>
                                      </p:tavLst>
                                    </p:anim>
                                    <p:animScale>
                                      <p:cBhvr>
                                        <p:cTn id="642" dur="7">
                                          <p:stCondLst>
                                            <p:cond delay="163"/>
                                          </p:stCondLst>
                                        </p:cTn>
                                        <p:tgtEl>
                                          <p:spTgt spid="191"/>
                                        </p:tgtEl>
                                      </p:cBhvr>
                                      <p:to x="100000" y="60000"/>
                                    </p:animScale>
                                    <p:animScale>
                                      <p:cBhvr>
                                        <p:cTn id="643" dur="42" decel="50000">
                                          <p:stCondLst>
                                            <p:cond delay="169"/>
                                          </p:stCondLst>
                                        </p:cTn>
                                        <p:tgtEl>
                                          <p:spTgt spid="191"/>
                                        </p:tgtEl>
                                      </p:cBhvr>
                                      <p:to x="100000" y="100000"/>
                                    </p:animScale>
                                    <p:animScale>
                                      <p:cBhvr>
                                        <p:cTn id="644" dur="7">
                                          <p:stCondLst>
                                            <p:cond delay="328"/>
                                          </p:stCondLst>
                                        </p:cTn>
                                        <p:tgtEl>
                                          <p:spTgt spid="191"/>
                                        </p:tgtEl>
                                      </p:cBhvr>
                                      <p:to x="100000" y="80000"/>
                                    </p:animScale>
                                    <p:animScale>
                                      <p:cBhvr>
                                        <p:cTn id="645" dur="42" decel="50000">
                                          <p:stCondLst>
                                            <p:cond delay="335"/>
                                          </p:stCondLst>
                                        </p:cTn>
                                        <p:tgtEl>
                                          <p:spTgt spid="191"/>
                                        </p:tgtEl>
                                      </p:cBhvr>
                                      <p:to x="100000" y="100000"/>
                                    </p:animScale>
                                    <p:animScale>
                                      <p:cBhvr>
                                        <p:cTn id="646" dur="7">
                                          <p:stCondLst>
                                            <p:cond delay="411"/>
                                          </p:stCondLst>
                                        </p:cTn>
                                        <p:tgtEl>
                                          <p:spTgt spid="191"/>
                                        </p:tgtEl>
                                      </p:cBhvr>
                                      <p:to x="100000" y="90000"/>
                                    </p:animScale>
                                    <p:animScale>
                                      <p:cBhvr>
                                        <p:cTn id="647" dur="42" decel="50000">
                                          <p:stCondLst>
                                            <p:cond delay="417"/>
                                          </p:stCondLst>
                                        </p:cTn>
                                        <p:tgtEl>
                                          <p:spTgt spid="191"/>
                                        </p:tgtEl>
                                      </p:cBhvr>
                                      <p:to x="100000" y="100000"/>
                                    </p:animScale>
                                    <p:animScale>
                                      <p:cBhvr>
                                        <p:cTn id="648" dur="7">
                                          <p:stCondLst>
                                            <p:cond delay="452"/>
                                          </p:stCondLst>
                                        </p:cTn>
                                        <p:tgtEl>
                                          <p:spTgt spid="191"/>
                                        </p:tgtEl>
                                      </p:cBhvr>
                                      <p:to x="100000" y="95000"/>
                                    </p:animScale>
                                    <p:animScale>
                                      <p:cBhvr>
                                        <p:cTn id="649" dur="42" decel="50000">
                                          <p:stCondLst>
                                            <p:cond delay="459"/>
                                          </p:stCondLst>
                                        </p:cTn>
                                        <p:tgtEl>
                                          <p:spTgt spid="191"/>
                                        </p:tgtEl>
                                      </p:cBhvr>
                                      <p:to x="100000" y="100000"/>
                                    </p:animScale>
                                  </p:childTnLst>
                                </p:cTn>
                              </p:par>
                            </p:childTnLst>
                          </p:cTn>
                        </p:par>
                        <p:par>
                          <p:cTn id="650" fill="hold">
                            <p:stCondLst>
                              <p:cond delay="19000"/>
                            </p:stCondLst>
                            <p:childTnLst>
                              <p:par>
                                <p:cTn id="651" presetID="26" presetClass="entr" presetSubtype="0" fill="hold" nodeType="afterEffect">
                                  <p:stCondLst>
                                    <p:cond delay="0"/>
                                  </p:stCondLst>
                                  <p:childTnLst>
                                    <p:set>
                                      <p:cBhvr>
                                        <p:cTn id="652" dur="1" fill="hold">
                                          <p:stCondLst>
                                            <p:cond delay="0"/>
                                          </p:stCondLst>
                                        </p:cTn>
                                        <p:tgtEl>
                                          <p:spTgt spid="176"/>
                                        </p:tgtEl>
                                        <p:attrNameLst>
                                          <p:attrName>style.visibility</p:attrName>
                                        </p:attrNameLst>
                                      </p:cBhvr>
                                      <p:to>
                                        <p:strVal val="visible"/>
                                      </p:to>
                                    </p:set>
                                    <p:animEffect transition="in" filter="wipe(down)">
                                      <p:cBhvr>
                                        <p:cTn id="653" dur="145">
                                          <p:stCondLst>
                                            <p:cond delay="0"/>
                                          </p:stCondLst>
                                        </p:cTn>
                                        <p:tgtEl>
                                          <p:spTgt spid="176"/>
                                        </p:tgtEl>
                                      </p:cBhvr>
                                    </p:animEffect>
                                    <p:anim calcmode="lin" valueType="num">
                                      <p:cBhvr>
                                        <p:cTn id="654" dur="456" tmFilter="0,0; 0.14,0.36; 0.43,0.73; 0.71,0.91; 1.0,1.0">
                                          <p:stCondLst>
                                            <p:cond delay="0"/>
                                          </p:stCondLst>
                                        </p:cTn>
                                        <p:tgtEl>
                                          <p:spTgt spid="176"/>
                                        </p:tgtEl>
                                        <p:attrNameLst>
                                          <p:attrName>ppt_x</p:attrName>
                                        </p:attrNameLst>
                                      </p:cBhvr>
                                      <p:tavLst>
                                        <p:tav tm="0">
                                          <p:val>
                                            <p:strVal val="#ppt_x-0.25"/>
                                          </p:val>
                                        </p:tav>
                                        <p:tav tm="100000">
                                          <p:val>
                                            <p:strVal val="#ppt_x"/>
                                          </p:val>
                                        </p:tav>
                                      </p:tavLst>
                                    </p:anim>
                                    <p:anim calcmode="lin" valueType="num">
                                      <p:cBhvr>
                                        <p:cTn id="655" dur="166" tmFilter="0.0,0.0; 0.25,0.07; 0.50,0.2; 0.75,0.467; 1.0,1.0">
                                          <p:stCondLst>
                                            <p:cond delay="0"/>
                                          </p:stCondLst>
                                        </p:cTn>
                                        <p:tgtEl>
                                          <p:spTgt spid="176"/>
                                        </p:tgtEl>
                                        <p:attrNameLst>
                                          <p:attrName>ppt_y</p:attrName>
                                        </p:attrNameLst>
                                      </p:cBhvr>
                                      <p:tavLst>
                                        <p:tav tm="0" fmla="#ppt_y-sin(pi*$)/3">
                                          <p:val>
                                            <p:fltVal val="0.5"/>
                                          </p:val>
                                        </p:tav>
                                        <p:tav tm="100000">
                                          <p:val>
                                            <p:fltVal val="1"/>
                                          </p:val>
                                        </p:tav>
                                      </p:tavLst>
                                    </p:anim>
                                    <p:anim calcmode="lin" valueType="num">
                                      <p:cBhvr>
                                        <p:cTn id="656" dur="166" tmFilter="0, 0; 0.125,0.2665; 0.25,0.4; 0.375,0.465; 0.5,0.5;  0.625,0.535; 0.75,0.6; 0.875,0.7335; 1,1">
                                          <p:stCondLst>
                                            <p:cond delay="166"/>
                                          </p:stCondLst>
                                        </p:cTn>
                                        <p:tgtEl>
                                          <p:spTgt spid="176"/>
                                        </p:tgtEl>
                                        <p:attrNameLst>
                                          <p:attrName>ppt_y</p:attrName>
                                        </p:attrNameLst>
                                      </p:cBhvr>
                                      <p:tavLst>
                                        <p:tav tm="0" fmla="#ppt_y-sin(pi*$)/9">
                                          <p:val>
                                            <p:fltVal val="0"/>
                                          </p:val>
                                        </p:tav>
                                        <p:tav tm="100000">
                                          <p:val>
                                            <p:fltVal val="1"/>
                                          </p:val>
                                        </p:tav>
                                      </p:tavLst>
                                    </p:anim>
                                    <p:anim calcmode="lin" valueType="num">
                                      <p:cBhvr>
                                        <p:cTn id="657" dur="83" tmFilter="0, 0; 0.125,0.2665; 0.25,0.4; 0.375,0.465; 0.5,0.5;  0.625,0.535; 0.75,0.6; 0.875,0.7335; 1,1">
                                          <p:stCondLst>
                                            <p:cond delay="331"/>
                                          </p:stCondLst>
                                        </p:cTn>
                                        <p:tgtEl>
                                          <p:spTgt spid="176"/>
                                        </p:tgtEl>
                                        <p:attrNameLst>
                                          <p:attrName>ppt_y</p:attrName>
                                        </p:attrNameLst>
                                      </p:cBhvr>
                                      <p:tavLst>
                                        <p:tav tm="0" fmla="#ppt_y-sin(pi*$)/27">
                                          <p:val>
                                            <p:fltVal val="0"/>
                                          </p:val>
                                        </p:tav>
                                        <p:tav tm="100000">
                                          <p:val>
                                            <p:fltVal val="1"/>
                                          </p:val>
                                        </p:tav>
                                      </p:tavLst>
                                    </p:anim>
                                    <p:anim calcmode="lin" valueType="num">
                                      <p:cBhvr>
                                        <p:cTn id="658" dur="41" tmFilter="0, 0; 0.125,0.2665; 0.25,0.4; 0.375,0.465; 0.5,0.5;  0.625,0.535; 0.75,0.6; 0.875,0.7335; 1,1">
                                          <p:stCondLst>
                                            <p:cond delay="414"/>
                                          </p:stCondLst>
                                        </p:cTn>
                                        <p:tgtEl>
                                          <p:spTgt spid="176"/>
                                        </p:tgtEl>
                                        <p:attrNameLst>
                                          <p:attrName>ppt_y</p:attrName>
                                        </p:attrNameLst>
                                      </p:cBhvr>
                                      <p:tavLst>
                                        <p:tav tm="0" fmla="#ppt_y-sin(pi*$)/81">
                                          <p:val>
                                            <p:fltVal val="0"/>
                                          </p:val>
                                        </p:tav>
                                        <p:tav tm="100000">
                                          <p:val>
                                            <p:fltVal val="1"/>
                                          </p:val>
                                        </p:tav>
                                      </p:tavLst>
                                    </p:anim>
                                    <p:animScale>
                                      <p:cBhvr>
                                        <p:cTn id="659" dur="7">
                                          <p:stCondLst>
                                            <p:cond delay="163"/>
                                          </p:stCondLst>
                                        </p:cTn>
                                        <p:tgtEl>
                                          <p:spTgt spid="176"/>
                                        </p:tgtEl>
                                      </p:cBhvr>
                                      <p:to x="100000" y="60000"/>
                                    </p:animScale>
                                    <p:animScale>
                                      <p:cBhvr>
                                        <p:cTn id="660" dur="42" decel="50000">
                                          <p:stCondLst>
                                            <p:cond delay="169"/>
                                          </p:stCondLst>
                                        </p:cTn>
                                        <p:tgtEl>
                                          <p:spTgt spid="176"/>
                                        </p:tgtEl>
                                      </p:cBhvr>
                                      <p:to x="100000" y="100000"/>
                                    </p:animScale>
                                    <p:animScale>
                                      <p:cBhvr>
                                        <p:cTn id="661" dur="7">
                                          <p:stCondLst>
                                            <p:cond delay="328"/>
                                          </p:stCondLst>
                                        </p:cTn>
                                        <p:tgtEl>
                                          <p:spTgt spid="176"/>
                                        </p:tgtEl>
                                      </p:cBhvr>
                                      <p:to x="100000" y="80000"/>
                                    </p:animScale>
                                    <p:animScale>
                                      <p:cBhvr>
                                        <p:cTn id="662" dur="42" decel="50000">
                                          <p:stCondLst>
                                            <p:cond delay="335"/>
                                          </p:stCondLst>
                                        </p:cTn>
                                        <p:tgtEl>
                                          <p:spTgt spid="176"/>
                                        </p:tgtEl>
                                      </p:cBhvr>
                                      <p:to x="100000" y="100000"/>
                                    </p:animScale>
                                    <p:animScale>
                                      <p:cBhvr>
                                        <p:cTn id="663" dur="7">
                                          <p:stCondLst>
                                            <p:cond delay="411"/>
                                          </p:stCondLst>
                                        </p:cTn>
                                        <p:tgtEl>
                                          <p:spTgt spid="176"/>
                                        </p:tgtEl>
                                      </p:cBhvr>
                                      <p:to x="100000" y="90000"/>
                                    </p:animScale>
                                    <p:animScale>
                                      <p:cBhvr>
                                        <p:cTn id="664" dur="42" decel="50000">
                                          <p:stCondLst>
                                            <p:cond delay="417"/>
                                          </p:stCondLst>
                                        </p:cTn>
                                        <p:tgtEl>
                                          <p:spTgt spid="176"/>
                                        </p:tgtEl>
                                      </p:cBhvr>
                                      <p:to x="100000" y="100000"/>
                                    </p:animScale>
                                    <p:animScale>
                                      <p:cBhvr>
                                        <p:cTn id="665" dur="7">
                                          <p:stCondLst>
                                            <p:cond delay="452"/>
                                          </p:stCondLst>
                                        </p:cTn>
                                        <p:tgtEl>
                                          <p:spTgt spid="176"/>
                                        </p:tgtEl>
                                      </p:cBhvr>
                                      <p:to x="100000" y="95000"/>
                                    </p:animScale>
                                    <p:animScale>
                                      <p:cBhvr>
                                        <p:cTn id="666" dur="42" decel="50000">
                                          <p:stCondLst>
                                            <p:cond delay="459"/>
                                          </p:stCondLst>
                                        </p:cTn>
                                        <p:tgtEl>
                                          <p:spTgt spid="176"/>
                                        </p:tgtEl>
                                      </p:cBhvr>
                                      <p:to x="100000" y="100000"/>
                                    </p:animScale>
                                  </p:childTnLst>
                                </p:cTn>
                              </p:par>
                            </p:childTnLst>
                          </p:cTn>
                        </p:par>
                        <p:par>
                          <p:cTn id="667" fill="hold">
                            <p:stCondLst>
                              <p:cond delay="19500"/>
                            </p:stCondLst>
                            <p:childTnLst>
                              <p:par>
                                <p:cTn id="668" presetID="26" presetClass="entr" presetSubtype="0" fill="hold" nodeType="afterEffect">
                                  <p:stCondLst>
                                    <p:cond delay="0"/>
                                  </p:stCondLst>
                                  <p:childTnLst>
                                    <p:set>
                                      <p:cBhvr>
                                        <p:cTn id="669" dur="1" fill="hold">
                                          <p:stCondLst>
                                            <p:cond delay="0"/>
                                          </p:stCondLst>
                                        </p:cTn>
                                        <p:tgtEl>
                                          <p:spTgt spid="175"/>
                                        </p:tgtEl>
                                        <p:attrNameLst>
                                          <p:attrName>style.visibility</p:attrName>
                                        </p:attrNameLst>
                                      </p:cBhvr>
                                      <p:to>
                                        <p:strVal val="visible"/>
                                      </p:to>
                                    </p:set>
                                    <p:animEffect transition="in" filter="wipe(down)">
                                      <p:cBhvr>
                                        <p:cTn id="670" dur="145">
                                          <p:stCondLst>
                                            <p:cond delay="0"/>
                                          </p:stCondLst>
                                        </p:cTn>
                                        <p:tgtEl>
                                          <p:spTgt spid="175"/>
                                        </p:tgtEl>
                                      </p:cBhvr>
                                    </p:animEffect>
                                    <p:anim calcmode="lin" valueType="num">
                                      <p:cBhvr>
                                        <p:cTn id="671" dur="456" tmFilter="0,0; 0.14,0.36; 0.43,0.73; 0.71,0.91; 1.0,1.0">
                                          <p:stCondLst>
                                            <p:cond delay="0"/>
                                          </p:stCondLst>
                                        </p:cTn>
                                        <p:tgtEl>
                                          <p:spTgt spid="175"/>
                                        </p:tgtEl>
                                        <p:attrNameLst>
                                          <p:attrName>ppt_x</p:attrName>
                                        </p:attrNameLst>
                                      </p:cBhvr>
                                      <p:tavLst>
                                        <p:tav tm="0">
                                          <p:val>
                                            <p:strVal val="#ppt_x-0.25"/>
                                          </p:val>
                                        </p:tav>
                                        <p:tav tm="100000">
                                          <p:val>
                                            <p:strVal val="#ppt_x"/>
                                          </p:val>
                                        </p:tav>
                                      </p:tavLst>
                                    </p:anim>
                                    <p:anim calcmode="lin" valueType="num">
                                      <p:cBhvr>
                                        <p:cTn id="672" dur="166" tmFilter="0.0,0.0; 0.25,0.07; 0.50,0.2; 0.75,0.467; 1.0,1.0">
                                          <p:stCondLst>
                                            <p:cond delay="0"/>
                                          </p:stCondLst>
                                        </p:cTn>
                                        <p:tgtEl>
                                          <p:spTgt spid="175"/>
                                        </p:tgtEl>
                                        <p:attrNameLst>
                                          <p:attrName>ppt_y</p:attrName>
                                        </p:attrNameLst>
                                      </p:cBhvr>
                                      <p:tavLst>
                                        <p:tav tm="0" fmla="#ppt_y-sin(pi*$)/3">
                                          <p:val>
                                            <p:fltVal val="0.5"/>
                                          </p:val>
                                        </p:tav>
                                        <p:tav tm="100000">
                                          <p:val>
                                            <p:fltVal val="1"/>
                                          </p:val>
                                        </p:tav>
                                      </p:tavLst>
                                    </p:anim>
                                    <p:anim calcmode="lin" valueType="num">
                                      <p:cBhvr>
                                        <p:cTn id="673" dur="166" tmFilter="0, 0; 0.125,0.2665; 0.25,0.4; 0.375,0.465; 0.5,0.5;  0.625,0.535; 0.75,0.6; 0.875,0.7335; 1,1">
                                          <p:stCondLst>
                                            <p:cond delay="166"/>
                                          </p:stCondLst>
                                        </p:cTn>
                                        <p:tgtEl>
                                          <p:spTgt spid="175"/>
                                        </p:tgtEl>
                                        <p:attrNameLst>
                                          <p:attrName>ppt_y</p:attrName>
                                        </p:attrNameLst>
                                      </p:cBhvr>
                                      <p:tavLst>
                                        <p:tav tm="0" fmla="#ppt_y-sin(pi*$)/9">
                                          <p:val>
                                            <p:fltVal val="0"/>
                                          </p:val>
                                        </p:tav>
                                        <p:tav tm="100000">
                                          <p:val>
                                            <p:fltVal val="1"/>
                                          </p:val>
                                        </p:tav>
                                      </p:tavLst>
                                    </p:anim>
                                    <p:anim calcmode="lin" valueType="num">
                                      <p:cBhvr>
                                        <p:cTn id="674" dur="83" tmFilter="0, 0; 0.125,0.2665; 0.25,0.4; 0.375,0.465; 0.5,0.5;  0.625,0.535; 0.75,0.6; 0.875,0.7335; 1,1">
                                          <p:stCondLst>
                                            <p:cond delay="331"/>
                                          </p:stCondLst>
                                        </p:cTn>
                                        <p:tgtEl>
                                          <p:spTgt spid="175"/>
                                        </p:tgtEl>
                                        <p:attrNameLst>
                                          <p:attrName>ppt_y</p:attrName>
                                        </p:attrNameLst>
                                      </p:cBhvr>
                                      <p:tavLst>
                                        <p:tav tm="0" fmla="#ppt_y-sin(pi*$)/27">
                                          <p:val>
                                            <p:fltVal val="0"/>
                                          </p:val>
                                        </p:tav>
                                        <p:tav tm="100000">
                                          <p:val>
                                            <p:fltVal val="1"/>
                                          </p:val>
                                        </p:tav>
                                      </p:tavLst>
                                    </p:anim>
                                    <p:anim calcmode="lin" valueType="num">
                                      <p:cBhvr>
                                        <p:cTn id="675" dur="41" tmFilter="0, 0; 0.125,0.2665; 0.25,0.4; 0.375,0.465; 0.5,0.5;  0.625,0.535; 0.75,0.6; 0.875,0.7335; 1,1">
                                          <p:stCondLst>
                                            <p:cond delay="414"/>
                                          </p:stCondLst>
                                        </p:cTn>
                                        <p:tgtEl>
                                          <p:spTgt spid="175"/>
                                        </p:tgtEl>
                                        <p:attrNameLst>
                                          <p:attrName>ppt_y</p:attrName>
                                        </p:attrNameLst>
                                      </p:cBhvr>
                                      <p:tavLst>
                                        <p:tav tm="0" fmla="#ppt_y-sin(pi*$)/81">
                                          <p:val>
                                            <p:fltVal val="0"/>
                                          </p:val>
                                        </p:tav>
                                        <p:tav tm="100000">
                                          <p:val>
                                            <p:fltVal val="1"/>
                                          </p:val>
                                        </p:tav>
                                      </p:tavLst>
                                    </p:anim>
                                    <p:animScale>
                                      <p:cBhvr>
                                        <p:cTn id="676" dur="7">
                                          <p:stCondLst>
                                            <p:cond delay="163"/>
                                          </p:stCondLst>
                                        </p:cTn>
                                        <p:tgtEl>
                                          <p:spTgt spid="175"/>
                                        </p:tgtEl>
                                      </p:cBhvr>
                                      <p:to x="100000" y="60000"/>
                                    </p:animScale>
                                    <p:animScale>
                                      <p:cBhvr>
                                        <p:cTn id="677" dur="42" decel="50000">
                                          <p:stCondLst>
                                            <p:cond delay="169"/>
                                          </p:stCondLst>
                                        </p:cTn>
                                        <p:tgtEl>
                                          <p:spTgt spid="175"/>
                                        </p:tgtEl>
                                      </p:cBhvr>
                                      <p:to x="100000" y="100000"/>
                                    </p:animScale>
                                    <p:animScale>
                                      <p:cBhvr>
                                        <p:cTn id="678" dur="7">
                                          <p:stCondLst>
                                            <p:cond delay="328"/>
                                          </p:stCondLst>
                                        </p:cTn>
                                        <p:tgtEl>
                                          <p:spTgt spid="175"/>
                                        </p:tgtEl>
                                      </p:cBhvr>
                                      <p:to x="100000" y="80000"/>
                                    </p:animScale>
                                    <p:animScale>
                                      <p:cBhvr>
                                        <p:cTn id="679" dur="42" decel="50000">
                                          <p:stCondLst>
                                            <p:cond delay="335"/>
                                          </p:stCondLst>
                                        </p:cTn>
                                        <p:tgtEl>
                                          <p:spTgt spid="175"/>
                                        </p:tgtEl>
                                      </p:cBhvr>
                                      <p:to x="100000" y="100000"/>
                                    </p:animScale>
                                    <p:animScale>
                                      <p:cBhvr>
                                        <p:cTn id="680" dur="7">
                                          <p:stCondLst>
                                            <p:cond delay="411"/>
                                          </p:stCondLst>
                                        </p:cTn>
                                        <p:tgtEl>
                                          <p:spTgt spid="175"/>
                                        </p:tgtEl>
                                      </p:cBhvr>
                                      <p:to x="100000" y="90000"/>
                                    </p:animScale>
                                    <p:animScale>
                                      <p:cBhvr>
                                        <p:cTn id="681" dur="42" decel="50000">
                                          <p:stCondLst>
                                            <p:cond delay="417"/>
                                          </p:stCondLst>
                                        </p:cTn>
                                        <p:tgtEl>
                                          <p:spTgt spid="175"/>
                                        </p:tgtEl>
                                      </p:cBhvr>
                                      <p:to x="100000" y="100000"/>
                                    </p:animScale>
                                    <p:animScale>
                                      <p:cBhvr>
                                        <p:cTn id="682" dur="7">
                                          <p:stCondLst>
                                            <p:cond delay="452"/>
                                          </p:stCondLst>
                                        </p:cTn>
                                        <p:tgtEl>
                                          <p:spTgt spid="175"/>
                                        </p:tgtEl>
                                      </p:cBhvr>
                                      <p:to x="100000" y="95000"/>
                                    </p:animScale>
                                    <p:animScale>
                                      <p:cBhvr>
                                        <p:cTn id="683" dur="42" decel="50000">
                                          <p:stCondLst>
                                            <p:cond delay="459"/>
                                          </p:stCondLst>
                                        </p:cTn>
                                        <p:tgtEl>
                                          <p:spTgt spid="175"/>
                                        </p:tgtEl>
                                      </p:cBhvr>
                                      <p:to x="100000" y="100000"/>
                                    </p:animScale>
                                  </p:childTnLst>
                                </p:cTn>
                              </p:par>
                            </p:childTnLst>
                          </p:cTn>
                        </p:par>
                        <p:par>
                          <p:cTn id="684" fill="hold">
                            <p:stCondLst>
                              <p:cond delay="20000"/>
                            </p:stCondLst>
                            <p:childTnLst>
                              <p:par>
                                <p:cTn id="685" presetID="26" presetClass="entr" presetSubtype="0" fill="hold" nodeType="afterEffect">
                                  <p:stCondLst>
                                    <p:cond delay="0"/>
                                  </p:stCondLst>
                                  <p:childTnLst>
                                    <p:set>
                                      <p:cBhvr>
                                        <p:cTn id="686" dur="1" fill="hold">
                                          <p:stCondLst>
                                            <p:cond delay="0"/>
                                          </p:stCondLst>
                                        </p:cTn>
                                        <p:tgtEl>
                                          <p:spTgt spid="190"/>
                                        </p:tgtEl>
                                        <p:attrNameLst>
                                          <p:attrName>style.visibility</p:attrName>
                                        </p:attrNameLst>
                                      </p:cBhvr>
                                      <p:to>
                                        <p:strVal val="visible"/>
                                      </p:to>
                                    </p:set>
                                    <p:animEffect transition="in" filter="wipe(down)">
                                      <p:cBhvr>
                                        <p:cTn id="687" dur="145">
                                          <p:stCondLst>
                                            <p:cond delay="0"/>
                                          </p:stCondLst>
                                        </p:cTn>
                                        <p:tgtEl>
                                          <p:spTgt spid="190"/>
                                        </p:tgtEl>
                                      </p:cBhvr>
                                    </p:animEffect>
                                    <p:anim calcmode="lin" valueType="num">
                                      <p:cBhvr>
                                        <p:cTn id="688" dur="456" tmFilter="0,0; 0.14,0.36; 0.43,0.73; 0.71,0.91; 1.0,1.0">
                                          <p:stCondLst>
                                            <p:cond delay="0"/>
                                          </p:stCondLst>
                                        </p:cTn>
                                        <p:tgtEl>
                                          <p:spTgt spid="190"/>
                                        </p:tgtEl>
                                        <p:attrNameLst>
                                          <p:attrName>ppt_x</p:attrName>
                                        </p:attrNameLst>
                                      </p:cBhvr>
                                      <p:tavLst>
                                        <p:tav tm="0">
                                          <p:val>
                                            <p:strVal val="#ppt_x-0.25"/>
                                          </p:val>
                                        </p:tav>
                                        <p:tav tm="100000">
                                          <p:val>
                                            <p:strVal val="#ppt_x"/>
                                          </p:val>
                                        </p:tav>
                                      </p:tavLst>
                                    </p:anim>
                                    <p:anim calcmode="lin" valueType="num">
                                      <p:cBhvr>
                                        <p:cTn id="689" dur="166" tmFilter="0.0,0.0; 0.25,0.07; 0.50,0.2; 0.75,0.467; 1.0,1.0">
                                          <p:stCondLst>
                                            <p:cond delay="0"/>
                                          </p:stCondLst>
                                        </p:cTn>
                                        <p:tgtEl>
                                          <p:spTgt spid="190"/>
                                        </p:tgtEl>
                                        <p:attrNameLst>
                                          <p:attrName>ppt_y</p:attrName>
                                        </p:attrNameLst>
                                      </p:cBhvr>
                                      <p:tavLst>
                                        <p:tav tm="0" fmla="#ppt_y-sin(pi*$)/3">
                                          <p:val>
                                            <p:fltVal val="0.5"/>
                                          </p:val>
                                        </p:tav>
                                        <p:tav tm="100000">
                                          <p:val>
                                            <p:fltVal val="1"/>
                                          </p:val>
                                        </p:tav>
                                      </p:tavLst>
                                    </p:anim>
                                    <p:anim calcmode="lin" valueType="num">
                                      <p:cBhvr>
                                        <p:cTn id="690" dur="166" tmFilter="0, 0; 0.125,0.2665; 0.25,0.4; 0.375,0.465; 0.5,0.5;  0.625,0.535; 0.75,0.6; 0.875,0.7335; 1,1">
                                          <p:stCondLst>
                                            <p:cond delay="166"/>
                                          </p:stCondLst>
                                        </p:cTn>
                                        <p:tgtEl>
                                          <p:spTgt spid="190"/>
                                        </p:tgtEl>
                                        <p:attrNameLst>
                                          <p:attrName>ppt_y</p:attrName>
                                        </p:attrNameLst>
                                      </p:cBhvr>
                                      <p:tavLst>
                                        <p:tav tm="0" fmla="#ppt_y-sin(pi*$)/9">
                                          <p:val>
                                            <p:fltVal val="0"/>
                                          </p:val>
                                        </p:tav>
                                        <p:tav tm="100000">
                                          <p:val>
                                            <p:fltVal val="1"/>
                                          </p:val>
                                        </p:tav>
                                      </p:tavLst>
                                    </p:anim>
                                    <p:anim calcmode="lin" valueType="num">
                                      <p:cBhvr>
                                        <p:cTn id="691" dur="83" tmFilter="0, 0; 0.125,0.2665; 0.25,0.4; 0.375,0.465; 0.5,0.5;  0.625,0.535; 0.75,0.6; 0.875,0.7335; 1,1">
                                          <p:stCondLst>
                                            <p:cond delay="331"/>
                                          </p:stCondLst>
                                        </p:cTn>
                                        <p:tgtEl>
                                          <p:spTgt spid="190"/>
                                        </p:tgtEl>
                                        <p:attrNameLst>
                                          <p:attrName>ppt_y</p:attrName>
                                        </p:attrNameLst>
                                      </p:cBhvr>
                                      <p:tavLst>
                                        <p:tav tm="0" fmla="#ppt_y-sin(pi*$)/27">
                                          <p:val>
                                            <p:fltVal val="0"/>
                                          </p:val>
                                        </p:tav>
                                        <p:tav tm="100000">
                                          <p:val>
                                            <p:fltVal val="1"/>
                                          </p:val>
                                        </p:tav>
                                      </p:tavLst>
                                    </p:anim>
                                    <p:anim calcmode="lin" valueType="num">
                                      <p:cBhvr>
                                        <p:cTn id="692" dur="41" tmFilter="0, 0; 0.125,0.2665; 0.25,0.4; 0.375,0.465; 0.5,0.5;  0.625,0.535; 0.75,0.6; 0.875,0.7335; 1,1">
                                          <p:stCondLst>
                                            <p:cond delay="414"/>
                                          </p:stCondLst>
                                        </p:cTn>
                                        <p:tgtEl>
                                          <p:spTgt spid="190"/>
                                        </p:tgtEl>
                                        <p:attrNameLst>
                                          <p:attrName>ppt_y</p:attrName>
                                        </p:attrNameLst>
                                      </p:cBhvr>
                                      <p:tavLst>
                                        <p:tav tm="0" fmla="#ppt_y-sin(pi*$)/81">
                                          <p:val>
                                            <p:fltVal val="0"/>
                                          </p:val>
                                        </p:tav>
                                        <p:tav tm="100000">
                                          <p:val>
                                            <p:fltVal val="1"/>
                                          </p:val>
                                        </p:tav>
                                      </p:tavLst>
                                    </p:anim>
                                    <p:animScale>
                                      <p:cBhvr>
                                        <p:cTn id="693" dur="7">
                                          <p:stCondLst>
                                            <p:cond delay="163"/>
                                          </p:stCondLst>
                                        </p:cTn>
                                        <p:tgtEl>
                                          <p:spTgt spid="190"/>
                                        </p:tgtEl>
                                      </p:cBhvr>
                                      <p:to x="100000" y="60000"/>
                                    </p:animScale>
                                    <p:animScale>
                                      <p:cBhvr>
                                        <p:cTn id="694" dur="42" decel="50000">
                                          <p:stCondLst>
                                            <p:cond delay="169"/>
                                          </p:stCondLst>
                                        </p:cTn>
                                        <p:tgtEl>
                                          <p:spTgt spid="190"/>
                                        </p:tgtEl>
                                      </p:cBhvr>
                                      <p:to x="100000" y="100000"/>
                                    </p:animScale>
                                    <p:animScale>
                                      <p:cBhvr>
                                        <p:cTn id="695" dur="7">
                                          <p:stCondLst>
                                            <p:cond delay="328"/>
                                          </p:stCondLst>
                                        </p:cTn>
                                        <p:tgtEl>
                                          <p:spTgt spid="190"/>
                                        </p:tgtEl>
                                      </p:cBhvr>
                                      <p:to x="100000" y="80000"/>
                                    </p:animScale>
                                    <p:animScale>
                                      <p:cBhvr>
                                        <p:cTn id="696" dur="42" decel="50000">
                                          <p:stCondLst>
                                            <p:cond delay="335"/>
                                          </p:stCondLst>
                                        </p:cTn>
                                        <p:tgtEl>
                                          <p:spTgt spid="190"/>
                                        </p:tgtEl>
                                      </p:cBhvr>
                                      <p:to x="100000" y="100000"/>
                                    </p:animScale>
                                    <p:animScale>
                                      <p:cBhvr>
                                        <p:cTn id="697" dur="7">
                                          <p:stCondLst>
                                            <p:cond delay="411"/>
                                          </p:stCondLst>
                                        </p:cTn>
                                        <p:tgtEl>
                                          <p:spTgt spid="190"/>
                                        </p:tgtEl>
                                      </p:cBhvr>
                                      <p:to x="100000" y="90000"/>
                                    </p:animScale>
                                    <p:animScale>
                                      <p:cBhvr>
                                        <p:cTn id="698" dur="42" decel="50000">
                                          <p:stCondLst>
                                            <p:cond delay="417"/>
                                          </p:stCondLst>
                                        </p:cTn>
                                        <p:tgtEl>
                                          <p:spTgt spid="190"/>
                                        </p:tgtEl>
                                      </p:cBhvr>
                                      <p:to x="100000" y="100000"/>
                                    </p:animScale>
                                    <p:animScale>
                                      <p:cBhvr>
                                        <p:cTn id="699" dur="7">
                                          <p:stCondLst>
                                            <p:cond delay="452"/>
                                          </p:stCondLst>
                                        </p:cTn>
                                        <p:tgtEl>
                                          <p:spTgt spid="190"/>
                                        </p:tgtEl>
                                      </p:cBhvr>
                                      <p:to x="100000" y="95000"/>
                                    </p:animScale>
                                    <p:animScale>
                                      <p:cBhvr>
                                        <p:cTn id="700" dur="42" decel="50000">
                                          <p:stCondLst>
                                            <p:cond delay="459"/>
                                          </p:stCondLst>
                                        </p:cTn>
                                        <p:tgtEl>
                                          <p:spTgt spid="190"/>
                                        </p:tgtEl>
                                      </p:cBhvr>
                                      <p:to x="100000" y="100000"/>
                                    </p:animScale>
                                  </p:childTnLst>
                                </p:cTn>
                              </p:par>
                            </p:childTnLst>
                          </p:cTn>
                        </p:par>
                        <p:par>
                          <p:cTn id="701" fill="hold">
                            <p:stCondLst>
                              <p:cond delay="20500"/>
                            </p:stCondLst>
                            <p:childTnLst>
                              <p:par>
                                <p:cTn id="702" presetID="26" presetClass="entr" presetSubtype="0" fill="hold" nodeType="afterEffect">
                                  <p:stCondLst>
                                    <p:cond delay="0"/>
                                  </p:stCondLst>
                                  <p:childTnLst>
                                    <p:set>
                                      <p:cBhvr>
                                        <p:cTn id="703" dur="1" fill="hold">
                                          <p:stCondLst>
                                            <p:cond delay="0"/>
                                          </p:stCondLst>
                                        </p:cTn>
                                        <p:tgtEl>
                                          <p:spTgt spid="194"/>
                                        </p:tgtEl>
                                        <p:attrNameLst>
                                          <p:attrName>style.visibility</p:attrName>
                                        </p:attrNameLst>
                                      </p:cBhvr>
                                      <p:to>
                                        <p:strVal val="visible"/>
                                      </p:to>
                                    </p:set>
                                    <p:animEffect transition="in" filter="wipe(down)">
                                      <p:cBhvr>
                                        <p:cTn id="704" dur="145">
                                          <p:stCondLst>
                                            <p:cond delay="0"/>
                                          </p:stCondLst>
                                        </p:cTn>
                                        <p:tgtEl>
                                          <p:spTgt spid="194"/>
                                        </p:tgtEl>
                                      </p:cBhvr>
                                    </p:animEffect>
                                    <p:anim calcmode="lin" valueType="num">
                                      <p:cBhvr>
                                        <p:cTn id="705" dur="456" tmFilter="0,0; 0.14,0.36; 0.43,0.73; 0.71,0.91; 1.0,1.0">
                                          <p:stCondLst>
                                            <p:cond delay="0"/>
                                          </p:stCondLst>
                                        </p:cTn>
                                        <p:tgtEl>
                                          <p:spTgt spid="194"/>
                                        </p:tgtEl>
                                        <p:attrNameLst>
                                          <p:attrName>ppt_x</p:attrName>
                                        </p:attrNameLst>
                                      </p:cBhvr>
                                      <p:tavLst>
                                        <p:tav tm="0">
                                          <p:val>
                                            <p:strVal val="#ppt_x-0.25"/>
                                          </p:val>
                                        </p:tav>
                                        <p:tav tm="100000">
                                          <p:val>
                                            <p:strVal val="#ppt_x"/>
                                          </p:val>
                                        </p:tav>
                                      </p:tavLst>
                                    </p:anim>
                                    <p:anim calcmode="lin" valueType="num">
                                      <p:cBhvr>
                                        <p:cTn id="706" dur="166" tmFilter="0.0,0.0; 0.25,0.07; 0.50,0.2; 0.75,0.467; 1.0,1.0">
                                          <p:stCondLst>
                                            <p:cond delay="0"/>
                                          </p:stCondLst>
                                        </p:cTn>
                                        <p:tgtEl>
                                          <p:spTgt spid="194"/>
                                        </p:tgtEl>
                                        <p:attrNameLst>
                                          <p:attrName>ppt_y</p:attrName>
                                        </p:attrNameLst>
                                      </p:cBhvr>
                                      <p:tavLst>
                                        <p:tav tm="0" fmla="#ppt_y-sin(pi*$)/3">
                                          <p:val>
                                            <p:fltVal val="0.5"/>
                                          </p:val>
                                        </p:tav>
                                        <p:tav tm="100000">
                                          <p:val>
                                            <p:fltVal val="1"/>
                                          </p:val>
                                        </p:tav>
                                      </p:tavLst>
                                    </p:anim>
                                    <p:anim calcmode="lin" valueType="num">
                                      <p:cBhvr>
                                        <p:cTn id="707" dur="166" tmFilter="0, 0; 0.125,0.2665; 0.25,0.4; 0.375,0.465; 0.5,0.5;  0.625,0.535; 0.75,0.6; 0.875,0.7335; 1,1">
                                          <p:stCondLst>
                                            <p:cond delay="166"/>
                                          </p:stCondLst>
                                        </p:cTn>
                                        <p:tgtEl>
                                          <p:spTgt spid="194"/>
                                        </p:tgtEl>
                                        <p:attrNameLst>
                                          <p:attrName>ppt_y</p:attrName>
                                        </p:attrNameLst>
                                      </p:cBhvr>
                                      <p:tavLst>
                                        <p:tav tm="0" fmla="#ppt_y-sin(pi*$)/9">
                                          <p:val>
                                            <p:fltVal val="0"/>
                                          </p:val>
                                        </p:tav>
                                        <p:tav tm="100000">
                                          <p:val>
                                            <p:fltVal val="1"/>
                                          </p:val>
                                        </p:tav>
                                      </p:tavLst>
                                    </p:anim>
                                    <p:anim calcmode="lin" valueType="num">
                                      <p:cBhvr>
                                        <p:cTn id="708" dur="83" tmFilter="0, 0; 0.125,0.2665; 0.25,0.4; 0.375,0.465; 0.5,0.5;  0.625,0.535; 0.75,0.6; 0.875,0.7335; 1,1">
                                          <p:stCondLst>
                                            <p:cond delay="331"/>
                                          </p:stCondLst>
                                        </p:cTn>
                                        <p:tgtEl>
                                          <p:spTgt spid="194"/>
                                        </p:tgtEl>
                                        <p:attrNameLst>
                                          <p:attrName>ppt_y</p:attrName>
                                        </p:attrNameLst>
                                      </p:cBhvr>
                                      <p:tavLst>
                                        <p:tav tm="0" fmla="#ppt_y-sin(pi*$)/27">
                                          <p:val>
                                            <p:fltVal val="0"/>
                                          </p:val>
                                        </p:tav>
                                        <p:tav tm="100000">
                                          <p:val>
                                            <p:fltVal val="1"/>
                                          </p:val>
                                        </p:tav>
                                      </p:tavLst>
                                    </p:anim>
                                    <p:anim calcmode="lin" valueType="num">
                                      <p:cBhvr>
                                        <p:cTn id="709" dur="41" tmFilter="0, 0; 0.125,0.2665; 0.25,0.4; 0.375,0.465; 0.5,0.5;  0.625,0.535; 0.75,0.6; 0.875,0.7335; 1,1">
                                          <p:stCondLst>
                                            <p:cond delay="414"/>
                                          </p:stCondLst>
                                        </p:cTn>
                                        <p:tgtEl>
                                          <p:spTgt spid="194"/>
                                        </p:tgtEl>
                                        <p:attrNameLst>
                                          <p:attrName>ppt_y</p:attrName>
                                        </p:attrNameLst>
                                      </p:cBhvr>
                                      <p:tavLst>
                                        <p:tav tm="0" fmla="#ppt_y-sin(pi*$)/81">
                                          <p:val>
                                            <p:fltVal val="0"/>
                                          </p:val>
                                        </p:tav>
                                        <p:tav tm="100000">
                                          <p:val>
                                            <p:fltVal val="1"/>
                                          </p:val>
                                        </p:tav>
                                      </p:tavLst>
                                    </p:anim>
                                    <p:animScale>
                                      <p:cBhvr>
                                        <p:cTn id="710" dur="7">
                                          <p:stCondLst>
                                            <p:cond delay="163"/>
                                          </p:stCondLst>
                                        </p:cTn>
                                        <p:tgtEl>
                                          <p:spTgt spid="194"/>
                                        </p:tgtEl>
                                      </p:cBhvr>
                                      <p:to x="100000" y="60000"/>
                                    </p:animScale>
                                    <p:animScale>
                                      <p:cBhvr>
                                        <p:cTn id="711" dur="42" decel="50000">
                                          <p:stCondLst>
                                            <p:cond delay="169"/>
                                          </p:stCondLst>
                                        </p:cTn>
                                        <p:tgtEl>
                                          <p:spTgt spid="194"/>
                                        </p:tgtEl>
                                      </p:cBhvr>
                                      <p:to x="100000" y="100000"/>
                                    </p:animScale>
                                    <p:animScale>
                                      <p:cBhvr>
                                        <p:cTn id="712" dur="7">
                                          <p:stCondLst>
                                            <p:cond delay="328"/>
                                          </p:stCondLst>
                                        </p:cTn>
                                        <p:tgtEl>
                                          <p:spTgt spid="194"/>
                                        </p:tgtEl>
                                      </p:cBhvr>
                                      <p:to x="100000" y="80000"/>
                                    </p:animScale>
                                    <p:animScale>
                                      <p:cBhvr>
                                        <p:cTn id="713" dur="42" decel="50000">
                                          <p:stCondLst>
                                            <p:cond delay="335"/>
                                          </p:stCondLst>
                                        </p:cTn>
                                        <p:tgtEl>
                                          <p:spTgt spid="194"/>
                                        </p:tgtEl>
                                      </p:cBhvr>
                                      <p:to x="100000" y="100000"/>
                                    </p:animScale>
                                    <p:animScale>
                                      <p:cBhvr>
                                        <p:cTn id="714" dur="7">
                                          <p:stCondLst>
                                            <p:cond delay="411"/>
                                          </p:stCondLst>
                                        </p:cTn>
                                        <p:tgtEl>
                                          <p:spTgt spid="194"/>
                                        </p:tgtEl>
                                      </p:cBhvr>
                                      <p:to x="100000" y="90000"/>
                                    </p:animScale>
                                    <p:animScale>
                                      <p:cBhvr>
                                        <p:cTn id="715" dur="42" decel="50000">
                                          <p:stCondLst>
                                            <p:cond delay="417"/>
                                          </p:stCondLst>
                                        </p:cTn>
                                        <p:tgtEl>
                                          <p:spTgt spid="194"/>
                                        </p:tgtEl>
                                      </p:cBhvr>
                                      <p:to x="100000" y="100000"/>
                                    </p:animScale>
                                    <p:animScale>
                                      <p:cBhvr>
                                        <p:cTn id="716" dur="7">
                                          <p:stCondLst>
                                            <p:cond delay="452"/>
                                          </p:stCondLst>
                                        </p:cTn>
                                        <p:tgtEl>
                                          <p:spTgt spid="194"/>
                                        </p:tgtEl>
                                      </p:cBhvr>
                                      <p:to x="100000" y="95000"/>
                                    </p:animScale>
                                    <p:animScale>
                                      <p:cBhvr>
                                        <p:cTn id="717" dur="42" decel="50000">
                                          <p:stCondLst>
                                            <p:cond delay="459"/>
                                          </p:stCondLst>
                                        </p:cTn>
                                        <p:tgtEl>
                                          <p:spTgt spid="194"/>
                                        </p:tgtEl>
                                      </p:cBhvr>
                                      <p:to x="100000" y="100000"/>
                                    </p:animScale>
                                  </p:childTnLst>
                                </p:cTn>
                              </p:par>
                            </p:childTnLst>
                          </p:cTn>
                        </p:par>
                        <p:par>
                          <p:cTn id="718" fill="hold">
                            <p:stCondLst>
                              <p:cond delay="21000"/>
                            </p:stCondLst>
                            <p:childTnLst>
                              <p:par>
                                <p:cTn id="719" presetID="26" presetClass="entr" presetSubtype="0" fill="hold" nodeType="afterEffect">
                                  <p:stCondLst>
                                    <p:cond delay="0"/>
                                  </p:stCondLst>
                                  <p:childTnLst>
                                    <p:set>
                                      <p:cBhvr>
                                        <p:cTn id="720" dur="1" fill="hold">
                                          <p:stCondLst>
                                            <p:cond delay="0"/>
                                          </p:stCondLst>
                                        </p:cTn>
                                        <p:tgtEl>
                                          <p:spTgt spid="192"/>
                                        </p:tgtEl>
                                        <p:attrNameLst>
                                          <p:attrName>style.visibility</p:attrName>
                                        </p:attrNameLst>
                                      </p:cBhvr>
                                      <p:to>
                                        <p:strVal val="visible"/>
                                      </p:to>
                                    </p:set>
                                    <p:animEffect transition="in" filter="wipe(down)">
                                      <p:cBhvr>
                                        <p:cTn id="721" dur="145">
                                          <p:stCondLst>
                                            <p:cond delay="0"/>
                                          </p:stCondLst>
                                        </p:cTn>
                                        <p:tgtEl>
                                          <p:spTgt spid="192"/>
                                        </p:tgtEl>
                                      </p:cBhvr>
                                    </p:animEffect>
                                    <p:anim calcmode="lin" valueType="num">
                                      <p:cBhvr>
                                        <p:cTn id="722" dur="456" tmFilter="0,0; 0.14,0.36; 0.43,0.73; 0.71,0.91; 1.0,1.0">
                                          <p:stCondLst>
                                            <p:cond delay="0"/>
                                          </p:stCondLst>
                                        </p:cTn>
                                        <p:tgtEl>
                                          <p:spTgt spid="192"/>
                                        </p:tgtEl>
                                        <p:attrNameLst>
                                          <p:attrName>ppt_x</p:attrName>
                                        </p:attrNameLst>
                                      </p:cBhvr>
                                      <p:tavLst>
                                        <p:tav tm="0">
                                          <p:val>
                                            <p:strVal val="#ppt_x-0.25"/>
                                          </p:val>
                                        </p:tav>
                                        <p:tav tm="100000">
                                          <p:val>
                                            <p:strVal val="#ppt_x"/>
                                          </p:val>
                                        </p:tav>
                                      </p:tavLst>
                                    </p:anim>
                                    <p:anim calcmode="lin" valueType="num">
                                      <p:cBhvr>
                                        <p:cTn id="723" dur="166" tmFilter="0.0,0.0; 0.25,0.07; 0.50,0.2; 0.75,0.467; 1.0,1.0">
                                          <p:stCondLst>
                                            <p:cond delay="0"/>
                                          </p:stCondLst>
                                        </p:cTn>
                                        <p:tgtEl>
                                          <p:spTgt spid="192"/>
                                        </p:tgtEl>
                                        <p:attrNameLst>
                                          <p:attrName>ppt_y</p:attrName>
                                        </p:attrNameLst>
                                      </p:cBhvr>
                                      <p:tavLst>
                                        <p:tav tm="0" fmla="#ppt_y-sin(pi*$)/3">
                                          <p:val>
                                            <p:fltVal val="0.5"/>
                                          </p:val>
                                        </p:tav>
                                        <p:tav tm="100000">
                                          <p:val>
                                            <p:fltVal val="1"/>
                                          </p:val>
                                        </p:tav>
                                      </p:tavLst>
                                    </p:anim>
                                    <p:anim calcmode="lin" valueType="num">
                                      <p:cBhvr>
                                        <p:cTn id="724" dur="166" tmFilter="0, 0; 0.125,0.2665; 0.25,0.4; 0.375,0.465; 0.5,0.5;  0.625,0.535; 0.75,0.6; 0.875,0.7335; 1,1">
                                          <p:stCondLst>
                                            <p:cond delay="166"/>
                                          </p:stCondLst>
                                        </p:cTn>
                                        <p:tgtEl>
                                          <p:spTgt spid="192"/>
                                        </p:tgtEl>
                                        <p:attrNameLst>
                                          <p:attrName>ppt_y</p:attrName>
                                        </p:attrNameLst>
                                      </p:cBhvr>
                                      <p:tavLst>
                                        <p:tav tm="0" fmla="#ppt_y-sin(pi*$)/9">
                                          <p:val>
                                            <p:fltVal val="0"/>
                                          </p:val>
                                        </p:tav>
                                        <p:tav tm="100000">
                                          <p:val>
                                            <p:fltVal val="1"/>
                                          </p:val>
                                        </p:tav>
                                      </p:tavLst>
                                    </p:anim>
                                    <p:anim calcmode="lin" valueType="num">
                                      <p:cBhvr>
                                        <p:cTn id="725" dur="83" tmFilter="0, 0; 0.125,0.2665; 0.25,0.4; 0.375,0.465; 0.5,0.5;  0.625,0.535; 0.75,0.6; 0.875,0.7335; 1,1">
                                          <p:stCondLst>
                                            <p:cond delay="331"/>
                                          </p:stCondLst>
                                        </p:cTn>
                                        <p:tgtEl>
                                          <p:spTgt spid="192"/>
                                        </p:tgtEl>
                                        <p:attrNameLst>
                                          <p:attrName>ppt_y</p:attrName>
                                        </p:attrNameLst>
                                      </p:cBhvr>
                                      <p:tavLst>
                                        <p:tav tm="0" fmla="#ppt_y-sin(pi*$)/27">
                                          <p:val>
                                            <p:fltVal val="0"/>
                                          </p:val>
                                        </p:tav>
                                        <p:tav tm="100000">
                                          <p:val>
                                            <p:fltVal val="1"/>
                                          </p:val>
                                        </p:tav>
                                      </p:tavLst>
                                    </p:anim>
                                    <p:anim calcmode="lin" valueType="num">
                                      <p:cBhvr>
                                        <p:cTn id="726" dur="41" tmFilter="0, 0; 0.125,0.2665; 0.25,0.4; 0.375,0.465; 0.5,0.5;  0.625,0.535; 0.75,0.6; 0.875,0.7335; 1,1">
                                          <p:stCondLst>
                                            <p:cond delay="414"/>
                                          </p:stCondLst>
                                        </p:cTn>
                                        <p:tgtEl>
                                          <p:spTgt spid="192"/>
                                        </p:tgtEl>
                                        <p:attrNameLst>
                                          <p:attrName>ppt_y</p:attrName>
                                        </p:attrNameLst>
                                      </p:cBhvr>
                                      <p:tavLst>
                                        <p:tav tm="0" fmla="#ppt_y-sin(pi*$)/81">
                                          <p:val>
                                            <p:fltVal val="0"/>
                                          </p:val>
                                        </p:tav>
                                        <p:tav tm="100000">
                                          <p:val>
                                            <p:fltVal val="1"/>
                                          </p:val>
                                        </p:tav>
                                      </p:tavLst>
                                    </p:anim>
                                    <p:animScale>
                                      <p:cBhvr>
                                        <p:cTn id="727" dur="7">
                                          <p:stCondLst>
                                            <p:cond delay="163"/>
                                          </p:stCondLst>
                                        </p:cTn>
                                        <p:tgtEl>
                                          <p:spTgt spid="192"/>
                                        </p:tgtEl>
                                      </p:cBhvr>
                                      <p:to x="100000" y="60000"/>
                                    </p:animScale>
                                    <p:animScale>
                                      <p:cBhvr>
                                        <p:cTn id="728" dur="42" decel="50000">
                                          <p:stCondLst>
                                            <p:cond delay="169"/>
                                          </p:stCondLst>
                                        </p:cTn>
                                        <p:tgtEl>
                                          <p:spTgt spid="192"/>
                                        </p:tgtEl>
                                      </p:cBhvr>
                                      <p:to x="100000" y="100000"/>
                                    </p:animScale>
                                    <p:animScale>
                                      <p:cBhvr>
                                        <p:cTn id="729" dur="7">
                                          <p:stCondLst>
                                            <p:cond delay="328"/>
                                          </p:stCondLst>
                                        </p:cTn>
                                        <p:tgtEl>
                                          <p:spTgt spid="192"/>
                                        </p:tgtEl>
                                      </p:cBhvr>
                                      <p:to x="100000" y="80000"/>
                                    </p:animScale>
                                    <p:animScale>
                                      <p:cBhvr>
                                        <p:cTn id="730" dur="42" decel="50000">
                                          <p:stCondLst>
                                            <p:cond delay="335"/>
                                          </p:stCondLst>
                                        </p:cTn>
                                        <p:tgtEl>
                                          <p:spTgt spid="192"/>
                                        </p:tgtEl>
                                      </p:cBhvr>
                                      <p:to x="100000" y="100000"/>
                                    </p:animScale>
                                    <p:animScale>
                                      <p:cBhvr>
                                        <p:cTn id="731" dur="7">
                                          <p:stCondLst>
                                            <p:cond delay="411"/>
                                          </p:stCondLst>
                                        </p:cTn>
                                        <p:tgtEl>
                                          <p:spTgt spid="192"/>
                                        </p:tgtEl>
                                      </p:cBhvr>
                                      <p:to x="100000" y="90000"/>
                                    </p:animScale>
                                    <p:animScale>
                                      <p:cBhvr>
                                        <p:cTn id="732" dur="42" decel="50000">
                                          <p:stCondLst>
                                            <p:cond delay="417"/>
                                          </p:stCondLst>
                                        </p:cTn>
                                        <p:tgtEl>
                                          <p:spTgt spid="192"/>
                                        </p:tgtEl>
                                      </p:cBhvr>
                                      <p:to x="100000" y="100000"/>
                                    </p:animScale>
                                    <p:animScale>
                                      <p:cBhvr>
                                        <p:cTn id="733" dur="7">
                                          <p:stCondLst>
                                            <p:cond delay="452"/>
                                          </p:stCondLst>
                                        </p:cTn>
                                        <p:tgtEl>
                                          <p:spTgt spid="192"/>
                                        </p:tgtEl>
                                      </p:cBhvr>
                                      <p:to x="100000" y="95000"/>
                                    </p:animScale>
                                    <p:animScale>
                                      <p:cBhvr>
                                        <p:cTn id="734" dur="42" decel="50000">
                                          <p:stCondLst>
                                            <p:cond delay="459"/>
                                          </p:stCondLst>
                                        </p:cTn>
                                        <p:tgtEl>
                                          <p:spTgt spid="192"/>
                                        </p:tgtEl>
                                      </p:cBhvr>
                                      <p:to x="100000" y="100000"/>
                                    </p:animScale>
                                  </p:childTnLst>
                                </p:cTn>
                              </p:par>
                            </p:childTnLst>
                          </p:cTn>
                        </p:par>
                        <p:par>
                          <p:cTn id="735" fill="hold">
                            <p:stCondLst>
                              <p:cond delay="21500"/>
                            </p:stCondLst>
                            <p:childTnLst>
                              <p:par>
                                <p:cTn id="736" presetID="26" presetClass="entr" presetSubtype="0" fill="hold" nodeType="afterEffect">
                                  <p:stCondLst>
                                    <p:cond delay="0"/>
                                  </p:stCondLst>
                                  <p:childTnLst>
                                    <p:set>
                                      <p:cBhvr>
                                        <p:cTn id="737" dur="1" fill="hold">
                                          <p:stCondLst>
                                            <p:cond delay="0"/>
                                          </p:stCondLst>
                                        </p:cTn>
                                        <p:tgtEl>
                                          <p:spTgt spid="185"/>
                                        </p:tgtEl>
                                        <p:attrNameLst>
                                          <p:attrName>style.visibility</p:attrName>
                                        </p:attrNameLst>
                                      </p:cBhvr>
                                      <p:to>
                                        <p:strVal val="visible"/>
                                      </p:to>
                                    </p:set>
                                    <p:animEffect transition="in" filter="wipe(down)">
                                      <p:cBhvr>
                                        <p:cTn id="738" dur="145">
                                          <p:stCondLst>
                                            <p:cond delay="0"/>
                                          </p:stCondLst>
                                        </p:cTn>
                                        <p:tgtEl>
                                          <p:spTgt spid="185"/>
                                        </p:tgtEl>
                                      </p:cBhvr>
                                    </p:animEffect>
                                    <p:anim calcmode="lin" valueType="num">
                                      <p:cBhvr>
                                        <p:cTn id="739" dur="456" tmFilter="0,0; 0.14,0.36; 0.43,0.73; 0.71,0.91; 1.0,1.0">
                                          <p:stCondLst>
                                            <p:cond delay="0"/>
                                          </p:stCondLst>
                                        </p:cTn>
                                        <p:tgtEl>
                                          <p:spTgt spid="185"/>
                                        </p:tgtEl>
                                        <p:attrNameLst>
                                          <p:attrName>ppt_x</p:attrName>
                                        </p:attrNameLst>
                                      </p:cBhvr>
                                      <p:tavLst>
                                        <p:tav tm="0">
                                          <p:val>
                                            <p:strVal val="#ppt_x-0.25"/>
                                          </p:val>
                                        </p:tav>
                                        <p:tav tm="100000">
                                          <p:val>
                                            <p:strVal val="#ppt_x"/>
                                          </p:val>
                                        </p:tav>
                                      </p:tavLst>
                                    </p:anim>
                                    <p:anim calcmode="lin" valueType="num">
                                      <p:cBhvr>
                                        <p:cTn id="740" dur="166" tmFilter="0.0,0.0; 0.25,0.07; 0.50,0.2; 0.75,0.467; 1.0,1.0">
                                          <p:stCondLst>
                                            <p:cond delay="0"/>
                                          </p:stCondLst>
                                        </p:cTn>
                                        <p:tgtEl>
                                          <p:spTgt spid="185"/>
                                        </p:tgtEl>
                                        <p:attrNameLst>
                                          <p:attrName>ppt_y</p:attrName>
                                        </p:attrNameLst>
                                      </p:cBhvr>
                                      <p:tavLst>
                                        <p:tav tm="0" fmla="#ppt_y-sin(pi*$)/3">
                                          <p:val>
                                            <p:fltVal val="0.5"/>
                                          </p:val>
                                        </p:tav>
                                        <p:tav tm="100000">
                                          <p:val>
                                            <p:fltVal val="1"/>
                                          </p:val>
                                        </p:tav>
                                      </p:tavLst>
                                    </p:anim>
                                    <p:anim calcmode="lin" valueType="num">
                                      <p:cBhvr>
                                        <p:cTn id="741" dur="166" tmFilter="0, 0; 0.125,0.2665; 0.25,0.4; 0.375,0.465; 0.5,0.5;  0.625,0.535; 0.75,0.6; 0.875,0.7335; 1,1">
                                          <p:stCondLst>
                                            <p:cond delay="166"/>
                                          </p:stCondLst>
                                        </p:cTn>
                                        <p:tgtEl>
                                          <p:spTgt spid="185"/>
                                        </p:tgtEl>
                                        <p:attrNameLst>
                                          <p:attrName>ppt_y</p:attrName>
                                        </p:attrNameLst>
                                      </p:cBhvr>
                                      <p:tavLst>
                                        <p:tav tm="0" fmla="#ppt_y-sin(pi*$)/9">
                                          <p:val>
                                            <p:fltVal val="0"/>
                                          </p:val>
                                        </p:tav>
                                        <p:tav tm="100000">
                                          <p:val>
                                            <p:fltVal val="1"/>
                                          </p:val>
                                        </p:tav>
                                      </p:tavLst>
                                    </p:anim>
                                    <p:anim calcmode="lin" valueType="num">
                                      <p:cBhvr>
                                        <p:cTn id="742" dur="83" tmFilter="0, 0; 0.125,0.2665; 0.25,0.4; 0.375,0.465; 0.5,0.5;  0.625,0.535; 0.75,0.6; 0.875,0.7335; 1,1">
                                          <p:stCondLst>
                                            <p:cond delay="331"/>
                                          </p:stCondLst>
                                        </p:cTn>
                                        <p:tgtEl>
                                          <p:spTgt spid="185"/>
                                        </p:tgtEl>
                                        <p:attrNameLst>
                                          <p:attrName>ppt_y</p:attrName>
                                        </p:attrNameLst>
                                      </p:cBhvr>
                                      <p:tavLst>
                                        <p:tav tm="0" fmla="#ppt_y-sin(pi*$)/27">
                                          <p:val>
                                            <p:fltVal val="0"/>
                                          </p:val>
                                        </p:tav>
                                        <p:tav tm="100000">
                                          <p:val>
                                            <p:fltVal val="1"/>
                                          </p:val>
                                        </p:tav>
                                      </p:tavLst>
                                    </p:anim>
                                    <p:anim calcmode="lin" valueType="num">
                                      <p:cBhvr>
                                        <p:cTn id="743" dur="41" tmFilter="0, 0; 0.125,0.2665; 0.25,0.4; 0.375,0.465; 0.5,0.5;  0.625,0.535; 0.75,0.6; 0.875,0.7335; 1,1">
                                          <p:stCondLst>
                                            <p:cond delay="414"/>
                                          </p:stCondLst>
                                        </p:cTn>
                                        <p:tgtEl>
                                          <p:spTgt spid="185"/>
                                        </p:tgtEl>
                                        <p:attrNameLst>
                                          <p:attrName>ppt_y</p:attrName>
                                        </p:attrNameLst>
                                      </p:cBhvr>
                                      <p:tavLst>
                                        <p:tav tm="0" fmla="#ppt_y-sin(pi*$)/81">
                                          <p:val>
                                            <p:fltVal val="0"/>
                                          </p:val>
                                        </p:tav>
                                        <p:tav tm="100000">
                                          <p:val>
                                            <p:fltVal val="1"/>
                                          </p:val>
                                        </p:tav>
                                      </p:tavLst>
                                    </p:anim>
                                    <p:animScale>
                                      <p:cBhvr>
                                        <p:cTn id="744" dur="7">
                                          <p:stCondLst>
                                            <p:cond delay="163"/>
                                          </p:stCondLst>
                                        </p:cTn>
                                        <p:tgtEl>
                                          <p:spTgt spid="185"/>
                                        </p:tgtEl>
                                      </p:cBhvr>
                                      <p:to x="100000" y="60000"/>
                                    </p:animScale>
                                    <p:animScale>
                                      <p:cBhvr>
                                        <p:cTn id="745" dur="42" decel="50000">
                                          <p:stCondLst>
                                            <p:cond delay="169"/>
                                          </p:stCondLst>
                                        </p:cTn>
                                        <p:tgtEl>
                                          <p:spTgt spid="185"/>
                                        </p:tgtEl>
                                      </p:cBhvr>
                                      <p:to x="100000" y="100000"/>
                                    </p:animScale>
                                    <p:animScale>
                                      <p:cBhvr>
                                        <p:cTn id="746" dur="7">
                                          <p:stCondLst>
                                            <p:cond delay="328"/>
                                          </p:stCondLst>
                                        </p:cTn>
                                        <p:tgtEl>
                                          <p:spTgt spid="185"/>
                                        </p:tgtEl>
                                      </p:cBhvr>
                                      <p:to x="100000" y="80000"/>
                                    </p:animScale>
                                    <p:animScale>
                                      <p:cBhvr>
                                        <p:cTn id="747" dur="42" decel="50000">
                                          <p:stCondLst>
                                            <p:cond delay="335"/>
                                          </p:stCondLst>
                                        </p:cTn>
                                        <p:tgtEl>
                                          <p:spTgt spid="185"/>
                                        </p:tgtEl>
                                      </p:cBhvr>
                                      <p:to x="100000" y="100000"/>
                                    </p:animScale>
                                    <p:animScale>
                                      <p:cBhvr>
                                        <p:cTn id="748" dur="7">
                                          <p:stCondLst>
                                            <p:cond delay="411"/>
                                          </p:stCondLst>
                                        </p:cTn>
                                        <p:tgtEl>
                                          <p:spTgt spid="185"/>
                                        </p:tgtEl>
                                      </p:cBhvr>
                                      <p:to x="100000" y="90000"/>
                                    </p:animScale>
                                    <p:animScale>
                                      <p:cBhvr>
                                        <p:cTn id="749" dur="42" decel="50000">
                                          <p:stCondLst>
                                            <p:cond delay="417"/>
                                          </p:stCondLst>
                                        </p:cTn>
                                        <p:tgtEl>
                                          <p:spTgt spid="185"/>
                                        </p:tgtEl>
                                      </p:cBhvr>
                                      <p:to x="100000" y="100000"/>
                                    </p:animScale>
                                    <p:animScale>
                                      <p:cBhvr>
                                        <p:cTn id="750" dur="7">
                                          <p:stCondLst>
                                            <p:cond delay="452"/>
                                          </p:stCondLst>
                                        </p:cTn>
                                        <p:tgtEl>
                                          <p:spTgt spid="185"/>
                                        </p:tgtEl>
                                      </p:cBhvr>
                                      <p:to x="100000" y="95000"/>
                                    </p:animScale>
                                    <p:animScale>
                                      <p:cBhvr>
                                        <p:cTn id="751" dur="42" decel="50000">
                                          <p:stCondLst>
                                            <p:cond delay="459"/>
                                          </p:stCondLst>
                                        </p:cTn>
                                        <p:tgtEl>
                                          <p:spTgt spid="185"/>
                                        </p:tgtEl>
                                      </p:cBhvr>
                                      <p:to x="100000" y="100000"/>
                                    </p:animScale>
                                  </p:childTnLst>
                                </p:cTn>
                              </p:par>
                            </p:childTnLst>
                          </p:cTn>
                        </p:par>
                        <p:par>
                          <p:cTn id="752" fill="hold">
                            <p:stCondLst>
                              <p:cond delay="22000"/>
                            </p:stCondLst>
                            <p:childTnLst>
                              <p:par>
                                <p:cTn id="753" presetID="26" presetClass="entr" presetSubtype="0" fill="hold" nodeType="afterEffect">
                                  <p:stCondLst>
                                    <p:cond delay="0"/>
                                  </p:stCondLst>
                                  <p:childTnLst>
                                    <p:set>
                                      <p:cBhvr>
                                        <p:cTn id="754" dur="1" fill="hold">
                                          <p:stCondLst>
                                            <p:cond delay="0"/>
                                          </p:stCondLst>
                                        </p:cTn>
                                        <p:tgtEl>
                                          <p:spTgt spid="173"/>
                                        </p:tgtEl>
                                        <p:attrNameLst>
                                          <p:attrName>style.visibility</p:attrName>
                                        </p:attrNameLst>
                                      </p:cBhvr>
                                      <p:to>
                                        <p:strVal val="visible"/>
                                      </p:to>
                                    </p:set>
                                    <p:animEffect transition="in" filter="wipe(down)">
                                      <p:cBhvr>
                                        <p:cTn id="755" dur="145">
                                          <p:stCondLst>
                                            <p:cond delay="0"/>
                                          </p:stCondLst>
                                        </p:cTn>
                                        <p:tgtEl>
                                          <p:spTgt spid="173"/>
                                        </p:tgtEl>
                                      </p:cBhvr>
                                    </p:animEffect>
                                    <p:anim calcmode="lin" valueType="num">
                                      <p:cBhvr>
                                        <p:cTn id="756" dur="456" tmFilter="0,0; 0.14,0.36; 0.43,0.73; 0.71,0.91; 1.0,1.0">
                                          <p:stCondLst>
                                            <p:cond delay="0"/>
                                          </p:stCondLst>
                                        </p:cTn>
                                        <p:tgtEl>
                                          <p:spTgt spid="173"/>
                                        </p:tgtEl>
                                        <p:attrNameLst>
                                          <p:attrName>ppt_x</p:attrName>
                                        </p:attrNameLst>
                                      </p:cBhvr>
                                      <p:tavLst>
                                        <p:tav tm="0">
                                          <p:val>
                                            <p:strVal val="#ppt_x-0.25"/>
                                          </p:val>
                                        </p:tav>
                                        <p:tav tm="100000">
                                          <p:val>
                                            <p:strVal val="#ppt_x"/>
                                          </p:val>
                                        </p:tav>
                                      </p:tavLst>
                                    </p:anim>
                                    <p:anim calcmode="lin" valueType="num">
                                      <p:cBhvr>
                                        <p:cTn id="757" dur="166" tmFilter="0.0,0.0; 0.25,0.07; 0.50,0.2; 0.75,0.467; 1.0,1.0">
                                          <p:stCondLst>
                                            <p:cond delay="0"/>
                                          </p:stCondLst>
                                        </p:cTn>
                                        <p:tgtEl>
                                          <p:spTgt spid="173"/>
                                        </p:tgtEl>
                                        <p:attrNameLst>
                                          <p:attrName>ppt_y</p:attrName>
                                        </p:attrNameLst>
                                      </p:cBhvr>
                                      <p:tavLst>
                                        <p:tav tm="0" fmla="#ppt_y-sin(pi*$)/3">
                                          <p:val>
                                            <p:fltVal val="0.5"/>
                                          </p:val>
                                        </p:tav>
                                        <p:tav tm="100000">
                                          <p:val>
                                            <p:fltVal val="1"/>
                                          </p:val>
                                        </p:tav>
                                      </p:tavLst>
                                    </p:anim>
                                    <p:anim calcmode="lin" valueType="num">
                                      <p:cBhvr>
                                        <p:cTn id="758" dur="166" tmFilter="0, 0; 0.125,0.2665; 0.25,0.4; 0.375,0.465; 0.5,0.5;  0.625,0.535; 0.75,0.6; 0.875,0.7335; 1,1">
                                          <p:stCondLst>
                                            <p:cond delay="166"/>
                                          </p:stCondLst>
                                        </p:cTn>
                                        <p:tgtEl>
                                          <p:spTgt spid="173"/>
                                        </p:tgtEl>
                                        <p:attrNameLst>
                                          <p:attrName>ppt_y</p:attrName>
                                        </p:attrNameLst>
                                      </p:cBhvr>
                                      <p:tavLst>
                                        <p:tav tm="0" fmla="#ppt_y-sin(pi*$)/9">
                                          <p:val>
                                            <p:fltVal val="0"/>
                                          </p:val>
                                        </p:tav>
                                        <p:tav tm="100000">
                                          <p:val>
                                            <p:fltVal val="1"/>
                                          </p:val>
                                        </p:tav>
                                      </p:tavLst>
                                    </p:anim>
                                    <p:anim calcmode="lin" valueType="num">
                                      <p:cBhvr>
                                        <p:cTn id="759" dur="83" tmFilter="0, 0; 0.125,0.2665; 0.25,0.4; 0.375,0.465; 0.5,0.5;  0.625,0.535; 0.75,0.6; 0.875,0.7335; 1,1">
                                          <p:stCondLst>
                                            <p:cond delay="331"/>
                                          </p:stCondLst>
                                        </p:cTn>
                                        <p:tgtEl>
                                          <p:spTgt spid="173"/>
                                        </p:tgtEl>
                                        <p:attrNameLst>
                                          <p:attrName>ppt_y</p:attrName>
                                        </p:attrNameLst>
                                      </p:cBhvr>
                                      <p:tavLst>
                                        <p:tav tm="0" fmla="#ppt_y-sin(pi*$)/27">
                                          <p:val>
                                            <p:fltVal val="0"/>
                                          </p:val>
                                        </p:tav>
                                        <p:tav tm="100000">
                                          <p:val>
                                            <p:fltVal val="1"/>
                                          </p:val>
                                        </p:tav>
                                      </p:tavLst>
                                    </p:anim>
                                    <p:anim calcmode="lin" valueType="num">
                                      <p:cBhvr>
                                        <p:cTn id="760" dur="41" tmFilter="0, 0; 0.125,0.2665; 0.25,0.4; 0.375,0.465; 0.5,0.5;  0.625,0.535; 0.75,0.6; 0.875,0.7335; 1,1">
                                          <p:stCondLst>
                                            <p:cond delay="414"/>
                                          </p:stCondLst>
                                        </p:cTn>
                                        <p:tgtEl>
                                          <p:spTgt spid="173"/>
                                        </p:tgtEl>
                                        <p:attrNameLst>
                                          <p:attrName>ppt_y</p:attrName>
                                        </p:attrNameLst>
                                      </p:cBhvr>
                                      <p:tavLst>
                                        <p:tav tm="0" fmla="#ppt_y-sin(pi*$)/81">
                                          <p:val>
                                            <p:fltVal val="0"/>
                                          </p:val>
                                        </p:tav>
                                        <p:tav tm="100000">
                                          <p:val>
                                            <p:fltVal val="1"/>
                                          </p:val>
                                        </p:tav>
                                      </p:tavLst>
                                    </p:anim>
                                    <p:animScale>
                                      <p:cBhvr>
                                        <p:cTn id="761" dur="7">
                                          <p:stCondLst>
                                            <p:cond delay="163"/>
                                          </p:stCondLst>
                                        </p:cTn>
                                        <p:tgtEl>
                                          <p:spTgt spid="173"/>
                                        </p:tgtEl>
                                      </p:cBhvr>
                                      <p:to x="100000" y="60000"/>
                                    </p:animScale>
                                    <p:animScale>
                                      <p:cBhvr>
                                        <p:cTn id="762" dur="42" decel="50000">
                                          <p:stCondLst>
                                            <p:cond delay="169"/>
                                          </p:stCondLst>
                                        </p:cTn>
                                        <p:tgtEl>
                                          <p:spTgt spid="173"/>
                                        </p:tgtEl>
                                      </p:cBhvr>
                                      <p:to x="100000" y="100000"/>
                                    </p:animScale>
                                    <p:animScale>
                                      <p:cBhvr>
                                        <p:cTn id="763" dur="7">
                                          <p:stCondLst>
                                            <p:cond delay="328"/>
                                          </p:stCondLst>
                                        </p:cTn>
                                        <p:tgtEl>
                                          <p:spTgt spid="173"/>
                                        </p:tgtEl>
                                      </p:cBhvr>
                                      <p:to x="100000" y="80000"/>
                                    </p:animScale>
                                    <p:animScale>
                                      <p:cBhvr>
                                        <p:cTn id="764" dur="42" decel="50000">
                                          <p:stCondLst>
                                            <p:cond delay="335"/>
                                          </p:stCondLst>
                                        </p:cTn>
                                        <p:tgtEl>
                                          <p:spTgt spid="173"/>
                                        </p:tgtEl>
                                      </p:cBhvr>
                                      <p:to x="100000" y="100000"/>
                                    </p:animScale>
                                    <p:animScale>
                                      <p:cBhvr>
                                        <p:cTn id="765" dur="7">
                                          <p:stCondLst>
                                            <p:cond delay="411"/>
                                          </p:stCondLst>
                                        </p:cTn>
                                        <p:tgtEl>
                                          <p:spTgt spid="173"/>
                                        </p:tgtEl>
                                      </p:cBhvr>
                                      <p:to x="100000" y="90000"/>
                                    </p:animScale>
                                    <p:animScale>
                                      <p:cBhvr>
                                        <p:cTn id="766" dur="42" decel="50000">
                                          <p:stCondLst>
                                            <p:cond delay="417"/>
                                          </p:stCondLst>
                                        </p:cTn>
                                        <p:tgtEl>
                                          <p:spTgt spid="173"/>
                                        </p:tgtEl>
                                      </p:cBhvr>
                                      <p:to x="100000" y="100000"/>
                                    </p:animScale>
                                    <p:animScale>
                                      <p:cBhvr>
                                        <p:cTn id="767" dur="7">
                                          <p:stCondLst>
                                            <p:cond delay="452"/>
                                          </p:stCondLst>
                                        </p:cTn>
                                        <p:tgtEl>
                                          <p:spTgt spid="173"/>
                                        </p:tgtEl>
                                      </p:cBhvr>
                                      <p:to x="100000" y="95000"/>
                                    </p:animScale>
                                    <p:animScale>
                                      <p:cBhvr>
                                        <p:cTn id="768" dur="42" decel="50000">
                                          <p:stCondLst>
                                            <p:cond delay="459"/>
                                          </p:stCondLst>
                                        </p:cTn>
                                        <p:tgtEl>
                                          <p:spTgt spid="173"/>
                                        </p:tgtEl>
                                      </p:cBhvr>
                                      <p:to x="100000" y="100000"/>
                                    </p:animScale>
                                  </p:childTnLst>
                                </p:cTn>
                              </p:par>
                            </p:childTnLst>
                          </p:cTn>
                        </p:par>
                        <p:par>
                          <p:cTn id="769" fill="hold">
                            <p:stCondLst>
                              <p:cond delay="22500"/>
                            </p:stCondLst>
                            <p:childTnLst>
                              <p:par>
                                <p:cTn id="770" presetID="26" presetClass="entr" presetSubtype="0" fill="hold" nodeType="afterEffect">
                                  <p:stCondLst>
                                    <p:cond delay="0"/>
                                  </p:stCondLst>
                                  <p:childTnLst>
                                    <p:set>
                                      <p:cBhvr>
                                        <p:cTn id="771" dur="1" fill="hold">
                                          <p:stCondLst>
                                            <p:cond delay="0"/>
                                          </p:stCondLst>
                                        </p:cTn>
                                        <p:tgtEl>
                                          <p:spTgt spid="172"/>
                                        </p:tgtEl>
                                        <p:attrNameLst>
                                          <p:attrName>style.visibility</p:attrName>
                                        </p:attrNameLst>
                                      </p:cBhvr>
                                      <p:to>
                                        <p:strVal val="visible"/>
                                      </p:to>
                                    </p:set>
                                    <p:animEffect transition="in" filter="wipe(down)">
                                      <p:cBhvr>
                                        <p:cTn id="772" dur="145">
                                          <p:stCondLst>
                                            <p:cond delay="0"/>
                                          </p:stCondLst>
                                        </p:cTn>
                                        <p:tgtEl>
                                          <p:spTgt spid="172"/>
                                        </p:tgtEl>
                                      </p:cBhvr>
                                    </p:animEffect>
                                    <p:anim calcmode="lin" valueType="num">
                                      <p:cBhvr>
                                        <p:cTn id="773" dur="456" tmFilter="0,0; 0.14,0.36; 0.43,0.73; 0.71,0.91; 1.0,1.0">
                                          <p:stCondLst>
                                            <p:cond delay="0"/>
                                          </p:stCondLst>
                                        </p:cTn>
                                        <p:tgtEl>
                                          <p:spTgt spid="172"/>
                                        </p:tgtEl>
                                        <p:attrNameLst>
                                          <p:attrName>ppt_x</p:attrName>
                                        </p:attrNameLst>
                                      </p:cBhvr>
                                      <p:tavLst>
                                        <p:tav tm="0">
                                          <p:val>
                                            <p:strVal val="#ppt_x-0.25"/>
                                          </p:val>
                                        </p:tav>
                                        <p:tav tm="100000">
                                          <p:val>
                                            <p:strVal val="#ppt_x"/>
                                          </p:val>
                                        </p:tav>
                                      </p:tavLst>
                                    </p:anim>
                                    <p:anim calcmode="lin" valueType="num">
                                      <p:cBhvr>
                                        <p:cTn id="774" dur="166" tmFilter="0.0,0.0; 0.25,0.07; 0.50,0.2; 0.75,0.467; 1.0,1.0">
                                          <p:stCondLst>
                                            <p:cond delay="0"/>
                                          </p:stCondLst>
                                        </p:cTn>
                                        <p:tgtEl>
                                          <p:spTgt spid="172"/>
                                        </p:tgtEl>
                                        <p:attrNameLst>
                                          <p:attrName>ppt_y</p:attrName>
                                        </p:attrNameLst>
                                      </p:cBhvr>
                                      <p:tavLst>
                                        <p:tav tm="0" fmla="#ppt_y-sin(pi*$)/3">
                                          <p:val>
                                            <p:fltVal val="0.5"/>
                                          </p:val>
                                        </p:tav>
                                        <p:tav tm="100000">
                                          <p:val>
                                            <p:fltVal val="1"/>
                                          </p:val>
                                        </p:tav>
                                      </p:tavLst>
                                    </p:anim>
                                    <p:anim calcmode="lin" valueType="num">
                                      <p:cBhvr>
                                        <p:cTn id="775" dur="166" tmFilter="0, 0; 0.125,0.2665; 0.25,0.4; 0.375,0.465; 0.5,0.5;  0.625,0.535; 0.75,0.6; 0.875,0.7335; 1,1">
                                          <p:stCondLst>
                                            <p:cond delay="166"/>
                                          </p:stCondLst>
                                        </p:cTn>
                                        <p:tgtEl>
                                          <p:spTgt spid="172"/>
                                        </p:tgtEl>
                                        <p:attrNameLst>
                                          <p:attrName>ppt_y</p:attrName>
                                        </p:attrNameLst>
                                      </p:cBhvr>
                                      <p:tavLst>
                                        <p:tav tm="0" fmla="#ppt_y-sin(pi*$)/9">
                                          <p:val>
                                            <p:fltVal val="0"/>
                                          </p:val>
                                        </p:tav>
                                        <p:tav tm="100000">
                                          <p:val>
                                            <p:fltVal val="1"/>
                                          </p:val>
                                        </p:tav>
                                      </p:tavLst>
                                    </p:anim>
                                    <p:anim calcmode="lin" valueType="num">
                                      <p:cBhvr>
                                        <p:cTn id="776" dur="83" tmFilter="0, 0; 0.125,0.2665; 0.25,0.4; 0.375,0.465; 0.5,0.5;  0.625,0.535; 0.75,0.6; 0.875,0.7335; 1,1">
                                          <p:stCondLst>
                                            <p:cond delay="331"/>
                                          </p:stCondLst>
                                        </p:cTn>
                                        <p:tgtEl>
                                          <p:spTgt spid="172"/>
                                        </p:tgtEl>
                                        <p:attrNameLst>
                                          <p:attrName>ppt_y</p:attrName>
                                        </p:attrNameLst>
                                      </p:cBhvr>
                                      <p:tavLst>
                                        <p:tav tm="0" fmla="#ppt_y-sin(pi*$)/27">
                                          <p:val>
                                            <p:fltVal val="0"/>
                                          </p:val>
                                        </p:tav>
                                        <p:tav tm="100000">
                                          <p:val>
                                            <p:fltVal val="1"/>
                                          </p:val>
                                        </p:tav>
                                      </p:tavLst>
                                    </p:anim>
                                    <p:anim calcmode="lin" valueType="num">
                                      <p:cBhvr>
                                        <p:cTn id="777" dur="41" tmFilter="0, 0; 0.125,0.2665; 0.25,0.4; 0.375,0.465; 0.5,0.5;  0.625,0.535; 0.75,0.6; 0.875,0.7335; 1,1">
                                          <p:stCondLst>
                                            <p:cond delay="414"/>
                                          </p:stCondLst>
                                        </p:cTn>
                                        <p:tgtEl>
                                          <p:spTgt spid="172"/>
                                        </p:tgtEl>
                                        <p:attrNameLst>
                                          <p:attrName>ppt_y</p:attrName>
                                        </p:attrNameLst>
                                      </p:cBhvr>
                                      <p:tavLst>
                                        <p:tav tm="0" fmla="#ppt_y-sin(pi*$)/81">
                                          <p:val>
                                            <p:fltVal val="0"/>
                                          </p:val>
                                        </p:tav>
                                        <p:tav tm="100000">
                                          <p:val>
                                            <p:fltVal val="1"/>
                                          </p:val>
                                        </p:tav>
                                      </p:tavLst>
                                    </p:anim>
                                    <p:animScale>
                                      <p:cBhvr>
                                        <p:cTn id="778" dur="7">
                                          <p:stCondLst>
                                            <p:cond delay="163"/>
                                          </p:stCondLst>
                                        </p:cTn>
                                        <p:tgtEl>
                                          <p:spTgt spid="172"/>
                                        </p:tgtEl>
                                      </p:cBhvr>
                                      <p:to x="100000" y="60000"/>
                                    </p:animScale>
                                    <p:animScale>
                                      <p:cBhvr>
                                        <p:cTn id="779" dur="42" decel="50000">
                                          <p:stCondLst>
                                            <p:cond delay="169"/>
                                          </p:stCondLst>
                                        </p:cTn>
                                        <p:tgtEl>
                                          <p:spTgt spid="172"/>
                                        </p:tgtEl>
                                      </p:cBhvr>
                                      <p:to x="100000" y="100000"/>
                                    </p:animScale>
                                    <p:animScale>
                                      <p:cBhvr>
                                        <p:cTn id="780" dur="7">
                                          <p:stCondLst>
                                            <p:cond delay="328"/>
                                          </p:stCondLst>
                                        </p:cTn>
                                        <p:tgtEl>
                                          <p:spTgt spid="172"/>
                                        </p:tgtEl>
                                      </p:cBhvr>
                                      <p:to x="100000" y="80000"/>
                                    </p:animScale>
                                    <p:animScale>
                                      <p:cBhvr>
                                        <p:cTn id="781" dur="42" decel="50000">
                                          <p:stCondLst>
                                            <p:cond delay="335"/>
                                          </p:stCondLst>
                                        </p:cTn>
                                        <p:tgtEl>
                                          <p:spTgt spid="172"/>
                                        </p:tgtEl>
                                      </p:cBhvr>
                                      <p:to x="100000" y="100000"/>
                                    </p:animScale>
                                    <p:animScale>
                                      <p:cBhvr>
                                        <p:cTn id="782" dur="7">
                                          <p:stCondLst>
                                            <p:cond delay="411"/>
                                          </p:stCondLst>
                                        </p:cTn>
                                        <p:tgtEl>
                                          <p:spTgt spid="172"/>
                                        </p:tgtEl>
                                      </p:cBhvr>
                                      <p:to x="100000" y="90000"/>
                                    </p:animScale>
                                    <p:animScale>
                                      <p:cBhvr>
                                        <p:cTn id="783" dur="42" decel="50000">
                                          <p:stCondLst>
                                            <p:cond delay="417"/>
                                          </p:stCondLst>
                                        </p:cTn>
                                        <p:tgtEl>
                                          <p:spTgt spid="172"/>
                                        </p:tgtEl>
                                      </p:cBhvr>
                                      <p:to x="100000" y="100000"/>
                                    </p:animScale>
                                    <p:animScale>
                                      <p:cBhvr>
                                        <p:cTn id="784" dur="7">
                                          <p:stCondLst>
                                            <p:cond delay="452"/>
                                          </p:stCondLst>
                                        </p:cTn>
                                        <p:tgtEl>
                                          <p:spTgt spid="172"/>
                                        </p:tgtEl>
                                      </p:cBhvr>
                                      <p:to x="100000" y="95000"/>
                                    </p:animScale>
                                    <p:animScale>
                                      <p:cBhvr>
                                        <p:cTn id="785" dur="42" decel="50000">
                                          <p:stCondLst>
                                            <p:cond delay="459"/>
                                          </p:stCondLst>
                                        </p:cTn>
                                        <p:tgtEl>
                                          <p:spTgt spid="172"/>
                                        </p:tgtEl>
                                      </p:cBhvr>
                                      <p:to x="100000" y="100000"/>
                                    </p:animScale>
                                  </p:childTnLst>
                                </p:cTn>
                              </p:par>
                            </p:childTnLst>
                          </p:cTn>
                        </p:par>
                        <p:par>
                          <p:cTn id="786" fill="hold">
                            <p:stCondLst>
                              <p:cond delay="23000"/>
                            </p:stCondLst>
                            <p:childTnLst>
                              <p:par>
                                <p:cTn id="787" presetID="26" presetClass="entr" presetSubtype="0" fill="hold" nodeType="afterEffect">
                                  <p:stCondLst>
                                    <p:cond delay="0"/>
                                  </p:stCondLst>
                                  <p:childTnLst>
                                    <p:set>
                                      <p:cBhvr>
                                        <p:cTn id="788" dur="1" fill="hold">
                                          <p:stCondLst>
                                            <p:cond delay="0"/>
                                          </p:stCondLst>
                                        </p:cTn>
                                        <p:tgtEl>
                                          <p:spTgt spid="171"/>
                                        </p:tgtEl>
                                        <p:attrNameLst>
                                          <p:attrName>style.visibility</p:attrName>
                                        </p:attrNameLst>
                                      </p:cBhvr>
                                      <p:to>
                                        <p:strVal val="visible"/>
                                      </p:to>
                                    </p:set>
                                    <p:animEffect transition="in" filter="wipe(down)">
                                      <p:cBhvr>
                                        <p:cTn id="789" dur="145">
                                          <p:stCondLst>
                                            <p:cond delay="0"/>
                                          </p:stCondLst>
                                        </p:cTn>
                                        <p:tgtEl>
                                          <p:spTgt spid="171"/>
                                        </p:tgtEl>
                                      </p:cBhvr>
                                    </p:animEffect>
                                    <p:anim calcmode="lin" valueType="num">
                                      <p:cBhvr>
                                        <p:cTn id="790" dur="456" tmFilter="0,0; 0.14,0.36; 0.43,0.73; 0.71,0.91; 1.0,1.0">
                                          <p:stCondLst>
                                            <p:cond delay="0"/>
                                          </p:stCondLst>
                                        </p:cTn>
                                        <p:tgtEl>
                                          <p:spTgt spid="171"/>
                                        </p:tgtEl>
                                        <p:attrNameLst>
                                          <p:attrName>ppt_x</p:attrName>
                                        </p:attrNameLst>
                                      </p:cBhvr>
                                      <p:tavLst>
                                        <p:tav tm="0">
                                          <p:val>
                                            <p:strVal val="#ppt_x-0.25"/>
                                          </p:val>
                                        </p:tav>
                                        <p:tav tm="100000">
                                          <p:val>
                                            <p:strVal val="#ppt_x"/>
                                          </p:val>
                                        </p:tav>
                                      </p:tavLst>
                                    </p:anim>
                                    <p:anim calcmode="lin" valueType="num">
                                      <p:cBhvr>
                                        <p:cTn id="791" dur="166" tmFilter="0.0,0.0; 0.25,0.07; 0.50,0.2; 0.75,0.467; 1.0,1.0">
                                          <p:stCondLst>
                                            <p:cond delay="0"/>
                                          </p:stCondLst>
                                        </p:cTn>
                                        <p:tgtEl>
                                          <p:spTgt spid="171"/>
                                        </p:tgtEl>
                                        <p:attrNameLst>
                                          <p:attrName>ppt_y</p:attrName>
                                        </p:attrNameLst>
                                      </p:cBhvr>
                                      <p:tavLst>
                                        <p:tav tm="0" fmla="#ppt_y-sin(pi*$)/3">
                                          <p:val>
                                            <p:fltVal val="0.5"/>
                                          </p:val>
                                        </p:tav>
                                        <p:tav tm="100000">
                                          <p:val>
                                            <p:fltVal val="1"/>
                                          </p:val>
                                        </p:tav>
                                      </p:tavLst>
                                    </p:anim>
                                    <p:anim calcmode="lin" valueType="num">
                                      <p:cBhvr>
                                        <p:cTn id="792" dur="166" tmFilter="0, 0; 0.125,0.2665; 0.25,0.4; 0.375,0.465; 0.5,0.5;  0.625,0.535; 0.75,0.6; 0.875,0.7335; 1,1">
                                          <p:stCondLst>
                                            <p:cond delay="166"/>
                                          </p:stCondLst>
                                        </p:cTn>
                                        <p:tgtEl>
                                          <p:spTgt spid="171"/>
                                        </p:tgtEl>
                                        <p:attrNameLst>
                                          <p:attrName>ppt_y</p:attrName>
                                        </p:attrNameLst>
                                      </p:cBhvr>
                                      <p:tavLst>
                                        <p:tav tm="0" fmla="#ppt_y-sin(pi*$)/9">
                                          <p:val>
                                            <p:fltVal val="0"/>
                                          </p:val>
                                        </p:tav>
                                        <p:tav tm="100000">
                                          <p:val>
                                            <p:fltVal val="1"/>
                                          </p:val>
                                        </p:tav>
                                      </p:tavLst>
                                    </p:anim>
                                    <p:anim calcmode="lin" valueType="num">
                                      <p:cBhvr>
                                        <p:cTn id="793" dur="83" tmFilter="0, 0; 0.125,0.2665; 0.25,0.4; 0.375,0.465; 0.5,0.5;  0.625,0.535; 0.75,0.6; 0.875,0.7335; 1,1">
                                          <p:stCondLst>
                                            <p:cond delay="331"/>
                                          </p:stCondLst>
                                        </p:cTn>
                                        <p:tgtEl>
                                          <p:spTgt spid="171"/>
                                        </p:tgtEl>
                                        <p:attrNameLst>
                                          <p:attrName>ppt_y</p:attrName>
                                        </p:attrNameLst>
                                      </p:cBhvr>
                                      <p:tavLst>
                                        <p:tav tm="0" fmla="#ppt_y-sin(pi*$)/27">
                                          <p:val>
                                            <p:fltVal val="0"/>
                                          </p:val>
                                        </p:tav>
                                        <p:tav tm="100000">
                                          <p:val>
                                            <p:fltVal val="1"/>
                                          </p:val>
                                        </p:tav>
                                      </p:tavLst>
                                    </p:anim>
                                    <p:anim calcmode="lin" valueType="num">
                                      <p:cBhvr>
                                        <p:cTn id="794" dur="41" tmFilter="0, 0; 0.125,0.2665; 0.25,0.4; 0.375,0.465; 0.5,0.5;  0.625,0.535; 0.75,0.6; 0.875,0.7335; 1,1">
                                          <p:stCondLst>
                                            <p:cond delay="414"/>
                                          </p:stCondLst>
                                        </p:cTn>
                                        <p:tgtEl>
                                          <p:spTgt spid="171"/>
                                        </p:tgtEl>
                                        <p:attrNameLst>
                                          <p:attrName>ppt_y</p:attrName>
                                        </p:attrNameLst>
                                      </p:cBhvr>
                                      <p:tavLst>
                                        <p:tav tm="0" fmla="#ppt_y-sin(pi*$)/81">
                                          <p:val>
                                            <p:fltVal val="0"/>
                                          </p:val>
                                        </p:tav>
                                        <p:tav tm="100000">
                                          <p:val>
                                            <p:fltVal val="1"/>
                                          </p:val>
                                        </p:tav>
                                      </p:tavLst>
                                    </p:anim>
                                    <p:animScale>
                                      <p:cBhvr>
                                        <p:cTn id="795" dur="7">
                                          <p:stCondLst>
                                            <p:cond delay="163"/>
                                          </p:stCondLst>
                                        </p:cTn>
                                        <p:tgtEl>
                                          <p:spTgt spid="171"/>
                                        </p:tgtEl>
                                      </p:cBhvr>
                                      <p:to x="100000" y="60000"/>
                                    </p:animScale>
                                    <p:animScale>
                                      <p:cBhvr>
                                        <p:cTn id="796" dur="42" decel="50000">
                                          <p:stCondLst>
                                            <p:cond delay="169"/>
                                          </p:stCondLst>
                                        </p:cTn>
                                        <p:tgtEl>
                                          <p:spTgt spid="171"/>
                                        </p:tgtEl>
                                      </p:cBhvr>
                                      <p:to x="100000" y="100000"/>
                                    </p:animScale>
                                    <p:animScale>
                                      <p:cBhvr>
                                        <p:cTn id="797" dur="7">
                                          <p:stCondLst>
                                            <p:cond delay="328"/>
                                          </p:stCondLst>
                                        </p:cTn>
                                        <p:tgtEl>
                                          <p:spTgt spid="171"/>
                                        </p:tgtEl>
                                      </p:cBhvr>
                                      <p:to x="100000" y="80000"/>
                                    </p:animScale>
                                    <p:animScale>
                                      <p:cBhvr>
                                        <p:cTn id="798" dur="42" decel="50000">
                                          <p:stCondLst>
                                            <p:cond delay="335"/>
                                          </p:stCondLst>
                                        </p:cTn>
                                        <p:tgtEl>
                                          <p:spTgt spid="171"/>
                                        </p:tgtEl>
                                      </p:cBhvr>
                                      <p:to x="100000" y="100000"/>
                                    </p:animScale>
                                    <p:animScale>
                                      <p:cBhvr>
                                        <p:cTn id="799" dur="7">
                                          <p:stCondLst>
                                            <p:cond delay="411"/>
                                          </p:stCondLst>
                                        </p:cTn>
                                        <p:tgtEl>
                                          <p:spTgt spid="171"/>
                                        </p:tgtEl>
                                      </p:cBhvr>
                                      <p:to x="100000" y="90000"/>
                                    </p:animScale>
                                    <p:animScale>
                                      <p:cBhvr>
                                        <p:cTn id="800" dur="42" decel="50000">
                                          <p:stCondLst>
                                            <p:cond delay="417"/>
                                          </p:stCondLst>
                                        </p:cTn>
                                        <p:tgtEl>
                                          <p:spTgt spid="171"/>
                                        </p:tgtEl>
                                      </p:cBhvr>
                                      <p:to x="100000" y="100000"/>
                                    </p:animScale>
                                    <p:animScale>
                                      <p:cBhvr>
                                        <p:cTn id="801" dur="7">
                                          <p:stCondLst>
                                            <p:cond delay="452"/>
                                          </p:stCondLst>
                                        </p:cTn>
                                        <p:tgtEl>
                                          <p:spTgt spid="171"/>
                                        </p:tgtEl>
                                      </p:cBhvr>
                                      <p:to x="100000" y="95000"/>
                                    </p:animScale>
                                    <p:animScale>
                                      <p:cBhvr>
                                        <p:cTn id="802" dur="42" decel="50000">
                                          <p:stCondLst>
                                            <p:cond delay="459"/>
                                          </p:stCondLst>
                                        </p:cTn>
                                        <p:tgtEl>
                                          <p:spTgt spid="171"/>
                                        </p:tgtEl>
                                      </p:cBhvr>
                                      <p:to x="100000" y="100000"/>
                                    </p:animScale>
                                  </p:childTnLst>
                                </p:cTn>
                              </p:par>
                            </p:childTnLst>
                          </p:cTn>
                        </p:par>
                        <p:par>
                          <p:cTn id="803" fill="hold">
                            <p:stCondLst>
                              <p:cond delay="23500"/>
                            </p:stCondLst>
                            <p:childTnLst>
                              <p:par>
                                <p:cTn id="804" presetID="26" presetClass="entr" presetSubtype="0" fill="hold" nodeType="afterEffect">
                                  <p:stCondLst>
                                    <p:cond delay="0"/>
                                  </p:stCondLst>
                                  <p:childTnLst>
                                    <p:set>
                                      <p:cBhvr>
                                        <p:cTn id="805" dur="1" fill="hold">
                                          <p:stCondLst>
                                            <p:cond delay="0"/>
                                          </p:stCondLst>
                                        </p:cTn>
                                        <p:tgtEl>
                                          <p:spTgt spid="193"/>
                                        </p:tgtEl>
                                        <p:attrNameLst>
                                          <p:attrName>style.visibility</p:attrName>
                                        </p:attrNameLst>
                                      </p:cBhvr>
                                      <p:to>
                                        <p:strVal val="visible"/>
                                      </p:to>
                                    </p:set>
                                    <p:animEffect transition="in" filter="wipe(down)">
                                      <p:cBhvr>
                                        <p:cTn id="806" dur="145">
                                          <p:stCondLst>
                                            <p:cond delay="0"/>
                                          </p:stCondLst>
                                        </p:cTn>
                                        <p:tgtEl>
                                          <p:spTgt spid="193"/>
                                        </p:tgtEl>
                                      </p:cBhvr>
                                    </p:animEffect>
                                    <p:anim calcmode="lin" valueType="num">
                                      <p:cBhvr>
                                        <p:cTn id="807" dur="456" tmFilter="0,0; 0.14,0.36; 0.43,0.73; 0.71,0.91; 1.0,1.0">
                                          <p:stCondLst>
                                            <p:cond delay="0"/>
                                          </p:stCondLst>
                                        </p:cTn>
                                        <p:tgtEl>
                                          <p:spTgt spid="193"/>
                                        </p:tgtEl>
                                        <p:attrNameLst>
                                          <p:attrName>ppt_x</p:attrName>
                                        </p:attrNameLst>
                                      </p:cBhvr>
                                      <p:tavLst>
                                        <p:tav tm="0">
                                          <p:val>
                                            <p:strVal val="#ppt_x-0.25"/>
                                          </p:val>
                                        </p:tav>
                                        <p:tav tm="100000">
                                          <p:val>
                                            <p:strVal val="#ppt_x"/>
                                          </p:val>
                                        </p:tav>
                                      </p:tavLst>
                                    </p:anim>
                                    <p:anim calcmode="lin" valueType="num">
                                      <p:cBhvr>
                                        <p:cTn id="808" dur="166" tmFilter="0.0,0.0; 0.25,0.07; 0.50,0.2; 0.75,0.467; 1.0,1.0">
                                          <p:stCondLst>
                                            <p:cond delay="0"/>
                                          </p:stCondLst>
                                        </p:cTn>
                                        <p:tgtEl>
                                          <p:spTgt spid="193"/>
                                        </p:tgtEl>
                                        <p:attrNameLst>
                                          <p:attrName>ppt_y</p:attrName>
                                        </p:attrNameLst>
                                      </p:cBhvr>
                                      <p:tavLst>
                                        <p:tav tm="0" fmla="#ppt_y-sin(pi*$)/3">
                                          <p:val>
                                            <p:fltVal val="0.5"/>
                                          </p:val>
                                        </p:tav>
                                        <p:tav tm="100000">
                                          <p:val>
                                            <p:fltVal val="1"/>
                                          </p:val>
                                        </p:tav>
                                      </p:tavLst>
                                    </p:anim>
                                    <p:anim calcmode="lin" valueType="num">
                                      <p:cBhvr>
                                        <p:cTn id="809" dur="166" tmFilter="0, 0; 0.125,0.2665; 0.25,0.4; 0.375,0.465; 0.5,0.5;  0.625,0.535; 0.75,0.6; 0.875,0.7335; 1,1">
                                          <p:stCondLst>
                                            <p:cond delay="166"/>
                                          </p:stCondLst>
                                        </p:cTn>
                                        <p:tgtEl>
                                          <p:spTgt spid="193"/>
                                        </p:tgtEl>
                                        <p:attrNameLst>
                                          <p:attrName>ppt_y</p:attrName>
                                        </p:attrNameLst>
                                      </p:cBhvr>
                                      <p:tavLst>
                                        <p:tav tm="0" fmla="#ppt_y-sin(pi*$)/9">
                                          <p:val>
                                            <p:fltVal val="0"/>
                                          </p:val>
                                        </p:tav>
                                        <p:tav tm="100000">
                                          <p:val>
                                            <p:fltVal val="1"/>
                                          </p:val>
                                        </p:tav>
                                      </p:tavLst>
                                    </p:anim>
                                    <p:anim calcmode="lin" valueType="num">
                                      <p:cBhvr>
                                        <p:cTn id="810" dur="83" tmFilter="0, 0; 0.125,0.2665; 0.25,0.4; 0.375,0.465; 0.5,0.5;  0.625,0.535; 0.75,0.6; 0.875,0.7335; 1,1">
                                          <p:stCondLst>
                                            <p:cond delay="331"/>
                                          </p:stCondLst>
                                        </p:cTn>
                                        <p:tgtEl>
                                          <p:spTgt spid="193"/>
                                        </p:tgtEl>
                                        <p:attrNameLst>
                                          <p:attrName>ppt_y</p:attrName>
                                        </p:attrNameLst>
                                      </p:cBhvr>
                                      <p:tavLst>
                                        <p:tav tm="0" fmla="#ppt_y-sin(pi*$)/27">
                                          <p:val>
                                            <p:fltVal val="0"/>
                                          </p:val>
                                        </p:tav>
                                        <p:tav tm="100000">
                                          <p:val>
                                            <p:fltVal val="1"/>
                                          </p:val>
                                        </p:tav>
                                      </p:tavLst>
                                    </p:anim>
                                    <p:anim calcmode="lin" valueType="num">
                                      <p:cBhvr>
                                        <p:cTn id="811" dur="41" tmFilter="0, 0; 0.125,0.2665; 0.25,0.4; 0.375,0.465; 0.5,0.5;  0.625,0.535; 0.75,0.6; 0.875,0.7335; 1,1">
                                          <p:stCondLst>
                                            <p:cond delay="414"/>
                                          </p:stCondLst>
                                        </p:cTn>
                                        <p:tgtEl>
                                          <p:spTgt spid="193"/>
                                        </p:tgtEl>
                                        <p:attrNameLst>
                                          <p:attrName>ppt_y</p:attrName>
                                        </p:attrNameLst>
                                      </p:cBhvr>
                                      <p:tavLst>
                                        <p:tav tm="0" fmla="#ppt_y-sin(pi*$)/81">
                                          <p:val>
                                            <p:fltVal val="0"/>
                                          </p:val>
                                        </p:tav>
                                        <p:tav tm="100000">
                                          <p:val>
                                            <p:fltVal val="1"/>
                                          </p:val>
                                        </p:tav>
                                      </p:tavLst>
                                    </p:anim>
                                    <p:animScale>
                                      <p:cBhvr>
                                        <p:cTn id="812" dur="7">
                                          <p:stCondLst>
                                            <p:cond delay="163"/>
                                          </p:stCondLst>
                                        </p:cTn>
                                        <p:tgtEl>
                                          <p:spTgt spid="193"/>
                                        </p:tgtEl>
                                      </p:cBhvr>
                                      <p:to x="100000" y="60000"/>
                                    </p:animScale>
                                    <p:animScale>
                                      <p:cBhvr>
                                        <p:cTn id="813" dur="42" decel="50000">
                                          <p:stCondLst>
                                            <p:cond delay="169"/>
                                          </p:stCondLst>
                                        </p:cTn>
                                        <p:tgtEl>
                                          <p:spTgt spid="193"/>
                                        </p:tgtEl>
                                      </p:cBhvr>
                                      <p:to x="100000" y="100000"/>
                                    </p:animScale>
                                    <p:animScale>
                                      <p:cBhvr>
                                        <p:cTn id="814" dur="7">
                                          <p:stCondLst>
                                            <p:cond delay="328"/>
                                          </p:stCondLst>
                                        </p:cTn>
                                        <p:tgtEl>
                                          <p:spTgt spid="193"/>
                                        </p:tgtEl>
                                      </p:cBhvr>
                                      <p:to x="100000" y="80000"/>
                                    </p:animScale>
                                    <p:animScale>
                                      <p:cBhvr>
                                        <p:cTn id="815" dur="42" decel="50000">
                                          <p:stCondLst>
                                            <p:cond delay="335"/>
                                          </p:stCondLst>
                                        </p:cTn>
                                        <p:tgtEl>
                                          <p:spTgt spid="193"/>
                                        </p:tgtEl>
                                      </p:cBhvr>
                                      <p:to x="100000" y="100000"/>
                                    </p:animScale>
                                    <p:animScale>
                                      <p:cBhvr>
                                        <p:cTn id="816" dur="7">
                                          <p:stCondLst>
                                            <p:cond delay="411"/>
                                          </p:stCondLst>
                                        </p:cTn>
                                        <p:tgtEl>
                                          <p:spTgt spid="193"/>
                                        </p:tgtEl>
                                      </p:cBhvr>
                                      <p:to x="100000" y="90000"/>
                                    </p:animScale>
                                    <p:animScale>
                                      <p:cBhvr>
                                        <p:cTn id="817" dur="42" decel="50000">
                                          <p:stCondLst>
                                            <p:cond delay="417"/>
                                          </p:stCondLst>
                                        </p:cTn>
                                        <p:tgtEl>
                                          <p:spTgt spid="193"/>
                                        </p:tgtEl>
                                      </p:cBhvr>
                                      <p:to x="100000" y="100000"/>
                                    </p:animScale>
                                    <p:animScale>
                                      <p:cBhvr>
                                        <p:cTn id="818" dur="7">
                                          <p:stCondLst>
                                            <p:cond delay="452"/>
                                          </p:stCondLst>
                                        </p:cTn>
                                        <p:tgtEl>
                                          <p:spTgt spid="193"/>
                                        </p:tgtEl>
                                      </p:cBhvr>
                                      <p:to x="100000" y="95000"/>
                                    </p:animScale>
                                    <p:animScale>
                                      <p:cBhvr>
                                        <p:cTn id="819" dur="42" decel="50000">
                                          <p:stCondLst>
                                            <p:cond delay="459"/>
                                          </p:stCondLst>
                                        </p:cTn>
                                        <p:tgtEl>
                                          <p:spTgt spid="193"/>
                                        </p:tgtEl>
                                      </p:cBhvr>
                                      <p:to x="100000" y="100000"/>
                                    </p:animScale>
                                  </p:childTnLst>
                                </p:cTn>
                              </p:par>
                            </p:childTnLst>
                          </p:cTn>
                        </p:par>
                        <p:par>
                          <p:cTn id="820" fill="hold">
                            <p:stCondLst>
                              <p:cond delay="24000"/>
                            </p:stCondLst>
                            <p:childTnLst>
                              <p:par>
                                <p:cTn id="821" presetID="26" presetClass="entr" presetSubtype="0" fill="hold" nodeType="afterEffect">
                                  <p:stCondLst>
                                    <p:cond delay="0"/>
                                  </p:stCondLst>
                                  <p:childTnLst>
                                    <p:set>
                                      <p:cBhvr>
                                        <p:cTn id="822" dur="1" fill="hold">
                                          <p:stCondLst>
                                            <p:cond delay="0"/>
                                          </p:stCondLst>
                                        </p:cTn>
                                        <p:tgtEl>
                                          <p:spTgt spid="180"/>
                                        </p:tgtEl>
                                        <p:attrNameLst>
                                          <p:attrName>style.visibility</p:attrName>
                                        </p:attrNameLst>
                                      </p:cBhvr>
                                      <p:to>
                                        <p:strVal val="visible"/>
                                      </p:to>
                                    </p:set>
                                    <p:animEffect transition="in" filter="wipe(down)">
                                      <p:cBhvr>
                                        <p:cTn id="823" dur="145">
                                          <p:stCondLst>
                                            <p:cond delay="0"/>
                                          </p:stCondLst>
                                        </p:cTn>
                                        <p:tgtEl>
                                          <p:spTgt spid="180"/>
                                        </p:tgtEl>
                                      </p:cBhvr>
                                    </p:animEffect>
                                    <p:anim calcmode="lin" valueType="num">
                                      <p:cBhvr>
                                        <p:cTn id="824" dur="456" tmFilter="0,0; 0.14,0.36; 0.43,0.73; 0.71,0.91; 1.0,1.0">
                                          <p:stCondLst>
                                            <p:cond delay="0"/>
                                          </p:stCondLst>
                                        </p:cTn>
                                        <p:tgtEl>
                                          <p:spTgt spid="180"/>
                                        </p:tgtEl>
                                        <p:attrNameLst>
                                          <p:attrName>ppt_x</p:attrName>
                                        </p:attrNameLst>
                                      </p:cBhvr>
                                      <p:tavLst>
                                        <p:tav tm="0">
                                          <p:val>
                                            <p:strVal val="#ppt_x-0.25"/>
                                          </p:val>
                                        </p:tav>
                                        <p:tav tm="100000">
                                          <p:val>
                                            <p:strVal val="#ppt_x"/>
                                          </p:val>
                                        </p:tav>
                                      </p:tavLst>
                                    </p:anim>
                                    <p:anim calcmode="lin" valueType="num">
                                      <p:cBhvr>
                                        <p:cTn id="825" dur="166" tmFilter="0.0,0.0; 0.25,0.07; 0.50,0.2; 0.75,0.467; 1.0,1.0">
                                          <p:stCondLst>
                                            <p:cond delay="0"/>
                                          </p:stCondLst>
                                        </p:cTn>
                                        <p:tgtEl>
                                          <p:spTgt spid="180"/>
                                        </p:tgtEl>
                                        <p:attrNameLst>
                                          <p:attrName>ppt_y</p:attrName>
                                        </p:attrNameLst>
                                      </p:cBhvr>
                                      <p:tavLst>
                                        <p:tav tm="0" fmla="#ppt_y-sin(pi*$)/3">
                                          <p:val>
                                            <p:fltVal val="0.5"/>
                                          </p:val>
                                        </p:tav>
                                        <p:tav tm="100000">
                                          <p:val>
                                            <p:fltVal val="1"/>
                                          </p:val>
                                        </p:tav>
                                      </p:tavLst>
                                    </p:anim>
                                    <p:anim calcmode="lin" valueType="num">
                                      <p:cBhvr>
                                        <p:cTn id="826" dur="166" tmFilter="0, 0; 0.125,0.2665; 0.25,0.4; 0.375,0.465; 0.5,0.5;  0.625,0.535; 0.75,0.6; 0.875,0.7335; 1,1">
                                          <p:stCondLst>
                                            <p:cond delay="166"/>
                                          </p:stCondLst>
                                        </p:cTn>
                                        <p:tgtEl>
                                          <p:spTgt spid="180"/>
                                        </p:tgtEl>
                                        <p:attrNameLst>
                                          <p:attrName>ppt_y</p:attrName>
                                        </p:attrNameLst>
                                      </p:cBhvr>
                                      <p:tavLst>
                                        <p:tav tm="0" fmla="#ppt_y-sin(pi*$)/9">
                                          <p:val>
                                            <p:fltVal val="0"/>
                                          </p:val>
                                        </p:tav>
                                        <p:tav tm="100000">
                                          <p:val>
                                            <p:fltVal val="1"/>
                                          </p:val>
                                        </p:tav>
                                      </p:tavLst>
                                    </p:anim>
                                    <p:anim calcmode="lin" valueType="num">
                                      <p:cBhvr>
                                        <p:cTn id="827" dur="83" tmFilter="0, 0; 0.125,0.2665; 0.25,0.4; 0.375,0.465; 0.5,0.5;  0.625,0.535; 0.75,0.6; 0.875,0.7335; 1,1">
                                          <p:stCondLst>
                                            <p:cond delay="331"/>
                                          </p:stCondLst>
                                        </p:cTn>
                                        <p:tgtEl>
                                          <p:spTgt spid="180"/>
                                        </p:tgtEl>
                                        <p:attrNameLst>
                                          <p:attrName>ppt_y</p:attrName>
                                        </p:attrNameLst>
                                      </p:cBhvr>
                                      <p:tavLst>
                                        <p:tav tm="0" fmla="#ppt_y-sin(pi*$)/27">
                                          <p:val>
                                            <p:fltVal val="0"/>
                                          </p:val>
                                        </p:tav>
                                        <p:tav tm="100000">
                                          <p:val>
                                            <p:fltVal val="1"/>
                                          </p:val>
                                        </p:tav>
                                      </p:tavLst>
                                    </p:anim>
                                    <p:anim calcmode="lin" valueType="num">
                                      <p:cBhvr>
                                        <p:cTn id="828" dur="41" tmFilter="0, 0; 0.125,0.2665; 0.25,0.4; 0.375,0.465; 0.5,0.5;  0.625,0.535; 0.75,0.6; 0.875,0.7335; 1,1">
                                          <p:stCondLst>
                                            <p:cond delay="414"/>
                                          </p:stCondLst>
                                        </p:cTn>
                                        <p:tgtEl>
                                          <p:spTgt spid="180"/>
                                        </p:tgtEl>
                                        <p:attrNameLst>
                                          <p:attrName>ppt_y</p:attrName>
                                        </p:attrNameLst>
                                      </p:cBhvr>
                                      <p:tavLst>
                                        <p:tav tm="0" fmla="#ppt_y-sin(pi*$)/81">
                                          <p:val>
                                            <p:fltVal val="0"/>
                                          </p:val>
                                        </p:tav>
                                        <p:tav tm="100000">
                                          <p:val>
                                            <p:fltVal val="1"/>
                                          </p:val>
                                        </p:tav>
                                      </p:tavLst>
                                    </p:anim>
                                    <p:animScale>
                                      <p:cBhvr>
                                        <p:cTn id="829" dur="7">
                                          <p:stCondLst>
                                            <p:cond delay="163"/>
                                          </p:stCondLst>
                                        </p:cTn>
                                        <p:tgtEl>
                                          <p:spTgt spid="180"/>
                                        </p:tgtEl>
                                      </p:cBhvr>
                                      <p:to x="100000" y="60000"/>
                                    </p:animScale>
                                    <p:animScale>
                                      <p:cBhvr>
                                        <p:cTn id="830" dur="42" decel="50000">
                                          <p:stCondLst>
                                            <p:cond delay="169"/>
                                          </p:stCondLst>
                                        </p:cTn>
                                        <p:tgtEl>
                                          <p:spTgt spid="180"/>
                                        </p:tgtEl>
                                      </p:cBhvr>
                                      <p:to x="100000" y="100000"/>
                                    </p:animScale>
                                    <p:animScale>
                                      <p:cBhvr>
                                        <p:cTn id="831" dur="7">
                                          <p:stCondLst>
                                            <p:cond delay="328"/>
                                          </p:stCondLst>
                                        </p:cTn>
                                        <p:tgtEl>
                                          <p:spTgt spid="180"/>
                                        </p:tgtEl>
                                      </p:cBhvr>
                                      <p:to x="100000" y="80000"/>
                                    </p:animScale>
                                    <p:animScale>
                                      <p:cBhvr>
                                        <p:cTn id="832" dur="42" decel="50000">
                                          <p:stCondLst>
                                            <p:cond delay="335"/>
                                          </p:stCondLst>
                                        </p:cTn>
                                        <p:tgtEl>
                                          <p:spTgt spid="180"/>
                                        </p:tgtEl>
                                      </p:cBhvr>
                                      <p:to x="100000" y="100000"/>
                                    </p:animScale>
                                    <p:animScale>
                                      <p:cBhvr>
                                        <p:cTn id="833" dur="7">
                                          <p:stCondLst>
                                            <p:cond delay="411"/>
                                          </p:stCondLst>
                                        </p:cTn>
                                        <p:tgtEl>
                                          <p:spTgt spid="180"/>
                                        </p:tgtEl>
                                      </p:cBhvr>
                                      <p:to x="100000" y="90000"/>
                                    </p:animScale>
                                    <p:animScale>
                                      <p:cBhvr>
                                        <p:cTn id="834" dur="42" decel="50000">
                                          <p:stCondLst>
                                            <p:cond delay="417"/>
                                          </p:stCondLst>
                                        </p:cTn>
                                        <p:tgtEl>
                                          <p:spTgt spid="180"/>
                                        </p:tgtEl>
                                      </p:cBhvr>
                                      <p:to x="100000" y="100000"/>
                                    </p:animScale>
                                    <p:animScale>
                                      <p:cBhvr>
                                        <p:cTn id="835" dur="7">
                                          <p:stCondLst>
                                            <p:cond delay="452"/>
                                          </p:stCondLst>
                                        </p:cTn>
                                        <p:tgtEl>
                                          <p:spTgt spid="180"/>
                                        </p:tgtEl>
                                      </p:cBhvr>
                                      <p:to x="100000" y="95000"/>
                                    </p:animScale>
                                    <p:animScale>
                                      <p:cBhvr>
                                        <p:cTn id="836" dur="42" decel="50000">
                                          <p:stCondLst>
                                            <p:cond delay="459"/>
                                          </p:stCondLst>
                                        </p:cTn>
                                        <p:tgtEl>
                                          <p:spTgt spid="18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44"/>
          <p:cNvGrpSpPr/>
          <p:nvPr/>
        </p:nvGrpSpPr>
        <p:grpSpPr>
          <a:xfrm>
            <a:off x="107505" y="476672"/>
            <a:ext cx="6291159" cy="3360750"/>
            <a:chOff x="192961" y="346914"/>
            <a:chExt cx="6065795" cy="3240360"/>
          </a:xfrm>
        </p:grpSpPr>
        <p:pic>
          <p:nvPicPr>
            <p:cNvPr id="22" name="Immagine 21" descr="clouds-7.jpg"/>
            <p:cNvPicPr>
              <a:picLocks noChangeAspect="1"/>
            </p:cNvPicPr>
            <p:nvPr/>
          </p:nvPicPr>
          <p:blipFill>
            <a:blip r:embed="rId3" cstate="print">
              <a:clrChange>
                <a:clrFrom>
                  <a:srgbClr val="FFFFFF"/>
                </a:clrFrom>
                <a:clrTo>
                  <a:srgbClr val="FFFFFF">
                    <a:alpha val="0"/>
                  </a:srgbClr>
                </a:clrTo>
              </a:clrChange>
            </a:blip>
            <a:stretch>
              <a:fillRect/>
            </a:stretch>
          </p:blipFill>
          <p:spPr>
            <a:xfrm>
              <a:off x="192961" y="346914"/>
              <a:ext cx="6065795" cy="3240360"/>
            </a:xfrm>
            <a:prstGeom prst="rect">
              <a:avLst/>
            </a:prstGeom>
          </p:spPr>
        </p:pic>
        <p:sp>
          <p:nvSpPr>
            <p:cNvPr id="4" name="Elaborazione 3"/>
            <p:cNvSpPr/>
            <p:nvPr/>
          </p:nvSpPr>
          <p:spPr>
            <a:xfrm>
              <a:off x="1475656" y="1772816"/>
              <a:ext cx="3888432" cy="360040"/>
            </a:xfrm>
            <a:prstGeom prst="flowChartProcess">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Gill Sans"/>
              </a:endParaRPr>
            </a:p>
          </p:txBody>
        </p:sp>
        <p:cxnSp>
          <p:nvCxnSpPr>
            <p:cNvPr id="6" name="Connettore 1 5"/>
            <p:cNvCxnSpPr/>
            <p:nvPr/>
          </p:nvCxnSpPr>
          <p:spPr>
            <a:xfrm>
              <a:off x="1475656" y="1772816"/>
              <a:ext cx="3888432" cy="0"/>
            </a:xfrm>
            <a:prstGeom prst="line">
              <a:avLst/>
            </a:prstGeom>
            <a:ln w="285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7" name="Connettore 1 6"/>
            <p:cNvCxnSpPr/>
            <p:nvPr/>
          </p:nvCxnSpPr>
          <p:spPr>
            <a:xfrm>
              <a:off x="1475656" y="2132856"/>
              <a:ext cx="3888432" cy="0"/>
            </a:xfrm>
            <a:prstGeom prst="line">
              <a:avLst/>
            </a:prstGeom>
            <a:ln w="285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8" name="CasellaDiTesto 7"/>
            <p:cNvSpPr txBox="1"/>
            <p:nvPr/>
          </p:nvSpPr>
          <p:spPr>
            <a:xfrm>
              <a:off x="2141398" y="1772816"/>
              <a:ext cx="2008558" cy="369332"/>
            </a:xfrm>
            <a:prstGeom prst="rect">
              <a:avLst/>
            </a:prstGeom>
            <a:noFill/>
          </p:spPr>
          <p:txBody>
            <a:bodyPr wrap="none" rtlCol="0">
              <a:spAutoFit/>
            </a:bodyPr>
            <a:lstStyle/>
            <a:p>
              <a:r>
                <a:rPr lang="en-US" i="1" dirty="0" smtClean="0">
                  <a:solidFill>
                    <a:prstClr val="black"/>
                  </a:solidFill>
                  <a:latin typeface="Gill Sans"/>
                </a:rPr>
                <a:t>Forestry  Service Bus</a:t>
              </a:r>
              <a:endParaRPr lang="en-US" i="1" dirty="0">
                <a:solidFill>
                  <a:prstClr val="black"/>
                </a:solidFill>
                <a:latin typeface="Gill Sans"/>
              </a:endParaRPr>
            </a:p>
          </p:txBody>
        </p:sp>
        <p:sp>
          <p:nvSpPr>
            <p:cNvPr id="9" name="Rettangolo arrotondato 8"/>
            <p:cNvSpPr/>
            <p:nvPr/>
          </p:nvSpPr>
          <p:spPr>
            <a:xfrm>
              <a:off x="1763688" y="908720"/>
              <a:ext cx="1008112" cy="504056"/>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400" dirty="0" smtClean="0">
                  <a:solidFill>
                    <a:prstClr val="black"/>
                  </a:solidFill>
                  <a:latin typeface="Gill Sans"/>
                </a:rPr>
                <a:t>Service Consumer</a:t>
              </a:r>
              <a:endParaRPr lang="en-US" sz="1400" dirty="0">
                <a:solidFill>
                  <a:prstClr val="black"/>
                </a:solidFill>
                <a:latin typeface="Gill Sans"/>
              </a:endParaRPr>
            </a:p>
          </p:txBody>
        </p:sp>
        <p:sp>
          <p:nvSpPr>
            <p:cNvPr id="10" name="Rettangolo arrotondato 9"/>
            <p:cNvSpPr/>
            <p:nvPr/>
          </p:nvSpPr>
          <p:spPr>
            <a:xfrm>
              <a:off x="3779912" y="908720"/>
              <a:ext cx="1008112" cy="504056"/>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400" dirty="0" smtClean="0">
                  <a:solidFill>
                    <a:prstClr val="black"/>
                  </a:solidFill>
                  <a:latin typeface="Gill Sans"/>
                </a:rPr>
                <a:t>Service Consumer</a:t>
              </a:r>
              <a:endParaRPr lang="en-US" sz="1400" dirty="0">
                <a:solidFill>
                  <a:prstClr val="black"/>
                </a:solidFill>
                <a:latin typeface="Gill Sans"/>
              </a:endParaRPr>
            </a:p>
          </p:txBody>
        </p:sp>
        <p:sp>
          <p:nvSpPr>
            <p:cNvPr id="11" name="Rettangolo arrotondato 10"/>
            <p:cNvSpPr/>
            <p:nvPr/>
          </p:nvSpPr>
          <p:spPr>
            <a:xfrm>
              <a:off x="1691680" y="2492896"/>
              <a:ext cx="1008112" cy="504056"/>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400" dirty="0" smtClean="0">
                  <a:solidFill>
                    <a:prstClr val="black"/>
                  </a:solidFill>
                  <a:latin typeface="Gill Sans"/>
                </a:rPr>
                <a:t>Service Provider</a:t>
              </a:r>
              <a:endParaRPr lang="en-US" sz="1400" dirty="0">
                <a:solidFill>
                  <a:prstClr val="black"/>
                </a:solidFill>
                <a:latin typeface="Gill Sans"/>
              </a:endParaRPr>
            </a:p>
          </p:txBody>
        </p:sp>
        <p:sp>
          <p:nvSpPr>
            <p:cNvPr id="12" name="Rettangolo arrotondato 11"/>
            <p:cNvSpPr/>
            <p:nvPr/>
          </p:nvSpPr>
          <p:spPr>
            <a:xfrm>
              <a:off x="2987824" y="2492896"/>
              <a:ext cx="1008112" cy="504056"/>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400" dirty="0" smtClean="0">
                  <a:solidFill>
                    <a:prstClr val="black"/>
                  </a:solidFill>
                  <a:latin typeface="Gill Sans"/>
                </a:rPr>
                <a:t>Service Provider</a:t>
              </a:r>
              <a:endParaRPr lang="en-US" sz="1400" dirty="0">
                <a:solidFill>
                  <a:prstClr val="black"/>
                </a:solidFill>
                <a:latin typeface="Gill Sans"/>
              </a:endParaRPr>
            </a:p>
          </p:txBody>
        </p:sp>
        <p:sp>
          <p:nvSpPr>
            <p:cNvPr id="13" name="Rettangolo arrotondato 12"/>
            <p:cNvSpPr/>
            <p:nvPr/>
          </p:nvSpPr>
          <p:spPr>
            <a:xfrm>
              <a:off x="4355976" y="2492896"/>
              <a:ext cx="1008112" cy="504056"/>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400" dirty="0" smtClean="0">
                  <a:solidFill>
                    <a:prstClr val="black"/>
                  </a:solidFill>
                  <a:latin typeface="Gill Sans"/>
                </a:rPr>
                <a:t>Service Provider</a:t>
              </a:r>
              <a:endParaRPr lang="en-US" sz="1400" dirty="0">
                <a:solidFill>
                  <a:prstClr val="black"/>
                </a:solidFill>
                <a:latin typeface="Gill Sans"/>
              </a:endParaRPr>
            </a:p>
          </p:txBody>
        </p:sp>
        <p:cxnSp>
          <p:nvCxnSpPr>
            <p:cNvPr id="15" name="Connettore 1 14"/>
            <p:cNvCxnSpPr>
              <a:stCxn id="9" idx="2"/>
            </p:cNvCxnSpPr>
            <p:nvPr/>
          </p:nvCxnSpPr>
          <p:spPr>
            <a:xfrm>
              <a:off x="2267744" y="1412776"/>
              <a:ext cx="0" cy="36004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Connettore 1 15"/>
            <p:cNvCxnSpPr/>
            <p:nvPr/>
          </p:nvCxnSpPr>
          <p:spPr>
            <a:xfrm>
              <a:off x="4283968" y="1412776"/>
              <a:ext cx="0" cy="36004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 name="Connettore 1 16"/>
            <p:cNvCxnSpPr/>
            <p:nvPr/>
          </p:nvCxnSpPr>
          <p:spPr>
            <a:xfrm>
              <a:off x="2267744" y="2132856"/>
              <a:ext cx="0" cy="36004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 name="Connettore 1 17"/>
            <p:cNvCxnSpPr/>
            <p:nvPr/>
          </p:nvCxnSpPr>
          <p:spPr>
            <a:xfrm>
              <a:off x="3491880" y="2132856"/>
              <a:ext cx="0" cy="36004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 name="Connettore 1 18"/>
            <p:cNvCxnSpPr/>
            <p:nvPr/>
          </p:nvCxnSpPr>
          <p:spPr>
            <a:xfrm>
              <a:off x="4788024" y="2132856"/>
              <a:ext cx="0" cy="36004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4" name="Cilindro 23"/>
            <p:cNvSpPr/>
            <p:nvPr/>
          </p:nvSpPr>
          <p:spPr>
            <a:xfrm>
              <a:off x="3707904" y="2924944"/>
              <a:ext cx="360040" cy="288032"/>
            </a:xfrm>
            <a:prstGeom prst="can">
              <a:avLst>
                <a:gd name="adj" fmla="val 50000"/>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Gill Sans"/>
              </a:endParaRPr>
            </a:p>
          </p:txBody>
        </p:sp>
      </p:grpSp>
      <p:grpSp>
        <p:nvGrpSpPr>
          <p:cNvPr id="3" name="Gruppo 45"/>
          <p:cNvGrpSpPr/>
          <p:nvPr/>
        </p:nvGrpSpPr>
        <p:grpSpPr>
          <a:xfrm>
            <a:off x="0" y="3395458"/>
            <a:ext cx="6125613" cy="3272315"/>
            <a:chOff x="18373" y="3717032"/>
            <a:chExt cx="6065795" cy="3240360"/>
          </a:xfrm>
        </p:grpSpPr>
        <p:pic>
          <p:nvPicPr>
            <p:cNvPr id="25" name="Immagine 24" descr="clouds-7.jpg"/>
            <p:cNvPicPr>
              <a:picLocks noChangeAspect="1"/>
            </p:cNvPicPr>
            <p:nvPr/>
          </p:nvPicPr>
          <p:blipFill>
            <a:blip r:embed="rId3" cstate="print">
              <a:clrChange>
                <a:clrFrom>
                  <a:srgbClr val="FFFFFF"/>
                </a:clrFrom>
                <a:clrTo>
                  <a:srgbClr val="FFFFFF">
                    <a:alpha val="0"/>
                  </a:srgbClr>
                </a:clrTo>
              </a:clrChange>
              <a:duotone>
                <a:schemeClr val="accent2">
                  <a:shade val="45000"/>
                  <a:satMod val="135000"/>
                </a:schemeClr>
                <a:prstClr val="white"/>
              </a:duotone>
            </a:blip>
            <a:stretch>
              <a:fillRect/>
            </a:stretch>
          </p:blipFill>
          <p:spPr>
            <a:xfrm>
              <a:off x="18373" y="3717032"/>
              <a:ext cx="6065795" cy="3240360"/>
            </a:xfrm>
            <a:prstGeom prst="rect">
              <a:avLst/>
            </a:prstGeom>
          </p:spPr>
        </p:pic>
        <p:sp>
          <p:nvSpPr>
            <p:cNvPr id="26" name="Elaborazione 25"/>
            <p:cNvSpPr/>
            <p:nvPr/>
          </p:nvSpPr>
          <p:spPr>
            <a:xfrm>
              <a:off x="1301068" y="5142934"/>
              <a:ext cx="3888432" cy="360040"/>
            </a:xfrm>
            <a:prstGeom prst="flowChartProcess">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Gill Sans"/>
              </a:endParaRPr>
            </a:p>
          </p:txBody>
        </p:sp>
        <p:cxnSp>
          <p:nvCxnSpPr>
            <p:cNvPr id="27" name="Connettore 1 26"/>
            <p:cNvCxnSpPr/>
            <p:nvPr/>
          </p:nvCxnSpPr>
          <p:spPr>
            <a:xfrm>
              <a:off x="1301068" y="5142934"/>
              <a:ext cx="3888432" cy="0"/>
            </a:xfrm>
            <a:prstGeom prst="line">
              <a:avLst/>
            </a:prstGeom>
            <a:ln w="285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Connettore 1 27"/>
            <p:cNvCxnSpPr/>
            <p:nvPr/>
          </p:nvCxnSpPr>
          <p:spPr>
            <a:xfrm>
              <a:off x="1301068" y="5502974"/>
              <a:ext cx="3888432" cy="0"/>
            </a:xfrm>
            <a:prstGeom prst="line">
              <a:avLst/>
            </a:prstGeom>
            <a:ln w="285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29" name="CasellaDiTesto 28"/>
            <p:cNvSpPr txBox="1"/>
            <p:nvPr/>
          </p:nvSpPr>
          <p:spPr>
            <a:xfrm>
              <a:off x="1966810" y="5142934"/>
              <a:ext cx="2283911" cy="369332"/>
            </a:xfrm>
            <a:prstGeom prst="rect">
              <a:avLst/>
            </a:prstGeom>
            <a:noFill/>
          </p:spPr>
          <p:txBody>
            <a:bodyPr wrap="none" rtlCol="0">
              <a:spAutoFit/>
            </a:bodyPr>
            <a:lstStyle/>
            <a:p>
              <a:r>
                <a:rPr lang="en-US" i="1" dirty="0" smtClean="0">
                  <a:solidFill>
                    <a:prstClr val="black"/>
                  </a:solidFill>
                  <a:latin typeface="Gill Sans"/>
                </a:rPr>
                <a:t>Biodiversity  Service Bus</a:t>
              </a:r>
              <a:endParaRPr lang="en-US" i="1" dirty="0">
                <a:solidFill>
                  <a:prstClr val="black"/>
                </a:solidFill>
                <a:latin typeface="Gill Sans"/>
              </a:endParaRPr>
            </a:p>
          </p:txBody>
        </p:sp>
        <p:sp>
          <p:nvSpPr>
            <p:cNvPr id="30" name="Rettangolo arrotondato 29"/>
            <p:cNvSpPr/>
            <p:nvPr/>
          </p:nvSpPr>
          <p:spPr>
            <a:xfrm>
              <a:off x="1589100" y="4278838"/>
              <a:ext cx="1008112" cy="504056"/>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dirty="0" smtClean="0">
                  <a:solidFill>
                    <a:prstClr val="black"/>
                  </a:solidFill>
                  <a:latin typeface="Gill Sans"/>
                </a:rPr>
                <a:t>Service Consumer</a:t>
              </a:r>
              <a:endParaRPr lang="en-US" sz="1400" dirty="0">
                <a:solidFill>
                  <a:prstClr val="black"/>
                </a:solidFill>
                <a:latin typeface="Gill Sans"/>
              </a:endParaRPr>
            </a:p>
          </p:txBody>
        </p:sp>
        <p:sp>
          <p:nvSpPr>
            <p:cNvPr id="31" name="Rettangolo arrotondato 30"/>
            <p:cNvSpPr/>
            <p:nvPr/>
          </p:nvSpPr>
          <p:spPr>
            <a:xfrm>
              <a:off x="3605324" y="4278838"/>
              <a:ext cx="1008112" cy="504056"/>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400" dirty="0" smtClean="0">
                  <a:solidFill>
                    <a:prstClr val="black"/>
                  </a:solidFill>
                  <a:latin typeface="Gill Sans"/>
                </a:rPr>
                <a:t>Service Consumer</a:t>
              </a:r>
              <a:endParaRPr lang="en-US" sz="1400" dirty="0">
                <a:solidFill>
                  <a:prstClr val="black"/>
                </a:solidFill>
                <a:latin typeface="Gill Sans"/>
              </a:endParaRPr>
            </a:p>
          </p:txBody>
        </p:sp>
        <p:sp>
          <p:nvSpPr>
            <p:cNvPr id="32" name="Rettangolo arrotondato 31"/>
            <p:cNvSpPr/>
            <p:nvPr/>
          </p:nvSpPr>
          <p:spPr>
            <a:xfrm>
              <a:off x="1517092" y="5863014"/>
              <a:ext cx="1008112" cy="504056"/>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400" dirty="0" smtClean="0">
                  <a:solidFill>
                    <a:prstClr val="black"/>
                  </a:solidFill>
                  <a:latin typeface="Gill Sans"/>
                </a:rPr>
                <a:t>Service Provider</a:t>
              </a:r>
              <a:endParaRPr lang="en-US" sz="1400" dirty="0">
                <a:solidFill>
                  <a:prstClr val="black"/>
                </a:solidFill>
                <a:latin typeface="Gill Sans"/>
              </a:endParaRPr>
            </a:p>
          </p:txBody>
        </p:sp>
        <p:sp>
          <p:nvSpPr>
            <p:cNvPr id="33" name="Rettangolo arrotondato 32"/>
            <p:cNvSpPr/>
            <p:nvPr/>
          </p:nvSpPr>
          <p:spPr>
            <a:xfrm>
              <a:off x="2813236" y="5863014"/>
              <a:ext cx="1008112" cy="504056"/>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dirty="0" smtClean="0">
                  <a:solidFill>
                    <a:prstClr val="black"/>
                  </a:solidFill>
                  <a:latin typeface="Gill Sans"/>
                </a:rPr>
                <a:t>Service Provider</a:t>
              </a:r>
              <a:endParaRPr lang="en-US" sz="1400" dirty="0">
                <a:solidFill>
                  <a:prstClr val="black"/>
                </a:solidFill>
                <a:latin typeface="Gill Sans"/>
              </a:endParaRPr>
            </a:p>
          </p:txBody>
        </p:sp>
        <p:sp>
          <p:nvSpPr>
            <p:cNvPr id="34" name="Rettangolo arrotondato 33"/>
            <p:cNvSpPr/>
            <p:nvPr/>
          </p:nvSpPr>
          <p:spPr>
            <a:xfrm>
              <a:off x="4181388" y="5863014"/>
              <a:ext cx="1008112" cy="504056"/>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400" dirty="0" smtClean="0">
                  <a:solidFill>
                    <a:prstClr val="black"/>
                  </a:solidFill>
                  <a:latin typeface="Gill Sans"/>
                </a:rPr>
                <a:t>Service Provider</a:t>
              </a:r>
              <a:endParaRPr lang="en-US" sz="1400" dirty="0">
                <a:solidFill>
                  <a:prstClr val="black"/>
                </a:solidFill>
                <a:latin typeface="Gill Sans"/>
              </a:endParaRPr>
            </a:p>
          </p:txBody>
        </p:sp>
        <p:cxnSp>
          <p:nvCxnSpPr>
            <p:cNvPr id="35" name="Connettore 1 34"/>
            <p:cNvCxnSpPr>
              <a:stCxn id="30" idx="2"/>
            </p:cNvCxnSpPr>
            <p:nvPr/>
          </p:nvCxnSpPr>
          <p:spPr>
            <a:xfrm>
              <a:off x="2093156" y="4782894"/>
              <a:ext cx="0" cy="36004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6" name="Connettore 1 35"/>
            <p:cNvCxnSpPr/>
            <p:nvPr/>
          </p:nvCxnSpPr>
          <p:spPr>
            <a:xfrm>
              <a:off x="4109380" y="4782894"/>
              <a:ext cx="0" cy="36004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7" name="Connettore 1 36"/>
            <p:cNvCxnSpPr/>
            <p:nvPr/>
          </p:nvCxnSpPr>
          <p:spPr>
            <a:xfrm>
              <a:off x="2093156" y="5502974"/>
              <a:ext cx="0" cy="36004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8" name="Connettore 1 37"/>
            <p:cNvCxnSpPr/>
            <p:nvPr/>
          </p:nvCxnSpPr>
          <p:spPr>
            <a:xfrm>
              <a:off x="3317292" y="5502974"/>
              <a:ext cx="0" cy="36004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9" name="Connettore 1 38"/>
            <p:cNvCxnSpPr/>
            <p:nvPr/>
          </p:nvCxnSpPr>
          <p:spPr>
            <a:xfrm>
              <a:off x="4613436" y="5502974"/>
              <a:ext cx="0" cy="36004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0" name="Cilindro 39"/>
            <p:cNvSpPr/>
            <p:nvPr/>
          </p:nvSpPr>
          <p:spPr>
            <a:xfrm>
              <a:off x="3533316" y="6295062"/>
              <a:ext cx="360040" cy="288032"/>
            </a:xfrm>
            <a:prstGeom prst="can">
              <a:avLst>
                <a:gd name="adj" fmla="val 50000"/>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latin typeface="Gill Sans"/>
              </a:endParaRPr>
            </a:p>
          </p:txBody>
        </p:sp>
      </p:grpSp>
      <p:sp>
        <p:nvSpPr>
          <p:cNvPr id="41" name="CasellaDiTesto 40"/>
          <p:cNvSpPr txBox="1"/>
          <p:nvPr/>
        </p:nvSpPr>
        <p:spPr>
          <a:xfrm>
            <a:off x="2235850" y="116492"/>
            <a:ext cx="2512602" cy="369332"/>
          </a:xfrm>
          <a:prstGeom prst="rect">
            <a:avLst/>
          </a:prstGeom>
          <a:noFill/>
        </p:spPr>
        <p:txBody>
          <a:bodyPr wrap="none" rtlCol="0">
            <a:spAutoFit/>
          </a:bodyPr>
          <a:lstStyle/>
          <a:p>
            <a:r>
              <a:rPr lang="en-US" dirty="0" smtClean="0">
                <a:solidFill>
                  <a:prstClr val="black"/>
                </a:solidFill>
                <a:latin typeface="Gill Sans"/>
              </a:rPr>
              <a:t>Forestry e-Infrastructure</a:t>
            </a:r>
            <a:endParaRPr lang="en-US" dirty="0">
              <a:solidFill>
                <a:prstClr val="black"/>
              </a:solidFill>
              <a:latin typeface="Gill Sans"/>
            </a:endParaRPr>
          </a:p>
        </p:txBody>
      </p:sp>
      <p:sp>
        <p:nvSpPr>
          <p:cNvPr id="42" name="CasellaDiTesto 41"/>
          <p:cNvSpPr txBox="1"/>
          <p:nvPr/>
        </p:nvSpPr>
        <p:spPr>
          <a:xfrm>
            <a:off x="5970023" y="5404574"/>
            <a:ext cx="2805320" cy="369332"/>
          </a:xfrm>
          <a:prstGeom prst="rect">
            <a:avLst/>
          </a:prstGeom>
          <a:noFill/>
        </p:spPr>
        <p:txBody>
          <a:bodyPr wrap="none" rtlCol="0">
            <a:spAutoFit/>
          </a:bodyPr>
          <a:lstStyle/>
          <a:p>
            <a:r>
              <a:rPr lang="en-US" dirty="0" smtClean="0">
                <a:solidFill>
                  <a:prstClr val="black"/>
                </a:solidFill>
                <a:latin typeface="Gill Sans"/>
              </a:rPr>
              <a:t>Biodiversity e-Infrastructure</a:t>
            </a:r>
            <a:endParaRPr lang="en-US" dirty="0">
              <a:solidFill>
                <a:prstClr val="black"/>
              </a:solidFill>
              <a:latin typeface="Gill Sans"/>
            </a:endParaRPr>
          </a:p>
        </p:txBody>
      </p:sp>
      <p:grpSp>
        <p:nvGrpSpPr>
          <p:cNvPr id="5" name="Gruppo 54"/>
          <p:cNvGrpSpPr/>
          <p:nvPr/>
        </p:nvGrpSpPr>
        <p:grpSpPr>
          <a:xfrm>
            <a:off x="5652120" y="2520280"/>
            <a:ext cx="3456384" cy="1988840"/>
            <a:chOff x="291836" y="346914"/>
            <a:chExt cx="6065795" cy="3240360"/>
          </a:xfrm>
        </p:grpSpPr>
        <p:pic>
          <p:nvPicPr>
            <p:cNvPr id="56" name="Immagine 55" descr="clouds-7.jpg"/>
            <p:cNvPicPr>
              <a:picLocks noChangeAspect="1"/>
            </p:cNvPicPr>
            <p:nvPr/>
          </p:nvPicPr>
          <p:blipFill>
            <a:blip r:embed="rId3" cstate="print">
              <a:clrChange>
                <a:clrFrom>
                  <a:srgbClr val="FFFFFF"/>
                </a:clrFrom>
                <a:clrTo>
                  <a:srgbClr val="FFFFFF">
                    <a:alpha val="0"/>
                  </a:srgbClr>
                </a:clrTo>
              </a:clrChange>
              <a:duotone>
                <a:prstClr val="black"/>
                <a:schemeClr val="accent6">
                  <a:tint val="45000"/>
                  <a:satMod val="400000"/>
                </a:schemeClr>
              </a:duotone>
            </a:blip>
            <a:stretch>
              <a:fillRect/>
            </a:stretch>
          </p:blipFill>
          <p:spPr>
            <a:xfrm>
              <a:off x="291836" y="346914"/>
              <a:ext cx="6065795" cy="3240360"/>
            </a:xfrm>
            <a:prstGeom prst="rect">
              <a:avLst/>
            </a:prstGeom>
          </p:spPr>
        </p:pic>
        <p:sp>
          <p:nvSpPr>
            <p:cNvPr id="57" name="Elaborazione 56"/>
            <p:cNvSpPr/>
            <p:nvPr/>
          </p:nvSpPr>
          <p:spPr>
            <a:xfrm>
              <a:off x="1475656" y="1772816"/>
              <a:ext cx="3888432" cy="360040"/>
            </a:xfrm>
            <a:prstGeom prst="flowChartProcess">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latin typeface="Gill Sans"/>
              </a:endParaRPr>
            </a:p>
          </p:txBody>
        </p:sp>
        <p:cxnSp>
          <p:nvCxnSpPr>
            <p:cNvPr id="58" name="Connettore 1 57"/>
            <p:cNvCxnSpPr/>
            <p:nvPr/>
          </p:nvCxnSpPr>
          <p:spPr>
            <a:xfrm>
              <a:off x="1475656" y="1772816"/>
              <a:ext cx="3888432"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9" name="Connettore 1 58"/>
            <p:cNvCxnSpPr/>
            <p:nvPr/>
          </p:nvCxnSpPr>
          <p:spPr>
            <a:xfrm>
              <a:off x="1475656" y="2132856"/>
              <a:ext cx="3888432"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60" name="CasellaDiTesto 59"/>
            <p:cNvSpPr txBox="1"/>
            <p:nvPr/>
          </p:nvSpPr>
          <p:spPr>
            <a:xfrm>
              <a:off x="2141396" y="1772816"/>
              <a:ext cx="2006372" cy="376088"/>
            </a:xfrm>
            <a:prstGeom prst="rect">
              <a:avLst/>
            </a:prstGeom>
            <a:noFill/>
          </p:spPr>
          <p:txBody>
            <a:bodyPr wrap="none" rtlCol="0">
              <a:spAutoFit/>
            </a:bodyPr>
            <a:lstStyle/>
            <a:p>
              <a:r>
                <a:rPr lang="en-US" sz="900" i="1" dirty="0" smtClean="0">
                  <a:solidFill>
                    <a:prstClr val="black"/>
                  </a:solidFill>
                  <a:latin typeface="Gill Sans"/>
                </a:rPr>
                <a:t>Drought  Service Bus</a:t>
              </a:r>
              <a:endParaRPr lang="en-US" sz="900" i="1" dirty="0">
                <a:solidFill>
                  <a:prstClr val="black"/>
                </a:solidFill>
                <a:latin typeface="Gill Sans"/>
              </a:endParaRPr>
            </a:p>
          </p:txBody>
        </p:sp>
        <p:sp>
          <p:nvSpPr>
            <p:cNvPr id="61" name="Rettangolo arrotondato 60"/>
            <p:cNvSpPr/>
            <p:nvPr/>
          </p:nvSpPr>
          <p:spPr>
            <a:xfrm>
              <a:off x="1679495" y="908721"/>
              <a:ext cx="1176498" cy="50405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700" dirty="0" smtClean="0">
                  <a:solidFill>
                    <a:prstClr val="black"/>
                  </a:solidFill>
                  <a:latin typeface="Gill Sans"/>
                </a:rPr>
                <a:t>Service Consumer</a:t>
              </a:r>
              <a:endParaRPr lang="en-US" sz="700" dirty="0">
                <a:solidFill>
                  <a:prstClr val="black"/>
                </a:solidFill>
                <a:latin typeface="Gill Sans"/>
              </a:endParaRPr>
            </a:p>
          </p:txBody>
        </p:sp>
        <p:sp>
          <p:nvSpPr>
            <p:cNvPr id="62" name="Rettangolo arrotondato 61"/>
            <p:cNvSpPr/>
            <p:nvPr/>
          </p:nvSpPr>
          <p:spPr>
            <a:xfrm>
              <a:off x="3595724" y="908721"/>
              <a:ext cx="1376487" cy="504056"/>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700" dirty="0" smtClean="0">
                  <a:solidFill>
                    <a:prstClr val="black"/>
                  </a:solidFill>
                  <a:latin typeface="Gill Sans"/>
                </a:rPr>
                <a:t>Service Consumer</a:t>
              </a:r>
              <a:endParaRPr lang="en-US" sz="700" dirty="0">
                <a:solidFill>
                  <a:prstClr val="black"/>
                </a:solidFill>
                <a:latin typeface="Gill Sans"/>
              </a:endParaRPr>
            </a:p>
          </p:txBody>
        </p:sp>
        <p:sp>
          <p:nvSpPr>
            <p:cNvPr id="63" name="Rettangolo arrotondato 62"/>
            <p:cNvSpPr/>
            <p:nvPr/>
          </p:nvSpPr>
          <p:spPr>
            <a:xfrm>
              <a:off x="1691680" y="2492896"/>
              <a:ext cx="1008112" cy="504056"/>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700" dirty="0" smtClean="0">
                  <a:solidFill>
                    <a:prstClr val="black"/>
                  </a:solidFill>
                  <a:latin typeface="Gill Sans"/>
                </a:rPr>
                <a:t>Service Provider</a:t>
              </a:r>
              <a:endParaRPr lang="en-US" sz="700" dirty="0">
                <a:solidFill>
                  <a:prstClr val="black"/>
                </a:solidFill>
                <a:latin typeface="Gill Sans"/>
              </a:endParaRPr>
            </a:p>
          </p:txBody>
        </p:sp>
        <p:sp>
          <p:nvSpPr>
            <p:cNvPr id="64" name="Rettangolo arrotondato 63"/>
            <p:cNvSpPr/>
            <p:nvPr/>
          </p:nvSpPr>
          <p:spPr>
            <a:xfrm>
              <a:off x="2987824" y="2492896"/>
              <a:ext cx="1008112" cy="50405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700" dirty="0" smtClean="0">
                  <a:solidFill>
                    <a:prstClr val="black"/>
                  </a:solidFill>
                  <a:latin typeface="Gill Sans"/>
                </a:rPr>
                <a:t>Service Provider</a:t>
              </a:r>
              <a:endParaRPr lang="en-US" sz="700" dirty="0">
                <a:solidFill>
                  <a:prstClr val="black"/>
                </a:solidFill>
                <a:latin typeface="Gill Sans"/>
              </a:endParaRPr>
            </a:p>
          </p:txBody>
        </p:sp>
        <p:sp>
          <p:nvSpPr>
            <p:cNvPr id="65" name="Rettangolo arrotondato 64"/>
            <p:cNvSpPr/>
            <p:nvPr/>
          </p:nvSpPr>
          <p:spPr>
            <a:xfrm>
              <a:off x="4355976" y="2492896"/>
              <a:ext cx="1008112" cy="504056"/>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700" dirty="0" smtClean="0">
                  <a:solidFill>
                    <a:prstClr val="black"/>
                  </a:solidFill>
                  <a:latin typeface="Gill Sans"/>
                </a:rPr>
                <a:t>Service Provider</a:t>
              </a:r>
              <a:endParaRPr lang="en-US" sz="700" dirty="0">
                <a:solidFill>
                  <a:prstClr val="black"/>
                </a:solidFill>
                <a:latin typeface="Gill Sans"/>
              </a:endParaRPr>
            </a:p>
          </p:txBody>
        </p:sp>
        <p:cxnSp>
          <p:nvCxnSpPr>
            <p:cNvPr id="66" name="Connettore 1 65"/>
            <p:cNvCxnSpPr>
              <a:stCxn id="61" idx="2"/>
            </p:cNvCxnSpPr>
            <p:nvPr/>
          </p:nvCxnSpPr>
          <p:spPr>
            <a:xfrm>
              <a:off x="2267744" y="1412777"/>
              <a:ext cx="0" cy="360038"/>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7" name="Connettore 1 66"/>
            <p:cNvCxnSpPr/>
            <p:nvPr/>
          </p:nvCxnSpPr>
          <p:spPr>
            <a:xfrm>
              <a:off x="4283968" y="1412776"/>
              <a:ext cx="0" cy="36004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8" name="Connettore 1 67"/>
            <p:cNvCxnSpPr/>
            <p:nvPr/>
          </p:nvCxnSpPr>
          <p:spPr>
            <a:xfrm>
              <a:off x="2267744" y="2132856"/>
              <a:ext cx="0" cy="36004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9" name="Connettore 1 68"/>
            <p:cNvCxnSpPr/>
            <p:nvPr/>
          </p:nvCxnSpPr>
          <p:spPr>
            <a:xfrm>
              <a:off x="3491880" y="2132856"/>
              <a:ext cx="0" cy="36004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0" name="Connettore 1 69"/>
            <p:cNvCxnSpPr/>
            <p:nvPr/>
          </p:nvCxnSpPr>
          <p:spPr>
            <a:xfrm>
              <a:off x="4788024" y="2132856"/>
              <a:ext cx="0" cy="36004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71" name="Cilindro 70"/>
            <p:cNvSpPr/>
            <p:nvPr/>
          </p:nvSpPr>
          <p:spPr>
            <a:xfrm>
              <a:off x="3707904" y="2924944"/>
              <a:ext cx="360040" cy="288032"/>
            </a:xfrm>
            <a:prstGeom prst="can">
              <a:avLst>
                <a:gd name="adj" fmla="val 50000"/>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900">
                <a:solidFill>
                  <a:prstClr val="black"/>
                </a:solidFill>
                <a:latin typeface="Gill Sans"/>
              </a:endParaRPr>
            </a:p>
          </p:txBody>
        </p:sp>
      </p:grpSp>
      <p:sp>
        <p:nvSpPr>
          <p:cNvPr id="127" name="CasellaDiTesto 126"/>
          <p:cNvSpPr txBox="1"/>
          <p:nvPr/>
        </p:nvSpPr>
        <p:spPr>
          <a:xfrm>
            <a:off x="6662102" y="2132856"/>
            <a:ext cx="2510348" cy="369332"/>
          </a:xfrm>
          <a:prstGeom prst="rect">
            <a:avLst/>
          </a:prstGeom>
          <a:noFill/>
        </p:spPr>
        <p:txBody>
          <a:bodyPr wrap="none" rtlCol="0">
            <a:spAutoFit/>
          </a:bodyPr>
          <a:lstStyle/>
          <a:p>
            <a:r>
              <a:rPr lang="en-US" dirty="0" smtClean="0">
                <a:solidFill>
                  <a:prstClr val="black"/>
                </a:solidFill>
                <a:latin typeface="Gill Sans"/>
              </a:rPr>
              <a:t>Drought e-Infrastructure</a:t>
            </a:r>
            <a:endParaRPr lang="en-US" dirty="0">
              <a:solidFill>
                <a:prstClr val="black"/>
              </a:solidFill>
              <a:latin typeface="Gill Sans"/>
            </a:endParaRPr>
          </a:p>
        </p:txBody>
      </p:sp>
      <p:grpSp>
        <p:nvGrpSpPr>
          <p:cNvPr id="14" name="Gruppo 72"/>
          <p:cNvGrpSpPr/>
          <p:nvPr/>
        </p:nvGrpSpPr>
        <p:grpSpPr>
          <a:xfrm>
            <a:off x="6372200" y="332656"/>
            <a:ext cx="2520280" cy="1440160"/>
            <a:chOff x="291836" y="346914"/>
            <a:chExt cx="6065795" cy="3240360"/>
          </a:xfrm>
        </p:grpSpPr>
        <p:pic>
          <p:nvPicPr>
            <p:cNvPr id="99" name="Immagine 98" descr="clouds-7.jpg"/>
            <p:cNvPicPr>
              <a:picLocks noChangeAspect="1"/>
            </p:cNvPicPr>
            <p:nvPr/>
          </p:nvPicPr>
          <p:blipFill>
            <a:blip r:embed="rId3" cstate="print">
              <a:clrChange>
                <a:clrFrom>
                  <a:srgbClr val="FFFFFF"/>
                </a:clrFrom>
                <a:clrTo>
                  <a:srgbClr val="FFFFFF">
                    <a:alpha val="0"/>
                  </a:srgbClr>
                </a:clrTo>
              </a:clrChange>
              <a:duotone>
                <a:schemeClr val="accent3">
                  <a:shade val="45000"/>
                  <a:satMod val="135000"/>
                </a:schemeClr>
                <a:prstClr val="white"/>
              </a:duotone>
            </a:blip>
            <a:stretch>
              <a:fillRect/>
            </a:stretch>
          </p:blipFill>
          <p:spPr>
            <a:xfrm>
              <a:off x="291836" y="346914"/>
              <a:ext cx="6065795" cy="3240360"/>
            </a:xfrm>
            <a:prstGeom prst="rect">
              <a:avLst/>
            </a:prstGeom>
          </p:spPr>
        </p:pic>
        <p:sp>
          <p:nvSpPr>
            <p:cNvPr id="100" name="Elaborazione 99"/>
            <p:cNvSpPr/>
            <p:nvPr/>
          </p:nvSpPr>
          <p:spPr>
            <a:xfrm>
              <a:off x="1475656" y="1772816"/>
              <a:ext cx="3888432" cy="360040"/>
            </a:xfrm>
            <a:prstGeom prst="flowChartProcess">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solidFill>
                  <a:prstClr val="white"/>
                </a:solidFill>
                <a:latin typeface="Gill Sans"/>
              </a:endParaRPr>
            </a:p>
          </p:txBody>
        </p:sp>
        <p:cxnSp>
          <p:nvCxnSpPr>
            <p:cNvPr id="101" name="Connettore 1 100"/>
            <p:cNvCxnSpPr/>
            <p:nvPr/>
          </p:nvCxnSpPr>
          <p:spPr>
            <a:xfrm>
              <a:off x="1475656" y="1772816"/>
              <a:ext cx="388843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2" name="Connettore 1 101"/>
            <p:cNvCxnSpPr/>
            <p:nvPr/>
          </p:nvCxnSpPr>
          <p:spPr>
            <a:xfrm>
              <a:off x="1475656" y="2132856"/>
              <a:ext cx="388843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04" name="CasellaDiTesto 103"/>
            <p:cNvSpPr txBox="1"/>
            <p:nvPr/>
          </p:nvSpPr>
          <p:spPr>
            <a:xfrm>
              <a:off x="2141397" y="1742497"/>
              <a:ext cx="2485388" cy="450124"/>
            </a:xfrm>
            <a:prstGeom prst="rect">
              <a:avLst/>
            </a:prstGeom>
            <a:noFill/>
          </p:spPr>
          <p:txBody>
            <a:bodyPr wrap="none" rtlCol="0">
              <a:spAutoFit/>
            </a:bodyPr>
            <a:lstStyle/>
            <a:p>
              <a:r>
                <a:rPr lang="en-US" sz="700" i="1" dirty="0" smtClean="0">
                  <a:solidFill>
                    <a:prstClr val="black"/>
                  </a:solidFill>
                  <a:latin typeface="Gill Sans"/>
                </a:rPr>
                <a:t>Discipline D Service Bus</a:t>
              </a:r>
              <a:endParaRPr lang="en-US" sz="700" i="1" dirty="0">
                <a:solidFill>
                  <a:prstClr val="black"/>
                </a:solidFill>
                <a:latin typeface="Gill Sans"/>
              </a:endParaRPr>
            </a:p>
          </p:txBody>
        </p:sp>
        <p:sp>
          <p:nvSpPr>
            <p:cNvPr id="105" name="Rettangolo arrotondato 104"/>
            <p:cNvSpPr/>
            <p:nvPr/>
          </p:nvSpPr>
          <p:spPr>
            <a:xfrm>
              <a:off x="1679495" y="908721"/>
              <a:ext cx="1176498" cy="504056"/>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500" dirty="0" smtClean="0">
                  <a:solidFill>
                    <a:prstClr val="black"/>
                  </a:solidFill>
                  <a:latin typeface="Gill Sans"/>
                </a:rPr>
                <a:t>Service Consumer</a:t>
              </a:r>
              <a:endParaRPr lang="en-US" sz="500" dirty="0">
                <a:solidFill>
                  <a:prstClr val="black"/>
                </a:solidFill>
                <a:latin typeface="Gill Sans"/>
              </a:endParaRPr>
            </a:p>
          </p:txBody>
        </p:sp>
        <p:sp>
          <p:nvSpPr>
            <p:cNvPr id="106" name="Rettangolo arrotondato 105"/>
            <p:cNvSpPr/>
            <p:nvPr/>
          </p:nvSpPr>
          <p:spPr>
            <a:xfrm>
              <a:off x="3595724" y="908721"/>
              <a:ext cx="1376487" cy="504056"/>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500" dirty="0" smtClean="0">
                  <a:solidFill>
                    <a:prstClr val="black"/>
                  </a:solidFill>
                  <a:latin typeface="Gill Sans"/>
                </a:rPr>
                <a:t>Service Consumer</a:t>
              </a:r>
              <a:endParaRPr lang="en-US" sz="500" dirty="0">
                <a:solidFill>
                  <a:prstClr val="black"/>
                </a:solidFill>
                <a:latin typeface="Gill Sans"/>
              </a:endParaRPr>
            </a:p>
          </p:txBody>
        </p:sp>
        <p:sp>
          <p:nvSpPr>
            <p:cNvPr id="109" name="Rettangolo arrotondato 108"/>
            <p:cNvSpPr/>
            <p:nvPr/>
          </p:nvSpPr>
          <p:spPr>
            <a:xfrm>
              <a:off x="1691680" y="2492896"/>
              <a:ext cx="1008112" cy="504056"/>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500" dirty="0" smtClean="0">
                  <a:solidFill>
                    <a:prstClr val="black"/>
                  </a:solidFill>
                  <a:latin typeface="Gill Sans"/>
                </a:rPr>
                <a:t>Service Provider</a:t>
              </a:r>
              <a:endParaRPr lang="en-US" sz="500" dirty="0">
                <a:solidFill>
                  <a:prstClr val="black"/>
                </a:solidFill>
                <a:latin typeface="Gill Sans"/>
              </a:endParaRPr>
            </a:p>
          </p:txBody>
        </p:sp>
        <p:sp>
          <p:nvSpPr>
            <p:cNvPr id="112" name="Rettangolo arrotondato 111"/>
            <p:cNvSpPr/>
            <p:nvPr/>
          </p:nvSpPr>
          <p:spPr>
            <a:xfrm>
              <a:off x="2987824" y="2492896"/>
              <a:ext cx="1008112" cy="504056"/>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500" dirty="0" smtClean="0">
                  <a:solidFill>
                    <a:prstClr val="black"/>
                  </a:solidFill>
                  <a:latin typeface="Gill Sans"/>
                </a:rPr>
                <a:t>Service Provider</a:t>
              </a:r>
              <a:endParaRPr lang="en-US" sz="500" dirty="0">
                <a:solidFill>
                  <a:prstClr val="black"/>
                </a:solidFill>
                <a:latin typeface="Gill Sans"/>
              </a:endParaRPr>
            </a:p>
          </p:txBody>
        </p:sp>
        <p:sp>
          <p:nvSpPr>
            <p:cNvPr id="113" name="Rettangolo arrotondato 112"/>
            <p:cNvSpPr/>
            <p:nvPr/>
          </p:nvSpPr>
          <p:spPr>
            <a:xfrm>
              <a:off x="4355976" y="2492896"/>
              <a:ext cx="1008112" cy="504056"/>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500" dirty="0" smtClean="0">
                  <a:solidFill>
                    <a:prstClr val="black"/>
                  </a:solidFill>
                  <a:latin typeface="Gill Sans"/>
                </a:rPr>
                <a:t>Service Provider</a:t>
              </a:r>
              <a:endParaRPr lang="en-US" sz="500" dirty="0">
                <a:solidFill>
                  <a:prstClr val="black"/>
                </a:solidFill>
                <a:latin typeface="Gill Sans"/>
              </a:endParaRPr>
            </a:p>
          </p:txBody>
        </p:sp>
        <p:cxnSp>
          <p:nvCxnSpPr>
            <p:cNvPr id="114" name="Connettore 1 113"/>
            <p:cNvCxnSpPr>
              <a:stCxn id="105" idx="2"/>
            </p:cNvCxnSpPr>
            <p:nvPr/>
          </p:nvCxnSpPr>
          <p:spPr>
            <a:xfrm>
              <a:off x="2267744" y="1412777"/>
              <a:ext cx="0" cy="360038"/>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5" name="Connettore 1 114"/>
            <p:cNvCxnSpPr/>
            <p:nvPr/>
          </p:nvCxnSpPr>
          <p:spPr>
            <a:xfrm>
              <a:off x="4283968" y="1412776"/>
              <a:ext cx="0" cy="36004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6" name="Connettore 1 115"/>
            <p:cNvCxnSpPr/>
            <p:nvPr/>
          </p:nvCxnSpPr>
          <p:spPr>
            <a:xfrm>
              <a:off x="2267744" y="2132856"/>
              <a:ext cx="0" cy="36004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7" name="Connettore 1 116"/>
            <p:cNvCxnSpPr/>
            <p:nvPr/>
          </p:nvCxnSpPr>
          <p:spPr>
            <a:xfrm>
              <a:off x="3491880" y="2132856"/>
              <a:ext cx="0" cy="36004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8" name="Connettore 1 117"/>
            <p:cNvCxnSpPr/>
            <p:nvPr/>
          </p:nvCxnSpPr>
          <p:spPr>
            <a:xfrm>
              <a:off x="4788024" y="2132856"/>
              <a:ext cx="0" cy="36004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2" name="Cilindro 121"/>
            <p:cNvSpPr/>
            <p:nvPr/>
          </p:nvSpPr>
          <p:spPr>
            <a:xfrm>
              <a:off x="3707904" y="2924944"/>
              <a:ext cx="360040" cy="288032"/>
            </a:xfrm>
            <a:prstGeom prst="can">
              <a:avLst>
                <a:gd name="adj" fmla="val 50000"/>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700">
                <a:solidFill>
                  <a:prstClr val="black"/>
                </a:solidFill>
                <a:latin typeface="Gill Sans"/>
              </a:endParaRPr>
            </a:p>
          </p:txBody>
        </p:sp>
      </p:grpSp>
      <p:sp>
        <p:nvSpPr>
          <p:cNvPr id="123" name="CasellaDiTesto 122"/>
          <p:cNvSpPr txBox="1"/>
          <p:nvPr/>
        </p:nvSpPr>
        <p:spPr>
          <a:xfrm>
            <a:off x="6156176" y="0"/>
            <a:ext cx="3004990" cy="369332"/>
          </a:xfrm>
          <a:prstGeom prst="rect">
            <a:avLst/>
          </a:prstGeom>
          <a:noFill/>
        </p:spPr>
        <p:txBody>
          <a:bodyPr wrap="none" rtlCol="0">
            <a:spAutoFit/>
          </a:bodyPr>
          <a:lstStyle/>
          <a:p>
            <a:r>
              <a:rPr lang="en-US" dirty="0" err="1" smtClean="0">
                <a:solidFill>
                  <a:prstClr val="black"/>
                </a:solidFill>
                <a:latin typeface="Gill Sans"/>
              </a:rPr>
              <a:t>Meteo</a:t>
            </a:r>
            <a:r>
              <a:rPr lang="en-US" dirty="0" smtClean="0">
                <a:solidFill>
                  <a:prstClr val="black"/>
                </a:solidFill>
                <a:latin typeface="Gill Sans"/>
              </a:rPr>
              <a:t>-Ocean e-Infrastructure</a:t>
            </a:r>
            <a:endParaRPr lang="en-US" dirty="0">
              <a:solidFill>
                <a:prstClr val="black"/>
              </a:solidFill>
              <a:latin typeface="Gill Sans"/>
            </a:endParaRPr>
          </a:p>
        </p:txBody>
      </p:sp>
      <p:pic>
        <p:nvPicPr>
          <p:cNvPr id="74" name="Picture 13" descr="Water.png"/>
          <p:cNvPicPr>
            <a:picLocks noChangeAspect="1"/>
          </p:cNvPicPr>
          <p:nvPr/>
        </p:nvPicPr>
        <p:blipFill>
          <a:blip r:embed="rId4" cstate="print"/>
          <a:stretch>
            <a:fillRect/>
          </a:stretch>
        </p:blipFill>
        <p:spPr>
          <a:xfrm>
            <a:off x="8100392" y="4293096"/>
            <a:ext cx="857256" cy="857256"/>
          </a:xfrm>
          <a:prstGeom prst="rect">
            <a:avLst/>
          </a:prstGeom>
          <a:noFill/>
          <a:ln>
            <a:noFill/>
          </a:ln>
          <a:scene3d>
            <a:camera prst="perspectiveHeroicExtremeLeftFacing"/>
            <a:lightRig rig="threePt" dir="t"/>
          </a:scene3d>
        </p:spPr>
      </p:pic>
      <p:pic>
        <p:nvPicPr>
          <p:cNvPr id="75" name="Picture 10" descr="Forestry.png"/>
          <p:cNvPicPr>
            <a:picLocks noChangeAspect="1"/>
          </p:cNvPicPr>
          <p:nvPr/>
        </p:nvPicPr>
        <p:blipFill>
          <a:blip r:embed="rId5" cstate="print"/>
          <a:stretch>
            <a:fillRect/>
          </a:stretch>
        </p:blipFill>
        <p:spPr>
          <a:xfrm>
            <a:off x="755576" y="476672"/>
            <a:ext cx="785818" cy="785818"/>
          </a:xfrm>
          <a:prstGeom prst="rect">
            <a:avLst/>
          </a:prstGeom>
          <a:noFill/>
          <a:ln>
            <a:noFill/>
          </a:ln>
          <a:scene3d>
            <a:camera prst="perspectiveHeroicExtremeLeftFacing"/>
            <a:lightRig rig="threePt" dir="t"/>
          </a:scene3d>
        </p:spPr>
      </p:pic>
      <p:pic>
        <p:nvPicPr>
          <p:cNvPr id="76" name="Picture 8" descr="bioiversity-1.gif.jpg"/>
          <p:cNvPicPr>
            <a:picLocks noChangeAspect="1"/>
          </p:cNvPicPr>
          <p:nvPr/>
        </p:nvPicPr>
        <p:blipFill>
          <a:blip r:embed="rId6" cstate="print"/>
          <a:stretch>
            <a:fillRect/>
          </a:stretch>
        </p:blipFill>
        <p:spPr>
          <a:xfrm>
            <a:off x="519155" y="3794264"/>
            <a:ext cx="841248" cy="835152"/>
          </a:xfrm>
          <a:prstGeom prst="rect">
            <a:avLst/>
          </a:prstGeom>
          <a:noFill/>
          <a:ln>
            <a:noFill/>
          </a:ln>
          <a:scene3d>
            <a:camera prst="perspectiveHeroicExtremeLeftFacing"/>
            <a:lightRig rig="threePt" dir="t"/>
          </a:scene3d>
        </p:spPr>
      </p:pic>
      <p:pic>
        <p:nvPicPr>
          <p:cNvPr id="77" name="Picture 9" descr="climate-1.jpg"/>
          <p:cNvPicPr>
            <a:picLocks noChangeAspect="1"/>
          </p:cNvPicPr>
          <p:nvPr/>
        </p:nvPicPr>
        <p:blipFill>
          <a:blip r:embed="rId7" cstate="print"/>
          <a:stretch>
            <a:fillRect/>
          </a:stretch>
        </p:blipFill>
        <p:spPr bwMode="auto">
          <a:xfrm>
            <a:off x="6012160" y="548680"/>
            <a:ext cx="643301" cy="648072"/>
          </a:xfrm>
          <a:prstGeom prst="rect">
            <a:avLst/>
          </a:prstGeom>
          <a:noFill/>
          <a:ln>
            <a:noFill/>
          </a:ln>
          <a:scene3d>
            <a:camera prst="perspectiveHeroicExtremeLeftFacing"/>
            <a:lightRig rig="threePt" dir="t"/>
          </a:scene3d>
        </p:spPr>
      </p:pic>
    </p:spTree>
    <p:extLst>
      <p:ext uri="{BB962C8B-B14F-4D97-AF65-F5344CB8AC3E}">
        <p14:creationId xmlns:p14="http://schemas.microsoft.com/office/powerpoint/2010/main" val="259793588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1"/>
          <p:cNvSpPr>
            <a:spLocks/>
          </p:cNvSpPr>
          <p:nvPr/>
        </p:nvSpPr>
        <p:spPr bwMode="auto">
          <a:xfrm>
            <a:off x="314960" y="4704080"/>
            <a:ext cx="8493760" cy="1157144"/>
          </a:xfrm>
          <a:prstGeom prst="rect">
            <a:avLst/>
          </a:prstGeom>
          <a:noFill/>
          <a:ln w="12700">
            <a:noFill/>
            <a:miter lim="800000"/>
            <a:headEnd/>
            <a:tailEnd/>
          </a:ln>
        </p:spPr>
        <p:txBody>
          <a:bodyPr lIns="0" tIns="0" rIns="0" bIns="0" anchor="ctr">
            <a:prstTxWarp prst="textNoShape">
              <a:avLst/>
            </a:prstTxWarp>
          </a:bodyPr>
          <a:lstStyle/>
          <a:p>
            <a:r>
              <a:rPr lang="en-US" sz="2400" dirty="0">
                <a:solidFill>
                  <a:schemeClr val="tx1"/>
                </a:solidFill>
                <a:latin typeface="Gill Sans"/>
                <a:ea typeface="Gill Sans" pitchFamily="-84" charset="0"/>
                <a:cs typeface="Gill Sans" pitchFamily="-84" charset="0"/>
              </a:rPr>
              <a:t>Talking about </a:t>
            </a:r>
            <a:r>
              <a:rPr lang="en-US" sz="2400" dirty="0" err="1">
                <a:solidFill>
                  <a:schemeClr val="tx1"/>
                </a:solidFill>
                <a:latin typeface="Gill Sans"/>
                <a:ea typeface="Gill Sans" pitchFamily="-84" charset="0"/>
                <a:cs typeface="Gill Sans" pitchFamily="-84" charset="0"/>
              </a:rPr>
              <a:t>Landsat</a:t>
            </a:r>
            <a:r>
              <a:rPr lang="en-US" sz="2400" dirty="0">
                <a:solidFill>
                  <a:schemeClr val="tx1"/>
                </a:solidFill>
                <a:latin typeface="Gill Sans"/>
                <a:ea typeface="Gill Sans" pitchFamily="-84" charset="0"/>
                <a:cs typeface="Gill Sans" pitchFamily="-84" charset="0"/>
              </a:rPr>
              <a:t>... </a:t>
            </a:r>
            <a:r>
              <a:rPr lang="ja-JP" altLang="en-US" sz="2400" i="1" dirty="0">
                <a:solidFill>
                  <a:schemeClr val="tx1"/>
                </a:solidFill>
                <a:latin typeface="Gill Sans"/>
                <a:ea typeface="Gill Sans" pitchFamily="-84" charset="0"/>
                <a:cs typeface="Gill Sans" pitchFamily="-84" charset="0"/>
              </a:rPr>
              <a:t>“</a:t>
            </a:r>
            <a:r>
              <a:rPr lang="en-US" altLang="ja-JP" sz="2400" i="1" dirty="0">
                <a:solidFill>
                  <a:schemeClr val="tx1"/>
                </a:solidFill>
                <a:latin typeface="Gill Sans"/>
                <a:ea typeface="Gill Sans" pitchFamily="-84" charset="0"/>
                <a:cs typeface="Gill Sans" pitchFamily="-84" charset="0"/>
              </a:rPr>
              <a:t>In spite of the great need for that information, the vast majority of those images have never fired a single neuron in a single human brain. Instead, they are stored in </a:t>
            </a:r>
            <a:r>
              <a:rPr lang="en-US" altLang="ja-JP" sz="2400" i="1" dirty="0">
                <a:solidFill>
                  <a:srgbClr val="008000"/>
                </a:solidFill>
                <a:latin typeface="Gill Sans"/>
                <a:ea typeface="Gill Sans" pitchFamily="-84" charset="0"/>
                <a:cs typeface="Gill Sans" pitchFamily="-84" charset="0"/>
              </a:rPr>
              <a:t>electronic silos</a:t>
            </a:r>
            <a:r>
              <a:rPr lang="en-US" altLang="ja-JP" sz="2400" i="1" dirty="0">
                <a:solidFill>
                  <a:srgbClr val="FFFF00"/>
                </a:solidFill>
                <a:latin typeface="Gill Sans"/>
                <a:ea typeface="Gill Sans" pitchFamily="-84" charset="0"/>
                <a:cs typeface="Gill Sans" pitchFamily="-84" charset="0"/>
              </a:rPr>
              <a:t> </a:t>
            </a:r>
            <a:r>
              <a:rPr lang="en-US" altLang="ja-JP" sz="2400" i="1" dirty="0">
                <a:solidFill>
                  <a:schemeClr val="tx1"/>
                </a:solidFill>
                <a:latin typeface="Gill Sans"/>
                <a:ea typeface="Gill Sans" pitchFamily="-84" charset="0"/>
                <a:cs typeface="Gill Sans" pitchFamily="-84" charset="0"/>
              </a:rPr>
              <a:t>of data</a:t>
            </a:r>
            <a:r>
              <a:rPr lang="ja-JP" altLang="en-US" sz="2400" i="1" dirty="0">
                <a:solidFill>
                  <a:schemeClr val="tx1"/>
                </a:solidFill>
                <a:latin typeface="Gill Sans"/>
                <a:ea typeface="Gill Sans" pitchFamily="-84" charset="0"/>
                <a:cs typeface="Gill Sans" pitchFamily="-84" charset="0"/>
              </a:rPr>
              <a:t>”</a:t>
            </a:r>
            <a:endParaRPr lang="en-US" sz="2400" i="1" dirty="0">
              <a:solidFill>
                <a:schemeClr val="tx1"/>
              </a:solidFill>
              <a:latin typeface="Gill Sans"/>
              <a:ea typeface="Gill Sans" pitchFamily="-84" charset="0"/>
              <a:cs typeface="Gill Sans" pitchFamily="-84" charset="0"/>
            </a:endParaRPr>
          </a:p>
        </p:txBody>
      </p:sp>
      <p:pic>
        <p:nvPicPr>
          <p:cNvPr id="46082" name="Picture 2"/>
          <p:cNvPicPr>
            <a:picLocks noChangeAspect="1" noChangeArrowheads="1"/>
          </p:cNvPicPr>
          <p:nvPr/>
        </p:nvPicPr>
        <p:blipFill>
          <a:blip r:embed="rId3"/>
          <a:srcRect/>
          <a:stretch>
            <a:fillRect/>
          </a:stretch>
        </p:blipFill>
        <p:spPr bwMode="auto">
          <a:xfrm>
            <a:off x="2009180" y="873164"/>
            <a:ext cx="5116711" cy="3411141"/>
          </a:xfrm>
          <a:prstGeom prst="rect">
            <a:avLst/>
          </a:prstGeom>
          <a:noFill/>
          <a:ln w="12700">
            <a:noFill/>
            <a:miter lim="800000"/>
            <a:headEnd/>
            <a:tailEnd/>
          </a:ln>
        </p:spPr>
      </p:pic>
      <p:sp>
        <p:nvSpPr>
          <p:cNvPr id="46083" name="Rectangle 3"/>
          <p:cNvSpPr>
            <a:spLocks/>
          </p:cNvSpPr>
          <p:nvPr/>
        </p:nvSpPr>
        <p:spPr bwMode="auto">
          <a:xfrm>
            <a:off x="7796734" y="5861224"/>
            <a:ext cx="839391" cy="285750"/>
          </a:xfrm>
          <a:prstGeom prst="rect">
            <a:avLst/>
          </a:prstGeom>
          <a:noFill/>
          <a:ln w="12700">
            <a:noFill/>
            <a:miter lim="800000"/>
            <a:headEnd/>
            <a:tailEnd/>
          </a:ln>
        </p:spPr>
        <p:txBody>
          <a:bodyPr lIns="0" tIns="0" rIns="0" bIns="0" anchor="ctr">
            <a:prstTxWarp prst="textNoShape">
              <a:avLst/>
            </a:prstTxWarp>
          </a:bodyPr>
          <a:lstStyle/>
          <a:p>
            <a:pPr>
              <a:spcBef>
                <a:spcPts val="1687"/>
              </a:spcBef>
            </a:pPr>
            <a:r>
              <a:rPr lang="en-US" sz="1300" i="1" dirty="0">
                <a:ea typeface="Gill Sans" pitchFamily="-84" charset="0"/>
                <a:cs typeface="Gill Sans" pitchFamily="-84" charset="0"/>
              </a:rPr>
              <a:t>Gore (1998)</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44"/>
          <p:cNvGrpSpPr/>
          <p:nvPr/>
        </p:nvGrpSpPr>
        <p:grpSpPr>
          <a:xfrm>
            <a:off x="107504" y="476672"/>
            <a:ext cx="6065795" cy="3240360"/>
            <a:chOff x="192961" y="346914"/>
            <a:chExt cx="6065795" cy="3240360"/>
          </a:xfrm>
        </p:grpSpPr>
        <p:pic>
          <p:nvPicPr>
            <p:cNvPr id="22" name="Immagine 21" descr="clouds-7.jpg"/>
            <p:cNvPicPr>
              <a:picLocks noChangeAspect="1"/>
            </p:cNvPicPr>
            <p:nvPr/>
          </p:nvPicPr>
          <p:blipFill>
            <a:blip r:embed="rId3" cstate="print">
              <a:clrChange>
                <a:clrFrom>
                  <a:srgbClr val="FFFFFF"/>
                </a:clrFrom>
                <a:clrTo>
                  <a:srgbClr val="FFFFFF">
                    <a:alpha val="0"/>
                  </a:srgbClr>
                </a:clrTo>
              </a:clrChange>
            </a:blip>
            <a:stretch>
              <a:fillRect/>
            </a:stretch>
          </p:blipFill>
          <p:spPr>
            <a:xfrm>
              <a:off x="192961" y="346914"/>
              <a:ext cx="6065795" cy="3240360"/>
            </a:xfrm>
            <a:prstGeom prst="rect">
              <a:avLst/>
            </a:prstGeom>
          </p:spPr>
        </p:pic>
        <p:sp>
          <p:nvSpPr>
            <p:cNvPr id="4" name="Elaborazione 3"/>
            <p:cNvSpPr/>
            <p:nvPr/>
          </p:nvSpPr>
          <p:spPr>
            <a:xfrm>
              <a:off x="1475656" y="1772816"/>
              <a:ext cx="3888432" cy="360040"/>
            </a:xfrm>
            <a:prstGeom prst="flowChartProcess">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Gill Sans"/>
              </a:endParaRPr>
            </a:p>
          </p:txBody>
        </p:sp>
        <p:cxnSp>
          <p:nvCxnSpPr>
            <p:cNvPr id="6" name="Connettore 1 5"/>
            <p:cNvCxnSpPr/>
            <p:nvPr/>
          </p:nvCxnSpPr>
          <p:spPr>
            <a:xfrm>
              <a:off x="1475656" y="1772816"/>
              <a:ext cx="3888432" cy="0"/>
            </a:xfrm>
            <a:prstGeom prst="line">
              <a:avLst/>
            </a:prstGeom>
            <a:ln w="285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7" name="Connettore 1 6"/>
            <p:cNvCxnSpPr/>
            <p:nvPr/>
          </p:nvCxnSpPr>
          <p:spPr>
            <a:xfrm>
              <a:off x="1475656" y="2132856"/>
              <a:ext cx="3888432" cy="0"/>
            </a:xfrm>
            <a:prstGeom prst="line">
              <a:avLst/>
            </a:prstGeom>
            <a:ln w="285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8" name="CasellaDiTesto 7"/>
            <p:cNvSpPr txBox="1"/>
            <p:nvPr/>
          </p:nvSpPr>
          <p:spPr>
            <a:xfrm>
              <a:off x="2141398" y="1772816"/>
              <a:ext cx="2008558" cy="369332"/>
            </a:xfrm>
            <a:prstGeom prst="rect">
              <a:avLst/>
            </a:prstGeom>
            <a:noFill/>
          </p:spPr>
          <p:txBody>
            <a:bodyPr wrap="none" rtlCol="0">
              <a:spAutoFit/>
            </a:bodyPr>
            <a:lstStyle/>
            <a:p>
              <a:r>
                <a:rPr lang="en-US" i="1" dirty="0" smtClean="0">
                  <a:solidFill>
                    <a:prstClr val="black"/>
                  </a:solidFill>
                  <a:latin typeface="Gill Sans"/>
                </a:rPr>
                <a:t>Forestry  Service Bus</a:t>
              </a:r>
              <a:endParaRPr lang="en-US" i="1" dirty="0">
                <a:solidFill>
                  <a:prstClr val="black"/>
                </a:solidFill>
                <a:latin typeface="Gill Sans"/>
              </a:endParaRPr>
            </a:p>
          </p:txBody>
        </p:sp>
        <p:sp>
          <p:nvSpPr>
            <p:cNvPr id="9" name="Rettangolo arrotondato 8"/>
            <p:cNvSpPr/>
            <p:nvPr/>
          </p:nvSpPr>
          <p:spPr>
            <a:xfrm>
              <a:off x="1763688" y="908720"/>
              <a:ext cx="1008112" cy="504056"/>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400" dirty="0" smtClean="0">
                  <a:solidFill>
                    <a:prstClr val="black"/>
                  </a:solidFill>
                  <a:latin typeface="Gill Sans"/>
                </a:rPr>
                <a:t>Service Consumer</a:t>
              </a:r>
              <a:endParaRPr lang="en-US" sz="1400" dirty="0">
                <a:solidFill>
                  <a:prstClr val="black"/>
                </a:solidFill>
                <a:latin typeface="Gill Sans"/>
              </a:endParaRPr>
            </a:p>
          </p:txBody>
        </p:sp>
        <p:sp>
          <p:nvSpPr>
            <p:cNvPr id="10" name="Rettangolo arrotondato 9"/>
            <p:cNvSpPr/>
            <p:nvPr/>
          </p:nvSpPr>
          <p:spPr>
            <a:xfrm>
              <a:off x="3779912" y="908720"/>
              <a:ext cx="1008112" cy="504056"/>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400" dirty="0" smtClean="0">
                  <a:solidFill>
                    <a:prstClr val="black"/>
                  </a:solidFill>
                  <a:latin typeface="Gill Sans"/>
                </a:rPr>
                <a:t>Service Consumer</a:t>
              </a:r>
              <a:endParaRPr lang="en-US" sz="1400" dirty="0">
                <a:solidFill>
                  <a:prstClr val="black"/>
                </a:solidFill>
                <a:latin typeface="Gill Sans"/>
              </a:endParaRPr>
            </a:p>
          </p:txBody>
        </p:sp>
        <p:sp>
          <p:nvSpPr>
            <p:cNvPr id="11" name="Rettangolo arrotondato 10"/>
            <p:cNvSpPr/>
            <p:nvPr/>
          </p:nvSpPr>
          <p:spPr>
            <a:xfrm>
              <a:off x="1691680" y="2492896"/>
              <a:ext cx="1008112" cy="504056"/>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400" dirty="0" smtClean="0">
                  <a:solidFill>
                    <a:prstClr val="black"/>
                  </a:solidFill>
                  <a:latin typeface="Gill Sans"/>
                </a:rPr>
                <a:t>Service Provider</a:t>
              </a:r>
              <a:endParaRPr lang="en-US" sz="1400" dirty="0">
                <a:solidFill>
                  <a:prstClr val="black"/>
                </a:solidFill>
                <a:latin typeface="Gill Sans"/>
              </a:endParaRPr>
            </a:p>
          </p:txBody>
        </p:sp>
        <p:sp>
          <p:nvSpPr>
            <p:cNvPr id="12" name="Rettangolo arrotondato 11"/>
            <p:cNvSpPr/>
            <p:nvPr/>
          </p:nvSpPr>
          <p:spPr>
            <a:xfrm>
              <a:off x="2987824" y="2492896"/>
              <a:ext cx="1008112" cy="504056"/>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400" dirty="0" smtClean="0">
                  <a:solidFill>
                    <a:prstClr val="black"/>
                  </a:solidFill>
                  <a:latin typeface="Gill Sans"/>
                </a:rPr>
                <a:t>Service Provider</a:t>
              </a:r>
              <a:endParaRPr lang="en-US" sz="1400" dirty="0">
                <a:solidFill>
                  <a:prstClr val="black"/>
                </a:solidFill>
                <a:latin typeface="Gill Sans"/>
              </a:endParaRPr>
            </a:p>
          </p:txBody>
        </p:sp>
        <p:sp>
          <p:nvSpPr>
            <p:cNvPr id="13" name="Rettangolo arrotondato 12"/>
            <p:cNvSpPr/>
            <p:nvPr/>
          </p:nvSpPr>
          <p:spPr>
            <a:xfrm>
              <a:off x="4355976" y="2492896"/>
              <a:ext cx="1008112" cy="504056"/>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400" dirty="0" smtClean="0">
                  <a:solidFill>
                    <a:prstClr val="black"/>
                  </a:solidFill>
                  <a:latin typeface="Gill Sans"/>
                </a:rPr>
                <a:t>Service Provider</a:t>
              </a:r>
              <a:endParaRPr lang="en-US" sz="1400" dirty="0">
                <a:solidFill>
                  <a:prstClr val="black"/>
                </a:solidFill>
                <a:latin typeface="Gill Sans"/>
              </a:endParaRPr>
            </a:p>
          </p:txBody>
        </p:sp>
        <p:cxnSp>
          <p:nvCxnSpPr>
            <p:cNvPr id="15" name="Connettore 1 14"/>
            <p:cNvCxnSpPr>
              <a:stCxn id="9" idx="2"/>
            </p:cNvCxnSpPr>
            <p:nvPr/>
          </p:nvCxnSpPr>
          <p:spPr>
            <a:xfrm>
              <a:off x="2267744" y="1412776"/>
              <a:ext cx="0" cy="36004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Connettore 1 15"/>
            <p:cNvCxnSpPr/>
            <p:nvPr/>
          </p:nvCxnSpPr>
          <p:spPr>
            <a:xfrm>
              <a:off x="4283968" y="1412776"/>
              <a:ext cx="0" cy="36004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 name="Connettore 1 16"/>
            <p:cNvCxnSpPr/>
            <p:nvPr/>
          </p:nvCxnSpPr>
          <p:spPr>
            <a:xfrm>
              <a:off x="2267744" y="2132856"/>
              <a:ext cx="0" cy="36004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 name="Connettore 1 17"/>
            <p:cNvCxnSpPr/>
            <p:nvPr/>
          </p:nvCxnSpPr>
          <p:spPr>
            <a:xfrm>
              <a:off x="3491880" y="2132856"/>
              <a:ext cx="0" cy="36004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 name="Connettore 1 18"/>
            <p:cNvCxnSpPr/>
            <p:nvPr/>
          </p:nvCxnSpPr>
          <p:spPr>
            <a:xfrm>
              <a:off x="4788024" y="2132856"/>
              <a:ext cx="0" cy="36004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4" name="Cilindro 23"/>
            <p:cNvSpPr/>
            <p:nvPr/>
          </p:nvSpPr>
          <p:spPr>
            <a:xfrm>
              <a:off x="3707904" y="2924944"/>
              <a:ext cx="360040" cy="288032"/>
            </a:xfrm>
            <a:prstGeom prst="can">
              <a:avLst>
                <a:gd name="adj" fmla="val 50000"/>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Gill Sans"/>
              </a:endParaRPr>
            </a:p>
          </p:txBody>
        </p:sp>
      </p:grpSp>
      <p:grpSp>
        <p:nvGrpSpPr>
          <p:cNvPr id="3" name="Gruppo 45"/>
          <p:cNvGrpSpPr/>
          <p:nvPr/>
        </p:nvGrpSpPr>
        <p:grpSpPr>
          <a:xfrm>
            <a:off x="464133" y="3514720"/>
            <a:ext cx="6065795" cy="3240360"/>
            <a:chOff x="18373" y="3717032"/>
            <a:chExt cx="6065795" cy="3240360"/>
          </a:xfrm>
        </p:grpSpPr>
        <p:pic>
          <p:nvPicPr>
            <p:cNvPr id="25" name="Immagine 24" descr="clouds-7.jpg"/>
            <p:cNvPicPr>
              <a:picLocks noChangeAspect="1"/>
            </p:cNvPicPr>
            <p:nvPr/>
          </p:nvPicPr>
          <p:blipFill>
            <a:blip r:embed="rId3" cstate="print">
              <a:clrChange>
                <a:clrFrom>
                  <a:srgbClr val="FFFFFF"/>
                </a:clrFrom>
                <a:clrTo>
                  <a:srgbClr val="FFFFFF">
                    <a:alpha val="0"/>
                  </a:srgbClr>
                </a:clrTo>
              </a:clrChange>
              <a:duotone>
                <a:schemeClr val="accent2">
                  <a:shade val="45000"/>
                  <a:satMod val="135000"/>
                </a:schemeClr>
                <a:prstClr val="white"/>
              </a:duotone>
            </a:blip>
            <a:stretch>
              <a:fillRect/>
            </a:stretch>
          </p:blipFill>
          <p:spPr>
            <a:xfrm>
              <a:off x="18373" y="3717032"/>
              <a:ext cx="6065795" cy="3240360"/>
            </a:xfrm>
            <a:prstGeom prst="rect">
              <a:avLst/>
            </a:prstGeom>
          </p:spPr>
        </p:pic>
        <p:sp>
          <p:nvSpPr>
            <p:cNvPr id="26" name="Elaborazione 25"/>
            <p:cNvSpPr/>
            <p:nvPr/>
          </p:nvSpPr>
          <p:spPr>
            <a:xfrm>
              <a:off x="1301068" y="5142934"/>
              <a:ext cx="3888432" cy="360040"/>
            </a:xfrm>
            <a:prstGeom prst="flowChartProcess">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Gill Sans"/>
              </a:endParaRPr>
            </a:p>
          </p:txBody>
        </p:sp>
        <p:cxnSp>
          <p:nvCxnSpPr>
            <p:cNvPr id="27" name="Connettore 1 26"/>
            <p:cNvCxnSpPr/>
            <p:nvPr/>
          </p:nvCxnSpPr>
          <p:spPr>
            <a:xfrm>
              <a:off x="1301068" y="5142934"/>
              <a:ext cx="3888432" cy="0"/>
            </a:xfrm>
            <a:prstGeom prst="line">
              <a:avLst/>
            </a:prstGeom>
            <a:ln w="285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Connettore 1 27"/>
            <p:cNvCxnSpPr/>
            <p:nvPr/>
          </p:nvCxnSpPr>
          <p:spPr>
            <a:xfrm>
              <a:off x="1301068" y="5502974"/>
              <a:ext cx="3888432" cy="0"/>
            </a:xfrm>
            <a:prstGeom prst="line">
              <a:avLst/>
            </a:prstGeom>
            <a:ln w="285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29" name="CasellaDiTesto 28"/>
            <p:cNvSpPr txBox="1"/>
            <p:nvPr/>
          </p:nvSpPr>
          <p:spPr>
            <a:xfrm>
              <a:off x="1966810" y="5142934"/>
              <a:ext cx="2283911" cy="369332"/>
            </a:xfrm>
            <a:prstGeom prst="rect">
              <a:avLst/>
            </a:prstGeom>
            <a:noFill/>
          </p:spPr>
          <p:txBody>
            <a:bodyPr wrap="none" rtlCol="0">
              <a:spAutoFit/>
            </a:bodyPr>
            <a:lstStyle/>
            <a:p>
              <a:r>
                <a:rPr lang="en-US" i="1" dirty="0" smtClean="0">
                  <a:solidFill>
                    <a:prstClr val="black"/>
                  </a:solidFill>
                  <a:latin typeface="Gill Sans"/>
                </a:rPr>
                <a:t>Biodiversity  Service Bus</a:t>
              </a:r>
              <a:endParaRPr lang="en-US" i="1" dirty="0">
                <a:solidFill>
                  <a:prstClr val="black"/>
                </a:solidFill>
                <a:latin typeface="Gill Sans"/>
              </a:endParaRPr>
            </a:p>
          </p:txBody>
        </p:sp>
        <p:sp>
          <p:nvSpPr>
            <p:cNvPr id="30" name="Rettangolo arrotondato 29"/>
            <p:cNvSpPr/>
            <p:nvPr/>
          </p:nvSpPr>
          <p:spPr>
            <a:xfrm>
              <a:off x="1589100" y="4278838"/>
              <a:ext cx="1008112" cy="504056"/>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dirty="0" smtClean="0">
                  <a:solidFill>
                    <a:prstClr val="black"/>
                  </a:solidFill>
                  <a:latin typeface="Gill Sans"/>
                </a:rPr>
                <a:t>Service Consumer</a:t>
              </a:r>
              <a:endParaRPr lang="en-US" sz="1400" dirty="0">
                <a:solidFill>
                  <a:prstClr val="black"/>
                </a:solidFill>
                <a:latin typeface="Gill Sans"/>
              </a:endParaRPr>
            </a:p>
          </p:txBody>
        </p:sp>
        <p:sp>
          <p:nvSpPr>
            <p:cNvPr id="31" name="Rettangolo arrotondato 30"/>
            <p:cNvSpPr/>
            <p:nvPr/>
          </p:nvSpPr>
          <p:spPr>
            <a:xfrm>
              <a:off x="3605324" y="4278838"/>
              <a:ext cx="1008112" cy="504056"/>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400" dirty="0" smtClean="0">
                  <a:solidFill>
                    <a:prstClr val="black"/>
                  </a:solidFill>
                  <a:latin typeface="Gill Sans"/>
                </a:rPr>
                <a:t>Service Consumer</a:t>
              </a:r>
              <a:endParaRPr lang="en-US" sz="1400" dirty="0">
                <a:solidFill>
                  <a:prstClr val="black"/>
                </a:solidFill>
                <a:latin typeface="Gill Sans"/>
              </a:endParaRPr>
            </a:p>
          </p:txBody>
        </p:sp>
        <p:sp>
          <p:nvSpPr>
            <p:cNvPr id="32" name="Rettangolo arrotondato 31"/>
            <p:cNvSpPr/>
            <p:nvPr/>
          </p:nvSpPr>
          <p:spPr>
            <a:xfrm>
              <a:off x="1517092" y="5863014"/>
              <a:ext cx="1008112" cy="504056"/>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400" dirty="0" smtClean="0">
                  <a:solidFill>
                    <a:prstClr val="black"/>
                  </a:solidFill>
                  <a:latin typeface="Gill Sans"/>
                </a:rPr>
                <a:t>Service Provider</a:t>
              </a:r>
              <a:endParaRPr lang="en-US" sz="1400" dirty="0">
                <a:solidFill>
                  <a:prstClr val="black"/>
                </a:solidFill>
                <a:latin typeface="Gill Sans"/>
              </a:endParaRPr>
            </a:p>
          </p:txBody>
        </p:sp>
        <p:sp>
          <p:nvSpPr>
            <p:cNvPr id="33" name="Rettangolo arrotondato 32"/>
            <p:cNvSpPr/>
            <p:nvPr/>
          </p:nvSpPr>
          <p:spPr>
            <a:xfrm>
              <a:off x="2813236" y="5863014"/>
              <a:ext cx="1008112" cy="504056"/>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dirty="0" smtClean="0">
                  <a:solidFill>
                    <a:prstClr val="black"/>
                  </a:solidFill>
                  <a:latin typeface="Gill Sans"/>
                </a:rPr>
                <a:t>Service Provider</a:t>
              </a:r>
              <a:endParaRPr lang="en-US" sz="1400" dirty="0">
                <a:solidFill>
                  <a:prstClr val="black"/>
                </a:solidFill>
                <a:latin typeface="Gill Sans"/>
              </a:endParaRPr>
            </a:p>
          </p:txBody>
        </p:sp>
        <p:sp>
          <p:nvSpPr>
            <p:cNvPr id="34" name="Rettangolo arrotondato 33"/>
            <p:cNvSpPr/>
            <p:nvPr/>
          </p:nvSpPr>
          <p:spPr>
            <a:xfrm>
              <a:off x="4181388" y="5863014"/>
              <a:ext cx="1008112" cy="504056"/>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400" dirty="0" smtClean="0">
                  <a:solidFill>
                    <a:prstClr val="black"/>
                  </a:solidFill>
                  <a:latin typeface="Gill Sans"/>
                </a:rPr>
                <a:t>Service Provider</a:t>
              </a:r>
              <a:endParaRPr lang="en-US" sz="1400" dirty="0">
                <a:solidFill>
                  <a:prstClr val="black"/>
                </a:solidFill>
                <a:latin typeface="Gill Sans"/>
              </a:endParaRPr>
            </a:p>
          </p:txBody>
        </p:sp>
        <p:cxnSp>
          <p:nvCxnSpPr>
            <p:cNvPr id="35" name="Connettore 1 34"/>
            <p:cNvCxnSpPr>
              <a:stCxn id="30" idx="2"/>
            </p:cNvCxnSpPr>
            <p:nvPr/>
          </p:nvCxnSpPr>
          <p:spPr>
            <a:xfrm>
              <a:off x="2093156" y="4782894"/>
              <a:ext cx="0" cy="36004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6" name="Connettore 1 35"/>
            <p:cNvCxnSpPr/>
            <p:nvPr/>
          </p:nvCxnSpPr>
          <p:spPr>
            <a:xfrm>
              <a:off x="4109380" y="4782894"/>
              <a:ext cx="0" cy="36004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7" name="Connettore 1 36"/>
            <p:cNvCxnSpPr/>
            <p:nvPr/>
          </p:nvCxnSpPr>
          <p:spPr>
            <a:xfrm>
              <a:off x="2093156" y="5502974"/>
              <a:ext cx="0" cy="36004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8" name="Connettore 1 37"/>
            <p:cNvCxnSpPr/>
            <p:nvPr/>
          </p:nvCxnSpPr>
          <p:spPr>
            <a:xfrm>
              <a:off x="3317292" y="5502974"/>
              <a:ext cx="0" cy="36004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9" name="Connettore 1 38"/>
            <p:cNvCxnSpPr/>
            <p:nvPr/>
          </p:nvCxnSpPr>
          <p:spPr>
            <a:xfrm>
              <a:off x="4613436" y="5502974"/>
              <a:ext cx="0" cy="36004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0" name="Cilindro 39"/>
            <p:cNvSpPr/>
            <p:nvPr/>
          </p:nvSpPr>
          <p:spPr>
            <a:xfrm>
              <a:off x="3533316" y="6295062"/>
              <a:ext cx="360040" cy="288032"/>
            </a:xfrm>
            <a:prstGeom prst="can">
              <a:avLst>
                <a:gd name="adj" fmla="val 50000"/>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latin typeface="Gill Sans"/>
              </a:endParaRPr>
            </a:p>
          </p:txBody>
        </p:sp>
      </p:grpSp>
      <p:sp>
        <p:nvSpPr>
          <p:cNvPr id="41" name="CasellaDiTesto 40"/>
          <p:cNvSpPr txBox="1"/>
          <p:nvPr/>
        </p:nvSpPr>
        <p:spPr>
          <a:xfrm>
            <a:off x="2235850" y="116492"/>
            <a:ext cx="2512602" cy="369332"/>
          </a:xfrm>
          <a:prstGeom prst="rect">
            <a:avLst/>
          </a:prstGeom>
          <a:noFill/>
        </p:spPr>
        <p:txBody>
          <a:bodyPr wrap="none" rtlCol="0">
            <a:spAutoFit/>
          </a:bodyPr>
          <a:lstStyle/>
          <a:p>
            <a:r>
              <a:rPr lang="en-US" dirty="0" smtClean="0">
                <a:solidFill>
                  <a:prstClr val="black"/>
                </a:solidFill>
                <a:latin typeface="Gill Sans"/>
              </a:rPr>
              <a:t>Forestry e-Infrastructure</a:t>
            </a:r>
            <a:endParaRPr lang="en-US" dirty="0">
              <a:solidFill>
                <a:prstClr val="black"/>
              </a:solidFill>
              <a:latin typeface="Gill Sans"/>
            </a:endParaRPr>
          </a:p>
        </p:txBody>
      </p:sp>
      <p:sp>
        <p:nvSpPr>
          <p:cNvPr id="42" name="CasellaDiTesto 41"/>
          <p:cNvSpPr txBox="1"/>
          <p:nvPr/>
        </p:nvSpPr>
        <p:spPr>
          <a:xfrm>
            <a:off x="6277720" y="5589240"/>
            <a:ext cx="2805320" cy="369332"/>
          </a:xfrm>
          <a:prstGeom prst="rect">
            <a:avLst/>
          </a:prstGeom>
          <a:noFill/>
        </p:spPr>
        <p:txBody>
          <a:bodyPr wrap="none" rtlCol="0">
            <a:spAutoFit/>
          </a:bodyPr>
          <a:lstStyle/>
          <a:p>
            <a:r>
              <a:rPr lang="en-US" dirty="0" smtClean="0">
                <a:solidFill>
                  <a:prstClr val="black"/>
                </a:solidFill>
                <a:latin typeface="Gill Sans"/>
              </a:rPr>
              <a:t>Biodiversity e-Infrastructure</a:t>
            </a:r>
            <a:endParaRPr lang="en-US" dirty="0">
              <a:solidFill>
                <a:prstClr val="black"/>
              </a:solidFill>
              <a:latin typeface="Gill Sans"/>
            </a:endParaRPr>
          </a:p>
        </p:txBody>
      </p:sp>
      <p:grpSp>
        <p:nvGrpSpPr>
          <p:cNvPr id="5" name="Gruppo 54"/>
          <p:cNvGrpSpPr/>
          <p:nvPr/>
        </p:nvGrpSpPr>
        <p:grpSpPr>
          <a:xfrm>
            <a:off x="5652120" y="2520280"/>
            <a:ext cx="3456384" cy="1988840"/>
            <a:chOff x="291836" y="346914"/>
            <a:chExt cx="6065795" cy="3240360"/>
          </a:xfrm>
        </p:grpSpPr>
        <p:pic>
          <p:nvPicPr>
            <p:cNvPr id="56" name="Immagine 55" descr="clouds-7.jpg"/>
            <p:cNvPicPr>
              <a:picLocks noChangeAspect="1"/>
            </p:cNvPicPr>
            <p:nvPr/>
          </p:nvPicPr>
          <p:blipFill>
            <a:blip r:embed="rId3" cstate="print">
              <a:clrChange>
                <a:clrFrom>
                  <a:srgbClr val="FFFFFF"/>
                </a:clrFrom>
                <a:clrTo>
                  <a:srgbClr val="FFFFFF">
                    <a:alpha val="0"/>
                  </a:srgbClr>
                </a:clrTo>
              </a:clrChange>
              <a:duotone>
                <a:prstClr val="black"/>
                <a:schemeClr val="accent6">
                  <a:tint val="45000"/>
                  <a:satMod val="400000"/>
                </a:schemeClr>
              </a:duotone>
            </a:blip>
            <a:stretch>
              <a:fillRect/>
            </a:stretch>
          </p:blipFill>
          <p:spPr>
            <a:xfrm>
              <a:off x="291836" y="346914"/>
              <a:ext cx="6065795" cy="3240360"/>
            </a:xfrm>
            <a:prstGeom prst="rect">
              <a:avLst/>
            </a:prstGeom>
          </p:spPr>
        </p:pic>
        <p:sp>
          <p:nvSpPr>
            <p:cNvPr id="57" name="Elaborazione 56"/>
            <p:cNvSpPr/>
            <p:nvPr/>
          </p:nvSpPr>
          <p:spPr>
            <a:xfrm>
              <a:off x="1475656" y="1772816"/>
              <a:ext cx="3888432" cy="360040"/>
            </a:xfrm>
            <a:prstGeom prst="flowChartProcess">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latin typeface="Gill Sans"/>
              </a:endParaRPr>
            </a:p>
          </p:txBody>
        </p:sp>
        <p:cxnSp>
          <p:nvCxnSpPr>
            <p:cNvPr id="58" name="Connettore 1 57"/>
            <p:cNvCxnSpPr/>
            <p:nvPr/>
          </p:nvCxnSpPr>
          <p:spPr>
            <a:xfrm>
              <a:off x="1475656" y="1772816"/>
              <a:ext cx="3888432"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9" name="Connettore 1 58"/>
            <p:cNvCxnSpPr/>
            <p:nvPr/>
          </p:nvCxnSpPr>
          <p:spPr>
            <a:xfrm>
              <a:off x="1475656" y="2132856"/>
              <a:ext cx="3888432"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60" name="CasellaDiTesto 59"/>
            <p:cNvSpPr txBox="1"/>
            <p:nvPr/>
          </p:nvSpPr>
          <p:spPr>
            <a:xfrm>
              <a:off x="2141396" y="1772816"/>
              <a:ext cx="2006372" cy="376088"/>
            </a:xfrm>
            <a:prstGeom prst="rect">
              <a:avLst/>
            </a:prstGeom>
            <a:noFill/>
          </p:spPr>
          <p:txBody>
            <a:bodyPr wrap="none" rtlCol="0">
              <a:spAutoFit/>
            </a:bodyPr>
            <a:lstStyle/>
            <a:p>
              <a:r>
                <a:rPr lang="en-US" sz="900" i="1" dirty="0" smtClean="0">
                  <a:solidFill>
                    <a:prstClr val="black"/>
                  </a:solidFill>
                  <a:latin typeface="Gill Sans"/>
                </a:rPr>
                <a:t>Drought  Service Bus</a:t>
              </a:r>
              <a:endParaRPr lang="en-US" sz="900" i="1" dirty="0">
                <a:solidFill>
                  <a:prstClr val="black"/>
                </a:solidFill>
                <a:latin typeface="Gill Sans"/>
              </a:endParaRPr>
            </a:p>
          </p:txBody>
        </p:sp>
        <p:sp>
          <p:nvSpPr>
            <p:cNvPr id="61" name="Rettangolo arrotondato 60"/>
            <p:cNvSpPr/>
            <p:nvPr/>
          </p:nvSpPr>
          <p:spPr>
            <a:xfrm>
              <a:off x="1679495" y="908721"/>
              <a:ext cx="1176498" cy="50405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700" dirty="0" smtClean="0">
                  <a:solidFill>
                    <a:prstClr val="black"/>
                  </a:solidFill>
                  <a:latin typeface="Gill Sans"/>
                </a:rPr>
                <a:t>Service Consumer</a:t>
              </a:r>
              <a:endParaRPr lang="en-US" sz="700" dirty="0">
                <a:solidFill>
                  <a:prstClr val="black"/>
                </a:solidFill>
                <a:latin typeface="Gill Sans"/>
              </a:endParaRPr>
            </a:p>
          </p:txBody>
        </p:sp>
        <p:sp>
          <p:nvSpPr>
            <p:cNvPr id="62" name="Rettangolo arrotondato 61"/>
            <p:cNvSpPr/>
            <p:nvPr/>
          </p:nvSpPr>
          <p:spPr>
            <a:xfrm>
              <a:off x="3595724" y="908721"/>
              <a:ext cx="1376487" cy="504056"/>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700" dirty="0" smtClean="0">
                  <a:solidFill>
                    <a:prstClr val="black"/>
                  </a:solidFill>
                  <a:latin typeface="Gill Sans"/>
                </a:rPr>
                <a:t>Service Consumer</a:t>
              </a:r>
              <a:endParaRPr lang="en-US" sz="700" dirty="0">
                <a:solidFill>
                  <a:prstClr val="black"/>
                </a:solidFill>
                <a:latin typeface="Gill Sans"/>
              </a:endParaRPr>
            </a:p>
          </p:txBody>
        </p:sp>
        <p:sp>
          <p:nvSpPr>
            <p:cNvPr id="63" name="Rettangolo arrotondato 62"/>
            <p:cNvSpPr/>
            <p:nvPr/>
          </p:nvSpPr>
          <p:spPr>
            <a:xfrm>
              <a:off x="1691680" y="2492896"/>
              <a:ext cx="1008112" cy="504056"/>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700" dirty="0" smtClean="0">
                  <a:solidFill>
                    <a:prstClr val="black"/>
                  </a:solidFill>
                  <a:latin typeface="Gill Sans"/>
                </a:rPr>
                <a:t>Service Provider</a:t>
              </a:r>
              <a:endParaRPr lang="en-US" sz="700" dirty="0">
                <a:solidFill>
                  <a:prstClr val="black"/>
                </a:solidFill>
                <a:latin typeface="Gill Sans"/>
              </a:endParaRPr>
            </a:p>
          </p:txBody>
        </p:sp>
        <p:sp>
          <p:nvSpPr>
            <p:cNvPr id="64" name="Rettangolo arrotondato 63"/>
            <p:cNvSpPr/>
            <p:nvPr/>
          </p:nvSpPr>
          <p:spPr>
            <a:xfrm>
              <a:off x="2987824" y="2492896"/>
              <a:ext cx="1008112" cy="50405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700" dirty="0" smtClean="0">
                  <a:solidFill>
                    <a:prstClr val="black"/>
                  </a:solidFill>
                  <a:latin typeface="Gill Sans"/>
                </a:rPr>
                <a:t>Service Provider</a:t>
              </a:r>
              <a:endParaRPr lang="en-US" sz="700" dirty="0">
                <a:solidFill>
                  <a:prstClr val="black"/>
                </a:solidFill>
                <a:latin typeface="Gill Sans"/>
              </a:endParaRPr>
            </a:p>
          </p:txBody>
        </p:sp>
        <p:sp>
          <p:nvSpPr>
            <p:cNvPr id="65" name="Rettangolo arrotondato 64"/>
            <p:cNvSpPr/>
            <p:nvPr/>
          </p:nvSpPr>
          <p:spPr>
            <a:xfrm>
              <a:off x="4355976" y="2492896"/>
              <a:ext cx="1008112" cy="504056"/>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700" dirty="0" smtClean="0">
                  <a:solidFill>
                    <a:prstClr val="black"/>
                  </a:solidFill>
                  <a:latin typeface="Gill Sans"/>
                </a:rPr>
                <a:t>Service Provider</a:t>
              </a:r>
              <a:endParaRPr lang="en-US" sz="700" dirty="0">
                <a:solidFill>
                  <a:prstClr val="black"/>
                </a:solidFill>
                <a:latin typeface="Gill Sans"/>
              </a:endParaRPr>
            </a:p>
          </p:txBody>
        </p:sp>
        <p:cxnSp>
          <p:nvCxnSpPr>
            <p:cNvPr id="66" name="Connettore 1 65"/>
            <p:cNvCxnSpPr>
              <a:stCxn id="61" idx="2"/>
            </p:cNvCxnSpPr>
            <p:nvPr/>
          </p:nvCxnSpPr>
          <p:spPr>
            <a:xfrm>
              <a:off x="2267744" y="1412777"/>
              <a:ext cx="0" cy="360038"/>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7" name="Connettore 1 66"/>
            <p:cNvCxnSpPr/>
            <p:nvPr/>
          </p:nvCxnSpPr>
          <p:spPr>
            <a:xfrm>
              <a:off x="4283968" y="1412776"/>
              <a:ext cx="0" cy="36004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8" name="Connettore 1 67"/>
            <p:cNvCxnSpPr/>
            <p:nvPr/>
          </p:nvCxnSpPr>
          <p:spPr>
            <a:xfrm>
              <a:off x="2267744" y="2132856"/>
              <a:ext cx="0" cy="36004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9" name="Connettore 1 68"/>
            <p:cNvCxnSpPr/>
            <p:nvPr/>
          </p:nvCxnSpPr>
          <p:spPr>
            <a:xfrm>
              <a:off x="3491880" y="2132856"/>
              <a:ext cx="0" cy="36004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0" name="Connettore 1 69"/>
            <p:cNvCxnSpPr/>
            <p:nvPr/>
          </p:nvCxnSpPr>
          <p:spPr>
            <a:xfrm>
              <a:off x="4788024" y="2132856"/>
              <a:ext cx="0" cy="36004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71" name="Cilindro 70"/>
            <p:cNvSpPr/>
            <p:nvPr/>
          </p:nvSpPr>
          <p:spPr>
            <a:xfrm>
              <a:off x="3707904" y="2924944"/>
              <a:ext cx="360040" cy="288032"/>
            </a:xfrm>
            <a:prstGeom prst="can">
              <a:avLst>
                <a:gd name="adj" fmla="val 50000"/>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900">
                <a:solidFill>
                  <a:prstClr val="black"/>
                </a:solidFill>
                <a:latin typeface="Gill Sans"/>
              </a:endParaRPr>
            </a:p>
          </p:txBody>
        </p:sp>
      </p:grpSp>
      <p:sp>
        <p:nvSpPr>
          <p:cNvPr id="127" name="CasellaDiTesto 126"/>
          <p:cNvSpPr txBox="1"/>
          <p:nvPr/>
        </p:nvSpPr>
        <p:spPr>
          <a:xfrm>
            <a:off x="6662102" y="2132856"/>
            <a:ext cx="2510348" cy="369332"/>
          </a:xfrm>
          <a:prstGeom prst="rect">
            <a:avLst/>
          </a:prstGeom>
          <a:noFill/>
        </p:spPr>
        <p:txBody>
          <a:bodyPr wrap="none" rtlCol="0">
            <a:spAutoFit/>
          </a:bodyPr>
          <a:lstStyle/>
          <a:p>
            <a:r>
              <a:rPr lang="en-US" dirty="0" smtClean="0">
                <a:solidFill>
                  <a:prstClr val="black"/>
                </a:solidFill>
                <a:latin typeface="Gill Sans"/>
              </a:rPr>
              <a:t>Drought e-Infrastructure</a:t>
            </a:r>
            <a:endParaRPr lang="en-US" dirty="0">
              <a:solidFill>
                <a:prstClr val="black"/>
              </a:solidFill>
              <a:latin typeface="Gill Sans"/>
            </a:endParaRPr>
          </a:p>
        </p:txBody>
      </p:sp>
      <p:grpSp>
        <p:nvGrpSpPr>
          <p:cNvPr id="14" name="Gruppo 72"/>
          <p:cNvGrpSpPr/>
          <p:nvPr/>
        </p:nvGrpSpPr>
        <p:grpSpPr>
          <a:xfrm>
            <a:off x="6372200" y="332656"/>
            <a:ext cx="2520280" cy="1440160"/>
            <a:chOff x="291836" y="346914"/>
            <a:chExt cx="6065795" cy="3240360"/>
          </a:xfrm>
        </p:grpSpPr>
        <p:pic>
          <p:nvPicPr>
            <p:cNvPr id="99" name="Immagine 98" descr="clouds-7.jpg"/>
            <p:cNvPicPr>
              <a:picLocks noChangeAspect="1"/>
            </p:cNvPicPr>
            <p:nvPr/>
          </p:nvPicPr>
          <p:blipFill>
            <a:blip r:embed="rId3" cstate="print">
              <a:clrChange>
                <a:clrFrom>
                  <a:srgbClr val="FFFFFF"/>
                </a:clrFrom>
                <a:clrTo>
                  <a:srgbClr val="FFFFFF">
                    <a:alpha val="0"/>
                  </a:srgbClr>
                </a:clrTo>
              </a:clrChange>
              <a:duotone>
                <a:schemeClr val="accent3">
                  <a:shade val="45000"/>
                  <a:satMod val="135000"/>
                </a:schemeClr>
                <a:prstClr val="white"/>
              </a:duotone>
            </a:blip>
            <a:stretch>
              <a:fillRect/>
            </a:stretch>
          </p:blipFill>
          <p:spPr>
            <a:xfrm>
              <a:off x="291836" y="346914"/>
              <a:ext cx="6065795" cy="3240360"/>
            </a:xfrm>
            <a:prstGeom prst="rect">
              <a:avLst/>
            </a:prstGeom>
          </p:spPr>
        </p:pic>
        <p:sp>
          <p:nvSpPr>
            <p:cNvPr id="100" name="Elaborazione 99"/>
            <p:cNvSpPr/>
            <p:nvPr/>
          </p:nvSpPr>
          <p:spPr>
            <a:xfrm>
              <a:off x="1475656" y="1772816"/>
              <a:ext cx="3888432" cy="360040"/>
            </a:xfrm>
            <a:prstGeom prst="flowChartProcess">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solidFill>
                  <a:prstClr val="white"/>
                </a:solidFill>
                <a:latin typeface="Gill Sans"/>
              </a:endParaRPr>
            </a:p>
          </p:txBody>
        </p:sp>
        <p:cxnSp>
          <p:nvCxnSpPr>
            <p:cNvPr id="101" name="Connettore 1 100"/>
            <p:cNvCxnSpPr/>
            <p:nvPr/>
          </p:nvCxnSpPr>
          <p:spPr>
            <a:xfrm>
              <a:off x="1475656" y="1772816"/>
              <a:ext cx="388843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2" name="Connettore 1 101"/>
            <p:cNvCxnSpPr/>
            <p:nvPr/>
          </p:nvCxnSpPr>
          <p:spPr>
            <a:xfrm>
              <a:off x="1475656" y="2132856"/>
              <a:ext cx="388843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04" name="CasellaDiTesto 103"/>
            <p:cNvSpPr txBox="1"/>
            <p:nvPr/>
          </p:nvSpPr>
          <p:spPr>
            <a:xfrm>
              <a:off x="2141397" y="1742497"/>
              <a:ext cx="2485388" cy="450124"/>
            </a:xfrm>
            <a:prstGeom prst="rect">
              <a:avLst/>
            </a:prstGeom>
            <a:noFill/>
          </p:spPr>
          <p:txBody>
            <a:bodyPr wrap="none" rtlCol="0">
              <a:spAutoFit/>
            </a:bodyPr>
            <a:lstStyle/>
            <a:p>
              <a:r>
                <a:rPr lang="en-US" sz="700" i="1" dirty="0" smtClean="0">
                  <a:solidFill>
                    <a:prstClr val="black"/>
                  </a:solidFill>
                  <a:latin typeface="Gill Sans"/>
                </a:rPr>
                <a:t>Discipline D Service Bus</a:t>
              </a:r>
              <a:endParaRPr lang="en-US" sz="700" i="1" dirty="0">
                <a:solidFill>
                  <a:prstClr val="black"/>
                </a:solidFill>
                <a:latin typeface="Gill Sans"/>
              </a:endParaRPr>
            </a:p>
          </p:txBody>
        </p:sp>
        <p:sp>
          <p:nvSpPr>
            <p:cNvPr id="105" name="Rettangolo arrotondato 104"/>
            <p:cNvSpPr/>
            <p:nvPr/>
          </p:nvSpPr>
          <p:spPr>
            <a:xfrm>
              <a:off x="1679495" y="908721"/>
              <a:ext cx="1176498" cy="504056"/>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500" dirty="0" smtClean="0">
                  <a:solidFill>
                    <a:prstClr val="black"/>
                  </a:solidFill>
                  <a:latin typeface="Gill Sans"/>
                </a:rPr>
                <a:t>Service Consumer</a:t>
              </a:r>
              <a:endParaRPr lang="en-US" sz="500" dirty="0">
                <a:solidFill>
                  <a:prstClr val="black"/>
                </a:solidFill>
                <a:latin typeface="Gill Sans"/>
              </a:endParaRPr>
            </a:p>
          </p:txBody>
        </p:sp>
        <p:sp>
          <p:nvSpPr>
            <p:cNvPr id="106" name="Rettangolo arrotondato 105"/>
            <p:cNvSpPr/>
            <p:nvPr/>
          </p:nvSpPr>
          <p:spPr>
            <a:xfrm>
              <a:off x="3595724" y="908721"/>
              <a:ext cx="1376487" cy="504056"/>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500" dirty="0" smtClean="0">
                  <a:solidFill>
                    <a:prstClr val="black"/>
                  </a:solidFill>
                  <a:latin typeface="Gill Sans"/>
                </a:rPr>
                <a:t>Service Consumer</a:t>
              </a:r>
              <a:endParaRPr lang="en-US" sz="500" dirty="0">
                <a:solidFill>
                  <a:prstClr val="black"/>
                </a:solidFill>
                <a:latin typeface="Gill Sans"/>
              </a:endParaRPr>
            </a:p>
          </p:txBody>
        </p:sp>
        <p:sp>
          <p:nvSpPr>
            <p:cNvPr id="109" name="Rettangolo arrotondato 108"/>
            <p:cNvSpPr/>
            <p:nvPr/>
          </p:nvSpPr>
          <p:spPr>
            <a:xfrm>
              <a:off x="1691680" y="2492896"/>
              <a:ext cx="1008112" cy="504056"/>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500" dirty="0" smtClean="0">
                  <a:solidFill>
                    <a:prstClr val="black"/>
                  </a:solidFill>
                  <a:latin typeface="Gill Sans"/>
                </a:rPr>
                <a:t>Service Provider</a:t>
              </a:r>
              <a:endParaRPr lang="en-US" sz="500" dirty="0">
                <a:solidFill>
                  <a:prstClr val="black"/>
                </a:solidFill>
                <a:latin typeface="Gill Sans"/>
              </a:endParaRPr>
            </a:p>
          </p:txBody>
        </p:sp>
        <p:sp>
          <p:nvSpPr>
            <p:cNvPr id="112" name="Rettangolo arrotondato 111"/>
            <p:cNvSpPr/>
            <p:nvPr/>
          </p:nvSpPr>
          <p:spPr>
            <a:xfrm>
              <a:off x="2987824" y="2492896"/>
              <a:ext cx="1008112" cy="504056"/>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500" dirty="0" smtClean="0">
                  <a:solidFill>
                    <a:prstClr val="black"/>
                  </a:solidFill>
                  <a:latin typeface="Gill Sans"/>
                </a:rPr>
                <a:t>Service Provider</a:t>
              </a:r>
              <a:endParaRPr lang="en-US" sz="500" dirty="0">
                <a:solidFill>
                  <a:prstClr val="black"/>
                </a:solidFill>
                <a:latin typeface="Gill Sans"/>
              </a:endParaRPr>
            </a:p>
          </p:txBody>
        </p:sp>
        <p:sp>
          <p:nvSpPr>
            <p:cNvPr id="113" name="Rettangolo arrotondato 112"/>
            <p:cNvSpPr/>
            <p:nvPr/>
          </p:nvSpPr>
          <p:spPr>
            <a:xfrm>
              <a:off x="4355976" y="2492896"/>
              <a:ext cx="1008112" cy="504056"/>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500" dirty="0" smtClean="0">
                  <a:solidFill>
                    <a:prstClr val="black"/>
                  </a:solidFill>
                  <a:latin typeface="Gill Sans"/>
                </a:rPr>
                <a:t>Service Provider</a:t>
              </a:r>
              <a:endParaRPr lang="en-US" sz="500" dirty="0">
                <a:solidFill>
                  <a:prstClr val="black"/>
                </a:solidFill>
                <a:latin typeface="Gill Sans"/>
              </a:endParaRPr>
            </a:p>
          </p:txBody>
        </p:sp>
        <p:cxnSp>
          <p:nvCxnSpPr>
            <p:cNvPr id="114" name="Connettore 1 113"/>
            <p:cNvCxnSpPr>
              <a:stCxn id="105" idx="2"/>
            </p:cNvCxnSpPr>
            <p:nvPr/>
          </p:nvCxnSpPr>
          <p:spPr>
            <a:xfrm>
              <a:off x="2267744" y="1412777"/>
              <a:ext cx="0" cy="360038"/>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5" name="Connettore 1 114"/>
            <p:cNvCxnSpPr/>
            <p:nvPr/>
          </p:nvCxnSpPr>
          <p:spPr>
            <a:xfrm>
              <a:off x="4283968" y="1412776"/>
              <a:ext cx="0" cy="36004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6" name="Connettore 1 115"/>
            <p:cNvCxnSpPr/>
            <p:nvPr/>
          </p:nvCxnSpPr>
          <p:spPr>
            <a:xfrm>
              <a:off x="2267744" y="2132856"/>
              <a:ext cx="0" cy="36004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7" name="Connettore 1 116"/>
            <p:cNvCxnSpPr/>
            <p:nvPr/>
          </p:nvCxnSpPr>
          <p:spPr>
            <a:xfrm>
              <a:off x="3491880" y="2132856"/>
              <a:ext cx="0" cy="36004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8" name="Connettore 1 117"/>
            <p:cNvCxnSpPr/>
            <p:nvPr/>
          </p:nvCxnSpPr>
          <p:spPr>
            <a:xfrm>
              <a:off x="4788024" y="2132856"/>
              <a:ext cx="0" cy="36004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2" name="Cilindro 121"/>
            <p:cNvSpPr/>
            <p:nvPr/>
          </p:nvSpPr>
          <p:spPr>
            <a:xfrm>
              <a:off x="3707904" y="2924944"/>
              <a:ext cx="360040" cy="288032"/>
            </a:xfrm>
            <a:prstGeom prst="can">
              <a:avLst>
                <a:gd name="adj" fmla="val 50000"/>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700">
                <a:solidFill>
                  <a:prstClr val="black"/>
                </a:solidFill>
                <a:latin typeface="Gill Sans"/>
              </a:endParaRPr>
            </a:p>
          </p:txBody>
        </p:sp>
      </p:grpSp>
      <p:sp>
        <p:nvSpPr>
          <p:cNvPr id="123" name="CasellaDiTesto 122"/>
          <p:cNvSpPr txBox="1"/>
          <p:nvPr/>
        </p:nvSpPr>
        <p:spPr>
          <a:xfrm>
            <a:off x="6156176" y="0"/>
            <a:ext cx="3004990" cy="369332"/>
          </a:xfrm>
          <a:prstGeom prst="rect">
            <a:avLst/>
          </a:prstGeom>
          <a:noFill/>
        </p:spPr>
        <p:txBody>
          <a:bodyPr wrap="none" rtlCol="0">
            <a:spAutoFit/>
          </a:bodyPr>
          <a:lstStyle/>
          <a:p>
            <a:r>
              <a:rPr lang="en-US" dirty="0" err="1" smtClean="0">
                <a:solidFill>
                  <a:prstClr val="black"/>
                </a:solidFill>
                <a:latin typeface="Gill Sans"/>
              </a:rPr>
              <a:t>Meteo</a:t>
            </a:r>
            <a:r>
              <a:rPr lang="en-US" dirty="0" smtClean="0">
                <a:solidFill>
                  <a:prstClr val="black"/>
                </a:solidFill>
                <a:latin typeface="Gill Sans"/>
              </a:rPr>
              <a:t>-Ocean e-Infrastructure</a:t>
            </a:r>
            <a:endParaRPr lang="en-US" dirty="0">
              <a:solidFill>
                <a:prstClr val="black"/>
              </a:solidFill>
              <a:latin typeface="Gill Sans"/>
            </a:endParaRPr>
          </a:p>
        </p:txBody>
      </p:sp>
      <p:pic>
        <p:nvPicPr>
          <p:cNvPr id="74" name="Picture 13" descr="Water.png"/>
          <p:cNvPicPr>
            <a:picLocks noChangeAspect="1"/>
          </p:cNvPicPr>
          <p:nvPr/>
        </p:nvPicPr>
        <p:blipFill>
          <a:blip r:embed="rId4" cstate="print"/>
          <a:stretch>
            <a:fillRect/>
          </a:stretch>
        </p:blipFill>
        <p:spPr>
          <a:xfrm>
            <a:off x="8100392" y="4293096"/>
            <a:ext cx="857256" cy="857256"/>
          </a:xfrm>
          <a:prstGeom prst="rect">
            <a:avLst/>
          </a:prstGeom>
          <a:noFill/>
          <a:ln>
            <a:noFill/>
          </a:ln>
          <a:scene3d>
            <a:camera prst="perspectiveHeroicExtremeLeftFacing"/>
            <a:lightRig rig="threePt" dir="t"/>
          </a:scene3d>
        </p:spPr>
      </p:pic>
      <p:pic>
        <p:nvPicPr>
          <p:cNvPr id="75" name="Picture 10" descr="Forestry.png"/>
          <p:cNvPicPr>
            <a:picLocks noChangeAspect="1"/>
          </p:cNvPicPr>
          <p:nvPr/>
        </p:nvPicPr>
        <p:blipFill>
          <a:blip r:embed="rId5" cstate="print"/>
          <a:stretch>
            <a:fillRect/>
          </a:stretch>
        </p:blipFill>
        <p:spPr>
          <a:xfrm>
            <a:off x="755576" y="476672"/>
            <a:ext cx="785818" cy="785818"/>
          </a:xfrm>
          <a:prstGeom prst="rect">
            <a:avLst/>
          </a:prstGeom>
          <a:noFill/>
          <a:ln>
            <a:noFill/>
          </a:ln>
          <a:scene3d>
            <a:camera prst="perspectiveHeroicExtremeLeftFacing"/>
            <a:lightRig rig="threePt" dir="t"/>
          </a:scene3d>
        </p:spPr>
      </p:pic>
      <p:pic>
        <p:nvPicPr>
          <p:cNvPr id="76" name="Picture 8" descr="bioiversity-1.gif.jpg"/>
          <p:cNvPicPr>
            <a:picLocks noChangeAspect="1"/>
          </p:cNvPicPr>
          <p:nvPr/>
        </p:nvPicPr>
        <p:blipFill>
          <a:blip r:embed="rId6" cstate="print"/>
          <a:stretch>
            <a:fillRect/>
          </a:stretch>
        </p:blipFill>
        <p:spPr>
          <a:xfrm>
            <a:off x="980928" y="3562516"/>
            <a:ext cx="841248" cy="835152"/>
          </a:xfrm>
          <a:prstGeom prst="rect">
            <a:avLst/>
          </a:prstGeom>
          <a:noFill/>
          <a:ln>
            <a:noFill/>
          </a:ln>
          <a:scene3d>
            <a:camera prst="perspectiveHeroicExtremeLeftFacing"/>
            <a:lightRig rig="threePt" dir="t"/>
          </a:scene3d>
        </p:spPr>
      </p:pic>
      <p:pic>
        <p:nvPicPr>
          <p:cNvPr id="77" name="Picture 9" descr="climate-1.jpg"/>
          <p:cNvPicPr>
            <a:picLocks noChangeAspect="1"/>
          </p:cNvPicPr>
          <p:nvPr/>
        </p:nvPicPr>
        <p:blipFill>
          <a:blip r:embed="rId7" cstate="print"/>
          <a:stretch>
            <a:fillRect/>
          </a:stretch>
        </p:blipFill>
        <p:spPr bwMode="auto">
          <a:xfrm>
            <a:off x="6012160" y="548680"/>
            <a:ext cx="643301" cy="648072"/>
          </a:xfrm>
          <a:prstGeom prst="rect">
            <a:avLst/>
          </a:prstGeom>
          <a:noFill/>
          <a:ln>
            <a:noFill/>
          </a:ln>
          <a:scene3d>
            <a:camera prst="perspectiveHeroicExtremeLeftFacing"/>
            <a:lightRig rig="threePt" dir="t"/>
          </a:scene3d>
        </p:spPr>
      </p:pic>
      <p:cxnSp>
        <p:nvCxnSpPr>
          <p:cNvPr id="79" name="Connettore 4 78"/>
          <p:cNvCxnSpPr>
            <a:stCxn id="10" idx="3"/>
            <a:endCxn id="100" idx="1"/>
          </p:cNvCxnSpPr>
          <p:nvPr/>
        </p:nvCxnSpPr>
        <p:spPr>
          <a:xfrm flipV="1">
            <a:off x="4702567" y="1046399"/>
            <a:ext cx="2161499" cy="244107"/>
          </a:xfrm>
          <a:prstGeom prst="bentConnector3">
            <a:avLst>
              <a:gd name="adj1" fmla="val 50000"/>
            </a:avLst>
          </a:prstGeom>
          <a:ln w="38100">
            <a:solidFill>
              <a:srgbClr val="FFFF00"/>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80" name="Connettore 4 79"/>
          <p:cNvCxnSpPr>
            <a:stCxn id="10" idx="3"/>
            <a:endCxn id="57" idx="1"/>
          </p:cNvCxnSpPr>
          <p:nvPr/>
        </p:nvCxnSpPr>
        <p:spPr>
          <a:xfrm>
            <a:off x="4702567" y="1290506"/>
            <a:ext cx="1624112" cy="2215443"/>
          </a:xfrm>
          <a:prstGeom prst="bentConnector3">
            <a:avLst>
              <a:gd name="adj1" fmla="val 50000"/>
            </a:avLst>
          </a:prstGeom>
          <a:ln w="38100">
            <a:solidFill>
              <a:srgbClr val="FFFF00"/>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83" name="Connettore 4 82"/>
          <p:cNvCxnSpPr>
            <a:stCxn id="9" idx="3"/>
            <a:endCxn id="26" idx="1"/>
          </p:cNvCxnSpPr>
          <p:nvPr/>
        </p:nvCxnSpPr>
        <p:spPr>
          <a:xfrm flipH="1">
            <a:off x="1746828" y="1290506"/>
            <a:ext cx="939515" cy="3830136"/>
          </a:xfrm>
          <a:prstGeom prst="bentConnector5">
            <a:avLst>
              <a:gd name="adj1" fmla="val -24332"/>
              <a:gd name="adj2" fmla="val 50940"/>
              <a:gd name="adj3" fmla="val 124332"/>
            </a:avLst>
          </a:prstGeom>
          <a:ln w="38100">
            <a:solidFill>
              <a:srgbClr val="FFFF00"/>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87" name="Connettore 4 82"/>
          <p:cNvCxnSpPr>
            <a:stCxn id="9" idx="3"/>
            <a:endCxn id="57" idx="1"/>
          </p:cNvCxnSpPr>
          <p:nvPr/>
        </p:nvCxnSpPr>
        <p:spPr>
          <a:xfrm>
            <a:off x="2686343" y="1290506"/>
            <a:ext cx="3640336" cy="2215443"/>
          </a:xfrm>
          <a:prstGeom prst="bentConnector3">
            <a:avLst>
              <a:gd name="adj1" fmla="val 14233"/>
            </a:avLst>
          </a:prstGeom>
          <a:ln w="38100">
            <a:solidFill>
              <a:srgbClr val="FFFF00"/>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92" name="Connettore 4 82"/>
          <p:cNvCxnSpPr>
            <a:stCxn id="30" idx="0"/>
            <a:endCxn id="57" idx="1"/>
          </p:cNvCxnSpPr>
          <p:nvPr/>
        </p:nvCxnSpPr>
        <p:spPr>
          <a:xfrm rot="5400000" flipH="1" flipV="1">
            <a:off x="4147509" y="1897357"/>
            <a:ext cx="570577" cy="3787763"/>
          </a:xfrm>
          <a:prstGeom prst="bentConnector2">
            <a:avLst/>
          </a:prstGeom>
          <a:ln w="38100">
            <a:solidFill>
              <a:srgbClr val="FFFF00"/>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96" name="Connettore 4 82"/>
          <p:cNvCxnSpPr>
            <a:stCxn id="31" idx="0"/>
            <a:endCxn id="100" idx="3"/>
          </p:cNvCxnSpPr>
          <p:nvPr/>
        </p:nvCxnSpPr>
        <p:spPr>
          <a:xfrm rot="5400000" flipH="1" flipV="1">
            <a:off x="5002343" y="599197"/>
            <a:ext cx="3030127" cy="3924532"/>
          </a:xfrm>
          <a:prstGeom prst="bentConnector4">
            <a:avLst>
              <a:gd name="adj1" fmla="val 48680"/>
              <a:gd name="adj2" fmla="val 105825"/>
            </a:avLst>
          </a:prstGeom>
          <a:ln w="38100">
            <a:solidFill>
              <a:srgbClr val="FFFF00"/>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107" name="Connettore 4 82"/>
          <p:cNvCxnSpPr>
            <a:stCxn id="30" idx="0"/>
            <a:endCxn id="4" idx="1"/>
          </p:cNvCxnSpPr>
          <p:nvPr/>
        </p:nvCxnSpPr>
        <p:spPr>
          <a:xfrm rot="16200000" flipV="1">
            <a:off x="967592" y="2505201"/>
            <a:ext cx="1993932" cy="1148717"/>
          </a:xfrm>
          <a:prstGeom prst="bentConnector4">
            <a:avLst>
              <a:gd name="adj1" fmla="val 45486"/>
              <a:gd name="adj2" fmla="val 119900"/>
            </a:avLst>
          </a:prstGeom>
          <a:ln w="38100">
            <a:solidFill>
              <a:srgbClr val="FFFF00"/>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121" name="Connettore 4 82"/>
          <p:cNvCxnSpPr>
            <a:stCxn id="63" idx="2"/>
            <a:endCxn id="26" idx="3"/>
          </p:cNvCxnSpPr>
          <p:nvPr/>
        </p:nvCxnSpPr>
        <p:spPr>
          <a:xfrm rot="5400000">
            <a:off x="5699204" y="4082853"/>
            <a:ext cx="973845" cy="1101732"/>
          </a:xfrm>
          <a:prstGeom prst="bentConnector2">
            <a:avLst/>
          </a:prstGeom>
          <a:ln w="38100">
            <a:solidFill>
              <a:srgbClr val="FFFF00"/>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126" name="Connettore 4 82"/>
          <p:cNvCxnSpPr>
            <a:stCxn id="33" idx="2"/>
            <a:endCxn id="64" idx="2"/>
          </p:cNvCxnSpPr>
          <p:nvPr/>
        </p:nvCxnSpPr>
        <p:spPr>
          <a:xfrm rot="5400000" flipH="1" flipV="1">
            <a:off x="4610322" y="3299526"/>
            <a:ext cx="2017961" cy="3712503"/>
          </a:xfrm>
          <a:prstGeom prst="bentConnector3">
            <a:avLst>
              <a:gd name="adj1" fmla="val -11328"/>
            </a:avLst>
          </a:prstGeom>
          <a:ln w="38100">
            <a:solidFill>
              <a:srgbClr val="FFFF00"/>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130" name="Connettore 4 82"/>
          <p:cNvCxnSpPr>
            <a:stCxn id="109" idx="2"/>
            <a:endCxn id="12" idx="0"/>
          </p:cNvCxnSpPr>
          <p:nvPr/>
        </p:nvCxnSpPr>
        <p:spPr>
          <a:xfrm rot="5400000">
            <a:off x="4728737" y="188137"/>
            <a:ext cx="1112203" cy="3756830"/>
          </a:xfrm>
          <a:prstGeom prst="bentConnector3">
            <a:avLst>
              <a:gd name="adj1" fmla="val 50000"/>
            </a:avLst>
          </a:prstGeom>
          <a:ln w="38100">
            <a:solidFill>
              <a:srgbClr val="FFFF00"/>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133" name="Connettore 4 82"/>
          <p:cNvCxnSpPr>
            <a:stCxn id="62" idx="0"/>
            <a:endCxn id="113" idx="2"/>
          </p:cNvCxnSpPr>
          <p:nvPr/>
        </p:nvCxnSpPr>
        <p:spPr>
          <a:xfrm rot="5400000" flipH="1" flipV="1">
            <a:off x="7421245" y="2016105"/>
            <a:ext cx="1354650" cy="343343"/>
          </a:xfrm>
          <a:prstGeom prst="bentConnector3">
            <a:avLst>
              <a:gd name="adj1" fmla="val 50000"/>
            </a:avLst>
          </a:prstGeom>
          <a:ln w="38100">
            <a:solidFill>
              <a:srgbClr val="FFFF00"/>
            </a:solidFill>
            <a:prstDash val="sysDot"/>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7712582"/>
      </p:ext>
    </p:extLst>
  </p:cSld>
  <p:clrMapOvr>
    <a:masterClrMapping/>
  </p:clrMapOvr>
  <p:timing>
    <p:tnLst>
      <p:par>
        <p:cTn xmlns:p14="http://schemas.microsoft.com/office/powerpoint/2010/mai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2454"/>
            <a:ext cx="3159760" cy="812482"/>
          </a:xfrm>
        </p:spPr>
        <p:txBody>
          <a:bodyPr>
            <a:normAutofit/>
          </a:bodyPr>
          <a:lstStyle/>
          <a:p>
            <a:pPr algn="l"/>
            <a:r>
              <a:rPr lang="en-US" sz="2600" b="1" dirty="0">
                <a:latin typeface="Calibri"/>
              </a:rPr>
              <a:t>The data access issue</a:t>
            </a:r>
          </a:p>
        </p:txBody>
      </p:sp>
      <p:sp>
        <p:nvSpPr>
          <p:cNvPr id="3" name="Slide Number Placeholder 2"/>
          <p:cNvSpPr>
            <a:spLocks noGrp="1"/>
          </p:cNvSpPr>
          <p:nvPr>
            <p:ph type="sldNum" sz="quarter" idx="12"/>
          </p:nvPr>
        </p:nvSpPr>
        <p:spPr>
          <a:xfrm>
            <a:off x="8353584" y="6574423"/>
            <a:ext cx="545577" cy="283577"/>
          </a:xfrm>
        </p:spPr>
        <p:txBody>
          <a:bodyPr>
            <a:normAutofit/>
          </a:bodyPr>
          <a:lstStyle/>
          <a:p>
            <a:pPr>
              <a:defRPr/>
            </a:pPr>
            <a:fld id="{BF0AFB69-F401-424A-9E22-D694683F350E}" type="slidenum">
              <a:rPr lang="it-IT" smtClean="0">
                <a:latin typeface="Gill Sans"/>
              </a:rPr>
              <a:pPr>
                <a:defRPr/>
              </a:pPr>
              <a:t>151</a:t>
            </a:fld>
            <a:endParaRPr lang="it-IT" dirty="0">
              <a:latin typeface="Gill Sans"/>
            </a:endParaRPr>
          </a:p>
        </p:txBody>
      </p:sp>
      <p:sp>
        <p:nvSpPr>
          <p:cNvPr id="6" name="Fumetto 2 74"/>
          <p:cNvSpPr/>
          <p:nvPr/>
        </p:nvSpPr>
        <p:spPr>
          <a:xfrm>
            <a:off x="6300192" y="3670490"/>
            <a:ext cx="2160240" cy="936104"/>
          </a:xfrm>
          <a:prstGeom prst="wedgeRoundRectCallout">
            <a:avLst>
              <a:gd name="adj1" fmla="val -61231"/>
              <a:gd name="adj2" fmla="val -19329"/>
              <a:gd name="adj3" fmla="val 16667"/>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l Sans"/>
            </a:endParaRPr>
          </a:p>
        </p:txBody>
      </p:sp>
      <p:sp>
        <p:nvSpPr>
          <p:cNvPr id="7" name="Fumetto 2 72"/>
          <p:cNvSpPr/>
          <p:nvPr/>
        </p:nvSpPr>
        <p:spPr>
          <a:xfrm>
            <a:off x="6300192" y="2018939"/>
            <a:ext cx="2160240" cy="720080"/>
          </a:xfrm>
          <a:prstGeom prst="wedgeRoundRectCallout">
            <a:avLst>
              <a:gd name="adj1" fmla="val -59449"/>
              <a:gd name="adj2" fmla="val 27969"/>
              <a:gd name="adj3" fmla="val 16667"/>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l Sans"/>
            </a:endParaRPr>
          </a:p>
        </p:txBody>
      </p:sp>
      <p:sp>
        <p:nvSpPr>
          <p:cNvPr id="8" name="Fumetto 2 71"/>
          <p:cNvSpPr/>
          <p:nvPr/>
        </p:nvSpPr>
        <p:spPr>
          <a:xfrm>
            <a:off x="6300192" y="2864144"/>
            <a:ext cx="2160240" cy="720080"/>
          </a:xfrm>
          <a:prstGeom prst="wedgeRoundRectCallout">
            <a:avLst>
              <a:gd name="adj1" fmla="val -59449"/>
              <a:gd name="adj2" fmla="val 27969"/>
              <a:gd name="adj3" fmla="val 16667"/>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l Sans"/>
            </a:endParaRPr>
          </a:p>
        </p:txBody>
      </p:sp>
      <p:sp>
        <p:nvSpPr>
          <p:cNvPr id="9" name="Fumetto 2 66"/>
          <p:cNvSpPr/>
          <p:nvPr/>
        </p:nvSpPr>
        <p:spPr>
          <a:xfrm>
            <a:off x="6300192" y="1058952"/>
            <a:ext cx="2160240" cy="864096"/>
          </a:xfrm>
          <a:prstGeom prst="wedgeRoundRectCallout">
            <a:avLst>
              <a:gd name="adj1" fmla="val -59449"/>
              <a:gd name="adj2" fmla="val 27969"/>
              <a:gd name="adj3" fmla="val 16667"/>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l Sans"/>
            </a:endParaRPr>
          </a:p>
        </p:txBody>
      </p:sp>
      <p:sp>
        <p:nvSpPr>
          <p:cNvPr id="10" name="Segnaposto contenuto 2"/>
          <p:cNvSpPr>
            <a:spLocks noGrp="1"/>
          </p:cNvSpPr>
          <p:nvPr>
            <p:ph idx="1"/>
          </p:nvPr>
        </p:nvSpPr>
        <p:spPr>
          <a:xfrm>
            <a:off x="673316" y="1024050"/>
            <a:ext cx="4522180" cy="4071967"/>
          </a:xfrm>
        </p:spPr>
        <p:txBody>
          <a:bodyPr>
            <a:normAutofit/>
          </a:bodyPr>
          <a:lstStyle/>
          <a:p>
            <a:r>
              <a:rPr lang="en-US" sz="2800" b="1" dirty="0" smtClean="0">
                <a:solidFill>
                  <a:srgbClr val="C00000"/>
                </a:solidFill>
                <a:latin typeface="Gill Sans"/>
              </a:rPr>
              <a:t>Heterogeneity </a:t>
            </a:r>
            <a:r>
              <a:rPr lang="en-US" sz="2800" dirty="0" smtClean="0">
                <a:latin typeface="Gill Sans"/>
              </a:rPr>
              <a:t>of the discovered </a:t>
            </a:r>
            <a:r>
              <a:rPr lang="en-US" sz="2800" dirty="0">
                <a:latin typeface="Gill Sans"/>
              </a:rPr>
              <a:t>data </a:t>
            </a:r>
            <a:endParaRPr lang="en-US" sz="2800" dirty="0" smtClean="0">
              <a:solidFill>
                <a:srgbClr val="C00000"/>
              </a:solidFill>
              <a:latin typeface="Gill Sans"/>
            </a:endParaRPr>
          </a:p>
          <a:p>
            <a:pPr lvl="1"/>
            <a:r>
              <a:rPr lang="en-US" sz="2400" dirty="0" smtClean="0">
                <a:latin typeface="Gill Sans"/>
              </a:rPr>
              <a:t>Different access </a:t>
            </a:r>
            <a:r>
              <a:rPr lang="en-US" sz="2400" b="1" dirty="0" smtClean="0">
                <a:solidFill>
                  <a:srgbClr val="C00000"/>
                </a:solidFill>
                <a:latin typeface="Gill Sans"/>
              </a:rPr>
              <a:t>service</a:t>
            </a:r>
          </a:p>
          <a:p>
            <a:pPr lvl="1"/>
            <a:r>
              <a:rPr lang="en-US" sz="2400" dirty="0" smtClean="0">
                <a:latin typeface="Gill Sans"/>
              </a:rPr>
              <a:t>Different </a:t>
            </a:r>
            <a:r>
              <a:rPr lang="en-US" sz="2400" b="1" dirty="0" smtClean="0">
                <a:solidFill>
                  <a:srgbClr val="C00000"/>
                </a:solidFill>
                <a:latin typeface="Gill Sans"/>
              </a:rPr>
              <a:t>format</a:t>
            </a:r>
          </a:p>
          <a:p>
            <a:pPr lvl="1"/>
            <a:r>
              <a:rPr lang="en-US" sz="2400" dirty="0" smtClean="0">
                <a:latin typeface="Gill Sans"/>
              </a:rPr>
              <a:t>Different </a:t>
            </a:r>
            <a:r>
              <a:rPr lang="en-US" sz="2400" b="1" dirty="0" smtClean="0">
                <a:solidFill>
                  <a:srgbClr val="C00000"/>
                </a:solidFill>
                <a:latin typeface="Gill Sans"/>
              </a:rPr>
              <a:t>CRS</a:t>
            </a:r>
          </a:p>
          <a:p>
            <a:pPr lvl="1"/>
            <a:r>
              <a:rPr lang="en-US" sz="2400" dirty="0" smtClean="0">
                <a:latin typeface="Gill Sans"/>
              </a:rPr>
              <a:t>Different </a:t>
            </a:r>
            <a:r>
              <a:rPr lang="en-US" sz="2400" b="1" dirty="0" smtClean="0">
                <a:solidFill>
                  <a:srgbClr val="C00000"/>
                </a:solidFill>
                <a:latin typeface="Gill Sans"/>
              </a:rPr>
              <a:t>resolution</a:t>
            </a:r>
          </a:p>
          <a:p>
            <a:pPr lvl="1"/>
            <a:r>
              <a:rPr lang="en-US" sz="2400" dirty="0" smtClean="0">
                <a:latin typeface="Gill Sans"/>
              </a:rPr>
              <a:t>Different </a:t>
            </a:r>
            <a:r>
              <a:rPr lang="en-US" sz="2400" b="1" dirty="0" smtClean="0">
                <a:solidFill>
                  <a:srgbClr val="C00000"/>
                </a:solidFill>
                <a:latin typeface="Gill Sans"/>
              </a:rPr>
              <a:t>geo-extent</a:t>
            </a:r>
          </a:p>
          <a:p>
            <a:pPr lvl="2"/>
            <a:r>
              <a:rPr lang="en-US" sz="2000" dirty="0" smtClean="0">
                <a:latin typeface="Gill Sans"/>
              </a:rPr>
              <a:t>space &amp; time</a:t>
            </a:r>
          </a:p>
        </p:txBody>
      </p:sp>
      <p:grpSp>
        <p:nvGrpSpPr>
          <p:cNvPr id="4" name="Group 96"/>
          <p:cNvGrpSpPr/>
          <p:nvPr/>
        </p:nvGrpSpPr>
        <p:grpSpPr>
          <a:xfrm>
            <a:off x="4788024" y="1418992"/>
            <a:ext cx="1368152" cy="2731175"/>
            <a:chOff x="4788024" y="1916832"/>
            <a:chExt cx="1368152" cy="2731175"/>
          </a:xfrm>
        </p:grpSpPr>
        <p:grpSp>
          <p:nvGrpSpPr>
            <p:cNvPr id="11" name="Gruppo 89"/>
            <p:cNvGrpSpPr/>
            <p:nvPr/>
          </p:nvGrpSpPr>
          <p:grpSpPr>
            <a:xfrm>
              <a:off x="4788024" y="4005064"/>
              <a:ext cx="1142503" cy="642943"/>
              <a:chOff x="5112060" y="3356992"/>
              <a:chExt cx="1142503" cy="642943"/>
            </a:xfrm>
          </p:grpSpPr>
          <p:pic>
            <p:nvPicPr>
              <p:cNvPr id="25" name="Immagine 9" descr="THREDDS.jpg"/>
              <p:cNvPicPr>
                <a:picLocks noChangeAspect="1"/>
              </p:cNvPicPr>
              <p:nvPr/>
            </p:nvPicPr>
            <p:blipFill>
              <a:blip r:embed="rId2" cstate="print"/>
              <a:stretch>
                <a:fillRect/>
              </a:stretch>
            </p:blipFill>
            <p:spPr>
              <a:xfrm>
                <a:off x="5750507" y="3452883"/>
                <a:ext cx="504056" cy="405536"/>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6" name="Picture 10" descr="osa svg icon security monitoring server"/>
              <p:cNvPicPr>
                <a:picLocks noChangeAspect="1" noChangeArrowheads="1"/>
              </p:cNvPicPr>
              <p:nvPr/>
            </p:nvPicPr>
            <p:blipFill>
              <a:blip r:embed="rId3" cstate="print"/>
              <a:srcRect/>
              <a:stretch>
                <a:fillRect/>
              </a:stretch>
            </p:blipFill>
            <p:spPr bwMode="auto">
              <a:xfrm>
                <a:off x="5112060" y="3356992"/>
                <a:ext cx="642942" cy="642943"/>
              </a:xfrm>
              <a:prstGeom prst="rect">
                <a:avLst/>
              </a:prstGeom>
              <a:noFill/>
            </p:spPr>
          </p:pic>
        </p:grpSp>
        <p:grpSp>
          <p:nvGrpSpPr>
            <p:cNvPr id="12" name="Gruppo 87"/>
            <p:cNvGrpSpPr/>
            <p:nvPr/>
          </p:nvGrpSpPr>
          <p:grpSpPr>
            <a:xfrm>
              <a:off x="4816466" y="1916832"/>
              <a:ext cx="1339710" cy="576064"/>
              <a:chOff x="5356526" y="2564904"/>
              <a:chExt cx="1339710" cy="576064"/>
            </a:xfrm>
          </p:grpSpPr>
          <p:pic>
            <p:nvPicPr>
              <p:cNvPr id="22" name="Picture 8" descr="osa svg icon security terminal server virtualisation"/>
              <p:cNvPicPr>
                <a:picLocks noChangeAspect="1" noChangeArrowheads="1"/>
              </p:cNvPicPr>
              <p:nvPr/>
            </p:nvPicPr>
            <p:blipFill>
              <a:blip r:embed="rId4" cstate="print"/>
              <a:srcRect/>
              <a:stretch>
                <a:fillRect/>
              </a:stretch>
            </p:blipFill>
            <p:spPr bwMode="auto">
              <a:xfrm>
                <a:off x="5356526" y="2564904"/>
                <a:ext cx="571504" cy="571505"/>
              </a:xfrm>
              <a:prstGeom prst="rect">
                <a:avLst/>
              </a:prstGeom>
              <a:noFill/>
            </p:spPr>
          </p:pic>
          <p:pic>
            <p:nvPicPr>
              <p:cNvPr id="23" name="Immagine 82" descr="OGC.jpg"/>
              <p:cNvPicPr>
                <a:picLocks noChangeAspect="1"/>
              </p:cNvPicPr>
              <p:nvPr/>
            </p:nvPicPr>
            <p:blipFill>
              <a:blip r:embed="rId5" cstate="print"/>
              <a:srcRect/>
              <a:stretch>
                <a:fillRect/>
              </a:stretch>
            </p:blipFill>
            <p:spPr bwMode="auto">
              <a:xfrm>
                <a:off x="5998225" y="2636912"/>
                <a:ext cx="459918" cy="185736"/>
              </a:xfrm>
              <a:prstGeom prst="rect">
                <a:avLst/>
              </a:prstGeom>
              <a:noFill/>
              <a:ln w="9525">
                <a:noFill/>
                <a:miter lim="800000"/>
                <a:headEnd/>
                <a:tailEnd/>
              </a:ln>
            </p:spPr>
          </p:pic>
          <p:sp>
            <p:nvSpPr>
              <p:cNvPr id="24" name="CasellaDiTesto 21"/>
              <p:cNvSpPr txBox="1"/>
              <p:nvPr/>
            </p:nvSpPr>
            <p:spPr>
              <a:xfrm>
                <a:off x="5868144" y="2771636"/>
                <a:ext cx="828092" cy="369332"/>
              </a:xfrm>
              <a:prstGeom prst="rect">
                <a:avLst/>
              </a:prstGeom>
              <a:noFill/>
            </p:spPr>
            <p:txBody>
              <a:bodyPr wrap="square" rtlCol="0">
                <a:spAutoFit/>
              </a:bodyPr>
              <a:lstStyle/>
              <a:p>
                <a:pPr algn="ctr"/>
                <a:r>
                  <a:rPr lang="en-US" b="1" dirty="0" smtClean="0">
                    <a:solidFill>
                      <a:srgbClr val="0070C0"/>
                    </a:solidFill>
                    <a:latin typeface="Gill Sans"/>
                  </a:rPr>
                  <a:t>WCS</a:t>
                </a:r>
                <a:endParaRPr lang="en-US" b="1" dirty="0">
                  <a:solidFill>
                    <a:srgbClr val="0070C0"/>
                  </a:solidFill>
                  <a:latin typeface="Gill Sans"/>
                </a:endParaRPr>
              </a:p>
            </p:txBody>
          </p:sp>
        </p:grpSp>
        <p:grpSp>
          <p:nvGrpSpPr>
            <p:cNvPr id="13" name="Gruppo 88"/>
            <p:cNvGrpSpPr/>
            <p:nvPr/>
          </p:nvGrpSpPr>
          <p:grpSpPr>
            <a:xfrm>
              <a:off x="4788024" y="3284984"/>
              <a:ext cx="1368152" cy="695864"/>
              <a:chOff x="7092280" y="2564904"/>
              <a:chExt cx="1368152" cy="695864"/>
            </a:xfrm>
          </p:grpSpPr>
          <p:pic>
            <p:nvPicPr>
              <p:cNvPr id="19" name="Picture 10" descr="osa svg icon security monitoring server"/>
              <p:cNvPicPr>
                <a:picLocks noChangeAspect="1" noChangeArrowheads="1"/>
              </p:cNvPicPr>
              <p:nvPr/>
            </p:nvPicPr>
            <p:blipFill>
              <a:blip r:embed="rId3" cstate="print"/>
              <a:srcRect/>
              <a:stretch>
                <a:fillRect/>
              </a:stretch>
            </p:blipFill>
            <p:spPr bwMode="auto">
              <a:xfrm>
                <a:off x="7092280" y="2564904"/>
                <a:ext cx="642942" cy="642943"/>
              </a:xfrm>
              <a:prstGeom prst="rect">
                <a:avLst/>
              </a:prstGeom>
              <a:noFill/>
            </p:spPr>
          </p:pic>
          <p:pic>
            <p:nvPicPr>
              <p:cNvPr id="20" name="Immagine 82" descr="OGC.jpg"/>
              <p:cNvPicPr>
                <a:picLocks noChangeAspect="1"/>
              </p:cNvPicPr>
              <p:nvPr/>
            </p:nvPicPr>
            <p:blipFill>
              <a:blip r:embed="rId5" cstate="print"/>
              <a:srcRect/>
              <a:stretch>
                <a:fillRect/>
              </a:stretch>
            </p:blipFill>
            <p:spPr bwMode="auto">
              <a:xfrm>
                <a:off x="7726417" y="2756712"/>
                <a:ext cx="459918" cy="185736"/>
              </a:xfrm>
              <a:prstGeom prst="rect">
                <a:avLst/>
              </a:prstGeom>
              <a:noFill/>
              <a:ln w="9525">
                <a:noFill/>
                <a:miter lim="800000"/>
                <a:headEnd/>
                <a:tailEnd/>
              </a:ln>
            </p:spPr>
          </p:pic>
          <p:sp>
            <p:nvSpPr>
              <p:cNvPr id="21" name="CasellaDiTesto 24"/>
              <p:cNvSpPr txBox="1"/>
              <p:nvPr/>
            </p:nvSpPr>
            <p:spPr>
              <a:xfrm>
                <a:off x="7596336" y="2891436"/>
                <a:ext cx="864096" cy="369332"/>
              </a:xfrm>
              <a:prstGeom prst="rect">
                <a:avLst/>
              </a:prstGeom>
              <a:noFill/>
            </p:spPr>
            <p:txBody>
              <a:bodyPr wrap="square" rtlCol="0">
                <a:spAutoFit/>
              </a:bodyPr>
              <a:lstStyle/>
              <a:p>
                <a:pPr algn="ctr"/>
                <a:r>
                  <a:rPr lang="en-US" b="1" dirty="0" smtClean="0">
                    <a:solidFill>
                      <a:srgbClr val="FF0000"/>
                    </a:solidFill>
                    <a:latin typeface="Gill Sans"/>
                  </a:rPr>
                  <a:t>WMS</a:t>
                </a:r>
                <a:endParaRPr lang="en-US" b="1" dirty="0">
                  <a:solidFill>
                    <a:srgbClr val="FF0000"/>
                  </a:solidFill>
                  <a:latin typeface="Gill Sans"/>
                </a:endParaRPr>
              </a:p>
            </p:txBody>
          </p:sp>
        </p:grpSp>
        <p:grpSp>
          <p:nvGrpSpPr>
            <p:cNvPr id="14" name="Gruppo 90"/>
            <p:cNvGrpSpPr/>
            <p:nvPr/>
          </p:nvGrpSpPr>
          <p:grpSpPr>
            <a:xfrm>
              <a:off x="4816466" y="2636912"/>
              <a:ext cx="1339710" cy="576064"/>
              <a:chOff x="7084718" y="3501008"/>
              <a:chExt cx="1339710" cy="576064"/>
            </a:xfrm>
          </p:grpSpPr>
          <p:pic>
            <p:nvPicPr>
              <p:cNvPr id="16" name="Picture 4" descr="osa svg icon security file server"/>
              <p:cNvPicPr>
                <a:picLocks noChangeAspect="1" noChangeArrowheads="1"/>
              </p:cNvPicPr>
              <p:nvPr/>
            </p:nvPicPr>
            <p:blipFill>
              <a:blip r:embed="rId6" cstate="print"/>
              <a:srcRect/>
              <a:stretch>
                <a:fillRect/>
              </a:stretch>
            </p:blipFill>
            <p:spPr bwMode="auto">
              <a:xfrm>
                <a:off x="7084718" y="3501008"/>
                <a:ext cx="571505" cy="571506"/>
              </a:xfrm>
              <a:prstGeom prst="rect">
                <a:avLst/>
              </a:prstGeom>
              <a:noFill/>
            </p:spPr>
          </p:pic>
          <p:pic>
            <p:nvPicPr>
              <p:cNvPr id="17" name="Immagine 82" descr="OGC.jpg"/>
              <p:cNvPicPr>
                <a:picLocks noChangeAspect="1"/>
              </p:cNvPicPr>
              <p:nvPr/>
            </p:nvPicPr>
            <p:blipFill>
              <a:blip r:embed="rId5" cstate="print"/>
              <a:srcRect/>
              <a:stretch>
                <a:fillRect/>
              </a:stretch>
            </p:blipFill>
            <p:spPr bwMode="auto">
              <a:xfrm>
                <a:off x="7726417" y="3573016"/>
                <a:ext cx="459918" cy="185736"/>
              </a:xfrm>
              <a:prstGeom prst="rect">
                <a:avLst/>
              </a:prstGeom>
              <a:noFill/>
              <a:ln w="9525">
                <a:noFill/>
                <a:miter lim="800000"/>
                <a:headEnd/>
                <a:tailEnd/>
              </a:ln>
            </p:spPr>
          </p:pic>
          <p:sp>
            <p:nvSpPr>
              <p:cNvPr id="18" name="CasellaDiTesto 27"/>
              <p:cNvSpPr txBox="1"/>
              <p:nvPr/>
            </p:nvSpPr>
            <p:spPr>
              <a:xfrm>
                <a:off x="7596336" y="3707740"/>
                <a:ext cx="828092" cy="369332"/>
              </a:xfrm>
              <a:prstGeom prst="rect">
                <a:avLst/>
              </a:prstGeom>
              <a:noFill/>
            </p:spPr>
            <p:txBody>
              <a:bodyPr wrap="square" rtlCol="0">
                <a:spAutoFit/>
              </a:bodyPr>
              <a:lstStyle/>
              <a:p>
                <a:pPr algn="ctr"/>
                <a:r>
                  <a:rPr lang="en-US" b="1" dirty="0" smtClean="0">
                    <a:solidFill>
                      <a:srgbClr val="00B050"/>
                    </a:solidFill>
                    <a:latin typeface="Gill Sans"/>
                  </a:rPr>
                  <a:t>WFS</a:t>
                </a:r>
                <a:endParaRPr lang="en-US" b="1" dirty="0">
                  <a:solidFill>
                    <a:srgbClr val="00B050"/>
                  </a:solidFill>
                  <a:latin typeface="Gill Sans"/>
                </a:endParaRPr>
              </a:p>
            </p:txBody>
          </p:sp>
        </p:grpSp>
      </p:grpSp>
      <p:sp>
        <p:nvSpPr>
          <p:cNvPr id="27" name="CasellaDiTesto 31"/>
          <p:cNvSpPr txBox="1"/>
          <p:nvPr/>
        </p:nvSpPr>
        <p:spPr>
          <a:xfrm>
            <a:off x="4788024" y="1779032"/>
            <a:ext cx="576064" cy="230832"/>
          </a:xfrm>
          <a:prstGeom prst="rect">
            <a:avLst/>
          </a:prstGeom>
          <a:noFill/>
        </p:spPr>
        <p:txBody>
          <a:bodyPr wrap="square" rtlCol="0">
            <a:spAutoFit/>
          </a:bodyPr>
          <a:lstStyle/>
          <a:p>
            <a:pPr algn="ctr"/>
            <a:endParaRPr lang="en-US" sz="900" dirty="0">
              <a:latin typeface="Gill Sans"/>
            </a:endParaRPr>
          </a:p>
        </p:txBody>
      </p:sp>
      <p:grpSp>
        <p:nvGrpSpPr>
          <p:cNvPr id="15" name="Group 99"/>
          <p:cNvGrpSpPr/>
          <p:nvPr/>
        </p:nvGrpSpPr>
        <p:grpSpPr>
          <a:xfrm>
            <a:off x="6501599" y="914936"/>
            <a:ext cx="1886825" cy="3831232"/>
            <a:chOff x="6501599" y="1412776"/>
            <a:chExt cx="1886825" cy="3831232"/>
          </a:xfrm>
        </p:grpSpPr>
        <p:grpSp>
          <p:nvGrpSpPr>
            <p:cNvPr id="28" name="Group 89"/>
            <p:cNvGrpSpPr/>
            <p:nvPr/>
          </p:nvGrpSpPr>
          <p:grpSpPr>
            <a:xfrm>
              <a:off x="6588224" y="2564904"/>
              <a:ext cx="1800200" cy="648072"/>
              <a:chOff x="7092280" y="4293096"/>
              <a:chExt cx="1800200" cy="648072"/>
            </a:xfrm>
          </p:grpSpPr>
          <p:pic>
            <p:nvPicPr>
              <p:cNvPr id="61" name="Immagine 50" descr="file-icon.png"/>
              <p:cNvPicPr>
                <a:picLocks noChangeAspect="1"/>
              </p:cNvPicPr>
              <p:nvPr/>
            </p:nvPicPr>
            <p:blipFill>
              <a:blip r:embed="rId7" cstate="print"/>
              <a:stretch>
                <a:fillRect/>
              </a:stretch>
            </p:blipFill>
            <p:spPr>
              <a:xfrm>
                <a:off x="7092280" y="4365104"/>
                <a:ext cx="576064" cy="576064"/>
              </a:xfrm>
              <a:prstGeom prst="rect">
                <a:avLst/>
              </a:prstGeom>
            </p:spPr>
          </p:pic>
          <p:pic>
            <p:nvPicPr>
              <p:cNvPr id="62" name="Immagine 53" descr="file-icon.png"/>
              <p:cNvPicPr>
                <a:picLocks noChangeAspect="1"/>
              </p:cNvPicPr>
              <p:nvPr/>
            </p:nvPicPr>
            <p:blipFill>
              <a:blip r:embed="rId7" cstate="print"/>
              <a:stretch>
                <a:fillRect/>
              </a:stretch>
            </p:blipFill>
            <p:spPr>
              <a:xfrm>
                <a:off x="7596336" y="4293096"/>
                <a:ext cx="576064" cy="576064"/>
              </a:xfrm>
              <a:prstGeom prst="rect">
                <a:avLst/>
              </a:prstGeom>
            </p:spPr>
          </p:pic>
          <p:pic>
            <p:nvPicPr>
              <p:cNvPr id="63" name="Immagine 56" descr="file-icon.png"/>
              <p:cNvPicPr>
                <a:picLocks noChangeAspect="1"/>
              </p:cNvPicPr>
              <p:nvPr/>
            </p:nvPicPr>
            <p:blipFill>
              <a:blip r:embed="rId7" cstate="print"/>
              <a:stretch>
                <a:fillRect/>
              </a:stretch>
            </p:blipFill>
            <p:spPr>
              <a:xfrm>
                <a:off x="8100392" y="4293096"/>
                <a:ext cx="576064" cy="576064"/>
              </a:xfrm>
              <a:prstGeom prst="rect">
                <a:avLst/>
              </a:prstGeom>
            </p:spPr>
          </p:pic>
          <p:pic>
            <p:nvPicPr>
              <p:cNvPr id="64" name="Immagine 59" descr="file-icon.png"/>
              <p:cNvPicPr>
                <a:picLocks noChangeAspect="1"/>
              </p:cNvPicPr>
              <p:nvPr/>
            </p:nvPicPr>
            <p:blipFill>
              <a:blip r:embed="rId7" cstate="print"/>
              <a:stretch>
                <a:fillRect/>
              </a:stretch>
            </p:blipFill>
            <p:spPr>
              <a:xfrm>
                <a:off x="8316416" y="4365104"/>
                <a:ext cx="576064" cy="576064"/>
              </a:xfrm>
              <a:prstGeom prst="rect">
                <a:avLst/>
              </a:prstGeom>
            </p:spPr>
          </p:pic>
          <p:pic>
            <p:nvPicPr>
              <p:cNvPr id="65" name="Picture 64" descr="SHP.jpg"/>
              <p:cNvPicPr>
                <a:picLocks noChangeAspect="1"/>
              </p:cNvPicPr>
              <p:nvPr/>
            </p:nvPicPr>
            <p:blipFill>
              <a:blip r:embed="rId8" cstate="print"/>
              <a:srcRect t="25613" r="50000" b="25613"/>
              <a:stretch>
                <a:fillRect/>
              </a:stretch>
            </p:blipFill>
            <p:spPr>
              <a:xfrm>
                <a:off x="7130380" y="4581128"/>
                <a:ext cx="432047" cy="248855"/>
              </a:xfrm>
              <a:prstGeom prst="rect">
                <a:avLst/>
              </a:prstGeom>
            </p:spPr>
          </p:pic>
          <p:pic>
            <p:nvPicPr>
              <p:cNvPr id="66" name="Picture 65" descr="SHP.jpg"/>
              <p:cNvPicPr>
                <a:picLocks noChangeAspect="1"/>
              </p:cNvPicPr>
              <p:nvPr/>
            </p:nvPicPr>
            <p:blipFill>
              <a:blip r:embed="rId8" cstate="print"/>
              <a:srcRect t="25613" r="50000" b="25613"/>
              <a:stretch>
                <a:fillRect/>
              </a:stretch>
            </p:blipFill>
            <p:spPr>
              <a:xfrm>
                <a:off x="7617544" y="4509120"/>
                <a:ext cx="432047" cy="248855"/>
              </a:xfrm>
              <a:prstGeom prst="rect">
                <a:avLst/>
              </a:prstGeom>
            </p:spPr>
          </p:pic>
          <p:pic>
            <p:nvPicPr>
              <p:cNvPr id="67" name="Picture 66" descr="GML.jpg"/>
              <p:cNvPicPr>
                <a:picLocks noChangeAspect="1"/>
              </p:cNvPicPr>
              <p:nvPr/>
            </p:nvPicPr>
            <p:blipFill>
              <a:blip r:embed="rId9" cstate="print"/>
              <a:srcRect r="52153" b="5501"/>
              <a:stretch>
                <a:fillRect/>
              </a:stretch>
            </p:blipFill>
            <p:spPr>
              <a:xfrm>
                <a:off x="8316416" y="4509120"/>
                <a:ext cx="480053" cy="288032"/>
              </a:xfrm>
              <a:prstGeom prst="rect">
                <a:avLst/>
              </a:prstGeom>
            </p:spPr>
          </p:pic>
        </p:grpSp>
        <p:grpSp>
          <p:nvGrpSpPr>
            <p:cNvPr id="29" name="Group 90"/>
            <p:cNvGrpSpPr/>
            <p:nvPr/>
          </p:nvGrpSpPr>
          <p:grpSpPr>
            <a:xfrm>
              <a:off x="6588224" y="3433992"/>
              <a:ext cx="1800200" cy="648072"/>
              <a:chOff x="6948265" y="1985275"/>
              <a:chExt cx="1800200" cy="648072"/>
            </a:xfrm>
          </p:grpSpPr>
          <p:pic>
            <p:nvPicPr>
              <p:cNvPr id="58" name="Picture 57" descr="TIFF.jpg"/>
              <p:cNvPicPr>
                <a:picLocks noChangeAspect="1"/>
              </p:cNvPicPr>
              <p:nvPr/>
            </p:nvPicPr>
            <p:blipFill>
              <a:blip r:embed="rId10" cstate="print">
                <a:clrChange>
                  <a:clrFrom>
                    <a:srgbClr val="FFFFFF"/>
                  </a:clrFrom>
                  <a:clrTo>
                    <a:srgbClr val="FFFFFF">
                      <a:alpha val="0"/>
                    </a:srgbClr>
                  </a:clrTo>
                </a:clrChange>
              </a:blip>
              <a:stretch>
                <a:fillRect/>
              </a:stretch>
            </p:blipFill>
            <p:spPr>
              <a:xfrm>
                <a:off x="7524329" y="1985275"/>
                <a:ext cx="576064" cy="576064"/>
              </a:xfrm>
              <a:prstGeom prst="rect">
                <a:avLst/>
              </a:prstGeom>
            </p:spPr>
          </p:pic>
          <p:pic>
            <p:nvPicPr>
              <p:cNvPr id="59" name="Picture 58" descr="TIFF.jpg"/>
              <p:cNvPicPr>
                <a:picLocks noChangeAspect="1"/>
              </p:cNvPicPr>
              <p:nvPr/>
            </p:nvPicPr>
            <p:blipFill>
              <a:blip r:embed="rId10" cstate="print">
                <a:clrChange>
                  <a:clrFrom>
                    <a:srgbClr val="FFFFFF"/>
                  </a:clrFrom>
                  <a:clrTo>
                    <a:srgbClr val="FFFFFF">
                      <a:alpha val="0"/>
                    </a:srgbClr>
                  </a:clrTo>
                </a:clrChange>
              </a:blip>
              <a:stretch>
                <a:fillRect/>
              </a:stretch>
            </p:blipFill>
            <p:spPr>
              <a:xfrm>
                <a:off x="6948265" y="1985275"/>
                <a:ext cx="576064" cy="576064"/>
              </a:xfrm>
              <a:prstGeom prst="rect">
                <a:avLst/>
              </a:prstGeom>
            </p:spPr>
          </p:pic>
          <p:pic>
            <p:nvPicPr>
              <p:cNvPr id="60" name="Picture 59" descr="PNG.jpg"/>
              <p:cNvPicPr>
                <a:picLocks noChangeAspect="1"/>
              </p:cNvPicPr>
              <p:nvPr/>
            </p:nvPicPr>
            <p:blipFill>
              <a:blip r:embed="rId11" cstate="print"/>
              <a:stretch>
                <a:fillRect/>
              </a:stretch>
            </p:blipFill>
            <p:spPr>
              <a:xfrm>
                <a:off x="8172401" y="2057283"/>
                <a:ext cx="576064" cy="576064"/>
              </a:xfrm>
              <a:prstGeom prst="rect">
                <a:avLst/>
              </a:prstGeom>
              <a:effectLst>
                <a:softEdge rad="63500"/>
              </a:effectLst>
            </p:spPr>
          </p:pic>
        </p:grpSp>
        <p:grpSp>
          <p:nvGrpSpPr>
            <p:cNvPr id="30" name="Group 97"/>
            <p:cNvGrpSpPr/>
            <p:nvPr/>
          </p:nvGrpSpPr>
          <p:grpSpPr>
            <a:xfrm>
              <a:off x="6588224" y="1412776"/>
              <a:ext cx="1440160" cy="936104"/>
              <a:chOff x="6228184" y="1412776"/>
              <a:chExt cx="1440160" cy="936104"/>
            </a:xfrm>
          </p:grpSpPr>
          <p:grpSp>
            <p:nvGrpSpPr>
              <p:cNvPr id="31" name="Group 92"/>
              <p:cNvGrpSpPr/>
              <p:nvPr/>
            </p:nvGrpSpPr>
            <p:grpSpPr>
              <a:xfrm>
                <a:off x="6228184" y="1412776"/>
                <a:ext cx="1440160" cy="936104"/>
                <a:chOff x="8567936" y="144016"/>
                <a:chExt cx="1440160" cy="936104"/>
              </a:xfrm>
            </p:grpSpPr>
            <p:pic>
              <p:nvPicPr>
                <p:cNvPr id="50" name="Picture 49" descr="TIFF.jpg"/>
                <p:cNvPicPr>
                  <a:picLocks noChangeAspect="1"/>
                </p:cNvPicPr>
                <p:nvPr/>
              </p:nvPicPr>
              <p:blipFill>
                <a:blip r:embed="rId10" cstate="print">
                  <a:clrChange>
                    <a:clrFrom>
                      <a:srgbClr val="FFFFFF"/>
                    </a:clrFrom>
                    <a:clrTo>
                      <a:srgbClr val="FFFFFF">
                        <a:alpha val="0"/>
                      </a:srgbClr>
                    </a:clrTo>
                  </a:clrChange>
                </a:blip>
                <a:stretch>
                  <a:fillRect/>
                </a:stretch>
              </p:blipFill>
              <p:spPr>
                <a:xfrm>
                  <a:off x="8567936" y="504056"/>
                  <a:ext cx="576064" cy="576064"/>
                </a:xfrm>
                <a:prstGeom prst="rect">
                  <a:avLst/>
                </a:prstGeom>
              </p:spPr>
            </p:pic>
            <p:grpSp>
              <p:nvGrpSpPr>
                <p:cNvPr id="32" name="Group 86"/>
                <p:cNvGrpSpPr/>
                <p:nvPr/>
              </p:nvGrpSpPr>
              <p:grpSpPr>
                <a:xfrm>
                  <a:off x="9071992" y="144016"/>
                  <a:ext cx="936104" cy="936104"/>
                  <a:chOff x="5148064" y="2132856"/>
                  <a:chExt cx="936104" cy="936104"/>
                </a:xfrm>
              </p:grpSpPr>
              <p:pic>
                <p:nvPicPr>
                  <p:cNvPr id="52" name="Immagine 30" descr="file-icon.png"/>
                  <p:cNvPicPr>
                    <a:picLocks noChangeAspect="1"/>
                  </p:cNvPicPr>
                  <p:nvPr/>
                </p:nvPicPr>
                <p:blipFill>
                  <a:blip r:embed="rId7" cstate="print"/>
                  <a:stretch>
                    <a:fillRect/>
                  </a:stretch>
                </p:blipFill>
                <p:spPr>
                  <a:xfrm>
                    <a:off x="5148064" y="2492896"/>
                    <a:ext cx="576064" cy="576064"/>
                  </a:xfrm>
                  <a:prstGeom prst="rect">
                    <a:avLst/>
                  </a:prstGeom>
                </p:spPr>
              </p:pic>
              <p:grpSp>
                <p:nvGrpSpPr>
                  <p:cNvPr id="33" name="Group 85"/>
                  <p:cNvGrpSpPr/>
                  <p:nvPr/>
                </p:nvGrpSpPr>
                <p:grpSpPr>
                  <a:xfrm>
                    <a:off x="5148064" y="2132856"/>
                    <a:ext cx="936104" cy="792088"/>
                    <a:chOff x="5004048" y="2204864"/>
                    <a:chExt cx="936104" cy="792088"/>
                  </a:xfrm>
                </p:grpSpPr>
                <p:grpSp>
                  <p:nvGrpSpPr>
                    <p:cNvPr id="36" name="Gruppo 42"/>
                    <p:cNvGrpSpPr/>
                    <p:nvPr/>
                  </p:nvGrpSpPr>
                  <p:grpSpPr>
                    <a:xfrm>
                      <a:off x="5004048" y="2204864"/>
                      <a:ext cx="936104" cy="792088"/>
                      <a:chOff x="4716016" y="3501008"/>
                      <a:chExt cx="936104" cy="792088"/>
                    </a:xfrm>
                  </p:grpSpPr>
                  <p:pic>
                    <p:nvPicPr>
                      <p:cNvPr id="56" name="Immagine 43" descr="file-icon.png"/>
                      <p:cNvPicPr>
                        <a:picLocks noChangeAspect="1"/>
                      </p:cNvPicPr>
                      <p:nvPr/>
                    </p:nvPicPr>
                    <p:blipFill>
                      <a:blip r:embed="rId7" cstate="print"/>
                      <a:stretch>
                        <a:fillRect/>
                      </a:stretch>
                    </p:blipFill>
                    <p:spPr>
                      <a:xfrm>
                        <a:off x="5076056" y="3717032"/>
                        <a:ext cx="576064" cy="576064"/>
                      </a:xfrm>
                      <a:prstGeom prst="rect">
                        <a:avLst/>
                      </a:prstGeom>
                    </p:spPr>
                  </p:pic>
                  <p:sp>
                    <p:nvSpPr>
                      <p:cNvPr id="57" name="CasellaDiTesto 44"/>
                      <p:cNvSpPr txBox="1"/>
                      <p:nvPr/>
                    </p:nvSpPr>
                    <p:spPr>
                      <a:xfrm>
                        <a:off x="4716016" y="3501008"/>
                        <a:ext cx="576064" cy="230832"/>
                      </a:xfrm>
                      <a:prstGeom prst="rect">
                        <a:avLst/>
                      </a:prstGeom>
                      <a:noFill/>
                    </p:spPr>
                    <p:txBody>
                      <a:bodyPr wrap="square" rtlCol="0">
                        <a:spAutoFit/>
                      </a:bodyPr>
                      <a:lstStyle/>
                      <a:p>
                        <a:pPr algn="ctr"/>
                        <a:endParaRPr lang="en-US" sz="900" dirty="0">
                          <a:latin typeface="Gill Sans"/>
                        </a:endParaRPr>
                      </a:p>
                    </p:txBody>
                  </p:sp>
                </p:grpSp>
                <p:pic>
                  <p:nvPicPr>
                    <p:cNvPr id="55" name="Immagine 12" descr="netcdf.png"/>
                    <p:cNvPicPr>
                      <a:picLocks noChangeAspect="1"/>
                    </p:cNvPicPr>
                    <p:nvPr/>
                  </p:nvPicPr>
                  <p:blipFill>
                    <a:blip r:embed="rId12" cstate="print"/>
                    <a:stretch>
                      <a:fillRect/>
                    </a:stretch>
                  </p:blipFill>
                  <p:spPr>
                    <a:xfrm>
                      <a:off x="5508105" y="2636912"/>
                      <a:ext cx="300236" cy="216024"/>
                    </a:xfrm>
                    <a:prstGeom prst="rect">
                      <a:avLst/>
                    </a:prstGeom>
                    <a:ln>
                      <a:noFill/>
                    </a:ln>
                    <a:effectLst>
                      <a:outerShdw blurRad="292100" dist="139700" dir="2700000" algn="tl" rotWithShape="0">
                        <a:srgbClr val="333333">
                          <a:alpha val="65000"/>
                        </a:srgbClr>
                      </a:outerShdw>
                    </a:effectLst>
                  </p:spPr>
                </p:pic>
              </p:grpSp>
            </p:grpSp>
          </p:grpSp>
          <p:pic>
            <p:nvPicPr>
              <p:cNvPr id="49" name="Picture 48" descr="hdf_logo.jpg"/>
              <p:cNvPicPr>
                <a:picLocks noChangeAspect="1"/>
              </p:cNvPicPr>
              <p:nvPr/>
            </p:nvPicPr>
            <p:blipFill>
              <a:blip r:embed="rId13" cstate="print"/>
              <a:srcRect r="63151"/>
              <a:stretch>
                <a:fillRect/>
              </a:stretch>
            </p:blipFill>
            <p:spPr>
              <a:xfrm>
                <a:off x="6816948" y="1916832"/>
                <a:ext cx="315383" cy="288032"/>
              </a:xfrm>
              <a:prstGeom prst="rect">
                <a:avLst/>
              </a:prstGeom>
            </p:spPr>
          </p:pic>
        </p:grpSp>
        <p:grpSp>
          <p:nvGrpSpPr>
            <p:cNvPr id="37" name="Group 98"/>
            <p:cNvGrpSpPr/>
            <p:nvPr/>
          </p:nvGrpSpPr>
          <p:grpSpPr>
            <a:xfrm>
              <a:off x="6501599" y="4221088"/>
              <a:ext cx="1881833" cy="1022920"/>
              <a:chOff x="6357583" y="4221088"/>
              <a:chExt cx="1881833" cy="1022920"/>
            </a:xfrm>
          </p:grpSpPr>
          <p:grpSp>
            <p:nvGrpSpPr>
              <p:cNvPr id="38" name="Group 88"/>
              <p:cNvGrpSpPr/>
              <p:nvPr/>
            </p:nvGrpSpPr>
            <p:grpSpPr>
              <a:xfrm>
                <a:off x="6357583" y="4221088"/>
                <a:ext cx="1881833" cy="1022920"/>
                <a:chOff x="4413367" y="3717032"/>
                <a:chExt cx="1881833" cy="1022920"/>
              </a:xfrm>
            </p:grpSpPr>
            <p:pic>
              <p:nvPicPr>
                <p:cNvPr id="35" name="Picture 34" descr="TIFF.jpg"/>
                <p:cNvPicPr>
                  <a:picLocks noChangeAspect="1"/>
                </p:cNvPicPr>
                <p:nvPr/>
              </p:nvPicPr>
              <p:blipFill>
                <a:blip r:embed="rId10" cstate="print">
                  <a:clrChange>
                    <a:clrFrom>
                      <a:srgbClr val="F6F6F6"/>
                    </a:clrFrom>
                    <a:clrTo>
                      <a:srgbClr val="F6F6F6">
                        <a:alpha val="0"/>
                      </a:srgbClr>
                    </a:clrTo>
                  </a:clrChange>
                </a:blip>
                <a:stretch>
                  <a:fillRect/>
                </a:stretch>
              </p:blipFill>
              <p:spPr>
                <a:xfrm>
                  <a:off x="4413367" y="3717032"/>
                  <a:ext cx="576064" cy="576064"/>
                </a:xfrm>
                <a:prstGeom prst="rect">
                  <a:avLst/>
                </a:prstGeom>
              </p:spPr>
            </p:pic>
            <p:grpSp>
              <p:nvGrpSpPr>
                <p:cNvPr id="39" name="Group 87"/>
                <p:cNvGrpSpPr/>
                <p:nvPr/>
              </p:nvGrpSpPr>
              <p:grpSpPr>
                <a:xfrm>
                  <a:off x="4716016" y="3789040"/>
                  <a:ext cx="1579184" cy="950912"/>
                  <a:chOff x="4716016" y="3789040"/>
                  <a:chExt cx="1579184" cy="950912"/>
                </a:xfrm>
              </p:grpSpPr>
              <p:grpSp>
                <p:nvGrpSpPr>
                  <p:cNvPr id="40" name="Gruppo 33"/>
                  <p:cNvGrpSpPr/>
                  <p:nvPr/>
                </p:nvGrpSpPr>
                <p:grpSpPr>
                  <a:xfrm>
                    <a:off x="4716016" y="3789040"/>
                    <a:ext cx="849479" cy="734888"/>
                    <a:chOff x="4716016" y="2996952"/>
                    <a:chExt cx="849479" cy="734888"/>
                  </a:xfrm>
                </p:grpSpPr>
                <p:pic>
                  <p:nvPicPr>
                    <p:cNvPr id="46" name="Immagine 34" descr="file-icon.png"/>
                    <p:cNvPicPr>
                      <a:picLocks noChangeAspect="1"/>
                    </p:cNvPicPr>
                    <p:nvPr/>
                  </p:nvPicPr>
                  <p:blipFill>
                    <a:blip r:embed="rId7" cstate="print"/>
                    <a:stretch>
                      <a:fillRect/>
                    </a:stretch>
                  </p:blipFill>
                  <p:spPr>
                    <a:xfrm>
                      <a:off x="4989431" y="2996952"/>
                      <a:ext cx="576064" cy="576064"/>
                    </a:xfrm>
                    <a:prstGeom prst="rect">
                      <a:avLst/>
                    </a:prstGeom>
                  </p:spPr>
                </p:pic>
                <p:sp>
                  <p:nvSpPr>
                    <p:cNvPr id="47" name="CasellaDiTesto 35"/>
                    <p:cNvSpPr txBox="1"/>
                    <p:nvPr/>
                  </p:nvSpPr>
                  <p:spPr>
                    <a:xfrm>
                      <a:off x="4716016" y="3501008"/>
                      <a:ext cx="576064" cy="230832"/>
                    </a:xfrm>
                    <a:prstGeom prst="rect">
                      <a:avLst/>
                    </a:prstGeom>
                    <a:noFill/>
                  </p:spPr>
                  <p:txBody>
                    <a:bodyPr wrap="square" rtlCol="0">
                      <a:spAutoFit/>
                    </a:bodyPr>
                    <a:lstStyle/>
                    <a:p>
                      <a:pPr algn="ctr"/>
                      <a:endParaRPr lang="en-US" sz="900" dirty="0">
                        <a:latin typeface="Gill Sans"/>
                      </a:endParaRPr>
                    </a:p>
                  </p:txBody>
                </p:sp>
              </p:grpSp>
              <p:grpSp>
                <p:nvGrpSpPr>
                  <p:cNvPr id="48" name="Group 84"/>
                  <p:cNvGrpSpPr/>
                  <p:nvPr/>
                </p:nvGrpSpPr>
                <p:grpSpPr>
                  <a:xfrm>
                    <a:off x="5349471" y="3861048"/>
                    <a:ext cx="576064" cy="576064"/>
                    <a:chOff x="5133447" y="3861048"/>
                    <a:chExt cx="576064" cy="576064"/>
                  </a:xfrm>
                </p:grpSpPr>
                <p:pic>
                  <p:nvPicPr>
                    <p:cNvPr id="44" name="Immagine 37" descr="file-icon.png"/>
                    <p:cNvPicPr>
                      <a:picLocks noChangeAspect="1"/>
                    </p:cNvPicPr>
                    <p:nvPr/>
                  </p:nvPicPr>
                  <p:blipFill>
                    <a:blip r:embed="rId7" cstate="print"/>
                    <a:stretch>
                      <a:fillRect/>
                    </a:stretch>
                  </p:blipFill>
                  <p:spPr>
                    <a:xfrm>
                      <a:off x="5133447" y="3861048"/>
                      <a:ext cx="576064" cy="576064"/>
                    </a:xfrm>
                    <a:prstGeom prst="rect">
                      <a:avLst/>
                    </a:prstGeom>
                  </p:spPr>
                </p:pic>
                <p:pic>
                  <p:nvPicPr>
                    <p:cNvPr id="45" name="Immagine 12" descr="netcdf.png"/>
                    <p:cNvPicPr>
                      <a:picLocks noChangeAspect="1"/>
                    </p:cNvPicPr>
                    <p:nvPr/>
                  </p:nvPicPr>
                  <p:blipFill>
                    <a:blip r:embed="rId12" cstate="print"/>
                    <a:stretch>
                      <a:fillRect/>
                    </a:stretch>
                  </p:blipFill>
                  <p:spPr>
                    <a:xfrm>
                      <a:off x="5277463" y="4077072"/>
                      <a:ext cx="300236" cy="216024"/>
                    </a:xfrm>
                    <a:prstGeom prst="rect">
                      <a:avLst/>
                    </a:prstGeom>
                    <a:ln>
                      <a:noFill/>
                    </a:ln>
                    <a:effectLst>
                      <a:outerShdw blurRad="292100" dist="139700" dir="2700000" algn="tl" rotWithShape="0">
                        <a:srgbClr val="333333">
                          <a:alpha val="65000"/>
                        </a:srgbClr>
                      </a:outerShdw>
                    </a:effectLst>
                  </p:spPr>
                </p:pic>
              </p:grpSp>
              <p:grpSp>
                <p:nvGrpSpPr>
                  <p:cNvPr id="51" name="Group 83"/>
                  <p:cNvGrpSpPr/>
                  <p:nvPr/>
                </p:nvGrpSpPr>
                <p:grpSpPr>
                  <a:xfrm>
                    <a:off x="5436096" y="3908814"/>
                    <a:ext cx="859104" cy="831138"/>
                    <a:chOff x="5364088" y="3836806"/>
                    <a:chExt cx="859104" cy="831138"/>
                  </a:xfrm>
                </p:grpSpPr>
                <p:grpSp>
                  <p:nvGrpSpPr>
                    <p:cNvPr id="53" name="Gruppo 39"/>
                    <p:cNvGrpSpPr/>
                    <p:nvPr/>
                  </p:nvGrpSpPr>
                  <p:grpSpPr>
                    <a:xfrm>
                      <a:off x="5364088" y="3836806"/>
                      <a:ext cx="859104" cy="831138"/>
                      <a:chOff x="4716016" y="2900702"/>
                      <a:chExt cx="859104" cy="831138"/>
                    </a:xfrm>
                  </p:grpSpPr>
                  <p:pic>
                    <p:nvPicPr>
                      <p:cNvPr id="42" name="Immagine 40" descr="file-icon.png"/>
                      <p:cNvPicPr>
                        <a:picLocks noChangeAspect="1"/>
                      </p:cNvPicPr>
                      <p:nvPr/>
                    </p:nvPicPr>
                    <p:blipFill>
                      <a:blip r:embed="rId7" cstate="print"/>
                      <a:stretch>
                        <a:fillRect/>
                      </a:stretch>
                    </p:blipFill>
                    <p:spPr>
                      <a:xfrm>
                        <a:off x="4999056" y="2900702"/>
                        <a:ext cx="576064" cy="576064"/>
                      </a:xfrm>
                      <a:prstGeom prst="rect">
                        <a:avLst/>
                      </a:prstGeom>
                    </p:spPr>
                  </p:pic>
                  <p:sp>
                    <p:nvSpPr>
                      <p:cNvPr id="43" name="CasellaDiTesto 41"/>
                      <p:cNvSpPr txBox="1"/>
                      <p:nvPr/>
                    </p:nvSpPr>
                    <p:spPr>
                      <a:xfrm>
                        <a:off x="4716016" y="3501008"/>
                        <a:ext cx="576064" cy="230832"/>
                      </a:xfrm>
                      <a:prstGeom prst="rect">
                        <a:avLst/>
                      </a:prstGeom>
                      <a:noFill/>
                    </p:spPr>
                    <p:txBody>
                      <a:bodyPr wrap="square" rtlCol="0">
                        <a:spAutoFit/>
                      </a:bodyPr>
                      <a:lstStyle/>
                      <a:p>
                        <a:pPr algn="ctr"/>
                        <a:endParaRPr lang="en-US" sz="900" dirty="0">
                          <a:latin typeface="Gill Sans"/>
                        </a:endParaRPr>
                      </a:p>
                    </p:txBody>
                  </p:sp>
                </p:grpSp>
                <p:pic>
                  <p:nvPicPr>
                    <p:cNvPr id="41" name="Immagine 12" descr="netcdf.png"/>
                    <p:cNvPicPr>
                      <a:picLocks noChangeAspect="1"/>
                    </p:cNvPicPr>
                    <p:nvPr/>
                  </p:nvPicPr>
                  <p:blipFill>
                    <a:blip r:embed="rId12" cstate="print"/>
                    <a:stretch>
                      <a:fillRect/>
                    </a:stretch>
                  </p:blipFill>
                  <p:spPr>
                    <a:xfrm>
                      <a:off x="5791144" y="4052830"/>
                      <a:ext cx="300236" cy="216024"/>
                    </a:xfrm>
                    <a:prstGeom prst="rect">
                      <a:avLst/>
                    </a:prstGeom>
                    <a:ln>
                      <a:noFill/>
                    </a:ln>
                    <a:effectLst>
                      <a:outerShdw blurRad="292100" dist="139700" dir="2700000" algn="tl" rotWithShape="0">
                        <a:srgbClr val="333333">
                          <a:alpha val="65000"/>
                        </a:srgbClr>
                      </a:outerShdw>
                    </a:effectLst>
                  </p:spPr>
                </p:pic>
              </p:grpSp>
            </p:grpSp>
          </p:grpSp>
          <p:pic>
            <p:nvPicPr>
              <p:cNvPr id="34" name="Picture 33" descr="hdf_logo.jpg"/>
              <p:cNvPicPr>
                <a:picLocks noChangeAspect="1"/>
              </p:cNvPicPr>
              <p:nvPr/>
            </p:nvPicPr>
            <p:blipFill>
              <a:blip r:embed="rId13" cstate="print"/>
              <a:srcRect r="63151"/>
              <a:stretch>
                <a:fillRect/>
              </a:stretch>
            </p:blipFill>
            <p:spPr>
              <a:xfrm>
                <a:off x="7031055" y="4483720"/>
                <a:ext cx="315383" cy="288032"/>
              </a:xfrm>
              <a:prstGeom prst="rect">
                <a:avLst/>
              </a:prstGeom>
            </p:spPr>
          </p:pic>
        </p:grpSp>
      </p:grpSp>
      <p:pic>
        <p:nvPicPr>
          <p:cNvPr id="68" name="Picture 67" descr="image-2.jpg"/>
          <p:cNvPicPr>
            <a:picLocks noChangeAspect="1"/>
          </p:cNvPicPr>
          <p:nvPr/>
        </p:nvPicPr>
        <p:blipFill>
          <a:blip r:embed="rId14" cstate="print"/>
          <a:stretch>
            <a:fillRect/>
          </a:stretch>
        </p:blipFill>
        <p:spPr>
          <a:xfrm>
            <a:off x="179512" y="4587344"/>
            <a:ext cx="2171700" cy="1085850"/>
          </a:xfrm>
          <a:prstGeom prst="rect">
            <a:avLst/>
          </a:prstGeom>
        </p:spPr>
      </p:pic>
      <p:pic>
        <p:nvPicPr>
          <p:cNvPr id="69" name="Picture 68" descr="arctic.gif"/>
          <p:cNvPicPr>
            <a:picLocks noChangeAspect="1"/>
          </p:cNvPicPr>
          <p:nvPr/>
        </p:nvPicPr>
        <p:blipFill>
          <a:blip r:embed="rId15" cstate="print"/>
          <a:stretch>
            <a:fillRect/>
          </a:stretch>
        </p:blipFill>
        <p:spPr>
          <a:xfrm>
            <a:off x="1835696" y="5050844"/>
            <a:ext cx="1309316" cy="1309316"/>
          </a:xfrm>
          <a:prstGeom prst="rect">
            <a:avLst/>
          </a:prstGeom>
        </p:spPr>
      </p:pic>
      <p:grpSp>
        <p:nvGrpSpPr>
          <p:cNvPr id="54" name="Group 111"/>
          <p:cNvGrpSpPr/>
          <p:nvPr/>
        </p:nvGrpSpPr>
        <p:grpSpPr>
          <a:xfrm>
            <a:off x="3419872" y="4443328"/>
            <a:ext cx="3816424" cy="1728192"/>
            <a:chOff x="3419872" y="4941168"/>
            <a:chExt cx="3816424" cy="1728192"/>
          </a:xfrm>
        </p:grpSpPr>
        <p:pic>
          <p:nvPicPr>
            <p:cNvPr id="71" name="Picture 3" descr="C:\DOCUME~1\ADMINI~1\IMPOST~1\Temp\VMwareDnD\d17859a2\4326.png"/>
            <p:cNvPicPr>
              <a:picLocks noChangeAspect="1" noChangeArrowheads="1"/>
            </p:cNvPicPr>
            <p:nvPr/>
          </p:nvPicPr>
          <p:blipFill>
            <a:blip r:embed="rId16" cstate="print"/>
            <a:srcRect/>
            <a:stretch>
              <a:fillRect/>
            </a:stretch>
          </p:blipFill>
          <p:spPr bwMode="auto">
            <a:xfrm>
              <a:off x="4560575" y="4941168"/>
              <a:ext cx="2675721" cy="1303395"/>
            </a:xfrm>
            <a:prstGeom prst="rect">
              <a:avLst/>
            </a:prstGeom>
            <a:noFill/>
          </p:spPr>
        </p:pic>
        <p:pic>
          <p:nvPicPr>
            <p:cNvPr id="72" name="Picture 71" descr="images.jpg"/>
            <p:cNvPicPr>
              <a:picLocks noChangeAspect="1"/>
            </p:cNvPicPr>
            <p:nvPr/>
          </p:nvPicPr>
          <p:blipFill>
            <a:blip r:embed="rId17" cstate="print"/>
            <a:stretch>
              <a:fillRect/>
            </a:stretch>
          </p:blipFill>
          <p:spPr>
            <a:xfrm>
              <a:off x="3419872" y="5301208"/>
              <a:ext cx="1954503" cy="1368152"/>
            </a:xfrm>
            <a:prstGeom prst="rect">
              <a:avLst/>
            </a:prstGeom>
          </p:spPr>
        </p:pic>
      </p:grpSp>
      <p:pic>
        <p:nvPicPr>
          <p:cNvPr id="73" name="Picture 72" descr="image-3.jpg"/>
          <p:cNvPicPr>
            <a:picLocks noChangeAspect="1"/>
          </p:cNvPicPr>
          <p:nvPr/>
        </p:nvPicPr>
        <p:blipFill>
          <a:blip r:embed="rId18" cstate="print"/>
          <a:stretch>
            <a:fillRect/>
          </a:stretch>
        </p:blipFill>
        <p:spPr>
          <a:xfrm>
            <a:off x="6660232" y="4759960"/>
            <a:ext cx="2520643" cy="1411560"/>
          </a:xfrm>
          <a:prstGeom prst="rect">
            <a:avLst/>
          </a:prstGeom>
        </p:spPr>
      </p:pic>
    </p:spTree>
    <p:extLst>
      <p:ext uri="{BB962C8B-B14F-4D97-AF65-F5344CB8AC3E}">
        <p14:creationId xmlns:p14="http://schemas.microsoft.com/office/powerpoint/2010/main" val="9906927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dissolve">
                                      <p:cBhvr>
                                        <p:cTn id="7" dur="500"/>
                                        <p:tgtEl>
                                          <p:spTgt spid="10">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animEffect transition="in" filter="dissolve">
                                      <p:cBhvr>
                                        <p:cTn id="15" dur="500"/>
                                        <p:tgtEl>
                                          <p:spTgt spid="10">
                                            <p:txEl>
                                              <p:pRg st="2" end="2"/>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dissolve">
                                      <p:cBhvr>
                                        <p:cTn id="18" dur="500"/>
                                        <p:tgtEl>
                                          <p:spTgt spid="15"/>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dissolve">
                                      <p:cBhvr>
                                        <p:cTn id="21" dur="500"/>
                                        <p:tgtEl>
                                          <p:spTgt spid="9"/>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dissolve">
                                      <p:cBhvr>
                                        <p:cTn id="24" dur="500"/>
                                        <p:tgtEl>
                                          <p:spTgt spid="7"/>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dissolve">
                                      <p:cBhvr>
                                        <p:cTn id="27" dur="500"/>
                                        <p:tgtEl>
                                          <p:spTgt spid="8"/>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dissolve">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10">
                                            <p:txEl>
                                              <p:pRg st="3" end="3"/>
                                            </p:txEl>
                                          </p:spTgt>
                                        </p:tgtEl>
                                        <p:attrNameLst>
                                          <p:attrName>style.visibility</p:attrName>
                                        </p:attrNameLst>
                                      </p:cBhvr>
                                      <p:to>
                                        <p:strVal val="visible"/>
                                      </p:to>
                                    </p:set>
                                    <p:animEffect transition="in" filter="dissolve">
                                      <p:cBhvr>
                                        <p:cTn id="35" dur="500"/>
                                        <p:tgtEl>
                                          <p:spTgt spid="10">
                                            <p:txEl>
                                              <p:pRg st="3" end="3"/>
                                            </p:txEl>
                                          </p:spTgt>
                                        </p:tgtEl>
                                      </p:cBhvr>
                                    </p:animEffect>
                                  </p:childTnLst>
                                </p:cTn>
                              </p:par>
                              <p:par>
                                <p:cTn id="36" presetID="9" presetClass="entr" presetSubtype="0" fill="hold" nodeType="withEffect">
                                  <p:stCondLst>
                                    <p:cond delay="0"/>
                                  </p:stCondLst>
                                  <p:childTnLst>
                                    <p:set>
                                      <p:cBhvr>
                                        <p:cTn id="37" dur="1" fill="hold">
                                          <p:stCondLst>
                                            <p:cond delay="0"/>
                                          </p:stCondLst>
                                        </p:cTn>
                                        <p:tgtEl>
                                          <p:spTgt spid="68"/>
                                        </p:tgtEl>
                                        <p:attrNameLst>
                                          <p:attrName>style.visibility</p:attrName>
                                        </p:attrNameLst>
                                      </p:cBhvr>
                                      <p:to>
                                        <p:strVal val="visible"/>
                                      </p:to>
                                    </p:set>
                                    <p:animEffect transition="in" filter="dissolve">
                                      <p:cBhvr>
                                        <p:cTn id="38" dur="500"/>
                                        <p:tgtEl>
                                          <p:spTgt spid="68"/>
                                        </p:tgtEl>
                                      </p:cBhvr>
                                    </p:animEffect>
                                  </p:childTnLst>
                                </p:cTn>
                              </p:par>
                              <p:par>
                                <p:cTn id="39" presetID="9" presetClass="entr" presetSubtype="0" fill="hold" nodeType="withEffect">
                                  <p:stCondLst>
                                    <p:cond delay="0"/>
                                  </p:stCondLst>
                                  <p:childTnLst>
                                    <p:set>
                                      <p:cBhvr>
                                        <p:cTn id="40" dur="1" fill="hold">
                                          <p:stCondLst>
                                            <p:cond delay="0"/>
                                          </p:stCondLst>
                                        </p:cTn>
                                        <p:tgtEl>
                                          <p:spTgt spid="69"/>
                                        </p:tgtEl>
                                        <p:attrNameLst>
                                          <p:attrName>style.visibility</p:attrName>
                                        </p:attrNameLst>
                                      </p:cBhvr>
                                      <p:to>
                                        <p:strVal val="visible"/>
                                      </p:to>
                                    </p:set>
                                    <p:animEffect transition="in" filter="dissolve">
                                      <p:cBhvr>
                                        <p:cTn id="41" dur="500"/>
                                        <p:tgtEl>
                                          <p:spTgt spid="69"/>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nodeType="clickEffect">
                                  <p:stCondLst>
                                    <p:cond delay="0"/>
                                  </p:stCondLst>
                                  <p:childTnLst>
                                    <p:set>
                                      <p:cBhvr>
                                        <p:cTn id="45" dur="1" fill="hold">
                                          <p:stCondLst>
                                            <p:cond delay="0"/>
                                          </p:stCondLst>
                                        </p:cTn>
                                        <p:tgtEl>
                                          <p:spTgt spid="10">
                                            <p:txEl>
                                              <p:pRg st="4" end="4"/>
                                            </p:txEl>
                                          </p:spTgt>
                                        </p:tgtEl>
                                        <p:attrNameLst>
                                          <p:attrName>style.visibility</p:attrName>
                                        </p:attrNameLst>
                                      </p:cBhvr>
                                      <p:to>
                                        <p:strVal val="visible"/>
                                      </p:to>
                                    </p:set>
                                    <p:animEffect transition="in" filter="dissolve">
                                      <p:cBhvr>
                                        <p:cTn id="46" dur="500"/>
                                        <p:tgtEl>
                                          <p:spTgt spid="10">
                                            <p:txEl>
                                              <p:pRg st="4" end="4"/>
                                            </p:txEl>
                                          </p:spTgt>
                                        </p:tgtEl>
                                      </p:cBhvr>
                                    </p:animEffect>
                                  </p:childTnLst>
                                </p:cTn>
                              </p:par>
                              <p:par>
                                <p:cTn id="47" presetID="9" presetClass="entr" presetSubtype="0" fill="hold" nodeType="withEffect">
                                  <p:stCondLst>
                                    <p:cond delay="0"/>
                                  </p:stCondLst>
                                  <p:childTnLst>
                                    <p:set>
                                      <p:cBhvr>
                                        <p:cTn id="48" dur="1" fill="hold">
                                          <p:stCondLst>
                                            <p:cond delay="0"/>
                                          </p:stCondLst>
                                        </p:cTn>
                                        <p:tgtEl>
                                          <p:spTgt spid="54"/>
                                        </p:tgtEl>
                                        <p:attrNameLst>
                                          <p:attrName>style.visibility</p:attrName>
                                        </p:attrNameLst>
                                      </p:cBhvr>
                                      <p:to>
                                        <p:strVal val="visible"/>
                                      </p:to>
                                    </p:set>
                                    <p:animEffect transition="in" filter="dissolve">
                                      <p:cBhvr>
                                        <p:cTn id="49" dur="500"/>
                                        <p:tgtEl>
                                          <p:spTgt spid="54"/>
                                        </p:tgtEl>
                                      </p:cBhvr>
                                    </p:animEffect>
                                  </p:childTnLst>
                                </p:cTn>
                              </p:par>
                            </p:childTnLst>
                          </p:cTn>
                        </p:par>
                      </p:childTnLst>
                    </p:cTn>
                  </p:par>
                  <p:par>
                    <p:cTn id="50" fill="hold">
                      <p:stCondLst>
                        <p:cond delay="indefinite"/>
                      </p:stCondLst>
                      <p:childTnLst>
                        <p:par>
                          <p:cTn id="51" fill="hold">
                            <p:stCondLst>
                              <p:cond delay="0"/>
                            </p:stCondLst>
                            <p:childTnLst>
                              <p:par>
                                <p:cTn id="52" presetID="9" presetClass="entr" presetSubtype="0" fill="hold" nodeType="clickEffect">
                                  <p:stCondLst>
                                    <p:cond delay="0"/>
                                  </p:stCondLst>
                                  <p:childTnLst>
                                    <p:set>
                                      <p:cBhvr>
                                        <p:cTn id="53" dur="1" fill="hold">
                                          <p:stCondLst>
                                            <p:cond delay="0"/>
                                          </p:stCondLst>
                                        </p:cTn>
                                        <p:tgtEl>
                                          <p:spTgt spid="10">
                                            <p:txEl>
                                              <p:pRg st="5" end="5"/>
                                            </p:txEl>
                                          </p:spTgt>
                                        </p:tgtEl>
                                        <p:attrNameLst>
                                          <p:attrName>style.visibility</p:attrName>
                                        </p:attrNameLst>
                                      </p:cBhvr>
                                      <p:to>
                                        <p:strVal val="visible"/>
                                      </p:to>
                                    </p:set>
                                    <p:animEffect transition="in" filter="dissolve">
                                      <p:cBhvr>
                                        <p:cTn id="54" dur="500"/>
                                        <p:tgtEl>
                                          <p:spTgt spid="10">
                                            <p:txEl>
                                              <p:pRg st="5" end="5"/>
                                            </p:txEl>
                                          </p:spTgt>
                                        </p:tgtEl>
                                      </p:cBhvr>
                                    </p:animEffect>
                                  </p:childTnLst>
                                </p:cTn>
                              </p:par>
                              <p:par>
                                <p:cTn id="55" presetID="9" presetClass="entr" presetSubtype="0" fill="hold" nodeType="withEffect">
                                  <p:stCondLst>
                                    <p:cond delay="0"/>
                                  </p:stCondLst>
                                  <p:childTnLst>
                                    <p:set>
                                      <p:cBhvr>
                                        <p:cTn id="56" dur="1" fill="hold">
                                          <p:stCondLst>
                                            <p:cond delay="0"/>
                                          </p:stCondLst>
                                        </p:cTn>
                                        <p:tgtEl>
                                          <p:spTgt spid="73"/>
                                        </p:tgtEl>
                                        <p:attrNameLst>
                                          <p:attrName>style.visibility</p:attrName>
                                        </p:attrNameLst>
                                      </p:cBhvr>
                                      <p:to>
                                        <p:strVal val="visible"/>
                                      </p:to>
                                    </p:set>
                                    <p:animEffect transition="in" filter="dissolve">
                                      <p:cBhvr>
                                        <p:cTn id="57" dur="500"/>
                                        <p:tgtEl>
                                          <p:spTgt spid="73"/>
                                        </p:tgtEl>
                                      </p:cBhvr>
                                    </p:animEffect>
                                  </p:childTnLst>
                                </p:cTn>
                              </p:par>
                              <p:par>
                                <p:cTn id="58" presetID="9" presetClass="entr" presetSubtype="0" fill="hold" nodeType="withEffect">
                                  <p:stCondLst>
                                    <p:cond delay="0"/>
                                  </p:stCondLst>
                                  <p:childTnLst>
                                    <p:set>
                                      <p:cBhvr>
                                        <p:cTn id="59" dur="1" fill="hold">
                                          <p:stCondLst>
                                            <p:cond delay="0"/>
                                          </p:stCondLst>
                                        </p:cTn>
                                        <p:tgtEl>
                                          <p:spTgt spid="10">
                                            <p:txEl>
                                              <p:pRg st="6" end="6"/>
                                            </p:txEl>
                                          </p:spTgt>
                                        </p:tgtEl>
                                        <p:attrNameLst>
                                          <p:attrName>style.visibility</p:attrName>
                                        </p:attrNameLst>
                                      </p:cBhvr>
                                      <p:to>
                                        <p:strVal val="visible"/>
                                      </p:to>
                                    </p:set>
                                    <p:animEffect transition="in" filter="dissolve">
                                      <p:cBhvr>
                                        <p:cTn id="60" dur="500"/>
                                        <p:tgtEl>
                                          <p:spTgt spid="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4000"/>
            <a:ext cx="3007360" cy="599440"/>
          </a:xfrm>
        </p:spPr>
        <p:txBody>
          <a:bodyPr>
            <a:normAutofit/>
          </a:bodyPr>
          <a:lstStyle/>
          <a:p>
            <a:pPr algn="l"/>
            <a:r>
              <a:rPr lang="en-US" sz="2600" b="1" dirty="0" smtClean="0">
                <a:latin typeface="Calibri"/>
              </a:rPr>
              <a:t>Enter the Broker</a:t>
            </a:r>
            <a:endParaRPr lang="en-US" sz="2600" b="1" dirty="0">
              <a:latin typeface="Calibri"/>
            </a:endParaRPr>
          </a:p>
        </p:txBody>
      </p:sp>
      <p:sp>
        <p:nvSpPr>
          <p:cNvPr id="3" name="Slide Number Placeholder 2"/>
          <p:cNvSpPr>
            <a:spLocks noGrp="1"/>
          </p:cNvSpPr>
          <p:nvPr>
            <p:ph type="sldNum" sz="quarter" idx="12"/>
          </p:nvPr>
        </p:nvSpPr>
        <p:spPr/>
        <p:txBody>
          <a:bodyPr>
            <a:normAutofit/>
          </a:bodyPr>
          <a:lstStyle/>
          <a:p>
            <a:fld id="{40164DB1-43D2-334C-B2F7-64A7CE0127F5}" type="slidenum">
              <a:rPr lang="en-US" smtClean="0">
                <a:latin typeface="Gill Sans"/>
              </a:rPr>
              <a:pPr/>
              <a:t>152</a:t>
            </a:fld>
            <a:endParaRPr lang="en-US">
              <a:latin typeface="Gill Sans"/>
            </a:endParaRPr>
          </a:p>
        </p:txBody>
      </p:sp>
      <p:sp>
        <p:nvSpPr>
          <p:cNvPr id="4" name="Content Placeholder 3"/>
          <p:cNvSpPr>
            <a:spLocks noGrp="1"/>
          </p:cNvSpPr>
          <p:nvPr>
            <p:ph sz="quarter" idx="1"/>
          </p:nvPr>
        </p:nvSpPr>
        <p:spPr>
          <a:xfrm>
            <a:off x="457200" y="1341120"/>
            <a:ext cx="8229600" cy="4525963"/>
          </a:xfrm>
        </p:spPr>
        <p:txBody>
          <a:bodyPr>
            <a:normAutofit fontScale="92500" lnSpcReduction="10000"/>
          </a:bodyPr>
          <a:lstStyle/>
          <a:p>
            <a:r>
              <a:rPr lang="en-US" dirty="0">
                <a:latin typeface="Gill Sans"/>
              </a:rPr>
              <a:t>D</a:t>
            </a:r>
            <a:r>
              <a:rPr lang="en-US" dirty="0" smtClean="0">
                <a:latin typeface="Gill Sans"/>
              </a:rPr>
              <a:t>istinct</a:t>
            </a:r>
            <a:r>
              <a:rPr lang="en-US" dirty="0">
                <a:latin typeface="Gill Sans"/>
              </a:rPr>
              <a:t>, third party which acts as a communications middleman between the source and the target of a </a:t>
            </a:r>
            <a:r>
              <a:rPr lang="en-US" dirty="0" smtClean="0">
                <a:latin typeface="Gill Sans"/>
              </a:rPr>
              <a:t>communication</a:t>
            </a:r>
            <a:endParaRPr lang="en-US" dirty="0">
              <a:latin typeface="Gill Sans"/>
            </a:endParaRPr>
          </a:p>
          <a:p>
            <a:pPr lvl="1"/>
            <a:r>
              <a:rPr lang="en-US" dirty="0">
                <a:latin typeface="Gill Sans"/>
              </a:rPr>
              <a:t>In </a:t>
            </a:r>
            <a:r>
              <a:rPr lang="en-US" dirty="0" smtClean="0">
                <a:latin typeface="Gill Sans"/>
              </a:rPr>
              <a:t>Economics: an </a:t>
            </a:r>
            <a:r>
              <a:rPr lang="en-US" dirty="0">
                <a:latin typeface="Gill Sans"/>
              </a:rPr>
              <a:t>individual party that arranges transactions between a buyer and a </a:t>
            </a:r>
            <a:r>
              <a:rPr lang="en-US" dirty="0" smtClean="0">
                <a:latin typeface="Gill Sans"/>
              </a:rPr>
              <a:t>seller</a:t>
            </a:r>
          </a:p>
          <a:p>
            <a:r>
              <a:rPr lang="en-US" dirty="0" smtClean="0">
                <a:latin typeface="Gill Sans"/>
              </a:rPr>
              <a:t>Cf. Proxy: an agent authorized </a:t>
            </a:r>
            <a:r>
              <a:rPr lang="en-US" dirty="0">
                <a:latin typeface="Gill Sans"/>
              </a:rPr>
              <a:t>to act for </a:t>
            </a:r>
            <a:r>
              <a:rPr lang="en-US" dirty="0" smtClean="0">
                <a:latin typeface="Gill Sans"/>
              </a:rPr>
              <a:t>another party, keeping the same interface (but may add new behavior)</a:t>
            </a:r>
          </a:p>
          <a:p>
            <a:r>
              <a:rPr lang="en-US" dirty="0" smtClean="0">
                <a:latin typeface="Gill Sans"/>
              </a:rPr>
              <a:t>Cf. Adapter: an agent preserving the behavior of another party, while changing its interface</a:t>
            </a:r>
            <a:endParaRPr lang="en-US" dirty="0">
              <a:latin typeface="Gill Sans"/>
            </a:endParaRPr>
          </a:p>
        </p:txBody>
      </p:sp>
    </p:spTree>
    <p:extLst>
      <p:ext uri="{BB962C8B-B14F-4D97-AF65-F5344CB8AC3E}">
        <p14:creationId xmlns:p14="http://schemas.microsoft.com/office/powerpoint/2010/main" val="26557486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dissolve">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dissolve">
                                      <p:cBhvr>
                                        <p:cTn id="15" dur="500"/>
                                        <p:tgtEl>
                                          <p:spTgt spid="4">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animEffect transition="in" filter="dissolve">
                                      <p:cBhvr>
                                        <p:cTn id="20"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44"/>
          <p:cNvGrpSpPr/>
          <p:nvPr/>
        </p:nvGrpSpPr>
        <p:grpSpPr>
          <a:xfrm>
            <a:off x="20707" y="913826"/>
            <a:ext cx="3226909" cy="1723821"/>
            <a:chOff x="192961" y="346914"/>
            <a:chExt cx="6065795" cy="3240360"/>
          </a:xfrm>
        </p:grpSpPr>
        <p:pic>
          <p:nvPicPr>
            <p:cNvPr id="22" name="Immagine 21" descr="clouds-7.jpg"/>
            <p:cNvPicPr>
              <a:picLocks noChangeAspect="1"/>
            </p:cNvPicPr>
            <p:nvPr/>
          </p:nvPicPr>
          <p:blipFill>
            <a:blip r:embed="rId3" cstate="print">
              <a:clrChange>
                <a:clrFrom>
                  <a:srgbClr val="FFFFFF"/>
                </a:clrFrom>
                <a:clrTo>
                  <a:srgbClr val="FFFFFF">
                    <a:alpha val="0"/>
                  </a:srgbClr>
                </a:clrTo>
              </a:clrChange>
            </a:blip>
            <a:stretch>
              <a:fillRect/>
            </a:stretch>
          </p:blipFill>
          <p:spPr>
            <a:xfrm>
              <a:off x="192961" y="346914"/>
              <a:ext cx="6065795" cy="3240360"/>
            </a:xfrm>
            <a:prstGeom prst="rect">
              <a:avLst/>
            </a:prstGeom>
          </p:spPr>
        </p:pic>
        <p:sp>
          <p:nvSpPr>
            <p:cNvPr id="4" name="Elaborazione 3"/>
            <p:cNvSpPr/>
            <p:nvPr/>
          </p:nvSpPr>
          <p:spPr>
            <a:xfrm>
              <a:off x="1475656" y="1772816"/>
              <a:ext cx="3888432" cy="360040"/>
            </a:xfrm>
            <a:prstGeom prst="flowChartProcess">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solidFill>
                  <a:prstClr val="white"/>
                </a:solidFill>
                <a:latin typeface="Gill Sans"/>
              </a:endParaRPr>
            </a:p>
          </p:txBody>
        </p:sp>
        <p:cxnSp>
          <p:nvCxnSpPr>
            <p:cNvPr id="6" name="Connettore 1 5"/>
            <p:cNvCxnSpPr/>
            <p:nvPr/>
          </p:nvCxnSpPr>
          <p:spPr>
            <a:xfrm>
              <a:off x="1475656" y="1772816"/>
              <a:ext cx="3888432" cy="0"/>
            </a:xfrm>
            <a:prstGeom prst="line">
              <a:avLst/>
            </a:prstGeom>
            <a:ln w="285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7" name="Connettore 1 6"/>
            <p:cNvCxnSpPr/>
            <p:nvPr/>
          </p:nvCxnSpPr>
          <p:spPr>
            <a:xfrm>
              <a:off x="1475656" y="2132856"/>
              <a:ext cx="3888432" cy="0"/>
            </a:xfrm>
            <a:prstGeom prst="line">
              <a:avLst/>
            </a:prstGeom>
            <a:ln w="285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8" name="CasellaDiTesto 7"/>
            <p:cNvSpPr txBox="1"/>
            <p:nvPr/>
          </p:nvSpPr>
          <p:spPr>
            <a:xfrm>
              <a:off x="2141398" y="1772816"/>
              <a:ext cx="1210869" cy="230874"/>
            </a:xfrm>
            <a:prstGeom prst="rect">
              <a:avLst/>
            </a:prstGeom>
            <a:noFill/>
          </p:spPr>
          <p:txBody>
            <a:bodyPr wrap="none" rtlCol="0">
              <a:spAutoFit/>
            </a:bodyPr>
            <a:lstStyle/>
            <a:p>
              <a:r>
                <a:rPr lang="en-US" sz="800" i="1" dirty="0" smtClean="0">
                  <a:solidFill>
                    <a:prstClr val="black"/>
                  </a:solidFill>
                  <a:latin typeface="Gill Sans"/>
                </a:rPr>
                <a:t>Discipline A  Service Bus</a:t>
              </a:r>
              <a:endParaRPr lang="en-US" sz="800" i="1" dirty="0">
                <a:solidFill>
                  <a:prstClr val="black"/>
                </a:solidFill>
                <a:latin typeface="Gill Sans"/>
              </a:endParaRPr>
            </a:p>
          </p:txBody>
        </p:sp>
        <p:sp>
          <p:nvSpPr>
            <p:cNvPr id="9" name="Rettangolo arrotondato 8"/>
            <p:cNvSpPr/>
            <p:nvPr/>
          </p:nvSpPr>
          <p:spPr>
            <a:xfrm>
              <a:off x="1475656" y="908720"/>
              <a:ext cx="1296143" cy="504056"/>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800" dirty="0" smtClean="0">
                  <a:solidFill>
                    <a:prstClr val="black"/>
                  </a:solidFill>
                  <a:latin typeface="Gill Sans"/>
                </a:rPr>
                <a:t>Service Consumer</a:t>
              </a:r>
              <a:endParaRPr lang="en-US" sz="800" dirty="0">
                <a:solidFill>
                  <a:prstClr val="black"/>
                </a:solidFill>
                <a:latin typeface="Gill Sans"/>
              </a:endParaRPr>
            </a:p>
          </p:txBody>
        </p:sp>
        <p:sp>
          <p:nvSpPr>
            <p:cNvPr id="10" name="Rettangolo arrotondato 9"/>
            <p:cNvSpPr/>
            <p:nvPr/>
          </p:nvSpPr>
          <p:spPr>
            <a:xfrm>
              <a:off x="3779911" y="908720"/>
              <a:ext cx="1338268" cy="504056"/>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800" dirty="0" smtClean="0">
                  <a:solidFill>
                    <a:prstClr val="black"/>
                  </a:solidFill>
                  <a:latin typeface="Gill Sans"/>
                </a:rPr>
                <a:t>Service Consumer</a:t>
              </a:r>
              <a:endParaRPr lang="en-US" sz="800" dirty="0">
                <a:solidFill>
                  <a:prstClr val="black"/>
                </a:solidFill>
                <a:latin typeface="Gill Sans"/>
              </a:endParaRPr>
            </a:p>
          </p:txBody>
        </p:sp>
        <p:sp>
          <p:nvSpPr>
            <p:cNvPr id="11" name="Rettangolo arrotondato 10"/>
            <p:cNvSpPr/>
            <p:nvPr/>
          </p:nvSpPr>
          <p:spPr>
            <a:xfrm>
              <a:off x="1475656" y="2492896"/>
              <a:ext cx="1224135" cy="504056"/>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800" dirty="0" smtClean="0">
                  <a:solidFill>
                    <a:prstClr val="black"/>
                  </a:solidFill>
                  <a:latin typeface="Gill Sans"/>
                </a:rPr>
                <a:t>Service Provider</a:t>
              </a:r>
              <a:endParaRPr lang="en-US" sz="800" dirty="0">
                <a:solidFill>
                  <a:prstClr val="black"/>
                </a:solidFill>
                <a:latin typeface="Gill Sans"/>
              </a:endParaRPr>
            </a:p>
          </p:txBody>
        </p:sp>
        <p:sp>
          <p:nvSpPr>
            <p:cNvPr id="12" name="Rettangolo arrotondato 11"/>
            <p:cNvSpPr/>
            <p:nvPr/>
          </p:nvSpPr>
          <p:spPr>
            <a:xfrm>
              <a:off x="2771799" y="2492896"/>
              <a:ext cx="1224137" cy="504056"/>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800" dirty="0" smtClean="0">
                  <a:solidFill>
                    <a:prstClr val="black"/>
                  </a:solidFill>
                  <a:latin typeface="Gill Sans"/>
                </a:rPr>
                <a:t>Service Provider</a:t>
              </a:r>
              <a:endParaRPr lang="en-US" sz="800" dirty="0">
                <a:solidFill>
                  <a:prstClr val="black"/>
                </a:solidFill>
                <a:latin typeface="Gill Sans"/>
              </a:endParaRPr>
            </a:p>
          </p:txBody>
        </p:sp>
        <p:sp>
          <p:nvSpPr>
            <p:cNvPr id="13" name="Rettangolo arrotondato 12"/>
            <p:cNvSpPr/>
            <p:nvPr/>
          </p:nvSpPr>
          <p:spPr>
            <a:xfrm>
              <a:off x="4355975" y="2492896"/>
              <a:ext cx="1221616" cy="504056"/>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800" dirty="0" smtClean="0">
                  <a:solidFill>
                    <a:prstClr val="black"/>
                  </a:solidFill>
                  <a:latin typeface="Gill Sans"/>
                </a:rPr>
                <a:t>Service Provider</a:t>
              </a:r>
              <a:endParaRPr lang="en-US" sz="800" dirty="0">
                <a:solidFill>
                  <a:prstClr val="black"/>
                </a:solidFill>
                <a:latin typeface="Gill Sans"/>
              </a:endParaRPr>
            </a:p>
          </p:txBody>
        </p:sp>
        <p:cxnSp>
          <p:nvCxnSpPr>
            <p:cNvPr id="15" name="Connettore 1 14"/>
            <p:cNvCxnSpPr>
              <a:stCxn id="9" idx="2"/>
            </p:cNvCxnSpPr>
            <p:nvPr/>
          </p:nvCxnSpPr>
          <p:spPr>
            <a:xfrm rot="16200000" flipH="1">
              <a:off x="2015715" y="1520789"/>
              <a:ext cx="360041" cy="144015"/>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Connettore 1 15"/>
            <p:cNvCxnSpPr/>
            <p:nvPr/>
          </p:nvCxnSpPr>
          <p:spPr>
            <a:xfrm>
              <a:off x="4283968" y="1412776"/>
              <a:ext cx="0" cy="36004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 name="Connettore 1 16"/>
            <p:cNvCxnSpPr/>
            <p:nvPr/>
          </p:nvCxnSpPr>
          <p:spPr>
            <a:xfrm>
              <a:off x="2267744" y="2132856"/>
              <a:ext cx="0" cy="36004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 name="Connettore 1 17"/>
            <p:cNvCxnSpPr/>
            <p:nvPr/>
          </p:nvCxnSpPr>
          <p:spPr>
            <a:xfrm>
              <a:off x="3491880" y="2132856"/>
              <a:ext cx="0" cy="36004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 name="Connettore 1 18"/>
            <p:cNvCxnSpPr/>
            <p:nvPr/>
          </p:nvCxnSpPr>
          <p:spPr>
            <a:xfrm>
              <a:off x="4788024" y="2132856"/>
              <a:ext cx="0" cy="36004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4" name="Cilindro 23"/>
            <p:cNvSpPr/>
            <p:nvPr/>
          </p:nvSpPr>
          <p:spPr>
            <a:xfrm>
              <a:off x="3707904" y="2924944"/>
              <a:ext cx="360040" cy="288032"/>
            </a:xfrm>
            <a:prstGeom prst="can">
              <a:avLst>
                <a:gd name="adj" fmla="val 50000"/>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800">
                <a:solidFill>
                  <a:prstClr val="black"/>
                </a:solidFill>
                <a:latin typeface="Gill Sans"/>
              </a:endParaRPr>
            </a:p>
          </p:txBody>
        </p:sp>
      </p:grpSp>
      <p:grpSp>
        <p:nvGrpSpPr>
          <p:cNvPr id="3" name="Gruppo 45"/>
          <p:cNvGrpSpPr/>
          <p:nvPr/>
        </p:nvGrpSpPr>
        <p:grpSpPr>
          <a:xfrm>
            <a:off x="0" y="3916365"/>
            <a:ext cx="3372883" cy="1801801"/>
            <a:chOff x="18373" y="3717032"/>
            <a:chExt cx="6065795" cy="3240360"/>
          </a:xfrm>
        </p:grpSpPr>
        <p:pic>
          <p:nvPicPr>
            <p:cNvPr id="25" name="Immagine 24" descr="clouds-7.jpg"/>
            <p:cNvPicPr>
              <a:picLocks noChangeAspect="1"/>
            </p:cNvPicPr>
            <p:nvPr/>
          </p:nvPicPr>
          <p:blipFill>
            <a:blip r:embed="rId3" cstate="print">
              <a:clrChange>
                <a:clrFrom>
                  <a:srgbClr val="FFFFFF"/>
                </a:clrFrom>
                <a:clrTo>
                  <a:srgbClr val="FFFFFF">
                    <a:alpha val="0"/>
                  </a:srgbClr>
                </a:clrTo>
              </a:clrChange>
              <a:duotone>
                <a:schemeClr val="accent2">
                  <a:shade val="45000"/>
                  <a:satMod val="135000"/>
                </a:schemeClr>
                <a:prstClr val="white"/>
              </a:duotone>
            </a:blip>
            <a:stretch>
              <a:fillRect/>
            </a:stretch>
          </p:blipFill>
          <p:spPr>
            <a:xfrm>
              <a:off x="18373" y="3717032"/>
              <a:ext cx="6065795" cy="3240360"/>
            </a:xfrm>
            <a:prstGeom prst="rect">
              <a:avLst/>
            </a:prstGeom>
          </p:spPr>
        </p:pic>
        <p:sp>
          <p:nvSpPr>
            <p:cNvPr id="26" name="Elaborazione 25"/>
            <p:cNvSpPr/>
            <p:nvPr/>
          </p:nvSpPr>
          <p:spPr>
            <a:xfrm>
              <a:off x="1301068" y="5142934"/>
              <a:ext cx="3888432" cy="360040"/>
            </a:xfrm>
            <a:prstGeom prst="flowChartProcess">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solidFill>
                  <a:prstClr val="white"/>
                </a:solidFill>
                <a:latin typeface="Gill Sans"/>
              </a:endParaRPr>
            </a:p>
          </p:txBody>
        </p:sp>
        <p:cxnSp>
          <p:nvCxnSpPr>
            <p:cNvPr id="27" name="Connettore 1 26"/>
            <p:cNvCxnSpPr/>
            <p:nvPr/>
          </p:nvCxnSpPr>
          <p:spPr>
            <a:xfrm>
              <a:off x="1301068" y="5142934"/>
              <a:ext cx="3888432" cy="0"/>
            </a:xfrm>
            <a:prstGeom prst="line">
              <a:avLst/>
            </a:prstGeom>
            <a:ln w="285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Connettore 1 27"/>
            <p:cNvCxnSpPr/>
            <p:nvPr/>
          </p:nvCxnSpPr>
          <p:spPr>
            <a:xfrm>
              <a:off x="1301068" y="5502974"/>
              <a:ext cx="3888432" cy="0"/>
            </a:xfrm>
            <a:prstGeom prst="line">
              <a:avLst/>
            </a:prstGeom>
            <a:ln w="285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29" name="CasellaDiTesto 28"/>
            <p:cNvSpPr txBox="1"/>
            <p:nvPr/>
          </p:nvSpPr>
          <p:spPr>
            <a:xfrm>
              <a:off x="1966810" y="5142934"/>
              <a:ext cx="1218437" cy="230874"/>
            </a:xfrm>
            <a:prstGeom prst="rect">
              <a:avLst/>
            </a:prstGeom>
            <a:noFill/>
          </p:spPr>
          <p:txBody>
            <a:bodyPr wrap="none" rtlCol="0">
              <a:spAutoFit/>
            </a:bodyPr>
            <a:lstStyle/>
            <a:p>
              <a:r>
                <a:rPr lang="en-US" sz="800" i="1" dirty="0" smtClean="0">
                  <a:solidFill>
                    <a:prstClr val="black"/>
                  </a:solidFill>
                  <a:latin typeface="Gill Sans"/>
                </a:rPr>
                <a:t>Discipline B  Service Bus</a:t>
              </a:r>
              <a:endParaRPr lang="en-US" sz="800" i="1" dirty="0">
                <a:solidFill>
                  <a:prstClr val="black"/>
                </a:solidFill>
                <a:latin typeface="Gill Sans"/>
              </a:endParaRPr>
            </a:p>
          </p:txBody>
        </p:sp>
        <p:sp>
          <p:nvSpPr>
            <p:cNvPr id="30" name="Rettangolo arrotondato 29"/>
            <p:cNvSpPr/>
            <p:nvPr/>
          </p:nvSpPr>
          <p:spPr>
            <a:xfrm>
              <a:off x="1589098" y="4278838"/>
              <a:ext cx="1224137" cy="504056"/>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800" dirty="0" smtClean="0">
                  <a:solidFill>
                    <a:prstClr val="black"/>
                  </a:solidFill>
                  <a:latin typeface="Gill Sans"/>
                </a:rPr>
                <a:t>Service Consumer</a:t>
              </a:r>
              <a:endParaRPr lang="en-US" sz="800" dirty="0">
                <a:solidFill>
                  <a:prstClr val="black"/>
                </a:solidFill>
                <a:latin typeface="Gill Sans"/>
              </a:endParaRPr>
            </a:p>
          </p:txBody>
        </p:sp>
        <p:sp>
          <p:nvSpPr>
            <p:cNvPr id="31" name="Rettangolo arrotondato 30"/>
            <p:cNvSpPr/>
            <p:nvPr/>
          </p:nvSpPr>
          <p:spPr>
            <a:xfrm>
              <a:off x="3418433" y="4278838"/>
              <a:ext cx="1195003" cy="504056"/>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800" dirty="0" smtClean="0">
                  <a:solidFill>
                    <a:prstClr val="black"/>
                  </a:solidFill>
                  <a:latin typeface="Gill Sans"/>
                </a:rPr>
                <a:t>Service Consumer</a:t>
              </a:r>
              <a:endParaRPr lang="en-US" sz="800" dirty="0">
                <a:solidFill>
                  <a:prstClr val="black"/>
                </a:solidFill>
                <a:latin typeface="Gill Sans"/>
              </a:endParaRPr>
            </a:p>
          </p:txBody>
        </p:sp>
        <p:sp>
          <p:nvSpPr>
            <p:cNvPr id="32" name="Rettangolo arrotondato 31"/>
            <p:cNvSpPr/>
            <p:nvPr/>
          </p:nvSpPr>
          <p:spPr>
            <a:xfrm>
              <a:off x="1517092" y="5863014"/>
              <a:ext cx="1008112" cy="504056"/>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800" dirty="0" smtClean="0">
                  <a:solidFill>
                    <a:prstClr val="black"/>
                  </a:solidFill>
                  <a:latin typeface="Gill Sans"/>
                </a:rPr>
                <a:t>Service Provider</a:t>
              </a:r>
              <a:endParaRPr lang="en-US" sz="800" dirty="0">
                <a:solidFill>
                  <a:prstClr val="black"/>
                </a:solidFill>
                <a:latin typeface="Gill Sans"/>
              </a:endParaRPr>
            </a:p>
          </p:txBody>
        </p:sp>
        <p:sp>
          <p:nvSpPr>
            <p:cNvPr id="33" name="Rettangolo arrotondato 32"/>
            <p:cNvSpPr/>
            <p:nvPr/>
          </p:nvSpPr>
          <p:spPr>
            <a:xfrm>
              <a:off x="2813236" y="5863014"/>
              <a:ext cx="1008112" cy="504056"/>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800" dirty="0" smtClean="0">
                  <a:solidFill>
                    <a:prstClr val="black"/>
                  </a:solidFill>
                  <a:latin typeface="Gill Sans"/>
                </a:rPr>
                <a:t>Service Provider</a:t>
              </a:r>
              <a:endParaRPr lang="en-US" sz="800" dirty="0">
                <a:solidFill>
                  <a:prstClr val="black"/>
                </a:solidFill>
                <a:latin typeface="Gill Sans"/>
              </a:endParaRPr>
            </a:p>
          </p:txBody>
        </p:sp>
        <p:sp>
          <p:nvSpPr>
            <p:cNvPr id="34" name="Rettangolo arrotondato 33"/>
            <p:cNvSpPr/>
            <p:nvPr/>
          </p:nvSpPr>
          <p:spPr>
            <a:xfrm>
              <a:off x="4181388" y="5863014"/>
              <a:ext cx="1008112" cy="504056"/>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800" dirty="0" smtClean="0">
                  <a:solidFill>
                    <a:prstClr val="black"/>
                  </a:solidFill>
                  <a:latin typeface="Gill Sans"/>
                </a:rPr>
                <a:t>Service Provider</a:t>
              </a:r>
              <a:endParaRPr lang="en-US" sz="800" dirty="0">
                <a:solidFill>
                  <a:prstClr val="black"/>
                </a:solidFill>
                <a:latin typeface="Gill Sans"/>
              </a:endParaRPr>
            </a:p>
          </p:txBody>
        </p:sp>
        <p:cxnSp>
          <p:nvCxnSpPr>
            <p:cNvPr id="35" name="Connettore 1 34"/>
            <p:cNvCxnSpPr>
              <a:stCxn id="30" idx="2"/>
            </p:cNvCxnSpPr>
            <p:nvPr/>
          </p:nvCxnSpPr>
          <p:spPr>
            <a:xfrm rot="5400000">
              <a:off x="1967142" y="4908908"/>
              <a:ext cx="360040" cy="108012"/>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6" name="Connettore 1 35"/>
            <p:cNvCxnSpPr/>
            <p:nvPr/>
          </p:nvCxnSpPr>
          <p:spPr>
            <a:xfrm>
              <a:off x="4109380" y="4782894"/>
              <a:ext cx="0" cy="36004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7" name="Connettore 1 36"/>
            <p:cNvCxnSpPr/>
            <p:nvPr/>
          </p:nvCxnSpPr>
          <p:spPr>
            <a:xfrm>
              <a:off x="2093156" y="5502974"/>
              <a:ext cx="0" cy="36004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8" name="Connettore 1 37"/>
            <p:cNvCxnSpPr/>
            <p:nvPr/>
          </p:nvCxnSpPr>
          <p:spPr>
            <a:xfrm>
              <a:off x="3317292" y="5502974"/>
              <a:ext cx="0" cy="36004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9" name="Connettore 1 38"/>
            <p:cNvCxnSpPr/>
            <p:nvPr/>
          </p:nvCxnSpPr>
          <p:spPr>
            <a:xfrm>
              <a:off x="4613436" y="5502974"/>
              <a:ext cx="0" cy="36004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0" name="Cilindro 39"/>
            <p:cNvSpPr/>
            <p:nvPr/>
          </p:nvSpPr>
          <p:spPr>
            <a:xfrm>
              <a:off x="3533316" y="6295062"/>
              <a:ext cx="360040" cy="288032"/>
            </a:xfrm>
            <a:prstGeom prst="can">
              <a:avLst>
                <a:gd name="adj" fmla="val 50000"/>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800">
                <a:solidFill>
                  <a:prstClr val="black"/>
                </a:solidFill>
                <a:latin typeface="Gill Sans"/>
              </a:endParaRPr>
            </a:p>
          </p:txBody>
        </p:sp>
      </p:grpSp>
      <p:sp>
        <p:nvSpPr>
          <p:cNvPr id="54" name="CasellaDiTesto 53"/>
          <p:cNvSpPr txBox="1"/>
          <p:nvPr/>
        </p:nvSpPr>
        <p:spPr>
          <a:xfrm>
            <a:off x="5180999" y="4725144"/>
            <a:ext cx="2275888" cy="646331"/>
          </a:xfrm>
          <a:prstGeom prst="rect">
            <a:avLst/>
          </a:prstGeom>
          <a:noFill/>
        </p:spPr>
        <p:txBody>
          <a:bodyPr wrap="square" rtlCol="0">
            <a:spAutoFit/>
          </a:bodyPr>
          <a:lstStyle/>
          <a:p>
            <a:r>
              <a:rPr lang="en-US" dirty="0" smtClean="0">
                <a:solidFill>
                  <a:prstClr val="black"/>
                </a:solidFill>
                <a:latin typeface="Gill Sans"/>
              </a:rPr>
              <a:t>Brokering </a:t>
            </a:r>
            <a:r>
              <a:rPr lang="en-US" dirty="0">
                <a:solidFill>
                  <a:prstClr val="black"/>
                </a:solidFill>
                <a:latin typeface="Gill Sans"/>
              </a:rPr>
              <a:t>i</a:t>
            </a:r>
            <a:r>
              <a:rPr lang="en-US" dirty="0" smtClean="0">
                <a:solidFill>
                  <a:prstClr val="black"/>
                </a:solidFill>
                <a:latin typeface="Gill Sans"/>
              </a:rPr>
              <a:t>nfrastructure</a:t>
            </a:r>
            <a:endParaRPr lang="en-US" dirty="0">
              <a:solidFill>
                <a:prstClr val="black"/>
              </a:solidFill>
              <a:latin typeface="Gill Sans"/>
            </a:endParaRPr>
          </a:p>
        </p:txBody>
      </p:sp>
      <p:grpSp>
        <p:nvGrpSpPr>
          <p:cNvPr id="5" name="Gruppo 54"/>
          <p:cNvGrpSpPr/>
          <p:nvPr/>
        </p:nvGrpSpPr>
        <p:grpSpPr>
          <a:xfrm>
            <a:off x="6372200" y="72008"/>
            <a:ext cx="2755011" cy="1519940"/>
            <a:chOff x="291836" y="346914"/>
            <a:chExt cx="6065795" cy="3240360"/>
          </a:xfrm>
        </p:grpSpPr>
        <p:pic>
          <p:nvPicPr>
            <p:cNvPr id="56" name="Immagine 55" descr="clouds-7.jpg"/>
            <p:cNvPicPr>
              <a:picLocks noChangeAspect="1"/>
            </p:cNvPicPr>
            <p:nvPr/>
          </p:nvPicPr>
          <p:blipFill>
            <a:blip r:embed="rId3" cstate="print">
              <a:clrChange>
                <a:clrFrom>
                  <a:srgbClr val="FFFFFF"/>
                </a:clrFrom>
                <a:clrTo>
                  <a:srgbClr val="FFFFFF">
                    <a:alpha val="0"/>
                  </a:srgbClr>
                </a:clrTo>
              </a:clrChange>
              <a:duotone>
                <a:prstClr val="black"/>
                <a:schemeClr val="accent6">
                  <a:tint val="45000"/>
                  <a:satMod val="400000"/>
                </a:schemeClr>
              </a:duotone>
            </a:blip>
            <a:stretch>
              <a:fillRect/>
            </a:stretch>
          </p:blipFill>
          <p:spPr>
            <a:xfrm>
              <a:off x="291836" y="346914"/>
              <a:ext cx="6065795" cy="3240360"/>
            </a:xfrm>
            <a:prstGeom prst="rect">
              <a:avLst/>
            </a:prstGeom>
          </p:spPr>
        </p:pic>
        <p:sp>
          <p:nvSpPr>
            <p:cNvPr id="57" name="Elaborazione 56"/>
            <p:cNvSpPr/>
            <p:nvPr/>
          </p:nvSpPr>
          <p:spPr>
            <a:xfrm>
              <a:off x="1475656" y="1772816"/>
              <a:ext cx="3888432" cy="360040"/>
            </a:xfrm>
            <a:prstGeom prst="flowChartProcess">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solidFill>
                  <a:prstClr val="white"/>
                </a:solidFill>
                <a:latin typeface="Gill Sans"/>
              </a:endParaRPr>
            </a:p>
          </p:txBody>
        </p:sp>
        <p:cxnSp>
          <p:nvCxnSpPr>
            <p:cNvPr id="58" name="Connettore 1 57"/>
            <p:cNvCxnSpPr/>
            <p:nvPr/>
          </p:nvCxnSpPr>
          <p:spPr>
            <a:xfrm>
              <a:off x="1475656" y="1772816"/>
              <a:ext cx="3888432"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9" name="Connettore 1 58"/>
            <p:cNvCxnSpPr/>
            <p:nvPr/>
          </p:nvCxnSpPr>
          <p:spPr>
            <a:xfrm>
              <a:off x="1475656" y="2132856"/>
              <a:ext cx="3888432"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60" name="CasellaDiTesto 59"/>
            <p:cNvSpPr txBox="1"/>
            <p:nvPr/>
          </p:nvSpPr>
          <p:spPr>
            <a:xfrm>
              <a:off x="2141396" y="1707836"/>
              <a:ext cx="2355512" cy="428608"/>
            </a:xfrm>
            <a:prstGeom prst="rect">
              <a:avLst/>
            </a:prstGeom>
            <a:noFill/>
          </p:spPr>
          <p:txBody>
            <a:bodyPr wrap="none" rtlCol="0">
              <a:spAutoFit/>
            </a:bodyPr>
            <a:lstStyle/>
            <a:p>
              <a:r>
                <a:rPr lang="en-US" sz="800" i="1" dirty="0" smtClean="0">
                  <a:solidFill>
                    <a:prstClr val="black"/>
                  </a:solidFill>
                  <a:latin typeface="Gill Sans"/>
                </a:rPr>
                <a:t>Discipline C Service Bus</a:t>
              </a:r>
              <a:endParaRPr lang="en-US" sz="800" i="1" dirty="0">
                <a:solidFill>
                  <a:prstClr val="black"/>
                </a:solidFill>
                <a:latin typeface="Gill Sans"/>
              </a:endParaRPr>
            </a:p>
          </p:txBody>
        </p:sp>
        <p:sp>
          <p:nvSpPr>
            <p:cNvPr id="61" name="Rettangolo arrotondato 60"/>
            <p:cNvSpPr/>
            <p:nvPr/>
          </p:nvSpPr>
          <p:spPr>
            <a:xfrm>
              <a:off x="1679495" y="908721"/>
              <a:ext cx="1176498" cy="50405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 dirty="0" smtClean="0">
                  <a:solidFill>
                    <a:prstClr val="black"/>
                  </a:solidFill>
                  <a:latin typeface="Gill Sans"/>
                </a:rPr>
                <a:t>Service Consumer</a:t>
              </a:r>
              <a:endParaRPr lang="en-US" sz="600" dirty="0">
                <a:solidFill>
                  <a:prstClr val="black"/>
                </a:solidFill>
                <a:latin typeface="Gill Sans"/>
              </a:endParaRPr>
            </a:p>
          </p:txBody>
        </p:sp>
        <p:sp>
          <p:nvSpPr>
            <p:cNvPr id="62" name="Rettangolo arrotondato 61"/>
            <p:cNvSpPr/>
            <p:nvPr/>
          </p:nvSpPr>
          <p:spPr>
            <a:xfrm>
              <a:off x="3595724" y="908721"/>
              <a:ext cx="1376487" cy="504056"/>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600" dirty="0" smtClean="0">
                  <a:solidFill>
                    <a:prstClr val="black"/>
                  </a:solidFill>
                  <a:latin typeface="Gill Sans"/>
                </a:rPr>
                <a:t>Service Consumer</a:t>
              </a:r>
              <a:endParaRPr lang="en-US" sz="600" dirty="0">
                <a:solidFill>
                  <a:prstClr val="black"/>
                </a:solidFill>
                <a:latin typeface="Gill Sans"/>
              </a:endParaRPr>
            </a:p>
          </p:txBody>
        </p:sp>
        <p:sp>
          <p:nvSpPr>
            <p:cNvPr id="63" name="Rettangolo arrotondato 62"/>
            <p:cNvSpPr/>
            <p:nvPr/>
          </p:nvSpPr>
          <p:spPr>
            <a:xfrm>
              <a:off x="1691680" y="2492896"/>
              <a:ext cx="1008112" cy="504056"/>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600" dirty="0" smtClean="0">
                  <a:solidFill>
                    <a:prstClr val="black"/>
                  </a:solidFill>
                  <a:latin typeface="Gill Sans"/>
                </a:rPr>
                <a:t>Service Provider</a:t>
              </a:r>
              <a:endParaRPr lang="en-US" sz="600" dirty="0">
                <a:solidFill>
                  <a:prstClr val="black"/>
                </a:solidFill>
                <a:latin typeface="Gill Sans"/>
              </a:endParaRPr>
            </a:p>
          </p:txBody>
        </p:sp>
        <p:sp>
          <p:nvSpPr>
            <p:cNvPr id="64" name="Rettangolo arrotondato 63"/>
            <p:cNvSpPr/>
            <p:nvPr/>
          </p:nvSpPr>
          <p:spPr>
            <a:xfrm>
              <a:off x="2987824" y="2492896"/>
              <a:ext cx="1008112" cy="50405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 dirty="0" smtClean="0">
                  <a:solidFill>
                    <a:prstClr val="black"/>
                  </a:solidFill>
                  <a:latin typeface="Gill Sans"/>
                </a:rPr>
                <a:t>Service Provider</a:t>
              </a:r>
              <a:endParaRPr lang="en-US" sz="600" dirty="0">
                <a:solidFill>
                  <a:prstClr val="black"/>
                </a:solidFill>
                <a:latin typeface="Gill Sans"/>
              </a:endParaRPr>
            </a:p>
          </p:txBody>
        </p:sp>
        <p:sp>
          <p:nvSpPr>
            <p:cNvPr id="65" name="Rettangolo arrotondato 64"/>
            <p:cNvSpPr/>
            <p:nvPr/>
          </p:nvSpPr>
          <p:spPr>
            <a:xfrm>
              <a:off x="4355976" y="2492896"/>
              <a:ext cx="1008112" cy="504056"/>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600" dirty="0" smtClean="0">
                  <a:solidFill>
                    <a:prstClr val="black"/>
                  </a:solidFill>
                  <a:latin typeface="Gill Sans"/>
                </a:rPr>
                <a:t>Service Provider</a:t>
              </a:r>
              <a:endParaRPr lang="en-US" sz="600" dirty="0">
                <a:solidFill>
                  <a:prstClr val="black"/>
                </a:solidFill>
                <a:latin typeface="Gill Sans"/>
              </a:endParaRPr>
            </a:p>
          </p:txBody>
        </p:sp>
        <p:cxnSp>
          <p:nvCxnSpPr>
            <p:cNvPr id="66" name="Connettore 1 65"/>
            <p:cNvCxnSpPr>
              <a:stCxn id="61" idx="2"/>
            </p:cNvCxnSpPr>
            <p:nvPr/>
          </p:nvCxnSpPr>
          <p:spPr>
            <a:xfrm>
              <a:off x="2267744" y="1412777"/>
              <a:ext cx="0" cy="360038"/>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7" name="Connettore 1 66"/>
            <p:cNvCxnSpPr/>
            <p:nvPr/>
          </p:nvCxnSpPr>
          <p:spPr>
            <a:xfrm>
              <a:off x="4283968" y="1412776"/>
              <a:ext cx="0" cy="36004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8" name="Connettore 1 67"/>
            <p:cNvCxnSpPr/>
            <p:nvPr/>
          </p:nvCxnSpPr>
          <p:spPr>
            <a:xfrm>
              <a:off x="2267744" y="2132856"/>
              <a:ext cx="0" cy="36004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9" name="Connettore 1 68"/>
            <p:cNvCxnSpPr/>
            <p:nvPr/>
          </p:nvCxnSpPr>
          <p:spPr>
            <a:xfrm>
              <a:off x="3491880" y="2132856"/>
              <a:ext cx="0" cy="36004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0" name="Connettore 1 69"/>
            <p:cNvCxnSpPr/>
            <p:nvPr/>
          </p:nvCxnSpPr>
          <p:spPr>
            <a:xfrm>
              <a:off x="4788024" y="2132856"/>
              <a:ext cx="0" cy="36004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71" name="Cilindro 70"/>
            <p:cNvSpPr/>
            <p:nvPr/>
          </p:nvSpPr>
          <p:spPr>
            <a:xfrm>
              <a:off x="3707904" y="2924944"/>
              <a:ext cx="360040" cy="288032"/>
            </a:xfrm>
            <a:prstGeom prst="can">
              <a:avLst>
                <a:gd name="adj" fmla="val 50000"/>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800">
                <a:solidFill>
                  <a:prstClr val="black"/>
                </a:solidFill>
                <a:latin typeface="Gill Sans"/>
              </a:endParaRPr>
            </a:p>
          </p:txBody>
        </p:sp>
      </p:grpSp>
      <p:grpSp>
        <p:nvGrpSpPr>
          <p:cNvPr id="14" name="Gruppo 72"/>
          <p:cNvGrpSpPr/>
          <p:nvPr/>
        </p:nvGrpSpPr>
        <p:grpSpPr>
          <a:xfrm>
            <a:off x="6402648" y="5063547"/>
            <a:ext cx="2755011" cy="1519940"/>
            <a:chOff x="291836" y="346914"/>
            <a:chExt cx="6065795" cy="3240360"/>
          </a:xfrm>
        </p:grpSpPr>
        <p:pic>
          <p:nvPicPr>
            <p:cNvPr id="74" name="Immagine 73" descr="clouds-7.jpg"/>
            <p:cNvPicPr>
              <a:picLocks noChangeAspect="1"/>
            </p:cNvPicPr>
            <p:nvPr/>
          </p:nvPicPr>
          <p:blipFill>
            <a:blip r:embed="rId3" cstate="print">
              <a:clrChange>
                <a:clrFrom>
                  <a:srgbClr val="FFFFFF"/>
                </a:clrFrom>
                <a:clrTo>
                  <a:srgbClr val="FFFFFF">
                    <a:alpha val="0"/>
                  </a:srgbClr>
                </a:clrTo>
              </a:clrChange>
              <a:duotone>
                <a:schemeClr val="accent3">
                  <a:shade val="45000"/>
                  <a:satMod val="135000"/>
                </a:schemeClr>
                <a:prstClr val="white"/>
              </a:duotone>
            </a:blip>
            <a:stretch>
              <a:fillRect/>
            </a:stretch>
          </p:blipFill>
          <p:spPr>
            <a:xfrm>
              <a:off x="291836" y="346914"/>
              <a:ext cx="6065795" cy="3240360"/>
            </a:xfrm>
            <a:prstGeom prst="rect">
              <a:avLst/>
            </a:prstGeom>
          </p:spPr>
        </p:pic>
        <p:sp>
          <p:nvSpPr>
            <p:cNvPr id="75" name="Elaborazione 74"/>
            <p:cNvSpPr/>
            <p:nvPr/>
          </p:nvSpPr>
          <p:spPr>
            <a:xfrm>
              <a:off x="1475656" y="1772816"/>
              <a:ext cx="3888432" cy="360040"/>
            </a:xfrm>
            <a:prstGeom prst="flowChartProcess">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solidFill>
                  <a:prstClr val="white"/>
                </a:solidFill>
                <a:latin typeface="Gill Sans"/>
              </a:endParaRPr>
            </a:p>
          </p:txBody>
        </p:sp>
        <p:cxnSp>
          <p:nvCxnSpPr>
            <p:cNvPr id="76" name="Connettore 1 75"/>
            <p:cNvCxnSpPr/>
            <p:nvPr/>
          </p:nvCxnSpPr>
          <p:spPr>
            <a:xfrm>
              <a:off x="1475656" y="1772816"/>
              <a:ext cx="388843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7" name="Connettore 1 76"/>
            <p:cNvCxnSpPr/>
            <p:nvPr/>
          </p:nvCxnSpPr>
          <p:spPr>
            <a:xfrm>
              <a:off x="1475656" y="2132856"/>
              <a:ext cx="388843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78" name="CasellaDiTesto 77"/>
            <p:cNvSpPr txBox="1"/>
            <p:nvPr/>
          </p:nvSpPr>
          <p:spPr>
            <a:xfrm>
              <a:off x="2141396" y="1742497"/>
              <a:ext cx="2355511" cy="428608"/>
            </a:xfrm>
            <a:prstGeom prst="rect">
              <a:avLst/>
            </a:prstGeom>
            <a:noFill/>
          </p:spPr>
          <p:txBody>
            <a:bodyPr wrap="none" rtlCol="0">
              <a:spAutoFit/>
            </a:bodyPr>
            <a:lstStyle/>
            <a:p>
              <a:r>
                <a:rPr lang="en-US" sz="800" i="1" dirty="0" smtClean="0">
                  <a:solidFill>
                    <a:prstClr val="black"/>
                  </a:solidFill>
                  <a:latin typeface="Gill Sans"/>
                </a:rPr>
                <a:t>Discipline D Service Bus</a:t>
              </a:r>
              <a:endParaRPr lang="en-US" sz="800" i="1" dirty="0">
                <a:solidFill>
                  <a:prstClr val="black"/>
                </a:solidFill>
                <a:latin typeface="Gill Sans"/>
              </a:endParaRPr>
            </a:p>
          </p:txBody>
        </p:sp>
        <p:sp>
          <p:nvSpPr>
            <p:cNvPr id="79" name="Rettangolo arrotondato 78"/>
            <p:cNvSpPr/>
            <p:nvPr/>
          </p:nvSpPr>
          <p:spPr>
            <a:xfrm>
              <a:off x="1679495" y="908721"/>
              <a:ext cx="1176498" cy="504056"/>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600" dirty="0" smtClean="0">
                  <a:solidFill>
                    <a:prstClr val="black"/>
                  </a:solidFill>
                  <a:latin typeface="Gill Sans"/>
                </a:rPr>
                <a:t>Service Consumer</a:t>
              </a:r>
              <a:endParaRPr lang="en-US" sz="600" dirty="0">
                <a:solidFill>
                  <a:prstClr val="black"/>
                </a:solidFill>
                <a:latin typeface="Gill Sans"/>
              </a:endParaRPr>
            </a:p>
          </p:txBody>
        </p:sp>
        <p:sp>
          <p:nvSpPr>
            <p:cNvPr id="80" name="Rettangolo arrotondato 79"/>
            <p:cNvSpPr/>
            <p:nvPr/>
          </p:nvSpPr>
          <p:spPr>
            <a:xfrm>
              <a:off x="3595724" y="908721"/>
              <a:ext cx="1376487" cy="504056"/>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600" dirty="0" smtClean="0">
                  <a:solidFill>
                    <a:prstClr val="black"/>
                  </a:solidFill>
                  <a:latin typeface="Gill Sans"/>
                </a:rPr>
                <a:t>Service Consumer</a:t>
              </a:r>
              <a:endParaRPr lang="en-US" sz="600" dirty="0">
                <a:solidFill>
                  <a:prstClr val="black"/>
                </a:solidFill>
                <a:latin typeface="Gill Sans"/>
              </a:endParaRPr>
            </a:p>
          </p:txBody>
        </p:sp>
        <p:sp>
          <p:nvSpPr>
            <p:cNvPr id="81" name="Rettangolo arrotondato 80"/>
            <p:cNvSpPr/>
            <p:nvPr/>
          </p:nvSpPr>
          <p:spPr>
            <a:xfrm>
              <a:off x="1622080" y="2492895"/>
              <a:ext cx="1077710" cy="504056"/>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600" dirty="0" smtClean="0">
                  <a:solidFill>
                    <a:prstClr val="black"/>
                  </a:solidFill>
                  <a:latin typeface="Gill Sans"/>
                </a:rPr>
                <a:t>Service Provider</a:t>
              </a:r>
              <a:endParaRPr lang="en-US" sz="600" dirty="0">
                <a:solidFill>
                  <a:prstClr val="black"/>
                </a:solidFill>
                <a:latin typeface="Gill Sans"/>
              </a:endParaRPr>
            </a:p>
          </p:txBody>
        </p:sp>
        <p:sp>
          <p:nvSpPr>
            <p:cNvPr id="82" name="Rettangolo arrotondato 81"/>
            <p:cNvSpPr/>
            <p:nvPr/>
          </p:nvSpPr>
          <p:spPr>
            <a:xfrm>
              <a:off x="2979248" y="2420888"/>
              <a:ext cx="1120532" cy="504056"/>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600" dirty="0" smtClean="0">
                  <a:solidFill>
                    <a:prstClr val="black"/>
                  </a:solidFill>
                  <a:latin typeface="Gill Sans"/>
                </a:rPr>
                <a:t>Service Provider</a:t>
              </a:r>
              <a:endParaRPr lang="en-US" sz="600" dirty="0">
                <a:solidFill>
                  <a:prstClr val="black"/>
                </a:solidFill>
                <a:latin typeface="Gill Sans"/>
              </a:endParaRPr>
            </a:p>
          </p:txBody>
        </p:sp>
        <p:sp>
          <p:nvSpPr>
            <p:cNvPr id="83" name="Rettangolo arrotondato 82"/>
            <p:cNvSpPr/>
            <p:nvPr/>
          </p:nvSpPr>
          <p:spPr>
            <a:xfrm>
              <a:off x="4355973" y="2527089"/>
              <a:ext cx="1321237" cy="46986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600" dirty="0" smtClean="0">
                  <a:solidFill>
                    <a:prstClr val="black"/>
                  </a:solidFill>
                  <a:latin typeface="Gill Sans"/>
                </a:rPr>
                <a:t>Service Provider</a:t>
              </a:r>
              <a:endParaRPr lang="en-US" sz="600" dirty="0">
                <a:solidFill>
                  <a:prstClr val="black"/>
                </a:solidFill>
                <a:latin typeface="Gill Sans"/>
              </a:endParaRPr>
            </a:p>
          </p:txBody>
        </p:sp>
        <p:cxnSp>
          <p:nvCxnSpPr>
            <p:cNvPr id="84" name="Connettore 1 83"/>
            <p:cNvCxnSpPr>
              <a:stCxn id="79" idx="2"/>
            </p:cNvCxnSpPr>
            <p:nvPr/>
          </p:nvCxnSpPr>
          <p:spPr>
            <a:xfrm>
              <a:off x="2267744" y="1412777"/>
              <a:ext cx="0" cy="360038"/>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5" name="Connettore 1 84"/>
            <p:cNvCxnSpPr/>
            <p:nvPr/>
          </p:nvCxnSpPr>
          <p:spPr>
            <a:xfrm>
              <a:off x="4283968" y="1412776"/>
              <a:ext cx="0" cy="36004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6" name="Connettore 1 85"/>
            <p:cNvCxnSpPr/>
            <p:nvPr/>
          </p:nvCxnSpPr>
          <p:spPr>
            <a:xfrm>
              <a:off x="2267744" y="2132856"/>
              <a:ext cx="0" cy="36004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7" name="Connettore 1 86"/>
            <p:cNvCxnSpPr/>
            <p:nvPr/>
          </p:nvCxnSpPr>
          <p:spPr>
            <a:xfrm>
              <a:off x="3491880" y="2132856"/>
              <a:ext cx="0" cy="36004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8" name="Connettore 1 87"/>
            <p:cNvCxnSpPr/>
            <p:nvPr/>
          </p:nvCxnSpPr>
          <p:spPr>
            <a:xfrm>
              <a:off x="4788024" y="2132856"/>
              <a:ext cx="0" cy="36004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9" name="Cilindro 88"/>
            <p:cNvSpPr/>
            <p:nvPr/>
          </p:nvSpPr>
          <p:spPr>
            <a:xfrm>
              <a:off x="3707904" y="2924944"/>
              <a:ext cx="360040" cy="288032"/>
            </a:xfrm>
            <a:prstGeom prst="can">
              <a:avLst>
                <a:gd name="adj" fmla="val 50000"/>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800">
                <a:solidFill>
                  <a:prstClr val="black"/>
                </a:solidFill>
                <a:latin typeface="Gill Sans"/>
              </a:endParaRPr>
            </a:p>
          </p:txBody>
        </p:sp>
      </p:grpSp>
      <p:grpSp>
        <p:nvGrpSpPr>
          <p:cNvPr id="20" name="Gruppo 105"/>
          <p:cNvGrpSpPr/>
          <p:nvPr/>
        </p:nvGrpSpPr>
        <p:grpSpPr>
          <a:xfrm>
            <a:off x="3779912" y="1772816"/>
            <a:ext cx="4728412" cy="2755011"/>
            <a:chOff x="3779912" y="1772816"/>
            <a:chExt cx="5067066" cy="2952328"/>
          </a:xfrm>
        </p:grpSpPr>
        <p:pic>
          <p:nvPicPr>
            <p:cNvPr id="43" name="Immagine 42" descr="clouds-4.jpg"/>
            <p:cNvPicPr>
              <a:picLocks noChangeAspect="1"/>
            </p:cNvPicPr>
            <p:nvPr/>
          </p:nvPicPr>
          <p:blipFill>
            <a:blip r:embed="rId4" cstate="print"/>
            <a:stretch>
              <a:fillRect/>
            </a:stretch>
          </p:blipFill>
          <p:spPr>
            <a:xfrm>
              <a:off x="3779912" y="1772816"/>
              <a:ext cx="5067066" cy="2952328"/>
            </a:xfrm>
            <a:prstGeom prst="rect">
              <a:avLst/>
            </a:prstGeom>
            <a:noFill/>
            <a:ln>
              <a:noFill/>
            </a:ln>
          </p:spPr>
        </p:pic>
        <p:sp>
          <p:nvSpPr>
            <p:cNvPr id="47" name="Rettangolo arrotondato 46"/>
            <p:cNvSpPr/>
            <p:nvPr/>
          </p:nvSpPr>
          <p:spPr>
            <a:xfrm>
              <a:off x="5670122" y="3717032"/>
              <a:ext cx="1206134" cy="432048"/>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600" dirty="0" smtClean="0">
                  <a:solidFill>
                    <a:prstClr val="black"/>
                  </a:solidFill>
                  <a:latin typeface="Gill Sans"/>
                </a:rPr>
                <a:t>Discovery</a:t>
              </a:r>
              <a:endParaRPr lang="en-US" sz="1600" dirty="0">
                <a:solidFill>
                  <a:prstClr val="black"/>
                </a:solidFill>
                <a:latin typeface="Gill Sans"/>
              </a:endParaRPr>
            </a:p>
          </p:txBody>
        </p:sp>
        <p:sp>
          <p:nvSpPr>
            <p:cNvPr id="49" name="Rettangolo arrotondato 48"/>
            <p:cNvSpPr/>
            <p:nvPr/>
          </p:nvSpPr>
          <p:spPr>
            <a:xfrm>
              <a:off x="4355976" y="3645024"/>
              <a:ext cx="1080120" cy="432048"/>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600" dirty="0" smtClean="0">
                  <a:solidFill>
                    <a:prstClr val="black"/>
                  </a:solidFill>
                  <a:latin typeface="Gill Sans"/>
                </a:rPr>
                <a:t>Access</a:t>
              </a:r>
              <a:endParaRPr lang="en-US" sz="1600" dirty="0">
                <a:solidFill>
                  <a:prstClr val="black"/>
                </a:solidFill>
                <a:latin typeface="Gill Sans"/>
              </a:endParaRPr>
            </a:p>
          </p:txBody>
        </p:sp>
        <p:sp>
          <p:nvSpPr>
            <p:cNvPr id="50" name="Rettangolo arrotondato 49"/>
            <p:cNvSpPr/>
            <p:nvPr/>
          </p:nvSpPr>
          <p:spPr>
            <a:xfrm>
              <a:off x="7092280" y="3645024"/>
              <a:ext cx="1080120" cy="432048"/>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600" dirty="0" smtClean="0">
                  <a:solidFill>
                    <a:prstClr val="black"/>
                  </a:solidFill>
                  <a:latin typeface="Gill Sans"/>
                </a:rPr>
                <a:t>Semantic</a:t>
              </a:r>
              <a:endParaRPr lang="en-US" sz="1600" dirty="0">
                <a:solidFill>
                  <a:prstClr val="black"/>
                </a:solidFill>
                <a:latin typeface="Gill Sans"/>
              </a:endParaRPr>
            </a:p>
          </p:txBody>
        </p:sp>
        <p:sp>
          <p:nvSpPr>
            <p:cNvPr id="51" name="Rettangolo arrotondato 50"/>
            <p:cNvSpPr/>
            <p:nvPr/>
          </p:nvSpPr>
          <p:spPr>
            <a:xfrm>
              <a:off x="4896036" y="2996952"/>
              <a:ext cx="1548171" cy="432048"/>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600" dirty="0" smtClean="0">
                  <a:solidFill>
                    <a:prstClr val="black"/>
                  </a:solidFill>
                  <a:latin typeface="Gill Sans"/>
                </a:rPr>
                <a:t>Composition</a:t>
              </a:r>
              <a:endParaRPr lang="en-US" sz="1600" dirty="0">
                <a:solidFill>
                  <a:prstClr val="black"/>
                </a:solidFill>
                <a:latin typeface="Gill Sans"/>
              </a:endParaRPr>
            </a:p>
          </p:txBody>
        </p:sp>
        <p:sp>
          <p:nvSpPr>
            <p:cNvPr id="52" name="Rettangolo arrotondato 51"/>
            <p:cNvSpPr/>
            <p:nvPr/>
          </p:nvSpPr>
          <p:spPr>
            <a:xfrm>
              <a:off x="5868144" y="2204864"/>
              <a:ext cx="1152128" cy="576064"/>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600" dirty="0" smtClean="0">
                  <a:solidFill>
                    <a:prstClr val="black"/>
                  </a:solidFill>
                  <a:latin typeface="Gill Sans"/>
                </a:rPr>
                <a:t>Quality &amp; Tagging</a:t>
              </a:r>
              <a:endParaRPr lang="en-US" sz="1600" dirty="0">
                <a:solidFill>
                  <a:prstClr val="black"/>
                </a:solidFill>
                <a:latin typeface="Gill Sans"/>
              </a:endParaRPr>
            </a:p>
          </p:txBody>
        </p:sp>
        <p:sp>
          <p:nvSpPr>
            <p:cNvPr id="53" name="Rettangolo arrotondato 52"/>
            <p:cNvSpPr/>
            <p:nvPr/>
          </p:nvSpPr>
          <p:spPr>
            <a:xfrm>
              <a:off x="6675155" y="3025490"/>
              <a:ext cx="1165191" cy="432048"/>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600" dirty="0" smtClean="0">
                  <a:solidFill>
                    <a:prstClr val="black"/>
                  </a:solidFill>
                  <a:latin typeface="Gill Sans"/>
                </a:rPr>
                <a:t>Processing</a:t>
              </a:r>
              <a:endParaRPr lang="en-US" sz="1600" dirty="0">
                <a:solidFill>
                  <a:prstClr val="black"/>
                </a:solidFill>
                <a:latin typeface="Gill Sans"/>
              </a:endParaRPr>
            </a:p>
          </p:txBody>
        </p:sp>
        <p:cxnSp>
          <p:nvCxnSpPr>
            <p:cNvPr id="91" name="Connettore 1 90"/>
            <p:cNvCxnSpPr>
              <a:stCxn id="47" idx="0"/>
            </p:cNvCxnSpPr>
            <p:nvPr/>
          </p:nvCxnSpPr>
          <p:spPr>
            <a:xfrm rot="16200000" flipV="1">
              <a:off x="5926651" y="3370494"/>
              <a:ext cx="288032" cy="405045"/>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92" name="Connettore 1 91"/>
            <p:cNvCxnSpPr>
              <a:stCxn id="49" idx="0"/>
              <a:endCxn id="51" idx="2"/>
            </p:cNvCxnSpPr>
            <p:nvPr/>
          </p:nvCxnSpPr>
          <p:spPr>
            <a:xfrm rot="5400000" flipH="1" flipV="1">
              <a:off x="5175067" y="3149969"/>
              <a:ext cx="216024" cy="774085"/>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95" name="Connettore 1 94"/>
            <p:cNvCxnSpPr>
              <a:stCxn id="47" idx="0"/>
              <a:endCxn id="53" idx="2"/>
            </p:cNvCxnSpPr>
            <p:nvPr/>
          </p:nvCxnSpPr>
          <p:spPr>
            <a:xfrm rot="5400000" flipH="1" flipV="1">
              <a:off x="6635722" y="3095005"/>
              <a:ext cx="259495" cy="984560"/>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98" name="Connettore 1 97"/>
            <p:cNvCxnSpPr>
              <a:stCxn id="50" idx="0"/>
              <a:endCxn id="53" idx="2"/>
            </p:cNvCxnSpPr>
            <p:nvPr/>
          </p:nvCxnSpPr>
          <p:spPr>
            <a:xfrm flipH="1" flipV="1">
              <a:off x="7257751" y="3457538"/>
              <a:ext cx="374589" cy="187486"/>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103" name="Connettore 1 102"/>
            <p:cNvCxnSpPr>
              <a:stCxn id="53" idx="0"/>
              <a:endCxn id="52" idx="2"/>
            </p:cNvCxnSpPr>
            <p:nvPr/>
          </p:nvCxnSpPr>
          <p:spPr>
            <a:xfrm flipH="1" flipV="1">
              <a:off x="6444208" y="2780928"/>
              <a:ext cx="813543" cy="244562"/>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grpSp>
      <p:sp>
        <p:nvSpPr>
          <p:cNvPr id="107" name="Triangolo isoscele 106"/>
          <p:cNvSpPr/>
          <p:nvPr/>
        </p:nvSpPr>
        <p:spPr>
          <a:xfrm rot="16200000">
            <a:off x="2767283" y="1684854"/>
            <a:ext cx="164985" cy="193146"/>
          </a:xfrm>
          <a:prstGeom prst="triangle">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Gill Sans"/>
            </a:endParaRPr>
          </a:p>
        </p:txBody>
      </p:sp>
      <p:sp>
        <p:nvSpPr>
          <p:cNvPr id="108" name="Triangolo isoscele 107"/>
          <p:cNvSpPr/>
          <p:nvPr/>
        </p:nvSpPr>
        <p:spPr>
          <a:xfrm rot="16200000">
            <a:off x="2810333" y="4761357"/>
            <a:ext cx="149828" cy="122202"/>
          </a:xfrm>
          <a:prstGeom prst="triangle">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Gill Sans"/>
            </a:endParaRPr>
          </a:p>
        </p:txBody>
      </p:sp>
      <p:cxnSp>
        <p:nvCxnSpPr>
          <p:cNvPr id="110" name="Connettore 4 109"/>
          <p:cNvCxnSpPr>
            <a:stCxn id="107" idx="3"/>
          </p:cNvCxnSpPr>
          <p:nvPr/>
        </p:nvCxnSpPr>
        <p:spPr>
          <a:xfrm>
            <a:off x="2946349" y="1781427"/>
            <a:ext cx="1875091" cy="874127"/>
          </a:xfrm>
          <a:prstGeom prst="bentConnector3">
            <a:avLst>
              <a:gd name="adj1" fmla="val 50000"/>
            </a:avLst>
          </a:prstGeom>
          <a:ln w="38100">
            <a:solidFill>
              <a:schemeClr val="accent6">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11" name="Connettore 4 110"/>
          <p:cNvCxnSpPr/>
          <p:nvPr/>
        </p:nvCxnSpPr>
        <p:spPr>
          <a:xfrm flipV="1">
            <a:off x="2957244" y="3990264"/>
            <a:ext cx="1015316" cy="832194"/>
          </a:xfrm>
          <a:prstGeom prst="bentConnector3">
            <a:avLst>
              <a:gd name="adj1" fmla="val 50000"/>
            </a:avLst>
          </a:prstGeom>
          <a:ln w="38100">
            <a:solidFill>
              <a:schemeClr val="accent6">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19" name="Triangolo isoscele 118"/>
          <p:cNvSpPr>
            <a:spLocks noChangeAspect="1"/>
          </p:cNvSpPr>
          <p:nvPr/>
        </p:nvSpPr>
        <p:spPr>
          <a:xfrm rot="5400000" flipH="1">
            <a:off x="6821195" y="791411"/>
            <a:ext cx="164985" cy="122200"/>
          </a:xfrm>
          <a:prstGeom prst="triangle">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Gill Sans"/>
            </a:endParaRPr>
          </a:p>
        </p:txBody>
      </p:sp>
      <p:sp>
        <p:nvSpPr>
          <p:cNvPr id="120" name="Triangolo isoscele 119"/>
          <p:cNvSpPr>
            <a:spLocks noChangeAspect="1"/>
          </p:cNvSpPr>
          <p:nvPr/>
        </p:nvSpPr>
        <p:spPr>
          <a:xfrm rot="5400000" flipH="1">
            <a:off x="6818006" y="5775618"/>
            <a:ext cx="164985" cy="122200"/>
          </a:xfrm>
          <a:prstGeom prst="triangle">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Gill Sans"/>
            </a:endParaRPr>
          </a:p>
        </p:txBody>
      </p:sp>
      <p:cxnSp>
        <p:nvCxnSpPr>
          <p:cNvPr id="121" name="Connettore 4 120"/>
          <p:cNvCxnSpPr>
            <a:stCxn id="119" idx="3"/>
            <a:endCxn id="43" idx="0"/>
          </p:cNvCxnSpPr>
          <p:nvPr/>
        </p:nvCxnSpPr>
        <p:spPr>
          <a:xfrm rot="10800000" flipV="1">
            <a:off x="6144118" y="852510"/>
            <a:ext cx="698470" cy="920305"/>
          </a:xfrm>
          <a:prstGeom prst="bentConnector2">
            <a:avLst/>
          </a:prstGeom>
          <a:ln w="38100">
            <a:solidFill>
              <a:schemeClr val="accent6">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24" name="Connettore 4 120"/>
          <p:cNvCxnSpPr>
            <a:stCxn id="120" idx="3"/>
          </p:cNvCxnSpPr>
          <p:nvPr/>
        </p:nvCxnSpPr>
        <p:spPr>
          <a:xfrm rot="10800000" flipH="1">
            <a:off x="6839399" y="4388848"/>
            <a:ext cx="61100" cy="1447870"/>
          </a:xfrm>
          <a:prstGeom prst="bentConnector4">
            <a:avLst>
              <a:gd name="adj1" fmla="val -374141"/>
              <a:gd name="adj2" fmla="val 52110"/>
            </a:avLst>
          </a:prstGeom>
          <a:ln w="38100">
            <a:solidFill>
              <a:schemeClr val="accent6">
                <a:lumMod val="50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97" name="Picture 13" descr="Water.png"/>
          <p:cNvPicPr>
            <a:picLocks noChangeAspect="1"/>
          </p:cNvPicPr>
          <p:nvPr/>
        </p:nvPicPr>
        <p:blipFill>
          <a:blip r:embed="rId5" cstate="print"/>
          <a:stretch>
            <a:fillRect/>
          </a:stretch>
        </p:blipFill>
        <p:spPr>
          <a:xfrm>
            <a:off x="5900212" y="5901270"/>
            <a:ext cx="799962" cy="799962"/>
          </a:xfrm>
          <a:prstGeom prst="rect">
            <a:avLst/>
          </a:prstGeom>
          <a:noFill/>
          <a:ln>
            <a:noFill/>
          </a:ln>
          <a:scene3d>
            <a:camera prst="perspectiveHeroicExtremeLeftFacing"/>
            <a:lightRig rig="threePt" dir="t"/>
          </a:scene3d>
        </p:spPr>
      </p:pic>
      <p:pic>
        <p:nvPicPr>
          <p:cNvPr id="99" name="Picture 10" descr="Forestry.png"/>
          <p:cNvPicPr>
            <a:picLocks noChangeAspect="1"/>
          </p:cNvPicPr>
          <p:nvPr/>
        </p:nvPicPr>
        <p:blipFill>
          <a:blip r:embed="rId6" cstate="print"/>
          <a:stretch>
            <a:fillRect/>
          </a:stretch>
        </p:blipFill>
        <p:spPr>
          <a:xfrm>
            <a:off x="2823526" y="683080"/>
            <a:ext cx="733298" cy="733298"/>
          </a:xfrm>
          <a:prstGeom prst="rect">
            <a:avLst/>
          </a:prstGeom>
          <a:noFill/>
          <a:ln>
            <a:noFill/>
          </a:ln>
          <a:scene3d>
            <a:camera prst="perspectiveHeroicExtremeLeftFacing"/>
            <a:lightRig rig="threePt" dir="t"/>
          </a:scene3d>
        </p:spPr>
      </p:pic>
      <p:pic>
        <p:nvPicPr>
          <p:cNvPr id="100" name="Picture 8" descr="bioiversity-1.gif.jpg"/>
          <p:cNvPicPr>
            <a:picLocks noChangeAspect="1"/>
          </p:cNvPicPr>
          <p:nvPr/>
        </p:nvPicPr>
        <p:blipFill>
          <a:blip r:embed="rId7" cstate="print"/>
          <a:stretch>
            <a:fillRect/>
          </a:stretch>
        </p:blipFill>
        <p:spPr>
          <a:xfrm>
            <a:off x="2771800" y="5493476"/>
            <a:ext cx="785024" cy="779335"/>
          </a:xfrm>
          <a:prstGeom prst="rect">
            <a:avLst/>
          </a:prstGeom>
          <a:noFill/>
          <a:ln>
            <a:noFill/>
          </a:ln>
          <a:scene3d>
            <a:camera prst="perspectiveHeroicExtremeLeftFacing"/>
            <a:lightRig rig="threePt" dir="t"/>
          </a:scene3d>
        </p:spPr>
      </p:pic>
      <p:pic>
        <p:nvPicPr>
          <p:cNvPr id="101" name="Picture 9" descr="climate-1.jpg"/>
          <p:cNvPicPr>
            <a:picLocks noChangeAspect="1"/>
          </p:cNvPicPr>
          <p:nvPr/>
        </p:nvPicPr>
        <p:blipFill>
          <a:blip r:embed="rId8" cstate="print"/>
          <a:stretch>
            <a:fillRect/>
          </a:stretch>
        </p:blipFill>
        <p:spPr bwMode="auto">
          <a:xfrm>
            <a:off x="6069008" y="72008"/>
            <a:ext cx="600306" cy="604758"/>
          </a:xfrm>
          <a:prstGeom prst="rect">
            <a:avLst/>
          </a:prstGeom>
          <a:noFill/>
          <a:ln>
            <a:noFill/>
          </a:ln>
          <a:scene3d>
            <a:camera prst="perspectiveHeroicExtremeLeftFacing"/>
            <a:lightRig rig="threePt" dir="t"/>
          </a:scene3d>
        </p:spPr>
      </p:pic>
      <p:sp>
        <p:nvSpPr>
          <p:cNvPr id="105" name="Figura a mano libera 104"/>
          <p:cNvSpPr/>
          <p:nvPr/>
        </p:nvSpPr>
        <p:spPr>
          <a:xfrm>
            <a:off x="2465209" y="1480847"/>
            <a:ext cx="3535446" cy="3628791"/>
          </a:xfrm>
          <a:custGeom>
            <a:avLst/>
            <a:gdLst>
              <a:gd name="connsiteX0" fmla="*/ 0 w 5725391"/>
              <a:gd name="connsiteY0" fmla="*/ 0 h 4520045"/>
              <a:gd name="connsiteX1" fmla="*/ 31173 w 5725391"/>
              <a:gd name="connsiteY1" fmla="*/ 540327 h 4520045"/>
              <a:gd name="connsiteX2" fmla="*/ 2462646 w 5725391"/>
              <a:gd name="connsiteY2" fmla="*/ 519545 h 4520045"/>
              <a:gd name="connsiteX3" fmla="*/ 2483427 w 5725391"/>
              <a:gd name="connsiteY3" fmla="*/ 1620982 h 4520045"/>
              <a:gd name="connsiteX4" fmla="*/ 5725391 w 5725391"/>
              <a:gd name="connsiteY4" fmla="*/ 3127663 h 4520045"/>
              <a:gd name="connsiteX5" fmla="*/ 2763982 w 5725391"/>
              <a:gd name="connsiteY5" fmla="*/ 4083627 h 4520045"/>
              <a:gd name="connsiteX6" fmla="*/ 41564 w 5725391"/>
              <a:gd name="connsiteY6" fmla="*/ 4042063 h 4520045"/>
              <a:gd name="connsiteX7" fmla="*/ 31173 w 5725391"/>
              <a:gd name="connsiteY7" fmla="*/ 4520045 h 4520045"/>
              <a:gd name="connsiteX0" fmla="*/ 0 w 2825599"/>
              <a:gd name="connsiteY0" fmla="*/ 0 h 4520045"/>
              <a:gd name="connsiteX1" fmla="*/ 31173 w 2825599"/>
              <a:gd name="connsiteY1" fmla="*/ 540327 h 4520045"/>
              <a:gd name="connsiteX2" fmla="*/ 2462646 w 2825599"/>
              <a:gd name="connsiteY2" fmla="*/ 519545 h 4520045"/>
              <a:gd name="connsiteX3" fmla="*/ 2483427 w 2825599"/>
              <a:gd name="connsiteY3" fmla="*/ 1620982 h 4520045"/>
              <a:gd name="connsiteX4" fmla="*/ 2825599 w 2825599"/>
              <a:gd name="connsiteY4" fmla="*/ 2356551 h 4520045"/>
              <a:gd name="connsiteX5" fmla="*/ 2763982 w 2825599"/>
              <a:gd name="connsiteY5" fmla="*/ 4083627 h 4520045"/>
              <a:gd name="connsiteX6" fmla="*/ 41564 w 2825599"/>
              <a:gd name="connsiteY6" fmla="*/ 4042063 h 4520045"/>
              <a:gd name="connsiteX7" fmla="*/ 31173 w 2825599"/>
              <a:gd name="connsiteY7" fmla="*/ 4520045 h 4520045"/>
              <a:gd name="connsiteX0" fmla="*/ 0 w 3041623"/>
              <a:gd name="connsiteY0" fmla="*/ 0 h 4520045"/>
              <a:gd name="connsiteX1" fmla="*/ 31173 w 3041623"/>
              <a:gd name="connsiteY1" fmla="*/ 540327 h 4520045"/>
              <a:gd name="connsiteX2" fmla="*/ 3041623 w 3041623"/>
              <a:gd name="connsiteY2" fmla="*/ 484343 h 4520045"/>
              <a:gd name="connsiteX3" fmla="*/ 2483427 w 3041623"/>
              <a:gd name="connsiteY3" fmla="*/ 1620982 h 4520045"/>
              <a:gd name="connsiteX4" fmla="*/ 2825599 w 3041623"/>
              <a:gd name="connsiteY4" fmla="*/ 2356551 h 4520045"/>
              <a:gd name="connsiteX5" fmla="*/ 2763982 w 3041623"/>
              <a:gd name="connsiteY5" fmla="*/ 4083627 h 4520045"/>
              <a:gd name="connsiteX6" fmla="*/ 41564 w 3041623"/>
              <a:gd name="connsiteY6" fmla="*/ 4042063 h 4520045"/>
              <a:gd name="connsiteX7" fmla="*/ 31173 w 3041623"/>
              <a:gd name="connsiteY7" fmla="*/ 4520045 h 4520045"/>
              <a:gd name="connsiteX0" fmla="*/ 0 w 3041623"/>
              <a:gd name="connsiteY0" fmla="*/ 0 h 4520045"/>
              <a:gd name="connsiteX1" fmla="*/ 31173 w 3041623"/>
              <a:gd name="connsiteY1" fmla="*/ 540327 h 4520045"/>
              <a:gd name="connsiteX2" fmla="*/ 3041623 w 3041623"/>
              <a:gd name="connsiteY2" fmla="*/ 484343 h 4520045"/>
              <a:gd name="connsiteX3" fmla="*/ 2825599 w 3041623"/>
              <a:gd name="connsiteY3" fmla="*/ 2356551 h 4520045"/>
              <a:gd name="connsiteX4" fmla="*/ 2763982 w 3041623"/>
              <a:gd name="connsiteY4" fmla="*/ 4083627 h 4520045"/>
              <a:gd name="connsiteX5" fmla="*/ 41564 w 3041623"/>
              <a:gd name="connsiteY5" fmla="*/ 4042063 h 4520045"/>
              <a:gd name="connsiteX6" fmla="*/ 31173 w 3041623"/>
              <a:gd name="connsiteY6" fmla="*/ 4520045 h 4520045"/>
              <a:gd name="connsiteX0" fmla="*/ 0 w 3689695"/>
              <a:gd name="connsiteY0" fmla="*/ 0 h 4520045"/>
              <a:gd name="connsiteX1" fmla="*/ 31173 w 3689695"/>
              <a:gd name="connsiteY1" fmla="*/ 540327 h 4520045"/>
              <a:gd name="connsiteX2" fmla="*/ 3041623 w 3689695"/>
              <a:gd name="connsiteY2" fmla="*/ 484343 h 4520045"/>
              <a:gd name="connsiteX3" fmla="*/ 3689695 w 3689695"/>
              <a:gd name="connsiteY3" fmla="*/ 2356551 h 4520045"/>
              <a:gd name="connsiteX4" fmla="*/ 2763982 w 3689695"/>
              <a:gd name="connsiteY4" fmla="*/ 4083627 h 4520045"/>
              <a:gd name="connsiteX5" fmla="*/ 41564 w 3689695"/>
              <a:gd name="connsiteY5" fmla="*/ 4042063 h 4520045"/>
              <a:gd name="connsiteX6" fmla="*/ 31173 w 3689695"/>
              <a:gd name="connsiteY6" fmla="*/ 4520045 h 4520045"/>
              <a:gd name="connsiteX0" fmla="*/ 0 w 4481783"/>
              <a:gd name="connsiteY0" fmla="*/ 0 h 4520045"/>
              <a:gd name="connsiteX1" fmla="*/ 31173 w 4481783"/>
              <a:gd name="connsiteY1" fmla="*/ 540327 h 4520045"/>
              <a:gd name="connsiteX2" fmla="*/ 3041623 w 4481783"/>
              <a:gd name="connsiteY2" fmla="*/ 484343 h 4520045"/>
              <a:gd name="connsiteX3" fmla="*/ 4481783 w 4481783"/>
              <a:gd name="connsiteY3" fmla="*/ 2212535 h 4520045"/>
              <a:gd name="connsiteX4" fmla="*/ 2763982 w 4481783"/>
              <a:gd name="connsiteY4" fmla="*/ 4083627 h 4520045"/>
              <a:gd name="connsiteX5" fmla="*/ 41564 w 4481783"/>
              <a:gd name="connsiteY5" fmla="*/ 4042063 h 4520045"/>
              <a:gd name="connsiteX6" fmla="*/ 31173 w 4481783"/>
              <a:gd name="connsiteY6" fmla="*/ 4520045 h 4520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81783" h="4520045">
                <a:moveTo>
                  <a:pt x="0" y="0"/>
                </a:moveTo>
                <a:lnTo>
                  <a:pt x="31173" y="540327"/>
                </a:lnTo>
                <a:lnTo>
                  <a:pt x="3041623" y="484343"/>
                </a:lnTo>
                <a:lnTo>
                  <a:pt x="4481783" y="2212535"/>
                </a:lnTo>
                <a:lnTo>
                  <a:pt x="2763982" y="4083627"/>
                </a:lnTo>
                <a:lnTo>
                  <a:pt x="41564" y="4042063"/>
                </a:lnTo>
                <a:lnTo>
                  <a:pt x="31173" y="4520045"/>
                </a:lnTo>
              </a:path>
            </a:pathLst>
          </a:custGeom>
          <a:ln w="57150">
            <a:solidFill>
              <a:srgbClr val="FF0000"/>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Gill Sans"/>
            </a:endParaRPr>
          </a:p>
        </p:txBody>
      </p:sp>
    </p:spTree>
    <p:extLst>
      <p:ext uri="{BB962C8B-B14F-4D97-AF65-F5344CB8AC3E}">
        <p14:creationId xmlns:p14="http://schemas.microsoft.com/office/powerpoint/2010/main" val="35026017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5"/>
                                        </p:tgtEl>
                                        <p:attrNameLst>
                                          <p:attrName>style.visibility</p:attrName>
                                        </p:attrNameLst>
                                      </p:cBhvr>
                                      <p:to>
                                        <p:strVal val="visible"/>
                                      </p:to>
                                    </p:set>
                                    <p:animEffect transition="in" filter="dissolve">
                                      <p:cBhvr>
                                        <p:cTn id="7"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animBg="1"/>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342640" cy="700722"/>
          </a:xfrm>
        </p:spPr>
        <p:txBody>
          <a:bodyPr>
            <a:normAutofit/>
          </a:bodyPr>
          <a:lstStyle/>
          <a:p>
            <a:pPr algn="l"/>
            <a:r>
              <a:rPr lang="en-US" sz="2600" b="1" dirty="0" smtClean="0">
                <a:latin typeface="Calibri"/>
              </a:rPr>
              <a:t>Brokering fits GEOSS</a:t>
            </a:r>
            <a:endParaRPr lang="en-US" sz="2600" b="1" dirty="0">
              <a:latin typeface="Calibri"/>
            </a:endParaRPr>
          </a:p>
        </p:txBody>
      </p:sp>
      <p:sp>
        <p:nvSpPr>
          <p:cNvPr id="3" name="Slide Number Placeholder 2"/>
          <p:cNvSpPr>
            <a:spLocks noGrp="1"/>
          </p:cNvSpPr>
          <p:nvPr>
            <p:ph type="sldNum" sz="quarter" idx="12"/>
          </p:nvPr>
        </p:nvSpPr>
        <p:spPr/>
        <p:txBody>
          <a:bodyPr>
            <a:normAutofit/>
          </a:bodyPr>
          <a:lstStyle/>
          <a:p>
            <a:pPr>
              <a:defRPr/>
            </a:pPr>
            <a:fld id="{BF0AFB69-F401-424A-9E22-D694683F350E}" type="slidenum">
              <a:rPr lang="it-IT" smtClean="0">
                <a:latin typeface="Gill Sans"/>
              </a:rPr>
              <a:pPr>
                <a:defRPr/>
              </a:pPr>
              <a:t>154</a:t>
            </a:fld>
            <a:endParaRPr lang="it-IT">
              <a:latin typeface="Gill Sans"/>
            </a:endParaRPr>
          </a:p>
        </p:txBody>
      </p:sp>
      <p:sp>
        <p:nvSpPr>
          <p:cNvPr id="4" name="Content Placeholder 3"/>
          <p:cNvSpPr>
            <a:spLocks noGrp="1"/>
          </p:cNvSpPr>
          <p:nvPr>
            <p:ph sz="quarter" idx="1"/>
          </p:nvPr>
        </p:nvSpPr>
        <p:spPr/>
        <p:txBody>
          <a:bodyPr>
            <a:noAutofit/>
          </a:bodyPr>
          <a:lstStyle/>
          <a:p>
            <a:r>
              <a:rPr lang="en-US" sz="3200" dirty="0" smtClean="0">
                <a:latin typeface="Gill Sans"/>
              </a:rPr>
              <a:t>GEOSS </a:t>
            </a:r>
            <a:r>
              <a:rPr lang="en-US" sz="3200" dirty="0">
                <a:latin typeface="Gill Sans"/>
              </a:rPr>
              <a:t>is </a:t>
            </a:r>
            <a:r>
              <a:rPr lang="en-US" sz="3200" dirty="0" smtClean="0">
                <a:latin typeface="Gill Sans"/>
              </a:rPr>
              <a:t>not a centralized data storage facility, </a:t>
            </a:r>
            <a:r>
              <a:rPr lang="en-US" sz="3200" dirty="0">
                <a:latin typeface="Gill Sans"/>
              </a:rPr>
              <a:t>but </a:t>
            </a:r>
            <a:r>
              <a:rPr lang="en-US" sz="3200" dirty="0" smtClean="0">
                <a:latin typeface="Gill Sans"/>
              </a:rPr>
              <a:t>builds </a:t>
            </a:r>
            <a:r>
              <a:rPr lang="en-US" sz="3200" dirty="0">
                <a:latin typeface="Gill Sans"/>
              </a:rPr>
              <a:t>upon </a:t>
            </a:r>
            <a:r>
              <a:rPr lang="en-US" sz="3200" dirty="0" smtClean="0">
                <a:latin typeface="Gill Sans"/>
              </a:rPr>
              <a:t>existing </a:t>
            </a:r>
            <a:r>
              <a:rPr lang="en-US" sz="3200" dirty="0">
                <a:latin typeface="Gill Sans"/>
              </a:rPr>
              <a:t>systems, SDIs and Earth Observations </a:t>
            </a:r>
            <a:r>
              <a:rPr lang="en-US" sz="3200" dirty="0" smtClean="0">
                <a:latin typeface="Gill Sans"/>
              </a:rPr>
              <a:t>assets</a:t>
            </a:r>
            <a:endParaRPr lang="en-US" sz="3200" dirty="0">
              <a:latin typeface="Gill Sans"/>
            </a:endParaRPr>
          </a:p>
          <a:p>
            <a:pPr lvl="1"/>
            <a:r>
              <a:rPr lang="en-US" sz="2800" dirty="0">
                <a:latin typeface="Gill Sans"/>
              </a:rPr>
              <a:t>I</a:t>
            </a:r>
            <a:r>
              <a:rPr lang="en-US" sz="2800" dirty="0" smtClean="0">
                <a:latin typeface="Gill Sans"/>
              </a:rPr>
              <a:t>nteroperability </a:t>
            </a:r>
            <a:r>
              <a:rPr lang="en-US" sz="2800" dirty="0">
                <a:latin typeface="Gill Sans"/>
              </a:rPr>
              <a:t>and open </a:t>
            </a:r>
            <a:r>
              <a:rPr lang="en-US" sz="2800" dirty="0" smtClean="0">
                <a:latin typeface="Gill Sans"/>
              </a:rPr>
              <a:t>access encouraged</a:t>
            </a:r>
          </a:p>
          <a:p>
            <a:pPr lvl="1"/>
            <a:r>
              <a:rPr lang="en-US" sz="2800" dirty="0" smtClean="0">
                <a:latin typeface="Gill Sans"/>
              </a:rPr>
              <a:t>Neither data </a:t>
            </a:r>
            <a:r>
              <a:rPr lang="en-US" sz="2800" dirty="0">
                <a:latin typeface="Gill Sans"/>
              </a:rPr>
              <a:t>providers nor </a:t>
            </a:r>
            <a:r>
              <a:rPr lang="en-US" sz="2800" dirty="0" smtClean="0">
                <a:latin typeface="Gill Sans"/>
              </a:rPr>
              <a:t>users are required to change their </a:t>
            </a:r>
            <a:r>
              <a:rPr lang="en-US" sz="2800" dirty="0">
                <a:latin typeface="Gill Sans"/>
              </a:rPr>
              <a:t>technologies </a:t>
            </a:r>
            <a:r>
              <a:rPr lang="en-US" sz="2800" dirty="0" smtClean="0">
                <a:latin typeface="Gill Sans"/>
              </a:rPr>
              <a:t>and standards</a:t>
            </a:r>
          </a:p>
        </p:txBody>
      </p:sp>
    </p:spTree>
    <p:extLst>
      <p:ext uri="{BB962C8B-B14F-4D97-AF65-F5344CB8AC3E}">
        <p14:creationId xmlns:p14="http://schemas.microsoft.com/office/powerpoint/2010/main" val="856395690"/>
      </p:ext>
    </p:extLst>
  </p:cSld>
  <p:clrMapOvr>
    <a:masterClrMapping/>
  </p:clrMapOvr>
  <p:timing>
    <p:tnLst>
      <p:par>
        <p:cTn xmlns:p14="http://schemas.microsoft.com/office/powerpoint/2010/mai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6720"/>
            <a:ext cx="5313680" cy="609600"/>
          </a:xfrm>
        </p:spPr>
        <p:txBody>
          <a:bodyPr>
            <a:normAutofit/>
          </a:bodyPr>
          <a:lstStyle/>
          <a:p>
            <a:pPr algn="l"/>
            <a:r>
              <a:rPr lang="en-US" sz="2600" b="1" dirty="0" smtClean="0">
                <a:latin typeface="Calibri"/>
              </a:rPr>
              <a:t>GEOSS Common Infrastructure (GCI)</a:t>
            </a:r>
            <a:endParaRPr lang="en-US" sz="2600" b="1" dirty="0">
              <a:latin typeface="Calibri"/>
            </a:endParaRPr>
          </a:p>
        </p:txBody>
      </p:sp>
      <p:sp>
        <p:nvSpPr>
          <p:cNvPr id="3" name="Slide Number Placeholder 2"/>
          <p:cNvSpPr>
            <a:spLocks noGrp="1"/>
          </p:cNvSpPr>
          <p:nvPr>
            <p:ph type="sldNum" sz="quarter" idx="12"/>
          </p:nvPr>
        </p:nvSpPr>
        <p:spPr/>
        <p:txBody>
          <a:bodyPr>
            <a:normAutofit/>
          </a:bodyPr>
          <a:lstStyle/>
          <a:p>
            <a:pPr>
              <a:defRPr/>
            </a:pPr>
            <a:fld id="{BF0AFB69-F401-424A-9E22-D694683F350E}" type="slidenum">
              <a:rPr lang="it-IT" smtClean="0">
                <a:latin typeface="Gill Sans"/>
              </a:rPr>
              <a:pPr>
                <a:defRPr/>
              </a:pPr>
              <a:t>155</a:t>
            </a:fld>
            <a:endParaRPr lang="it-IT">
              <a:latin typeface="Gill Sans"/>
            </a:endParaRPr>
          </a:p>
        </p:txBody>
      </p:sp>
      <p:sp>
        <p:nvSpPr>
          <p:cNvPr id="4" name="Content Placeholder 3"/>
          <p:cNvSpPr>
            <a:spLocks noGrp="1"/>
          </p:cNvSpPr>
          <p:nvPr>
            <p:ph sz="quarter" idx="1"/>
          </p:nvPr>
        </p:nvSpPr>
        <p:spPr/>
        <p:txBody>
          <a:bodyPr>
            <a:noAutofit/>
          </a:bodyPr>
          <a:lstStyle/>
          <a:p>
            <a:pPr marL="320040" lvl="1" indent="-320040">
              <a:spcBef>
                <a:spcPts val="700"/>
              </a:spcBef>
              <a:buClr>
                <a:schemeClr val="tx1"/>
              </a:buClr>
              <a:buSzPct val="100000"/>
              <a:buFont typeface="Arial"/>
              <a:buChar char="•"/>
            </a:pPr>
            <a:r>
              <a:rPr lang="en-US" sz="3200" dirty="0" smtClean="0">
                <a:latin typeface="Gill Sans"/>
              </a:rPr>
              <a:t>Framework </a:t>
            </a:r>
            <a:r>
              <a:rPr lang="en-US" sz="3200" dirty="0">
                <a:latin typeface="Gill Sans"/>
              </a:rPr>
              <a:t>of value-added services that enhance interoperability among the growing number of heterogeneous Earth </a:t>
            </a:r>
            <a:r>
              <a:rPr lang="en-US" sz="3200" dirty="0" smtClean="0">
                <a:latin typeface="Gill Sans"/>
              </a:rPr>
              <a:t>Observation </a:t>
            </a:r>
            <a:r>
              <a:rPr lang="en-US" sz="3200" dirty="0">
                <a:latin typeface="Gill Sans"/>
              </a:rPr>
              <a:t>systems, disciplines and applications, at the regional and global </a:t>
            </a:r>
            <a:r>
              <a:rPr lang="en-US" sz="3200" dirty="0" smtClean="0">
                <a:latin typeface="Gill Sans"/>
              </a:rPr>
              <a:t>level</a:t>
            </a:r>
          </a:p>
          <a:p>
            <a:pPr marL="320040" lvl="1" indent="-320040">
              <a:spcBef>
                <a:spcPts val="700"/>
              </a:spcBef>
              <a:buClr>
                <a:schemeClr val="tx1"/>
              </a:buClr>
              <a:buSzPct val="100000"/>
              <a:buFont typeface="Arial"/>
              <a:buChar char="•"/>
            </a:pPr>
            <a:r>
              <a:rPr lang="en-US" sz="3200" dirty="0">
                <a:latin typeface="Gill Sans"/>
              </a:rPr>
              <a:t>Allows the members to publish, discover, evaluate, access, and use the data, information, tools and services made available through </a:t>
            </a:r>
            <a:r>
              <a:rPr lang="en-US" sz="3200" dirty="0" smtClean="0">
                <a:latin typeface="Gill Sans"/>
              </a:rPr>
              <a:t>GEOSS</a:t>
            </a:r>
            <a:endParaRPr lang="en-US" sz="3200" dirty="0">
              <a:latin typeface="Gill Sans"/>
            </a:endParaRPr>
          </a:p>
        </p:txBody>
      </p:sp>
    </p:spTree>
    <p:extLst>
      <p:ext uri="{BB962C8B-B14F-4D97-AF65-F5344CB8AC3E}">
        <p14:creationId xmlns:p14="http://schemas.microsoft.com/office/powerpoint/2010/main" val="3869011782"/>
      </p:ext>
    </p:extLst>
  </p:cSld>
  <p:clrMapOvr>
    <a:masterClrMapping/>
  </p:clrMapOvr>
  <p:timing>
    <p:tnLst>
      <p:par>
        <p:cTn xmlns:p14="http://schemas.microsoft.com/office/powerpoint/2010/mai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118"/>
            <a:ext cx="2479040" cy="853122"/>
          </a:xfrm>
        </p:spPr>
        <p:txBody>
          <a:bodyPr>
            <a:normAutofit/>
          </a:bodyPr>
          <a:lstStyle/>
          <a:p>
            <a:pPr algn="l"/>
            <a:r>
              <a:rPr lang="en-US" sz="2600" b="1" dirty="0" smtClean="0">
                <a:latin typeface="Calibri"/>
              </a:rPr>
              <a:t>GCI snapshot</a:t>
            </a:r>
            <a:endParaRPr lang="en-US" sz="2600" b="1" dirty="0">
              <a:latin typeface="Calibri"/>
            </a:endParaRPr>
          </a:p>
        </p:txBody>
      </p:sp>
      <p:sp>
        <p:nvSpPr>
          <p:cNvPr id="3" name="Slide Number Placeholder 2"/>
          <p:cNvSpPr>
            <a:spLocks noGrp="1"/>
          </p:cNvSpPr>
          <p:nvPr>
            <p:ph type="sldNum" sz="quarter" idx="12"/>
          </p:nvPr>
        </p:nvSpPr>
        <p:spPr/>
        <p:txBody>
          <a:bodyPr>
            <a:normAutofit/>
          </a:bodyPr>
          <a:lstStyle/>
          <a:p>
            <a:pPr>
              <a:defRPr/>
            </a:pPr>
            <a:fld id="{BF0AFB69-F401-424A-9E22-D694683F350E}" type="slidenum">
              <a:rPr lang="it-IT" smtClean="0">
                <a:latin typeface="Gill Sans"/>
              </a:rPr>
              <a:pPr>
                <a:defRPr/>
              </a:pPr>
              <a:t>156</a:t>
            </a:fld>
            <a:endParaRPr lang="it-IT">
              <a:latin typeface="Gill Sans"/>
            </a:endParaRPr>
          </a:p>
        </p:txBody>
      </p:sp>
      <p:pic>
        <p:nvPicPr>
          <p:cNvPr id="7" name="Content Placeholder 6"/>
          <p:cNvPicPr>
            <a:picLocks noGrp="1" noChangeAspect="1"/>
          </p:cNvPicPr>
          <p:nvPr>
            <p:ph sz="quarter" idx="1"/>
          </p:nvPr>
        </p:nvPicPr>
        <p:blipFill>
          <a:blip r:embed="rId2"/>
          <a:srcRect l="-18147" r="-18147"/>
          <a:stretch>
            <a:fillRect/>
          </a:stretch>
        </p:blipFill>
        <p:spPr>
          <a:xfrm>
            <a:off x="0" y="1244167"/>
            <a:ext cx="9068981" cy="5000653"/>
          </a:xfrm>
        </p:spPr>
      </p:pic>
    </p:spTree>
    <p:extLst>
      <p:ext uri="{BB962C8B-B14F-4D97-AF65-F5344CB8AC3E}">
        <p14:creationId xmlns:p14="http://schemas.microsoft.com/office/powerpoint/2010/main" val="1264130086"/>
      </p:ext>
    </p:extLst>
  </p:cSld>
  <p:clrMapOvr>
    <a:masterClrMapping/>
  </p:clrMapOvr>
  <p:timing>
    <p:tnLst>
      <p:par>
        <p:cTn xmlns:p14="http://schemas.microsoft.com/office/powerpoint/2010/mai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3518"/>
            <a:ext cx="2844800" cy="690562"/>
          </a:xfrm>
        </p:spPr>
        <p:txBody>
          <a:bodyPr>
            <a:normAutofit/>
          </a:bodyPr>
          <a:lstStyle/>
          <a:p>
            <a:pPr algn="l"/>
            <a:r>
              <a:rPr lang="en-US" sz="2600" b="1" dirty="0" smtClean="0">
                <a:latin typeface="Calibri"/>
              </a:rPr>
              <a:t>Discovery services</a:t>
            </a:r>
            <a:endParaRPr lang="en-US" sz="2600" b="1" dirty="0">
              <a:latin typeface="Calibri"/>
            </a:endParaRPr>
          </a:p>
        </p:txBody>
      </p:sp>
      <p:sp>
        <p:nvSpPr>
          <p:cNvPr id="3" name="Slide Number Placeholder 2"/>
          <p:cNvSpPr>
            <a:spLocks noGrp="1"/>
          </p:cNvSpPr>
          <p:nvPr>
            <p:ph type="sldNum" sz="quarter" idx="12"/>
          </p:nvPr>
        </p:nvSpPr>
        <p:spPr/>
        <p:txBody>
          <a:bodyPr>
            <a:normAutofit/>
          </a:bodyPr>
          <a:lstStyle/>
          <a:p>
            <a:pPr>
              <a:defRPr/>
            </a:pPr>
            <a:fld id="{BF0AFB69-F401-424A-9E22-D694683F350E}" type="slidenum">
              <a:rPr lang="it-IT" smtClean="0">
                <a:latin typeface="Gill Sans"/>
              </a:rPr>
              <a:pPr>
                <a:defRPr/>
              </a:pPr>
              <a:t>157</a:t>
            </a:fld>
            <a:endParaRPr lang="it-IT">
              <a:latin typeface="Gill Sans"/>
            </a:endParaRPr>
          </a:p>
        </p:txBody>
      </p:sp>
      <p:sp>
        <p:nvSpPr>
          <p:cNvPr id="4" name="Content Placeholder 3"/>
          <p:cNvSpPr>
            <a:spLocks noGrp="1"/>
          </p:cNvSpPr>
          <p:nvPr>
            <p:ph sz="quarter" idx="1"/>
          </p:nvPr>
        </p:nvSpPr>
        <p:spPr>
          <a:xfrm>
            <a:off x="612648" y="1653864"/>
            <a:ext cx="8153400" cy="4495800"/>
          </a:xfrm>
        </p:spPr>
        <p:txBody>
          <a:bodyPr>
            <a:normAutofit fontScale="92500"/>
          </a:bodyPr>
          <a:lstStyle/>
          <a:p>
            <a:r>
              <a:rPr lang="en-US" dirty="0" smtClean="0">
                <a:latin typeface="Gill Sans"/>
              </a:rPr>
              <a:t>Support obtaining </a:t>
            </a:r>
            <a:r>
              <a:rPr lang="en-US" dirty="0">
                <a:latin typeface="Gill Sans"/>
              </a:rPr>
              <a:t>the resources </a:t>
            </a:r>
            <a:r>
              <a:rPr lang="en-US" dirty="0" smtClean="0">
                <a:latin typeface="Gill Sans"/>
              </a:rPr>
              <a:t>relevant </a:t>
            </a:r>
            <a:r>
              <a:rPr lang="en-US" dirty="0">
                <a:latin typeface="Gill Sans"/>
              </a:rPr>
              <a:t>to a certain context, usually specified in terms of some query </a:t>
            </a:r>
            <a:r>
              <a:rPr lang="en-US" dirty="0" smtClean="0">
                <a:latin typeface="Gill Sans"/>
              </a:rPr>
              <a:t>constraints </a:t>
            </a:r>
          </a:p>
          <a:p>
            <a:r>
              <a:rPr lang="en-US" dirty="0" smtClean="0">
                <a:latin typeface="Gill Sans"/>
              </a:rPr>
              <a:t>Enabled </a:t>
            </a:r>
            <a:r>
              <a:rPr lang="en-US" dirty="0">
                <a:latin typeface="Gill Sans"/>
              </a:rPr>
              <a:t>by specific services (e.g., search engines on the WWW) </a:t>
            </a:r>
            <a:r>
              <a:rPr lang="en-US" dirty="0" smtClean="0">
                <a:latin typeface="Gill Sans"/>
              </a:rPr>
              <a:t>and </a:t>
            </a:r>
            <a:r>
              <a:rPr lang="en-US" dirty="0">
                <a:latin typeface="Gill Sans"/>
              </a:rPr>
              <a:t>by appropriate ancillary information (i.e. metadata) associated to the resources, independently from their </a:t>
            </a:r>
            <a:r>
              <a:rPr lang="en-US" dirty="0" smtClean="0">
                <a:latin typeface="Gill Sans"/>
              </a:rPr>
              <a:t>structure</a:t>
            </a:r>
          </a:p>
          <a:p>
            <a:r>
              <a:rPr lang="en-US" dirty="0">
                <a:latin typeface="Gill Sans"/>
              </a:rPr>
              <a:t>Examples in OGC</a:t>
            </a:r>
          </a:p>
          <a:p>
            <a:pPr lvl="1"/>
            <a:r>
              <a:rPr lang="en-US" dirty="0" smtClean="0">
                <a:latin typeface="Gill Sans"/>
              </a:rPr>
              <a:t>Catalogue Service</a:t>
            </a:r>
            <a:endParaRPr lang="en-US" dirty="0">
              <a:latin typeface="Gill Sans"/>
            </a:endParaRPr>
          </a:p>
          <a:p>
            <a:endParaRPr lang="en-US" dirty="0" smtClean="0">
              <a:latin typeface="Gill Sans"/>
            </a:endParaRPr>
          </a:p>
        </p:txBody>
      </p:sp>
    </p:spTree>
    <p:extLst>
      <p:ext uri="{BB962C8B-B14F-4D97-AF65-F5344CB8AC3E}">
        <p14:creationId xmlns:p14="http://schemas.microsoft.com/office/powerpoint/2010/main" val="2090600462"/>
      </p:ext>
    </p:extLst>
  </p:cSld>
  <p:clrMapOvr>
    <a:masterClrMapping/>
  </p:clrMapOvr>
  <p:timing>
    <p:tnLst>
      <p:par>
        <p:cTn xmlns:p14="http://schemas.microsoft.com/office/powerpoint/2010/mai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2692400" cy="771842"/>
          </a:xfrm>
        </p:spPr>
        <p:txBody>
          <a:bodyPr>
            <a:normAutofit/>
          </a:bodyPr>
          <a:lstStyle/>
          <a:p>
            <a:pPr algn="l"/>
            <a:r>
              <a:rPr lang="en-US" sz="2600" b="1" dirty="0" smtClean="0">
                <a:latin typeface="Calibri"/>
              </a:rPr>
              <a:t>Access services</a:t>
            </a:r>
            <a:endParaRPr lang="en-US" sz="2600" b="1" dirty="0">
              <a:latin typeface="Calibri"/>
            </a:endParaRPr>
          </a:p>
        </p:txBody>
      </p:sp>
      <p:sp>
        <p:nvSpPr>
          <p:cNvPr id="3" name="Slide Number Placeholder 2"/>
          <p:cNvSpPr>
            <a:spLocks noGrp="1"/>
          </p:cNvSpPr>
          <p:nvPr>
            <p:ph type="sldNum" sz="quarter" idx="12"/>
          </p:nvPr>
        </p:nvSpPr>
        <p:spPr/>
        <p:txBody>
          <a:bodyPr>
            <a:normAutofit/>
          </a:bodyPr>
          <a:lstStyle/>
          <a:p>
            <a:pPr>
              <a:defRPr/>
            </a:pPr>
            <a:fld id="{BF0AFB69-F401-424A-9E22-D694683F350E}" type="slidenum">
              <a:rPr lang="it-IT" smtClean="0">
                <a:latin typeface="Gill Sans"/>
              </a:rPr>
              <a:pPr>
                <a:defRPr/>
              </a:pPr>
              <a:t>158</a:t>
            </a:fld>
            <a:endParaRPr lang="it-IT">
              <a:latin typeface="Gill Sans"/>
            </a:endParaRPr>
          </a:p>
        </p:txBody>
      </p:sp>
      <p:sp>
        <p:nvSpPr>
          <p:cNvPr id="4" name="Content Placeholder 3"/>
          <p:cNvSpPr>
            <a:spLocks noGrp="1"/>
          </p:cNvSpPr>
          <p:nvPr>
            <p:ph sz="quarter" idx="1"/>
          </p:nvPr>
        </p:nvSpPr>
        <p:spPr>
          <a:xfrm>
            <a:off x="612648" y="1653864"/>
            <a:ext cx="8153400" cy="4124117"/>
          </a:xfrm>
        </p:spPr>
        <p:txBody>
          <a:bodyPr>
            <a:normAutofit fontScale="92500"/>
          </a:bodyPr>
          <a:lstStyle/>
          <a:p>
            <a:r>
              <a:rPr lang="en-US" dirty="0">
                <a:latin typeface="Gill Sans"/>
              </a:rPr>
              <a:t>S</a:t>
            </a:r>
            <a:r>
              <a:rPr lang="en-US" dirty="0" smtClean="0">
                <a:latin typeface="Gill Sans"/>
              </a:rPr>
              <a:t>upport </a:t>
            </a:r>
            <a:r>
              <a:rPr lang="en-US" dirty="0">
                <a:latin typeface="Gill Sans"/>
              </a:rPr>
              <a:t>electronic data retrieval, usually based on spatial constraints and other criteria, in forms useful for client-side processing, or for input into scientific models and other </a:t>
            </a:r>
            <a:r>
              <a:rPr lang="en-US" dirty="0" smtClean="0">
                <a:latin typeface="Gill Sans"/>
              </a:rPr>
              <a:t>clients</a:t>
            </a:r>
          </a:p>
          <a:p>
            <a:r>
              <a:rPr lang="en-US" dirty="0" smtClean="0">
                <a:latin typeface="Gill Sans"/>
              </a:rPr>
              <a:t>Examples in OGC</a:t>
            </a:r>
          </a:p>
          <a:p>
            <a:pPr lvl="1"/>
            <a:r>
              <a:rPr lang="en-US" dirty="0" smtClean="0">
                <a:latin typeface="Gill Sans"/>
              </a:rPr>
              <a:t>Web Coverage Service</a:t>
            </a:r>
          </a:p>
          <a:p>
            <a:pPr lvl="1"/>
            <a:r>
              <a:rPr lang="en-US" dirty="0" smtClean="0">
                <a:latin typeface="Gill Sans"/>
              </a:rPr>
              <a:t>Sensor Observation Service</a:t>
            </a:r>
          </a:p>
          <a:p>
            <a:pPr lvl="1"/>
            <a:r>
              <a:rPr lang="en-US" dirty="0" smtClean="0">
                <a:latin typeface="Gill Sans"/>
              </a:rPr>
              <a:t>Web Feature Service</a:t>
            </a:r>
          </a:p>
        </p:txBody>
      </p:sp>
    </p:spTree>
    <p:extLst>
      <p:ext uri="{BB962C8B-B14F-4D97-AF65-F5344CB8AC3E}">
        <p14:creationId xmlns:p14="http://schemas.microsoft.com/office/powerpoint/2010/main" val="2641547589"/>
      </p:ext>
    </p:extLst>
  </p:cSld>
  <p:clrMapOvr>
    <a:masterClrMapping/>
  </p:clrMapOvr>
  <p:timing>
    <p:tnLst>
      <p:par>
        <p:cTn xmlns:p14="http://schemas.microsoft.com/office/powerpoint/2010/mai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78493" y="1417638"/>
            <a:ext cx="6754813" cy="5257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Title 1"/>
          <p:cNvSpPr>
            <a:spLocks noGrp="1"/>
          </p:cNvSpPr>
          <p:nvPr>
            <p:ph type="title"/>
          </p:nvPr>
        </p:nvSpPr>
        <p:spPr>
          <a:xfrm>
            <a:off x="457200" y="274638"/>
            <a:ext cx="8229600" cy="558482"/>
          </a:xfrm>
        </p:spPr>
        <p:txBody>
          <a:bodyPr>
            <a:normAutofit/>
          </a:bodyPr>
          <a:lstStyle/>
          <a:p>
            <a:pPr algn="l"/>
            <a:r>
              <a:rPr lang="en-US" sz="2600" b="1" dirty="0" smtClean="0">
                <a:latin typeface="Calibri"/>
              </a:rPr>
              <a:t>Common metadata model</a:t>
            </a:r>
            <a:endParaRPr lang="en-US" sz="2600" b="1" dirty="0">
              <a:latin typeface="Calibri"/>
            </a:endParaRPr>
          </a:p>
        </p:txBody>
      </p:sp>
      <p:sp>
        <p:nvSpPr>
          <p:cNvPr id="3" name="Slide Number Placeholder 2"/>
          <p:cNvSpPr>
            <a:spLocks noGrp="1"/>
          </p:cNvSpPr>
          <p:nvPr>
            <p:ph type="sldNum" sz="quarter" idx="12"/>
          </p:nvPr>
        </p:nvSpPr>
        <p:spPr/>
        <p:txBody>
          <a:bodyPr>
            <a:normAutofit/>
          </a:bodyPr>
          <a:lstStyle/>
          <a:p>
            <a:pPr>
              <a:defRPr/>
            </a:pPr>
            <a:fld id="{BF0AFB69-F401-424A-9E22-D694683F350E}" type="slidenum">
              <a:rPr lang="it-IT" smtClean="0">
                <a:latin typeface="Gill Sans"/>
              </a:rPr>
              <a:pPr>
                <a:defRPr/>
              </a:pPr>
              <a:t>159</a:t>
            </a:fld>
            <a:endParaRPr lang="it-IT">
              <a:latin typeface="Gill Sans"/>
            </a:endParaRPr>
          </a:p>
        </p:txBody>
      </p:sp>
      <p:grpSp>
        <p:nvGrpSpPr>
          <p:cNvPr id="4" name="Group 13"/>
          <p:cNvGrpSpPr/>
          <p:nvPr/>
        </p:nvGrpSpPr>
        <p:grpSpPr>
          <a:xfrm>
            <a:off x="6494440" y="2297329"/>
            <a:ext cx="2271608" cy="2271608"/>
            <a:chOff x="9409789" y="3019331"/>
            <a:chExt cx="2271608" cy="2271608"/>
          </a:xfrm>
        </p:grpSpPr>
        <p:pic>
          <p:nvPicPr>
            <p:cNvPr id="8" name="Picture 1" descr="C:\Users\nativi\Pictures\Raccolta multimediale Microsoft\j0434825.png"/>
            <p:cNvPicPr>
              <a:picLocks noChangeAspect="1" noChangeArrowheads="1"/>
            </p:cNvPicPr>
            <p:nvPr/>
          </p:nvPicPr>
          <p:blipFill>
            <a:blip r:embed="rId4" cstate="print"/>
            <a:srcRect/>
            <a:stretch>
              <a:fillRect/>
            </a:stretch>
          </p:blipFill>
          <p:spPr bwMode="auto">
            <a:xfrm>
              <a:off x="9409789" y="3019331"/>
              <a:ext cx="2271608" cy="2271608"/>
            </a:xfrm>
            <a:prstGeom prst="rect">
              <a:avLst/>
            </a:prstGeom>
            <a:noFill/>
          </p:spPr>
        </p:pic>
        <p:sp>
          <p:nvSpPr>
            <p:cNvPr id="13" name="TextBox 12"/>
            <p:cNvSpPr txBox="1"/>
            <p:nvPr/>
          </p:nvSpPr>
          <p:spPr>
            <a:xfrm>
              <a:off x="9872837" y="3345154"/>
              <a:ext cx="1179342" cy="1200329"/>
            </a:xfrm>
            <a:prstGeom prst="rect">
              <a:avLst/>
            </a:prstGeom>
            <a:noFill/>
          </p:spPr>
          <p:txBody>
            <a:bodyPr wrap="none" rtlCol="0">
              <a:spAutoFit/>
            </a:bodyPr>
            <a:lstStyle/>
            <a:p>
              <a:r>
                <a:rPr lang="it-IT" dirty="0">
                  <a:solidFill>
                    <a:srgbClr val="000000"/>
                  </a:solidFill>
                  <a:effectLst>
                    <a:outerShdw blurRad="38100" dist="38100" dir="2700000" algn="tl">
                      <a:srgbClr val="000000">
                        <a:alpha val="43137"/>
                      </a:srgbClr>
                    </a:outerShdw>
                  </a:effectLst>
                  <a:latin typeface="Gill Sans"/>
                </a:rPr>
                <a:t>ISO 19115</a:t>
              </a:r>
            </a:p>
            <a:p>
              <a:r>
                <a:rPr lang="it-IT" dirty="0">
                  <a:solidFill>
                    <a:srgbClr val="000000"/>
                  </a:solidFill>
                  <a:effectLst>
                    <a:outerShdw blurRad="38100" dist="38100" dir="2700000" algn="tl">
                      <a:srgbClr val="000000">
                        <a:alpha val="43137"/>
                      </a:srgbClr>
                    </a:outerShdw>
                  </a:effectLst>
                  <a:latin typeface="Gill Sans"/>
                </a:rPr>
                <a:t>ISO 19119</a:t>
              </a:r>
            </a:p>
            <a:p>
              <a:r>
                <a:rPr lang="it-IT" dirty="0">
                  <a:solidFill>
                    <a:srgbClr val="000000"/>
                  </a:solidFill>
                  <a:effectLst>
                    <a:outerShdw blurRad="38100" dist="38100" dir="2700000" algn="tl">
                      <a:srgbClr val="000000">
                        <a:alpha val="43137"/>
                      </a:srgbClr>
                    </a:outerShdw>
                  </a:effectLst>
                  <a:latin typeface="Gill Sans"/>
                </a:rPr>
                <a:t>ISO 19139</a:t>
              </a:r>
            </a:p>
            <a:p>
              <a:r>
                <a:rPr lang="it-IT" dirty="0">
                  <a:solidFill>
                    <a:srgbClr val="000000"/>
                  </a:solidFill>
                  <a:effectLst>
                    <a:outerShdw blurRad="38100" dist="38100" dir="2700000" algn="tl">
                      <a:srgbClr val="000000">
                        <a:alpha val="43137"/>
                      </a:srgbClr>
                    </a:outerShdw>
                  </a:effectLst>
                  <a:latin typeface="Gill Sans"/>
                </a:rPr>
                <a:t>…</a:t>
              </a:r>
            </a:p>
            <a:p>
              <a:endParaRPr lang="en-US" dirty="0">
                <a:latin typeface="Gill Sans"/>
              </a:endParaRPr>
            </a:p>
          </p:txBody>
        </p:sp>
      </p:grpSp>
    </p:spTree>
    <p:extLst>
      <p:ext uri="{BB962C8B-B14F-4D97-AF65-F5344CB8AC3E}">
        <p14:creationId xmlns:p14="http://schemas.microsoft.com/office/powerpoint/2010/main" val="356144917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1"/>
          <p:cNvSpPr>
            <a:spLocks/>
          </p:cNvSpPr>
          <p:nvPr/>
        </p:nvSpPr>
        <p:spPr bwMode="auto">
          <a:xfrm>
            <a:off x="1772588" y="1318379"/>
            <a:ext cx="5978600" cy="492443"/>
          </a:xfrm>
          <a:prstGeom prst="rect">
            <a:avLst/>
          </a:prstGeom>
          <a:noFill/>
          <a:ln w="12700">
            <a:noFill/>
            <a:miter lim="800000"/>
            <a:headEnd/>
            <a:tailEnd/>
          </a:ln>
        </p:spPr>
        <p:txBody>
          <a:bodyPr wrap="none" lIns="0" tIns="0" rIns="0" bIns="0" anchor="ctr">
            <a:prstTxWarp prst="textNoShape">
              <a:avLst/>
            </a:prstTxWarp>
            <a:spAutoFit/>
          </a:bodyPr>
          <a:lstStyle/>
          <a:p>
            <a:r>
              <a:rPr lang="en-US" sz="3200" dirty="0">
                <a:solidFill>
                  <a:schemeClr val="tx1"/>
                </a:solidFill>
                <a:latin typeface="Gill Sans"/>
                <a:ea typeface="Gill Sans" pitchFamily="-84" charset="0"/>
                <a:cs typeface="Gill Sans" pitchFamily="-84" charset="0"/>
              </a:rPr>
              <a:t>Today</a:t>
            </a:r>
            <a:r>
              <a:rPr lang="ja-JP" altLang="en-US" sz="3200" dirty="0">
                <a:solidFill>
                  <a:schemeClr val="tx1"/>
                </a:solidFill>
                <a:latin typeface="Gill Sans"/>
                <a:ea typeface="Gill Sans" pitchFamily="-84" charset="0"/>
                <a:cs typeface="Gill Sans" pitchFamily="-84" charset="0"/>
              </a:rPr>
              <a:t>’</a:t>
            </a:r>
            <a:r>
              <a:rPr lang="en-US" altLang="ja-JP" sz="3200" dirty="0" err="1">
                <a:solidFill>
                  <a:schemeClr val="tx1"/>
                </a:solidFill>
                <a:latin typeface="Gill Sans"/>
                <a:ea typeface="Gill Sans" pitchFamily="-84" charset="0"/>
                <a:cs typeface="Gill Sans" pitchFamily="-84" charset="0"/>
              </a:rPr>
              <a:t>s</a:t>
            </a:r>
            <a:r>
              <a:rPr lang="en-US" altLang="ja-JP" sz="3200" dirty="0">
                <a:solidFill>
                  <a:schemeClr val="tx1"/>
                </a:solidFill>
                <a:latin typeface="Gill Sans"/>
                <a:ea typeface="Gill Sans" pitchFamily="-84" charset="0"/>
                <a:cs typeface="Gill Sans" pitchFamily="-84" charset="0"/>
              </a:rPr>
              <a:t> best tool for searching data?</a:t>
            </a:r>
            <a:endParaRPr lang="en-US" sz="3200" dirty="0">
              <a:solidFill>
                <a:schemeClr val="tx1"/>
              </a:solidFill>
              <a:latin typeface="Gill Sans"/>
              <a:ea typeface="Gill Sans" pitchFamily="-84" charset="0"/>
              <a:cs typeface="Gill Sans" pitchFamily="-84" charset="0"/>
            </a:endParaRPr>
          </a:p>
        </p:txBody>
      </p:sp>
      <p:pic>
        <p:nvPicPr>
          <p:cNvPr id="44034" name="Picture 2"/>
          <p:cNvPicPr>
            <a:picLocks noChangeAspect="1" noChangeArrowheads="1"/>
          </p:cNvPicPr>
          <p:nvPr/>
        </p:nvPicPr>
        <p:blipFill>
          <a:blip r:embed="rId3"/>
          <a:srcRect/>
          <a:stretch>
            <a:fillRect/>
          </a:stretch>
        </p:blipFill>
        <p:spPr bwMode="auto">
          <a:xfrm>
            <a:off x="517922" y="2356322"/>
            <a:ext cx="8108156" cy="3153296"/>
          </a:xfrm>
          <a:prstGeom prst="rect">
            <a:avLst/>
          </a:prstGeom>
          <a:noFill/>
          <a:ln w="12700">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4034"/>
                                        </p:tgtEl>
                                        <p:attrNameLst>
                                          <p:attrName>style.visibility</p:attrName>
                                        </p:attrNameLst>
                                      </p:cBhvr>
                                      <p:to>
                                        <p:strVal val="visible"/>
                                      </p:to>
                                    </p:set>
                                    <p:anim calcmode="lin" valueType="num">
                                      <p:cBhvr additive="base">
                                        <p:cTn id="7" dur="500" fill="hold"/>
                                        <p:tgtEl>
                                          <p:spTgt spid="44034"/>
                                        </p:tgtEl>
                                        <p:attrNameLst>
                                          <p:attrName>ppt_x</p:attrName>
                                        </p:attrNameLst>
                                      </p:cBhvr>
                                      <p:tavLst>
                                        <p:tav tm="0">
                                          <p:val>
                                            <p:strVal val="#ppt_x"/>
                                          </p:val>
                                        </p:tav>
                                        <p:tav tm="100000">
                                          <p:val>
                                            <p:strVal val="#ppt_x"/>
                                          </p:val>
                                        </p:tav>
                                      </p:tavLst>
                                    </p:anim>
                                    <p:anim calcmode="lin" valueType="num">
                                      <p:cBhvr additive="base">
                                        <p:cTn id="8" dur="500" fill="hold"/>
                                        <p:tgtEl>
                                          <p:spTgt spid="440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0882"/>
          </a:xfrm>
        </p:spPr>
        <p:txBody>
          <a:bodyPr>
            <a:normAutofit/>
          </a:bodyPr>
          <a:lstStyle/>
          <a:p>
            <a:pPr algn="l"/>
            <a:r>
              <a:rPr lang="en-US" sz="2600" b="1" dirty="0" smtClean="0">
                <a:latin typeface="Calibri"/>
              </a:rPr>
              <a:t>Supported </a:t>
            </a:r>
            <a:r>
              <a:rPr lang="en-US" sz="2600" b="1" dirty="0" err="1" smtClean="0">
                <a:latin typeface="Calibri"/>
              </a:rPr>
              <a:t>backends</a:t>
            </a:r>
            <a:endParaRPr lang="en-US" sz="2600" b="1" dirty="0">
              <a:latin typeface="Calibri"/>
            </a:endParaRPr>
          </a:p>
        </p:txBody>
      </p:sp>
      <p:sp>
        <p:nvSpPr>
          <p:cNvPr id="3" name="Slide Number Placeholder 2"/>
          <p:cNvSpPr>
            <a:spLocks noGrp="1"/>
          </p:cNvSpPr>
          <p:nvPr>
            <p:ph type="sldNum" sz="quarter" idx="12"/>
          </p:nvPr>
        </p:nvSpPr>
        <p:spPr>
          <a:xfrm>
            <a:off x="8353584" y="6423305"/>
            <a:ext cx="545577" cy="283577"/>
          </a:xfrm>
        </p:spPr>
        <p:txBody>
          <a:bodyPr>
            <a:normAutofit/>
          </a:bodyPr>
          <a:lstStyle/>
          <a:p>
            <a:pPr>
              <a:defRPr/>
            </a:pPr>
            <a:fld id="{BF0AFB69-F401-424A-9E22-D694683F350E}" type="slidenum">
              <a:rPr lang="it-IT" smtClean="0">
                <a:latin typeface="Gill Sans"/>
              </a:rPr>
              <a:pPr>
                <a:defRPr/>
              </a:pPr>
              <a:t>160</a:t>
            </a:fld>
            <a:endParaRPr lang="it-IT">
              <a:latin typeface="Gill Sans"/>
            </a:endParaRPr>
          </a:p>
        </p:txBody>
      </p:sp>
      <p:graphicFrame>
        <p:nvGraphicFramePr>
          <p:cNvPr id="7" name="Table 6"/>
          <p:cNvGraphicFramePr>
            <a:graphicFrameLocks noGrp="1"/>
          </p:cNvGraphicFramePr>
          <p:nvPr>
            <p:extLst>
              <p:ext uri="{D42A27DB-BD31-4B8C-83A1-F6EECF244321}">
                <p14:modId xmlns:p14="http://schemas.microsoft.com/office/powerpoint/2010/main" val="3340606441"/>
              </p:ext>
            </p:extLst>
          </p:nvPr>
        </p:nvGraphicFramePr>
        <p:xfrm>
          <a:off x="1094482" y="1487168"/>
          <a:ext cx="7258081" cy="4820920"/>
        </p:xfrm>
        <a:graphic>
          <a:graphicData uri="http://schemas.openxmlformats.org/drawingml/2006/table">
            <a:tbl>
              <a:tblPr firstRow="1" bandRow="1">
                <a:tableStyleId>{93296810-A885-4BE3-A3E7-6D5BEEA58F35}</a:tableStyleId>
              </a:tblPr>
              <a:tblGrid>
                <a:gridCol w="835001"/>
                <a:gridCol w="6423080"/>
              </a:tblGrid>
              <a:tr h="370840">
                <a:tc>
                  <a:txBody>
                    <a:bodyPr/>
                    <a:lstStyle/>
                    <a:p>
                      <a:endParaRPr lang="it-IT"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it-IT" sz="1800" b="1" dirty="0" err="1" smtClean="0">
                          <a:solidFill>
                            <a:srgbClr val="000000"/>
                          </a:solidFill>
                          <a:latin typeface="arial"/>
                        </a:rPr>
                        <a:t>Discovery</a:t>
                      </a:r>
                      <a:r>
                        <a:rPr lang="it-IT" sz="1800" b="1" dirty="0" smtClean="0">
                          <a:solidFill>
                            <a:srgbClr val="000000"/>
                          </a:solidFill>
                          <a:latin typeface="arial"/>
                        </a:rPr>
                        <a:t>/</a:t>
                      </a:r>
                      <a:r>
                        <a:rPr lang="it-IT" sz="1800" b="1" dirty="0" err="1" smtClean="0">
                          <a:solidFill>
                            <a:srgbClr val="000000"/>
                          </a:solidFill>
                          <a:latin typeface="arial"/>
                        </a:rPr>
                        <a:t>Inventory</a:t>
                      </a:r>
                      <a:r>
                        <a:rPr lang="it-IT" sz="1800" b="1" dirty="0" smtClean="0">
                          <a:solidFill>
                            <a:srgbClr val="000000"/>
                          </a:solidFill>
                          <a:latin typeface="arial"/>
                        </a:rPr>
                        <a:t>/</a:t>
                      </a:r>
                      <a:r>
                        <a:rPr lang="it-IT" sz="1800" b="1" dirty="0" err="1" smtClean="0">
                          <a:solidFill>
                            <a:srgbClr val="000000"/>
                          </a:solidFill>
                          <a:latin typeface="arial"/>
                        </a:rPr>
                        <a:t>Listing</a:t>
                      </a:r>
                      <a:r>
                        <a:rPr lang="it-IT" sz="1800" b="1" dirty="0" smtClean="0">
                          <a:solidFill>
                            <a:srgbClr val="000000"/>
                          </a:solidFill>
                          <a:latin typeface="arial"/>
                        </a:rPr>
                        <a:t> </a:t>
                      </a:r>
                      <a:r>
                        <a:rPr lang="it-IT" sz="1800" b="1" dirty="0" err="1" smtClean="0">
                          <a:solidFill>
                            <a:srgbClr val="000000"/>
                          </a:solidFill>
                          <a:latin typeface="arial"/>
                        </a:rPr>
                        <a:t>services</a:t>
                      </a:r>
                      <a:endParaRPr lang="it-IT" dirty="0"/>
                    </a:p>
                  </a:txBody>
                  <a:tcPr>
                    <a:lnL w="12700" cmpd="sng">
                      <a:noFill/>
                    </a:lnL>
                  </a:tcPr>
                </a:tc>
              </a:tr>
              <a:tr h="370840">
                <a:tc>
                  <a:txBody>
                    <a:bodyPr/>
                    <a:lstStyle/>
                    <a:p>
                      <a:endParaRPr lang="it-IT"/>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it-IT" sz="1800" dirty="0" smtClean="0">
                          <a:solidFill>
                            <a:srgbClr val="000000"/>
                          </a:solidFill>
                          <a:latin typeface="arial"/>
                        </a:rPr>
                        <a:t>OGC WCS 1.0, 1.1, 1.1.2 </a:t>
                      </a:r>
                    </a:p>
                  </a:txBody>
                  <a:tcPr>
                    <a:lnL w="12700" cmpd="sng">
                      <a:noFill/>
                    </a:lnL>
                  </a:tcPr>
                </a:tc>
              </a:tr>
              <a:tr h="370840">
                <a:tc>
                  <a:txBody>
                    <a:bodyPr/>
                    <a:lstStyle/>
                    <a:p>
                      <a:endParaRPr lang="it-IT"/>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it-IT" sz="1800" dirty="0" smtClean="0">
                          <a:solidFill>
                            <a:srgbClr val="000000"/>
                          </a:solidFill>
                          <a:latin typeface="arial"/>
                        </a:rPr>
                        <a:t>OGC WMS 1.3.0, 1.1.1</a:t>
                      </a:r>
                      <a:endParaRPr lang="it-IT" dirty="0"/>
                    </a:p>
                  </a:txBody>
                  <a:tcPr>
                    <a:lnL w="12700" cmpd="sng">
                      <a:noFill/>
                    </a:lnL>
                  </a:tcPr>
                </a:tc>
              </a:tr>
              <a:tr h="370840">
                <a:tc>
                  <a:txBody>
                    <a:bodyPr/>
                    <a:lstStyle/>
                    <a:p>
                      <a:endParaRPr lang="it-IT"/>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it-IT" sz="1800" dirty="0" smtClean="0">
                          <a:solidFill>
                            <a:srgbClr val="000000"/>
                          </a:solidFill>
                          <a:latin typeface="arial"/>
                        </a:rPr>
                        <a:t>OGC WFS 1.0.0</a:t>
                      </a:r>
                      <a:endParaRPr lang="it-IT" dirty="0"/>
                    </a:p>
                  </a:txBody>
                  <a:tcPr>
                    <a:lnL w="12700" cmpd="sng">
                      <a:noFill/>
                    </a:lnL>
                  </a:tcPr>
                </a:tc>
              </a:tr>
              <a:tr h="370840">
                <a:tc>
                  <a:txBody>
                    <a:bodyPr/>
                    <a:lstStyle/>
                    <a:p>
                      <a:endParaRPr lang="it-IT"/>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it-IT" sz="1800" dirty="0" smtClean="0">
                          <a:solidFill>
                            <a:srgbClr val="000000"/>
                          </a:solidFill>
                          <a:latin typeface="arial"/>
                        </a:rPr>
                        <a:t>OGC WPS 1.0.0</a:t>
                      </a:r>
                      <a:endParaRPr lang="it-IT" dirty="0"/>
                    </a:p>
                  </a:txBody>
                  <a:tcPr>
                    <a:lnL w="12700" cmpd="sng">
                      <a:noFill/>
                    </a:lnL>
                  </a:tcPr>
                </a:tc>
              </a:tr>
              <a:tr h="370840">
                <a:tc>
                  <a:txBody>
                    <a:bodyPr/>
                    <a:lstStyle/>
                    <a:p>
                      <a:endParaRPr lang="it-IT"/>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l" rtl="0" eaLnBrk="1" latinLnBrk="0" hangingPunct="1"/>
                      <a:r>
                        <a:rPr kumimoji="0" lang="en-US" sz="1800" kern="1200" dirty="0" smtClean="0">
                          <a:solidFill>
                            <a:srgbClr val="000000"/>
                          </a:solidFill>
                          <a:latin typeface="arial"/>
                          <a:ea typeface="+mn-ea"/>
                          <a:cs typeface="+mn-cs"/>
                        </a:rPr>
                        <a:t>OGC SOS 1.0</a:t>
                      </a:r>
                    </a:p>
                  </a:txBody>
                  <a:tcPr>
                    <a:lnL w="12700" cmpd="sng">
                      <a:noFill/>
                    </a:lnL>
                  </a:tcPr>
                </a:tc>
              </a:tr>
              <a:tr h="370840">
                <a:tc>
                  <a:txBody>
                    <a:bodyPr/>
                    <a:lstStyle/>
                    <a:p>
                      <a:endParaRPr lang="it-IT"/>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it-IT" sz="1800" dirty="0" smtClean="0">
                          <a:solidFill>
                            <a:srgbClr val="000000"/>
                          </a:solidFill>
                          <a:latin typeface="arial"/>
                        </a:rPr>
                        <a:t>OGC CSW 2.0.2 </a:t>
                      </a:r>
                      <a:r>
                        <a:rPr lang="it-IT" sz="1800" dirty="0" err="1" smtClean="0">
                          <a:solidFill>
                            <a:srgbClr val="000000"/>
                          </a:solidFill>
                          <a:latin typeface="arial"/>
                        </a:rPr>
                        <a:t>Core</a:t>
                      </a:r>
                      <a:r>
                        <a:rPr lang="it-IT" sz="1800" dirty="0" smtClean="0">
                          <a:solidFill>
                            <a:srgbClr val="000000"/>
                          </a:solidFill>
                          <a:latin typeface="arial"/>
                        </a:rPr>
                        <a:t>,  AP ISO 1.0,  </a:t>
                      </a:r>
                      <a:r>
                        <a:rPr lang="it-IT" sz="1800" dirty="0" err="1" smtClean="0">
                          <a:solidFill>
                            <a:srgbClr val="000000"/>
                          </a:solidFill>
                          <a:latin typeface="arial"/>
                        </a:rPr>
                        <a:t>ebRIM</a:t>
                      </a:r>
                      <a:r>
                        <a:rPr lang="it-IT" sz="1800" dirty="0" smtClean="0">
                          <a:solidFill>
                            <a:srgbClr val="000000"/>
                          </a:solidFill>
                          <a:latin typeface="arial"/>
                        </a:rPr>
                        <a:t>/CIM, </a:t>
                      </a:r>
                      <a:r>
                        <a:rPr lang="it-IT" sz="1800" dirty="0" err="1" smtClean="0">
                          <a:solidFill>
                            <a:srgbClr val="000000"/>
                          </a:solidFill>
                          <a:latin typeface="arial"/>
                        </a:rPr>
                        <a:t>ebRIM</a:t>
                      </a:r>
                      <a:r>
                        <a:rPr lang="it-IT" sz="1800" dirty="0" smtClean="0">
                          <a:solidFill>
                            <a:srgbClr val="000000"/>
                          </a:solidFill>
                          <a:latin typeface="arial"/>
                        </a:rPr>
                        <a:t>/EO</a:t>
                      </a:r>
                      <a:endParaRPr lang="it-IT" dirty="0"/>
                    </a:p>
                  </a:txBody>
                  <a:tcPr>
                    <a:lnL w="12700" cmpd="sng">
                      <a:noFill/>
                    </a:lnL>
                  </a:tcPr>
                </a:tc>
              </a:tr>
              <a:tr h="370840">
                <a:tc>
                  <a:txBody>
                    <a:bodyPr/>
                    <a:lstStyle/>
                    <a:p>
                      <a:endParaRPr lang="it-IT"/>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it-IT" sz="1800" dirty="0" smtClean="0">
                          <a:solidFill>
                            <a:srgbClr val="000000"/>
                          </a:solidFill>
                          <a:latin typeface="arial"/>
                        </a:rPr>
                        <a:t>ESRI </a:t>
                      </a:r>
                      <a:r>
                        <a:rPr lang="it-IT" sz="1800" dirty="0" err="1" smtClean="0">
                          <a:solidFill>
                            <a:srgbClr val="000000"/>
                          </a:solidFill>
                          <a:latin typeface="arial"/>
                        </a:rPr>
                        <a:t>ArcGIS</a:t>
                      </a:r>
                      <a:r>
                        <a:rPr lang="it-IT" sz="1800" dirty="0" smtClean="0">
                          <a:solidFill>
                            <a:srgbClr val="000000"/>
                          </a:solidFill>
                          <a:latin typeface="arial"/>
                        </a:rPr>
                        <a:t> </a:t>
                      </a:r>
                      <a:r>
                        <a:rPr lang="it-IT" sz="1800" dirty="0" err="1" smtClean="0">
                          <a:solidFill>
                            <a:srgbClr val="000000"/>
                          </a:solidFill>
                          <a:latin typeface="arial"/>
                        </a:rPr>
                        <a:t>Geoportal</a:t>
                      </a:r>
                      <a:r>
                        <a:rPr lang="it-IT" sz="1800" dirty="0" smtClean="0">
                          <a:solidFill>
                            <a:srgbClr val="000000"/>
                          </a:solidFill>
                          <a:latin typeface="arial"/>
                        </a:rPr>
                        <a:t> (</a:t>
                      </a:r>
                      <a:r>
                        <a:rPr lang="it-IT" sz="1800" dirty="0" err="1" smtClean="0">
                          <a:solidFill>
                            <a:srgbClr val="000000"/>
                          </a:solidFill>
                          <a:latin typeface="arial"/>
                        </a:rPr>
                        <a:t>version</a:t>
                      </a:r>
                      <a:r>
                        <a:rPr lang="it-IT" sz="1800" dirty="0" smtClean="0">
                          <a:solidFill>
                            <a:srgbClr val="000000"/>
                          </a:solidFill>
                          <a:latin typeface="arial"/>
                        </a:rPr>
                        <a:t> 10) </a:t>
                      </a:r>
                      <a:r>
                        <a:rPr lang="it-IT" sz="1800" dirty="0" err="1" smtClean="0">
                          <a:solidFill>
                            <a:srgbClr val="000000"/>
                          </a:solidFill>
                          <a:latin typeface="arial"/>
                        </a:rPr>
                        <a:t>catalog</a:t>
                      </a:r>
                      <a:r>
                        <a:rPr lang="it-IT" sz="1800" dirty="0" smtClean="0">
                          <a:solidFill>
                            <a:srgbClr val="000000"/>
                          </a:solidFill>
                          <a:latin typeface="arial"/>
                        </a:rPr>
                        <a:t> service</a:t>
                      </a:r>
                      <a:endParaRPr lang="it-IT" dirty="0"/>
                    </a:p>
                  </a:txBody>
                  <a:tcPr>
                    <a:lnL w="12700" cmpd="sng">
                      <a:noFill/>
                    </a:lnL>
                  </a:tcPr>
                </a:tc>
              </a:tr>
              <a:tr h="370840">
                <a:tc>
                  <a:txBody>
                    <a:bodyPr/>
                    <a:lstStyle/>
                    <a:p>
                      <a:endParaRPr lang="it-IT"/>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it-IT" sz="1800" dirty="0" smtClean="0">
                          <a:solidFill>
                            <a:srgbClr val="000000"/>
                          </a:solidFill>
                          <a:latin typeface="arial"/>
                        </a:rPr>
                        <a:t>THREDDS 1.0.1, 1.0.2 </a:t>
                      </a:r>
                    </a:p>
                  </a:txBody>
                  <a:tcPr>
                    <a:lnL w="12700" cmpd="sng">
                      <a:noFill/>
                    </a:lnL>
                  </a:tcPr>
                </a:tc>
              </a:tr>
              <a:tr h="370840">
                <a:tc>
                  <a:txBody>
                    <a:bodyPr/>
                    <a:lstStyle/>
                    <a:p>
                      <a:endParaRPr lang="it-IT"/>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it-IT" sz="1800" dirty="0" smtClean="0">
                          <a:solidFill>
                            <a:srgbClr val="000000"/>
                          </a:solidFill>
                          <a:latin typeface="arial"/>
                        </a:rPr>
                        <a:t>THREDDS-NCISO 1.0.1, 1.0.2</a:t>
                      </a:r>
                    </a:p>
                  </a:txBody>
                  <a:tcPr>
                    <a:lnL w="12700" cmpd="sng">
                      <a:noFill/>
                    </a:lnL>
                  </a:tcPr>
                </a:tc>
              </a:tr>
              <a:tr h="370840">
                <a:tc>
                  <a:txBody>
                    <a:bodyPr/>
                    <a:lstStyle/>
                    <a:p>
                      <a:endParaRPr lang="it-IT"/>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it-IT" sz="1800" dirty="0" smtClean="0">
                          <a:solidFill>
                            <a:srgbClr val="000000"/>
                          </a:solidFill>
                          <a:latin typeface="arial"/>
                        </a:rPr>
                        <a:t>CDI 1.04, 1.3, 1.4  1.6</a:t>
                      </a:r>
                    </a:p>
                  </a:txBody>
                  <a:tcPr>
                    <a:lnL w="12700" cmpd="sng">
                      <a:noFill/>
                    </a:lnL>
                  </a:tcPr>
                </a:tc>
              </a:tr>
              <a:tr h="370840">
                <a:tc>
                  <a:txBody>
                    <a:bodyPr/>
                    <a:lstStyle/>
                    <a:p>
                      <a:endParaRPr lang="it-IT"/>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it-IT" sz="1800" dirty="0" err="1" smtClean="0">
                          <a:solidFill>
                            <a:srgbClr val="000000"/>
                          </a:solidFill>
                          <a:latin typeface="arial"/>
                        </a:rPr>
                        <a:t>GI-cat</a:t>
                      </a:r>
                      <a:r>
                        <a:rPr lang="it-IT" sz="1800" dirty="0" smtClean="0">
                          <a:solidFill>
                            <a:srgbClr val="000000"/>
                          </a:solidFill>
                          <a:latin typeface="arial"/>
                        </a:rPr>
                        <a:t> 6.x, 7.x </a:t>
                      </a:r>
                    </a:p>
                  </a:txBody>
                  <a:tcPr>
                    <a:lnL w="12700" cmpd="sng">
                      <a:noFill/>
                    </a:lnL>
                  </a:tcPr>
                </a:tc>
              </a:tr>
              <a:tr h="370840">
                <a:tc>
                  <a:txBody>
                    <a:bodyPr/>
                    <a:lstStyle/>
                    <a:p>
                      <a:endParaRPr lang="it-IT"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it-IT" sz="1800" dirty="0" smtClean="0">
                          <a:solidFill>
                            <a:srgbClr val="000000"/>
                          </a:solidFill>
                          <a:latin typeface="arial"/>
                        </a:rPr>
                        <a:t>GBIF</a:t>
                      </a:r>
                    </a:p>
                  </a:txBody>
                  <a:tcPr>
                    <a:lnL w="12700" cmpd="sng">
                      <a:noFill/>
                    </a:lnL>
                  </a:tcPr>
                </a:tc>
              </a:tr>
            </a:tbl>
          </a:graphicData>
        </a:graphic>
      </p:graphicFrame>
      <p:pic>
        <p:nvPicPr>
          <p:cNvPr id="8" name="Picture 7" descr="WCS.png"/>
          <p:cNvPicPr>
            <a:picLocks noChangeAspect="1"/>
          </p:cNvPicPr>
          <p:nvPr/>
        </p:nvPicPr>
        <p:blipFill>
          <a:blip r:embed="rId2" cstate="print"/>
          <a:stretch>
            <a:fillRect/>
          </a:stretch>
        </p:blipFill>
        <p:spPr>
          <a:xfrm>
            <a:off x="1361026" y="1847208"/>
            <a:ext cx="407065" cy="407065"/>
          </a:xfrm>
          <a:prstGeom prst="rect">
            <a:avLst/>
          </a:prstGeom>
        </p:spPr>
      </p:pic>
      <p:pic>
        <p:nvPicPr>
          <p:cNvPr id="9" name="Picture 8" descr="WMS.png"/>
          <p:cNvPicPr>
            <a:picLocks noChangeAspect="1"/>
          </p:cNvPicPr>
          <p:nvPr/>
        </p:nvPicPr>
        <p:blipFill>
          <a:blip r:embed="rId3" cstate="print"/>
          <a:stretch>
            <a:fillRect/>
          </a:stretch>
        </p:blipFill>
        <p:spPr>
          <a:xfrm>
            <a:off x="1358034" y="2207248"/>
            <a:ext cx="413049" cy="413049"/>
          </a:xfrm>
          <a:prstGeom prst="rect">
            <a:avLst/>
          </a:prstGeom>
        </p:spPr>
      </p:pic>
      <p:pic>
        <p:nvPicPr>
          <p:cNvPr id="10" name="Picture 9" descr="WFS.png"/>
          <p:cNvPicPr>
            <a:picLocks noChangeAspect="1"/>
          </p:cNvPicPr>
          <p:nvPr/>
        </p:nvPicPr>
        <p:blipFill>
          <a:blip r:embed="rId4" cstate="print"/>
          <a:stretch>
            <a:fillRect/>
          </a:stretch>
        </p:blipFill>
        <p:spPr>
          <a:xfrm>
            <a:off x="1365133" y="2888518"/>
            <a:ext cx="398850" cy="398850"/>
          </a:xfrm>
          <a:prstGeom prst="rect">
            <a:avLst/>
          </a:prstGeom>
        </p:spPr>
      </p:pic>
      <p:pic>
        <p:nvPicPr>
          <p:cNvPr id="11" name="Picture 10" descr="WPS.png"/>
          <p:cNvPicPr>
            <a:picLocks noChangeAspect="1"/>
          </p:cNvPicPr>
          <p:nvPr/>
        </p:nvPicPr>
        <p:blipFill>
          <a:blip r:embed="rId5" cstate="print"/>
          <a:stretch>
            <a:fillRect/>
          </a:stretch>
        </p:blipFill>
        <p:spPr>
          <a:xfrm>
            <a:off x="1368125" y="2567288"/>
            <a:ext cx="392866" cy="392866"/>
          </a:xfrm>
          <a:prstGeom prst="rect">
            <a:avLst/>
          </a:prstGeom>
        </p:spPr>
      </p:pic>
      <p:pic>
        <p:nvPicPr>
          <p:cNvPr id="12" name="Picture 11" descr="CSW-CORE.png"/>
          <p:cNvPicPr>
            <a:picLocks noChangeAspect="1"/>
          </p:cNvPicPr>
          <p:nvPr/>
        </p:nvPicPr>
        <p:blipFill>
          <a:blip r:embed="rId6" cstate="print"/>
          <a:stretch>
            <a:fillRect/>
          </a:stretch>
        </p:blipFill>
        <p:spPr>
          <a:xfrm>
            <a:off x="1330786" y="3607070"/>
            <a:ext cx="467544" cy="467544"/>
          </a:xfrm>
          <a:prstGeom prst="rect">
            <a:avLst/>
          </a:prstGeom>
        </p:spPr>
      </p:pic>
      <p:pic>
        <p:nvPicPr>
          <p:cNvPr id="13" name="Picture 12" descr="SEADATANET_CDI.png"/>
          <p:cNvPicPr>
            <a:picLocks noChangeAspect="1"/>
          </p:cNvPicPr>
          <p:nvPr/>
        </p:nvPicPr>
        <p:blipFill>
          <a:blip r:embed="rId7" cstate="print"/>
          <a:stretch>
            <a:fillRect/>
          </a:stretch>
        </p:blipFill>
        <p:spPr>
          <a:xfrm>
            <a:off x="1362018" y="5184183"/>
            <a:ext cx="405080" cy="367103"/>
          </a:xfrm>
          <a:prstGeom prst="rect">
            <a:avLst/>
          </a:prstGeom>
        </p:spPr>
      </p:pic>
      <p:pic>
        <p:nvPicPr>
          <p:cNvPr id="14" name="Picture 13" descr="ESRI.jpg"/>
          <p:cNvPicPr>
            <a:picLocks noChangeAspect="1"/>
          </p:cNvPicPr>
          <p:nvPr/>
        </p:nvPicPr>
        <p:blipFill>
          <a:blip r:embed="rId8" cstate="print">
            <a:clrChange>
              <a:clrFrom>
                <a:srgbClr val="FFFFFF"/>
              </a:clrFrom>
              <a:clrTo>
                <a:srgbClr val="FFFFFF">
                  <a:alpha val="0"/>
                </a:srgbClr>
              </a:clrTo>
            </a:clrChange>
          </a:blip>
          <a:stretch>
            <a:fillRect/>
          </a:stretch>
        </p:blipFill>
        <p:spPr>
          <a:xfrm>
            <a:off x="1161528" y="4039118"/>
            <a:ext cx="806060" cy="360040"/>
          </a:xfrm>
          <a:prstGeom prst="rect">
            <a:avLst/>
          </a:prstGeom>
        </p:spPr>
      </p:pic>
      <p:pic>
        <p:nvPicPr>
          <p:cNvPr id="15" name="Picture 14" descr="THREDDS.jpg"/>
          <p:cNvPicPr>
            <a:picLocks noChangeAspect="1"/>
          </p:cNvPicPr>
          <p:nvPr/>
        </p:nvPicPr>
        <p:blipFill>
          <a:blip r:embed="rId9" cstate="print">
            <a:clrChange>
              <a:clrFrom>
                <a:srgbClr val="FFFFFF"/>
              </a:clrFrom>
              <a:clrTo>
                <a:srgbClr val="FFFFFF">
                  <a:alpha val="0"/>
                </a:srgbClr>
              </a:clrTo>
            </a:clrChange>
          </a:blip>
          <a:stretch>
            <a:fillRect/>
          </a:stretch>
        </p:blipFill>
        <p:spPr>
          <a:xfrm>
            <a:off x="1312530" y="4327150"/>
            <a:ext cx="504056" cy="405536"/>
          </a:xfrm>
          <a:prstGeom prst="rect">
            <a:avLst/>
          </a:prstGeom>
        </p:spPr>
      </p:pic>
      <p:pic>
        <p:nvPicPr>
          <p:cNvPr id="16" name="Picture 15" descr="THREDDS.jpg"/>
          <p:cNvPicPr>
            <a:picLocks noChangeAspect="1"/>
          </p:cNvPicPr>
          <p:nvPr/>
        </p:nvPicPr>
        <p:blipFill>
          <a:blip r:embed="rId9" cstate="print">
            <a:clrChange>
              <a:clrFrom>
                <a:srgbClr val="FFFFFF"/>
              </a:clrFrom>
              <a:clrTo>
                <a:srgbClr val="FFFFFF">
                  <a:alpha val="0"/>
                </a:srgbClr>
              </a:clrTo>
            </a:clrChange>
          </a:blip>
          <a:stretch>
            <a:fillRect/>
          </a:stretch>
        </p:blipFill>
        <p:spPr>
          <a:xfrm>
            <a:off x="1312530" y="4687190"/>
            <a:ext cx="504056" cy="405536"/>
          </a:xfrm>
          <a:prstGeom prst="rect">
            <a:avLst/>
          </a:prstGeom>
        </p:spPr>
      </p:pic>
      <p:pic>
        <p:nvPicPr>
          <p:cNvPr id="17" name="Immagine 89" descr="GI-cat.gif"/>
          <p:cNvPicPr>
            <a:picLocks noChangeAspect="1"/>
          </p:cNvPicPr>
          <p:nvPr/>
        </p:nvPicPr>
        <p:blipFill>
          <a:blip r:embed="rId10" cstate="print"/>
          <a:srcRect/>
          <a:stretch>
            <a:fillRect/>
          </a:stretch>
        </p:blipFill>
        <p:spPr bwMode="auto">
          <a:xfrm>
            <a:off x="1415250" y="5608054"/>
            <a:ext cx="298616" cy="360040"/>
          </a:xfrm>
          <a:prstGeom prst="rect">
            <a:avLst/>
          </a:prstGeom>
          <a:noFill/>
          <a:ln w="9525">
            <a:noFill/>
            <a:miter lim="800000"/>
            <a:headEnd/>
            <a:tailEnd/>
          </a:ln>
        </p:spPr>
      </p:pic>
      <p:pic>
        <p:nvPicPr>
          <p:cNvPr id="18" name="Picture 17" descr="GBIF.png"/>
          <p:cNvPicPr>
            <a:picLocks noChangeAspect="1"/>
          </p:cNvPicPr>
          <p:nvPr/>
        </p:nvPicPr>
        <p:blipFill>
          <a:blip r:embed="rId11" cstate="print"/>
          <a:stretch>
            <a:fillRect/>
          </a:stretch>
        </p:blipFill>
        <p:spPr>
          <a:xfrm>
            <a:off x="1375611" y="5972286"/>
            <a:ext cx="377894" cy="339418"/>
          </a:xfrm>
          <a:prstGeom prst="rect">
            <a:avLst/>
          </a:prstGeom>
        </p:spPr>
      </p:pic>
      <p:grpSp>
        <p:nvGrpSpPr>
          <p:cNvPr id="4" name="Gruppo 17"/>
          <p:cNvGrpSpPr/>
          <p:nvPr/>
        </p:nvGrpSpPr>
        <p:grpSpPr>
          <a:xfrm>
            <a:off x="1310506" y="3255116"/>
            <a:ext cx="505267" cy="421015"/>
            <a:chOff x="827584" y="3068960"/>
            <a:chExt cx="505267" cy="421015"/>
          </a:xfrm>
        </p:grpSpPr>
        <p:pic>
          <p:nvPicPr>
            <p:cNvPr id="20" name="Picture 27" descr="WFS.png"/>
            <p:cNvPicPr>
              <a:picLocks noChangeAspect="1"/>
            </p:cNvPicPr>
            <p:nvPr/>
          </p:nvPicPr>
          <p:blipFill>
            <a:blip r:embed="rId4" cstate="print"/>
            <a:srcRect r="9730" b="45838"/>
            <a:stretch>
              <a:fillRect/>
            </a:stretch>
          </p:blipFill>
          <p:spPr>
            <a:xfrm>
              <a:off x="899592" y="3068960"/>
              <a:ext cx="360040" cy="216024"/>
            </a:xfrm>
            <a:prstGeom prst="rect">
              <a:avLst/>
            </a:prstGeom>
          </p:spPr>
        </p:pic>
        <p:sp>
          <p:nvSpPr>
            <p:cNvPr id="21" name="CasellaDiTesto 16"/>
            <p:cNvSpPr txBox="1"/>
            <p:nvPr/>
          </p:nvSpPr>
          <p:spPr>
            <a:xfrm>
              <a:off x="827584" y="3212976"/>
              <a:ext cx="505267" cy="276999"/>
            </a:xfrm>
            <a:prstGeom prst="rect">
              <a:avLst/>
            </a:prstGeom>
            <a:noFill/>
          </p:spPr>
          <p:txBody>
            <a:bodyPr wrap="none" rtlCol="0">
              <a:spAutoFit/>
            </a:bodyPr>
            <a:lstStyle/>
            <a:p>
              <a:r>
                <a:rPr lang="en-US" sz="1200" b="1" dirty="0" smtClean="0">
                  <a:solidFill>
                    <a:srgbClr val="FFC000"/>
                  </a:solidFill>
                  <a:latin typeface="Gill Sans"/>
                </a:rPr>
                <a:t>SOS</a:t>
              </a:r>
              <a:endParaRPr lang="en-US" sz="1200" b="1" dirty="0">
                <a:solidFill>
                  <a:srgbClr val="FFC000"/>
                </a:solidFill>
                <a:latin typeface="Gill Sans"/>
              </a:endParaRPr>
            </a:p>
          </p:txBody>
        </p:sp>
      </p:grpSp>
    </p:spTree>
    <p:extLst>
      <p:ext uri="{BB962C8B-B14F-4D97-AF65-F5344CB8AC3E}">
        <p14:creationId xmlns:p14="http://schemas.microsoft.com/office/powerpoint/2010/main" val="3736229994"/>
      </p:ext>
    </p:extLst>
  </p:cSld>
  <p:clrMapOvr>
    <a:masterClrMapping/>
  </p:clrMapOvr>
  <p:timing>
    <p:tnLst>
      <p:par>
        <p:cTn xmlns:p14="http://schemas.microsoft.com/office/powerpoint/2010/mai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a:bodyPr>
          <a:lstStyle/>
          <a:p>
            <a:pPr>
              <a:defRPr/>
            </a:pPr>
            <a:fld id="{BF0AFB69-F401-424A-9E22-D694683F350E}" type="slidenum">
              <a:rPr lang="it-IT" smtClean="0">
                <a:latin typeface="Gill Sans"/>
              </a:rPr>
              <a:pPr>
                <a:defRPr/>
              </a:pPr>
              <a:t>161</a:t>
            </a:fld>
            <a:endParaRPr lang="it-IT">
              <a:latin typeface="Gill Sans"/>
            </a:endParaRPr>
          </a:p>
        </p:txBody>
      </p:sp>
      <p:graphicFrame>
        <p:nvGraphicFramePr>
          <p:cNvPr id="6" name="Table 5"/>
          <p:cNvGraphicFramePr>
            <a:graphicFrameLocks noGrp="1"/>
          </p:cNvGraphicFramePr>
          <p:nvPr>
            <p:extLst>
              <p:ext uri="{D42A27DB-BD31-4B8C-83A1-F6EECF244321}">
                <p14:modId xmlns:p14="http://schemas.microsoft.com/office/powerpoint/2010/main" val="2221769585"/>
              </p:ext>
            </p:extLst>
          </p:nvPr>
        </p:nvGraphicFramePr>
        <p:xfrm>
          <a:off x="987155" y="1766397"/>
          <a:ext cx="7401177" cy="1854200"/>
        </p:xfrm>
        <a:graphic>
          <a:graphicData uri="http://schemas.openxmlformats.org/drawingml/2006/table">
            <a:tbl>
              <a:tblPr firstRow="1" bandRow="1">
                <a:tableStyleId>{93296810-A885-4BE3-A3E7-6D5BEEA58F35}</a:tableStyleId>
              </a:tblPr>
              <a:tblGrid>
                <a:gridCol w="851463"/>
                <a:gridCol w="6549714"/>
              </a:tblGrid>
              <a:tr h="370840">
                <a:tc>
                  <a:txBody>
                    <a:bodyPr/>
                    <a:lstStyle/>
                    <a:p>
                      <a:endParaRPr lang="it-IT"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it-IT" sz="1800" b="1" dirty="0" err="1" smtClean="0">
                          <a:solidFill>
                            <a:srgbClr val="000000"/>
                          </a:solidFill>
                          <a:latin typeface="arial"/>
                        </a:rPr>
                        <a:t>Discovery</a:t>
                      </a:r>
                      <a:r>
                        <a:rPr lang="it-IT" sz="1800" b="1" dirty="0" smtClean="0">
                          <a:solidFill>
                            <a:srgbClr val="000000"/>
                          </a:solidFill>
                          <a:latin typeface="arial"/>
                        </a:rPr>
                        <a:t>/</a:t>
                      </a:r>
                      <a:r>
                        <a:rPr lang="it-IT" sz="1800" b="1" dirty="0" err="1" smtClean="0">
                          <a:solidFill>
                            <a:srgbClr val="000000"/>
                          </a:solidFill>
                          <a:latin typeface="arial"/>
                        </a:rPr>
                        <a:t>Inventory</a:t>
                      </a:r>
                      <a:r>
                        <a:rPr lang="it-IT" sz="1800" b="1" dirty="0" smtClean="0">
                          <a:solidFill>
                            <a:srgbClr val="000000"/>
                          </a:solidFill>
                          <a:latin typeface="arial"/>
                        </a:rPr>
                        <a:t>/</a:t>
                      </a:r>
                      <a:r>
                        <a:rPr lang="it-IT" sz="1800" b="1" dirty="0" err="1" smtClean="0">
                          <a:solidFill>
                            <a:srgbClr val="000000"/>
                          </a:solidFill>
                          <a:latin typeface="arial"/>
                        </a:rPr>
                        <a:t>Listing</a:t>
                      </a:r>
                      <a:r>
                        <a:rPr lang="it-IT" sz="1800" b="1" dirty="0" smtClean="0">
                          <a:solidFill>
                            <a:srgbClr val="000000"/>
                          </a:solidFill>
                          <a:latin typeface="arial"/>
                        </a:rPr>
                        <a:t> </a:t>
                      </a:r>
                      <a:r>
                        <a:rPr lang="it-IT" sz="1800" b="1" dirty="0" err="1" smtClean="0">
                          <a:solidFill>
                            <a:srgbClr val="000000"/>
                          </a:solidFill>
                          <a:latin typeface="arial"/>
                        </a:rPr>
                        <a:t>services</a:t>
                      </a:r>
                      <a:endParaRPr lang="it-IT" dirty="0"/>
                    </a:p>
                  </a:txBody>
                  <a:tcPr>
                    <a:lnL w="12700" cmpd="sng">
                      <a:noFill/>
                    </a:lnL>
                  </a:tcPr>
                </a:tc>
              </a:tr>
              <a:tr h="370840">
                <a:tc>
                  <a:txBody>
                    <a:bodyPr/>
                    <a:lstStyle/>
                    <a:p>
                      <a:endParaRPr lang="it-IT"/>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it-IT" sz="1800" dirty="0" err="1" smtClean="0">
                          <a:solidFill>
                            <a:srgbClr val="000000"/>
                          </a:solidFill>
                          <a:latin typeface="arial"/>
                        </a:rPr>
                        <a:t>GeoNetwork</a:t>
                      </a:r>
                      <a:r>
                        <a:rPr lang="it-IT" sz="1800" dirty="0" smtClean="0">
                          <a:solidFill>
                            <a:srgbClr val="000000"/>
                          </a:solidFill>
                          <a:latin typeface="arial"/>
                        </a:rPr>
                        <a:t> (</a:t>
                      </a:r>
                      <a:r>
                        <a:rPr lang="it-IT" sz="1800" dirty="0" err="1" smtClean="0">
                          <a:solidFill>
                            <a:srgbClr val="000000"/>
                          </a:solidFill>
                          <a:latin typeface="arial"/>
                        </a:rPr>
                        <a:t>versions</a:t>
                      </a:r>
                      <a:r>
                        <a:rPr lang="it-IT" sz="1800" dirty="0" smtClean="0">
                          <a:solidFill>
                            <a:srgbClr val="000000"/>
                          </a:solidFill>
                          <a:latin typeface="arial"/>
                        </a:rPr>
                        <a:t> 2.2.0 and 2.4.1) </a:t>
                      </a:r>
                      <a:r>
                        <a:rPr lang="it-IT" sz="1800" dirty="0" err="1" smtClean="0">
                          <a:solidFill>
                            <a:srgbClr val="000000"/>
                          </a:solidFill>
                          <a:latin typeface="arial"/>
                        </a:rPr>
                        <a:t>catalog</a:t>
                      </a:r>
                      <a:r>
                        <a:rPr lang="it-IT" sz="1800" dirty="0" smtClean="0">
                          <a:solidFill>
                            <a:srgbClr val="000000"/>
                          </a:solidFill>
                          <a:latin typeface="arial"/>
                        </a:rPr>
                        <a:t> service</a:t>
                      </a:r>
                    </a:p>
                  </a:txBody>
                  <a:tcPr>
                    <a:lnL w="12700" cmpd="sng">
                      <a:noFill/>
                    </a:lnL>
                  </a:tcPr>
                </a:tc>
              </a:tr>
              <a:tr h="370840">
                <a:tc>
                  <a:txBody>
                    <a:bodyPr/>
                    <a:lstStyle/>
                    <a:p>
                      <a:endParaRPr lang="it-IT"/>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it-IT" sz="1800" dirty="0" err="1" smtClean="0">
                          <a:solidFill>
                            <a:srgbClr val="000000"/>
                          </a:solidFill>
                          <a:latin typeface="arial"/>
                        </a:rPr>
                        <a:t>Deegree</a:t>
                      </a:r>
                      <a:r>
                        <a:rPr lang="it-IT" sz="1800" dirty="0" smtClean="0">
                          <a:solidFill>
                            <a:srgbClr val="000000"/>
                          </a:solidFill>
                          <a:latin typeface="arial"/>
                        </a:rPr>
                        <a:t> (</a:t>
                      </a:r>
                      <a:r>
                        <a:rPr lang="it-IT" sz="1800" dirty="0" err="1" smtClean="0">
                          <a:solidFill>
                            <a:srgbClr val="000000"/>
                          </a:solidFill>
                          <a:latin typeface="arial"/>
                        </a:rPr>
                        <a:t>version</a:t>
                      </a:r>
                      <a:r>
                        <a:rPr lang="it-IT" sz="1800" dirty="0" smtClean="0">
                          <a:solidFill>
                            <a:srgbClr val="000000"/>
                          </a:solidFill>
                          <a:latin typeface="arial"/>
                        </a:rPr>
                        <a:t> 2.2) </a:t>
                      </a:r>
                      <a:r>
                        <a:rPr lang="it-IT" sz="1800" dirty="0" err="1" smtClean="0">
                          <a:solidFill>
                            <a:srgbClr val="000000"/>
                          </a:solidFill>
                          <a:latin typeface="arial"/>
                        </a:rPr>
                        <a:t>catalog</a:t>
                      </a:r>
                      <a:r>
                        <a:rPr lang="it-IT" sz="1800" dirty="0" smtClean="0">
                          <a:solidFill>
                            <a:srgbClr val="000000"/>
                          </a:solidFill>
                          <a:latin typeface="arial"/>
                        </a:rPr>
                        <a:t> service</a:t>
                      </a:r>
                    </a:p>
                  </a:txBody>
                  <a:tcPr>
                    <a:lnL w="12700" cmpd="sng">
                      <a:noFill/>
                    </a:lnL>
                  </a:tcPr>
                </a:tc>
              </a:tr>
              <a:tr h="370840">
                <a:tc>
                  <a:txBody>
                    <a:bodyPr/>
                    <a:lstStyle/>
                    <a:p>
                      <a:endParaRPr lang="it-IT"/>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it-IT" sz="1800" dirty="0" err="1" smtClean="0">
                          <a:solidFill>
                            <a:srgbClr val="000000"/>
                          </a:solidFill>
                          <a:latin typeface="arial"/>
                        </a:rPr>
                        <a:t>OpenSearch</a:t>
                      </a:r>
                      <a:r>
                        <a:rPr lang="it-IT" sz="1800" dirty="0" smtClean="0">
                          <a:solidFill>
                            <a:srgbClr val="000000"/>
                          </a:solidFill>
                          <a:latin typeface="arial"/>
                        </a:rPr>
                        <a:t> 1.1 </a:t>
                      </a:r>
                      <a:r>
                        <a:rPr lang="it-IT" sz="1800" dirty="0" err="1" smtClean="0">
                          <a:solidFill>
                            <a:srgbClr val="000000"/>
                          </a:solidFill>
                          <a:latin typeface="arial"/>
                        </a:rPr>
                        <a:t>accessor</a:t>
                      </a:r>
                      <a:endParaRPr lang="it-IT" dirty="0"/>
                    </a:p>
                  </a:txBody>
                  <a:tcPr>
                    <a:lnL w="12700" cmpd="sng">
                      <a:noFill/>
                    </a:lnL>
                  </a:tcPr>
                </a:tc>
              </a:tr>
              <a:tr h="370840">
                <a:tc>
                  <a:txBody>
                    <a:bodyPr/>
                    <a:lstStyle/>
                    <a:p>
                      <a:endParaRPr lang="it-IT"/>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it-IT" sz="1800" dirty="0" smtClean="0">
                          <a:solidFill>
                            <a:srgbClr val="000000"/>
                          </a:solidFill>
                          <a:latin typeface="arial"/>
                        </a:rPr>
                        <a:t> OAI-PMH 2.0 (</a:t>
                      </a:r>
                      <a:r>
                        <a:rPr lang="it-IT" sz="1800" dirty="0" err="1" smtClean="0">
                          <a:solidFill>
                            <a:srgbClr val="000000"/>
                          </a:solidFill>
                          <a:latin typeface="arial"/>
                        </a:rPr>
                        <a:t>support</a:t>
                      </a:r>
                      <a:r>
                        <a:rPr lang="it-IT" sz="1800" dirty="0" smtClean="0">
                          <a:solidFill>
                            <a:srgbClr val="000000"/>
                          </a:solidFill>
                          <a:latin typeface="arial"/>
                        </a:rPr>
                        <a:t> </a:t>
                      </a:r>
                      <a:r>
                        <a:rPr lang="it-IT" sz="1800" dirty="0" err="1" smtClean="0">
                          <a:solidFill>
                            <a:srgbClr val="000000"/>
                          </a:solidFill>
                          <a:latin typeface="arial"/>
                        </a:rPr>
                        <a:t>to</a:t>
                      </a:r>
                      <a:r>
                        <a:rPr lang="it-IT" sz="1800" dirty="0" smtClean="0">
                          <a:solidFill>
                            <a:srgbClr val="000000"/>
                          </a:solidFill>
                          <a:latin typeface="arial"/>
                        </a:rPr>
                        <a:t> ISO19139 and </a:t>
                      </a:r>
                      <a:r>
                        <a:rPr lang="it-IT" sz="1800" dirty="0" err="1" smtClean="0">
                          <a:solidFill>
                            <a:srgbClr val="000000"/>
                          </a:solidFill>
                          <a:latin typeface="arial"/>
                        </a:rPr>
                        <a:t>dublin</a:t>
                      </a:r>
                      <a:r>
                        <a:rPr lang="it-IT" sz="1800" dirty="0" smtClean="0">
                          <a:solidFill>
                            <a:srgbClr val="000000"/>
                          </a:solidFill>
                          <a:latin typeface="arial"/>
                        </a:rPr>
                        <a:t> </a:t>
                      </a:r>
                      <a:r>
                        <a:rPr lang="it-IT" sz="1800" dirty="0" err="1" smtClean="0">
                          <a:solidFill>
                            <a:srgbClr val="000000"/>
                          </a:solidFill>
                          <a:latin typeface="arial"/>
                        </a:rPr>
                        <a:t>core</a:t>
                      </a:r>
                      <a:r>
                        <a:rPr lang="it-IT" sz="1800" dirty="0" smtClean="0">
                          <a:solidFill>
                            <a:srgbClr val="000000"/>
                          </a:solidFill>
                          <a:latin typeface="arial"/>
                        </a:rPr>
                        <a:t> </a:t>
                      </a:r>
                      <a:r>
                        <a:rPr lang="it-IT" sz="1800" dirty="0" err="1" smtClean="0">
                          <a:solidFill>
                            <a:srgbClr val="000000"/>
                          </a:solidFill>
                          <a:latin typeface="arial"/>
                        </a:rPr>
                        <a:t>formats</a:t>
                      </a:r>
                      <a:r>
                        <a:rPr lang="it-IT" sz="1800" dirty="0" smtClean="0">
                          <a:solidFill>
                            <a:srgbClr val="000000"/>
                          </a:solidFill>
                          <a:latin typeface="arial"/>
                        </a:rPr>
                        <a:t>)</a:t>
                      </a:r>
                      <a:endParaRPr lang="it-IT" dirty="0"/>
                    </a:p>
                  </a:txBody>
                  <a:tcPr>
                    <a:lnL w="12700" cmpd="sng">
                      <a:noFill/>
                    </a:lnL>
                    <a:solidFill>
                      <a:schemeClr val="bg1"/>
                    </a:solidFill>
                  </a:tcPr>
                </a:tc>
              </a:tr>
            </a:tbl>
          </a:graphicData>
        </a:graphic>
      </p:graphicFrame>
      <p:pic>
        <p:nvPicPr>
          <p:cNvPr id="7" name="Picture 6" descr="DEEGREE.png"/>
          <p:cNvPicPr>
            <a:picLocks noChangeAspect="1"/>
          </p:cNvPicPr>
          <p:nvPr/>
        </p:nvPicPr>
        <p:blipFill>
          <a:blip r:embed="rId2" cstate="print"/>
          <a:stretch>
            <a:fillRect/>
          </a:stretch>
        </p:blipFill>
        <p:spPr>
          <a:xfrm>
            <a:off x="1239183" y="2516957"/>
            <a:ext cx="432048" cy="432048"/>
          </a:xfrm>
          <a:prstGeom prst="rect">
            <a:avLst/>
          </a:prstGeom>
        </p:spPr>
      </p:pic>
      <p:pic>
        <p:nvPicPr>
          <p:cNvPr id="8" name="Picture 7" descr="OPENSEARCH.png"/>
          <p:cNvPicPr>
            <a:picLocks noChangeAspect="1"/>
          </p:cNvPicPr>
          <p:nvPr/>
        </p:nvPicPr>
        <p:blipFill>
          <a:blip r:embed="rId3" cstate="print"/>
          <a:stretch>
            <a:fillRect/>
          </a:stretch>
        </p:blipFill>
        <p:spPr>
          <a:xfrm>
            <a:off x="1203179" y="2861757"/>
            <a:ext cx="504056" cy="504056"/>
          </a:xfrm>
          <a:prstGeom prst="rect">
            <a:avLst/>
          </a:prstGeom>
        </p:spPr>
      </p:pic>
      <p:pic>
        <p:nvPicPr>
          <p:cNvPr id="9" name="Picture 8" descr="OAI-PMH.gif"/>
          <p:cNvPicPr>
            <a:picLocks noChangeAspect="1"/>
          </p:cNvPicPr>
          <p:nvPr/>
        </p:nvPicPr>
        <p:blipFill>
          <a:blip r:embed="rId4" cstate="print"/>
          <a:stretch>
            <a:fillRect/>
          </a:stretch>
        </p:blipFill>
        <p:spPr>
          <a:xfrm>
            <a:off x="1248654" y="3335333"/>
            <a:ext cx="433246" cy="303272"/>
          </a:xfrm>
          <a:prstGeom prst="rect">
            <a:avLst/>
          </a:prstGeom>
        </p:spPr>
      </p:pic>
      <p:pic>
        <p:nvPicPr>
          <p:cNvPr id="10" name="Picture 24" descr="GEONETWORK-icon.png"/>
          <p:cNvPicPr>
            <a:picLocks noChangeAspect="1"/>
          </p:cNvPicPr>
          <p:nvPr/>
        </p:nvPicPr>
        <p:blipFill>
          <a:blip r:embed="rId5" cstate="print"/>
          <a:stretch>
            <a:fillRect/>
          </a:stretch>
        </p:blipFill>
        <p:spPr>
          <a:xfrm>
            <a:off x="1245370" y="2064368"/>
            <a:ext cx="432048" cy="432048"/>
          </a:xfrm>
          <a:prstGeom prst="rect">
            <a:avLst/>
          </a:prstGeom>
        </p:spPr>
      </p:pic>
      <p:sp>
        <p:nvSpPr>
          <p:cNvPr id="12" name="Title 1"/>
          <p:cNvSpPr>
            <a:spLocks noGrp="1"/>
          </p:cNvSpPr>
          <p:nvPr>
            <p:ph type="title"/>
          </p:nvPr>
        </p:nvSpPr>
        <p:spPr>
          <a:xfrm>
            <a:off x="457200" y="274638"/>
            <a:ext cx="8229600" cy="710882"/>
          </a:xfrm>
        </p:spPr>
        <p:txBody>
          <a:bodyPr>
            <a:normAutofit/>
          </a:bodyPr>
          <a:lstStyle/>
          <a:p>
            <a:pPr algn="l"/>
            <a:r>
              <a:rPr lang="en-US" sz="2600" b="1" dirty="0" smtClean="0">
                <a:latin typeface="Calibri"/>
              </a:rPr>
              <a:t>Supported </a:t>
            </a:r>
            <a:r>
              <a:rPr lang="en-US" sz="2600" b="1" dirty="0" err="1" smtClean="0">
                <a:latin typeface="Calibri"/>
              </a:rPr>
              <a:t>backends</a:t>
            </a:r>
            <a:endParaRPr lang="en-US" sz="2600" b="1" dirty="0">
              <a:latin typeface="Calibri"/>
            </a:endParaRPr>
          </a:p>
        </p:txBody>
      </p:sp>
    </p:spTree>
    <p:extLst>
      <p:ext uri="{BB962C8B-B14F-4D97-AF65-F5344CB8AC3E}">
        <p14:creationId xmlns:p14="http://schemas.microsoft.com/office/powerpoint/2010/main" val="2150319403"/>
      </p:ext>
    </p:extLst>
  </p:cSld>
  <p:clrMapOvr>
    <a:masterClrMapping/>
  </p:clrMapOvr>
  <p:timing>
    <p:tnLst>
      <p:par>
        <p:cTn xmlns:p14="http://schemas.microsoft.com/office/powerpoint/2010/mai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a:bodyPr>
          <a:lstStyle/>
          <a:p>
            <a:pPr>
              <a:defRPr/>
            </a:pPr>
            <a:fld id="{BF0AFB69-F401-424A-9E22-D694683F350E}" type="slidenum">
              <a:rPr lang="it-IT" smtClean="0">
                <a:latin typeface="Gill Sans"/>
              </a:rPr>
              <a:pPr>
                <a:defRPr/>
              </a:pPr>
              <a:t>162</a:t>
            </a:fld>
            <a:endParaRPr lang="it-IT">
              <a:latin typeface="Gill Sans"/>
            </a:endParaRPr>
          </a:p>
        </p:txBody>
      </p:sp>
      <p:graphicFrame>
        <p:nvGraphicFramePr>
          <p:cNvPr id="6" name="Table 5"/>
          <p:cNvGraphicFramePr>
            <a:graphicFrameLocks noGrp="1"/>
          </p:cNvGraphicFramePr>
          <p:nvPr>
            <p:extLst>
              <p:ext uri="{D42A27DB-BD31-4B8C-83A1-F6EECF244321}">
                <p14:modId xmlns:p14="http://schemas.microsoft.com/office/powerpoint/2010/main" val="2798134788"/>
              </p:ext>
            </p:extLst>
          </p:nvPr>
        </p:nvGraphicFramePr>
        <p:xfrm>
          <a:off x="611560" y="1856006"/>
          <a:ext cx="8136904" cy="4079445"/>
        </p:xfrm>
        <a:graphic>
          <a:graphicData uri="http://schemas.openxmlformats.org/drawingml/2006/table">
            <a:tbl>
              <a:tblPr firstRow="1" bandRow="1">
                <a:tableStyleId>{93296810-A885-4BE3-A3E7-6D5BEEA58F35}</a:tableStyleId>
              </a:tblPr>
              <a:tblGrid>
                <a:gridCol w="936104"/>
                <a:gridCol w="7200800"/>
              </a:tblGrid>
              <a:tr h="370840">
                <a:tc>
                  <a:txBody>
                    <a:bodyPr/>
                    <a:lstStyle/>
                    <a:p>
                      <a:endParaRPr lang="it-IT"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it-IT" sz="1800" b="1" dirty="0" smtClean="0">
                          <a:solidFill>
                            <a:srgbClr val="000000"/>
                          </a:solidFill>
                          <a:latin typeface="arial"/>
                        </a:rPr>
                        <a:t>Data </a:t>
                      </a:r>
                      <a:r>
                        <a:rPr lang="it-IT" sz="1800" b="1" dirty="0" err="1" smtClean="0">
                          <a:solidFill>
                            <a:srgbClr val="000000"/>
                          </a:solidFill>
                          <a:latin typeface="arial"/>
                        </a:rPr>
                        <a:t>Handlings</a:t>
                      </a:r>
                      <a:endParaRPr lang="it-IT" dirty="0"/>
                    </a:p>
                  </a:txBody>
                  <a:tcPr>
                    <a:lnL w="12700" cmpd="sng">
                      <a:noFill/>
                    </a:lnL>
                  </a:tcPr>
                </a:tc>
              </a:tr>
              <a:tr h="370840">
                <a:tc>
                  <a:txBody>
                    <a:bodyPr/>
                    <a:lstStyle/>
                    <a:p>
                      <a:endParaRPr lang="it-IT"/>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it-IT" sz="1800" dirty="0" err="1" smtClean="0">
                          <a:solidFill>
                            <a:srgbClr val="000000"/>
                          </a:solidFill>
                          <a:latin typeface="arial"/>
                        </a:rPr>
                        <a:t>NetCDF-CF</a:t>
                      </a:r>
                      <a:r>
                        <a:rPr lang="it-IT" sz="1800" dirty="0" smtClean="0">
                          <a:solidFill>
                            <a:srgbClr val="000000"/>
                          </a:solidFill>
                          <a:latin typeface="arial"/>
                        </a:rPr>
                        <a:t> 1.4</a:t>
                      </a:r>
                    </a:p>
                  </a:txBody>
                  <a:tcPr>
                    <a:lnL w="12700" cmpd="sng">
                      <a:noFill/>
                    </a:lnL>
                  </a:tcPr>
                </a:tc>
              </a:tr>
              <a:tr h="370840">
                <a:tc>
                  <a:txBody>
                    <a:bodyPr/>
                    <a:lstStyle/>
                    <a:p>
                      <a:endParaRPr lang="it-IT"/>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it-IT" sz="1800" dirty="0" smtClean="0">
                          <a:solidFill>
                            <a:srgbClr val="000000"/>
                          </a:solidFill>
                          <a:latin typeface="arial"/>
                        </a:rPr>
                        <a:t>NCML-CF</a:t>
                      </a:r>
                      <a:endParaRPr lang="it-IT" dirty="0"/>
                    </a:p>
                  </a:txBody>
                  <a:tcPr>
                    <a:lnL w="12700" cmpd="sng">
                      <a:noFill/>
                    </a:lnL>
                  </a:tcPr>
                </a:tc>
              </a:tr>
              <a:tr h="370840">
                <a:tc>
                  <a:txBody>
                    <a:bodyPr/>
                    <a:lstStyle/>
                    <a:p>
                      <a:endParaRPr lang="it-IT"/>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it-IT" sz="1800" dirty="0" smtClean="0">
                          <a:solidFill>
                            <a:srgbClr val="000000"/>
                          </a:solidFill>
                          <a:latin typeface="arial"/>
                        </a:rPr>
                        <a:t>NCML-OD</a:t>
                      </a:r>
                      <a:endParaRPr lang="it-IT" dirty="0"/>
                    </a:p>
                  </a:txBody>
                  <a:tcPr>
                    <a:lnL w="12700" cmpd="sng">
                      <a:noFill/>
                    </a:lnL>
                  </a:tcPr>
                </a:tc>
              </a:tr>
              <a:tr h="370840">
                <a:tc>
                  <a:txBody>
                    <a:bodyPr/>
                    <a:lstStyle/>
                    <a:p>
                      <a:endParaRPr lang="it-IT"/>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it-IT" sz="1800" dirty="0" smtClean="0">
                          <a:solidFill>
                            <a:srgbClr val="000000"/>
                          </a:solidFill>
                          <a:latin typeface="arial"/>
                        </a:rPr>
                        <a:t>ISO19115-2</a:t>
                      </a:r>
                      <a:endParaRPr kumimoji="0" lang="it-IT" sz="1800" b="1" kern="1200" dirty="0" smtClean="0">
                        <a:solidFill>
                          <a:srgbClr val="000000"/>
                        </a:solidFill>
                        <a:latin typeface="arial"/>
                        <a:ea typeface="+mn-ea"/>
                        <a:cs typeface="+mn-cs"/>
                      </a:endParaRPr>
                    </a:p>
                  </a:txBody>
                  <a:tcPr>
                    <a:lnL w="12700" cmpd="sng">
                      <a:noFill/>
                    </a:lnL>
                    <a:solidFill>
                      <a:schemeClr val="bg1"/>
                    </a:solidFill>
                  </a:tcPr>
                </a:tc>
              </a:tr>
              <a:tr h="370840">
                <a:tc>
                  <a:txBody>
                    <a:bodyPr/>
                    <a:lstStyle/>
                    <a:p>
                      <a:endParaRPr lang="it-IT"/>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it-IT" sz="1800" dirty="0" err="1" smtClean="0">
                          <a:solidFill>
                            <a:srgbClr val="000000"/>
                          </a:solidFill>
                          <a:latin typeface="arial"/>
                        </a:rPr>
                        <a:t>GeoRSS</a:t>
                      </a:r>
                      <a:r>
                        <a:rPr lang="it-IT" sz="1800" dirty="0" smtClean="0">
                          <a:solidFill>
                            <a:srgbClr val="000000"/>
                          </a:solidFill>
                          <a:latin typeface="arial"/>
                        </a:rPr>
                        <a:t> 2.0 </a:t>
                      </a:r>
                      <a:endParaRPr lang="it-IT" dirty="0"/>
                    </a:p>
                  </a:txBody>
                  <a:tcPr>
                    <a:lnL w="12700" cmpd="sng">
                      <a:noFill/>
                    </a:lnL>
                  </a:tcPr>
                </a:tc>
              </a:tr>
              <a:tr h="370840">
                <a:tc>
                  <a:txBody>
                    <a:bodyPr/>
                    <a:lstStyle/>
                    <a:p>
                      <a:endParaRPr lang="it-IT"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it-IT" sz="1800" dirty="0" smtClean="0">
                          <a:solidFill>
                            <a:srgbClr val="000000"/>
                          </a:solidFill>
                          <a:latin typeface="arial"/>
                        </a:rPr>
                        <a:t>GDACS</a:t>
                      </a:r>
                      <a:endParaRPr lang="it-IT" dirty="0"/>
                    </a:p>
                  </a:txBody>
                  <a:tcPr>
                    <a:lnL w="12700" cmpd="sng">
                      <a:noFill/>
                    </a:lnL>
                  </a:tcPr>
                </a:tc>
              </a:tr>
              <a:tr h="370840">
                <a:tc>
                  <a:txBody>
                    <a:bodyPr/>
                    <a:lstStyle/>
                    <a:p>
                      <a:endParaRPr lang="it-IT"/>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it-IT" sz="1800" dirty="0" smtClean="0">
                          <a:solidFill>
                            <a:srgbClr val="000000"/>
                          </a:solidFill>
                          <a:latin typeface="arial"/>
                        </a:rPr>
                        <a:t>DIF</a:t>
                      </a:r>
                    </a:p>
                  </a:txBody>
                  <a:tcPr>
                    <a:lnL w="12700" cmpd="sng">
                      <a:noFill/>
                    </a:lnL>
                  </a:tcPr>
                </a:tc>
              </a:tr>
              <a:tr h="370840">
                <a:tc>
                  <a:txBody>
                    <a:bodyPr/>
                    <a:lstStyle/>
                    <a:p>
                      <a:endParaRPr lang="it-IT"/>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it-IT" sz="1800" dirty="0" err="1" smtClean="0">
                          <a:solidFill>
                            <a:srgbClr val="000000"/>
                          </a:solidFill>
                          <a:latin typeface="arial"/>
                        </a:rPr>
                        <a:t>Generic</a:t>
                      </a:r>
                      <a:r>
                        <a:rPr lang="it-IT" sz="1800" dirty="0" smtClean="0">
                          <a:solidFill>
                            <a:srgbClr val="000000"/>
                          </a:solidFill>
                          <a:latin typeface="arial"/>
                        </a:rPr>
                        <a:t> File system</a:t>
                      </a:r>
                    </a:p>
                  </a:txBody>
                  <a:tcPr>
                    <a:lnL w="12700" cmpd="sng">
                      <a:noFill/>
                    </a:lnL>
                  </a:tcPr>
                </a:tc>
              </a:tr>
              <a:tr h="370840">
                <a:tc>
                  <a:txBody>
                    <a:bodyPr/>
                    <a:lstStyle/>
                    <a:p>
                      <a:endParaRPr lang="it-IT"/>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it-IT" sz="1800" dirty="0" smtClean="0">
                          <a:solidFill>
                            <a:srgbClr val="000000"/>
                          </a:solidFill>
                          <a:latin typeface="arial"/>
                        </a:rPr>
                        <a:t>SITAD (Sistema Informativo Territoriale Ambientale Diffuso)</a:t>
                      </a:r>
                    </a:p>
                  </a:txBody>
                  <a:tcPr>
                    <a:lnL w="12700" cmpd="sng">
                      <a:noFill/>
                    </a:lnL>
                  </a:tcPr>
                </a:tc>
              </a:tr>
              <a:tr h="371045">
                <a:tc>
                  <a:txBody>
                    <a:bodyPr/>
                    <a:lstStyle/>
                    <a:p>
                      <a:endParaRPr lang="it-IT"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it-IT" sz="1800" dirty="0" smtClean="0">
                          <a:solidFill>
                            <a:srgbClr val="000000"/>
                          </a:solidFill>
                          <a:latin typeface="arial"/>
                        </a:rPr>
                        <a:t>WAF</a:t>
                      </a:r>
                    </a:p>
                  </a:txBody>
                  <a:tcPr>
                    <a:lnL w="12700" cmpd="sng">
                      <a:noFill/>
                    </a:lnL>
                  </a:tcPr>
                </a:tc>
              </a:tr>
            </a:tbl>
          </a:graphicData>
        </a:graphic>
      </p:graphicFrame>
      <p:pic>
        <p:nvPicPr>
          <p:cNvPr id="7" name="Picture 6" descr="GDACS.png"/>
          <p:cNvPicPr>
            <a:picLocks noChangeAspect="1"/>
          </p:cNvPicPr>
          <p:nvPr/>
        </p:nvPicPr>
        <p:blipFill>
          <a:blip r:embed="rId2" cstate="print"/>
          <a:stretch>
            <a:fillRect/>
          </a:stretch>
        </p:blipFill>
        <p:spPr>
          <a:xfrm>
            <a:off x="929427" y="4088254"/>
            <a:ext cx="402859" cy="402859"/>
          </a:xfrm>
          <a:prstGeom prst="rect">
            <a:avLst/>
          </a:prstGeom>
        </p:spPr>
      </p:pic>
      <p:pic>
        <p:nvPicPr>
          <p:cNvPr id="8" name="Picture 7" descr="FileSystem.png"/>
          <p:cNvPicPr>
            <a:picLocks noChangeAspect="1"/>
          </p:cNvPicPr>
          <p:nvPr/>
        </p:nvPicPr>
        <p:blipFill>
          <a:blip r:embed="rId3" cstate="print"/>
          <a:stretch>
            <a:fillRect/>
          </a:stretch>
        </p:blipFill>
        <p:spPr>
          <a:xfrm>
            <a:off x="963686" y="4891390"/>
            <a:ext cx="334341" cy="334341"/>
          </a:xfrm>
          <a:prstGeom prst="rect">
            <a:avLst/>
          </a:prstGeom>
        </p:spPr>
      </p:pic>
      <p:pic>
        <p:nvPicPr>
          <p:cNvPr id="9" name="Picture 8" descr="SITAD.png"/>
          <p:cNvPicPr>
            <a:picLocks noChangeAspect="1"/>
          </p:cNvPicPr>
          <p:nvPr/>
        </p:nvPicPr>
        <p:blipFill>
          <a:blip r:embed="rId4" cstate="print"/>
          <a:stretch>
            <a:fillRect/>
          </a:stretch>
        </p:blipFill>
        <p:spPr>
          <a:xfrm>
            <a:off x="842824" y="5081126"/>
            <a:ext cx="576064" cy="576064"/>
          </a:xfrm>
          <a:prstGeom prst="rect">
            <a:avLst/>
          </a:prstGeom>
        </p:spPr>
      </p:pic>
      <p:pic>
        <p:nvPicPr>
          <p:cNvPr id="10" name="Picture 9" descr="DIF.png"/>
          <p:cNvPicPr>
            <a:picLocks noChangeAspect="1"/>
          </p:cNvPicPr>
          <p:nvPr/>
        </p:nvPicPr>
        <p:blipFill>
          <a:blip r:embed="rId5" cstate="print"/>
          <a:stretch>
            <a:fillRect/>
          </a:stretch>
        </p:blipFill>
        <p:spPr>
          <a:xfrm>
            <a:off x="950836" y="4489822"/>
            <a:ext cx="360040" cy="368345"/>
          </a:xfrm>
          <a:prstGeom prst="rect">
            <a:avLst/>
          </a:prstGeom>
        </p:spPr>
      </p:pic>
      <p:pic>
        <p:nvPicPr>
          <p:cNvPr id="11" name="Picture 10" descr="netcdf.png"/>
          <p:cNvPicPr>
            <a:picLocks noChangeAspect="1"/>
          </p:cNvPicPr>
          <p:nvPr/>
        </p:nvPicPr>
        <p:blipFill>
          <a:blip r:embed="rId6" cstate="print"/>
          <a:stretch>
            <a:fillRect/>
          </a:stretch>
        </p:blipFill>
        <p:spPr>
          <a:xfrm>
            <a:off x="902256" y="2648094"/>
            <a:ext cx="457201" cy="329185"/>
          </a:xfrm>
          <a:prstGeom prst="rect">
            <a:avLst/>
          </a:prstGeom>
        </p:spPr>
      </p:pic>
      <p:pic>
        <p:nvPicPr>
          <p:cNvPr id="12" name="Picture 11" descr="netcdf.png"/>
          <p:cNvPicPr>
            <a:picLocks noChangeAspect="1"/>
          </p:cNvPicPr>
          <p:nvPr/>
        </p:nvPicPr>
        <p:blipFill>
          <a:blip r:embed="rId6" cstate="print"/>
          <a:stretch>
            <a:fillRect/>
          </a:stretch>
        </p:blipFill>
        <p:spPr>
          <a:xfrm>
            <a:off x="902256" y="3008134"/>
            <a:ext cx="457201" cy="329185"/>
          </a:xfrm>
          <a:prstGeom prst="rect">
            <a:avLst/>
          </a:prstGeom>
        </p:spPr>
      </p:pic>
      <p:pic>
        <p:nvPicPr>
          <p:cNvPr id="13" name="Picture 12" descr="netcdf.png"/>
          <p:cNvPicPr>
            <a:picLocks noChangeAspect="1"/>
          </p:cNvPicPr>
          <p:nvPr/>
        </p:nvPicPr>
        <p:blipFill>
          <a:blip r:embed="rId6" cstate="print"/>
          <a:stretch>
            <a:fillRect/>
          </a:stretch>
        </p:blipFill>
        <p:spPr>
          <a:xfrm>
            <a:off x="902256" y="2288054"/>
            <a:ext cx="457201" cy="329185"/>
          </a:xfrm>
          <a:prstGeom prst="rect">
            <a:avLst/>
          </a:prstGeom>
        </p:spPr>
      </p:pic>
      <p:pic>
        <p:nvPicPr>
          <p:cNvPr id="14" name="Picture 13" descr="ISO-2.png"/>
          <p:cNvPicPr>
            <a:picLocks noChangeAspect="1"/>
          </p:cNvPicPr>
          <p:nvPr/>
        </p:nvPicPr>
        <p:blipFill>
          <a:blip r:embed="rId7" cstate="print"/>
          <a:stretch>
            <a:fillRect/>
          </a:stretch>
        </p:blipFill>
        <p:spPr>
          <a:xfrm>
            <a:off x="950836" y="3379222"/>
            <a:ext cx="360040" cy="360040"/>
          </a:xfrm>
          <a:prstGeom prst="rect">
            <a:avLst/>
          </a:prstGeom>
        </p:spPr>
      </p:pic>
      <p:pic>
        <p:nvPicPr>
          <p:cNvPr id="15" name="Picture 14" descr="GENESI_DR.png"/>
          <p:cNvPicPr>
            <a:picLocks noChangeAspect="1"/>
          </p:cNvPicPr>
          <p:nvPr/>
        </p:nvPicPr>
        <p:blipFill>
          <a:blip r:embed="rId8" cstate="print"/>
          <a:stretch>
            <a:fillRect/>
          </a:stretch>
        </p:blipFill>
        <p:spPr>
          <a:xfrm>
            <a:off x="950836" y="3743454"/>
            <a:ext cx="360040" cy="337538"/>
          </a:xfrm>
          <a:prstGeom prst="rect">
            <a:avLst/>
          </a:prstGeom>
        </p:spPr>
      </p:pic>
      <p:sp>
        <p:nvSpPr>
          <p:cNvPr id="17" name="Title 1"/>
          <p:cNvSpPr>
            <a:spLocks noGrp="1"/>
          </p:cNvSpPr>
          <p:nvPr>
            <p:ph type="title"/>
          </p:nvPr>
        </p:nvSpPr>
        <p:spPr>
          <a:xfrm>
            <a:off x="457200" y="274638"/>
            <a:ext cx="8229600" cy="710882"/>
          </a:xfrm>
        </p:spPr>
        <p:txBody>
          <a:bodyPr>
            <a:normAutofit/>
          </a:bodyPr>
          <a:lstStyle/>
          <a:p>
            <a:pPr algn="l"/>
            <a:r>
              <a:rPr lang="en-US" sz="2600" b="1" dirty="0" smtClean="0">
                <a:latin typeface="Calibri"/>
              </a:rPr>
              <a:t>Supported </a:t>
            </a:r>
            <a:r>
              <a:rPr lang="en-US" sz="2600" b="1" dirty="0" err="1" smtClean="0">
                <a:latin typeface="Calibri"/>
              </a:rPr>
              <a:t>backends</a:t>
            </a:r>
            <a:endParaRPr lang="en-US" sz="2600" b="1" dirty="0">
              <a:latin typeface="Calibri"/>
            </a:endParaRPr>
          </a:p>
        </p:txBody>
      </p:sp>
    </p:spTree>
    <p:extLst>
      <p:ext uri="{BB962C8B-B14F-4D97-AF65-F5344CB8AC3E}">
        <p14:creationId xmlns:p14="http://schemas.microsoft.com/office/powerpoint/2010/main" val="177390759"/>
      </p:ext>
    </p:extLst>
  </p:cSld>
  <p:clrMapOvr>
    <a:masterClrMapping/>
  </p:clrMapOvr>
  <p:timing>
    <p:tnLst>
      <p:par>
        <p:cTn xmlns:p14="http://schemas.microsoft.com/office/powerpoint/2010/mai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a:bodyPr>
          <a:lstStyle/>
          <a:p>
            <a:pPr>
              <a:defRPr/>
            </a:pPr>
            <a:fld id="{BF0AFB69-F401-424A-9E22-D694683F350E}" type="slidenum">
              <a:rPr lang="it-IT" smtClean="0">
                <a:latin typeface="Gill Sans"/>
              </a:rPr>
              <a:pPr>
                <a:defRPr/>
              </a:pPr>
              <a:t>163</a:t>
            </a:fld>
            <a:endParaRPr lang="it-IT">
              <a:latin typeface="Gill Sans"/>
            </a:endParaRPr>
          </a:p>
        </p:txBody>
      </p:sp>
      <p:graphicFrame>
        <p:nvGraphicFramePr>
          <p:cNvPr id="6" name="Table 5"/>
          <p:cNvGraphicFramePr>
            <a:graphicFrameLocks noGrp="1"/>
          </p:cNvGraphicFramePr>
          <p:nvPr>
            <p:extLst>
              <p:ext uri="{D42A27DB-BD31-4B8C-83A1-F6EECF244321}">
                <p14:modId xmlns:p14="http://schemas.microsoft.com/office/powerpoint/2010/main" val="3798448614"/>
              </p:ext>
            </p:extLst>
          </p:nvPr>
        </p:nvGraphicFramePr>
        <p:xfrm>
          <a:off x="593674" y="1662752"/>
          <a:ext cx="8136904" cy="4312919"/>
        </p:xfrm>
        <a:graphic>
          <a:graphicData uri="http://schemas.openxmlformats.org/drawingml/2006/table">
            <a:tbl>
              <a:tblPr firstRow="1" bandRow="1">
                <a:tableStyleId>{93296810-A885-4BE3-A3E7-6D5BEEA58F35}</a:tableStyleId>
              </a:tblPr>
              <a:tblGrid>
                <a:gridCol w="936104"/>
                <a:gridCol w="7200800"/>
              </a:tblGrid>
              <a:tr h="370840">
                <a:tc>
                  <a:txBody>
                    <a:bodyPr/>
                    <a:lstStyle/>
                    <a:p>
                      <a:endParaRPr lang="it-IT"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it-IT" sz="1800" b="1" dirty="0" err="1" smtClean="0">
                          <a:solidFill>
                            <a:srgbClr val="000000"/>
                          </a:solidFill>
                          <a:latin typeface="arial"/>
                        </a:rPr>
                        <a:t>Discovery</a:t>
                      </a:r>
                      <a:r>
                        <a:rPr lang="it-IT" sz="1800" b="1" dirty="0" smtClean="0">
                          <a:solidFill>
                            <a:srgbClr val="000000"/>
                          </a:solidFill>
                          <a:latin typeface="arial"/>
                        </a:rPr>
                        <a:t> </a:t>
                      </a:r>
                      <a:r>
                        <a:rPr lang="it-IT" sz="1800" b="1" dirty="0" err="1" smtClean="0">
                          <a:solidFill>
                            <a:srgbClr val="000000"/>
                          </a:solidFill>
                          <a:latin typeface="arial"/>
                        </a:rPr>
                        <a:t>services</a:t>
                      </a:r>
                      <a:endParaRPr lang="it-IT" dirty="0"/>
                    </a:p>
                  </a:txBody>
                  <a:tcPr>
                    <a:lnL w="12700" cmpd="sng">
                      <a:noFill/>
                    </a:lnL>
                    <a:solidFill>
                      <a:schemeClr val="accent4">
                        <a:lumMod val="60000"/>
                        <a:lumOff val="40000"/>
                      </a:schemeClr>
                    </a:solidFill>
                  </a:tcPr>
                </a:tc>
              </a:tr>
              <a:tr h="370840">
                <a:tc>
                  <a:txBody>
                    <a:bodyPr/>
                    <a:lstStyle/>
                    <a:p>
                      <a:endParaRPr lang="it-IT" dirty="0"/>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kumimoji="0" lang="it-IT" b="0" i="0" kern="1200" dirty="0" smtClean="0">
                          <a:solidFill>
                            <a:schemeClr val="dk1"/>
                          </a:solidFill>
                          <a:latin typeface="+mn-lt"/>
                          <a:ea typeface="+mn-ea"/>
                          <a:cs typeface="+mn-cs"/>
                        </a:rPr>
                        <a:t>OGC CSW  </a:t>
                      </a:r>
                    </a:p>
                    <a:p>
                      <a:endParaRPr kumimoji="0" lang="it-IT" b="0" i="0" kern="1200" dirty="0" smtClean="0">
                        <a:solidFill>
                          <a:schemeClr val="dk1"/>
                        </a:solidFill>
                        <a:latin typeface="+mn-lt"/>
                        <a:ea typeface="+mn-ea"/>
                        <a:cs typeface="+mn-cs"/>
                      </a:endParaRPr>
                    </a:p>
                    <a:p>
                      <a:endParaRPr kumimoji="0" lang="it-IT" b="0" i="0" kern="1200" dirty="0" smtClean="0">
                        <a:solidFill>
                          <a:schemeClr val="dk1"/>
                        </a:solidFill>
                        <a:latin typeface="+mn-lt"/>
                        <a:ea typeface="+mn-ea"/>
                        <a:cs typeface="+mn-cs"/>
                      </a:endParaRPr>
                    </a:p>
                    <a:p>
                      <a:endParaRPr kumimoji="0" lang="it-IT" b="0" i="0" kern="1200" dirty="0" smtClean="0">
                        <a:solidFill>
                          <a:schemeClr val="dk1"/>
                        </a:solidFill>
                        <a:latin typeface="+mn-lt"/>
                        <a:ea typeface="+mn-ea"/>
                        <a:cs typeface="+mn-cs"/>
                      </a:endParaRPr>
                    </a:p>
                    <a:p>
                      <a:endParaRPr kumimoji="0" lang="it-IT" b="0" i="0" kern="1200" dirty="0" smtClean="0">
                        <a:solidFill>
                          <a:schemeClr val="dk1"/>
                        </a:solidFill>
                        <a:latin typeface="+mn-lt"/>
                        <a:ea typeface="+mn-ea"/>
                        <a:cs typeface="+mn-cs"/>
                      </a:endParaRPr>
                    </a:p>
                    <a:p>
                      <a:endParaRPr kumimoji="0" lang="it-IT" b="0" i="0" kern="1200" dirty="0" smtClean="0">
                        <a:solidFill>
                          <a:schemeClr val="dk1"/>
                        </a:solidFill>
                        <a:latin typeface="+mn-lt"/>
                        <a:ea typeface="+mn-ea"/>
                        <a:cs typeface="+mn-cs"/>
                      </a:endParaRPr>
                    </a:p>
                    <a:p>
                      <a:endParaRPr kumimoji="0" lang="it-IT" b="0" i="0" kern="1200" dirty="0" smtClean="0">
                        <a:solidFill>
                          <a:schemeClr val="dk1"/>
                        </a:solidFill>
                        <a:latin typeface="+mn-lt"/>
                        <a:ea typeface="+mn-ea"/>
                        <a:cs typeface="+mn-cs"/>
                      </a:endParaRPr>
                    </a:p>
                  </a:txBody>
                  <a:tcPr>
                    <a:lnL w="12700" cmpd="sng">
                      <a:noFill/>
                    </a:lnL>
                  </a:tcPr>
                </a:tc>
              </a:tr>
              <a:tr h="370840">
                <a:tc>
                  <a:txBody>
                    <a:bodyPr/>
                    <a:lstStyle/>
                    <a:p>
                      <a:endParaRPr lang="it-IT"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kumimoji="0" lang="it-IT" b="0" i="0" kern="1200" dirty="0" smtClean="0">
                          <a:solidFill>
                            <a:schemeClr val="dk1"/>
                          </a:solidFill>
                          <a:latin typeface="+mn-lt"/>
                          <a:ea typeface="+mn-ea"/>
                          <a:cs typeface="+mn-cs"/>
                        </a:rPr>
                        <a:t>OAI-PMH 2.0 </a:t>
                      </a:r>
                    </a:p>
                  </a:txBody>
                  <a:tcPr>
                    <a:lnL w="12700" cmpd="sng">
                      <a:noFill/>
                    </a:lnL>
                  </a:tcPr>
                </a:tc>
              </a:tr>
              <a:tr h="370840">
                <a:tc>
                  <a:txBody>
                    <a:bodyPr/>
                    <a:lstStyle/>
                    <a:p>
                      <a:endParaRPr lang="it-IT"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kumimoji="0" lang="it-IT" b="0" i="0" kern="1200" dirty="0" err="1" smtClean="0">
                          <a:solidFill>
                            <a:schemeClr val="dk1"/>
                          </a:solidFill>
                          <a:latin typeface="+mn-lt"/>
                          <a:ea typeface="+mn-ea"/>
                          <a:cs typeface="+mn-cs"/>
                        </a:rPr>
                        <a:t>OpenSearch</a:t>
                      </a:r>
                      <a:endParaRPr kumimoji="0" lang="it-IT" b="0" i="0" kern="1200" dirty="0" smtClean="0">
                        <a:solidFill>
                          <a:schemeClr val="dk1"/>
                        </a:solidFill>
                        <a:latin typeface="+mn-lt"/>
                        <a:ea typeface="+mn-ea"/>
                        <a:cs typeface="+mn-cs"/>
                      </a:endParaRPr>
                    </a:p>
                    <a:p>
                      <a:endParaRPr kumimoji="0" lang="it-IT" b="0" i="0" kern="1200" dirty="0" smtClean="0">
                        <a:solidFill>
                          <a:schemeClr val="dk1"/>
                        </a:solidFill>
                        <a:latin typeface="+mn-lt"/>
                        <a:ea typeface="+mn-ea"/>
                        <a:cs typeface="+mn-cs"/>
                      </a:endParaRPr>
                    </a:p>
                    <a:p>
                      <a:endParaRPr kumimoji="0" lang="it-IT" b="0" i="0" kern="1200" dirty="0" smtClean="0">
                        <a:solidFill>
                          <a:schemeClr val="dk1"/>
                        </a:solidFill>
                        <a:latin typeface="+mn-lt"/>
                        <a:ea typeface="+mn-ea"/>
                        <a:cs typeface="+mn-cs"/>
                      </a:endParaRPr>
                    </a:p>
                    <a:p>
                      <a:endParaRPr kumimoji="0" lang="it-IT" b="0" i="0" kern="1200" dirty="0" smtClean="0">
                        <a:solidFill>
                          <a:schemeClr val="dk1"/>
                        </a:solidFill>
                        <a:latin typeface="+mn-lt"/>
                        <a:ea typeface="+mn-ea"/>
                        <a:cs typeface="+mn-cs"/>
                      </a:endParaRPr>
                    </a:p>
                  </a:txBody>
                  <a:tcPr>
                    <a:lnL w="12700" cmpd="sng">
                      <a:noFill/>
                    </a:lnL>
                  </a:tcPr>
                </a:tc>
              </a:tr>
              <a:tr h="370840">
                <a:tc>
                  <a:txBody>
                    <a:bodyPr/>
                    <a:lstStyle/>
                    <a:p>
                      <a:endParaRPr lang="it-IT"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it-IT" b="0" i="0" kern="1200" dirty="0" err="1" smtClean="0">
                          <a:solidFill>
                            <a:schemeClr val="dk1"/>
                          </a:solidFill>
                          <a:latin typeface="+mn-lt"/>
                          <a:ea typeface="+mn-ea"/>
                          <a:cs typeface="+mn-cs"/>
                        </a:rPr>
                        <a:t>GI-cat</a:t>
                      </a:r>
                      <a:r>
                        <a:rPr kumimoji="0" lang="it-IT" b="0" i="0" kern="1200" dirty="0" smtClean="0">
                          <a:solidFill>
                            <a:schemeClr val="dk1"/>
                          </a:solidFill>
                          <a:latin typeface="+mn-lt"/>
                          <a:ea typeface="+mn-ea"/>
                          <a:cs typeface="+mn-cs"/>
                        </a:rPr>
                        <a:t> </a:t>
                      </a:r>
                      <a:r>
                        <a:rPr kumimoji="0" lang="it-IT" b="0" i="0" kern="1200" dirty="0" err="1" smtClean="0">
                          <a:solidFill>
                            <a:schemeClr val="dk1"/>
                          </a:solidFill>
                          <a:latin typeface="+mn-lt"/>
                          <a:ea typeface="+mn-ea"/>
                          <a:cs typeface="+mn-cs"/>
                        </a:rPr>
                        <a:t>extended</a:t>
                      </a:r>
                      <a:r>
                        <a:rPr kumimoji="0" lang="it-IT" b="0" i="0" kern="1200" dirty="0" smtClean="0">
                          <a:solidFill>
                            <a:schemeClr val="dk1"/>
                          </a:solidFill>
                          <a:latin typeface="+mn-lt"/>
                          <a:ea typeface="+mn-ea"/>
                          <a:cs typeface="+mn-cs"/>
                        </a:rPr>
                        <a:t> interface </a:t>
                      </a:r>
                      <a:endParaRPr lang="it-IT" dirty="0" smtClean="0"/>
                    </a:p>
                  </a:txBody>
                  <a:tcPr>
                    <a:lnL w="12700" cmpd="sng">
                      <a:noFill/>
                    </a:lnL>
                  </a:tcPr>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2244401357"/>
              </p:ext>
            </p:extLst>
          </p:nvPr>
        </p:nvGraphicFramePr>
        <p:xfrm>
          <a:off x="2105842" y="2382832"/>
          <a:ext cx="5040560" cy="1483360"/>
        </p:xfrm>
        <a:graphic>
          <a:graphicData uri="http://schemas.openxmlformats.org/drawingml/2006/table">
            <a:tbl>
              <a:tblPr bandRow="1">
                <a:tableStyleId>{5C22544A-7EE6-4342-B048-85BDC9FD1C3A}</a:tableStyleId>
              </a:tblPr>
              <a:tblGrid>
                <a:gridCol w="952653"/>
                <a:gridCol w="4087907"/>
              </a:tblGrid>
              <a:tr h="370840">
                <a:tc>
                  <a:txBody>
                    <a:bodyPr/>
                    <a:lstStyle/>
                    <a:p>
                      <a:endParaRPr lang="it-IT"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kumimoji="0" lang="it-IT" b="0" i="0" kern="1200" dirty="0" smtClean="0">
                          <a:solidFill>
                            <a:schemeClr val="dk1"/>
                          </a:solidFill>
                          <a:latin typeface="+mn-lt"/>
                          <a:ea typeface="+mn-ea"/>
                          <a:cs typeface="+mn-cs"/>
                        </a:rPr>
                        <a:t>CSW 2.0.2 AP ISO 1.0</a:t>
                      </a:r>
                      <a:endParaRPr lang="it-IT" dirty="0"/>
                    </a:p>
                  </a:txBody>
                  <a:tcPr>
                    <a:lnL w="12700" cmpd="sng">
                      <a:noFill/>
                    </a:lnL>
                  </a:tcPr>
                </a:tc>
              </a:tr>
              <a:tr h="370840">
                <a:tc>
                  <a:txBody>
                    <a:bodyPr/>
                    <a:lstStyle/>
                    <a:p>
                      <a:endParaRPr lang="it-IT"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kumimoji="0" lang="it-IT" b="0" i="0" kern="1200" dirty="0" smtClean="0">
                          <a:solidFill>
                            <a:schemeClr val="dk1"/>
                          </a:solidFill>
                          <a:latin typeface="+mn-lt"/>
                          <a:ea typeface="+mn-ea"/>
                          <a:cs typeface="+mn-cs"/>
                        </a:rPr>
                        <a:t>CSW 2.0.2 </a:t>
                      </a:r>
                      <a:r>
                        <a:rPr kumimoji="0" lang="it-IT" b="0" i="0" kern="1200" dirty="0" err="1" smtClean="0">
                          <a:solidFill>
                            <a:schemeClr val="dk1"/>
                          </a:solidFill>
                          <a:latin typeface="+mn-lt"/>
                          <a:ea typeface="+mn-ea"/>
                          <a:cs typeface="+mn-cs"/>
                        </a:rPr>
                        <a:t>ebRIM</a:t>
                      </a:r>
                      <a:r>
                        <a:rPr kumimoji="0" lang="it-IT" b="0" i="0" kern="1200" dirty="0" smtClean="0">
                          <a:solidFill>
                            <a:schemeClr val="dk1"/>
                          </a:solidFill>
                          <a:latin typeface="+mn-lt"/>
                          <a:ea typeface="+mn-ea"/>
                          <a:cs typeface="+mn-cs"/>
                        </a:rPr>
                        <a:t> EO </a:t>
                      </a:r>
                    </a:p>
                  </a:txBody>
                  <a:tcPr>
                    <a:lnL w="12700" cmpd="sng">
                      <a:noFill/>
                    </a:lnL>
                  </a:tcPr>
                </a:tc>
              </a:tr>
              <a:tr h="370840">
                <a:tc>
                  <a:txBody>
                    <a:bodyPr/>
                    <a:lstStyle/>
                    <a:p>
                      <a:endParaRPr lang="it-IT"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kumimoji="0" lang="it-IT" b="0" i="0" kern="1200" dirty="0" smtClean="0">
                          <a:solidFill>
                            <a:schemeClr val="dk1"/>
                          </a:solidFill>
                          <a:latin typeface="+mn-lt"/>
                          <a:ea typeface="+mn-ea"/>
                          <a:cs typeface="+mn-cs"/>
                        </a:rPr>
                        <a:t>CSW 2.0.2 </a:t>
                      </a:r>
                      <a:r>
                        <a:rPr kumimoji="0" lang="it-IT" b="0" i="0" kern="1200" dirty="0" err="1" smtClean="0">
                          <a:solidFill>
                            <a:schemeClr val="dk1"/>
                          </a:solidFill>
                          <a:latin typeface="+mn-lt"/>
                          <a:ea typeface="+mn-ea"/>
                          <a:cs typeface="+mn-cs"/>
                        </a:rPr>
                        <a:t>ebRIM</a:t>
                      </a:r>
                      <a:r>
                        <a:rPr kumimoji="0" lang="it-IT" b="0" i="0" kern="1200" dirty="0" smtClean="0">
                          <a:solidFill>
                            <a:schemeClr val="dk1"/>
                          </a:solidFill>
                          <a:latin typeface="+mn-lt"/>
                          <a:ea typeface="+mn-ea"/>
                          <a:cs typeface="+mn-cs"/>
                        </a:rPr>
                        <a:t> CIM </a:t>
                      </a:r>
                    </a:p>
                  </a:txBody>
                  <a:tcPr>
                    <a:lnL w="12700" cmpd="sng">
                      <a:noFill/>
                    </a:lnL>
                  </a:tcPr>
                </a:tc>
              </a:tr>
              <a:tr h="370840">
                <a:tc>
                  <a:txBody>
                    <a:bodyPr/>
                    <a:lstStyle/>
                    <a:p>
                      <a:endParaRPr lang="it-IT"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kumimoji="0" lang="it-IT" b="0" i="0" kern="1200" dirty="0" smtClean="0">
                          <a:solidFill>
                            <a:schemeClr val="dk1"/>
                          </a:solidFill>
                          <a:latin typeface="+mn-lt"/>
                          <a:ea typeface="+mn-ea"/>
                          <a:cs typeface="+mn-cs"/>
                        </a:rPr>
                        <a:t>ESRI GEOPORTAL 10 </a:t>
                      </a:r>
                    </a:p>
                  </a:txBody>
                  <a:tcPr>
                    <a:lnL w="12700" cmpd="sng">
                      <a:noFill/>
                    </a:lnL>
                  </a:tcPr>
                </a:tc>
              </a:tr>
            </a:tbl>
          </a:graphicData>
        </a:graphic>
      </p:graphicFrame>
      <p:pic>
        <p:nvPicPr>
          <p:cNvPr id="8" name="Picture 7" descr="CSW-CORE.png"/>
          <p:cNvPicPr>
            <a:picLocks noChangeAspect="1"/>
          </p:cNvPicPr>
          <p:nvPr/>
        </p:nvPicPr>
        <p:blipFill>
          <a:blip r:embed="rId2" cstate="print"/>
          <a:stretch>
            <a:fillRect/>
          </a:stretch>
        </p:blipFill>
        <p:spPr>
          <a:xfrm>
            <a:off x="809698" y="2094800"/>
            <a:ext cx="520786" cy="520786"/>
          </a:xfrm>
          <a:prstGeom prst="rect">
            <a:avLst/>
          </a:prstGeom>
        </p:spPr>
      </p:pic>
      <p:pic>
        <p:nvPicPr>
          <p:cNvPr id="9" name="Picture 8" descr="CSW-ebRIM-CIM.png"/>
          <p:cNvPicPr>
            <a:picLocks noChangeAspect="1"/>
          </p:cNvPicPr>
          <p:nvPr/>
        </p:nvPicPr>
        <p:blipFill>
          <a:blip r:embed="rId3" cstate="print"/>
          <a:stretch>
            <a:fillRect/>
          </a:stretch>
        </p:blipFill>
        <p:spPr>
          <a:xfrm>
            <a:off x="2393874" y="3201208"/>
            <a:ext cx="406885" cy="406885"/>
          </a:xfrm>
          <a:prstGeom prst="rect">
            <a:avLst/>
          </a:prstGeom>
        </p:spPr>
      </p:pic>
      <p:pic>
        <p:nvPicPr>
          <p:cNvPr id="10" name="Picture 9" descr="CSW-ebRIM-EO.png"/>
          <p:cNvPicPr>
            <a:picLocks noChangeAspect="1"/>
          </p:cNvPicPr>
          <p:nvPr/>
        </p:nvPicPr>
        <p:blipFill>
          <a:blip r:embed="rId4" cstate="print"/>
          <a:stretch>
            <a:fillRect/>
          </a:stretch>
        </p:blipFill>
        <p:spPr>
          <a:xfrm>
            <a:off x="2393874" y="2784400"/>
            <a:ext cx="406885" cy="406885"/>
          </a:xfrm>
          <a:prstGeom prst="rect">
            <a:avLst/>
          </a:prstGeom>
        </p:spPr>
      </p:pic>
      <p:pic>
        <p:nvPicPr>
          <p:cNvPr id="11" name="Picture 10" descr="CSW-ISO.png"/>
          <p:cNvPicPr>
            <a:picLocks noChangeAspect="1"/>
          </p:cNvPicPr>
          <p:nvPr/>
        </p:nvPicPr>
        <p:blipFill>
          <a:blip r:embed="rId5" cstate="print"/>
          <a:stretch>
            <a:fillRect/>
          </a:stretch>
        </p:blipFill>
        <p:spPr>
          <a:xfrm>
            <a:off x="2393874" y="2382832"/>
            <a:ext cx="406885" cy="406885"/>
          </a:xfrm>
          <a:prstGeom prst="rect">
            <a:avLst/>
          </a:prstGeom>
        </p:spPr>
      </p:pic>
      <p:pic>
        <p:nvPicPr>
          <p:cNvPr id="12" name="Picture 11" descr="ESRI.jpg"/>
          <p:cNvPicPr>
            <a:picLocks noChangeAspect="1"/>
          </p:cNvPicPr>
          <p:nvPr/>
        </p:nvPicPr>
        <p:blipFill>
          <a:blip r:embed="rId6" cstate="print">
            <a:clrChange>
              <a:clrFrom>
                <a:srgbClr val="FFFFFF"/>
              </a:clrFrom>
              <a:clrTo>
                <a:srgbClr val="FFFFFF">
                  <a:alpha val="0"/>
                </a:srgbClr>
              </a:clrTo>
            </a:clrChange>
          </a:blip>
          <a:stretch>
            <a:fillRect/>
          </a:stretch>
        </p:blipFill>
        <p:spPr>
          <a:xfrm>
            <a:off x="2158418" y="3515528"/>
            <a:ext cx="806060" cy="360040"/>
          </a:xfrm>
          <a:prstGeom prst="rect">
            <a:avLst/>
          </a:prstGeom>
        </p:spPr>
      </p:pic>
      <p:pic>
        <p:nvPicPr>
          <p:cNvPr id="13" name="Picture 12" descr="OPENSEARCH.png"/>
          <p:cNvPicPr>
            <a:picLocks noChangeAspect="1"/>
          </p:cNvPicPr>
          <p:nvPr/>
        </p:nvPicPr>
        <p:blipFill>
          <a:blip r:embed="rId7" cstate="print"/>
          <a:stretch>
            <a:fillRect/>
          </a:stretch>
        </p:blipFill>
        <p:spPr>
          <a:xfrm>
            <a:off x="818063" y="4399056"/>
            <a:ext cx="504056" cy="504056"/>
          </a:xfrm>
          <a:prstGeom prst="rect">
            <a:avLst/>
          </a:prstGeom>
        </p:spPr>
      </p:pic>
      <p:pic>
        <p:nvPicPr>
          <p:cNvPr id="14" name="Picture 13" descr="OAI-PMH.gif"/>
          <p:cNvPicPr>
            <a:picLocks noChangeAspect="1"/>
          </p:cNvPicPr>
          <p:nvPr/>
        </p:nvPicPr>
        <p:blipFill>
          <a:blip r:embed="rId8" cstate="print"/>
          <a:stretch>
            <a:fillRect/>
          </a:stretch>
        </p:blipFill>
        <p:spPr>
          <a:xfrm>
            <a:off x="853468" y="4080544"/>
            <a:ext cx="433246" cy="303272"/>
          </a:xfrm>
          <a:prstGeom prst="rect">
            <a:avLst/>
          </a:prstGeom>
        </p:spPr>
      </p:pic>
      <p:pic>
        <p:nvPicPr>
          <p:cNvPr id="15" name="Immagine 89" descr="GI-cat.gif"/>
          <p:cNvPicPr>
            <a:picLocks noChangeAspect="1"/>
          </p:cNvPicPr>
          <p:nvPr/>
        </p:nvPicPr>
        <p:blipFill>
          <a:blip r:embed="rId9" cstate="print"/>
          <a:srcRect/>
          <a:stretch>
            <a:fillRect/>
          </a:stretch>
        </p:blipFill>
        <p:spPr bwMode="auto">
          <a:xfrm>
            <a:off x="923234" y="5607952"/>
            <a:ext cx="298616" cy="360040"/>
          </a:xfrm>
          <a:prstGeom prst="rect">
            <a:avLst/>
          </a:prstGeom>
          <a:noFill/>
          <a:ln w="9525">
            <a:noFill/>
            <a:miter lim="800000"/>
            <a:headEnd/>
            <a:tailEnd/>
          </a:ln>
        </p:spPr>
      </p:pic>
      <p:graphicFrame>
        <p:nvGraphicFramePr>
          <p:cNvPr id="16" name="Table 15"/>
          <p:cNvGraphicFramePr>
            <a:graphicFrameLocks noGrp="1"/>
          </p:cNvGraphicFramePr>
          <p:nvPr>
            <p:extLst>
              <p:ext uri="{D42A27DB-BD31-4B8C-83A1-F6EECF244321}">
                <p14:modId xmlns:p14="http://schemas.microsoft.com/office/powerpoint/2010/main" val="1054486033"/>
              </p:ext>
            </p:extLst>
          </p:nvPr>
        </p:nvGraphicFramePr>
        <p:xfrm>
          <a:off x="2105842" y="4789576"/>
          <a:ext cx="5040560" cy="741680"/>
        </p:xfrm>
        <a:graphic>
          <a:graphicData uri="http://schemas.openxmlformats.org/drawingml/2006/table">
            <a:tbl>
              <a:tblPr bandRow="1">
                <a:tableStyleId>{5C22544A-7EE6-4342-B048-85BDC9FD1C3A}</a:tableStyleId>
              </a:tblPr>
              <a:tblGrid>
                <a:gridCol w="952653"/>
                <a:gridCol w="4087907"/>
              </a:tblGrid>
              <a:tr h="370840">
                <a:tc>
                  <a:txBody>
                    <a:bodyPr/>
                    <a:lstStyle/>
                    <a:p>
                      <a:endParaRPr lang="it-IT"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kumimoji="0" lang="it-IT" b="0" i="0" kern="1200" dirty="0" err="1" smtClean="0">
                          <a:solidFill>
                            <a:schemeClr val="dk1"/>
                          </a:solidFill>
                          <a:latin typeface="+mn-lt"/>
                          <a:ea typeface="+mn-ea"/>
                          <a:cs typeface="+mn-cs"/>
                        </a:rPr>
                        <a:t>OpenSearch</a:t>
                      </a:r>
                      <a:r>
                        <a:rPr kumimoji="0" lang="it-IT" b="0" i="0" kern="1200" dirty="0" smtClean="0">
                          <a:solidFill>
                            <a:schemeClr val="dk1"/>
                          </a:solidFill>
                          <a:latin typeface="+mn-lt"/>
                          <a:ea typeface="+mn-ea"/>
                          <a:cs typeface="+mn-cs"/>
                        </a:rPr>
                        <a:t> 1.1</a:t>
                      </a:r>
                      <a:endParaRPr lang="it-IT" dirty="0"/>
                    </a:p>
                  </a:txBody>
                  <a:tcPr>
                    <a:lnL w="12700" cmpd="sng">
                      <a:noFill/>
                    </a:lnL>
                  </a:tcPr>
                </a:tc>
              </a:tr>
              <a:tr h="370840">
                <a:tc>
                  <a:txBody>
                    <a:bodyPr/>
                    <a:lstStyle/>
                    <a:p>
                      <a:endParaRPr lang="it-IT"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it-IT" b="0" i="0" kern="1200" dirty="0" err="1" smtClean="0">
                          <a:solidFill>
                            <a:schemeClr val="dk1"/>
                          </a:solidFill>
                          <a:latin typeface="+mn-lt"/>
                          <a:ea typeface="+mn-ea"/>
                          <a:cs typeface="+mn-cs"/>
                        </a:rPr>
                        <a:t>OpenSearch</a:t>
                      </a:r>
                      <a:r>
                        <a:rPr kumimoji="0" lang="it-IT" b="0" i="0" kern="1200" dirty="0" smtClean="0">
                          <a:solidFill>
                            <a:schemeClr val="dk1"/>
                          </a:solidFill>
                          <a:latin typeface="+mn-lt"/>
                          <a:ea typeface="+mn-ea"/>
                          <a:cs typeface="+mn-cs"/>
                        </a:rPr>
                        <a:t> GENESI DR</a:t>
                      </a:r>
                    </a:p>
                  </a:txBody>
                  <a:tcPr>
                    <a:lnL w="12700" cmpd="sng">
                      <a:noFill/>
                    </a:lnL>
                  </a:tcPr>
                </a:tc>
              </a:tr>
            </a:tbl>
          </a:graphicData>
        </a:graphic>
      </p:graphicFrame>
      <p:pic>
        <p:nvPicPr>
          <p:cNvPr id="17" name="Picture 16" descr="OPENSEARCH.png"/>
          <p:cNvPicPr>
            <a:picLocks noChangeAspect="1"/>
          </p:cNvPicPr>
          <p:nvPr/>
        </p:nvPicPr>
        <p:blipFill>
          <a:blip r:embed="rId7" cstate="print"/>
          <a:stretch>
            <a:fillRect/>
          </a:stretch>
        </p:blipFill>
        <p:spPr>
          <a:xfrm>
            <a:off x="2337106" y="4728616"/>
            <a:ext cx="504056" cy="504056"/>
          </a:xfrm>
          <a:prstGeom prst="rect">
            <a:avLst/>
          </a:prstGeom>
        </p:spPr>
      </p:pic>
      <p:pic>
        <p:nvPicPr>
          <p:cNvPr id="18" name="Picture 17" descr="GENESI_DR.png"/>
          <p:cNvPicPr>
            <a:picLocks noChangeAspect="1"/>
          </p:cNvPicPr>
          <p:nvPr/>
        </p:nvPicPr>
        <p:blipFill>
          <a:blip r:embed="rId10" cstate="print"/>
          <a:stretch>
            <a:fillRect/>
          </a:stretch>
        </p:blipFill>
        <p:spPr>
          <a:xfrm>
            <a:off x="2435402" y="5175904"/>
            <a:ext cx="360040" cy="337538"/>
          </a:xfrm>
          <a:prstGeom prst="rect">
            <a:avLst/>
          </a:prstGeom>
        </p:spPr>
      </p:pic>
      <p:sp>
        <p:nvSpPr>
          <p:cNvPr id="20" name="Title 1"/>
          <p:cNvSpPr>
            <a:spLocks noGrp="1"/>
          </p:cNvSpPr>
          <p:nvPr>
            <p:ph type="title"/>
          </p:nvPr>
        </p:nvSpPr>
        <p:spPr>
          <a:xfrm>
            <a:off x="457200" y="274638"/>
            <a:ext cx="8229600" cy="710882"/>
          </a:xfrm>
        </p:spPr>
        <p:txBody>
          <a:bodyPr>
            <a:normAutofit/>
          </a:bodyPr>
          <a:lstStyle/>
          <a:p>
            <a:pPr algn="l"/>
            <a:r>
              <a:rPr lang="en-US" sz="2600" b="1" dirty="0" smtClean="0">
                <a:latin typeface="Calibri"/>
              </a:rPr>
              <a:t>Supported </a:t>
            </a:r>
            <a:r>
              <a:rPr lang="en-US" sz="2600" b="1" dirty="0" err="1" smtClean="0">
                <a:latin typeface="Calibri"/>
              </a:rPr>
              <a:t>frontends</a:t>
            </a:r>
            <a:endParaRPr lang="en-US" sz="2600" b="1" dirty="0">
              <a:latin typeface="Calibri"/>
            </a:endParaRPr>
          </a:p>
        </p:txBody>
      </p:sp>
    </p:spTree>
    <p:extLst>
      <p:ext uri="{BB962C8B-B14F-4D97-AF65-F5344CB8AC3E}">
        <p14:creationId xmlns:p14="http://schemas.microsoft.com/office/powerpoint/2010/main" val="3889371502"/>
      </p:ext>
    </p:extLst>
  </p:cSld>
  <p:clrMapOvr>
    <a:masterClrMapping/>
  </p:clrMapOvr>
  <p:timing>
    <p:tnLst>
      <p:par>
        <p:cTn xmlns:p14="http://schemas.microsoft.com/office/powerpoint/2010/mai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505200" cy="690562"/>
          </a:xfrm>
        </p:spPr>
        <p:txBody>
          <a:bodyPr>
            <a:normAutofit/>
          </a:bodyPr>
          <a:lstStyle/>
          <a:p>
            <a:pPr algn="l"/>
            <a:r>
              <a:rPr lang="en-US" sz="2600" b="1" dirty="0" smtClean="0">
                <a:latin typeface="Calibri"/>
              </a:rPr>
              <a:t>GEO DAB functionalities</a:t>
            </a:r>
            <a:endParaRPr lang="en-US" sz="2600" b="1" dirty="0">
              <a:latin typeface="Calibri"/>
            </a:endParaRPr>
          </a:p>
        </p:txBody>
      </p:sp>
      <p:sp>
        <p:nvSpPr>
          <p:cNvPr id="3" name="Slide Number Placeholder 2"/>
          <p:cNvSpPr>
            <a:spLocks noGrp="1"/>
          </p:cNvSpPr>
          <p:nvPr>
            <p:ph type="sldNum" sz="quarter" idx="12"/>
          </p:nvPr>
        </p:nvSpPr>
        <p:spPr/>
        <p:txBody>
          <a:bodyPr>
            <a:normAutofit/>
          </a:bodyPr>
          <a:lstStyle/>
          <a:p>
            <a:pPr>
              <a:defRPr/>
            </a:pPr>
            <a:fld id="{BF0AFB69-F401-424A-9E22-D694683F350E}" type="slidenum">
              <a:rPr lang="it-IT" smtClean="0">
                <a:latin typeface="Gill Sans"/>
              </a:rPr>
              <a:pPr>
                <a:defRPr/>
              </a:pPr>
              <a:t>164</a:t>
            </a:fld>
            <a:endParaRPr lang="it-IT">
              <a:latin typeface="Gill Sans"/>
            </a:endParaRPr>
          </a:p>
        </p:txBody>
      </p:sp>
      <p:graphicFrame>
        <p:nvGraphicFramePr>
          <p:cNvPr id="6" name="Content Placeholder 3"/>
          <p:cNvGraphicFramePr>
            <a:graphicFrameLocks noGrp="1"/>
          </p:cNvGraphicFramePr>
          <p:nvPr>
            <p:ph idx="1"/>
            <p:extLst>
              <p:ext uri="{D42A27DB-BD31-4B8C-83A1-F6EECF244321}">
                <p14:modId xmlns:p14="http://schemas.microsoft.com/office/powerpoint/2010/main" val="3304550934"/>
              </p:ext>
            </p:extLst>
          </p:nvPr>
        </p:nvGraphicFramePr>
        <p:xfrm>
          <a:off x="227013" y="1398513"/>
          <a:ext cx="8731250" cy="49672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933178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graphicEl>
                                              <a:dgm id="{7A141F89-2473-6049-88AB-8A3D9AFCE375}"/>
                                            </p:graphicEl>
                                          </p:spTgt>
                                        </p:tgtEl>
                                        <p:attrNameLst>
                                          <p:attrName>style.visibility</p:attrName>
                                        </p:attrNameLst>
                                      </p:cBhvr>
                                      <p:to>
                                        <p:strVal val="visible"/>
                                      </p:to>
                                    </p:set>
                                    <p:animEffect transition="in" filter="wipe(up)">
                                      <p:cBhvr>
                                        <p:cTn id="7" dur="1000"/>
                                        <p:tgtEl>
                                          <p:spTgt spid="6">
                                            <p:graphicEl>
                                              <a:dgm id="{7A141F89-2473-6049-88AB-8A3D9AFCE375}"/>
                                            </p:graphic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6">
                                            <p:graphicEl>
                                              <a:dgm id="{10BBCE67-B0EF-4544-8577-B54315C765DA}"/>
                                            </p:graphicEl>
                                          </p:spTgt>
                                        </p:tgtEl>
                                        <p:attrNameLst>
                                          <p:attrName>style.visibility</p:attrName>
                                        </p:attrNameLst>
                                      </p:cBhvr>
                                      <p:to>
                                        <p:strVal val="visible"/>
                                      </p:to>
                                    </p:set>
                                    <p:animEffect transition="in" filter="wipe(up)">
                                      <p:cBhvr>
                                        <p:cTn id="10" dur="1000"/>
                                        <p:tgtEl>
                                          <p:spTgt spid="6">
                                            <p:graphicEl>
                                              <a:dgm id="{10BBCE67-B0EF-4544-8577-B54315C765DA}"/>
                                            </p:graphic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6">
                                            <p:graphicEl>
                                              <a:dgm id="{48D73BB2-7E3A-3942-8FAF-EA7B5CD9937A}"/>
                                            </p:graphicEl>
                                          </p:spTgt>
                                        </p:tgtEl>
                                        <p:attrNameLst>
                                          <p:attrName>style.visibility</p:attrName>
                                        </p:attrNameLst>
                                      </p:cBhvr>
                                      <p:to>
                                        <p:strVal val="visible"/>
                                      </p:to>
                                    </p:set>
                                    <p:animEffect transition="in" filter="wipe(up)">
                                      <p:cBhvr>
                                        <p:cTn id="13" dur="1000"/>
                                        <p:tgtEl>
                                          <p:spTgt spid="6">
                                            <p:graphicEl>
                                              <a:dgm id="{48D73BB2-7E3A-3942-8FAF-EA7B5CD9937A}"/>
                                            </p:graphic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6">
                                            <p:graphicEl>
                                              <a:dgm id="{378EE31D-DD6C-402A-BACE-750FF1D20B7F}"/>
                                            </p:graphicEl>
                                          </p:spTgt>
                                        </p:tgtEl>
                                        <p:attrNameLst>
                                          <p:attrName>style.visibility</p:attrName>
                                        </p:attrNameLst>
                                      </p:cBhvr>
                                      <p:to>
                                        <p:strVal val="visible"/>
                                      </p:to>
                                    </p:set>
                                    <p:animEffect transition="in" filter="wipe(up)">
                                      <p:cBhvr>
                                        <p:cTn id="18" dur="1000"/>
                                        <p:tgtEl>
                                          <p:spTgt spid="6">
                                            <p:graphicEl>
                                              <a:dgm id="{378EE31D-DD6C-402A-BACE-750FF1D20B7F}"/>
                                            </p:graphicEl>
                                          </p:spTgt>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6">
                                            <p:graphicEl>
                                              <a:dgm id="{9841EE92-90B2-41FA-B0E2-B9DDDC513AE9}"/>
                                            </p:graphicEl>
                                          </p:spTgt>
                                        </p:tgtEl>
                                        <p:attrNameLst>
                                          <p:attrName>style.visibility</p:attrName>
                                        </p:attrNameLst>
                                      </p:cBhvr>
                                      <p:to>
                                        <p:strVal val="visible"/>
                                      </p:to>
                                    </p:set>
                                    <p:animEffect transition="in" filter="wipe(up)">
                                      <p:cBhvr>
                                        <p:cTn id="21" dur="1000"/>
                                        <p:tgtEl>
                                          <p:spTgt spid="6">
                                            <p:graphicEl>
                                              <a:dgm id="{9841EE92-90B2-41FA-B0E2-B9DDDC513AE9}"/>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6">
                                            <p:graphicEl>
                                              <a:dgm id="{5FEBE571-B8BD-BC43-B812-4E2ED91C19C9}"/>
                                            </p:graphicEl>
                                          </p:spTgt>
                                        </p:tgtEl>
                                        <p:attrNameLst>
                                          <p:attrName>style.visibility</p:attrName>
                                        </p:attrNameLst>
                                      </p:cBhvr>
                                      <p:to>
                                        <p:strVal val="visible"/>
                                      </p:to>
                                    </p:set>
                                    <p:animEffect transition="in" filter="wipe(up)">
                                      <p:cBhvr>
                                        <p:cTn id="26" dur="1000"/>
                                        <p:tgtEl>
                                          <p:spTgt spid="6">
                                            <p:graphicEl>
                                              <a:dgm id="{5FEBE571-B8BD-BC43-B812-4E2ED91C19C9}"/>
                                            </p:graphicEl>
                                          </p:spTgt>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6">
                                            <p:graphicEl>
                                              <a:dgm id="{8B2803F7-87BF-4DB1-8874-DCDBAEA676C4}"/>
                                            </p:graphicEl>
                                          </p:spTgt>
                                        </p:tgtEl>
                                        <p:attrNameLst>
                                          <p:attrName>style.visibility</p:attrName>
                                        </p:attrNameLst>
                                      </p:cBhvr>
                                      <p:to>
                                        <p:strVal val="visible"/>
                                      </p:to>
                                    </p:set>
                                    <p:animEffect transition="in" filter="wipe(up)">
                                      <p:cBhvr>
                                        <p:cTn id="29" dur="1000"/>
                                        <p:tgtEl>
                                          <p:spTgt spid="6">
                                            <p:graphicEl>
                                              <a:dgm id="{8B2803F7-87BF-4DB1-8874-DCDBAEA676C4}"/>
                                            </p:graphic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6">
                                            <p:graphicEl>
                                              <a:dgm id="{ABBD996F-A5D3-BB4F-ABD9-12780EB1E858}"/>
                                            </p:graphicEl>
                                          </p:spTgt>
                                        </p:tgtEl>
                                        <p:attrNameLst>
                                          <p:attrName>style.visibility</p:attrName>
                                        </p:attrNameLst>
                                      </p:cBhvr>
                                      <p:to>
                                        <p:strVal val="visible"/>
                                      </p:to>
                                    </p:set>
                                    <p:animEffect transition="in" filter="wipe(up)">
                                      <p:cBhvr>
                                        <p:cTn id="34" dur="1000"/>
                                        <p:tgtEl>
                                          <p:spTgt spid="6">
                                            <p:graphicEl>
                                              <a:dgm id="{ABBD996F-A5D3-BB4F-ABD9-12780EB1E858}"/>
                                            </p:graphicEl>
                                          </p:spTgt>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6">
                                            <p:graphicEl>
                                              <a:dgm id="{A3D2C6EC-B5E6-403C-9798-4702834A6F16}"/>
                                            </p:graphicEl>
                                          </p:spTgt>
                                        </p:tgtEl>
                                        <p:attrNameLst>
                                          <p:attrName>style.visibility</p:attrName>
                                        </p:attrNameLst>
                                      </p:cBhvr>
                                      <p:to>
                                        <p:strVal val="visible"/>
                                      </p:to>
                                    </p:set>
                                    <p:animEffect transition="in" filter="wipe(up)">
                                      <p:cBhvr>
                                        <p:cTn id="37" dur="1000"/>
                                        <p:tgtEl>
                                          <p:spTgt spid="6">
                                            <p:graphicEl>
                                              <a:dgm id="{A3D2C6EC-B5E6-403C-9798-4702834A6F16}"/>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6">
                                            <p:graphicEl>
                                              <a:dgm id="{1DC0DDA6-B6E1-4263-A360-ECE384F8F3B7}"/>
                                            </p:graphicEl>
                                          </p:spTgt>
                                        </p:tgtEl>
                                        <p:attrNameLst>
                                          <p:attrName>style.visibility</p:attrName>
                                        </p:attrNameLst>
                                      </p:cBhvr>
                                      <p:to>
                                        <p:strVal val="visible"/>
                                      </p:to>
                                    </p:set>
                                    <p:animEffect transition="in" filter="wipe(up)">
                                      <p:cBhvr>
                                        <p:cTn id="42" dur="1000"/>
                                        <p:tgtEl>
                                          <p:spTgt spid="6">
                                            <p:graphicEl>
                                              <a:dgm id="{1DC0DDA6-B6E1-4263-A360-ECE384F8F3B7}"/>
                                            </p:graphicEl>
                                          </p:spTgt>
                                        </p:tgtEl>
                                      </p:cBhvr>
                                    </p:animEffect>
                                  </p:childTnLst>
                                </p:cTn>
                              </p:par>
                              <p:par>
                                <p:cTn id="43" presetID="22" presetClass="entr" presetSubtype="1" fill="hold" grpId="0" nodeType="withEffect">
                                  <p:stCondLst>
                                    <p:cond delay="0"/>
                                  </p:stCondLst>
                                  <p:childTnLst>
                                    <p:set>
                                      <p:cBhvr>
                                        <p:cTn id="44" dur="1" fill="hold">
                                          <p:stCondLst>
                                            <p:cond delay="0"/>
                                          </p:stCondLst>
                                        </p:cTn>
                                        <p:tgtEl>
                                          <p:spTgt spid="6">
                                            <p:graphicEl>
                                              <a:dgm id="{CDD4889B-34B6-4482-822B-98B573C15885}"/>
                                            </p:graphicEl>
                                          </p:spTgt>
                                        </p:tgtEl>
                                        <p:attrNameLst>
                                          <p:attrName>style.visibility</p:attrName>
                                        </p:attrNameLst>
                                      </p:cBhvr>
                                      <p:to>
                                        <p:strVal val="visible"/>
                                      </p:to>
                                    </p:set>
                                    <p:animEffect transition="in" filter="wipe(up)">
                                      <p:cBhvr>
                                        <p:cTn id="45" dur="1000"/>
                                        <p:tgtEl>
                                          <p:spTgt spid="6">
                                            <p:graphicEl>
                                              <a:dgm id="{CDD4889B-34B6-4482-822B-98B573C15885}"/>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840480" cy="721042"/>
          </a:xfrm>
        </p:spPr>
        <p:txBody>
          <a:bodyPr>
            <a:normAutofit/>
          </a:bodyPr>
          <a:lstStyle/>
          <a:p>
            <a:pPr algn="l"/>
            <a:r>
              <a:rPr lang="en-US" sz="2600" b="1" dirty="0" smtClean="0">
                <a:latin typeface="Calibri"/>
              </a:rPr>
              <a:t>GEO DAB implementation</a:t>
            </a:r>
            <a:endParaRPr lang="en-US" sz="2600" b="1" dirty="0">
              <a:latin typeface="Calibri"/>
            </a:endParaRPr>
          </a:p>
        </p:txBody>
      </p:sp>
      <p:sp>
        <p:nvSpPr>
          <p:cNvPr id="3" name="Slide Number Placeholder 2"/>
          <p:cNvSpPr>
            <a:spLocks noGrp="1"/>
          </p:cNvSpPr>
          <p:nvPr>
            <p:ph type="sldNum" sz="quarter" idx="12"/>
          </p:nvPr>
        </p:nvSpPr>
        <p:spPr/>
        <p:txBody>
          <a:bodyPr>
            <a:normAutofit/>
          </a:bodyPr>
          <a:lstStyle/>
          <a:p>
            <a:pPr>
              <a:defRPr/>
            </a:pPr>
            <a:fld id="{BF0AFB69-F401-424A-9E22-D694683F350E}" type="slidenum">
              <a:rPr lang="it-IT" smtClean="0">
                <a:latin typeface="Gill Sans"/>
              </a:rPr>
              <a:pPr>
                <a:defRPr/>
              </a:pPr>
              <a:t>165</a:t>
            </a:fld>
            <a:endParaRPr lang="it-IT">
              <a:latin typeface="Gill Sans"/>
            </a:endParaRPr>
          </a:p>
        </p:txBody>
      </p:sp>
      <p:sp>
        <p:nvSpPr>
          <p:cNvPr id="4" name="Content Placeholder 3"/>
          <p:cNvSpPr>
            <a:spLocks noGrp="1"/>
          </p:cNvSpPr>
          <p:nvPr>
            <p:ph sz="quarter" idx="1"/>
          </p:nvPr>
        </p:nvSpPr>
        <p:spPr/>
        <p:txBody>
          <a:bodyPr>
            <a:normAutofit/>
          </a:bodyPr>
          <a:lstStyle/>
          <a:p>
            <a:r>
              <a:rPr lang="en-US" dirty="0" smtClean="0">
                <a:latin typeface="Gill Sans"/>
              </a:rPr>
              <a:t>Powered by GI-cat and GI-axe</a:t>
            </a:r>
          </a:p>
          <a:p>
            <a:pPr lvl="1"/>
            <a:r>
              <a:rPr lang="en-US" dirty="0" smtClean="0">
                <a:latin typeface="Gill Sans"/>
              </a:rPr>
              <a:t>http://</a:t>
            </a:r>
            <a:r>
              <a:rPr lang="en-US" dirty="0" err="1" smtClean="0">
                <a:latin typeface="Gill Sans"/>
              </a:rPr>
              <a:t>essi-lab.eu</a:t>
            </a:r>
            <a:r>
              <a:rPr lang="en-US" dirty="0" smtClean="0">
                <a:latin typeface="Gill Sans"/>
              </a:rPr>
              <a:t>/do/view/</a:t>
            </a:r>
            <a:r>
              <a:rPr lang="en-US" dirty="0" err="1" smtClean="0">
                <a:latin typeface="Gill Sans"/>
              </a:rPr>
              <a:t>GIcat</a:t>
            </a:r>
            <a:endParaRPr lang="en-US" dirty="0" smtClean="0">
              <a:latin typeface="Gill Sans"/>
            </a:endParaRPr>
          </a:p>
          <a:p>
            <a:pPr lvl="1"/>
            <a:r>
              <a:rPr lang="en-US" dirty="0" smtClean="0">
                <a:latin typeface="Gill Sans"/>
              </a:rPr>
              <a:t>http://</a:t>
            </a:r>
            <a:r>
              <a:rPr lang="en-US" dirty="0" err="1" smtClean="0">
                <a:latin typeface="Gill Sans"/>
              </a:rPr>
              <a:t>essi-lab.eu</a:t>
            </a:r>
            <a:r>
              <a:rPr lang="en-US" dirty="0" smtClean="0">
                <a:latin typeface="Gill Sans"/>
              </a:rPr>
              <a:t>/do/view/</a:t>
            </a:r>
            <a:r>
              <a:rPr lang="en-US" dirty="0" err="1" smtClean="0">
                <a:latin typeface="Gill Sans"/>
              </a:rPr>
              <a:t>GIaxe</a:t>
            </a:r>
            <a:endParaRPr lang="en-US" dirty="0" smtClean="0">
              <a:latin typeface="Gill Sans"/>
            </a:endParaRPr>
          </a:p>
          <a:p>
            <a:r>
              <a:rPr lang="en-US" dirty="0" smtClean="0">
                <a:latin typeface="Gill Sans"/>
              </a:rPr>
              <a:t>GEO DAB is middleware</a:t>
            </a:r>
          </a:p>
          <a:p>
            <a:pPr lvl="1"/>
            <a:r>
              <a:rPr lang="en-US" dirty="0" smtClean="0">
                <a:latin typeface="Gill Sans"/>
              </a:rPr>
              <a:t>Java Web Archive for Web Container</a:t>
            </a:r>
          </a:p>
          <a:p>
            <a:pPr lvl="1"/>
            <a:r>
              <a:rPr lang="en-US" dirty="0" err="1" smtClean="0">
                <a:latin typeface="Gill Sans"/>
              </a:rPr>
              <a:t>Javascript</a:t>
            </a:r>
            <a:r>
              <a:rPr lang="en-US" dirty="0" smtClean="0">
                <a:latin typeface="Gill Sans"/>
              </a:rPr>
              <a:t> GI-API available for clients/portal</a:t>
            </a:r>
            <a:endParaRPr lang="en-US" dirty="0">
              <a:latin typeface="Gill Sans"/>
            </a:endParaRPr>
          </a:p>
          <a:p>
            <a:r>
              <a:rPr lang="en-US" dirty="0" smtClean="0">
                <a:latin typeface="Gill Sans"/>
              </a:rPr>
              <a:t>GI</a:t>
            </a:r>
            <a:r>
              <a:rPr lang="en-US" dirty="0">
                <a:latin typeface="Gill Sans"/>
              </a:rPr>
              <a:t>-cat includes a </a:t>
            </a:r>
            <a:r>
              <a:rPr lang="en-US" dirty="0" smtClean="0">
                <a:latin typeface="Gill Sans"/>
              </a:rPr>
              <a:t>simple Web client</a:t>
            </a:r>
            <a:endParaRPr lang="en-US" dirty="0">
              <a:latin typeface="Gill Sans"/>
            </a:endParaRPr>
          </a:p>
        </p:txBody>
      </p:sp>
    </p:spTree>
    <p:extLst>
      <p:ext uri="{BB962C8B-B14F-4D97-AF65-F5344CB8AC3E}">
        <p14:creationId xmlns:p14="http://schemas.microsoft.com/office/powerpoint/2010/main" val="54532683"/>
      </p:ext>
    </p:extLst>
  </p:cSld>
  <p:clrMapOvr>
    <a:masterClrMapping/>
  </p:clrMapOvr>
  <p:timing>
    <p:tnLst>
      <p:par>
        <p:cTn xmlns:p14="http://schemas.microsoft.com/office/powerpoint/2010/mai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897120" cy="660082"/>
          </a:xfrm>
        </p:spPr>
        <p:txBody>
          <a:bodyPr>
            <a:normAutofit/>
          </a:bodyPr>
          <a:lstStyle/>
          <a:p>
            <a:pPr algn="l"/>
            <a:r>
              <a:rPr lang="en-US" sz="2600" b="1" dirty="0" smtClean="0">
                <a:latin typeface="Calibri"/>
              </a:rPr>
              <a:t>Cross-domain semantic discovery</a:t>
            </a:r>
            <a:endParaRPr lang="en-US" sz="2600" b="1" dirty="0">
              <a:latin typeface="Calibri"/>
            </a:endParaRPr>
          </a:p>
        </p:txBody>
      </p:sp>
      <p:sp>
        <p:nvSpPr>
          <p:cNvPr id="3" name="Slide Number Placeholder 2"/>
          <p:cNvSpPr>
            <a:spLocks noGrp="1"/>
          </p:cNvSpPr>
          <p:nvPr>
            <p:ph type="sldNum" sz="quarter" idx="12"/>
          </p:nvPr>
        </p:nvSpPr>
        <p:spPr/>
        <p:txBody>
          <a:bodyPr>
            <a:normAutofit/>
          </a:bodyPr>
          <a:lstStyle/>
          <a:p>
            <a:pPr>
              <a:defRPr/>
            </a:pPr>
            <a:fld id="{BF0AFB69-F401-424A-9E22-D694683F350E}" type="slidenum">
              <a:rPr lang="it-IT" smtClean="0">
                <a:latin typeface="Gill Sans"/>
              </a:rPr>
              <a:pPr>
                <a:defRPr/>
              </a:pPr>
              <a:t>166</a:t>
            </a:fld>
            <a:endParaRPr lang="it-IT">
              <a:latin typeface="Gill Sans"/>
            </a:endParaRPr>
          </a:p>
        </p:txBody>
      </p:sp>
      <p:pic>
        <p:nvPicPr>
          <p:cNvPr id="7" name="Content Placeholder 6"/>
          <p:cNvPicPr>
            <a:picLocks noGrp="1" noChangeAspect="1"/>
          </p:cNvPicPr>
          <p:nvPr>
            <p:ph sz="quarter" idx="1"/>
          </p:nvPr>
        </p:nvPicPr>
        <p:blipFill>
          <a:blip r:embed="rId3"/>
          <a:srcRect l="-1929" r="-1929"/>
          <a:stretch>
            <a:fillRect/>
          </a:stretch>
        </p:blipFill>
        <p:spPr>
          <a:xfrm>
            <a:off x="533400" y="1600200"/>
            <a:ext cx="8153400" cy="4495800"/>
          </a:xfrm>
        </p:spPr>
      </p:pic>
    </p:spTree>
    <p:extLst>
      <p:ext uri="{BB962C8B-B14F-4D97-AF65-F5344CB8AC3E}">
        <p14:creationId xmlns:p14="http://schemas.microsoft.com/office/powerpoint/2010/main" val="2366565318"/>
      </p:ext>
    </p:extLst>
  </p:cSld>
  <p:clrMapOvr>
    <a:masterClrMapping/>
  </p:clrMapOvr>
  <p:timing>
    <p:tnLst>
      <p:par>
        <p:cTn xmlns:p14="http://schemas.microsoft.com/office/powerpoint/2010/mai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a:bodyPr>
          <a:lstStyle/>
          <a:p>
            <a:pPr>
              <a:defRPr/>
            </a:pPr>
            <a:fld id="{BF0AFB69-F401-424A-9E22-D694683F350E}" type="slidenum">
              <a:rPr lang="it-IT" smtClean="0">
                <a:latin typeface="Gill Sans"/>
              </a:rPr>
              <a:pPr>
                <a:defRPr/>
              </a:pPr>
              <a:t>167</a:t>
            </a:fld>
            <a:endParaRPr lang="it-IT">
              <a:latin typeface="Gill Sans"/>
            </a:endParaRPr>
          </a:p>
        </p:txBody>
      </p:sp>
      <p:pic>
        <p:nvPicPr>
          <p:cNvPr id="8" name="Content Placeholder 7"/>
          <p:cNvPicPr>
            <a:picLocks noGrp="1" noChangeAspect="1"/>
          </p:cNvPicPr>
          <p:nvPr>
            <p:ph sz="quarter" idx="1"/>
          </p:nvPr>
        </p:nvPicPr>
        <p:blipFill>
          <a:blip r:embed="rId3"/>
          <a:srcRect l="-1929" r="-1929"/>
          <a:stretch>
            <a:fillRect/>
          </a:stretch>
        </p:blipFill>
        <p:spPr>
          <a:xfrm>
            <a:off x="558990" y="1618088"/>
            <a:ext cx="8153400" cy="4495800"/>
          </a:xfrm>
        </p:spPr>
      </p:pic>
      <p:sp>
        <p:nvSpPr>
          <p:cNvPr id="6" name="Title 1"/>
          <p:cNvSpPr>
            <a:spLocks noGrp="1"/>
          </p:cNvSpPr>
          <p:nvPr>
            <p:ph type="title"/>
          </p:nvPr>
        </p:nvSpPr>
        <p:spPr>
          <a:xfrm>
            <a:off x="457200" y="274638"/>
            <a:ext cx="4897120" cy="660082"/>
          </a:xfrm>
        </p:spPr>
        <p:txBody>
          <a:bodyPr>
            <a:normAutofit/>
          </a:bodyPr>
          <a:lstStyle/>
          <a:p>
            <a:pPr algn="l"/>
            <a:r>
              <a:rPr lang="en-US" sz="2600" b="1" dirty="0" smtClean="0">
                <a:latin typeface="Calibri"/>
              </a:rPr>
              <a:t>Cross-domain semantic discovery</a:t>
            </a:r>
            <a:endParaRPr lang="en-US" sz="2600" b="1" dirty="0">
              <a:latin typeface="Calibri"/>
            </a:endParaRPr>
          </a:p>
        </p:txBody>
      </p:sp>
    </p:spTree>
    <p:extLst>
      <p:ext uri="{BB962C8B-B14F-4D97-AF65-F5344CB8AC3E}">
        <p14:creationId xmlns:p14="http://schemas.microsoft.com/office/powerpoint/2010/main" val="1326774675"/>
      </p:ext>
    </p:extLst>
  </p:cSld>
  <p:clrMapOvr>
    <a:masterClrMapping/>
  </p:clrMapOvr>
  <p:timing>
    <p:tnLst>
      <p:par>
        <p:cTn xmlns:p14="http://schemas.microsoft.com/office/powerpoint/2010/mai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a:bodyPr>
          <a:lstStyle/>
          <a:p>
            <a:pPr>
              <a:defRPr/>
            </a:pPr>
            <a:fld id="{BF0AFB69-F401-424A-9E22-D694683F350E}" type="slidenum">
              <a:rPr lang="it-IT" smtClean="0">
                <a:latin typeface="Gill Sans"/>
              </a:rPr>
              <a:pPr>
                <a:defRPr/>
              </a:pPr>
              <a:t>168</a:t>
            </a:fld>
            <a:endParaRPr lang="it-IT">
              <a:latin typeface="Gill Sans"/>
            </a:endParaRPr>
          </a:p>
        </p:txBody>
      </p:sp>
      <p:pic>
        <p:nvPicPr>
          <p:cNvPr id="6" name="Content Placeholder 5"/>
          <p:cNvPicPr>
            <a:picLocks noGrp="1" noChangeAspect="1"/>
          </p:cNvPicPr>
          <p:nvPr>
            <p:ph sz="quarter" idx="1"/>
          </p:nvPr>
        </p:nvPicPr>
        <p:blipFill>
          <a:blip r:embed="rId3"/>
          <a:srcRect t="1857" b="1857"/>
          <a:stretch>
            <a:fillRect/>
          </a:stretch>
        </p:blipFill>
        <p:spPr>
          <a:xfrm>
            <a:off x="612775" y="1600200"/>
            <a:ext cx="8153400" cy="4495800"/>
          </a:xfrm>
        </p:spPr>
      </p:pic>
      <p:sp>
        <p:nvSpPr>
          <p:cNvPr id="7" name="Title 1"/>
          <p:cNvSpPr>
            <a:spLocks noGrp="1"/>
          </p:cNvSpPr>
          <p:nvPr>
            <p:ph type="title"/>
          </p:nvPr>
        </p:nvSpPr>
        <p:spPr>
          <a:xfrm>
            <a:off x="457200" y="274638"/>
            <a:ext cx="4897120" cy="660082"/>
          </a:xfrm>
        </p:spPr>
        <p:txBody>
          <a:bodyPr>
            <a:normAutofit/>
          </a:bodyPr>
          <a:lstStyle/>
          <a:p>
            <a:pPr algn="l"/>
            <a:r>
              <a:rPr lang="en-US" sz="2600" b="1" dirty="0" smtClean="0">
                <a:latin typeface="Calibri"/>
              </a:rPr>
              <a:t>Cross-domain semantic discovery</a:t>
            </a:r>
            <a:endParaRPr lang="en-US" sz="2600" b="1" dirty="0">
              <a:latin typeface="Calibri"/>
            </a:endParaRPr>
          </a:p>
        </p:txBody>
      </p:sp>
    </p:spTree>
    <p:extLst>
      <p:ext uri="{BB962C8B-B14F-4D97-AF65-F5344CB8AC3E}">
        <p14:creationId xmlns:p14="http://schemas.microsoft.com/office/powerpoint/2010/main" val="4020684481"/>
      </p:ext>
    </p:extLst>
  </p:cSld>
  <p:clrMapOvr>
    <a:masterClrMapping/>
  </p:clrMapOvr>
  <p:timing>
    <p:tnLst>
      <p:par>
        <p:cTn xmlns:p14="http://schemas.microsoft.com/office/powerpoint/2010/mai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2174240" cy="619442"/>
          </a:xfrm>
        </p:spPr>
        <p:txBody>
          <a:bodyPr>
            <a:normAutofit/>
          </a:bodyPr>
          <a:lstStyle/>
          <a:p>
            <a:pPr algn="l"/>
            <a:r>
              <a:rPr lang="en-US" sz="2600" b="1" dirty="0" smtClean="0">
                <a:latin typeface="Calibri"/>
              </a:rPr>
              <a:t>Result ranking</a:t>
            </a:r>
            <a:endParaRPr lang="en-US" sz="2600" b="1" dirty="0">
              <a:latin typeface="Calibri"/>
            </a:endParaRPr>
          </a:p>
        </p:txBody>
      </p:sp>
      <p:sp>
        <p:nvSpPr>
          <p:cNvPr id="3" name="Slide Number Placeholder 2"/>
          <p:cNvSpPr>
            <a:spLocks noGrp="1"/>
          </p:cNvSpPr>
          <p:nvPr>
            <p:ph type="sldNum" sz="quarter" idx="12"/>
          </p:nvPr>
        </p:nvSpPr>
        <p:spPr/>
        <p:txBody>
          <a:bodyPr>
            <a:normAutofit/>
          </a:bodyPr>
          <a:lstStyle/>
          <a:p>
            <a:pPr>
              <a:defRPr/>
            </a:pPr>
            <a:fld id="{BF0AFB69-F401-424A-9E22-D694683F350E}" type="slidenum">
              <a:rPr lang="it-IT" smtClean="0">
                <a:latin typeface="Gill Sans"/>
              </a:rPr>
              <a:pPr>
                <a:defRPr/>
              </a:pPr>
              <a:t>169</a:t>
            </a:fld>
            <a:endParaRPr lang="it-IT">
              <a:latin typeface="Gill Sans"/>
            </a:endParaRPr>
          </a:p>
        </p:txBody>
      </p:sp>
      <p:pic>
        <p:nvPicPr>
          <p:cNvPr id="6" name="Content Placeholder 5"/>
          <p:cNvPicPr>
            <a:picLocks noGrp="1" noChangeAspect="1"/>
          </p:cNvPicPr>
          <p:nvPr>
            <p:ph sz="quarter" idx="1"/>
          </p:nvPr>
        </p:nvPicPr>
        <p:blipFill>
          <a:blip r:embed="rId3"/>
          <a:srcRect l="-1929" r="-1929"/>
          <a:stretch>
            <a:fillRect/>
          </a:stretch>
        </p:blipFill>
        <p:spPr/>
      </p:pic>
    </p:spTree>
    <p:extLst>
      <p:ext uri="{BB962C8B-B14F-4D97-AF65-F5344CB8AC3E}">
        <p14:creationId xmlns:p14="http://schemas.microsoft.com/office/powerpoint/2010/main" val="49896669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1"/>
          <p:cNvSpPr>
            <a:spLocks/>
          </p:cNvSpPr>
          <p:nvPr/>
        </p:nvSpPr>
        <p:spPr bwMode="auto">
          <a:xfrm>
            <a:off x="5398969" y="2728020"/>
            <a:ext cx="3582471" cy="1393031"/>
          </a:xfrm>
          <a:prstGeom prst="rect">
            <a:avLst/>
          </a:prstGeom>
          <a:noFill/>
          <a:ln w="12700">
            <a:noFill/>
            <a:miter lim="800000"/>
            <a:headEnd/>
            <a:tailEnd/>
          </a:ln>
        </p:spPr>
        <p:txBody>
          <a:bodyPr lIns="0" tIns="0" rIns="0" bIns="0" anchor="ctr">
            <a:prstTxWarp prst="textNoShape">
              <a:avLst/>
            </a:prstTxWarp>
          </a:bodyPr>
          <a:lstStyle/>
          <a:p>
            <a:r>
              <a:rPr lang="en-US" sz="4500" dirty="0">
                <a:latin typeface="Gill Sans"/>
                <a:ea typeface="Gill Sans" pitchFamily="-84" charset="0"/>
                <a:cs typeface="Gill Sans" pitchFamily="-84" charset="0"/>
              </a:rPr>
              <a:t>Operated in isolation... </a:t>
            </a:r>
          </a:p>
        </p:txBody>
      </p:sp>
      <p:pic>
        <p:nvPicPr>
          <p:cNvPr id="50178" name="Picture 2"/>
          <p:cNvPicPr>
            <a:picLocks noChangeAspect="1" noChangeArrowheads="1"/>
          </p:cNvPicPr>
          <p:nvPr/>
        </p:nvPicPr>
        <p:blipFill>
          <a:blip r:embed="rId3"/>
          <a:srcRect/>
          <a:stretch>
            <a:fillRect/>
          </a:stretch>
        </p:blipFill>
        <p:spPr bwMode="auto">
          <a:xfrm>
            <a:off x="609600" y="284481"/>
            <a:ext cx="4318000" cy="6039126"/>
          </a:xfrm>
          <a:prstGeom prst="rect">
            <a:avLst/>
          </a:prstGeom>
          <a:noFill/>
          <a:ln w="12700">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931920" cy="619442"/>
          </a:xfrm>
        </p:spPr>
        <p:txBody>
          <a:bodyPr>
            <a:normAutofit/>
          </a:bodyPr>
          <a:lstStyle/>
          <a:p>
            <a:pPr algn="l"/>
            <a:r>
              <a:rPr lang="en-US" sz="2600" b="1" dirty="0" smtClean="0">
                <a:latin typeface="Calibri"/>
              </a:rPr>
              <a:t>Dynamic data visualization</a:t>
            </a:r>
            <a:endParaRPr lang="en-US" sz="2600" b="1" dirty="0">
              <a:latin typeface="Calibri"/>
            </a:endParaRPr>
          </a:p>
        </p:txBody>
      </p:sp>
      <p:sp>
        <p:nvSpPr>
          <p:cNvPr id="3" name="Slide Number Placeholder 2"/>
          <p:cNvSpPr>
            <a:spLocks noGrp="1"/>
          </p:cNvSpPr>
          <p:nvPr>
            <p:ph type="sldNum" sz="quarter" idx="12"/>
          </p:nvPr>
        </p:nvSpPr>
        <p:spPr/>
        <p:txBody>
          <a:bodyPr>
            <a:normAutofit/>
          </a:bodyPr>
          <a:lstStyle/>
          <a:p>
            <a:pPr>
              <a:defRPr/>
            </a:pPr>
            <a:fld id="{BF0AFB69-F401-424A-9E22-D694683F350E}" type="slidenum">
              <a:rPr lang="it-IT" smtClean="0">
                <a:latin typeface="Gill Sans"/>
              </a:rPr>
              <a:pPr>
                <a:defRPr/>
              </a:pPr>
              <a:t>170</a:t>
            </a:fld>
            <a:endParaRPr lang="it-IT">
              <a:latin typeface="Gill Sans"/>
            </a:endParaRPr>
          </a:p>
        </p:txBody>
      </p:sp>
      <p:pic>
        <p:nvPicPr>
          <p:cNvPr id="6" name="Content Placeholder 5"/>
          <p:cNvPicPr>
            <a:picLocks noGrp="1" noChangeAspect="1"/>
          </p:cNvPicPr>
          <p:nvPr>
            <p:ph sz="quarter" idx="1"/>
          </p:nvPr>
        </p:nvPicPr>
        <p:blipFill>
          <a:blip r:embed="rId3"/>
          <a:srcRect l="-1929" r="-1929"/>
          <a:stretch>
            <a:fillRect/>
          </a:stretch>
        </p:blipFill>
        <p:spPr/>
      </p:pic>
    </p:spTree>
    <p:extLst>
      <p:ext uri="{BB962C8B-B14F-4D97-AF65-F5344CB8AC3E}">
        <p14:creationId xmlns:p14="http://schemas.microsoft.com/office/powerpoint/2010/main" val="2873131461"/>
      </p:ext>
    </p:extLst>
  </p:cSld>
  <p:clrMapOvr>
    <a:masterClrMapping/>
  </p:clrMapOvr>
  <p:timing>
    <p:tnLst>
      <p:par>
        <p:cTn xmlns:p14="http://schemas.microsoft.com/office/powerpoint/2010/mai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576320" cy="680402"/>
          </a:xfrm>
        </p:spPr>
        <p:txBody>
          <a:bodyPr>
            <a:normAutofit/>
          </a:bodyPr>
          <a:lstStyle/>
          <a:p>
            <a:pPr algn="l"/>
            <a:r>
              <a:rPr lang="en-US" sz="2600" b="1" dirty="0" smtClean="0">
                <a:latin typeface="Calibri"/>
              </a:rPr>
              <a:t>Harmonized data access</a:t>
            </a:r>
            <a:endParaRPr lang="en-US" sz="2600" b="1" dirty="0">
              <a:latin typeface="Calibri"/>
            </a:endParaRPr>
          </a:p>
        </p:txBody>
      </p:sp>
      <p:sp>
        <p:nvSpPr>
          <p:cNvPr id="3" name="Slide Number Placeholder 2"/>
          <p:cNvSpPr>
            <a:spLocks noGrp="1"/>
          </p:cNvSpPr>
          <p:nvPr>
            <p:ph type="sldNum" sz="quarter" idx="12"/>
          </p:nvPr>
        </p:nvSpPr>
        <p:spPr/>
        <p:txBody>
          <a:bodyPr>
            <a:normAutofit/>
          </a:bodyPr>
          <a:lstStyle/>
          <a:p>
            <a:pPr>
              <a:defRPr/>
            </a:pPr>
            <a:fld id="{BF0AFB69-F401-424A-9E22-D694683F350E}" type="slidenum">
              <a:rPr lang="it-IT" smtClean="0">
                <a:latin typeface="Gill Sans"/>
              </a:rPr>
              <a:pPr>
                <a:defRPr/>
              </a:pPr>
              <a:t>171</a:t>
            </a:fld>
            <a:endParaRPr lang="it-IT">
              <a:latin typeface="Gill Sans"/>
            </a:endParaRPr>
          </a:p>
        </p:txBody>
      </p:sp>
      <p:pic>
        <p:nvPicPr>
          <p:cNvPr id="6" name="Content Placeholder 5"/>
          <p:cNvPicPr>
            <a:picLocks noGrp="1" noChangeAspect="1"/>
          </p:cNvPicPr>
          <p:nvPr>
            <p:ph sz="quarter" idx="1"/>
          </p:nvPr>
        </p:nvPicPr>
        <p:blipFill>
          <a:blip r:embed="rId3"/>
          <a:srcRect t="1857" b="1857"/>
          <a:stretch>
            <a:fillRect/>
          </a:stretch>
        </p:blipFill>
        <p:spPr>
          <a:xfrm>
            <a:off x="612775" y="1600200"/>
            <a:ext cx="8153400" cy="4495800"/>
          </a:xfrm>
        </p:spPr>
      </p:pic>
    </p:spTree>
    <p:extLst>
      <p:ext uri="{BB962C8B-B14F-4D97-AF65-F5344CB8AC3E}">
        <p14:creationId xmlns:p14="http://schemas.microsoft.com/office/powerpoint/2010/main" val="357796692"/>
      </p:ext>
    </p:extLst>
  </p:cSld>
  <p:clrMapOvr>
    <a:masterClrMapping/>
  </p:clrMapOvr>
  <p:timing>
    <p:tnLst>
      <p:par>
        <p:cTn xmlns:p14="http://schemas.microsoft.com/office/powerpoint/2010/mai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2164080" cy="649922"/>
          </a:xfrm>
        </p:spPr>
        <p:txBody>
          <a:bodyPr>
            <a:normAutofit/>
          </a:bodyPr>
          <a:lstStyle/>
          <a:p>
            <a:pPr algn="l"/>
            <a:r>
              <a:rPr lang="en-US" sz="2600" b="1" dirty="0" smtClean="0">
                <a:latin typeface="Calibri"/>
              </a:rPr>
              <a:t>Extensibility</a:t>
            </a:r>
            <a:endParaRPr lang="en-US" sz="2600" b="1" dirty="0">
              <a:latin typeface="Calibri"/>
            </a:endParaRPr>
          </a:p>
        </p:txBody>
      </p:sp>
      <p:sp>
        <p:nvSpPr>
          <p:cNvPr id="3" name="Slide Number Placeholder 2"/>
          <p:cNvSpPr>
            <a:spLocks noGrp="1"/>
          </p:cNvSpPr>
          <p:nvPr>
            <p:ph type="sldNum" sz="quarter" idx="12"/>
          </p:nvPr>
        </p:nvSpPr>
        <p:spPr/>
        <p:txBody>
          <a:bodyPr>
            <a:normAutofit/>
          </a:bodyPr>
          <a:lstStyle/>
          <a:p>
            <a:pPr>
              <a:defRPr/>
            </a:pPr>
            <a:fld id="{BF0AFB69-F401-424A-9E22-D694683F350E}" type="slidenum">
              <a:rPr lang="it-IT" smtClean="0">
                <a:latin typeface="Gill Sans"/>
              </a:rPr>
              <a:pPr>
                <a:defRPr/>
              </a:pPr>
              <a:t>172</a:t>
            </a:fld>
            <a:endParaRPr lang="it-IT">
              <a:latin typeface="Gill Sans"/>
            </a:endParaRPr>
          </a:p>
        </p:txBody>
      </p:sp>
      <p:pic>
        <p:nvPicPr>
          <p:cNvPr id="6" name="Content Placeholder 5"/>
          <p:cNvPicPr>
            <a:picLocks noGrp="1" noChangeAspect="1"/>
          </p:cNvPicPr>
          <p:nvPr>
            <p:ph sz="quarter" idx="1"/>
          </p:nvPr>
        </p:nvPicPr>
        <p:blipFill>
          <a:blip r:embed="rId3"/>
          <a:srcRect l="-1929" r="-1929"/>
          <a:stretch>
            <a:fillRect/>
          </a:stretch>
        </p:blipFill>
        <p:spPr/>
      </p:pic>
    </p:spTree>
    <p:extLst>
      <p:ext uri="{BB962C8B-B14F-4D97-AF65-F5344CB8AC3E}">
        <p14:creationId xmlns:p14="http://schemas.microsoft.com/office/powerpoint/2010/main" val="2981963947"/>
      </p:ext>
    </p:extLst>
  </p:cSld>
  <p:clrMapOvr>
    <a:masterClrMapping/>
  </p:clrMapOvr>
  <p:timing>
    <p:tnLst>
      <p:par>
        <p:cTn xmlns:p14="http://schemas.microsoft.com/office/powerpoint/2010/mai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a:bodyPr>
          <a:lstStyle/>
          <a:p>
            <a:pPr>
              <a:defRPr/>
            </a:pPr>
            <a:fld id="{BF0AFB69-F401-424A-9E22-D694683F350E}" type="slidenum">
              <a:rPr lang="it-IT" smtClean="0">
                <a:latin typeface="Gill Sans"/>
              </a:rPr>
              <a:pPr>
                <a:defRPr/>
              </a:pPr>
              <a:t>173</a:t>
            </a:fld>
            <a:endParaRPr lang="it-IT">
              <a:latin typeface="Gill Sans"/>
            </a:endParaRPr>
          </a:p>
        </p:txBody>
      </p:sp>
      <p:pic>
        <p:nvPicPr>
          <p:cNvPr id="6" name="Content Placeholder 5"/>
          <p:cNvPicPr>
            <a:picLocks noGrp="1" noChangeAspect="1"/>
          </p:cNvPicPr>
          <p:nvPr>
            <p:ph sz="quarter" idx="1"/>
          </p:nvPr>
        </p:nvPicPr>
        <p:blipFill>
          <a:blip r:embed="rId3"/>
          <a:srcRect l="-1929" r="-1929"/>
          <a:stretch>
            <a:fillRect/>
          </a:stretch>
        </p:blipFill>
        <p:spPr/>
      </p:pic>
      <p:sp>
        <p:nvSpPr>
          <p:cNvPr id="7" name="Title 1"/>
          <p:cNvSpPr>
            <a:spLocks noGrp="1"/>
          </p:cNvSpPr>
          <p:nvPr>
            <p:ph type="title"/>
          </p:nvPr>
        </p:nvSpPr>
        <p:spPr>
          <a:xfrm>
            <a:off x="457200" y="274638"/>
            <a:ext cx="2164080" cy="649922"/>
          </a:xfrm>
        </p:spPr>
        <p:txBody>
          <a:bodyPr>
            <a:normAutofit/>
          </a:bodyPr>
          <a:lstStyle/>
          <a:p>
            <a:pPr algn="l"/>
            <a:r>
              <a:rPr lang="en-US" sz="2600" b="1" dirty="0" smtClean="0">
                <a:latin typeface="Calibri"/>
              </a:rPr>
              <a:t>Extensibility</a:t>
            </a:r>
            <a:endParaRPr lang="en-US" sz="2600" b="1" dirty="0">
              <a:latin typeface="Calibri"/>
            </a:endParaRPr>
          </a:p>
        </p:txBody>
      </p:sp>
    </p:spTree>
    <p:extLst>
      <p:ext uri="{BB962C8B-B14F-4D97-AF65-F5344CB8AC3E}">
        <p14:creationId xmlns:p14="http://schemas.microsoft.com/office/powerpoint/2010/main" val="1368832316"/>
      </p:ext>
    </p:extLst>
  </p:cSld>
  <p:clrMapOvr>
    <a:masterClrMapping/>
  </p:clrMapOvr>
  <p:timing>
    <p:tnLst>
      <p:par>
        <p:cTn xmlns:p14="http://schemas.microsoft.com/office/powerpoint/2010/mai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a:bodyPr>
          <a:lstStyle/>
          <a:p>
            <a:pPr>
              <a:defRPr/>
            </a:pPr>
            <a:fld id="{BF0AFB69-F401-424A-9E22-D694683F350E}" type="slidenum">
              <a:rPr lang="it-IT" smtClean="0">
                <a:latin typeface="Gill Sans"/>
              </a:rPr>
              <a:pPr>
                <a:defRPr/>
              </a:pPr>
              <a:t>174</a:t>
            </a:fld>
            <a:endParaRPr lang="it-IT">
              <a:latin typeface="Gill Sans"/>
            </a:endParaRPr>
          </a:p>
        </p:txBody>
      </p:sp>
      <p:pic>
        <p:nvPicPr>
          <p:cNvPr id="7" name="Picture 1"/>
          <p:cNvPicPr>
            <a:picLocks noChangeAspect="1" noChangeArrowheads="1"/>
          </p:cNvPicPr>
          <p:nvPr/>
        </p:nvPicPr>
        <p:blipFill>
          <a:blip r:embed="rId2"/>
          <a:srcRect/>
          <a:stretch>
            <a:fillRect/>
          </a:stretch>
        </p:blipFill>
        <p:spPr bwMode="auto">
          <a:xfrm>
            <a:off x="1217985" y="-297887"/>
            <a:ext cx="6573451" cy="5256902"/>
          </a:xfrm>
          <a:prstGeom prst="rect">
            <a:avLst/>
          </a:prstGeom>
          <a:noFill/>
          <a:ln w="12700">
            <a:noFill/>
            <a:miter lim="800000"/>
            <a:headEnd/>
            <a:tailEnd/>
          </a:ln>
        </p:spPr>
      </p:pic>
    </p:spTree>
    <p:extLst>
      <p:ext uri="{BB962C8B-B14F-4D97-AF65-F5344CB8AC3E}">
        <p14:creationId xmlns:p14="http://schemas.microsoft.com/office/powerpoint/2010/main" val="3600087985"/>
      </p:ext>
    </p:extLst>
  </p:cSld>
  <p:clrMapOvr>
    <a:masterClrMapping/>
  </p:clrMapOvr>
  <p:timing>
    <p:tnLst>
      <p:par>
        <p:cTn xmlns:p14="http://schemas.microsoft.com/office/powerpoint/2010/mai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872074" y="1415815"/>
            <a:ext cx="5418667" cy="4064000"/>
          </a:xfrm>
          <a:prstGeom prst="rect">
            <a:avLst/>
          </a:prstGeom>
        </p:spPr>
      </p:pic>
      <p:sp>
        <p:nvSpPr>
          <p:cNvPr id="6" name="Slide Number Placeholder 5"/>
          <p:cNvSpPr>
            <a:spLocks noGrp="1"/>
          </p:cNvSpPr>
          <p:nvPr>
            <p:ph type="sldNum" sz="quarter" idx="12"/>
          </p:nvPr>
        </p:nvSpPr>
        <p:spPr/>
        <p:txBody>
          <a:bodyPr/>
          <a:lstStyle/>
          <a:p>
            <a:fld id="{DAE6021A-3E9D-954B-AEED-16E2F3D7148C}" type="slidenum">
              <a:rPr lang="en-US" smtClean="0"/>
              <a:pPr/>
              <a:t>175</a:t>
            </a:fld>
            <a:endParaRPr lang="en-US"/>
          </a:p>
        </p:txBody>
      </p:sp>
      <p:sp>
        <p:nvSpPr>
          <p:cNvPr id="7" name="TextBox 6"/>
          <p:cNvSpPr txBox="1"/>
          <p:nvPr/>
        </p:nvSpPr>
        <p:spPr>
          <a:xfrm>
            <a:off x="457200" y="415457"/>
            <a:ext cx="8229600" cy="492443"/>
          </a:xfrm>
          <a:prstGeom prst="rect">
            <a:avLst/>
          </a:prstGeom>
          <a:noFill/>
        </p:spPr>
        <p:txBody>
          <a:bodyPr wrap="square" rtlCol="0">
            <a:spAutoFit/>
          </a:bodyPr>
          <a:lstStyle/>
          <a:p>
            <a:r>
              <a:rPr lang="en-US" sz="2600" b="1" dirty="0" smtClean="0"/>
              <a:t>Questions?</a:t>
            </a:r>
            <a:endParaRPr lang="en-US" sz="2600" b="1" dirty="0"/>
          </a:p>
        </p:txBody>
      </p:sp>
    </p:spTree>
    <p:extLst>
      <p:ext uri="{BB962C8B-B14F-4D97-AF65-F5344CB8AC3E}">
        <p14:creationId xmlns:p14="http://schemas.microsoft.com/office/powerpoint/2010/main" val="121690449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1"/>
          <p:cNvSpPr>
            <a:spLocks/>
          </p:cNvSpPr>
          <p:nvPr/>
        </p:nvSpPr>
        <p:spPr bwMode="auto">
          <a:xfrm>
            <a:off x="767953" y="4942343"/>
            <a:ext cx="7599164" cy="732234"/>
          </a:xfrm>
          <a:prstGeom prst="rect">
            <a:avLst/>
          </a:prstGeom>
          <a:noFill/>
          <a:ln w="12700">
            <a:noFill/>
            <a:miter lim="800000"/>
            <a:headEnd/>
            <a:tailEnd/>
          </a:ln>
        </p:spPr>
        <p:txBody>
          <a:bodyPr lIns="0" tIns="0" rIns="0" bIns="0" anchor="ctr">
            <a:prstTxWarp prst="textNoShape">
              <a:avLst/>
            </a:prstTxWarp>
          </a:bodyPr>
          <a:lstStyle/>
          <a:p>
            <a:pPr algn="ctr"/>
            <a:r>
              <a:rPr lang="en-US" sz="4500" dirty="0">
                <a:latin typeface="Gill Sans"/>
                <a:ea typeface="Gill Sans" pitchFamily="-84" charset="0"/>
                <a:cs typeface="Gill Sans" pitchFamily="-84" charset="0"/>
              </a:rPr>
              <a:t>Data are expensive to produce</a:t>
            </a:r>
          </a:p>
        </p:txBody>
      </p:sp>
      <p:pic>
        <p:nvPicPr>
          <p:cNvPr id="52226" name="Picture 2"/>
          <p:cNvPicPr>
            <a:picLocks noChangeAspect="1" noChangeArrowheads="1"/>
          </p:cNvPicPr>
          <p:nvPr/>
        </p:nvPicPr>
        <p:blipFill>
          <a:blip r:embed="rId3"/>
          <a:srcRect/>
          <a:stretch>
            <a:fillRect/>
          </a:stretch>
        </p:blipFill>
        <p:spPr bwMode="auto">
          <a:xfrm>
            <a:off x="2686526" y="521206"/>
            <a:ext cx="3917474" cy="4380497"/>
          </a:xfrm>
          <a:prstGeom prst="rect">
            <a:avLst/>
          </a:prstGeom>
          <a:noFill/>
          <a:ln w="12700">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1"/>
          <p:cNvSpPr>
            <a:spLocks/>
          </p:cNvSpPr>
          <p:nvPr/>
        </p:nvSpPr>
        <p:spPr bwMode="auto">
          <a:xfrm>
            <a:off x="885764" y="138410"/>
            <a:ext cx="7808954" cy="430887"/>
          </a:xfrm>
          <a:prstGeom prst="rect">
            <a:avLst/>
          </a:prstGeom>
          <a:noFill/>
          <a:ln w="12700">
            <a:noFill/>
            <a:miter lim="800000"/>
            <a:headEnd/>
            <a:tailEnd/>
          </a:ln>
        </p:spPr>
        <p:txBody>
          <a:bodyPr wrap="none" lIns="0" tIns="0" rIns="0" bIns="0" anchor="ctr">
            <a:prstTxWarp prst="textNoShape">
              <a:avLst/>
            </a:prstTxWarp>
            <a:spAutoFit/>
          </a:bodyPr>
          <a:lstStyle/>
          <a:p>
            <a:pPr algn="ctr"/>
            <a:r>
              <a:rPr lang="en-US" sz="2800" dirty="0">
                <a:solidFill>
                  <a:schemeClr val="tx1"/>
                </a:solidFill>
                <a:latin typeface="Gill Sans"/>
                <a:ea typeface="Gill Sans" pitchFamily="-84" charset="0"/>
                <a:cs typeface="Gill Sans" pitchFamily="-84" charset="0"/>
              </a:rPr>
              <a:t>Many </a:t>
            </a:r>
            <a:r>
              <a:rPr lang="ja-JP" altLang="en-US" sz="2800" dirty="0">
                <a:solidFill>
                  <a:schemeClr val="tx1"/>
                </a:solidFill>
                <a:latin typeface="Gill Sans"/>
                <a:ea typeface="Gill Sans" pitchFamily="-84" charset="0"/>
                <a:cs typeface="Gill Sans" pitchFamily="-84" charset="0"/>
              </a:rPr>
              <a:t>“</a:t>
            </a:r>
            <a:r>
              <a:rPr lang="en-US" altLang="ja-JP" sz="2800" dirty="0">
                <a:solidFill>
                  <a:schemeClr val="tx1"/>
                </a:solidFill>
                <a:latin typeface="Gill Sans"/>
                <a:ea typeface="Gill Sans" pitchFamily="-84" charset="0"/>
                <a:cs typeface="Gill Sans" pitchFamily="-84" charset="0"/>
              </a:rPr>
              <a:t>islands</a:t>
            </a:r>
            <a:r>
              <a:rPr lang="ja-JP" altLang="en-US" sz="2800" dirty="0">
                <a:solidFill>
                  <a:schemeClr val="tx1"/>
                </a:solidFill>
                <a:latin typeface="Gill Sans"/>
                <a:ea typeface="Gill Sans" pitchFamily="-84" charset="0"/>
                <a:cs typeface="Gill Sans" pitchFamily="-84" charset="0"/>
              </a:rPr>
              <a:t>”</a:t>
            </a:r>
            <a:r>
              <a:rPr lang="en-US" altLang="ja-JP" sz="2800" dirty="0">
                <a:solidFill>
                  <a:schemeClr val="tx1"/>
                </a:solidFill>
                <a:latin typeface="Gill Sans"/>
                <a:ea typeface="Gill Sans" pitchFamily="-84" charset="0"/>
                <a:cs typeface="Gill Sans" pitchFamily="-84" charset="0"/>
              </a:rPr>
              <a:t> of data of different formats and quality.</a:t>
            </a:r>
            <a:endParaRPr lang="en-US" sz="2800" dirty="0">
              <a:solidFill>
                <a:schemeClr val="tx1"/>
              </a:solidFill>
              <a:latin typeface="Gill Sans"/>
              <a:ea typeface="Gill Sans" pitchFamily="-84" charset="0"/>
              <a:cs typeface="Gill Sans" pitchFamily="-84" charset="0"/>
            </a:endParaRPr>
          </a:p>
        </p:txBody>
      </p:sp>
      <p:grpSp>
        <p:nvGrpSpPr>
          <p:cNvPr id="2" name="Group 2"/>
          <p:cNvGrpSpPr>
            <a:grpSpLocks/>
          </p:cNvGrpSpPr>
          <p:nvPr/>
        </p:nvGrpSpPr>
        <p:grpSpPr bwMode="auto">
          <a:xfrm>
            <a:off x="1086420" y="726654"/>
            <a:ext cx="2814737" cy="2805563"/>
            <a:chOff x="0" y="0"/>
            <a:chExt cx="3067" cy="3058"/>
          </a:xfrm>
        </p:grpSpPr>
        <p:pic>
          <p:nvPicPr>
            <p:cNvPr id="54281" name="Picture 3"/>
            <p:cNvPicPr>
              <a:picLocks noChangeAspect="1" noChangeArrowheads="1"/>
            </p:cNvPicPr>
            <p:nvPr/>
          </p:nvPicPr>
          <p:blipFill>
            <a:blip r:embed="rId3"/>
            <a:srcRect/>
            <a:stretch>
              <a:fillRect/>
            </a:stretch>
          </p:blipFill>
          <p:spPr bwMode="auto">
            <a:xfrm>
              <a:off x="0" y="0"/>
              <a:ext cx="3067" cy="2840"/>
            </a:xfrm>
            <a:prstGeom prst="rect">
              <a:avLst/>
            </a:prstGeom>
            <a:noFill/>
            <a:ln w="12700">
              <a:noFill/>
              <a:miter lim="800000"/>
              <a:headEnd/>
              <a:tailEnd/>
            </a:ln>
          </p:spPr>
        </p:pic>
        <p:sp>
          <p:nvSpPr>
            <p:cNvPr id="54282" name="Rectangle 4"/>
            <p:cNvSpPr>
              <a:spLocks/>
            </p:cNvSpPr>
            <p:nvPr/>
          </p:nvSpPr>
          <p:spPr bwMode="auto">
            <a:xfrm>
              <a:off x="195" y="2824"/>
              <a:ext cx="703" cy="234"/>
            </a:xfrm>
            <a:prstGeom prst="rect">
              <a:avLst/>
            </a:prstGeom>
            <a:noFill/>
            <a:ln w="12700">
              <a:noFill/>
              <a:miter lim="800000"/>
              <a:headEnd/>
              <a:tailEnd/>
            </a:ln>
          </p:spPr>
          <p:txBody>
            <a:bodyPr wrap="none" lIns="0" tIns="0" rIns="0" bIns="0" anchor="ctr">
              <a:prstTxWarp prst="textNoShape">
                <a:avLst/>
              </a:prstTxWarp>
              <a:spAutoFit/>
            </a:bodyPr>
            <a:lstStyle/>
            <a:p>
              <a:pPr algn="l"/>
              <a:r>
                <a:rPr lang="en-US" sz="1700" dirty="0">
                  <a:ea typeface="Gill Sans" pitchFamily="-84" charset="0"/>
                  <a:cs typeface="Gill Sans" pitchFamily="-84" charset="0"/>
                </a:rPr>
                <a:t>GLC2000</a:t>
              </a:r>
            </a:p>
          </p:txBody>
        </p:sp>
      </p:grpSp>
      <p:grpSp>
        <p:nvGrpSpPr>
          <p:cNvPr id="3" name="Group 5"/>
          <p:cNvGrpSpPr>
            <a:grpSpLocks/>
          </p:cNvGrpSpPr>
          <p:nvPr/>
        </p:nvGrpSpPr>
        <p:grpSpPr bwMode="auto">
          <a:xfrm>
            <a:off x="5610145" y="726654"/>
            <a:ext cx="2189212" cy="2855680"/>
            <a:chOff x="0" y="0"/>
            <a:chExt cx="2341" cy="3054"/>
          </a:xfrm>
        </p:grpSpPr>
        <p:pic>
          <p:nvPicPr>
            <p:cNvPr id="54279" name="Picture 6"/>
            <p:cNvPicPr>
              <a:picLocks noChangeAspect="1" noChangeArrowheads="1"/>
            </p:cNvPicPr>
            <p:nvPr/>
          </p:nvPicPr>
          <p:blipFill>
            <a:blip r:embed="rId4"/>
            <a:srcRect/>
            <a:stretch>
              <a:fillRect/>
            </a:stretch>
          </p:blipFill>
          <p:spPr bwMode="auto">
            <a:xfrm>
              <a:off x="0" y="0"/>
              <a:ext cx="2341" cy="2840"/>
            </a:xfrm>
            <a:prstGeom prst="rect">
              <a:avLst/>
            </a:prstGeom>
            <a:noFill/>
            <a:ln w="12700">
              <a:noFill/>
              <a:miter lim="800000"/>
              <a:headEnd/>
              <a:tailEnd/>
            </a:ln>
          </p:spPr>
        </p:pic>
        <p:sp>
          <p:nvSpPr>
            <p:cNvPr id="54280" name="Rectangle 7"/>
            <p:cNvSpPr>
              <a:spLocks/>
            </p:cNvSpPr>
            <p:nvPr/>
          </p:nvSpPr>
          <p:spPr bwMode="auto">
            <a:xfrm>
              <a:off x="1481" y="2820"/>
              <a:ext cx="608" cy="234"/>
            </a:xfrm>
            <a:prstGeom prst="rect">
              <a:avLst/>
            </a:prstGeom>
            <a:noFill/>
            <a:ln w="12700">
              <a:noFill/>
              <a:miter lim="800000"/>
              <a:headEnd/>
              <a:tailEnd/>
            </a:ln>
          </p:spPr>
          <p:txBody>
            <a:bodyPr wrap="none" lIns="0" tIns="0" rIns="0" bIns="0" anchor="ctr">
              <a:prstTxWarp prst="textNoShape">
                <a:avLst/>
              </a:prstTxWarp>
              <a:spAutoFit/>
            </a:bodyPr>
            <a:lstStyle/>
            <a:p>
              <a:pPr algn="l"/>
              <a:r>
                <a:rPr lang="en-US" sz="1700" dirty="0">
                  <a:ea typeface="Gill Sans" pitchFamily="-84" charset="0"/>
                  <a:cs typeface="Gill Sans" pitchFamily="-84" charset="0"/>
                </a:rPr>
                <a:t>CORINE</a:t>
              </a:r>
            </a:p>
          </p:txBody>
        </p:sp>
      </p:grpSp>
      <p:grpSp>
        <p:nvGrpSpPr>
          <p:cNvPr id="4" name="Group 8"/>
          <p:cNvGrpSpPr>
            <a:grpSpLocks/>
          </p:cNvGrpSpPr>
          <p:nvPr/>
        </p:nvGrpSpPr>
        <p:grpSpPr bwMode="auto">
          <a:xfrm>
            <a:off x="2154276" y="3756408"/>
            <a:ext cx="4840843" cy="2490672"/>
            <a:chOff x="0" y="0"/>
            <a:chExt cx="4960" cy="2551"/>
          </a:xfrm>
        </p:grpSpPr>
        <p:pic>
          <p:nvPicPr>
            <p:cNvPr id="54277" name="Picture 9"/>
            <p:cNvPicPr>
              <a:picLocks noChangeAspect="1" noChangeArrowheads="1"/>
            </p:cNvPicPr>
            <p:nvPr/>
          </p:nvPicPr>
          <p:blipFill>
            <a:blip r:embed="rId5"/>
            <a:srcRect/>
            <a:stretch>
              <a:fillRect/>
            </a:stretch>
          </p:blipFill>
          <p:spPr bwMode="auto">
            <a:xfrm>
              <a:off x="0" y="0"/>
              <a:ext cx="4960" cy="2364"/>
            </a:xfrm>
            <a:prstGeom prst="rect">
              <a:avLst/>
            </a:prstGeom>
            <a:noFill/>
            <a:ln w="12700">
              <a:noFill/>
              <a:miter lim="800000"/>
              <a:headEnd/>
              <a:tailEnd/>
            </a:ln>
          </p:spPr>
        </p:pic>
        <p:sp>
          <p:nvSpPr>
            <p:cNvPr id="54278" name="Rectangle 10"/>
            <p:cNvSpPr>
              <a:spLocks/>
            </p:cNvSpPr>
            <p:nvPr/>
          </p:nvSpPr>
          <p:spPr bwMode="auto">
            <a:xfrm>
              <a:off x="1879" y="2317"/>
              <a:ext cx="978" cy="234"/>
            </a:xfrm>
            <a:prstGeom prst="rect">
              <a:avLst/>
            </a:prstGeom>
            <a:noFill/>
            <a:ln w="12700">
              <a:noFill/>
              <a:miter lim="800000"/>
              <a:headEnd/>
              <a:tailEnd/>
            </a:ln>
          </p:spPr>
          <p:txBody>
            <a:bodyPr wrap="none" lIns="0" tIns="0" rIns="0" bIns="0" anchor="ctr">
              <a:prstTxWarp prst="textNoShape">
                <a:avLst/>
              </a:prstTxWarp>
              <a:spAutoFit/>
            </a:bodyPr>
            <a:lstStyle/>
            <a:p>
              <a:pPr algn="l"/>
              <a:r>
                <a:rPr lang="en-US" sz="1700" dirty="0">
                  <a:ea typeface="Gill Sans" pitchFamily="-84" charset="0"/>
                  <a:cs typeface="Gill Sans" pitchFamily="-84" charset="0"/>
                </a:rPr>
                <a:t>GLOBCOVER</a:t>
              </a:r>
            </a:p>
          </p:txBody>
        </p:sp>
      </p:gr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nodeType="afterEffect">
                                  <p:stCondLst>
                                    <p:cond delay="500"/>
                                  </p:stCondLst>
                                  <p:childTnLst>
                                    <p:set>
                                      <p:cBhvr>
                                        <p:cTn id="9" dur="1" fill="hold">
                                          <p:stCondLst>
                                            <p:cond delay="499"/>
                                          </p:stCondLst>
                                        </p:cTn>
                                        <p:tgtEl>
                                          <p:spTgt spid="3"/>
                                        </p:tgtEl>
                                        <p:attrNameLst>
                                          <p:attrName>style.visibility</p:attrName>
                                        </p:attrNameLst>
                                      </p:cBhvr>
                                      <p:to>
                                        <p:strVal val="visible"/>
                                      </p:to>
                                    </p:set>
                                  </p:childTnLst>
                                </p:cTn>
                              </p:par>
                            </p:childTnLst>
                          </p:cTn>
                        </p:par>
                        <p:par>
                          <p:cTn id="10" fill="hold" nodeType="afterGroup">
                            <p:stCondLst>
                              <p:cond delay="1500"/>
                            </p:stCondLst>
                            <p:childTnLst>
                              <p:par>
                                <p:cTn id="11" presetID="1" presetClass="entr" presetSubtype="0" fill="hold" nodeType="afterEffect">
                                  <p:stCondLst>
                                    <p:cond delay="500"/>
                                  </p:stCondLst>
                                  <p:childTnLst>
                                    <p:set>
                                      <p:cBhvr>
                                        <p:cTn id="12"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352320" y="6356350"/>
            <a:ext cx="334480" cy="365125"/>
          </a:xfrm>
        </p:spPr>
        <p:txBody>
          <a:bodyPr/>
          <a:lstStyle/>
          <a:p>
            <a:fld id="{BB94B09F-8FCB-7141-A19E-A8444146AAFD}" type="slidenum">
              <a:rPr lang="en-US" smtClean="0"/>
              <a:pPr/>
              <a:t>2</a:t>
            </a:fld>
            <a:endParaRPr lang="en-US" dirty="0"/>
          </a:p>
        </p:txBody>
      </p:sp>
      <p:sp>
        <p:nvSpPr>
          <p:cNvPr id="7" name="TextBox 6"/>
          <p:cNvSpPr txBox="1"/>
          <p:nvPr/>
        </p:nvSpPr>
        <p:spPr>
          <a:xfrm>
            <a:off x="914400" y="246221"/>
            <a:ext cx="8229600" cy="492443"/>
          </a:xfrm>
          <a:prstGeom prst="rect">
            <a:avLst/>
          </a:prstGeom>
          <a:noFill/>
        </p:spPr>
        <p:txBody>
          <a:bodyPr wrap="square" rtlCol="0">
            <a:spAutoFit/>
          </a:bodyPr>
          <a:lstStyle/>
          <a:p>
            <a:r>
              <a:rPr lang="en-US" sz="2600" b="1" dirty="0" smtClean="0">
                <a:latin typeface="Calibri"/>
              </a:rPr>
              <a:t>Sharing Geospatial Data</a:t>
            </a:r>
            <a:endParaRPr lang="it-IT" sz="2600" b="1" dirty="0">
              <a:latin typeface="Calibri"/>
            </a:endParaRPr>
          </a:p>
        </p:txBody>
      </p:sp>
      <p:sp>
        <p:nvSpPr>
          <p:cNvPr id="4" name="Title 1"/>
          <p:cNvSpPr txBox="1">
            <a:spLocks/>
          </p:cNvSpPr>
          <p:nvPr/>
        </p:nvSpPr>
        <p:spPr>
          <a:xfrm>
            <a:off x="731520" y="1076960"/>
            <a:ext cx="1564640" cy="787718"/>
          </a:xfrm>
          <a:prstGeom prst="rect">
            <a:avLst/>
          </a:prstGeom>
        </p:spPr>
        <p:txBody>
          <a:bodyPr vert="horz" lIns="91440" tIns="45720" rIns="91440" bIns="45720" rtlCol="0" anchor="ctr">
            <a:normAutofit/>
          </a:bodyPr>
          <a:lstStyle/>
          <a:p>
            <a:pPr marL="0" marR="0" lvl="0" indent="0" defTabSz="457200" rtl="0" eaLnBrk="1" fontAlgn="auto" latinLnBrk="0" hangingPunct="1">
              <a:lnSpc>
                <a:spcPct val="100000"/>
              </a:lnSpc>
              <a:spcBef>
                <a:spcPct val="0"/>
              </a:spcBef>
              <a:spcAft>
                <a:spcPts val="0"/>
              </a:spcAft>
              <a:buClrTx/>
              <a:buSzTx/>
              <a:buFontTx/>
              <a:buNone/>
              <a:tabLst/>
              <a:defRPr/>
            </a:pPr>
            <a:r>
              <a:rPr kumimoji="0" lang="en-US" sz="2800" b="0" i="0" u="sng" strike="noStrike" kern="1200" cap="none" spc="0" normalizeH="0" baseline="0" noProof="0" dirty="0" smtClean="0">
                <a:ln>
                  <a:noFill/>
                </a:ln>
                <a:solidFill>
                  <a:schemeClr val="tx1"/>
                </a:solidFill>
                <a:effectLst/>
                <a:uLnTx/>
                <a:uFillTx/>
                <a:latin typeface="Gill Sans"/>
                <a:ea typeface="+mj-ea"/>
                <a:cs typeface="+mj-cs"/>
              </a:rPr>
              <a:t>Outline</a:t>
            </a:r>
            <a:endParaRPr kumimoji="0" lang="en-US" sz="2800" b="0" i="0" u="sng" strike="noStrike" kern="1200" cap="none" spc="0" normalizeH="0" baseline="0" noProof="0" dirty="0">
              <a:ln>
                <a:noFill/>
              </a:ln>
              <a:solidFill>
                <a:schemeClr val="tx1"/>
              </a:solidFill>
              <a:effectLst/>
              <a:uLnTx/>
              <a:uFillTx/>
              <a:latin typeface="Gill Sans"/>
              <a:ea typeface="+mj-ea"/>
              <a:cs typeface="+mj-cs"/>
            </a:endParaRPr>
          </a:p>
        </p:txBody>
      </p:sp>
      <p:sp>
        <p:nvSpPr>
          <p:cNvPr id="6" name="Content Placeholder 3"/>
          <p:cNvSpPr txBox="1">
            <a:spLocks/>
          </p:cNvSpPr>
          <p:nvPr/>
        </p:nvSpPr>
        <p:spPr>
          <a:xfrm>
            <a:off x="457200" y="2169161"/>
            <a:ext cx="8229600" cy="1793240"/>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600" b="0" i="0" u="none" strike="noStrike" kern="1200" cap="none" spc="0" normalizeH="0" baseline="0" noProof="0" dirty="0" smtClean="0">
                <a:ln>
                  <a:noFill/>
                </a:ln>
                <a:solidFill>
                  <a:schemeClr val="tx1"/>
                </a:solidFill>
                <a:effectLst/>
                <a:uLnTx/>
                <a:uFillTx/>
                <a:latin typeface="Gill Sans"/>
                <a:ea typeface="+mn-ea"/>
                <a:cs typeface="+mn-cs"/>
              </a:rPr>
              <a:t>Introduction to geospatial data</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sz="2600" dirty="0" smtClean="0">
                <a:latin typeface="Gill Sans"/>
              </a:rPr>
              <a:t>Current </a:t>
            </a:r>
            <a:r>
              <a:rPr kumimoji="0" lang="en-US" sz="2600" b="0" i="0" u="none" strike="noStrike" kern="1200" cap="none" spc="0" normalizeH="0" baseline="0" noProof="0" dirty="0" smtClean="0">
                <a:ln>
                  <a:noFill/>
                </a:ln>
                <a:solidFill>
                  <a:schemeClr val="tx1"/>
                </a:solidFill>
                <a:effectLst/>
                <a:uLnTx/>
                <a:uFillTx/>
                <a:latin typeface="Gill Sans"/>
                <a:ea typeface="+mn-ea"/>
                <a:cs typeface="+mn-cs"/>
              </a:rPr>
              <a:t>situation</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600" b="0" i="0" u="none" strike="noStrike" kern="1200" cap="none" spc="0" normalizeH="0" baseline="0" noProof="0" dirty="0" smtClean="0">
                <a:ln>
                  <a:noFill/>
                </a:ln>
                <a:solidFill>
                  <a:schemeClr val="tx1"/>
                </a:solidFill>
                <a:effectLst/>
                <a:uLnTx/>
                <a:uFillTx/>
                <a:latin typeface="Gill Sans"/>
                <a:ea typeface="+mn-ea"/>
                <a:cs typeface="+mn-cs"/>
              </a:rPr>
              <a:t>Solutions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600" b="0" i="0" u="none" strike="noStrike" kern="1200" cap="none" spc="0" normalizeH="0" baseline="0" noProof="0" dirty="0">
              <a:ln>
                <a:noFill/>
              </a:ln>
              <a:solidFill>
                <a:schemeClr val="tx1"/>
              </a:solidFill>
              <a:effectLst/>
              <a:uLnTx/>
              <a:uFillTx/>
              <a:latin typeface="Gill Sans"/>
              <a:ea typeface="+mn-ea"/>
              <a:cs typeface="+mn-cs"/>
            </a:endParaRPr>
          </a:p>
        </p:txBody>
      </p:sp>
    </p:spTree>
    <p:extLst>
      <p:ext uri="{BB962C8B-B14F-4D97-AF65-F5344CB8AC3E}">
        <p14:creationId xmlns:p14="http://schemas.microsoft.com/office/powerpoint/2010/main" val="320918149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1"/>
          <p:cNvPicPr>
            <a:picLocks noChangeAspect="1" noChangeArrowheads="1"/>
          </p:cNvPicPr>
          <p:nvPr/>
        </p:nvPicPr>
        <p:blipFill>
          <a:blip r:embed="rId3"/>
          <a:srcRect/>
          <a:stretch>
            <a:fillRect/>
          </a:stretch>
        </p:blipFill>
        <p:spPr bwMode="auto">
          <a:xfrm>
            <a:off x="633269" y="843280"/>
            <a:ext cx="8378651" cy="5025559"/>
          </a:xfrm>
          <a:prstGeom prst="rect">
            <a:avLst/>
          </a:prstGeom>
          <a:noFill/>
          <a:ln w="12700">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1"/>
          <p:cNvSpPr>
            <a:spLocks/>
          </p:cNvSpPr>
          <p:nvPr/>
        </p:nvSpPr>
        <p:spPr bwMode="auto">
          <a:xfrm>
            <a:off x="995561" y="116086"/>
            <a:ext cx="7708344" cy="687586"/>
          </a:xfrm>
          <a:prstGeom prst="rect">
            <a:avLst/>
          </a:prstGeom>
          <a:noFill/>
          <a:ln w="12700">
            <a:noFill/>
            <a:miter lim="800000"/>
            <a:headEnd/>
            <a:tailEnd/>
          </a:ln>
        </p:spPr>
        <p:txBody>
          <a:bodyPr lIns="0" tIns="0" rIns="0" bIns="0" anchor="ctr">
            <a:prstTxWarp prst="textNoShape">
              <a:avLst/>
            </a:prstTxWarp>
          </a:bodyPr>
          <a:lstStyle/>
          <a:p>
            <a:pPr algn="ctr"/>
            <a:r>
              <a:rPr lang="en-US" sz="3600" dirty="0">
                <a:latin typeface="Gill Sans"/>
                <a:ea typeface="Gill Sans" pitchFamily="-84" charset="0"/>
                <a:cs typeface="Gill Sans" pitchFamily="-84" charset="0"/>
              </a:rPr>
              <a:t>Geospatial data are difficult to integrate</a:t>
            </a:r>
          </a:p>
        </p:txBody>
      </p:sp>
      <p:grpSp>
        <p:nvGrpSpPr>
          <p:cNvPr id="2" name="Group 2"/>
          <p:cNvGrpSpPr>
            <a:grpSpLocks/>
          </p:cNvGrpSpPr>
          <p:nvPr/>
        </p:nvGrpSpPr>
        <p:grpSpPr bwMode="auto">
          <a:xfrm>
            <a:off x="2848570" y="4560649"/>
            <a:ext cx="3437930" cy="1827238"/>
            <a:chOff x="0" y="0"/>
            <a:chExt cx="3080" cy="1637"/>
          </a:xfrm>
        </p:grpSpPr>
        <p:pic>
          <p:nvPicPr>
            <p:cNvPr id="58380" name="Picture 3"/>
            <p:cNvPicPr>
              <a:picLocks noChangeAspect="1" noChangeArrowheads="1"/>
            </p:cNvPicPr>
            <p:nvPr/>
          </p:nvPicPr>
          <p:blipFill>
            <a:blip r:embed="rId3"/>
            <a:srcRect/>
            <a:stretch>
              <a:fillRect/>
            </a:stretch>
          </p:blipFill>
          <p:spPr bwMode="auto">
            <a:xfrm>
              <a:off x="0" y="0"/>
              <a:ext cx="1288" cy="1288"/>
            </a:xfrm>
            <a:prstGeom prst="rect">
              <a:avLst/>
            </a:prstGeom>
            <a:noFill/>
            <a:ln w="12700">
              <a:noFill/>
              <a:miter lim="800000"/>
              <a:headEnd/>
              <a:tailEnd/>
            </a:ln>
          </p:spPr>
        </p:pic>
        <p:pic>
          <p:nvPicPr>
            <p:cNvPr id="58381" name="Picture 4"/>
            <p:cNvPicPr>
              <a:picLocks noChangeAspect="1" noChangeArrowheads="1"/>
            </p:cNvPicPr>
            <p:nvPr/>
          </p:nvPicPr>
          <p:blipFill>
            <a:blip r:embed="rId4"/>
            <a:srcRect/>
            <a:stretch>
              <a:fillRect/>
            </a:stretch>
          </p:blipFill>
          <p:spPr bwMode="auto">
            <a:xfrm>
              <a:off x="1352" y="0"/>
              <a:ext cx="1728" cy="1297"/>
            </a:xfrm>
            <a:prstGeom prst="rect">
              <a:avLst/>
            </a:prstGeom>
            <a:noFill/>
            <a:ln w="12700">
              <a:noFill/>
              <a:miter lim="800000"/>
              <a:headEnd/>
              <a:tailEnd/>
            </a:ln>
          </p:spPr>
        </p:pic>
        <p:sp>
          <p:nvSpPr>
            <p:cNvPr id="58382" name="Rectangle 5"/>
            <p:cNvSpPr>
              <a:spLocks/>
            </p:cNvSpPr>
            <p:nvPr/>
          </p:nvSpPr>
          <p:spPr bwMode="auto">
            <a:xfrm>
              <a:off x="624" y="1292"/>
              <a:ext cx="1512" cy="345"/>
            </a:xfrm>
            <a:prstGeom prst="rect">
              <a:avLst/>
            </a:prstGeom>
            <a:noFill/>
            <a:ln w="12700">
              <a:noFill/>
              <a:miter lim="800000"/>
              <a:headEnd/>
              <a:tailEnd/>
            </a:ln>
          </p:spPr>
          <p:txBody>
            <a:bodyPr wrap="none" lIns="0" tIns="0" rIns="0" bIns="0" anchor="ctr">
              <a:prstTxWarp prst="textNoShape">
                <a:avLst/>
              </a:prstTxWarp>
              <a:spAutoFit/>
            </a:bodyPr>
            <a:lstStyle/>
            <a:p>
              <a:pPr algn="ctr"/>
              <a:r>
                <a:rPr lang="en-US" sz="2500" dirty="0">
                  <a:solidFill>
                    <a:schemeClr val="tx1"/>
                  </a:solidFill>
                  <a:latin typeface="Gill Sans"/>
                  <a:ea typeface="Gill Sans" pitchFamily="-84" charset="0"/>
                  <a:cs typeface="Gill Sans" pitchFamily="-84" charset="0"/>
                </a:rPr>
                <a:t> data policies</a:t>
              </a:r>
            </a:p>
          </p:txBody>
        </p:sp>
      </p:grpSp>
      <p:grpSp>
        <p:nvGrpSpPr>
          <p:cNvPr id="3" name="Group 6"/>
          <p:cNvGrpSpPr>
            <a:grpSpLocks/>
          </p:cNvGrpSpPr>
          <p:nvPr/>
        </p:nvGrpSpPr>
        <p:grpSpPr bwMode="auto">
          <a:xfrm>
            <a:off x="3381811" y="803673"/>
            <a:ext cx="3069497" cy="2733523"/>
            <a:chOff x="0" y="0"/>
            <a:chExt cx="3088" cy="2750"/>
          </a:xfrm>
        </p:grpSpPr>
        <p:sp>
          <p:nvSpPr>
            <p:cNvPr id="58378" name="Rectangle 7"/>
            <p:cNvSpPr>
              <a:spLocks/>
            </p:cNvSpPr>
            <p:nvPr/>
          </p:nvSpPr>
          <p:spPr bwMode="auto">
            <a:xfrm>
              <a:off x="0" y="1976"/>
              <a:ext cx="3088" cy="774"/>
            </a:xfrm>
            <a:prstGeom prst="rect">
              <a:avLst/>
            </a:prstGeom>
            <a:noFill/>
            <a:ln w="12700">
              <a:noFill/>
              <a:miter lim="800000"/>
              <a:headEnd/>
              <a:tailEnd/>
            </a:ln>
          </p:spPr>
          <p:txBody>
            <a:bodyPr wrap="none" lIns="0" tIns="0" rIns="0" bIns="0" anchor="ctr">
              <a:prstTxWarp prst="textNoShape">
                <a:avLst/>
              </a:prstTxWarp>
              <a:spAutoFit/>
            </a:bodyPr>
            <a:lstStyle/>
            <a:p>
              <a:pPr algn="ctr"/>
              <a:r>
                <a:rPr lang="en-US" sz="2500" dirty="0">
                  <a:latin typeface="Gill Sans"/>
                  <a:ea typeface="Gill Sans" pitchFamily="-84" charset="0"/>
                  <a:cs typeface="Gill Sans" pitchFamily="-84" charset="0"/>
                </a:rPr>
                <a:t> missing documentation </a:t>
              </a:r>
            </a:p>
            <a:p>
              <a:pPr algn="ctr"/>
              <a:r>
                <a:rPr lang="en-US" sz="2500" dirty="0">
                  <a:latin typeface="Gill Sans"/>
                  <a:ea typeface="Gill Sans" pitchFamily="-84" charset="0"/>
                  <a:cs typeface="Gill Sans" pitchFamily="-84" charset="0"/>
                </a:rPr>
                <a:t>(metadata)</a:t>
              </a:r>
            </a:p>
          </p:txBody>
        </p:sp>
        <p:pic>
          <p:nvPicPr>
            <p:cNvPr id="58379" name="Picture 8"/>
            <p:cNvPicPr>
              <a:picLocks noChangeAspect="1" noChangeArrowheads="1"/>
            </p:cNvPicPr>
            <p:nvPr/>
          </p:nvPicPr>
          <p:blipFill>
            <a:blip r:embed="rId5"/>
            <a:srcRect/>
            <a:stretch>
              <a:fillRect/>
            </a:stretch>
          </p:blipFill>
          <p:spPr bwMode="auto">
            <a:xfrm>
              <a:off x="584" y="0"/>
              <a:ext cx="1744" cy="2032"/>
            </a:xfrm>
            <a:prstGeom prst="rect">
              <a:avLst/>
            </a:prstGeom>
            <a:noFill/>
            <a:ln w="12700">
              <a:noFill/>
              <a:miter lim="800000"/>
              <a:headEnd/>
              <a:tailEnd/>
            </a:ln>
          </p:spPr>
        </p:pic>
      </p:grpSp>
      <p:grpSp>
        <p:nvGrpSpPr>
          <p:cNvPr id="4" name="Group 9"/>
          <p:cNvGrpSpPr>
            <a:grpSpLocks/>
          </p:cNvGrpSpPr>
          <p:nvPr/>
        </p:nvGrpSpPr>
        <p:grpSpPr bwMode="auto">
          <a:xfrm>
            <a:off x="492402" y="1857375"/>
            <a:ext cx="2602088" cy="2465034"/>
            <a:chOff x="0" y="0"/>
            <a:chExt cx="2677" cy="2536"/>
          </a:xfrm>
        </p:grpSpPr>
        <p:sp>
          <p:nvSpPr>
            <p:cNvPr id="58376" name="Rectangle 10"/>
            <p:cNvSpPr>
              <a:spLocks/>
            </p:cNvSpPr>
            <p:nvPr/>
          </p:nvSpPr>
          <p:spPr bwMode="auto">
            <a:xfrm>
              <a:off x="0" y="1744"/>
              <a:ext cx="2677" cy="792"/>
            </a:xfrm>
            <a:prstGeom prst="rect">
              <a:avLst/>
            </a:prstGeom>
            <a:noFill/>
            <a:ln w="12700">
              <a:noFill/>
              <a:miter lim="800000"/>
              <a:headEnd/>
              <a:tailEnd/>
            </a:ln>
          </p:spPr>
          <p:txBody>
            <a:bodyPr wrap="none" lIns="0" tIns="0" rIns="0" bIns="0" anchor="ctr">
              <a:prstTxWarp prst="textNoShape">
                <a:avLst/>
              </a:prstTxWarp>
              <a:spAutoFit/>
            </a:bodyPr>
            <a:lstStyle/>
            <a:p>
              <a:pPr algn="ctr"/>
              <a:r>
                <a:rPr lang="en-US" sz="2500" dirty="0">
                  <a:latin typeface="Gill Sans"/>
                  <a:ea typeface="Gill Sans" pitchFamily="-84" charset="0"/>
                  <a:cs typeface="Gill Sans" pitchFamily="-84" charset="0"/>
                </a:rPr>
                <a:t>incompatibilities</a:t>
              </a:r>
            </a:p>
            <a:p>
              <a:pPr algn="ctr"/>
              <a:r>
                <a:rPr lang="en-US" sz="2500" dirty="0">
                  <a:latin typeface="Gill Sans"/>
                  <a:ea typeface="Gill Sans" pitchFamily="-84" charset="0"/>
                  <a:cs typeface="Gill Sans" pitchFamily="-84" charset="0"/>
                </a:rPr>
                <a:t>(formats, models, ...)</a:t>
              </a:r>
            </a:p>
          </p:txBody>
        </p:sp>
        <p:pic>
          <p:nvPicPr>
            <p:cNvPr id="58377" name="Picture 11"/>
            <p:cNvPicPr>
              <a:picLocks noChangeAspect="1" noChangeArrowheads="1"/>
            </p:cNvPicPr>
            <p:nvPr/>
          </p:nvPicPr>
          <p:blipFill>
            <a:blip r:embed="rId6"/>
            <a:srcRect/>
            <a:stretch>
              <a:fillRect/>
            </a:stretch>
          </p:blipFill>
          <p:spPr bwMode="auto">
            <a:xfrm>
              <a:off x="40" y="0"/>
              <a:ext cx="2336" cy="1752"/>
            </a:xfrm>
            <a:prstGeom prst="rect">
              <a:avLst/>
            </a:prstGeom>
            <a:noFill/>
            <a:ln w="12700">
              <a:noFill/>
              <a:miter lim="800000"/>
              <a:headEnd/>
              <a:tailEnd/>
            </a:ln>
          </p:spPr>
        </p:pic>
      </p:grpSp>
      <p:grpSp>
        <p:nvGrpSpPr>
          <p:cNvPr id="5" name="Group 12"/>
          <p:cNvGrpSpPr>
            <a:grpSpLocks/>
          </p:cNvGrpSpPr>
          <p:nvPr/>
        </p:nvGrpSpPr>
        <p:grpSpPr bwMode="auto">
          <a:xfrm>
            <a:off x="6497464" y="2259211"/>
            <a:ext cx="2646536" cy="2687836"/>
            <a:chOff x="0" y="0"/>
            <a:chExt cx="2371" cy="2408"/>
          </a:xfrm>
        </p:grpSpPr>
        <p:sp>
          <p:nvSpPr>
            <p:cNvPr id="58374" name="Rectangle 13"/>
            <p:cNvSpPr>
              <a:spLocks/>
            </p:cNvSpPr>
            <p:nvPr/>
          </p:nvSpPr>
          <p:spPr bwMode="auto">
            <a:xfrm>
              <a:off x="3" y="1688"/>
              <a:ext cx="2368" cy="720"/>
            </a:xfrm>
            <a:prstGeom prst="rect">
              <a:avLst/>
            </a:prstGeom>
            <a:noFill/>
            <a:ln w="12700">
              <a:noFill/>
              <a:miter lim="800000"/>
              <a:headEnd/>
              <a:tailEnd/>
            </a:ln>
          </p:spPr>
          <p:txBody>
            <a:bodyPr lIns="0" tIns="0" rIns="0" bIns="0" anchor="ctr">
              <a:prstTxWarp prst="textNoShape">
                <a:avLst/>
              </a:prstTxWarp>
            </a:bodyPr>
            <a:lstStyle/>
            <a:p>
              <a:pPr algn="ctr"/>
              <a:r>
                <a:rPr lang="en-US" sz="2500" dirty="0">
                  <a:latin typeface="Gill Sans"/>
                  <a:ea typeface="Gill Sans" pitchFamily="-84" charset="0"/>
                  <a:cs typeface="Gill Sans" pitchFamily="-84" charset="0"/>
                </a:rPr>
                <a:t>data fragmentation</a:t>
              </a:r>
            </a:p>
            <a:p>
              <a:pPr algn="ctr"/>
              <a:r>
                <a:rPr lang="en-US" sz="2500" dirty="0">
                  <a:latin typeface="Gill Sans"/>
                  <a:ea typeface="Gill Sans" pitchFamily="-84" charset="0"/>
                  <a:cs typeface="Gill Sans" pitchFamily="-84" charset="0"/>
                </a:rPr>
                <a:t>data replication</a:t>
              </a:r>
            </a:p>
          </p:txBody>
        </p:sp>
        <p:pic>
          <p:nvPicPr>
            <p:cNvPr id="58375" name="Picture 14"/>
            <p:cNvPicPr>
              <a:picLocks noChangeAspect="1" noChangeArrowheads="1"/>
            </p:cNvPicPr>
            <p:nvPr/>
          </p:nvPicPr>
          <p:blipFill>
            <a:blip r:embed="rId7"/>
            <a:srcRect/>
            <a:stretch>
              <a:fillRect/>
            </a:stretch>
          </p:blipFill>
          <p:spPr bwMode="auto">
            <a:xfrm>
              <a:off x="0" y="0"/>
              <a:ext cx="2314" cy="1736"/>
            </a:xfrm>
            <a:prstGeom prst="rect">
              <a:avLst/>
            </a:prstGeom>
            <a:noFill/>
            <a:ln w="12700">
              <a:noFill/>
              <a:miter lim="800000"/>
              <a:headEnd/>
              <a:tailEnd/>
            </a:ln>
          </p:spPr>
        </p:pic>
      </p:gr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1"/>
          <p:cNvPicPr>
            <a:picLocks noChangeAspect="1" noChangeArrowheads="1"/>
          </p:cNvPicPr>
          <p:nvPr/>
        </p:nvPicPr>
        <p:blipFill>
          <a:blip r:embed="rId3"/>
          <a:srcRect/>
          <a:stretch>
            <a:fillRect/>
          </a:stretch>
        </p:blipFill>
        <p:spPr bwMode="auto">
          <a:xfrm>
            <a:off x="731520" y="1221781"/>
            <a:ext cx="7995920" cy="4482088"/>
          </a:xfrm>
          <a:prstGeom prst="rect">
            <a:avLst/>
          </a:prstGeom>
          <a:noFill/>
          <a:ln w="12700">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1"/>
          <p:cNvPicPr>
            <a:picLocks noChangeAspect="1" noChangeArrowheads="1"/>
          </p:cNvPicPr>
          <p:nvPr/>
        </p:nvPicPr>
        <p:blipFill>
          <a:blip r:embed="rId3"/>
          <a:srcRect/>
          <a:stretch>
            <a:fillRect/>
          </a:stretch>
        </p:blipFill>
        <p:spPr bwMode="auto">
          <a:xfrm>
            <a:off x="1066800" y="741680"/>
            <a:ext cx="7284720" cy="5463540"/>
          </a:xfrm>
          <a:prstGeom prst="rect">
            <a:avLst/>
          </a:prstGeom>
          <a:noFill/>
          <a:ln w="12700">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1"/>
          <p:cNvSpPr>
            <a:spLocks/>
          </p:cNvSpPr>
          <p:nvPr/>
        </p:nvSpPr>
        <p:spPr bwMode="auto">
          <a:xfrm>
            <a:off x="8930" y="1006316"/>
            <a:ext cx="9135070" cy="2357438"/>
          </a:xfrm>
          <a:prstGeom prst="rect">
            <a:avLst/>
          </a:prstGeom>
          <a:noFill/>
          <a:ln w="12700">
            <a:noFill/>
            <a:miter lim="800000"/>
            <a:headEnd/>
            <a:tailEnd/>
          </a:ln>
        </p:spPr>
        <p:txBody>
          <a:bodyPr lIns="0" tIns="0" rIns="0" bIns="0" anchor="ctr">
            <a:prstTxWarp prst="textNoShape">
              <a:avLst/>
            </a:prstTxWarp>
          </a:bodyPr>
          <a:lstStyle/>
          <a:p>
            <a:pPr algn="ctr"/>
            <a:r>
              <a:rPr lang="ja-JP" altLang="en-US" sz="4000" i="1" dirty="0">
                <a:latin typeface="Gill Sans"/>
                <a:ea typeface="Gill Sans" pitchFamily="-84" charset="0"/>
                <a:cs typeface="Gill Sans" pitchFamily="-84" charset="0"/>
              </a:rPr>
              <a:t>“</a:t>
            </a:r>
            <a:r>
              <a:rPr lang="en-US" altLang="ja-JP" sz="4000" i="1" dirty="0">
                <a:latin typeface="Gill Sans"/>
                <a:ea typeface="Gill Sans" pitchFamily="-84" charset="0"/>
                <a:cs typeface="Gill Sans" pitchFamily="-84" charset="0"/>
              </a:rPr>
              <a:t>the ability of two or more systems or components to exchange information and to use the information that has been exchanged</a:t>
            </a:r>
            <a:r>
              <a:rPr lang="ja-JP" altLang="en-US" sz="4000" i="1" dirty="0">
                <a:latin typeface="Gill Sans"/>
                <a:ea typeface="Gill Sans" pitchFamily="-84" charset="0"/>
                <a:cs typeface="Gill Sans" pitchFamily="-84" charset="0"/>
              </a:rPr>
              <a:t>”</a:t>
            </a:r>
            <a:endParaRPr lang="en-US" altLang="ja-JP" sz="4000" i="1" dirty="0">
              <a:latin typeface="Gill Sans"/>
              <a:ea typeface="Gill Sans" pitchFamily="-84" charset="0"/>
              <a:cs typeface="Gill Sans" pitchFamily="-84" charset="0"/>
            </a:endParaRPr>
          </a:p>
          <a:p>
            <a:pPr algn="ctr"/>
            <a:endParaRPr lang="en-US" sz="4000" dirty="0">
              <a:latin typeface="Gill Sans"/>
              <a:ea typeface="Gill Sans" pitchFamily="-84" charset="0"/>
              <a:cs typeface="Gill Sans" pitchFamily="-84" charset="0"/>
            </a:endParaRPr>
          </a:p>
        </p:txBody>
      </p:sp>
      <p:pic>
        <p:nvPicPr>
          <p:cNvPr id="64514" name="Picture 2"/>
          <p:cNvPicPr>
            <a:picLocks noChangeAspect="1" noChangeArrowheads="1"/>
          </p:cNvPicPr>
          <p:nvPr/>
        </p:nvPicPr>
        <p:blipFill>
          <a:blip r:embed="rId3"/>
          <a:srcRect/>
          <a:stretch>
            <a:fillRect/>
          </a:stretch>
        </p:blipFill>
        <p:spPr bwMode="auto">
          <a:xfrm>
            <a:off x="2562821" y="3363754"/>
            <a:ext cx="4018359" cy="3018234"/>
          </a:xfrm>
          <a:prstGeom prst="rect">
            <a:avLst/>
          </a:prstGeom>
          <a:noFill/>
          <a:ln w="12700">
            <a:noFill/>
            <a:miter lim="800000"/>
            <a:headEnd/>
            <a:tailEnd/>
          </a:ln>
        </p:spPr>
      </p:pic>
      <p:sp>
        <p:nvSpPr>
          <p:cNvPr id="64515" name="Rectangle 3"/>
          <p:cNvSpPr>
            <a:spLocks/>
          </p:cNvSpPr>
          <p:nvPr/>
        </p:nvSpPr>
        <p:spPr bwMode="auto">
          <a:xfrm>
            <a:off x="2272308" y="101600"/>
            <a:ext cx="2167260" cy="400110"/>
          </a:xfrm>
          <a:prstGeom prst="rect">
            <a:avLst/>
          </a:prstGeom>
          <a:noFill/>
          <a:ln w="12700">
            <a:noFill/>
            <a:miter lim="800000"/>
            <a:headEnd/>
            <a:tailEnd/>
          </a:ln>
        </p:spPr>
        <p:txBody>
          <a:bodyPr wrap="none" lIns="0" tIns="0" rIns="0" bIns="0" anchor="ctr">
            <a:prstTxWarp prst="textNoShape">
              <a:avLst/>
            </a:prstTxWarp>
            <a:spAutoFit/>
          </a:bodyPr>
          <a:lstStyle/>
          <a:p>
            <a:r>
              <a:rPr lang="en-US" sz="2600" b="1" dirty="0">
                <a:latin typeface="Calibri"/>
                <a:ea typeface="Gill Sans" pitchFamily="-84" charset="0"/>
                <a:cs typeface="Gill Sans" pitchFamily="-84" charset="0"/>
              </a:rPr>
              <a:t>Interoperability</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773748" y="1232297"/>
            <a:ext cx="3746378" cy="2343052"/>
            <a:chOff x="0" y="0"/>
            <a:chExt cx="3862" cy="2416"/>
          </a:xfrm>
        </p:grpSpPr>
        <p:sp>
          <p:nvSpPr>
            <p:cNvPr id="66572" name="Rectangle 2"/>
            <p:cNvSpPr>
              <a:spLocks/>
            </p:cNvSpPr>
            <p:nvPr/>
          </p:nvSpPr>
          <p:spPr bwMode="auto">
            <a:xfrm>
              <a:off x="0" y="0"/>
              <a:ext cx="3862" cy="1904"/>
            </a:xfrm>
            <a:prstGeom prst="rect">
              <a:avLst/>
            </a:prstGeom>
            <a:noFill/>
            <a:ln w="12700">
              <a:noFill/>
              <a:miter lim="800000"/>
              <a:headEnd/>
              <a:tailEnd/>
            </a:ln>
          </p:spPr>
          <p:txBody>
            <a:bodyPr wrap="none" lIns="0" tIns="0" rIns="0" bIns="0">
              <a:prstTxWarp prst="textNoShape">
                <a:avLst/>
              </a:prstTxWarp>
              <a:spAutoFit/>
            </a:bodyPr>
            <a:lstStyle/>
            <a:p>
              <a:pPr algn="l"/>
              <a:r>
                <a:rPr lang="en-US" sz="2000" b="1" dirty="0">
                  <a:solidFill>
                    <a:schemeClr val="tx1"/>
                  </a:solidFill>
                  <a:latin typeface="Gill Sans"/>
                  <a:ea typeface="Gill Sans" pitchFamily="-84" charset="0"/>
                  <a:cs typeface="Gill Sans" pitchFamily="-84" charset="0"/>
                </a:rPr>
                <a:t>Technical</a:t>
              </a:r>
            </a:p>
            <a:p>
              <a:pPr algn="l"/>
              <a:r>
                <a:rPr lang="en-US" sz="2000" dirty="0">
                  <a:latin typeface="Gill Sans"/>
                  <a:ea typeface="Gill Sans" pitchFamily="-84" charset="0"/>
                  <a:cs typeface="Gill Sans" pitchFamily="-84" charset="0"/>
                </a:rPr>
                <a:t>Machine to machine communication</a:t>
              </a:r>
            </a:p>
            <a:p>
              <a:pPr algn="l"/>
              <a:r>
                <a:rPr lang="en-US" sz="2000" dirty="0">
                  <a:latin typeface="Gill Sans"/>
                  <a:ea typeface="Gill Sans" pitchFamily="-84" charset="0"/>
                  <a:cs typeface="Gill Sans" pitchFamily="-84" charset="0"/>
                </a:rPr>
                <a:t>Software module interaction</a:t>
              </a:r>
            </a:p>
            <a:p>
              <a:pPr algn="l"/>
              <a:r>
                <a:rPr lang="en-US" sz="2000" dirty="0">
                  <a:latin typeface="Gill Sans"/>
                  <a:ea typeface="Gill Sans" pitchFamily="-84" charset="0"/>
                  <a:cs typeface="Gill Sans" pitchFamily="-84" charset="0"/>
                </a:rPr>
                <a:t>APIs</a:t>
              </a:r>
            </a:p>
            <a:p>
              <a:pPr algn="l"/>
              <a:r>
                <a:rPr lang="en-US" sz="2000" dirty="0">
                  <a:latin typeface="Gill Sans"/>
                  <a:ea typeface="Gill Sans" pitchFamily="-84" charset="0"/>
                  <a:cs typeface="Gill Sans" pitchFamily="-84" charset="0"/>
                </a:rPr>
                <a:t>Formats</a:t>
              </a:r>
            </a:p>
            <a:p>
              <a:pPr algn="l"/>
              <a:r>
                <a:rPr lang="en-US" sz="2000" dirty="0">
                  <a:latin typeface="Gill Sans"/>
                  <a:ea typeface="Gill Sans" pitchFamily="-84" charset="0"/>
                  <a:cs typeface="Gill Sans" pitchFamily="-84" charset="0"/>
                </a:rPr>
                <a:t>Schemas</a:t>
              </a:r>
            </a:p>
          </p:txBody>
        </p:sp>
        <p:pic>
          <p:nvPicPr>
            <p:cNvPr id="66573" name="Picture 3"/>
            <p:cNvPicPr>
              <a:picLocks noChangeAspect="1" noChangeArrowheads="1"/>
            </p:cNvPicPr>
            <p:nvPr/>
          </p:nvPicPr>
          <p:blipFill>
            <a:blip r:embed="rId3"/>
            <a:srcRect/>
            <a:stretch>
              <a:fillRect/>
            </a:stretch>
          </p:blipFill>
          <p:spPr bwMode="auto">
            <a:xfrm>
              <a:off x="1312" y="1029"/>
              <a:ext cx="1664" cy="1387"/>
            </a:xfrm>
            <a:prstGeom prst="rect">
              <a:avLst/>
            </a:prstGeom>
            <a:noFill/>
            <a:ln w="12700">
              <a:noFill/>
              <a:miter lim="800000"/>
              <a:headEnd/>
              <a:tailEnd/>
            </a:ln>
          </p:spPr>
        </p:pic>
      </p:grpSp>
      <p:grpSp>
        <p:nvGrpSpPr>
          <p:cNvPr id="3" name="Group 4"/>
          <p:cNvGrpSpPr>
            <a:grpSpLocks/>
          </p:cNvGrpSpPr>
          <p:nvPr/>
        </p:nvGrpSpPr>
        <p:grpSpPr bwMode="auto">
          <a:xfrm>
            <a:off x="773748" y="4188024"/>
            <a:ext cx="3066231" cy="1544835"/>
            <a:chOff x="0" y="0"/>
            <a:chExt cx="2747" cy="1384"/>
          </a:xfrm>
        </p:grpSpPr>
        <p:sp>
          <p:nvSpPr>
            <p:cNvPr id="66570" name="Rectangle 5"/>
            <p:cNvSpPr>
              <a:spLocks/>
            </p:cNvSpPr>
            <p:nvPr/>
          </p:nvSpPr>
          <p:spPr bwMode="auto">
            <a:xfrm>
              <a:off x="1424" y="0"/>
              <a:ext cx="1323" cy="1379"/>
            </a:xfrm>
            <a:prstGeom prst="rect">
              <a:avLst/>
            </a:prstGeom>
            <a:noFill/>
            <a:ln w="12700">
              <a:noFill/>
              <a:miter lim="800000"/>
              <a:headEnd/>
              <a:tailEnd/>
            </a:ln>
          </p:spPr>
          <p:txBody>
            <a:bodyPr wrap="none" lIns="0" tIns="0" rIns="0" bIns="0">
              <a:prstTxWarp prst="textNoShape">
                <a:avLst/>
              </a:prstTxWarp>
              <a:spAutoFit/>
            </a:bodyPr>
            <a:lstStyle/>
            <a:p>
              <a:pPr algn="l"/>
              <a:r>
                <a:rPr lang="en-US" sz="2000" b="1" dirty="0">
                  <a:solidFill>
                    <a:schemeClr val="tx1"/>
                  </a:solidFill>
                  <a:latin typeface="Gill Sans"/>
                  <a:ea typeface="Gill Sans" pitchFamily="-84" charset="0"/>
                  <a:cs typeface="Gill Sans" pitchFamily="-84" charset="0"/>
                </a:rPr>
                <a:t>Legal</a:t>
              </a:r>
            </a:p>
            <a:p>
              <a:pPr algn="l"/>
              <a:r>
                <a:rPr lang="en-US" sz="2000" dirty="0">
                  <a:latin typeface="Gill Sans"/>
                  <a:ea typeface="Gill Sans" pitchFamily="-84" charset="0"/>
                  <a:cs typeface="Gill Sans" pitchFamily="-84" charset="0"/>
                </a:rPr>
                <a:t>Digital rights</a:t>
              </a:r>
            </a:p>
            <a:p>
              <a:pPr algn="l"/>
              <a:r>
                <a:rPr lang="en-US" sz="2000" dirty="0">
                  <a:latin typeface="Gill Sans"/>
                  <a:ea typeface="Gill Sans" pitchFamily="-84" charset="0"/>
                  <a:cs typeface="Gill Sans" pitchFamily="-84" charset="0"/>
                </a:rPr>
                <a:t>Ownership</a:t>
              </a:r>
            </a:p>
            <a:p>
              <a:pPr algn="l"/>
              <a:r>
                <a:rPr lang="en-US" sz="2000" dirty="0" err="1">
                  <a:latin typeface="Gill Sans"/>
                  <a:ea typeface="Gill Sans" pitchFamily="-84" charset="0"/>
                  <a:cs typeface="Gill Sans" pitchFamily="-84" charset="0"/>
                </a:rPr>
                <a:t>Responsability</a:t>
              </a:r>
              <a:endParaRPr lang="en-US" sz="2000" dirty="0">
                <a:latin typeface="Gill Sans"/>
                <a:ea typeface="Gill Sans" pitchFamily="-84" charset="0"/>
                <a:cs typeface="Gill Sans" pitchFamily="-84" charset="0"/>
              </a:endParaRPr>
            </a:p>
            <a:p>
              <a:pPr algn="l"/>
              <a:r>
                <a:rPr lang="en-US" sz="2000" dirty="0">
                  <a:latin typeface="Gill Sans"/>
                  <a:ea typeface="Gill Sans" pitchFamily="-84" charset="0"/>
                  <a:cs typeface="Gill Sans" pitchFamily="-84" charset="0"/>
                </a:rPr>
                <a:t>Copyright</a:t>
              </a:r>
            </a:p>
          </p:txBody>
        </p:sp>
        <p:pic>
          <p:nvPicPr>
            <p:cNvPr id="66571" name="Picture 6"/>
            <p:cNvPicPr>
              <a:picLocks noChangeAspect="1" noChangeArrowheads="1"/>
            </p:cNvPicPr>
            <p:nvPr/>
          </p:nvPicPr>
          <p:blipFill>
            <a:blip r:embed="rId4"/>
            <a:srcRect/>
            <a:stretch>
              <a:fillRect/>
            </a:stretch>
          </p:blipFill>
          <p:spPr bwMode="auto">
            <a:xfrm>
              <a:off x="0" y="0"/>
              <a:ext cx="1384" cy="1384"/>
            </a:xfrm>
            <a:prstGeom prst="rect">
              <a:avLst/>
            </a:prstGeom>
            <a:noFill/>
            <a:ln w="12700">
              <a:noFill/>
              <a:miter lim="800000"/>
              <a:headEnd/>
              <a:tailEnd/>
            </a:ln>
          </p:spPr>
        </p:pic>
      </p:grpSp>
      <p:grpSp>
        <p:nvGrpSpPr>
          <p:cNvPr id="4" name="Group 7"/>
          <p:cNvGrpSpPr>
            <a:grpSpLocks/>
          </p:cNvGrpSpPr>
          <p:nvPr/>
        </p:nvGrpSpPr>
        <p:grpSpPr bwMode="auto">
          <a:xfrm>
            <a:off x="5032613" y="1232297"/>
            <a:ext cx="5295305" cy="2955727"/>
            <a:chOff x="0" y="0"/>
            <a:chExt cx="4744" cy="2648"/>
          </a:xfrm>
        </p:grpSpPr>
        <p:sp>
          <p:nvSpPr>
            <p:cNvPr id="66568" name="Rectangle 8"/>
            <p:cNvSpPr>
              <a:spLocks/>
            </p:cNvSpPr>
            <p:nvPr/>
          </p:nvSpPr>
          <p:spPr bwMode="auto">
            <a:xfrm>
              <a:off x="0" y="0"/>
              <a:ext cx="4744" cy="1296"/>
            </a:xfrm>
            <a:prstGeom prst="rect">
              <a:avLst/>
            </a:prstGeom>
            <a:noFill/>
            <a:ln w="12700">
              <a:noFill/>
              <a:miter lim="800000"/>
              <a:headEnd/>
              <a:tailEnd/>
            </a:ln>
          </p:spPr>
          <p:txBody>
            <a:bodyPr lIns="0" tIns="0" rIns="0" bIns="0">
              <a:prstTxWarp prst="textNoShape">
                <a:avLst/>
              </a:prstTxWarp>
            </a:bodyPr>
            <a:lstStyle/>
            <a:p>
              <a:pPr algn="l"/>
              <a:r>
                <a:rPr lang="en-US" sz="2000" b="1" dirty="0">
                  <a:solidFill>
                    <a:schemeClr val="tx1"/>
                  </a:solidFill>
                  <a:latin typeface="Gill Sans"/>
                  <a:ea typeface="Gill Sans" pitchFamily="-84" charset="0"/>
                  <a:cs typeface="Gill Sans" pitchFamily="-84" charset="0"/>
                </a:rPr>
                <a:t>Semantic</a:t>
              </a:r>
            </a:p>
            <a:p>
              <a:pPr algn="l"/>
              <a:r>
                <a:rPr lang="en-US" sz="2000" dirty="0">
                  <a:latin typeface="Gill Sans"/>
                  <a:ea typeface="Gill Sans" pitchFamily="-84" charset="0"/>
                  <a:cs typeface="Gill Sans" pitchFamily="-84" charset="0"/>
                </a:rPr>
                <a:t>Common understanding </a:t>
              </a:r>
            </a:p>
            <a:p>
              <a:pPr algn="l"/>
              <a:r>
                <a:rPr lang="en-US" sz="2000" dirty="0">
                  <a:latin typeface="Gill Sans"/>
                  <a:ea typeface="Gill Sans" pitchFamily="-84" charset="0"/>
                  <a:cs typeface="Gill Sans" pitchFamily="-84" charset="0"/>
                </a:rPr>
                <a:t>Common concepts, terms, ...</a:t>
              </a:r>
            </a:p>
            <a:p>
              <a:pPr algn="l"/>
              <a:r>
                <a:rPr lang="en-US" sz="2000" dirty="0">
                  <a:latin typeface="Gill Sans"/>
                  <a:ea typeface="Gill Sans" pitchFamily="-84" charset="0"/>
                  <a:cs typeface="Gill Sans" pitchFamily="-84" charset="0"/>
                </a:rPr>
                <a:t>Interdisciplinary special vocabularies</a:t>
              </a:r>
            </a:p>
          </p:txBody>
        </p:sp>
        <p:pic>
          <p:nvPicPr>
            <p:cNvPr id="66569" name="Picture 9"/>
            <p:cNvPicPr>
              <a:picLocks noChangeAspect="1" noChangeArrowheads="1"/>
            </p:cNvPicPr>
            <p:nvPr/>
          </p:nvPicPr>
          <p:blipFill>
            <a:blip r:embed="rId5"/>
            <a:srcRect/>
            <a:stretch>
              <a:fillRect/>
            </a:stretch>
          </p:blipFill>
          <p:spPr bwMode="auto">
            <a:xfrm>
              <a:off x="902" y="1296"/>
              <a:ext cx="2025" cy="1352"/>
            </a:xfrm>
            <a:prstGeom prst="rect">
              <a:avLst/>
            </a:prstGeom>
            <a:noFill/>
            <a:ln w="12700">
              <a:noFill/>
              <a:miter lim="800000"/>
              <a:headEnd/>
              <a:tailEnd/>
            </a:ln>
          </p:spPr>
        </p:pic>
      </p:grpSp>
      <p:grpSp>
        <p:nvGrpSpPr>
          <p:cNvPr id="5" name="Group 10"/>
          <p:cNvGrpSpPr>
            <a:grpSpLocks/>
          </p:cNvGrpSpPr>
          <p:nvPr/>
        </p:nvGrpSpPr>
        <p:grpSpPr bwMode="auto">
          <a:xfrm>
            <a:off x="4941452" y="4597674"/>
            <a:ext cx="3521715" cy="1716732"/>
            <a:chOff x="176" y="183"/>
            <a:chExt cx="3154" cy="1538"/>
          </a:xfrm>
        </p:grpSpPr>
        <p:sp>
          <p:nvSpPr>
            <p:cNvPr id="66566" name="Rectangle 11"/>
            <p:cNvSpPr>
              <a:spLocks/>
            </p:cNvSpPr>
            <p:nvPr/>
          </p:nvSpPr>
          <p:spPr bwMode="auto">
            <a:xfrm>
              <a:off x="176" y="183"/>
              <a:ext cx="1551" cy="1103"/>
            </a:xfrm>
            <a:prstGeom prst="rect">
              <a:avLst/>
            </a:prstGeom>
            <a:noFill/>
            <a:ln w="12700">
              <a:noFill/>
              <a:miter lim="800000"/>
              <a:headEnd/>
              <a:tailEnd/>
            </a:ln>
          </p:spPr>
          <p:txBody>
            <a:bodyPr wrap="square" lIns="0" tIns="0" rIns="0" bIns="0">
              <a:prstTxWarp prst="textNoShape">
                <a:avLst/>
              </a:prstTxWarp>
              <a:spAutoFit/>
            </a:bodyPr>
            <a:lstStyle/>
            <a:p>
              <a:pPr algn="l"/>
              <a:r>
                <a:rPr lang="en-US" sz="2000" b="1" dirty="0">
                  <a:solidFill>
                    <a:schemeClr val="tx1"/>
                  </a:solidFill>
                  <a:latin typeface="Gill Sans"/>
                  <a:ea typeface="Gill Sans" pitchFamily="-84" charset="0"/>
                  <a:cs typeface="Gill Sans" pitchFamily="-84" charset="0"/>
                </a:rPr>
                <a:t>Human</a:t>
              </a:r>
            </a:p>
            <a:p>
              <a:pPr algn="l"/>
              <a:r>
                <a:rPr lang="en-US" sz="2000" dirty="0">
                  <a:latin typeface="Gill Sans"/>
                  <a:ea typeface="Gill Sans" pitchFamily="-84" charset="0"/>
                  <a:cs typeface="Gill Sans" pitchFamily="-84" charset="0"/>
                </a:rPr>
                <a:t>Cooperation, collaboration</a:t>
              </a:r>
            </a:p>
            <a:p>
              <a:pPr algn="l"/>
              <a:r>
                <a:rPr lang="en-US" sz="2000" dirty="0">
                  <a:latin typeface="Gill Sans"/>
                  <a:ea typeface="Gill Sans" pitchFamily="-84" charset="0"/>
                  <a:cs typeface="Gill Sans" pitchFamily="-84" charset="0"/>
                </a:rPr>
                <a:t>Training</a:t>
              </a:r>
            </a:p>
          </p:txBody>
        </p:sp>
        <p:pic>
          <p:nvPicPr>
            <p:cNvPr id="66567" name="Picture 12"/>
            <p:cNvPicPr>
              <a:picLocks noChangeAspect="1" noChangeArrowheads="1"/>
            </p:cNvPicPr>
            <p:nvPr/>
          </p:nvPicPr>
          <p:blipFill>
            <a:blip r:embed="rId6"/>
            <a:srcRect/>
            <a:stretch>
              <a:fillRect/>
            </a:stretch>
          </p:blipFill>
          <p:spPr bwMode="auto">
            <a:xfrm>
              <a:off x="1482" y="184"/>
              <a:ext cx="1848" cy="1537"/>
            </a:xfrm>
            <a:prstGeom prst="rect">
              <a:avLst/>
            </a:prstGeom>
            <a:noFill/>
            <a:ln w="12700">
              <a:noFill/>
              <a:miter lim="800000"/>
              <a:headEnd/>
              <a:tailEnd/>
            </a:ln>
          </p:spPr>
        </p:pic>
      </p:grpSp>
      <p:sp>
        <p:nvSpPr>
          <p:cNvPr id="66565" name="Rectangle 8"/>
          <p:cNvSpPr>
            <a:spLocks/>
          </p:cNvSpPr>
          <p:nvPr/>
        </p:nvSpPr>
        <p:spPr bwMode="auto">
          <a:xfrm>
            <a:off x="1695912" y="355600"/>
            <a:ext cx="5568487" cy="362297"/>
          </a:xfrm>
          <a:prstGeom prst="rect">
            <a:avLst/>
          </a:prstGeom>
          <a:noFill/>
          <a:ln w="12700">
            <a:noFill/>
            <a:miter lim="800000"/>
            <a:headEnd/>
            <a:tailEnd/>
          </a:ln>
        </p:spPr>
        <p:txBody>
          <a:bodyPr lIns="0" tIns="0" rIns="0" bIns="0">
            <a:prstTxWarp prst="textNoShape">
              <a:avLst/>
            </a:prstTxWarp>
          </a:bodyPr>
          <a:lstStyle/>
          <a:p>
            <a:pPr algn="ctr"/>
            <a:r>
              <a:rPr lang="en-US" sz="2600" b="1" dirty="0">
                <a:solidFill>
                  <a:schemeClr val="tx1"/>
                </a:solidFill>
                <a:ea typeface="Gill Sans" pitchFamily="-84" charset="0"/>
                <a:cs typeface="Gill Sans" pitchFamily="-84" charset="0"/>
              </a:rPr>
              <a:t>INTEROPERABLE SYSTEM ASPECTS</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1"/>
          <p:cNvSpPr>
            <a:spLocks/>
          </p:cNvSpPr>
          <p:nvPr/>
        </p:nvSpPr>
        <p:spPr bwMode="auto">
          <a:xfrm>
            <a:off x="448528" y="3487043"/>
            <a:ext cx="1728087" cy="369332"/>
          </a:xfrm>
          <a:prstGeom prst="rect">
            <a:avLst/>
          </a:prstGeom>
          <a:noFill/>
          <a:ln w="12700">
            <a:noFill/>
            <a:miter lim="800000"/>
            <a:headEnd/>
            <a:tailEnd/>
          </a:ln>
        </p:spPr>
        <p:txBody>
          <a:bodyPr wrap="none" lIns="0" tIns="0" rIns="0" bIns="0" anchor="ctr">
            <a:prstTxWarp prst="textNoShape">
              <a:avLst/>
            </a:prstTxWarp>
            <a:spAutoFit/>
          </a:bodyPr>
          <a:lstStyle/>
          <a:p>
            <a:pPr algn="l"/>
            <a:r>
              <a:rPr lang="en-US" sz="2400" dirty="0">
                <a:solidFill>
                  <a:schemeClr val="tx1"/>
                </a:solidFill>
                <a:latin typeface="Gill Sans"/>
                <a:ea typeface="Gill Sans" pitchFamily="-84" charset="0"/>
                <a:cs typeface="Gill Sans" pitchFamily="-84" charset="0"/>
              </a:rPr>
              <a:t>Authorization</a:t>
            </a:r>
          </a:p>
        </p:txBody>
      </p:sp>
      <p:sp>
        <p:nvSpPr>
          <p:cNvPr id="64514" name="Rectangle 2"/>
          <p:cNvSpPr>
            <a:spLocks/>
          </p:cNvSpPr>
          <p:nvPr/>
        </p:nvSpPr>
        <p:spPr bwMode="auto">
          <a:xfrm>
            <a:off x="930048" y="1964531"/>
            <a:ext cx="1243930" cy="369332"/>
          </a:xfrm>
          <a:prstGeom prst="rect">
            <a:avLst/>
          </a:prstGeom>
          <a:noFill/>
          <a:ln w="12700">
            <a:noFill/>
            <a:miter lim="800000"/>
            <a:headEnd/>
            <a:tailEnd/>
          </a:ln>
        </p:spPr>
        <p:txBody>
          <a:bodyPr wrap="none" lIns="0" tIns="0" rIns="0" bIns="0" anchor="ctr">
            <a:prstTxWarp prst="textNoShape">
              <a:avLst/>
            </a:prstTxWarp>
            <a:spAutoFit/>
          </a:bodyPr>
          <a:lstStyle/>
          <a:p>
            <a:pPr algn="l"/>
            <a:r>
              <a:rPr lang="en-US" sz="2400" dirty="0">
                <a:solidFill>
                  <a:schemeClr val="tx1"/>
                </a:solidFill>
                <a:latin typeface="Gill Sans"/>
                <a:ea typeface="Gill Sans" pitchFamily="-84" charset="0"/>
                <a:cs typeface="Gill Sans" pitchFamily="-84" charset="0"/>
              </a:rPr>
              <a:t>Copyright</a:t>
            </a:r>
          </a:p>
        </p:txBody>
      </p:sp>
      <p:sp>
        <p:nvSpPr>
          <p:cNvPr id="64515" name="Rectangle 3"/>
          <p:cNvSpPr>
            <a:spLocks/>
          </p:cNvSpPr>
          <p:nvPr/>
        </p:nvSpPr>
        <p:spPr bwMode="auto">
          <a:xfrm>
            <a:off x="6902649" y="4272944"/>
            <a:ext cx="1506723" cy="369332"/>
          </a:xfrm>
          <a:prstGeom prst="rect">
            <a:avLst/>
          </a:prstGeom>
          <a:noFill/>
          <a:ln w="12700">
            <a:noFill/>
            <a:miter lim="800000"/>
            <a:headEnd/>
            <a:tailEnd/>
          </a:ln>
        </p:spPr>
        <p:txBody>
          <a:bodyPr wrap="none" lIns="0" tIns="0" rIns="0" bIns="0" anchor="ctr">
            <a:prstTxWarp prst="textNoShape">
              <a:avLst/>
            </a:prstTxWarp>
            <a:spAutoFit/>
          </a:bodyPr>
          <a:lstStyle/>
          <a:p>
            <a:pPr algn="l"/>
            <a:r>
              <a:rPr lang="en-US" sz="2400" dirty="0">
                <a:solidFill>
                  <a:schemeClr val="tx1"/>
                </a:solidFill>
                <a:latin typeface="Gill Sans"/>
                <a:ea typeface="Gill Sans" pitchFamily="-84" charset="0"/>
                <a:cs typeface="Gill Sans" pitchFamily="-84" charset="0"/>
              </a:rPr>
              <a:t>Agreements</a:t>
            </a:r>
          </a:p>
        </p:txBody>
      </p:sp>
      <p:sp>
        <p:nvSpPr>
          <p:cNvPr id="64516" name="Rectangle 4"/>
          <p:cNvSpPr>
            <a:spLocks/>
          </p:cNvSpPr>
          <p:nvPr/>
        </p:nvSpPr>
        <p:spPr bwMode="auto">
          <a:xfrm>
            <a:off x="6232922" y="5661242"/>
            <a:ext cx="2180084" cy="369332"/>
          </a:xfrm>
          <a:prstGeom prst="rect">
            <a:avLst/>
          </a:prstGeom>
          <a:noFill/>
          <a:ln w="12700">
            <a:noFill/>
            <a:miter lim="800000"/>
            <a:headEnd/>
            <a:tailEnd/>
          </a:ln>
        </p:spPr>
        <p:txBody>
          <a:bodyPr wrap="none" lIns="0" tIns="0" rIns="0" bIns="0" anchor="ctr">
            <a:prstTxWarp prst="textNoShape">
              <a:avLst/>
            </a:prstTxWarp>
            <a:spAutoFit/>
          </a:bodyPr>
          <a:lstStyle/>
          <a:p>
            <a:pPr algn="l"/>
            <a:r>
              <a:rPr lang="en-US" sz="2400" dirty="0">
                <a:solidFill>
                  <a:schemeClr val="tx1"/>
                </a:solidFill>
                <a:latin typeface="Gill Sans"/>
                <a:ea typeface="Gill Sans" pitchFamily="-84" charset="0"/>
                <a:cs typeface="Gill Sans" pitchFamily="-84" charset="0"/>
              </a:rPr>
              <a:t>Policy framework</a:t>
            </a:r>
          </a:p>
        </p:txBody>
      </p:sp>
      <p:sp>
        <p:nvSpPr>
          <p:cNvPr id="64517" name="Rectangle 5"/>
          <p:cNvSpPr>
            <a:spLocks/>
          </p:cNvSpPr>
          <p:nvPr/>
        </p:nvSpPr>
        <p:spPr bwMode="auto">
          <a:xfrm>
            <a:off x="448528" y="5268337"/>
            <a:ext cx="1589227" cy="738664"/>
          </a:xfrm>
          <a:prstGeom prst="rect">
            <a:avLst/>
          </a:prstGeom>
          <a:noFill/>
          <a:ln w="12700">
            <a:noFill/>
            <a:miter lim="800000"/>
            <a:headEnd/>
            <a:tailEnd/>
          </a:ln>
        </p:spPr>
        <p:txBody>
          <a:bodyPr wrap="none" lIns="0" tIns="0" rIns="0" bIns="0" anchor="ctr">
            <a:prstTxWarp prst="textNoShape">
              <a:avLst/>
            </a:prstTxWarp>
            <a:spAutoFit/>
          </a:bodyPr>
          <a:lstStyle/>
          <a:p>
            <a:pPr algn="l"/>
            <a:r>
              <a:rPr lang="en-US" sz="2400" dirty="0">
                <a:solidFill>
                  <a:schemeClr val="tx1"/>
                </a:solidFill>
                <a:latin typeface="Gill Sans"/>
                <a:ea typeface="Gill Sans" pitchFamily="-84" charset="0"/>
                <a:cs typeface="Gill Sans" pitchFamily="-84" charset="0"/>
              </a:rPr>
              <a:t>Incentives to</a:t>
            </a:r>
            <a:r>
              <a:rPr lang="en-US" sz="2400" dirty="0" smtClean="0">
                <a:solidFill>
                  <a:schemeClr val="tx1"/>
                </a:solidFill>
                <a:latin typeface="Gill Sans"/>
                <a:ea typeface="Gill Sans" pitchFamily="-84" charset="0"/>
                <a:cs typeface="Gill Sans" pitchFamily="-84" charset="0"/>
              </a:rPr>
              <a:t> </a:t>
            </a:r>
          </a:p>
          <a:p>
            <a:pPr algn="l"/>
            <a:r>
              <a:rPr lang="en-US" sz="2400" dirty="0" smtClean="0">
                <a:solidFill>
                  <a:schemeClr val="tx1"/>
                </a:solidFill>
                <a:latin typeface="Gill Sans"/>
                <a:ea typeface="Gill Sans" pitchFamily="-84" charset="0"/>
                <a:cs typeface="Gill Sans" pitchFamily="-84" charset="0"/>
              </a:rPr>
              <a:t>cooperate</a:t>
            </a:r>
            <a:endParaRPr lang="en-US" sz="2400" dirty="0">
              <a:solidFill>
                <a:schemeClr val="tx1"/>
              </a:solidFill>
              <a:latin typeface="Gill Sans"/>
              <a:ea typeface="Gill Sans" pitchFamily="-84" charset="0"/>
              <a:cs typeface="Gill Sans" pitchFamily="-84" charset="0"/>
            </a:endParaRPr>
          </a:p>
        </p:txBody>
      </p:sp>
      <p:sp>
        <p:nvSpPr>
          <p:cNvPr id="64518" name="Rectangle 6"/>
          <p:cNvSpPr>
            <a:spLocks/>
          </p:cNvSpPr>
          <p:nvPr/>
        </p:nvSpPr>
        <p:spPr bwMode="auto">
          <a:xfrm>
            <a:off x="6256250" y="1826031"/>
            <a:ext cx="2034060" cy="369332"/>
          </a:xfrm>
          <a:prstGeom prst="rect">
            <a:avLst/>
          </a:prstGeom>
          <a:noFill/>
          <a:ln w="12700">
            <a:noFill/>
            <a:miter lim="800000"/>
            <a:headEnd/>
            <a:tailEnd/>
          </a:ln>
        </p:spPr>
        <p:txBody>
          <a:bodyPr wrap="none" lIns="0" tIns="0" rIns="0" bIns="0" anchor="ctr">
            <a:prstTxWarp prst="textNoShape">
              <a:avLst/>
            </a:prstTxWarp>
            <a:spAutoFit/>
          </a:bodyPr>
          <a:lstStyle/>
          <a:p>
            <a:pPr algn="l"/>
            <a:r>
              <a:rPr lang="en-US" sz="2400" dirty="0">
                <a:solidFill>
                  <a:schemeClr val="tx1"/>
                </a:solidFill>
                <a:latin typeface="Gill Sans"/>
                <a:ea typeface="Gill Sans" pitchFamily="-84" charset="0"/>
                <a:cs typeface="Gill Sans" pitchFamily="-84" charset="0"/>
              </a:rPr>
              <a:t>Business models</a:t>
            </a:r>
          </a:p>
        </p:txBody>
      </p:sp>
      <p:sp>
        <p:nvSpPr>
          <p:cNvPr id="64519" name="Rectangle 7"/>
          <p:cNvSpPr>
            <a:spLocks/>
          </p:cNvSpPr>
          <p:nvPr/>
        </p:nvSpPr>
        <p:spPr bwMode="auto">
          <a:xfrm>
            <a:off x="3316163" y="5799742"/>
            <a:ext cx="1712007" cy="369332"/>
          </a:xfrm>
          <a:prstGeom prst="rect">
            <a:avLst/>
          </a:prstGeom>
          <a:noFill/>
          <a:ln w="12700">
            <a:noFill/>
            <a:miter lim="800000"/>
            <a:headEnd/>
            <a:tailEnd/>
          </a:ln>
        </p:spPr>
        <p:txBody>
          <a:bodyPr wrap="none" lIns="0" tIns="0" rIns="0" bIns="0" anchor="ctr">
            <a:prstTxWarp prst="textNoShape">
              <a:avLst/>
            </a:prstTxWarp>
            <a:spAutoFit/>
          </a:bodyPr>
          <a:lstStyle/>
          <a:p>
            <a:pPr algn="l"/>
            <a:r>
              <a:rPr lang="en-US" sz="2400" dirty="0">
                <a:solidFill>
                  <a:schemeClr val="tx1"/>
                </a:solidFill>
                <a:latin typeface="Gill Sans"/>
                <a:ea typeface="Gill Sans" pitchFamily="-84" charset="0"/>
                <a:cs typeface="Gill Sans" pitchFamily="-84" charset="0"/>
              </a:rPr>
              <a:t>Infrastructure</a:t>
            </a:r>
          </a:p>
        </p:txBody>
      </p:sp>
      <p:sp>
        <p:nvSpPr>
          <p:cNvPr id="64520" name="Rectangle 8"/>
          <p:cNvSpPr>
            <a:spLocks/>
          </p:cNvSpPr>
          <p:nvPr/>
        </p:nvSpPr>
        <p:spPr bwMode="auto">
          <a:xfrm>
            <a:off x="6902649" y="2473524"/>
            <a:ext cx="1262966" cy="369332"/>
          </a:xfrm>
          <a:prstGeom prst="rect">
            <a:avLst/>
          </a:prstGeom>
          <a:noFill/>
          <a:ln w="12700">
            <a:noFill/>
            <a:miter lim="800000"/>
            <a:headEnd/>
            <a:tailEnd/>
          </a:ln>
        </p:spPr>
        <p:txBody>
          <a:bodyPr wrap="none" lIns="0" tIns="0" rIns="0" bIns="0" anchor="ctr">
            <a:prstTxWarp prst="textNoShape">
              <a:avLst/>
            </a:prstTxWarp>
            <a:spAutoFit/>
          </a:bodyPr>
          <a:lstStyle/>
          <a:p>
            <a:pPr algn="l"/>
            <a:r>
              <a:rPr lang="en-US" sz="2400">
                <a:solidFill>
                  <a:schemeClr val="tx1"/>
                </a:solidFill>
                <a:latin typeface="Gill Sans"/>
                <a:ea typeface="Gill Sans" pitchFamily="-84" charset="0"/>
                <a:cs typeface="Gill Sans" pitchFamily="-84" charset="0"/>
              </a:rPr>
              <a:t>Networks</a:t>
            </a:r>
          </a:p>
        </p:txBody>
      </p:sp>
      <p:sp>
        <p:nvSpPr>
          <p:cNvPr id="64521" name="Rectangle 9"/>
          <p:cNvSpPr>
            <a:spLocks/>
          </p:cNvSpPr>
          <p:nvPr/>
        </p:nvSpPr>
        <p:spPr bwMode="auto">
          <a:xfrm>
            <a:off x="2176615" y="1022181"/>
            <a:ext cx="1143642" cy="369332"/>
          </a:xfrm>
          <a:prstGeom prst="rect">
            <a:avLst/>
          </a:prstGeom>
          <a:noFill/>
          <a:ln w="12700">
            <a:noFill/>
            <a:miter lim="800000"/>
            <a:headEnd/>
            <a:tailEnd/>
          </a:ln>
        </p:spPr>
        <p:txBody>
          <a:bodyPr wrap="none" lIns="0" tIns="0" rIns="0" bIns="0" anchor="ctr">
            <a:prstTxWarp prst="textNoShape">
              <a:avLst/>
            </a:prstTxWarp>
            <a:spAutoFit/>
          </a:bodyPr>
          <a:lstStyle/>
          <a:p>
            <a:pPr algn="l"/>
            <a:r>
              <a:rPr lang="en-US" sz="2400" dirty="0">
                <a:solidFill>
                  <a:schemeClr val="tx1"/>
                </a:solidFill>
                <a:latin typeface="Gill Sans"/>
                <a:ea typeface="Gill Sans" pitchFamily="-84" charset="0"/>
                <a:cs typeface="Gill Sans" pitchFamily="-84" charset="0"/>
              </a:rPr>
              <a:t>Metadata</a:t>
            </a:r>
          </a:p>
        </p:txBody>
      </p:sp>
      <p:sp>
        <p:nvSpPr>
          <p:cNvPr id="64522" name="Rectangle 10"/>
          <p:cNvSpPr>
            <a:spLocks/>
          </p:cNvSpPr>
          <p:nvPr/>
        </p:nvSpPr>
        <p:spPr bwMode="auto">
          <a:xfrm>
            <a:off x="5504051" y="1160681"/>
            <a:ext cx="2652018" cy="369332"/>
          </a:xfrm>
          <a:prstGeom prst="rect">
            <a:avLst/>
          </a:prstGeom>
          <a:noFill/>
          <a:ln w="12700">
            <a:noFill/>
            <a:miter lim="800000"/>
            <a:headEnd/>
            <a:tailEnd/>
          </a:ln>
        </p:spPr>
        <p:txBody>
          <a:bodyPr wrap="none" lIns="0" tIns="0" rIns="0" bIns="0" anchor="ctr">
            <a:prstTxWarp prst="textNoShape">
              <a:avLst/>
            </a:prstTxWarp>
            <a:spAutoFit/>
          </a:bodyPr>
          <a:lstStyle/>
          <a:p>
            <a:pPr algn="l"/>
            <a:r>
              <a:rPr lang="en-US" sz="2400" dirty="0">
                <a:solidFill>
                  <a:schemeClr val="tx1"/>
                </a:solidFill>
                <a:latin typeface="Gill Sans"/>
                <a:ea typeface="Gill Sans" pitchFamily="-84" charset="0"/>
                <a:cs typeface="Gill Sans" pitchFamily="-84" charset="0"/>
              </a:rPr>
              <a:t>Shared best practices</a:t>
            </a:r>
          </a:p>
        </p:txBody>
      </p:sp>
      <p:sp>
        <p:nvSpPr>
          <p:cNvPr id="64523" name="Rectangle 11"/>
          <p:cNvSpPr>
            <a:spLocks/>
          </p:cNvSpPr>
          <p:nvPr/>
        </p:nvSpPr>
        <p:spPr bwMode="auto">
          <a:xfrm>
            <a:off x="3670101" y="1437680"/>
            <a:ext cx="1209466" cy="369332"/>
          </a:xfrm>
          <a:prstGeom prst="rect">
            <a:avLst/>
          </a:prstGeom>
          <a:noFill/>
          <a:ln w="12700">
            <a:noFill/>
            <a:miter lim="800000"/>
            <a:headEnd/>
            <a:tailEnd/>
          </a:ln>
        </p:spPr>
        <p:txBody>
          <a:bodyPr wrap="none" lIns="0" tIns="0" rIns="0" bIns="0" anchor="ctr">
            <a:prstTxWarp prst="textNoShape">
              <a:avLst/>
            </a:prstTxWarp>
            <a:spAutoFit/>
          </a:bodyPr>
          <a:lstStyle/>
          <a:p>
            <a:pPr algn="l"/>
            <a:r>
              <a:rPr lang="en-US" sz="2400">
                <a:solidFill>
                  <a:schemeClr val="tx1"/>
                </a:solidFill>
                <a:latin typeface="Gill Sans"/>
                <a:ea typeface="Gill Sans" pitchFamily="-84" charset="0"/>
                <a:cs typeface="Gill Sans" pitchFamily="-84" charset="0"/>
              </a:rPr>
              <a:t>Standards</a:t>
            </a:r>
          </a:p>
        </p:txBody>
      </p:sp>
      <p:sp>
        <p:nvSpPr>
          <p:cNvPr id="64524" name="Rectangle 12"/>
          <p:cNvSpPr>
            <a:spLocks/>
          </p:cNvSpPr>
          <p:nvPr/>
        </p:nvSpPr>
        <p:spPr bwMode="auto">
          <a:xfrm>
            <a:off x="3670101" y="1438573"/>
            <a:ext cx="1209466" cy="369332"/>
          </a:xfrm>
          <a:prstGeom prst="rect">
            <a:avLst/>
          </a:prstGeom>
          <a:noFill/>
          <a:ln w="12700">
            <a:noFill/>
            <a:miter lim="800000"/>
            <a:headEnd/>
            <a:tailEnd/>
          </a:ln>
        </p:spPr>
        <p:txBody>
          <a:bodyPr wrap="none" lIns="0" tIns="0" rIns="0" bIns="0" anchor="ctr">
            <a:prstTxWarp prst="textNoShape">
              <a:avLst/>
            </a:prstTxWarp>
            <a:spAutoFit/>
          </a:bodyPr>
          <a:lstStyle/>
          <a:p>
            <a:pPr algn="l"/>
            <a:r>
              <a:rPr lang="en-US" sz="2400" dirty="0">
                <a:solidFill>
                  <a:srgbClr val="FF0000"/>
                </a:solidFill>
                <a:latin typeface="Gill Sans"/>
                <a:ea typeface="Gill Sans" pitchFamily="-84" charset="0"/>
                <a:cs typeface="Gill Sans" pitchFamily="-84" charset="0"/>
              </a:rPr>
              <a:t>Standards</a:t>
            </a:r>
          </a:p>
        </p:txBody>
      </p:sp>
      <p:grpSp>
        <p:nvGrpSpPr>
          <p:cNvPr id="2" name="Group 13"/>
          <p:cNvGrpSpPr>
            <a:grpSpLocks/>
          </p:cNvGrpSpPr>
          <p:nvPr/>
        </p:nvGrpSpPr>
        <p:grpSpPr bwMode="auto">
          <a:xfrm>
            <a:off x="2428875" y="2330648"/>
            <a:ext cx="4286250" cy="3214688"/>
            <a:chOff x="0" y="0"/>
            <a:chExt cx="3840" cy="2880"/>
          </a:xfrm>
        </p:grpSpPr>
        <p:pic>
          <p:nvPicPr>
            <p:cNvPr id="68623" name="Picture 14"/>
            <p:cNvPicPr>
              <a:picLocks noChangeAspect="1" noChangeArrowheads="1"/>
            </p:cNvPicPr>
            <p:nvPr/>
          </p:nvPicPr>
          <p:blipFill>
            <a:blip r:embed="rId3"/>
            <a:srcRect/>
            <a:stretch>
              <a:fillRect/>
            </a:stretch>
          </p:blipFill>
          <p:spPr bwMode="auto">
            <a:xfrm>
              <a:off x="0" y="0"/>
              <a:ext cx="3840" cy="2880"/>
            </a:xfrm>
            <a:prstGeom prst="rect">
              <a:avLst/>
            </a:prstGeom>
            <a:noFill/>
            <a:ln w="12700">
              <a:noFill/>
              <a:miter lim="800000"/>
              <a:headEnd/>
              <a:tailEnd/>
            </a:ln>
          </p:spPr>
        </p:pic>
        <p:sp>
          <p:nvSpPr>
            <p:cNvPr id="64527" name="Rectangle 15"/>
            <p:cNvSpPr>
              <a:spLocks/>
            </p:cNvSpPr>
            <p:nvPr/>
          </p:nvSpPr>
          <p:spPr bwMode="auto">
            <a:xfrm>
              <a:off x="182" y="1411"/>
              <a:ext cx="355" cy="105"/>
            </a:xfrm>
            <a:prstGeom prst="rect">
              <a:avLst/>
            </a:prstGeom>
            <a:solidFill>
              <a:schemeClr val="accent1"/>
            </a:solidFill>
            <a:ln w="12700" cap="flat">
              <a:noFill/>
              <a:miter lim="800000"/>
              <a:headEnd type="none" w="med" len="med"/>
              <a:tailEnd type="none" w="med" len="med"/>
            </a:ln>
            <a:effectLst>
              <a:outerShdw blurRad="76200" algn="ctr" rotWithShape="0">
                <a:schemeClr val="bg2">
                  <a:alpha val="79999"/>
                </a:schemeClr>
              </a:outerShdw>
            </a:effectLst>
          </p:spPr>
          <p:txBody>
            <a:bodyPr lIns="0" tIns="0" rIns="0" bIns="0">
              <a:prstTxWarp prst="textNoShape">
                <a:avLst/>
              </a:prstTxWarp>
            </a:bodyPr>
            <a:lstStyle/>
            <a:p>
              <a:endParaRPr lang="en-US"/>
            </a:p>
          </p:txBody>
        </p:sp>
        <p:sp>
          <p:nvSpPr>
            <p:cNvPr id="64528" name="Rectangle 16"/>
            <p:cNvSpPr>
              <a:spLocks/>
            </p:cNvSpPr>
            <p:nvPr/>
          </p:nvSpPr>
          <p:spPr bwMode="auto">
            <a:xfrm>
              <a:off x="3292" y="163"/>
              <a:ext cx="356" cy="105"/>
            </a:xfrm>
            <a:prstGeom prst="rect">
              <a:avLst/>
            </a:prstGeom>
            <a:solidFill>
              <a:schemeClr val="accent1"/>
            </a:solidFill>
            <a:ln w="12700" cap="flat">
              <a:noFill/>
              <a:miter lim="800000"/>
              <a:headEnd type="none" w="med" len="med"/>
              <a:tailEnd type="none" w="med" len="med"/>
            </a:ln>
            <a:effectLst>
              <a:outerShdw blurRad="76200" algn="ctr" rotWithShape="0">
                <a:schemeClr val="bg2">
                  <a:alpha val="79999"/>
                </a:schemeClr>
              </a:outerShdw>
            </a:effectLst>
          </p:spPr>
          <p:txBody>
            <a:bodyPr lIns="0" tIns="0" rIns="0" bIns="0">
              <a:prstTxWarp prst="textNoShape">
                <a:avLst/>
              </a:prstTxWarp>
            </a:bodyPr>
            <a:lstStyle/>
            <a:p>
              <a:endParaRPr lang="en-US"/>
            </a:p>
          </p:txBody>
        </p:sp>
      </p:grpSp>
      <p:sp>
        <p:nvSpPr>
          <p:cNvPr id="68622" name="Rectangle 8"/>
          <p:cNvSpPr>
            <a:spLocks/>
          </p:cNvSpPr>
          <p:nvPr/>
        </p:nvSpPr>
        <p:spPr bwMode="auto">
          <a:xfrm>
            <a:off x="242014" y="80001"/>
            <a:ext cx="9144000" cy="600521"/>
          </a:xfrm>
          <a:prstGeom prst="rect">
            <a:avLst/>
          </a:prstGeom>
          <a:noFill/>
          <a:ln w="12700">
            <a:noFill/>
            <a:miter lim="800000"/>
            <a:headEnd/>
            <a:tailEnd/>
          </a:ln>
        </p:spPr>
        <p:txBody>
          <a:bodyPr lIns="0" tIns="0" rIns="0" bIns="0">
            <a:prstTxWarp prst="textNoShape">
              <a:avLst/>
            </a:prstTxWarp>
          </a:bodyPr>
          <a:lstStyle/>
          <a:p>
            <a:pPr algn="ctr"/>
            <a:r>
              <a:rPr lang="en-US" sz="2600" b="1" dirty="0">
                <a:solidFill>
                  <a:schemeClr val="tx1"/>
                </a:solidFill>
                <a:latin typeface="Calibri"/>
                <a:ea typeface="Gill Sans" pitchFamily="-84" charset="0"/>
                <a:cs typeface="Gill Sans" pitchFamily="-84" charset="0"/>
              </a:rPr>
              <a:t>FACTORS FACILITATING INTEROPERABILITY</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500"/>
                                  </p:stCondLst>
                                  <p:childTnLst>
                                    <p:set>
                                      <p:cBhvr>
                                        <p:cTn id="6" dur="1" fill="hold">
                                          <p:stCondLst>
                                            <p:cond delay="499"/>
                                          </p:stCondLst>
                                        </p:cTn>
                                        <p:tgtEl>
                                          <p:spTgt spid="64521"/>
                                        </p:tgtEl>
                                        <p:attrNameLst>
                                          <p:attrName>style.visibility</p:attrName>
                                        </p:attrNameLst>
                                      </p:cBhvr>
                                      <p:to>
                                        <p:strVal val="visible"/>
                                      </p:to>
                                    </p:set>
                                  </p:childTnLst>
                                </p:cTn>
                              </p:par>
                            </p:childTnLst>
                          </p:cTn>
                        </p:par>
                        <p:par>
                          <p:cTn id="7" fill="hold" nodeType="afterGroup">
                            <p:stCondLst>
                              <p:cond delay="1000"/>
                            </p:stCondLst>
                            <p:childTnLst>
                              <p:par>
                                <p:cTn id="8" presetID="1" presetClass="entr" presetSubtype="0" fill="hold" grpId="0" nodeType="afterEffect">
                                  <p:stCondLst>
                                    <p:cond delay="500"/>
                                  </p:stCondLst>
                                  <p:childTnLst>
                                    <p:set>
                                      <p:cBhvr>
                                        <p:cTn id="9" dur="1" fill="hold">
                                          <p:stCondLst>
                                            <p:cond delay="499"/>
                                          </p:stCondLst>
                                        </p:cTn>
                                        <p:tgtEl>
                                          <p:spTgt spid="64513"/>
                                        </p:tgtEl>
                                        <p:attrNameLst>
                                          <p:attrName>style.visibility</p:attrName>
                                        </p:attrNameLst>
                                      </p:cBhvr>
                                      <p:to>
                                        <p:strVal val="visible"/>
                                      </p:to>
                                    </p:set>
                                  </p:childTnLst>
                                </p:cTn>
                              </p:par>
                            </p:childTnLst>
                          </p:cTn>
                        </p:par>
                        <p:par>
                          <p:cTn id="10" fill="hold" nodeType="afterGroup">
                            <p:stCondLst>
                              <p:cond delay="2000"/>
                            </p:stCondLst>
                            <p:childTnLst>
                              <p:par>
                                <p:cTn id="11" presetID="1" presetClass="entr" presetSubtype="0" fill="hold" grpId="0" nodeType="afterEffect">
                                  <p:stCondLst>
                                    <p:cond delay="500"/>
                                  </p:stCondLst>
                                  <p:childTnLst>
                                    <p:set>
                                      <p:cBhvr>
                                        <p:cTn id="12" dur="1" fill="hold">
                                          <p:stCondLst>
                                            <p:cond delay="499"/>
                                          </p:stCondLst>
                                        </p:cTn>
                                        <p:tgtEl>
                                          <p:spTgt spid="64514"/>
                                        </p:tgtEl>
                                        <p:attrNameLst>
                                          <p:attrName>style.visibility</p:attrName>
                                        </p:attrNameLst>
                                      </p:cBhvr>
                                      <p:to>
                                        <p:strVal val="visible"/>
                                      </p:to>
                                    </p:set>
                                  </p:childTnLst>
                                </p:cTn>
                              </p:par>
                            </p:childTnLst>
                          </p:cTn>
                        </p:par>
                        <p:par>
                          <p:cTn id="13" fill="hold" nodeType="afterGroup">
                            <p:stCondLst>
                              <p:cond delay="3000"/>
                            </p:stCondLst>
                            <p:childTnLst>
                              <p:par>
                                <p:cTn id="14" presetID="1" presetClass="entr" presetSubtype="0" fill="hold" grpId="0" nodeType="afterEffect">
                                  <p:stCondLst>
                                    <p:cond delay="500"/>
                                  </p:stCondLst>
                                  <p:childTnLst>
                                    <p:set>
                                      <p:cBhvr>
                                        <p:cTn id="15" dur="1" fill="hold">
                                          <p:stCondLst>
                                            <p:cond delay="499"/>
                                          </p:stCondLst>
                                        </p:cTn>
                                        <p:tgtEl>
                                          <p:spTgt spid="64515"/>
                                        </p:tgtEl>
                                        <p:attrNameLst>
                                          <p:attrName>style.visibility</p:attrName>
                                        </p:attrNameLst>
                                      </p:cBhvr>
                                      <p:to>
                                        <p:strVal val="visible"/>
                                      </p:to>
                                    </p:set>
                                  </p:childTnLst>
                                </p:cTn>
                              </p:par>
                            </p:childTnLst>
                          </p:cTn>
                        </p:par>
                        <p:par>
                          <p:cTn id="16" fill="hold" nodeType="afterGroup">
                            <p:stCondLst>
                              <p:cond delay="4000"/>
                            </p:stCondLst>
                            <p:childTnLst>
                              <p:par>
                                <p:cTn id="17" presetID="1" presetClass="entr" presetSubtype="0" fill="hold" grpId="0" nodeType="afterEffect">
                                  <p:stCondLst>
                                    <p:cond delay="500"/>
                                  </p:stCondLst>
                                  <p:childTnLst>
                                    <p:set>
                                      <p:cBhvr>
                                        <p:cTn id="18" dur="1" fill="hold">
                                          <p:stCondLst>
                                            <p:cond delay="499"/>
                                          </p:stCondLst>
                                        </p:cTn>
                                        <p:tgtEl>
                                          <p:spTgt spid="64516"/>
                                        </p:tgtEl>
                                        <p:attrNameLst>
                                          <p:attrName>style.visibility</p:attrName>
                                        </p:attrNameLst>
                                      </p:cBhvr>
                                      <p:to>
                                        <p:strVal val="visible"/>
                                      </p:to>
                                    </p:set>
                                  </p:childTnLst>
                                </p:cTn>
                              </p:par>
                            </p:childTnLst>
                          </p:cTn>
                        </p:par>
                        <p:par>
                          <p:cTn id="19" fill="hold" nodeType="afterGroup">
                            <p:stCondLst>
                              <p:cond delay="5000"/>
                            </p:stCondLst>
                            <p:childTnLst>
                              <p:par>
                                <p:cTn id="20" presetID="1" presetClass="entr" presetSubtype="0" fill="hold" grpId="0" nodeType="afterEffect">
                                  <p:stCondLst>
                                    <p:cond delay="500"/>
                                  </p:stCondLst>
                                  <p:childTnLst>
                                    <p:set>
                                      <p:cBhvr>
                                        <p:cTn id="21" dur="1" fill="hold">
                                          <p:stCondLst>
                                            <p:cond delay="499"/>
                                          </p:stCondLst>
                                        </p:cTn>
                                        <p:tgtEl>
                                          <p:spTgt spid="64517"/>
                                        </p:tgtEl>
                                        <p:attrNameLst>
                                          <p:attrName>style.visibility</p:attrName>
                                        </p:attrNameLst>
                                      </p:cBhvr>
                                      <p:to>
                                        <p:strVal val="visible"/>
                                      </p:to>
                                    </p:set>
                                  </p:childTnLst>
                                </p:cTn>
                              </p:par>
                            </p:childTnLst>
                          </p:cTn>
                        </p:par>
                        <p:par>
                          <p:cTn id="22" fill="hold" nodeType="afterGroup">
                            <p:stCondLst>
                              <p:cond delay="6000"/>
                            </p:stCondLst>
                            <p:childTnLst>
                              <p:par>
                                <p:cTn id="23" presetID="1" presetClass="entr" presetSubtype="0" fill="hold" grpId="0" nodeType="afterEffect">
                                  <p:stCondLst>
                                    <p:cond delay="500"/>
                                  </p:stCondLst>
                                  <p:childTnLst>
                                    <p:set>
                                      <p:cBhvr>
                                        <p:cTn id="24" dur="1" fill="hold">
                                          <p:stCondLst>
                                            <p:cond delay="499"/>
                                          </p:stCondLst>
                                        </p:cTn>
                                        <p:tgtEl>
                                          <p:spTgt spid="64518"/>
                                        </p:tgtEl>
                                        <p:attrNameLst>
                                          <p:attrName>style.visibility</p:attrName>
                                        </p:attrNameLst>
                                      </p:cBhvr>
                                      <p:to>
                                        <p:strVal val="visible"/>
                                      </p:to>
                                    </p:set>
                                  </p:childTnLst>
                                </p:cTn>
                              </p:par>
                            </p:childTnLst>
                          </p:cTn>
                        </p:par>
                        <p:par>
                          <p:cTn id="25" fill="hold" nodeType="afterGroup">
                            <p:stCondLst>
                              <p:cond delay="7000"/>
                            </p:stCondLst>
                            <p:childTnLst>
                              <p:par>
                                <p:cTn id="26" presetID="1" presetClass="entr" presetSubtype="0" fill="hold" grpId="0" nodeType="afterEffect">
                                  <p:stCondLst>
                                    <p:cond delay="500"/>
                                  </p:stCondLst>
                                  <p:childTnLst>
                                    <p:set>
                                      <p:cBhvr>
                                        <p:cTn id="27" dur="1" fill="hold">
                                          <p:stCondLst>
                                            <p:cond delay="499"/>
                                          </p:stCondLst>
                                        </p:cTn>
                                        <p:tgtEl>
                                          <p:spTgt spid="64519"/>
                                        </p:tgtEl>
                                        <p:attrNameLst>
                                          <p:attrName>style.visibility</p:attrName>
                                        </p:attrNameLst>
                                      </p:cBhvr>
                                      <p:to>
                                        <p:strVal val="visible"/>
                                      </p:to>
                                    </p:set>
                                  </p:childTnLst>
                                </p:cTn>
                              </p:par>
                            </p:childTnLst>
                          </p:cTn>
                        </p:par>
                        <p:par>
                          <p:cTn id="28" fill="hold" nodeType="afterGroup">
                            <p:stCondLst>
                              <p:cond delay="8000"/>
                            </p:stCondLst>
                            <p:childTnLst>
                              <p:par>
                                <p:cTn id="29" presetID="1" presetClass="entr" presetSubtype="0" fill="hold" grpId="0" nodeType="afterEffect">
                                  <p:stCondLst>
                                    <p:cond delay="500"/>
                                  </p:stCondLst>
                                  <p:childTnLst>
                                    <p:set>
                                      <p:cBhvr>
                                        <p:cTn id="30" dur="1" fill="hold">
                                          <p:stCondLst>
                                            <p:cond delay="499"/>
                                          </p:stCondLst>
                                        </p:cTn>
                                        <p:tgtEl>
                                          <p:spTgt spid="64520"/>
                                        </p:tgtEl>
                                        <p:attrNameLst>
                                          <p:attrName>style.visibility</p:attrName>
                                        </p:attrNameLst>
                                      </p:cBhvr>
                                      <p:to>
                                        <p:strVal val="visible"/>
                                      </p:to>
                                    </p:set>
                                  </p:childTnLst>
                                </p:cTn>
                              </p:par>
                            </p:childTnLst>
                          </p:cTn>
                        </p:par>
                        <p:par>
                          <p:cTn id="31" fill="hold" nodeType="afterGroup">
                            <p:stCondLst>
                              <p:cond delay="9000"/>
                            </p:stCondLst>
                            <p:childTnLst>
                              <p:par>
                                <p:cTn id="32" presetID="1" presetClass="entr" presetSubtype="0" fill="hold" grpId="0" nodeType="afterEffect">
                                  <p:stCondLst>
                                    <p:cond delay="500"/>
                                  </p:stCondLst>
                                  <p:childTnLst>
                                    <p:set>
                                      <p:cBhvr>
                                        <p:cTn id="33" dur="1" fill="hold">
                                          <p:stCondLst>
                                            <p:cond delay="499"/>
                                          </p:stCondLst>
                                        </p:cTn>
                                        <p:tgtEl>
                                          <p:spTgt spid="64522"/>
                                        </p:tgtEl>
                                        <p:attrNameLst>
                                          <p:attrName>style.visibility</p:attrName>
                                        </p:attrNameLst>
                                      </p:cBhvr>
                                      <p:to>
                                        <p:strVal val="visible"/>
                                      </p:to>
                                    </p:set>
                                  </p:childTnLst>
                                </p:cTn>
                              </p:par>
                            </p:childTnLst>
                          </p:cTn>
                        </p:par>
                        <p:par>
                          <p:cTn id="34" fill="hold" nodeType="afterGroup">
                            <p:stCondLst>
                              <p:cond delay="10000"/>
                            </p:stCondLst>
                            <p:childTnLst>
                              <p:par>
                                <p:cTn id="35" presetID="1" presetClass="entr" presetSubtype="0" fill="hold" grpId="0" nodeType="afterEffect">
                                  <p:stCondLst>
                                    <p:cond delay="500"/>
                                  </p:stCondLst>
                                  <p:childTnLst>
                                    <p:set>
                                      <p:cBhvr>
                                        <p:cTn id="36" dur="1" fill="hold">
                                          <p:stCondLst>
                                            <p:cond delay="499"/>
                                          </p:stCondLst>
                                        </p:cTn>
                                        <p:tgtEl>
                                          <p:spTgt spid="64523"/>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499"/>
                                          </p:stCondLst>
                                        </p:cTn>
                                        <p:tgtEl>
                                          <p:spTgt spid="645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3" grpId="0" autoUpdateAnimBg="0"/>
      <p:bldP spid="64514" grpId="0" autoUpdateAnimBg="0"/>
      <p:bldP spid="64515" grpId="0" autoUpdateAnimBg="0"/>
      <p:bldP spid="64516" grpId="0" autoUpdateAnimBg="0"/>
      <p:bldP spid="64517" grpId="0" autoUpdateAnimBg="0"/>
      <p:bldP spid="64518" grpId="0" autoUpdateAnimBg="0"/>
      <p:bldP spid="64519" grpId="0" autoUpdateAnimBg="0"/>
      <p:bldP spid="64520" grpId="0" autoUpdateAnimBg="0"/>
      <p:bldP spid="64521" grpId="0" autoUpdateAnimBg="0"/>
      <p:bldP spid="64522" grpId="0" autoUpdateAnimBg="0"/>
      <p:bldP spid="64523" grpId="0" autoUpdateAnimBg="0"/>
      <p:bldP spid="64524"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1"/>
          <p:cNvSpPr>
            <a:spLocks/>
          </p:cNvSpPr>
          <p:nvPr/>
        </p:nvSpPr>
        <p:spPr bwMode="auto">
          <a:xfrm>
            <a:off x="843280" y="1889760"/>
            <a:ext cx="8016240" cy="3190131"/>
          </a:xfrm>
          <a:prstGeom prst="rect">
            <a:avLst/>
          </a:prstGeom>
          <a:noFill/>
          <a:ln w="12700">
            <a:noFill/>
            <a:miter lim="800000"/>
            <a:headEnd/>
            <a:tailEnd/>
          </a:ln>
        </p:spPr>
        <p:txBody>
          <a:bodyPr lIns="0" tIns="0" rIns="0" bIns="0" anchor="ctr">
            <a:prstTxWarp prst="textNoShape">
              <a:avLst/>
            </a:prstTxWarp>
          </a:bodyPr>
          <a:lstStyle/>
          <a:p>
            <a:r>
              <a:rPr lang="ja-JP" altLang="en-US" sz="3900" i="1" dirty="0">
                <a:ea typeface="Gill Sans" pitchFamily="-84" charset="0"/>
                <a:cs typeface="Gill Sans" pitchFamily="-84" charset="0"/>
              </a:rPr>
              <a:t>“</a:t>
            </a:r>
            <a:r>
              <a:rPr lang="en-US" altLang="ja-JP" sz="3900" i="1" dirty="0">
                <a:ea typeface="Gill Sans" pitchFamily="-84" charset="0"/>
                <a:cs typeface="Gill Sans" pitchFamily="-84" charset="0"/>
              </a:rPr>
              <a:t> Reference documents that define characteristics and provide technical specifications to ensure interoperability between various components</a:t>
            </a:r>
            <a:r>
              <a:rPr lang="ja-JP" altLang="en-US" sz="3900" i="1" dirty="0">
                <a:ea typeface="Gill Sans" pitchFamily="-84" charset="0"/>
                <a:cs typeface="Gill Sans" pitchFamily="-84" charset="0"/>
              </a:rPr>
              <a:t>”</a:t>
            </a:r>
            <a:endParaRPr lang="en-US" altLang="ja-JP" sz="3900" i="1" dirty="0">
              <a:ea typeface="Gill Sans" pitchFamily="-84" charset="0"/>
              <a:cs typeface="Gill Sans" pitchFamily="-84" charset="0"/>
            </a:endParaRPr>
          </a:p>
          <a:p>
            <a:endParaRPr lang="en-US" sz="3900" dirty="0">
              <a:ea typeface="Gill Sans" pitchFamily="-84" charset="0"/>
              <a:cs typeface="Gill Sans" pitchFamily="-84" charset="0"/>
            </a:endParaRPr>
          </a:p>
        </p:txBody>
      </p:sp>
      <p:sp>
        <p:nvSpPr>
          <p:cNvPr id="70658" name="Rectangle 3"/>
          <p:cNvSpPr>
            <a:spLocks/>
          </p:cNvSpPr>
          <p:nvPr/>
        </p:nvSpPr>
        <p:spPr bwMode="auto">
          <a:xfrm>
            <a:off x="2771815" y="511567"/>
            <a:ext cx="1674775" cy="400110"/>
          </a:xfrm>
          <a:prstGeom prst="rect">
            <a:avLst/>
          </a:prstGeom>
          <a:noFill/>
          <a:ln w="12700">
            <a:noFill/>
            <a:miter lim="800000"/>
            <a:headEnd/>
            <a:tailEnd/>
          </a:ln>
        </p:spPr>
        <p:txBody>
          <a:bodyPr wrap="none" lIns="0" tIns="0" rIns="0" bIns="0" anchor="ctr">
            <a:prstTxWarp prst="textNoShape">
              <a:avLst/>
            </a:prstTxWarp>
            <a:spAutoFit/>
          </a:bodyPr>
          <a:lstStyle/>
          <a:p>
            <a:r>
              <a:rPr lang="en-US" sz="2600" b="1" dirty="0">
                <a:latin typeface="Calibri"/>
                <a:ea typeface="Gill Sans" pitchFamily="-84" charset="0"/>
                <a:cs typeface="Gill Sans" pitchFamily="-84" charset="0"/>
              </a:rPr>
              <a:t>STANDARDS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8929" y="1169789"/>
            <a:ext cx="9135070" cy="4442520"/>
            <a:chOff x="8" y="0"/>
            <a:chExt cx="8184" cy="3980"/>
          </a:xfrm>
        </p:grpSpPr>
        <p:pic>
          <p:nvPicPr>
            <p:cNvPr id="72707" name="Picture 2"/>
            <p:cNvPicPr>
              <a:picLocks noChangeAspect="1" noChangeArrowheads="1"/>
            </p:cNvPicPr>
            <p:nvPr/>
          </p:nvPicPr>
          <p:blipFill>
            <a:blip r:embed="rId3"/>
            <a:srcRect/>
            <a:stretch>
              <a:fillRect/>
            </a:stretch>
          </p:blipFill>
          <p:spPr bwMode="auto">
            <a:xfrm>
              <a:off x="2383" y="0"/>
              <a:ext cx="3416" cy="3080"/>
            </a:xfrm>
            <a:prstGeom prst="rect">
              <a:avLst/>
            </a:prstGeom>
            <a:noFill/>
            <a:ln w="12700">
              <a:noFill/>
              <a:miter lim="800000"/>
              <a:headEnd/>
              <a:tailEnd/>
            </a:ln>
          </p:spPr>
        </p:pic>
        <p:sp>
          <p:nvSpPr>
            <p:cNvPr id="72708" name="Rectangle 3"/>
            <p:cNvSpPr>
              <a:spLocks/>
            </p:cNvSpPr>
            <p:nvPr/>
          </p:nvSpPr>
          <p:spPr bwMode="auto">
            <a:xfrm>
              <a:off x="8" y="3324"/>
              <a:ext cx="8184" cy="656"/>
            </a:xfrm>
            <a:prstGeom prst="rect">
              <a:avLst/>
            </a:prstGeom>
            <a:noFill/>
            <a:ln w="12700">
              <a:noFill/>
              <a:miter lim="800000"/>
              <a:headEnd/>
              <a:tailEnd/>
            </a:ln>
          </p:spPr>
          <p:txBody>
            <a:bodyPr lIns="0" tIns="0" rIns="0" bIns="0" anchor="ctr">
              <a:prstTxWarp prst="textNoShape">
                <a:avLst/>
              </a:prstTxWarp>
            </a:bodyPr>
            <a:lstStyle/>
            <a:p>
              <a:pPr algn="ctr"/>
              <a:r>
                <a:rPr lang="en-US" sz="4500" dirty="0">
                  <a:latin typeface="Gill Sans"/>
                  <a:ea typeface="Gill Sans" pitchFamily="-84" charset="0"/>
                  <a:cs typeface="Gill Sans" pitchFamily="-84" charset="0"/>
                </a:rPr>
                <a:t>Data can be a shared resource</a:t>
              </a:r>
            </a:p>
          </p:txBody>
        </p:sp>
      </p:gr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1"/>
          <p:cNvPicPr>
            <a:picLocks noChangeAspect="1" noChangeArrowheads="1"/>
          </p:cNvPicPr>
          <p:nvPr/>
        </p:nvPicPr>
        <p:blipFill>
          <a:blip r:embed="rId3"/>
          <a:srcRect/>
          <a:stretch>
            <a:fillRect/>
          </a:stretch>
        </p:blipFill>
        <p:spPr bwMode="auto">
          <a:xfrm>
            <a:off x="853440" y="213360"/>
            <a:ext cx="7894320" cy="5920740"/>
          </a:xfrm>
          <a:prstGeom prst="rect">
            <a:avLst/>
          </a:prstGeom>
          <a:noFill/>
          <a:ln w="12700">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352320" y="6356350"/>
            <a:ext cx="334480" cy="365125"/>
          </a:xfrm>
        </p:spPr>
        <p:txBody>
          <a:bodyPr/>
          <a:lstStyle/>
          <a:p>
            <a:fld id="{BB94B09F-8FCB-7141-A19E-A8444146AAFD}" type="slidenum">
              <a:rPr lang="en-US" smtClean="0"/>
              <a:pPr/>
              <a:t>3</a:t>
            </a:fld>
            <a:endParaRPr lang="en-US" dirty="0"/>
          </a:p>
        </p:txBody>
      </p:sp>
      <p:sp>
        <p:nvSpPr>
          <p:cNvPr id="7" name="TextBox 6"/>
          <p:cNvSpPr txBox="1"/>
          <p:nvPr/>
        </p:nvSpPr>
        <p:spPr>
          <a:xfrm>
            <a:off x="914400" y="0"/>
            <a:ext cx="8229600" cy="492443"/>
          </a:xfrm>
          <a:prstGeom prst="rect">
            <a:avLst/>
          </a:prstGeom>
          <a:noFill/>
        </p:spPr>
        <p:txBody>
          <a:bodyPr wrap="square" rtlCol="0">
            <a:spAutoFit/>
          </a:bodyPr>
          <a:lstStyle/>
          <a:p>
            <a:r>
              <a:rPr lang="en-US" sz="2600" b="1" dirty="0" smtClean="0"/>
              <a:t>Sharing Geospatial Data</a:t>
            </a:r>
            <a:endParaRPr lang="it-IT" sz="2600" b="1" dirty="0"/>
          </a:p>
        </p:txBody>
      </p:sp>
      <p:pic>
        <p:nvPicPr>
          <p:cNvPr id="4" name="Picture 1"/>
          <p:cNvPicPr>
            <a:picLocks noChangeAspect="1" noChangeArrowheads="1"/>
          </p:cNvPicPr>
          <p:nvPr/>
        </p:nvPicPr>
        <p:blipFill>
          <a:blip r:embed="rId3"/>
          <a:srcRect/>
          <a:stretch>
            <a:fillRect/>
          </a:stretch>
        </p:blipFill>
        <p:spPr bwMode="auto">
          <a:xfrm>
            <a:off x="786977" y="492443"/>
            <a:ext cx="7818543" cy="5863907"/>
          </a:xfrm>
          <a:prstGeom prst="rect">
            <a:avLst/>
          </a:prstGeom>
          <a:noFill/>
          <a:ln w="12700">
            <a:noFill/>
            <a:miter lim="800000"/>
            <a:headEnd/>
            <a:tailEnd/>
          </a:ln>
        </p:spPr>
      </p:pic>
      <p:grpSp>
        <p:nvGrpSpPr>
          <p:cNvPr id="6" name="Group 5"/>
          <p:cNvGrpSpPr>
            <a:grpSpLocks/>
          </p:cNvGrpSpPr>
          <p:nvPr/>
        </p:nvGrpSpPr>
        <p:grpSpPr bwMode="auto">
          <a:xfrm>
            <a:off x="5701702" y="2529483"/>
            <a:ext cx="5301235" cy="2419531"/>
            <a:chOff x="7680941" y="3220616"/>
            <a:chExt cx="5301061" cy="2419773"/>
          </a:xfrm>
        </p:grpSpPr>
        <p:sp>
          <p:nvSpPr>
            <p:cNvPr id="8" name="Rectangle 2"/>
            <p:cNvSpPr>
              <a:spLocks/>
            </p:cNvSpPr>
            <p:nvPr/>
          </p:nvSpPr>
          <p:spPr bwMode="auto">
            <a:xfrm>
              <a:off x="7703738" y="3657193"/>
              <a:ext cx="4827474" cy="422704"/>
            </a:xfrm>
            <a:prstGeom prst="rect">
              <a:avLst/>
            </a:prstGeom>
            <a:noFill/>
            <a:ln w="12700">
              <a:noFill/>
              <a:miter lim="800000"/>
              <a:headEnd/>
              <a:tailEnd/>
            </a:ln>
          </p:spPr>
          <p:txBody>
            <a:bodyPr lIns="0" tIns="0" rIns="0" bIns="0" anchor="ctr">
              <a:prstTxWarp prst="textNoShape">
                <a:avLst/>
              </a:prstTxWarp>
            </a:bodyPr>
            <a:lstStyle/>
            <a:p>
              <a:pPr marL="302400" indent="-571500" algn="l">
                <a:buFont typeface="Arial"/>
                <a:buChar char="•"/>
              </a:pPr>
              <a:r>
                <a:rPr lang="en-US" sz="2000" dirty="0">
                  <a:solidFill>
                    <a:schemeClr val="bg1"/>
                  </a:solidFill>
                  <a:ea typeface="Gill Sans" pitchFamily="-84" charset="0"/>
                  <a:cs typeface="Gill Sans" pitchFamily="-84" charset="0"/>
                </a:rPr>
                <a:t>COMPLEX</a:t>
              </a:r>
            </a:p>
          </p:txBody>
        </p:sp>
        <p:sp>
          <p:nvSpPr>
            <p:cNvPr id="9" name="Rectangle 3"/>
            <p:cNvSpPr>
              <a:spLocks/>
            </p:cNvSpPr>
            <p:nvPr/>
          </p:nvSpPr>
          <p:spPr bwMode="auto">
            <a:xfrm>
              <a:off x="7703738" y="4216765"/>
              <a:ext cx="5278264" cy="395563"/>
            </a:xfrm>
            <a:prstGeom prst="rect">
              <a:avLst/>
            </a:prstGeom>
            <a:noFill/>
            <a:ln w="12700">
              <a:noFill/>
              <a:miter lim="800000"/>
              <a:headEnd/>
              <a:tailEnd/>
            </a:ln>
          </p:spPr>
          <p:txBody>
            <a:bodyPr lIns="0" tIns="0" rIns="0" bIns="0" anchor="ctr">
              <a:prstTxWarp prst="textNoShape">
                <a:avLst/>
              </a:prstTxWarp>
            </a:bodyPr>
            <a:lstStyle/>
            <a:p>
              <a:pPr marL="571500" indent="-571500">
                <a:buFont typeface="Arial" pitchFamily="-84" charset="0"/>
                <a:buChar char="•"/>
              </a:pPr>
              <a:r>
                <a:rPr lang="en-US" sz="2000" dirty="0">
                  <a:solidFill>
                    <a:schemeClr val="bg1"/>
                  </a:solidFill>
                  <a:ea typeface="Gill Sans" pitchFamily="-84" charset="0"/>
                  <a:cs typeface="Gill Sans" pitchFamily="-84" charset="0"/>
                </a:rPr>
                <a:t>MULTIDIMENSIONAL</a:t>
              </a:r>
            </a:p>
          </p:txBody>
        </p:sp>
        <p:sp>
          <p:nvSpPr>
            <p:cNvPr id="10" name="Rectangle 4"/>
            <p:cNvSpPr>
              <a:spLocks/>
            </p:cNvSpPr>
            <p:nvPr/>
          </p:nvSpPr>
          <p:spPr bwMode="auto">
            <a:xfrm>
              <a:off x="7703738" y="4683455"/>
              <a:ext cx="5137186" cy="424404"/>
            </a:xfrm>
            <a:prstGeom prst="rect">
              <a:avLst/>
            </a:prstGeom>
            <a:noFill/>
            <a:ln w="12700">
              <a:noFill/>
              <a:miter lim="800000"/>
              <a:headEnd/>
              <a:tailEnd/>
            </a:ln>
          </p:spPr>
          <p:txBody>
            <a:bodyPr lIns="0" tIns="0" rIns="0" bIns="0" anchor="ctr">
              <a:prstTxWarp prst="textNoShape">
                <a:avLst/>
              </a:prstTxWarp>
            </a:bodyPr>
            <a:lstStyle/>
            <a:p>
              <a:pPr marL="571500" indent="-571500" algn="l">
                <a:buFont typeface="Arial" pitchFamily="-84" charset="0"/>
                <a:buChar char="•"/>
              </a:pPr>
              <a:r>
                <a:rPr lang="en-US" sz="2000" dirty="0">
                  <a:solidFill>
                    <a:schemeClr val="bg1"/>
                  </a:solidFill>
                  <a:ea typeface="Gill Sans" pitchFamily="-84" charset="0"/>
                  <a:cs typeface="Gill Sans" pitchFamily="-84" charset="0"/>
                </a:rPr>
                <a:t>INTERDEPENDANT</a:t>
              </a:r>
            </a:p>
          </p:txBody>
        </p:sp>
        <p:sp>
          <p:nvSpPr>
            <p:cNvPr id="11" name="Rectangle 5"/>
            <p:cNvSpPr>
              <a:spLocks/>
            </p:cNvSpPr>
            <p:nvPr/>
          </p:nvSpPr>
          <p:spPr bwMode="auto">
            <a:xfrm>
              <a:off x="7680941" y="5107859"/>
              <a:ext cx="4827474" cy="532530"/>
            </a:xfrm>
            <a:prstGeom prst="rect">
              <a:avLst/>
            </a:prstGeom>
            <a:noFill/>
            <a:ln w="12700">
              <a:noFill/>
              <a:miter lim="800000"/>
              <a:headEnd/>
              <a:tailEnd/>
            </a:ln>
          </p:spPr>
          <p:txBody>
            <a:bodyPr lIns="0" tIns="0" rIns="0" bIns="0" anchor="ctr">
              <a:prstTxWarp prst="textNoShape">
                <a:avLst/>
              </a:prstTxWarp>
            </a:bodyPr>
            <a:lstStyle/>
            <a:p>
              <a:pPr marL="571500" indent="-571500" algn="l">
                <a:buFont typeface="Arial" pitchFamily="-84" charset="0"/>
                <a:buChar char="•"/>
              </a:pPr>
              <a:r>
                <a:rPr lang="en-US" sz="2000" dirty="0">
                  <a:solidFill>
                    <a:schemeClr val="bg1"/>
                  </a:solidFill>
                  <a:ea typeface="Gill Sans" pitchFamily="-84" charset="0"/>
                  <a:cs typeface="Gill Sans" pitchFamily="-84" charset="0"/>
                </a:rPr>
                <a:t>CHANGING</a:t>
              </a:r>
            </a:p>
          </p:txBody>
        </p:sp>
        <p:sp>
          <p:nvSpPr>
            <p:cNvPr id="12" name="Rectangle 10"/>
            <p:cNvSpPr>
              <a:spLocks/>
            </p:cNvSpPr>
            <p:nvPr/>
          </p:nvSpPr>
          <p:spPr bwMode="auto">
            <a:xfrm>
              <a:off x="7870552" y="3220616"/>
              <a:ext cx="4827474" cy="436577"/>
            </a:xfrm>
            <a:prstGeom prst="rect">
              <a:avLst/>
            </a:prstGeom>
            <a:noFill/>
            <a:ln w="12700">
              <a:noFill/>
              <a:miter lim="800000"/>
              <a:headEnd/>
              <a:tailEnd/>
            </a:ln>
          </p:spPr>
          <p:txBody>
            <a:bodyPr lIns="0" tIns="0" rIns="0" bIns="0" anchor="ctr">
              <a:prstTxWarp prst="textNoShape">
                <a:avLst/>
              </a:prstTxWarp>
            </a:bodyPr>
            <a:lstStyle/>
            <a:p>
              <a:pPr algn="l"/>
              <a:r>
                <a:rPr lang="en-US" sz="2000" dirty="0">
                  <a:solidFill>
                    <a:schemeClr val="bg1"/>
                  </a:solidFill>
                  <a:ea typeface="Gill Sans" pitchFamily="-84" charset="0"/>
                  <a:cs typeface="Gill Sans" pitchFamily="-84" charset="0"/>
                </a:rPr>
                <a:t>EARTH SYSTEM:</a:t>
              </a:r>
            </a:p>
          </p:txBody>
        </p:sp>
      </p:grpSp>
    </p:spTree>
    <p:extLst>
      <p:ext uri="{BB962C8B-B14F-4D97-AF65-F5344CB8AC3E}">
        <p14:creationId xmlns:p14="http://schemas.microsoft.com/office/powerpoint/2010/main" val="32091814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1"/>
          <p:cNvPicPr>
            <a:picLocks noChangeAspect="1" noChangeArrowheads="1"/>
          </p:cNvPicPr>
          <p:nvPr/>
        </p:nvPicPr>
        <p:blipFill>
          <a:blip r:embed="rId3"/>
          <a:srcRect/>
          <a:stretch>
            <a:fillRect/>
          </a:stretch>
        </p:blipFill>
        <p:spPr bwMode="auto">
          <a:xfrm>
            <a:off x="894080" y="314960"/>
            <a:ext cx="7874000" cy="5905500"/>
          </a:xfrm>
          <a:prstGeom prst="rect">
            <a:avLst/>
          </a:prstGeom>
          <a:noFill/>
          <a:ln w="12700">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1"/>
          <p:cNvSpPr>
            <a:spLocks/>
          </p:cNvSpPr>
          <p:nvPr/>
        </p:nvSpPr>
        <p:spPr bwMode="auto">
          <a:xfrm>
            <a:off x="1205508" y="5336302"/>
            <a:ext cx="5999144" cy="646331"/>
          </a:xfrm>
          <a:prstGeom prst="rect">
            <a:avLst/>
          </a:prstGeom>
          <a:noFill/>
          <a:ln w="12700">
            <a:noFill/>
            <a:miter lim="800000"/>
            <a:headEnd/>
            <a:tailEnd/>
          </a:ln>
        </p:spPr>
        <p:txBody>
          <a:bodyPr wrap="none" lIns="0" tIns="0" rIns="0" bIns="0" anchor="ctr">
            <a:prstTxWarp prst="textNoShape">
              <a:avLst/>
            </a:prstTxWarp>
            <a:spAutoFit/>
          </a:bodyPr>
          <a:lstStyle/>
          <a:p>
            <a:pPr algn="l"/>
            <a:r>
              <a:rPr lang="en-US" sz="2100" b="1" i="1" dirty="0">
                <a:ea typeface="Gill Sans" pitchFamily="-84" charset="0"/>
                <a:cs typeface="Gill Sans" pitchFamily="-84" charset="0"/>
              </a:rPr>
              <a:t>Web Processing Service (WPS)</a:t>
            </a:r>
          </a:p>
          <a:p>
            <a:pPr algn="l"/>
            <a:r>
              <a:rPr lang="en-US" sz="2100" dirty="0">
                <a:ea typeface="Gill Sans" pitchFamily="-84" charset="0"/>
                <a:cs typeface="Gill Sans" pitchFamily="-84" charset="0"/>
              </a:rPr>
              <a:t>Defines an interface to share </a:t>
            </a:r>
            <a:r>
              <a:rPr lang="en-US" sz="2100" dirty="0" err="1">
                <a:ea typeface="Gill Sans" pitchFamily="-84" charset="0"/>
                <a:cs typeface="Gill Sans" pitchFamily="-84" charset="0"/>
              </a:rPr>
              <a:t>geoprocessing</a:t>
            </a:r>
            <a:r>
              <a:rPr lang="en-US" sz="2100" dirty="0">
                <a:ea typeface="Gill Sans" pitchFamily="-84" charset="0"/>
                <a:cs typeface="Gill Sans" pitchFamily="-84" charset="0"/>
              </a:rPr>
              <a:t> algorithms</a:t>
            </a:r>
          </a:p>
        </p:txBody>
      </p:sp>
      <p:sp>
        <p:nvSpPr>
          <p:cNvPr id="71682" name="Rectangle 2"/>
          <p:cNvSpPr>
            <a:spLocks/>
          </p:cNvSpPr>
          <p:nvPr/>
        </p:nvSpPr>
        <p:spPr bwMode="auto">
          <a:xfrm rot="-5400000">
            <a:off x="263148" y="1624196"/>
            <a:ext cx="411321" cy="261610"/>
          </a:xfrm>
          <a:prstGeom prst="rect">
            <a:avLst/>
          </a:prstGeom>
          <a:noFill/>
          <a:ln w="38100" cap="rnd">
            <a:solidFill>
              <a:schemeClr val="tx1"/>
            </a:solidFill>
            <a:prstDash val="sysDot"/>
            <a:miter lim="800000"/>
            <a:headEnd/>
            <a:tailEnd/>
          </a:ln>
        </p:spPr>
        <p:txBody>
          <a:bodyPr wrap="none" lIns="0" tIns="0" rIns="0" bIns="0" anchor="ctr">
            <a:prstTxWarp prst="textNoShape">
              <a:avLst/>
            </a:prstTxWarp>
            <a:spAutoFit/>
          </a:bodyPr>
          <a:lstStyle/>
          <a:p>
            <a:r>
              <a:rPr lang="en-US" sz="1700" dirty="0">
                <a:ea typeface="Gill Sans" pitchFamily="-84" charset="0"/>
                <a:cs typeface="Gill Sans" pitchFamily="-84" charset="0"/>
              </a:rPr>
              <a:t>Data</a:t>
            </a:r>
          </a:p>
        </p:txBody>
      </p:sp>
      <p:sp>
        <p:nvSpPr>
          <p:cNvPr id="71683" name="Rectangle 3"/>
          <p:cNvSpPr>
            <a:spLocks/>
          </p:cNvSpPr>
          <p:nvPr/>
        </p:nvSpPr>
        <p:spPr bwMode="auto">
          <a:xfrm rot="-5400000">
            <a:off x="37583" y="4319238"/>
            <a:ext cx="860218" cy="261610"/>
          </a:xfrm>
          <a:prstGeom prst="rect">
            <a:avLst/>
          </a:prstGeom>
          <a:noFill/>
          <a:ln w="38100" cap="rnd">
            <a:solidFill>
              <a:schemeClr val="tx1"/>
            </a:solidFill>
            <a:prstDash val="sysDot"/>
            <a:miter lim="800000"/>
            <a:headEnd/>
            <a:tailEnd/>
          </a:ln>
        </p:spPr>
        <p:txBody>
          <a:bodyPr wrap="none" lIns="0" tIns="0" rIns="0" bIns="0" anchor="ctr">
            <a:prstTxWarp prst="textNoShape">
              <a:avLst/>
            </a:prstTxWarp>
            <a:spAutoFit/>
          </a:bodyPr>
          <a:lstStyle/>
          <a:p>
            <a:r>
              <a:rPr lang="en-US" sz="1700" dirty="0">
                <a:ea typeface="Gill Sans" pitchFamily="-84" charset="0"/>
                <a:cs typeface="Gill Sans" pitchFamily="-84" charset="0"/>
              </a:rPr>
              <a:t>Metadata</a:t>
            </a:r>
          </a:p>
        </p:txBody>
      </p:sp>
      <p:sp>
        <p:nvSpPr>
          <p:cNvPr id="71684" name="Rectangle 4"/>
          <p:cNvSpPr>
            <a:spLocks/>
          </p:cNvSpPr>
          <p:nvPr/>
        </p:nvSpPr>
        <p:spPr bwMode="auto">
          <a:xfrm rot="-5400000">
            <a:off x="-4885" y="5666492"/>
            <a:ext cx="938458" cy="261610"/>
          </a:xfrm>
          <a:prstGeom prst="rect">
            <a:avLst/>
          </a:prstGeom>
          <a:noFill/>
          <a:ln w="38100" cap="rnd">
            <a:solidFill>
              <a:schemeClr val="tx1"/>
            </a:solidFill>
            <a:prstDash val="sysDot"/>
            <a:miter lim="800000"/>
            <a:headEnd/>
            <a:tailEnd/>
          </a:ln>
        </p:spPr>
        <p:txBody>
          <a:bodyPr wrap="none" lIns="0" tIns="0" rIns="0" bIns="0" anchor="ctr">
            <a:prstTxWarp prst="textNoShape">
              <a:avLst/>
            </a:prstTxWarp>
            <a:spAutoFit/>
          </a:bodyPr>
          <a:lstStyle/>
          <a:p>
            <a:r>
              <a:rPr lang="en-US" sz="1700" dirty="0">
                <a:ea typeface="Gill Sans" pitchFamily="-84" charset="0"/>
                <a:cs typeface="Gill Sans" pitchFamily="-84" charset="0"/>
              </a:rPr>
              <a:t>Processing</a:t>
            </a:r>
          </a:p>
        </p:txBody>
      </p:sp>
      <p:sp>
        <p:nvSpPr>
          <p:cNvPr id="71685" name="Line 5"/>
          <p:cNvSpPr>
            <a:spLocks noChangeShapeType="1"/>
          </p:cNvSpPr>
          <p:nvPr/>
        </p:nvSpPr>
        <p:spPr bwMode="auto">
          <a:xfrm rot="10800000">
            <a:off x="1025799" y="3785796"/>
            <a:ext cx="7886030" cy="0"/>
          </a:xfrm>
          <a:prstGeom prst="line">
            <a:avLst/>
          </a:prstGeom>
          <a:noFill/>
          <a:ln w="38100">
            <a:solidFill>
              <a:schemeClr val="tx1"/>
            </a:solidFill>
            <a:prstDash val="sysDot"/>
            <a:miter lim="800000"/>
            <a:headEnd/>
            <a:tailEnd/>
          </a:ln>
        </p:spPr>
        <p:txBody>
          <a:bodyPr lIns="0" tIns="0" rIns="0" bIns="0">
            <a:prstTxWarp prst="textNoShape">
              <a:avLst/>
            </a:prstTxWarp>
          </a:bodyPr>
          <a:lstStyle/>
          <a:p>
            <a:endParaRPr lang="en-US"/>
          </a:p>
        </p:txBody>
      </p:sp>
      <p:sp>
        <p:nvSpPr>
          <p:cNvPr id="71686" name="Line 6"/>
          <p:cNvSpPr>
            <a:spLocks noChangeShapeType="1"/>
          </p:cNvSpPr>
          <p:nvPr/>
        </p:nvSpPr>
        <p:spPr bwMode="auto">
          <a:xfrm flipH="1">
            <a:off x="999009" y="5107821"/>
            <a:ext cx="7940725" cy="0"/>
          </a:xfrm>
          <a:prstGeom prst="line">
            <a:avLst/>
          </a:prstGeom>
          <a:noFill/>
          <a:ln w="38100">
            <a:solidFill>
              <a:schemeClr val="tx1"/>
            </a:solidFill>
            <a:prstDash val="sysDot"/>
            <a:miter lim="800000"/>
            <a:headEnd/>
            <a:tailEnd/>
          </a:ln>
        </p:spPr>
        <p:txBody>
          <a:bodyPr lIns="0" tIns="0" rIns="0" bIns="0">
            <a:prstTxWarp prst="textNoShape">
              <a:avLst/>
            </a:prstTxWarp>
          </a:bodyPr>
          <a:lstStyle/>
          <a:p>
            <a:endParaRPr lang="en-US"/>
          </a:p>
        </p:txBody>
      </p:sp>
      <p:grpSp>
        <p:nvGrpSpPr>
          <p:cNvPr id="2" name="Group 7"/>
          <p:cNvGrpSpPr>
            <a:grpSpLocks/>
          </p:cNvGrpSpPr>
          <p:nvPr/>
        </p:nvGrpSpPr>
        <p:grpSpPr bwMode="auto">
          <a:xfrm>
            <a:off x="757907" y="3923864"/>
            <a:ext cx="5787547" cy="1052587"/>
            <a:chOff x="0" y="0"/>
            <a:chExt cx="5184" cy="943"/>
          </a:xfrm>
        </p:grpSpPr>
        <p:sp>
          <p:nvSpPr>
            <p:cNvPr id="78865" name="Rectangle 8"/>
            <p:cNvSpPr>
              <a:spLocks/>
            </p:cNvSpPr>
            <p:nvPr/>
          </p:nvSpPr>
          <p:spPr bwMode="auto">
            <a:xfrm>
              <a:off x="392" y="199"/>
              <a:ext cx="4792" cy="579"/>
            </a:xfrm>
            <a:prstGeom prst="rect">
              <a:avLst/>
            </a:prstGeom>
            <a:noFill/>
            <a:ln w="12700">
              <a:noFill/>
              <a:miter lim="800000"/>
              <a:headEnd/>
              <a:tailEnd/>
            </a:ln>
          </p:spPr>
          <p:txBody>
            <a:bodyPr wrap="none" lIns="0" tIns="0" rIns="0" bIns="0" anchor="ctr">
              <a:prstTxWarp prst="textNoShape">
                <a:avLst/>
              </a:prstTxWarp>
              <a:spAutoFit/>
            </a:bodyPr>
            <a:lstStyle/>
            <a:p>
              <a:pPr algn="l"/>
              <a:r>
                <a:rPr lang="en-US" sz="2100" b="1" i="1" dirty="0">
                  <a:ea typeface="Gill Sans" pitchFamily="-84" charset="0"/>
                  <a:cs typeface="Gill Sans" pitchFamily="-84" charset="0"/>
                </a:rPr>
                <a:t>Catalog Services for the Web (CS-W)</a:t>
              </a:r>
            </a:p>
            <a:p>
              <a:pPr algn="l"/>
              <a:r>
                <a:rPr lang="en-US" sz="2100" dirty="0">
                  <a:ea typeface="Gill Sans" pitchFamily="-84" charset="0"/>
                  <a:cs typeface="Gill Sans" pitchFamily="-84" charset="0"/>
                </a:rPr>
                <a:t>Defines several web interfaces for data discovery</a:t>
              </a:r>
            </a:p>
          </p:txBody>
        </p:sp>
        <p:pic>
          <p:nvPicPr>
            <p:cNvPr id="78866" name="Picture 9"/>
            <p:cNvPicPr>
              <a:picLocks noChangeAspect="1" noChangeArrowheads="1"/>
            </p:cNvPicPr>
            <p:nvPr/>
          </p:nvPicPr>
          <p:blipFill>
            <a:blip r:embed="rId3"/>
            <a:srcRect/>
            <a:stretch>
              <a:fillRect/>
            </a:stretch>
          </p:blipFill>
          <p:spPr bwMode="auto">
            <a:xfrm rot="-5400000">
              <a:off x="-350" y="350"/>
              <a:ext cx="943" cy="243"/>
            </a:xfrm>
            <a:prstGeom prst="rect">
              <a:avLst/>
            </a:prstGeom>
            <a:noFill/>
            <a:ln w="12700">
              <a:noFill/>
              <a:miter lim="800000"/>
              <a:headEnd/>
              <a:tailEnd/>
            </a:ln>
          </p:spPr>
        </p:pic>
      </p:grpSp>
      <p:grpSp>
        <p:nvGrpSpPr>
          <p:cNvPr id="3" name="Group 10"/>
          <p:cNvGrpSpPr>
            <a:grpSpLocks/>
          </p:cNvGrpSpPr>
          <p:nvPr/>
        </p:nvGrpSpPr>
        <p:grpSpPr bwMode="auto">
          <a:xfrm>
            <a:off x="757908" y="2615804"/>
            <a:ext cx="7565678" cy="1052587"/>
            <a:chOff x="0" y="0"/>
            <a:chExt cx="6778" cy="943"/>
          </a:xfrm>
        </p:grpSpPr>
        <p:sp>
          <p:nvSpPr>
            <p:cNvPr id="78863" name="Rectangle 11"/>
            <p:cNvSpPr>
              <a:spLocks/>
            </p:cNvSpPr>
            <p:nvPr/>
          </p:nvSpPr>
          <p:spPr bwMode="auto">
            <a:xfrm>
              <a:off x="352" y="15"/>
              <a:ext cx="6426" cy="869"/>
            </a:xfrm>
            <a:prstGeom prst="rect">
              <a:avLst/>
            </a:prstGeom>
            <a:noFill/>
            <a:ln w="12700">
              <a:noFill/>
              <a:miter lim="800000"/>
              <a:headEnd/>
              <a:tailEnd/>
            </a:ln>
          </p:spPr>
          <p:txBody>
            <a:bodyPr wrap="none" lIns="0" tIns="0" rIns="0" bIns="0" anchor="ctr">
              <a:prstTxWarp prst="textNoShape">
                <a:avLst/>
              </a:prstTxWarp>
              <a:spAutoFit/>
            </a:bodyPr>
            <a:lstStyle/>
            <a:p>
              <a:pPr algn="l"/>
              <a:r>
                <a:rPr lang="en-US" sz="2100" b="1" i="1" dirty="0">
                  <a:ea typeface="Gill Sans" pitchFamily="-84" charset="0"/>
                  <a:cs typeface="Gill Sans" pitchFamily="-84" charset="0"/>
                </a:rPr>
                <a:t>Web Coverage Service (WCS)</a:t>
              </a:r>
            </a:p>
            <a:p>
              <a:pPr algn="l"/>
              <a:r>
                <a:rPr lang="en-US" sz="2100" dirty="0">
                  <a:ea typeface="Gill Sans" pitchFamily="-84" charset="0"/>
                  <a:cs typeface="Gill Sans" pitchFamily="-84" charset="0"/>
                </a:rPr>
                <a:t>HTTP protocol for publishing </a:t>
              </a:r>
              <a:r>
                <a:rPr lang="ja-JP" altLang="en-US" sz="2100" dirty="0">
                  <a:ea typeface="Gill Sans" pitchFamily="-84" charset="0"/>
                  <a:cs typeface="Gill Sans" pitchFamily="-84" charset="0"/>
                </a:rPr>
                <a:t>“</a:t>
              </a:r>
              <a:r>
                <a:rPr lang="en-US" altLang="ja-JP" sz="2100" dirty="0" err="1">
                  <a:ea typeface="Gill Sans" pitchFamily="-84" charset="0"/>
                  <a:cs typeface="Gill Sans" pitchFamily="-84" charset="0"/>
                </a:rPr>
                <a:t>coverages</a:t>
              </a:r>
              <a:r>
                <a:rPr lang="ja-JP" altLang="en-US" sz="2100" dirty="0">
                  <a:ea typeface="Gill Sans" pitchFamily="-84" charset="0"/>
                  <a:cs typeface="Gill Sans" pitchFamily="-84" charset="0"/>
                </a:rPr>
                <a:t>”</a:t>
              </a:r>
              <a:r>
                <a:rPr lang="en-US" altLang="ja-JP" sz="2100" dirty="0">
                  <a:ea typeface="Gill Sans" pitchFamily="-84" charset="0"/>
                  <a:cs typeface="Gill Sans" pitchFamily="-84" charset="0"/>
                </a:rPr>
                <a:t> (multi-band raster data) </a:t>
              </a:r>
            </a:p>
            <a:p>
              <a:pPr algn="l"/>
              <a:r>
                <a:rPr lang="en-US" sz="2100" dirty="0">
                  <a:ea typeface="Gill Sans" pitchFamily="-84" charset="0"/>
                  <a:cs typeface="Gill Sans" pitchFamily="-84" charset="0"/>
                </a:rPr>
                <a:t>that  can be accessed by clients (</a:t>
              </a:r>
              <a:r>
                <a:rPr lang="en-US" sz="2100" dirty="0" err="1">
                  <a:ea typeface="Gill Sans" pitchFamily="-84" charset="0"/>
                  <a:cs typeface="Gill Sans" pitchFamily="-84" charset="0"/>
                </a:rPr>
                <a:t>GeoTiff</a:t>
              </a:r>
              <a:r>
                <a:rPr lang="en-US" sz="2100" dirty="0">
                  <a:ea typeface="Gill Sans" pitchFamily="-84" charset="0"/>
                  <a:cs typeface="Gill Sans" pitchFamily="-84" charset="0"/>
                </a:rPr>
                <a:t>, HDF)</a:t>
              </a:r>
            </a:p>
          </p:txBody>
        </p:sp>
        <p:pic>
          <p:nvPicPr>
            <p:cNvPr id="78864" name="Picture 12"/>
            <p:cNvPicPr>
              <a:picLocks noChangeAspect="1" noChangeArrowheads="1"/>
            </p:cNvPicPr>
            <p:nvPr/>
          </p:nvPicPr>
          <p:blipFill>
            <a:blip r:embed="rId4"/>
            <a:srcRect/>
            <a:stretch>
              <a:fillRect/>
            </a:stretch>
          </p:blipFill>
          <p:spPr bwMode="auto">
            <a:xfrm rot="-5400000">
              <a:off x="-350" y="350"/>
              <a:ext cx="943" cy="243"/>
            </a:xfrm>
            <a:prstGeom prst="rect">
              <a:avLst/>
            </a:prstGeom>
            <a:noFill/>
            <a:ln w="12700">
              <a:noFill/>
              <a:miter lim="800000"/>
              <a:headEnd/>
              <a:tailEnd/>
            </a:ln>
          </p:spPr>
        </p:pic>
      </p:grpSp>
      <p:grpSp>
        <p:nvGrpSpPr>
          <p:cNvPr id="4" name="Group 13"/>
          <p:cNvGrpSpPr>
            <a:grpSpLocks/>
          </p:cNvGrpSpPr>
          <p:nvPr/>
        </p:nvGrpSpPr>
        <p:grpSpPr bwMode="auto">
          <a:xfrm>
            <a:off x="757908" y="1232615"/>
            <a:ext cx="8100342" cy="1042541"/>
            <a:chOff x="0" y="0"/>
            <a:chExt cx="7257" cy="934"/>
          </a:xfrm>
        </p:grpSpPr>
        <p:sp>
          <p:nvSpPr>
            <p:cNvPr id="78861" name="Rectangle 14"/>
            <p:cNvSpPr>
              <a:spLocks/>
            </p:cNvSpPr>
            <p:nvPr/>
          </p:nvSpPr>
          <p:spPr bwMode="auto">
            <a:xfrm>
              <a:off x="304" y="11"/>
              <a:ext cx="6953" cy="869"/>
            </a:xfrm>
            <a:prstGeom prst="rect">
              <a:avLst/>
            </a:prstGeom>
            <a:noFill/>
            <a:ln w="12700">
              <a:noFill/>
              <a:miter lim="800000"/>
              <a:headEnd/>
              <a:tailEnd/>
            </a:ln>
          </p:spPr>
          <p:txBody>
            <a:bodyPr lIns="0" tIns="0" rIns="0" bIns="0" anchor="ctr">
              <a:prstTxWarp prst="textNoShape">
                <a:avLst/>
              </a:prstTxWarp>
              <a:spAutoFit/>
            </a:bodyPr>
            <a:lstStyle/>
            <a:p>
              <a:pPr algn="l"/>
              <a:r>
                <a:rPr lang="en-US" sz="2100" b="1" i="1" dirty="0">
                  <a:ea typeface="Gill Sans" pitchFamily="-84" charset="0"/>
                  <a:cs typeface="Gill Sans" pitchFamily="-84" charset="0"/>
                </a:rPr>
                <a:t>Web Feature Service (WFS)</a:t>
              </a:r>
            </a:p>
            <a:p>
              <a:pPr algn="l"/>
              <a:r>
                <a:rPr lang="en-US" sz="2100" dirty="0">
                  <a:ea typeface="Gill Sans" pitchFamily="-84" charset="0"/>
                  <a:cs typeface="Gill Sans" pitchFamily="-84" charset="0"/>
                </a:rPr>
                <a:t>HTTP protocol for publishing feature collections that may be queried and updated by clients (features published as GML,…)</a:t>
              </a:r>
            </a:p>
          </p:txBody>
        </p:sp>
        <p:pic>
          <p:nvPicPr>
            <p:cNvPr id="78862" name="Picture 15"/>
            <p:cNvPicPr>
              <a:picLocks noChangeAspect="1" noChangeArrowheads="1"/>
            </p:cNvPicPr>
            <p:nvPr/>
          </p:nvPicPr>
          <p:blipFill>
            <a:blip r:embed="rId5"/>
            <a:srcRect/>
            <a:stretch>
              <a:fillRect/>
            </a:stretch>
          </p:blipFill>
          <p:spPr bwMode="auto">
            <a:xfrm rot="-5400000">
              <a:off x="-347" y="347"/>
              <a:ext cx="934" cy="240"/>
            </a:xfrm>
            <a:prstGeom prst="rect">
              <a:avLst/>
            </a:prstGeom>
            <a:noFill/>
            <a:ln w="12700">
              <a:noFill/>
              <a:miter lim="800000"/>
              <a:headEnd/>
              <a:tailEnd/>
            </a:ln>
          </p:spPr>
        </p:pic>
      </p:grpSp>
      <p:grpSp>
        <p:nvGrpSpPr>
          <p:cNvPr id="5" name="Group 16"/>
          <p:cNvGrpSpPr>
            <a:grpSpLocks/>
          </p:cNvGrpSpPr>
          <p:nvPr/>
        </p:nvGrpSpPr>
        <p:grpSpPr bwMode="auto">
          <a:xfrm>
            <a:off x="757908" y="8930"/>
            <a:ext cx="9439796" cy="1053703"/>
            <a:chOff x="0" y="0"/>
            <a:chExt cx="8456" cy="944"/>
          </a:xfrm>
        </p:grpSpPr>
        <p:sp>
          <p:nvSpPr>
            <p:cNvPr id="78859" name="Rectangle 17"/>
            <p:cNvSpPr>
              <a:spLocks/>
            </p:cNvSpPr>
            <p:nvPr/>
          </p:nvSpPr>
          <p:spPr bwMode="auto">
            <a:xfrm>
              <a:off x="272" y="139"/>
              <a:ext cx="8184" cy="624"/>
            </a:xfrm>
            <a:prstGeom prst="rect">
              <a:avLst/>
            </a:prstGeom>
            <a:noFill/>
            <a:ln w="12700">
              <a:noFill/>
              <a:miter lim="800000"/>
              <a:headEnd/>
              <a:tailEnd/>
            </a:ln>
          </p:spPr>
          <p:txBody>
            <a:bodyPr lIns="0" tIns="0" rIns="0" bIns="0" anchor="ctr">
              <a:prstTxWarp prst="textNoShape">
                <a:avLst/>
              </a:prstTxWarp>
            </a:bodyPr>
            <a:lstStyle/>
            <a:p>
              <a:pPr algn="l"/>
              <a:r>
                <a:rPr lang="en-US" sz="2100" b="1" i="1" dirty="0">
                  <a:ea typeface="Gill Sans" pitchFamily="-84" charset="0"/>
                  <a:cs typeface="Gill Sans" pitchFamily="-84" charset="0"/>
                </a:rPr>
                <a:t>Web Mapping Service (WMS)</a:t>
              </a:r>
              <a:br>
                <a:rPr lang="en-US" sz="2100" b="1" i="1" dirty="0">
                  <a:ea typeface="Gill Sans" pitchFamily="-84" charset="0"/>
                  <a:cs typeface="Gill Sans" pitchFamily="-84" charset="0"/>
                </a:rPr>
              </a:br>
              <a:r>
                <a:rPr lang="en-US" sz="2100" dirty="0">
                  <a:ea typeface="Gill Sans" pitchFamily="-84" charset="0"/>
                  <a:cs typeface="Gill Sans" pitchFamily="-84" charset="0"/>
                </a:rPr>
                <a:t>HTTP protocol for publishing a collection of layers as a map (PNG, JPEG)</a:t>
              </a:r>
            </a:p>
          </p:txBody>
        </p:sp>
        <p:pic>
          <p:nvPicPr>
            <p:cNvPr id="78860" name="Picture 18"/>
            <p:cNvPicPr>
              <a:picLocks noChangeAspect="1" noChangeArrowheads="1"/>
            </p:cNvPicPr>
            <p:nvPr/>
          </p:nvPicPr>
          <p:blipFill>
            <a:blip r:embed="rId6"/>
            <a:srcRect/>
            <a:stretch>
              <a:fillRect/>
            </a:stretch>
          </p:blipFill>
          <p:spPr bwMode="auto">
            <a:xfrm rot="-5400000">
              <a:off x="-350" y="350"/>
              <a:ext cx="943" cy="243"/>
            </a:xfrm>
            <a:prstGeom prst="rect">
              <a:avLst/>
            </a:prstGeom>
            <a:noFill/>
            <a:ln w="12700">
              <a:noFill/>
              <a:miter lim="800000"/>
              <a:headEnd/>
              <a:tailEnd/>
            </a:ln>
          </p:spPr>
        </p:pic>
      </p:gr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0-#ppt_w/2"/>
                                          </p:val>
                                        </p:tav>
                                        <p:tav tm="100000">
                                          <p:val>
                                            <p:strVal val="#ppt_x"/>
                                          </p:val>
                                        </p:tav>
                                      </p:tavLst>
                                    </p:anim>
                                    <p:anim calcmode="lin" valueType="num">
                                      <p:cBhvr additive="base">
                                        <p:cTn id="20"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71682"/>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71685"/>
                                        </p:tgtEl>
                                        <p:attrNameLst>
                                          <p:attrName>style.visibility</p:attrName>
                                        </p:attrNameLst>
                                      </p:cBhvr>
                                      <p:to>
                                        <p:strVal val="visible"/>
                                      </p:to>
                                    </p:set>
                                    <p:animEffect transition="in" filter="wipe(left)">
                                      <p:cBhvr>
                                        <p:cTn id="29" dur="500"/>
                                        <p:tgtEl>
                                          <p:spTgt spid="71685"/>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8"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additive="base">
                                        <p:cTn id="34" dur="500" fill="hold"/>
                                        <p:tgtEl>
                                          <p:spTgt spid="2"/>
                                        </p:tgtEl>
                                        <p:attrNameLst>
                                          <p:attrName>ppt_x</p:attrName>
                                        </p:attrNameLst>
                                      </p:cBhvr>
                                      <p:tavLst>
                                        <p:tav tm="0">
                                          <p:val>
                                            <p:strVal val="0-#ppt_w/2"/>
                                          </p:val>
                                        </p:tav>
                                        <p:tav tm="100000">
                                          <p:val>
                                            <p:strVal val="#ppt_x"/>
                                          </p:val>
                                        </p:tav>
                                      </p:tavLst>
                                    </p:anim>
                                    <p:anim calcmode="lin" valueType="num">
                                      <p:cBhvr additive="base">
                                        <p:cTn id="35"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grpId="0" nodeType="clickEffect">
                                  <p:stCondLst>
                                    <p:cond delay="0"/>
                                  </p:stCondLst>
                                  <p:childTnLst>
                                    <p:set>
                                      <p:cBhvr>
                                        <p:cTn id="39" dur="1" fill="hold">
                                          <p:stCondLst>
                                            <p:cond delay="499"/>
                                          </p:stCondLst>
                                        </p:cTn>
                                        <p:tgtEl>
                                          <p:spTgt spid="71683"/>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71686"/>
                                        </p:tgtEl>
                                        <p:attrNameLst>
                                          <p:attrName>style.visibility</p:attrName>
                                        </p:attrNameLst>
                                      </p:cBhvr>
                                      <p:to>
                                        <p:strVal val="visible"/>
                                      </p:to>
                                    </p:set>
                                    <p:animEffect transition="in" filter="wipe(left)">
                                      <p:cBhvr>
                                        <p:cTn id="44" dur="500"/>
                                        <p:tgtEl>
                                          <p:spTgt spid="71686"/>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71681"/>
                                        </p:tgtEl>
                                        <p:attrNameLst>
                                          <p:attrName>style.visibility</p:attrName>
                                        </p:attrNameLst>
                                      </p:cBhvr>
                                      <p:to>
                                        <p:strVal val="visible"/>
                                      </p:to>
                                    </p:set>
                                    <p:anim calcmode="lin" valueType="num">
                                      <p:cBhvr additive="base">
                                        <p:cTn id="49" dur="500" fill="hold"/>
                                        <p:tgtEl>
                                          <p:spTgt spid="71681"/>
                                        </p:tgtEl>
                                        <p:attrNameLst>
                                          <p:attrName>ppt_x</p:attrName>
                                        </p:attrNameLst>
                                      </p:cBhvr>
                                      <p:tavLst>
                                        <p:tav tm="0">
                                          <p:val>
                                            <p:strVal val="0-#ppt_w/2"/>
                                          </p:val>
                                        </p:tav>
                                        <p:tav tm="100000">
                                          <p:val>
                                            <p:strVal val="#ppt_x"/>
                                          </p:val>
                                        </p:tav>
                                      </p:tavLst>
                                    </p:anim>
                                    <p:anim calcmode="lin" valueType="num">
                                      <p:cBhvr additive="base">
                                        <p:cTn id="50" dur="500" fill="hold"/>
                                        <p:tgtEl>
                                          <p:spTgt spid="71681"/>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499"/>
                                          </p:stCondLst>
                                        </p:cTn>
                                        <p:tgtEl>
                                          <p:spTgt spid="716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1" grpId="0" autoUpdateAnimBg="0"/>
      <p:bldP spid="71682" grpId="0" animBg="1" autoUpdateAnimBg="0"/>
      <p:bldP spid="71683" grpId="0" animBg="1" autoUpdateAnimBg="0"/>
      <p:bldP spid="71684" grpId="0" animBg="1" autoUpdateAnimBg="0"/>
      <p:bldP spid="71685" grpId="0" animBg="1"/>
      <p:bldP spid="7168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1"/>
          <p:cNvSpPr>
            <a:spLocks/>
          </p:cNvSpPr>
          <p:nvPr/>
        </p:nvSpPr>
        <p:spPr bwMode="auto">
          <a:xfrm>
            <a:off x="169664" y="1665387"/>
            <a:ext cx="8795742" cy="3509367"/>
          </a:xfrm>
          <a:prstGeom prst="rect">
            <a:avLst/>
          </a:prstGeom>
          <a:noFill/>
          <a:ln w="12700">
            <a:noFill/>
            <a:miter lim="800000"/>
            <a:headEnd/>
            <a:tailEnd/>
          </a:ln>
        </p:spPr>
        <p:txBody>
          <a:bodyPr lIns="0" tIns="0" rIns="0" bIns="0" anchor="ctr">
            <a:prstTxWarp prst="textNoShape">
              <a:avLst/>
            </a:prstTxWarp>
          </a:bodyPr>
          <a:lstStyle/>
          <a:p>
            <a:pPr algn="l"/>
            <a:r>
              <a:rPr lang="en-US" sz="3400" dirty="0">
                <a:latin typeface="Gill Sans"/>
                <a:ea typeface="Gill Sans" pitchFamily="-84" charset="0"/>
                <a:cs typeface="Gill Sans" pitchFamily="-84" charset="0"/>
              </a:rPr>
              <a:t>http://preview.grid.unep.ch:8080/geoserver/wfs?bbox=112.90721 ,-54.75389 ,158.96037 ,-10.1357 </a:t>
            </a:r>
          </a:p>
          <a:p>
            <a:pPr algn="l"/>
            <a:r>
              <a:rPr lang="en-US" sz="3400" dirty="0">
                <a:latin typeface="Gill Sans"/>
                <a:ea typeface="Gill Sans" pitchFamily="-84" charset="0"/>
                <a:cs typeface="Gill Sans" pitchFamily="-84" charset="0"/>
              </a:rPr>
              <a:t>&amp;styles=</a:t>
            </a:r>
            <a:r>
              <a:rPr lang="en-US" sz="3400" dirty="0" err="1">
                <a:latin typeface="Gill Sans"/>
                <a:ea typeface="Gill Sans" pitchFamily="-84" charset="0"/>
                <a:cs typeface="Gill Sans" pitchFamily="-84" charset="0"/>
              </a:rPr>
              <a:t>cyclones_style</a:t>
            </a:r>
            <a:endParaRPr lang="en-US" sz="3400" dirty="0">
              <a:latin typeface="Gill Sans"/>
              <a:ea typeface="Gill Sans" pitchFamily="-84" charset="0"/>
              <a:cs typeface="Gill Sans" pitchFamily="-84" charset="0"/>
            </a:endParaRPr>
          </a:p>
          <a:p>
            <a:pPr algn="l"/>
            <a:r>
              <a:rPr lang="en-US" sz="3400" dirty="0">
                <a:latin typeface="Gill Sans"/>
                <a:ea typeface="Gill Sans" pitchFamily="-84" charset="0"/>
                <a:cs typeface="Gill Sans" pitchFamily="-84" charset="0"/>
              </a:rPr>
              <a:t>&amp;request=</a:t>
            </a:r>
            <a:r>
              <a:rPr lang="en-US" sz="3400" dirty="0" err="1">
                <a:latin typeface="Gill Sans"/>
                <a:ea typeface="Gill Sans" pitchFamily="-84" charset="0"/>
                <a:cs typeface="Gill Sans" pitchFamily="-84" charset="0"/>
              </a:rPr>
              <a:t>GetFeature</a:t>
            </a:r>
            <a:endParaRPr lang="en-US" sz="3400" dirty="0">
              <a:latin typeface="Gill Sans"/>
              <a:ea typeface="Gill Sans" pitchFamily="-84" charset="0"/>
              <a:cs typeface="Gill Sans" pitchFamily="-84" charset="0"/>
            </a:endParaRPr>
          </a:p>
          <a:p>
            <a:pPr algn="l"/>
            <a:r>
              <a:rPr lang="en-US" sz="3400" dirty="0">
                <a:latin typeface="Gill Sans"/>
                <a:ea typeface="Gill Sans" pitchFamily="-84" charset="0"/>
                <a:cs typeface="Gill Sans" pitchFamily="-84" charset="0"/>
              </a:rPr>
              <a:t>&amp;version=1.0.0</a:t>
            </a:r>
          </a:p>
          <a:p>
            <a:pPr algn="l"/>
            <a:r>
              <a:rPr lang="en-US" sz="3400" dirty="0">
                <a:latin typeface="Gill Sans"/>
                <a:ea typeface="Gill Sans" pitchFamily="-84" charset="0"/>
                <a:cs typeface="Gill Sans" pitchFamily="-84" charset="0"/>
              </a:rPr>
              <a:t>&amp;</a:t>
            </a:r>
            <a:r>
              <a:rPr lang="en-US" sz="3400" dirty="0" err="1">
                <a:latin typeface="Gill Sans"/>
                <a:ea typeface="Gill Sans" pitchFamily="-84" charset="0"/>
                <a:cs typeface="Gill Sans" pitchFamily="-84" charset="0"/>
              </a:rPr>
              <a:t>typename</a:t>
            </a:r>
            <a:r>
              <a:rPr lang="en-US" sz="3400" dirty="0">
                <a:latin typeface="Gill Sans"/>
                <a:ea typeface="Gill Sans" pitchFamily="-84" charset="0"/>
                <a:cs typeface="Gill Sans" pitchFamily="-84" charset="0"/>
              </a:rPr>
              <a:t>=</a:t>
            </a:r>
            <a:r>
              <a:rPr lang="en-US" sz="3400" dirty="0" err="1">
                <a:latin typeface="Gill Sans"/>
                <a:ea typeface="Gill Sans" pitchFamily="-84" charset="0"/>
                <a:cs typeface="Gill Sans" pitchFamily="-84" charset="0"/>
              </a:rPr>
              <a:t>preview:cy_intensity</a:t>
            </a:r>
            <a:endParaRPr lang="en-US" sz="3400" dirty="0">
              <a:latin typeface="Gill Sans"/>
              <a:ea typeface="Gill Sans" pitchFamily="-84" charset="0"/>
              <a:cs typeface="Gill Sans" pitchFamily="-84" charset="0"/>
            </a:endParaRPr>
          </a:p>
          <a:p>
            <a:pPr algn="l"/>
            <a:r>
              <a:rPr lang="en-US" sz="3400" dirty="0">
                <a:latin typeface="Gill Sans"/>
                <a:ea typeface="Gill Sans" pitchFamily="-84" charset="0"/>
                <a:cs typeface="Gill Sans" pitchFamily="-84" charset="0"/>
              </a:rPr>
              <a:t>&amp;</a:t>
            </a:r>
            <a:r>
              <a:rPr lang="en-US" sz="3400" dirty="0" err="1">
                <a:latin typeface="Gill Sans"/>
                <a:ea typeface="Gill Sans" pitchFamily="-84" charset="0"/>
                <a:cs typeface="Gill Sans" pitchFamily="-84" charset="0"/>
              </a:rPr>
              <a:t>srs</a:t>
            </a:r>
            <a:r>
              <a:rPr lang="en-US" sz="3400" dirty="0">
                <a:latin typeface="Gill Sans"/>
                <a:ea typeface="Gill Sans" pitchFamily="-84" charset="0"/>
                <a:cs typeface="Gill Sans" pitchFamily="-84" charset="0"/>
              </a:rPr>
              <a:t>=EPSG:4326</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700"/>
                                  </p:stCondLst>
                                  <p:childTnLst>
                                    <p:set>
                                      <p:cBhvr>
                                        <p:cTn id="6" dur="1" fill="hold">
                                          <p:stCondLst>
                                            <p:cond delay="499"/>
                                          </p:stCondLst>
                                        </p:cTn>
                                        <p:tgtEl>
                                          <p:spTgt spid="73729">
                                            <p:txEl>
                                              <p:pRg st="0" end="0"/>
                                            </p:txEl>
                                          </p:spTgt>
                                        </p:tgtEl>
                                        <p:attrNameLst>
                                          <p:attrName>style.visibility</p:attrName>
                                        </p:attrNameLst>
                                      </p:cBhvr>
                                      <p:to>
                                        <p:strVal val="visible"/>
                                      </p:to>
                                    </p:set>
                                  </p:childTnLst>
                                </p:cTn>
                              </p:par>
                            </p:childTnLst>
                          </p:cTn>
                        </p:par>
                        <p:par>
                          <p:cTn id="7" fill="hold" nodeType="afterGroup">
                            <p:stCondLst>
                              <p:cond delay="1200"/>
                            </p:stCondLst>
                            <p:childTnLst>
                              <p:par>
                                <p:cTn id="8" presetID="1" presetClass="entr" presetSubtype="0" fill="hold" grpId="0" nodeType="afterEffect">
                                  <p:stCondLst>
                                    <p:cond delay="700"/>
                                  </p:stCondLst>
                                  <p:childTnLst>
                                    <p:set>
                                      <p:cBhvr>
                                        <p:cTn id="9" dur="1" fill="hold">
                                          <p:stCondLst>
                                            <p:cond delay="499"/>
                                          </p:stCondLst>
                                        </p:cTn>
                                        <p:tgtEl>
                                          <p:spTgt spid="73729">
                                            <p:txEl>
                                              <p:pRg st="1" end="1"/>
                                            </p:txEl>
                                          </p:spTgt>
                                        </p:tgtEl>
                                        <p:attrNameLst>
                                          <p:attrName>style.visibility</p:attrName>
                                        </p:attrNameLst>
                                      </p:cBhvr>
                                      <p:to>
                                        <p:strVal val="visible"/>
                                      </p:to>
                                    </p:set>
                                  </p:childTnLst>
                                </p:cTn>
                              </p:par>
                            </p:childTnLst>
                          </p:cTn>
                        </p:par>
                        <p:par>
                          <p:cTn id="10" fill="hold" nodeType="afterGroup">
                            <p:stCondLst>
                              <p:cond delay="2400"/>
                            </p:stCondLst>
                            <p:childTnLst>
                              <p:par>
                                <p:cTn id="11" presetID="1" presetClass="entr" presetSubtype="0" fill="hold" grpId="0" nodeType="afterEffect">
                                  <p:stCondLst>
                                    <p:cond delay="700"/>
                                  </p:stCondLst>
                                  <p:childTnLst>
                                    <p:set>
                                      <p:cBhvr>
                                        <p:cTn id="12" dur="1" fill="hold">
                                          <p:stCondLst>
                                            <p:cond delay="499"/>
                                          </p:stCondLst>
                                        </p:cTn>
                                        <p:tgtEl>
                                          <p:spTgt spid="73729">
                                            <p:txEl>
                                              <p:pRg st="2" end="2"/>
                                            </p:txEl>
                                          </p:spTgt>
                                        </p:tgtEl>
                                        <p:attrNameLst>
                                          <p:attrName>style.visibility</p:attrName>
                                        </p:attrNameLst>
                                      </p:cBhvr>
                                      <p:to>
                                        <p:strVal val="visible"/>
                                      </p:to>
                                    </p:set>
                                  </p:childTnLst>
                                </p:cTn>
                              </p:par>
                            </p:childTnLst>
                          </p:cTn>
                        </p:par>
                        <p:par>
                          <p:cTn id="13" fill="hold" nodeType="afterGroup">
                            <p:stCondLst>
                              <p:cond delay="3600"/>
                            </p:stCondLst>
                            <p:childTnLst>
                              <p:par>
                                <p:cTn id="14" presetID="1" presetClass="entr" presetSubtype="0" fill="hold" grpId="0" nodeType="afterEffect">
                                  <p:stCondLst>
                                    <p:cond delay="700"/>
                                  </p:stCondLst>
                                  <p:childTnLst>
                                    <p:set>
                                      <p:cBhvr>
                                        <p:cTn id="15" dur="1" fill="hold">
                                          <p:stCondLst>
                                            <p:cond delay="499"/>
                                          </p:stCondLst>
                                        </p:cTn>
                                        <p:tgtEl>
                                          <p:spTgt spid="73729">
                                            <p:txEl>
                                              <p:pRg st="3" end="3"/>
                                            </p:txEl>
                                          </p:spTgt>
                                        </p:tgtEl>
                                        <p:attrNameLst>
                                          <p:attrName>style.visibility</p:attrName>
                                        </p:attrNameLst>
                                      </p:cBhvr>
                                      <p:to>
                                        <p:strVal val="visible"/>
                                      </p:to>
                                    </p:set>
                                  </p:childTnLst>
                                </p:cTn>
                              </p:par>
                            </p:childTnLst>
                          </p:cTn>
                        </p:par>
                        <p:par>
                          <p:cTn id="16" fill="hold" nodeType="afterGroup">
                            <p:stCondLst>
                              <p:cond delay="4800"/>
                            </p:stCondLst>
                            <p:childTnLst>
                              <p:par>
                                <p:cTn id="17" presetID="1" presetClass="entr" presetSubtype="0" fill="hold" grpId="0" nodeType="afterEffect">
                                  <p:stCondLst>
                                    <p:cond delay="700"/>
                                  </p:stCondLst>
                                  <p:childTnLst>
                                    <p:set>
                                      <p:cBhvr>
                                        <p:cTn id="18" dur="1" fill="hold">
                                          <p:stCondLst>
                                            <p:cond delay="499"/>
                                          </p:stCondLst>
                                        </p:cTn>
                                        <p:tgtEl>
                                          <p:spTgt spid="73729">
                                            <p:txEl>
                                              <p:pRg st="4" end="4"/>
                                            </p:txEl>
                                          </p:spTgt>
                                        </p:tgtEl>
                                        <p:attrNameLst>
                                          <p:attrName>style.visibility</p:attrName>
                                        </p:attrNameLst>
                                      </p:cBhvr>
                                      <p:to>
                                        <p:strVal val="visible"/>
                                      </p:to>
                                    </p:set>
                                  </p:childTnLst>
                                </p:cTn>
                              </p:par>
                            </p:childTnLst>
                          </p:cTn>
                        </p:par>
                        <p:par>
                          <p:cTn id="19" fill="hold" nodeType="afterGroup">
                            <p:stCondLst>
                              <p:cond delay="6000"/>
                            </p:stCondLst>
                            <p:childTnLst>
                              <p:par>
                                <p:cTn id="20" presetID="1" presetClass="entr" presetSubtype="0" fill="hold" grpId="0" nodeType="afterEffect">
                                  <p:stCondLst>
                                    <p:cond delay="700"/>
                                  </p:stCondLst>
                                  <p:childTnLst>
                                    <p:set>
                                      <p:cBhvr>
                                        <p:cTn id="21" dur="1" fill="hold">
                                          <p:stCondLst>
                                            <p:cond delay="499"/>
                                          </p:stCondLst>
                                        </p:cTn>
                                        <p:tgtEl>
                                          <p:spTgt spid="7372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29" grpId="0" build="p" autoUpdateAnimBg="0" advAuto="70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1"/>
          <p:cNvPicPr>
            <a:picLocks noChangeAspect="1" noChangeArrowheads="1"/>
          </p:cNvPicPr>
          <p:nvPr/>
        </p:nvPicPr>
        <p:blipFill>
          <a:blip r:embed="rId3"/>
          <a:srcRect/>
          <a:stretch>
            <a:fillRect/>
          </a:stretch>
        </p:blipFill>
        <p:spPr bwMode="auto">
          <a:xfrm>
            <a:off x="894080" y="365760"/>
            <a:ext cx="7741920" cy="5806440"/>
          </a:xfrm>
          <a:prstGeom prst="rect">
            <a:avLst/>
          </a:prstGeom>
          <a:noFill/>
          <a:ln w="12700">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1"/>
          <p:cNvPicPr>
            <a:picLocks noChangeAspect="1" noChangeArrowheads="1"/>
          </p:cNvPicPr>
          <p:nvPr/>
        </p:nvPicPr>
        <p:blipFill>
          <a:blip r:embed="rId3"/>
          <a:srcRect/>
          <a:stretch>
            <a:fillRect/>
          </a:stretch>
        </p:blipFill>
        <p:spPr bwMode="auto">
          <a:xfrm>
            <a:off x="568960" y="-1116"/>
            <a:ext cx="8566109" cy="6510411"/>
          </a:xfrm>
          <a:prstGeom prst="rect">
            <a:avLst/>
          </a:prstGeom>
          <a:noFill/>
          <a:ln w="12700">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1"/>
          <p:cNvPicPr>
            <a:picLocks noChangeAspect="1" noChangeArrowheads="1"/>
          </p:cNvPicPr>
          <p:nvPr/>
        </p:nvPicPr>
        <p:blipFill>
          <a:blip r:embed="rId3"/>
          <a:srcRect/>
          <a:stretch>
            <a:fillRect/>
          </a:stretch>
        </p:blipFill>
        <p:spPr bwMode="auto">
          <a:xfrm>
            <a:off x="-3349" y="0"/>
            <a:ext cx="9482212" cy="8094762"/>
          </a:xfrm>
          <a:prstGeom prst="rect">
            <a:avLst/>
          </a:prstGeom>
          <a:noFill/>
          <a:ln w="12700">
            <a:noFill/>
            <a:miter lim="800000"/>
            <a:headEnd/>
            <a:tailEnd/>
          </a:ln>
        </p:spPr>
      </p:pic>
      <p:sp>
        <p:nvSpPr>
          <p:cNvPr id="79874" name="Rectangle 2"/>
          <p:cNvSpPr>
            <a:spLocks/>
          </p:cNvSpPr>
          <p:nvPr/>
        </p:nvSpPr>
        <p:spPr bwMode="auto">
          <a:xfrm>
            <a:off x="0" y="129480"/>
            <a:ext cx="9135070" cy="1553766"/>
          </a:xfrm>
          <a:prstGeom prst="rect">
            <a:avLst/>
          </a:prstGeom>
          <a:noFill/>
          <a:ln w="12700">
            <a:noFill/>
            <a:miter lim="800000"/>
            <a:headEnd/>
            <a:tailEnd/>
          </a:ln>
        </p:spPr>
        <p:txBody>
          <a:bodyPr lIns="0" tIns="0" rIns="0" bIns="0" anchor="ctr">
            <a:prstTxWarp prst="textNoShape">
              <a:avLst/>
            </a:prstTxWarp>
          </a:bodyPr>
          <a:lstStyle/>
          <a:p>
            <a:pPr algn="ctr"/>
            <a:r>
              <a:rPr lang="en-US" sz="4400" dirty="0">
                <a:latin typeface="Gill Sans"/>
                <a:ea typeface="Gill Sans" pitchFamily="-84" charset="0"/>
                <a:cs typeface="Gill Sans" pitchFamily="-84" charset="0"/>
              </a:rPr>
              <a:t>How to connect distributed &amp; </a:t>
            </a:r>
            <a:r>
              <a:rPr lang="en-US" sz="4400" dirty="0" err="1">
                <a:latin typeface="Gill Sans"/>
                <a:ea typeface="Gill Sans" pitchFamily="-84" charset="0"/>
                <a:cs typeface="Gill Sans" pitchFamily="-84" charset="0"/>
              </a:rPr>
              <a:t>heterogenous</a:t>
            </a:r>
            <a:r>
              <a:rPr lang="en-US" sz="4400" dirty="0">
                <a:latin typeface="Gill Sans"/>
                <a:ea typeface="Gill Sans" pitchFamily="-84" charset="0"/>
                <a:cs typeface="Gill Sans" pitchFamily="-84" charset="0"/>
              </a:rPr>
              <a:t> data sources?</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8" presetClass="entr" presetSubtype="0" fill="hold" grpId="0" nodeType="afterEffect">
                                  <p:stCondLst>
                                    <p:cond delay="1000"/>
                                  </p:stCondLst>
                                  <p:childTnLst>
                                    <p:set>
                                      <p:cBhvr>
                                        <p:cTn id="6" dur="1" fill="hold">
                                          <p:stCondLst>
                                            <p:cond delay="499"/>
                                          </p:stCondLst>
                                        </p:cTn>
                                        <p:tgtEl>
                                          <p:spTgt spid="798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4" grpId="0"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1"/>
          <p:cNvSpPr>
            <a:spLocks/>
          </p:cNvSpPr>
          <p:nvPr/>
        </p:nvSpPr>
        <p:spPr bwMode="auto">
          <a:xfrm>
            <a:off x="3941341" y="2924473"/>
            <a:ext cx="1177944" cy="969496"/>
          </a:xfrm>
          <a:prstGeom prst="rect">
            <a:avLst/>
          </a:prstGeom>
          <a:noFill/>
          <a:ln w="12700">
            <a:noFill/>
            <a:miter lim="800000"/>
            <a:headEnd/>
            <a:tailEnd/>
          </a:ln>
        </p:spPr>
        <p:txBody>
          <a:bodyPr wrap="none" lIns="0" tIns="0" rIns="0" bIns="0" anchor="ctr">
            <a:prstTxWarp prst="textNoShape">
              <a:avLst/>
            </a:prstTxWarp>
            <a:spAutoFit/>
          </a:bodyPr>
          <a:lstStyle/>
          <a:p>
            <a:r>
              <a:rPr lang="en-US" sz="6300" dirty="0">
                <a:latin typeface="Gill Sans"/>
                <a:ea typeface="Gill Sans" pitchFamily="-84" charset="0"/>
                <a:cs typeface="Gill Sans" pitchFamily="-84" charset="0"/>
              </a:rPr>
              <a:t>SDI</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81921"/>
                                        </p:tgtEl>
                                        <p:attrNameLst>
                                          <p:attrName>style.visibility</p:attrName>
                                        </p:attrNameLst>
                                      </p:cBhvr>
                                      <p:to>
                                        <p:strVal val="visible"/>
                                      </p:to>
                                    </p:set>
                                    <p:anim calcmode="lin" valueType="num">
                                      <p:cBhvr>
                                        <p:cTn id="7" dur="1000" fill="hold"/>
                                        <p:tgtEl>
                                          <p:spTgt spid="81921"/>
                                        </p:tgtEl>
                                        <p:attrNameLst>
                                          <p:attrName>ppt_w</p:attrName>
                                        </p:attrNameLst>
                                      </p:cBhvr>
                                      <p:tavLst>
                                        <p:tav tm="0">
                                          <p:val>
                                            <p:fltVal val="0"/>
                                          </p:val>
                                        </p:tav>
                                        <p:tav tm="100000">
                                          <p:val>
                                            <p:strVal val="#ppt_w"/>
                                          </p:val>
                                        </p:tav>
                                      </p:tavLst>
                                    </p:anim>
                                    <p:anim calcmode="lin" valueType="num">
                                      <p:cBhvr>
                                        <p:cTn id="8" dur="1000" fill="hold"/>
                                        <p:tgtEl>
                                          <p:spTgt spid="81921"/>
                                        </p:tgtEl>
                                        <p:attrNameLst>
                                          <p:attrName>ppt_h</p:attrName>
                                        </p:attrNameLst>
                                      </p:cBhvr>
                                      <p:tavLst>
                                        <p:tav tm="0">
                                          <p:val>
                                            <p:fltVal val="0"/>
                                          </p:val>
                                        </p:tav>
                                        <p:tav tm="100000">
                                          <p:val>
                                            <p:strVal val="#ppt_h"/>
                                          </p:val>
                                        </p:tav>
                                      </p:tavLst>
                                    </p:anim>
                                    <p:anim calcmode="lin" valueType="num">
                                      <p:cBhvr>
                                        <p:cTn id="9" dur="1000" fill="hold"/>
                                        <p:tgtEl>
                                          <p:spTgt spid="8192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192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1"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1"/>
          <p:cNvSpPr>
            <a:spLocks/>
          </p:cNvSpPr>
          <p:nvPr/>
        </p:nvSpPr>
        <p:spPr bwMode="auto">
          <a:xfrm>
            <a:off x="0" y="2924473"/>
            <a:ext cx="9135070" cy="1000125"/>
          </a:xfrm>
          <a:prstGeom prst="rect">
            <a:avLst/>
          </a:prstGeom>
          <a:noFill/>
          <a:ln w="12700">
            <a:noFill/>
            <a:miter lim="800000"/>
            <a:headEnd/>
            <a:tailEnd/>
          </a:ln>
        </p:spPr>
        <p:txBody>
          <a:bodyPr lIns="0" tIns="0" rIns="0" bIns="0" anchor="ctr">
            <a:prstTxWarp prst="textNoShape">
              <a:avLst/>
            </a:prstTxWarp>
          </a:bodyPr>
          <a:lstStyle/>
          <a:p>
            <a:pPr algn="ctr"/>
            <a:r>
              <a:rPr lang="en-US" sz="6300" dirty="0">
                <a:latin typeface="Gill Sans"/>
                <a:ea typeface="Gill Sans" pitchFamily="-84" charset="0"/>
                <a:cs typeface="Gill Sans" pitchFamily="-84" charset="0"/>
              </a:rPr>
              <a:t>Spatial Data Infrastructure</a:t>
            </a:r>
          </a:p>
        </p:txBody>
      </p:sp>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1"/>
          <p:cNvSpPr>
            <a:spLocks/>
          </p:cNvSpPr>
          <p:nvPr/>
        </p:nvSpPr>
        <p:spPr bwMode="auto">
          <a:xfrm>
            <a:off x="325120" y="3200400"/>
            <a:ext cx="8524240" cy="2741612"/>
          </a:xfrm>
          <a:prstGeom prst="rect">
            <a:avLst/>
          </a:prstGeom>
          <a:noFill/>
          <a:ln w="12700">
            <a:noFill/>
            <a:miter lim="800000"/>
            <a:headEnd/>
            <a:tailEnd/>
          </a:ln>
        </p:spPr>
        <p:txBody>
          <a:bodyPr lIns="0" tIns="0" rIns="0" bIns="0" anchor="ctr">
            <a:prstTxWarp prst="textNoShape">
              <a:avLst/>
            </a:prstTxWarp>
          </a:bodyPr>
          <a:lstStyle/>
          <a:p>
            <a:pPr algn="ctr"/>
            <a:r>
              <a:rPr lang="en-US" sz="3200" dirty="0">
                <a:latin typeface="Gill Sans"/>
                <a:ea typeface="Gill Sans" pitchFamily="-84" charset="0"/>
                <a:cs typeface="Gill Sans" pitchFamily="-84" charset="0"/>
              </a:rPr>
              <a:t>Enabling environment that supports easy access to and utilization of geospatial data.</a:t>
            </a:r>
          </a:p>
          <a:p>
            <a:pPr algn="ctr"/>
            <a:r>
              <a:rPr lang="en-US" sz="3200" dirty="0" err="1">
                <a:latin typeface="Gill Sans"/>
                <a:ea typeface="Gill Sans" pitchFamily="-84" charset="0"/>
                <a:cs typeface="Gill Sans" pitchFamily="-84" charset="0"/>
              </a:rPr>
              <a:t>SDIs</a:t>
            </a:r>
            <a:r>
              <a:rPr lang="en-US" sz="3200" dirty="0">
                <a:latin typeface="Gill Sans"/>
                <a:ea typeface="Gill Sans" pitchFamily="-84" charset="0"/>
                <a:cs typeface="Gill Sans" pitchFamily="-84" charset="0"/>
              </a:rPr>
              <a:t> are more than just data repositories.</a:t>
            </a:r>
          </a:p>
          <a:p>
            <a:pPr algn="ctr"/>
            <a:r>
              <a:rPr lang="en-US" sz="3200" dirty="0">
                <a:latin typeface="Gill Sans"/>
                <a:ea typeface="Gill Sans" pitchFamily="-84" charset="0"/>
                <a:cs typeface="Gill Sans" pitchFamily="-84" charset="0"/>
              </a:rPr>
              <a:t>Discovery, visualization, evaluation, and access to geospatial data and information.</a:t>
            </a:r>
          </a:p>
        </p:txBody>
      </p:sp>
      <p:pic>
        <p:nvPicPr>
          <p:cNvPr id="93186" name="Picture 2"/>
          <p:cNvPicPr>
            <a:picLocks noChangeAspect="1" noChangeArrowheads="1"/>
          </p:cNvPicPr>
          <p:nvPr/>
        </p:nvPicPr>
        <p:blipFill>
          <a:blip r:embed="rId3"/>
          <a:srcRect/>
          <a:stretch>
            <a:fillRect/>
          </a:stretch>
        </p:blipFill>
        <p:spPr bwMode="auto">
          <a:xfrm>
            <a:off x="1785938" y="0"/>
            <a:ext cx="5563195" cy="2781598"/>
          </a:xfrm>
          <a:prstGeom prst="rect">
            <a:avLst/>
          </a:prstGeom>
          <a:noFill/>
          <a:ln w="12700">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601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601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8601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7" grpId="0" build="p"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Picture 1"/>
          <p:cNvPicPr>
            <a:picLocks noChangeAspect="1" noChangeArrowheads="1"/>
          </p:cNvPicPr>
          <p:nvPr/>
        </p:nvPicPr>
        <p:blipFill>
          <a:blip r:embed="rId3"/>
          <a:srcRect/>
          <a:stretch>
            <a:fillRect/>
          </a:stretch>
        </p:blipFill>
        <p:spPr bwMode="auto">
          <a:xfrm>
            <a:off x="0" y="1745059"/>
            <a:ext cx="9144000" cy="4554141"/>
          </a:xfrm>
          <a:prstGeom prst="rect">
            <a:avLst/>
          </a:prstGeom>
          <a:noFill/>
          <a:ln w="12700">
            <a:noFill/>
            <a:miter lim="800000"/>
            <a:headEnd/>
            <a:tailEnd/>
          </a:ln>
        </p:spPr>
      </p:pic>
      <p:grpSp>
        <p:nvGrpSpPr>
          <p:cNvPr id="2" name="Group 2"/>
          <p:cNvGrpSpPr>
            <a:grpSpLocks/>
          </p:cNvGrpSpPr>
          <p:nvPr/>
        </p:nvGrpSpPr>
        <p:grpSpPr bwMode="auto">
          <a:xfrm>
            <a:off x="1046480" y="112042"/>
            <a:ext cx="8088064" cy="1357313"/>
            <a:chOff x="938" y="0"/>
            <a:chExt cx="7246" cy="1216"/>
          </a:xfrm>
        </p:grpSpPr>
        <p:sp>
          <p:nvSpPr>
            <p:cNvPr id="95235" name="Rectangle 3"/>
            <p:cNvSpPr>
              <a:spLocks/>
            </p:cNvSpPr>
            <p:nvPr/>
          </p:nvSpPr>
          <p:spPr bwMode="auto">
            <a:xfrm>
              <a:off x="938" y="0"/>
              <a:ext cx="7246" cy="1216"/>
            </a:xfrm>
            <a:prstGeom prst="rect">
              <a:avLst/>
            </a:prstGeom>
            <a:noFill/>
            <a:ln w="12700">
              <a:noFill/>
              <a:miter lim="800000"/>
              <a:headEnd/>
              <a:tailEnd/>
            </a:ln>
          </p:spPr>
          <p:txBody>
            <a:bodyPr lIns="0" tIns="0" rIns="0" bIns="0" anchor="ctr">
              <a:prstTxWarp prst="textNoShape">
                <a:avLst/>
              </a:prstTxWarp>
            </a:bodyPr>
            <a:lstStyle/>
            <a:p>
              <a:r>
                <a:rPr lang="ja-JP" altLang="en-US" sz="2000" i="1" dirty="0">
                  <a:solidFill>
                    <a:schemeClr val="tx1"/>
                  </a:solidFill>
                  <a:latin typeface="Gill Sans"/>
                  <a:ea typeface="Gill Sans" pitchFamily="-84" charset="0"/>
                  <a:cs typeface="Gill Sans" pitchFamily="-84" charset="0"/>
                </a:rPr>
                <a:t>“</a:t>
              </a:r>
              <a:r>
                <a:rPr lang="en-US" altLang="ja-JP" sz="2000" i="1" dirty="0">
                  <a:solidFill>
                    <a:schemeClr val="tx1"/>
                  </a:solidFill>
                  <a:latin typeface="Gill Sans"/>
                  <a:ea typeface="Gill Sans" pitchFamily="-84" charset="0"/>
                  <a:cs typeface="Gill Sans" pitchFamily="-84" charset="0"/>
                </a:rPr>
                <a:t>an umbrella of policies, standards and procedures under which organizations and technologies interact to foster more efficient use, management and production of geospatial data</a:t>
              </a:r>
              <a:r>
                <a:rPr lang="ja-JP" altLang="en-US" sz="2000" i="1" dirty="0">
                  <a:solidFill>
                    <a:schemeClr val="tx1"/>
                  </a:solidFill>
                  <a:latin typeface="Gill Sans"/>
                  <a:ea typeface="Gill Sans" pitchFamily="-84" charset="0"/>
                  <a:cs typeface="Gill Sans" pitchFamily="-84" charset="0"/>
                </a:rPr>
                <a:t>”</a:t>
              </a:r>
              <a:endParaRPr lang="en-US" sz="2000" i="1" dirty="0">
                <a:solidFill>
                  <a:schemeClr val="tx1"/>
                </a:solidFill>
                <a:latin typeface="Gill Sans"/>
                <a:ea typeface="Gill Sans" pitchFamily="-84" charset="0"/>
                <a:cs typeface="Gill Sans" pitchFamily="-84" charset="0"/>
              </a:endParaRPr>
            </a:p>
          </p:txBody>
        </p:sp>
        <p:sp>
          <p:nvSpPr>
            <p:cNvPr id="95236" name="Rectangle 4"/>
            <p:cNvSpPr>
              <a:spLocks/>
            </p:cNvSpPr>
            <p:nvPr/>
          </p:nvSpPr>
          <p:spPr bwMode="auto">
            <a:xfrm>
              <a:off x="6218" y="951"/>
              <a:ext cx="1346" cy="256"/>
            </a:xfrm>
            <a:prstGeom prst="rect">
              <a:avLst/>
            </a:prstGeom>
            <a:noFill/>
            <a:ln w="12700">
              <a:noFill/>
              <a:miter lim="800000"/>
              <a:headEnd/>
              <a:tailEnd/>
            </a:ln>
          </p:spPr>
          <p:txBody>
            <a:bodyPr lIns="0" tIns="0" rIns="0" bIns="0" anchor="ctr">
              <a:prstTxWarp prst="textNoShape">
                <a:avLst/>
              </a:prstTxWarp>
            </a:bodyPr>
            <a:lstStyle/>
            <a:p>
              <a:pPr>
                <a:spcBef>
                  <a:spcPts val="1687"/>
                </a:spcBef>
              </a:pPr>
              <a:r>
                <a:rPr lang="en-US" sz="2000" i="1" dirty="0">
                  <a:latin typeface="Gill Sans"/>
                  <a:ea typeface="Gill Sans" pitchFamily="-84" charset="0"/>
                  <a:cs typeface="Gill Sans" pitchFamily="-84" charset="0"/>
                </a:rPr>
                <a:t>GSDI (2004)</a:t>
              </a:r>
            </a:p>
          </p:txBody>
        </p:sp>
      </p:gr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352320" y="6356350"/>
            <a:ext cx="334480" cy="365125"/>
          </a:xfrm>
        </p:spPr>
        <p:txBody>
          <a:bodyPr/>
          <a:lstStyle/>
          <a:p>
            <a:fld id="{BB94B09F-8FCB-7141-A19E-A8444146AAFD}" type="slidenum">
              <a:rPr lang="en-US" smtClean="0"/>
              <a:pPr/>
              <a:t>4</a:t>
            </a:fld>
            <a:endParaRPr lang="en-US" dirty="0"/>
          </a:p>
        </p:txBody>
      </p:sp>
      <p:sp>
        <p:nvSpPr>
          <p:cNvPr id="7" name="TextBox 6"/>
          <p:cNvSpPr txBox="1"/>
          <p:nvPr/>
        </p:nvSpPr>
        <p:spPr>
          <a:xfrm>
            <a:off x="914400" y="0"/>
            <a:ext cx="8229600" cy="492443"/>
          </a:xfrm>
          <a:prstGeom prst="rect">
            <a:avLst/>
          </a:prstGeom>
          <a:noFill/>
        </p:spPr>
        <p:txBody>
          <a:bodyPr wrap="square" rtlCol="0">
            <a:spAutoFit/>
          </a:bodyPr>
          <a:lstStyle/>
          <a:p>
            <a:r>
              <a:rPr lang="en-US" sz="2600" b="1" dirty="0" smtClean="0"/>
              <a:t>Sharing Geospatial Data</a:t>
            </a:r>
            <a:endParaRPr lang="it-IT" sz="2600" b="1" dirty="0"/>
          </a:p>
        </p:txBody>
      </p:sp>
      <p:pic>
        <p:nvPicPr>
          <p:cNvPr id="4" name="Picture 1"/>
          <p:cNvPicPr>
            <a:picLocks noChangeAspect="1" noChangeArrowheads="1"/>
          </p:cNvPicPr>
          <p:nvPr/>
        </p:nvPicPr>
        <p:blipFill>
          <a:blip r:embed="rId3"/>
          <a:srcRect/>
          <a:stretch>
            <a:fillRect/>
          </a:stretch>
        </p:blipFill>
        <p:spPr bwMode="auto">
          <a:xfrm>
            <a:off x="914400" y="492443"/>
            <a:ext cx="7518400" cy="5638800"/>
          </a:xfrm>
          <a:prstGeom prst="rect">
            <a:avLst/>
          </a:prstGeom>
          <a:noFill/>
          <a:ln w="12700">
            <a:noFill/>
            <a:miter lim="800000"/>
            <a:headEnd/>
            <a:tailEnd/>
          </a:ln>
        </p:spPr>
      </p:pic>
    </p:spTree>
    <p:extLst>
      <p:ext uri="{BB962C8B-B14F-4D97-AF65-F5344CB8AC3E}">
        <p14:creationId xmlns:p14="http://schemas.microsoft.com/office/powerpoint/2010/main" val="3209181492"/>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1"/>
          <p:cNvPicPr>
            <a:picLocks noChangeAspect="1" noChangeArrowheads="1"/>
          </p:cNvPicPr>
          <p:nvPr/>
        </p:nvPicPr>
        <p:blipFill>
          <a:blip r:embed="rId3"/>
          <a:srcRect/>
          <a:stretch>
            <a:fillRect/>
          </a:stretch>
        </p:blipFill>
        <p:spPr bwMode="auto">
          <a:xfrm>
            <a:off x="2134196" y="205383"/>
            <a:ext cx="4875609" cy="4875609"/>
          </a:xfrm>
          <a:prstGeom prst="rect">
            <a:avLst/>
          </a:prstGeom>
          <a:noFill/>
          <a:ln w="12700">
            <a:noFill/>
            <a:miter lim="800000"/>
            <a:headEnd/>
            <a:tailEnd/>
          </a:ln>
        </p:spPr>
      </p:pic>
      <p:sp>
        <p:nvSpPr>
          <p:cNvPr id="97282" name="Rectangle 2"/>
          <p:cNvSpPr>
            <a:spLocks/>
          </p:cNvSpPr>
          <p:nvPr/>
        </p:nvSpPr>
        <p:spPr bwMode="auto">
          <a:xfrm>
            <a:off x="0" y="5112246"/>
            <a:ext cx="9135070" cy="1393031"/>
          </a:xfrm>
          <a:prstGeom prst="rect">
            <a:avLst/>
          </a:prstGeom>
          <a:noFill/>
          <a:ln w="12700">
            <a:noFill/>
            <a:miter lim="800000"/>
            <a:headEnd/>
            <a:tailEnd/>
          </a:ln>
        </p:spPr>
        <p:txBody>
          <a:bodyPr lIns="0" tIns="0" rIns="0" bIns="0" anchor="ctr">
            <a:prstTxWarp prst="textNoShape">
              <a:avLst/>
            </a:prstTxWarp>
          </a:bodyPr>
          <a:lstStyle/>
          <a:p>
            <a:pPr algn="ctr"/>
            <a:r>
              <a:rPr lang="en-US" sz="4200" dirty="0">
                <a:latin typeface="Gill Sans"/>
                <a:ea typeface="Gill Sans" pitchFamily="-84" charset="0"/>
                <a:cs typeface="Gill Sans" pitchFamily="-84" charset="0"/>
              </a:rPr>
              <a:t>Unlock the power of data, information, and services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1509117" y="366117"/>
            <a:ext cx="5794251" cy="5794251"/>
            <a:chOff x="1509117" y="366117"/>
            <a:chExt cx="6125766" cy="6125766"/>
          </a:xfrm>
        </p:grpSpPr>
        <p:grpSp>
          <p:nvGrpSpPr>
            <p:cNvPr id="2" name="Group 1"/>
            <p:cNvGrpSpPr>
              <a:grpSpLocks/>
            </p:cNvGrpSpPr>
            <p:nvPr/>
          </p:nvGrpSpPr>
          <p:grpSpPr bwMode="auto">
            <a:xfrm>
              <a:off x="1509117" y="366117"/>
              <a:ext cx="6125766" cy="6125766"/>
              <a:chOff x="0" y="0"/>
              <a:chExt cx="5488" cy="5488"/>
            </a:xfrm>
          </p:grpSpPr>
          <p:grpSp>
            <p:nvGrpSpPr>
              <p:cNvPr id="3" name="Group 2"/>
              <p:cNvGrpSpPr>
                <a:grpSpLocks/>
              </p:cNvGrpSpPr>
              <p:nvPr/>
            </p:nvGrpSpPr>
            <p:grpSpPr bwMode="auto">
              <a:xfrm>
                <a:off x="0" y="0"/>
                <a:ext cx="5488" cy="5488"/>
                <a:chOff x="0" y="0"/>
                <a:chExt cx="5488" cy="5488"/>
              </a:xfrm>
            </p:grpSpPr>
            <p:sp>
              <p:nvSpPr>
                <p:cNvPr id="92163" name="Oval 3"/>
                <p:cNvSpPr>
                  <a:spLocks/>
                </p:cNvSpPr>
                <p:nvPr/>
              </p:nvSpPr>
              <p:spPr bwMode="auto">
                <a:xfrm>
                  <a:off x="0" y="0"/>
                  <a:ext cx="5488" cy="5488"/>
                </a:xfrm>
                <a:prstGeom prst="ellipse">
                  <a:avLst/>
                </a:prstGeom>
                <a:solidFill>
                  <a:srgbClr val="D9EACA"/>
                </a:solidFill>
                <a:ln w="12700" cap="flat">
                  <a:noFill/>
                  <a:miter lim="800000"/>
                  <a:headEnd type="none" w="med" len="med"/>
                  <a:tailEnd type="none" w="med" len="med"/>
                </a:ln>
                <a:effectLst>
                  <a:outerShdw blurRad="76200" algn="ctr" rotWithShape="0">
                    <a:schemeClr val="bg2">
                      <a:alpha val="79999"/>
                    </a:schemeClr>
                  </a:outerShdw>
                </a:effectLst>
              </p:spPr>
              <p:txBody>
                <a:bodyPr lIns="0" tIns="0" rIns="0" bIns="0">
                  <a:prstTxWarp prst="textNoShape">
                    <a:avLst/>
                  </a:prstTxWarp>
                </a:bodyPr>
                <a:lstStyle/>
                <a:p>
                  <a:endParaRPr lang="en-US"/>
                </a:p>
              </p:txBody>
            </p:sp>
            <p:sp>
              <p:nvSpPr>
                <p:cNvPr id="99352" name="Rectangle 4"/>
                <p:cNvSpPr>
                  <a:spLocks/>
                </p:cNvSpPr>
                <p:nvPr/>
              </p:nvSpPr>
              <p:spPr bwMode="auto">
                <a:xfrm rot="2683557">
                  <a:off x="3735" y="1032"/>
                  <a:ext cx="1193" cy="248"/>
                </a:xfrm>
                <a:prstGeom prst="rect">
                  <a:avLst/>
                </a:prstGeom>
                <a:noFill/>
                <a:ln w="12700">
                  <a:noFill/>
                  <a:miter lim="800000"/>
                  <a:headEnd/>
                  <a:tailEnd/>
                </a:ln>
              </p:spPr>
              <p:txBody>
                <a:bodyPr wrap="none" lIns="0" tIns="0" rIns="0" bIns="0" anchor="ctr">
                  <a:prstTxWarp prst="textNoShape">
                    <a:avLst/>
                  </a:prstTxWarp>
                  <a:spAutoFit/>
                </a:bodyPr>
                <a:lstStyle/>
                <a:p>
                  <a:r>
                    <a:rPr lang="en-US">
                      <a:solidFill>
                        <a:srgbClr val="676767"/>
                      </a:solidFill>
                      <a:ea typeface="Gill Sans" pitchFamily="-84" charset="0"/>
                      <a:cs typeface="Gill Sans" pitchFamily="-84" charset="0"/>
                    </a:rPr>
                    <a:t>GOVERNANCE</a:t>
                  </a:r>
                </a:p>
              </p:txBody>
            </p:sp>
            <p:sp>
              <p:nvSpPr>
                <p:cNvPr id="99353" name="Rectangle 5"/>
                <p:cNvSpPr>
                  <a:spLocks/>
                </p:cNvSpPr>
                <p:nvPr/>
              </p:nvSpPr>
              <p:spPr bwMode="auto">
                <a:xfrm rot="18858788">
                  <a:off x="545" y="1058"/>
                  <a:ext cx="1193" cy="248"/>
                </a:xfrm>
                <a:prstGeom prst="rect">
                  <a:avLst/>
                </a:prstGeom>
                <a:noFill/>
                <a:ln w="12700">
                  <a:noFill/>
                  <a:miter lim="800000"/>
                  <a:headEnd/>
                  <a:tailEnd/>
                </a:ln>
              </p:spPr>
              <p:txBody>
                <a:bodyPr wrap="none" lIns="0" tIns="0" rIns="0" bIns="0" anchor="ctr">
                  <a:prstTxWarp prst="textNoShape">
                    <a:avLst/>
                  </a:prstTxWarp>
                  <a:spAutoFit/>
                </a:bodyPr>
                <a:lstStyle/>
                <a:p>
                  <a:r>
                    <a:rPr lang="en-US">
                      <a:solidFill>
                        <a:srgbClr val="676767"/>
                      </a:solidFill>
                      <a:ea typeface="Gill Sans" pitchFamily="-84" charset="0"/>
                      <a:cs typeface="Gill Sans" pitchFamily="-84" charset="0"/>
                    </a:rPr>
                    <a:t>GOVERNANCE</a:t>
                  </a:r>
                </a:p>
              </p:txBody>
            </p:sp>
            <p:sp>
              <p:nvSpPr>
                <p:cNvPr id="99354" name="Rectangle 6"/>
                <p:cNvSpPr>
                  <a:spLocks/>
                </p:cNvSpPr>
                <p:nvPr/>
              </p:nvSpPr>
              <p:spPr bwMode="auto">
                <a:xfrm rot="2683557">
                  <a:off x="561" y="4211"/>
                  <a:ext cx="1193" cy="248"/>
                </a:xfrm>
                <a:prstGeom prst="rect">
                  <a:avLst/>
                </a:prstGeom>
                <a:noFill/>
                <a:ln w="12700">
                  <a:noFill/>
                  <a:miter lim="800000"/>
                  <a:headEnd/>
                  <a:tailEnd/>
                </a:ln>
              </p:spPr>
              <p:txBody>
                <a:bodyPr wrap="none" lIns="0" tIns="0" rIns="0" bIns="0" anchor="ctr">
                  <a:prstTxWarp prst="textNoShape">
                    <a:avLst/>
                  </a:prstTxWarp>
                  <a:spAutoFit/>
                </a:bodyPr>
                <a:lstStyle/>
                <a:p>
                  <a:r>
                    <a:rPr lang="en-US">
                      <a:solidFill>
                        <a:srgbClr val="676767"/>
                      </a:solidFill>
                      <a:ea typeface="Gill Sans" pitchFamily="-84" charset="0"/>
                      <a:cs typeface="Gill Sans" pitchFamily="-84" charset="0"/>
                    </a:rPr>
                    <a:t>GOVERNANCE</a:t>
                  </a:r>
                </a:p>
              </p:txBody>
            </p:sp>
            <p:sp>
              <p:nvSpPr>
                <p:cNvPr id="99355" name="Rectangle 7"/>
                <p:cNvSpPr>
                  <a:spLocks/>
                </p:cNvSpPr>
                <p:nvPr/>
              </p:nvSpPr>
              <p:spPr bwMode="auto">
                <a:xfrm rot="18858788">
                  <a:off x="3757" y="4174"/>
                  <a:ext cx="1193" cy="248"/>
                </a:xfrm>
                <a:prstGeom prst="rect">
                  <a:avLst/>
                </a:prstGeom>
                <a:noFill/>
                <a:ln w="12700">
                  <a:noFill/>
                  <a:miter lim="800000"/>
                  <a:headEnd/>
                  <a:tailEnd/>
                </a:ln>
              </p:spPr>
              <p:txBody>
                <a:bodyPr wrap="none" lIns="0" tIns="0" rIns="0" bIns="0" anchor="ctr">
                  <a:prstTxWarp prst="textNoShape">
                    <a:avLst/>
                  </a:prstTxWarp>
                  <a:spAutoFit/>
                </a:bodyPr>
                <a:lstStyle/>
                <a:p>
                  <a:r>
                    <a:rPr lang="en-US">
                      <a:solidFill>
                        <a:srgbClr val="676767"/>
                      </a:solidFill>
                      <a:ea typeface="Gill Sans" pitchFamily="-84" charset="0"/>
                      <a:cs typeface="Gill Sans" pitchFamily="-84" charset="0"/>
                    </a:rPr>
                    <a:t>GOVERNANCE</a:t>
                  </a:r>
                </a:p>
              </p:txBody>
            </p:sp>
          </p:grpSp>
          <p:grpSp>
            <p:nvGrpSpPr>
              <p:cNvPr id="4" name="Group 8"/>
              <p:cNvGrpSpPr>
                <a:grpSpLocks/>
              </p:cNvGrpSpPr>
              <p:nvPr/>
            </p:nvGrpSpPr>
            <p:grpSpPr bwMode="auto">
              <a:xfrm>
                <a:off x="1080" y="1094"/>
                <a:ext cx="3311" cy="3276"/>
                <a:chOff x="0" y="0"/>
                <a:chExt cx="3311" cy="3275"/>
              </a:xfrm>
            </p:grpSpPr>
            <p:sp>
              <p:nvSpPr>
                <p:cNvPr id="99347" name="Line 9"/>
                <p:cNvSpPr>
                  <a:spLocks noChangeShapeType="1"/>
                </p:cNvSpPr>
                <p:nvPr/>
              </p:nvSpPr>
              <p:spPr bwMode="auto">
                <a:xfrm rot="10800000" flipH="1">
                  <a:off x="2384" y="1649"/>
                  <a:ext cx="927" cy="0"/>
                </a:xfrm>
                <a:prstGeom prst="line">
                  <a:avLst/>
                </a:prstGeom>
                <a:noFill/>
                <a:ln w="127000">
                  <a:solidFill>
                    <a:srgbClr val="4D4D4D"/>
                  </a:solidFill>
                  <a:miter lim="800000"/>
                  <a:headEnd type="stealth" w="med" len="med"/>
                  <a:tailEnd type="stealth" w="med" len="med"/>
                </a:ln>
              </p:spPr>
              <p:txBody>
                <a:bodyPr lIns="0" tIns="0" rIns="0" bIns="0">
                  <a:prstTxWarp prst="textNoShape">
                    <a:avLst/>
                  </a:prstTxWarp>
                </a:bodyPr>
                <a:lstStyle/>
                <a:p>
                  <a:endParaRPr lang="en-US"/>
                </a:p>
              </p:txBody>
            </p:sp>
            <p:sp>
              <p:nvSpPr>
                <p:cNvPr id="99348" name="Line 10"/>
                <p:cNvSpPr>
                  <a:spLocks noChangeShapeType="1"/>
                </p:cNvSpPr>
                <p:nvPr/>
              </p:nvSpPr>
              <p:spPr bwMode="auto">
                <a:xfrm rot="10800000" flipH="1">
                  <a:off x="0" y="1649"/>
                  <a:ext cx="927" cy="0"/>
                </a:xfrm>
                <a:prstGeom prst="line">
                  <a:avLst/>
                </a:prstGeom>
                <a:noFill/>
                <a:ln w="127000">
                  <a:solidFill>
                    <a:srgbClr val="4D4D4D"/>
                  </a:solidFill>
                  <a:miter lim="800000"/>
                  <a:headEnd type="stealth" w="med" len="med"/>
                  <a:tailEnd type="stealth" w="med" len="med"/>
                </a:ln>
              </p:spPr>
              <p:txBody>
                <a:bodyPr lIns="0" tIns="0" rIns="0" bIns="0">
                  <a:prstTxWarp prst="textNoShape">
                    <a:avLst/>
                  </a:prstTxWarp>
                </a:bodyPr>
                <a:lstStyle/>
                <a:p>
                  <a:endParaRPr lang="en-US"/>
                </a:p>
              </p:txBody>
            </p:sp>
            <p:sp>
              <p:nvSpPr>
                <p:cNvPr id="99349" name="Line 11"/>
                <p:cNvSpPr>
                  <a:spLocks noChangeShapeType="1"/>
                </p:cNvSpPr>
                <p:nvPr/>
              </p:nvSpPr>
              <p:spPr bwMode="auto">
                <a:xfrm>
                  <a:off x="1663" y="0"/>
                  <a:ext cx="0" cy="930"/>
                </a:xfrm>
                <a:prstGeom prst="line">
                  <a:avLst/>
                </a:prstGeom>
                <a:noFill/>
                <a:ln w="127000">
                  <a:solidFill>
                    <a:srgbClr val="4D4D4D"/>
                  </a:solidFill>
                  <a:miter lim="800000"/>
                  <a:headEnd type="stealth" w="med" len="med"/>
                  <a:tailEnd type="stealth" w="med" len="med"/>
                </a:ln>
              </p:spPr>
              <p:txBody>
                <a:bodyPr lIns="0" tIns="0" rIns="0" bIns="0">
                  <a:prstTxWarp prst="textNoShape">
                    <a:avLst/>
                  </a:prstTxWarp>
                </a:bodyPr>
                <a:lstStyle/>
                <a:p>
                  <a:endParaRPr lang="en-US"/>
                </a:p>
              </p:txBody>
            </p:sp>
            <p:sp>
              <p:nvSpPr>
                <p:cNvPr id="99350" name="Line 12"/>
                <p:cNvSpPr>
                  <a:spLocks noChangeShapeType="1"/>
                </p:cNvSpPr>
                <p:nvPr/>
              </p:nvSpPr>
              <p:spPr bwMode="auto">
                <a:xfrm>
                  <a:off x="1664" y="2345"/>
                  <a:ext cx="0" cy="930"/>
                </a:xfrm>
                <a:prstGeom prst="line">
                  <a:avLst/>
                </a:prstGeom>
                <a:noFill/>
                <a:ln w="127000">
                  <a:solidFill>
                    <a:srgbClr val="4D4D4D"/>
                  </a:solidFill>
                  <a:miter lim="800000"/>
                  <a:headEnd type="stealth" w="med" len="med"/>
                  <a:tailEnd type="stealth" w="med" len="med"/>
                </a:ln>
              </p:spPr>
              <p:txBody>
                <a:bodyPr lIns="0" tIns="0" rIns="0" bIns="0">
                  <a:prstTxWarp prst="textNoShape">
                    <a:avLst/>
                  </a:prstTxWarp>
                </a:bodyPr>
                <a:lstStyle/>
                <a:p>
                  <a:endParaRPr lang="en-US"/>
                </a:p>
              </p:txBody>
            </p:sp>
          </p:grpSp>
        </p:grpSp>
        <p:grpSp>
          <p:nvGrpSpPr>
            <p:cNvPr id="5" name="Group 13"/>
            <p:cNvGrpSpPr>
              <a:grpSpLocks/>
            </p:cNvGrpSpPr>
            <p:nvPr/>
          </p:nvGrpSpPr>
          <p:grpSpPr bwMode="auto">
            <a:xfrm>
              <a:off x="3759399" y="2634258"/>
              <a:ext cx="1616273" cy="1589484"/>
              <a:chOff x="0" y="0"/>
              <a:chExt cx="1448" cy="1424"/>
            </a:xfrm>
          </p:grpSpPr>
          <p:sp>
            <p:nvSpPr>
              <p:cNvPr id="92174" name="Oval 14"/>
              <p:cNvSpPr>
                <a:spLocks/>
              </p:cNvSpPr>
              <p:nvPr/>
            </p:nvSpPr>
            <p:spPr bwMode="auto">
              <a:xfrm>
                <a:off x="0" y="0"/>
                <a:ext cx="1448" cy="1424"/>
              </a:xfrm>
              <a:prstGeom prst="ellipse">
                <a:avLst/>
              </a:prstGeom>
              <a:solidFill>
                <a:srgbClr val="6293FE"/>
              </a:solidFill>
              <a:ln w="12700" cap="flat">
                <a:noFill/>
                <a:miter lim="800000"/>
                <a:headEnd type="none" w="med" len="med"/>
                <a:tailEnd type="none" w="med" len="med"/>
              </a:ln>
              <a:effectLst>
                <a:outerShdw blurRad="76200" algn="ctr" rotWithShape="0">
                  <a:schemeClr val="bg2">
                    <a:alpha val="79999"/>
                  </a:schemeClr>
                </a:outerShdw>
              </a:effectLst>
            </p:spPr>
            <p:txBody>
              <a:bodyPr lIns="0" tIns="0" rIns="0" bIns="0">
                <a:prstTxWarp prst="textNoShape">
                  <a:avLst/>
                </a:prstTxWarp>
              </a:bodyPr>
              <a:lstStyle/>
              <a:p>
                <a:endParaRPr lang="en-US"/>
              </a:p>
            </p:txBody>
          </p:sp>
          <p:sp>
            <p:nvSpPr>
              <p:cNvPr id="99344" name="Rectangle 15"/>
              <p:cNvSpPr>
                <a:spLocks/>
              </p:cNvSpPr>
              <p:nvPr/>
            </p:nvSpPr>
            <p:spPr bwMode="auto">
              <a:xfrm>
                <a:off x="156" y="480"/>
                <a:ext cx="587" cy="248"/>
              </a:xfrm>
              <a:prstGeom prst="rect">
                <a:avLst/>
              </a:prstGeom>
              <a:noFill/>
              <a:ln w="12700">
                <a:noFill/>
                <a:miter lim="800000"/>
                <a:headEnd/>
                <a:tailEnd/>
              </a:ln>
            </p:spPr>
            <p:txBody>
              <a:bodyPr wrap="none" lIns="0" tIns="0" rIns="0" bIns="0" anchor="ctr">
                <a:prstTxWarp prst="textNoShape">
                  <a:avLst/>
                </a:prstTxWarp>
                <a:spAutoFit/>
              </a:bodyPr>
              <a:lstStyle/>
              <a:p>
                <a:r>
                  <a:rPr lang="en-US">
                    <a:solidFill>
                      <a:schemeClr val="tx1"/>
                    </a:solidFill>
                    <a:ea typeface="Gill Sans" pitchFamily="-84" charset="0"/>
                    <a:cs typeface="Gill Sans" pitchFamily="-84" charset="0"/>
                  </a:rPr>
                  <a:t>VISION</a:t>
                </a:r>
              </a:p>
            </p:txBody>
          </p:sp>
        </p:grpSp>
        <p:grpSp>
          <p:nvGrpSpPr>
            <p:cNvPr id="6" name="Group 16"/>
            <p:cNvGrpSpPr>
              <a:grpSpLocks/>
            </p:cNvGrpSpPr>
            <p:nvPr/>
          </p:nvGrpSpPr>
          <p:grpSpPr bwMode="auto">
            <a:xfrm>
              <a:off x="4018360" y="482203"/>
              <a:ext cx="1107281" cy="1107281"/>
              <a:chOff x="0" y="0"/>
              <a:chExt cx="992" cy="992"/>
            </a:xfrm>
          </p:grpSpPr>
          <p:sp>
            <p:nvSpPr>
              <p:cNvPr id="92177" name="Oval 17"/>
              <p:cNvSpPr>
                <a:spLocks/>
              </p:cNvSpPr>
              <p:nvPr/>
            </p:nvSpPr>
            <p:spPr bwMode="auto">
              <a:xfrm>
                <a:off x="0" y="0"/>
                <a:ext cx="992" cy="992"/>
              </a:xfrm>
              <a:prstGeom prst="ellipse">
                <a:avLst/>
              </a:prstGeom>
              <a:gradFill rotWithShape="0">
                <a:gsLst>
                  <a:gs pos="0">
                    <a:srgbClr val="074EB3"/>
                  </a:gs>
                  <a:gs pos="100000">
                    <a:srgbClr val="0B3280"/>
                  </a:gs>
                </a:gsLst>
                <a:lin ang="5400000" scaled="1"/>
              </a:gradFill>
              <a:ln w="12700" cap="flat">
                <a:noFill/>
                <a:miter lim="800000"/>
                <a:headEnd type="none" w="med" len="med"/>
                <a:tailEnd type="none" w="med" len="med"/>
              </a:ln>
              <a:effectLst>
                <a:outerShdw blurRad="76200" algn="ctr" rotWithShape="0">
                  <a:schemeClr val="bg2">
                    <a:alpha val="79999"/>
                  </a:schemeClr>
                </a:outerShdw>
              </a:effectLst>
            </p:spPr>
            <p:txBody>
              <a:bodyPr lIns="0" tIns="0" rIns="0" bIns="0">
                <a:prstTxWarp prst="textNoShape">
                  <a:avLst/>
                </a:prstTxWarp>
              </a:bodyPr>
              <a:lstStyle/>
              <a:p>
                <a:endParaRPr lang="en-US"/>
              </a:p>
            </p:txBody>
          </p:sp>
          <p:sp>
            <p:nvSpPr>
              <p:cNvPr id="99342" name="Rectangle 18"/>
              <p:cNvSpPr>
                <a:spLocks/>
              </p:cNvSpPr>
              <p:nvPr/>
            </p:nvSpPr>
            <p:spPr bwMode="auto">
              <a:xfrm>
                <a:off x="109" y="296"/>
                <a:ext cx="600" cy="345"/>
              </a:xfrm>
              <a:prstGeom prst="rect">
                <a:avLst/>
              </a:prstGeom>
              <a:noFill/>
              <a:ln w="12700">
                <a:noFill/>
                <a:miter lim="800000"/>
                <a:headEnd/>
                <a:tailEnd/>
              </a:ln>
            </p:spPr>
            <p:txBody>
              <a:bodyPr wrap="none" lIns="0" tIns="0" rIns="0" bIns="0" anchor="ctr">
                <a:prstTxWarp prst="textNoShape">
                  <a:avLst/>
                </a:prstTxWarp>
                <a:spAutoFit/>
              </a:bodyPr>
              <a:lstStyle/>
              <a:p>
                <a:r>
                  <a:rPr lang="en-US" sz="2500" dirty="0">
                    <a:ea typeface="Gill Sans" pitchFamily="-84" charset="0"/>
                    <a:cs typeface="Gill Sans" pitchFamily="-84" charset="0"/>
                  </a:rPr>
                  <a:t>DATA</a:t>
                </a:r>
              </a:p>
            </p:txBody>
          </p:sp>
        </p:grpSp>
        <p:grpSp>
          <p:nvGrpSpPr>
            <p:cNvPr id="7" name="Group 19"/>
            <p:cNvGrpSpPr>
              <a:grpSpLocks/>
            </p:cNvGrpSpPr>
            <p:nvPr/>
          </p:nvGrpSpPr>
          <p:grpSpPr bwMode="auto">
            <a:xfrm>
              <a:off x="6429375" y="2875360"/>
              <a:ext cx="1107281" cy="1107281"/>
              <a:chOff x="0" y="0"/>
              <a:chExt cx="992" cy="992"/>
            </a:xfrm>
          </p:grpSpPr>
          <p:sp>
            <p:nvSpPr>
              <p:cNvPr id="92180" name="Oval 20"/>
              <p:cNvSpPr>
                <a:spLocks/>
              </p:cNvSpPr>
              <p:nvPr/>
            </p:nvSpPr>
            <p:spPr bwMode="auto">
              <a:xfrm>
                <a:off x="0" y="0"/>
                <a:ext cx="992" cy="992"/>
              </a:xfrm>
              <a:prstGeom prst="ellipse">
                <a:avLst/>
              </a:prstGeom>
              <a:gradFill rotWithShape="0">
                <a:gsLst>
                  <a:gs pos="0">
                    <a:srgbClr val="074EB3"/>
                  </a:gs>
                  <a:gs pos="100000">
                    <a:srgbClr val="0B3280"/>
                  </a:gs>
                </a:gsLst>
                <a:lin ang="5400000" scaled="1"/>
              </a:gradFill>
              <a:ln w="12700" cap="flat">
                <a:noFill/>
                <a:miter lim="800000"/>
                <a:headEnd type="none" w="med" len="med"/>
                <a:tailEnd type="none" w="med" len="med"/>
              </a:ln>
              <a:effectLst>
                <a:outerShdw blurRad="76200" algn="ctr" rotWithShape="0">
                  <a:schemeClr val="bg2">
                    <a:alpha val="79999"/>
                  </a:schemeClr>
                </a:outerShdw>
              </a:effectLst>
            </p:spPr>
            <p:txBody>
              <a:bodyPr lIns="0" tIns="0" rIns="0" bIns="0">
                <a:prstTxWarp prst="textNoShape">
                  <a:avLst/>
                </a:prstTxWarp>
              </a:bodyPr>
              <a:lstStyle/>
              <a:p>
                <a:endParaRPr lang="en-US"/>
              </a:p>
            </p:txBody>
          </p:sp>
          <p:sp>
            <p:nvSpPr>
              <p:cNvPr id="99340" name="Rectangle 21"/>
              <p:cNvSpPr>
                <a:spLocks/>
              </p:cNvSpPr>
              <p:nvPr/>
            </p:nvSpPr>
            <p:spPr bwMode="auto">
              <a:xfrm>
                <a:off x="56" y="296"/>
                <a:ext cx="727" cy="345"/>
              </a:xfrm>
              <a:prstGeom prst="rect">
                <a:avLst/>
              </a:prstGeom>
              <a:noFill/>
              <a:ln w="12700">
                <a:noFill/>
                <a:miter lim="800000"/>
                <a:headEnd/>
                <a:tailEnd/>
              </a:ln>
            </p:spPr>
            <p:txBody>
              <a:bodyPr wrap="none" lIns="0" tIns="0" rIns="0" bIns="0" anchor="ctr">
                <a:prstTxWarp prst="textNoShape">
                  <a:avLst/>
                </a:prstTxWarp>
                <a:spAutoFit/>
              </a:bodyPr>
              <a:lstStyle/>
              <a:p>
                <a:r>
                  <a:rPr lang="en-US" sz="2500" dirty="0">
                    <a:ea typeface="Gill Sans" pitchFamily="-84" charset="0"/>
                    <a:cs typeface="Gill Sans" pitchFamily="-84" charset="0"/>
                  </a:rPr>
                  <a:t>SKILLS</a:t>
                </a:r>
              </a:p>
            </p:txBody>
          </p:sp>
        </p:grpSp>
        <p:grpSp>
          <p:nvGrpSpPr>
            <p:cNvPr id="8" name="Group 22"/>
            <p:cNvGrpSpPr>
              <a:grpSpLocks/>
            </p:cNvGrpSpPr>
            <p:nvPr/>
          </p:nvGrpSpPr>
          <p:grpSpPr bwMode="auto">
            <a:xfrm>
              <a:off x="4018360" y="5268516"/>
              <a:ext cx="1107281" cy="1107281"/>
              <a:chOff x="0" y="0"/>
              <a:chExt cx="992" cy="992"/>
            </a:xfrm>
          </p:grpSpPr>
          <p:sp>
            <p:nvSpPr>
              <p:cNvPr id="92183" name="Oval 23"/>
              <p:cNvSpPr>
                <a:spLocks/>
              </p:cNvSpPr>
              <p:nvPr/>
            </p:nvSpPr>
            <p:spPr bwMode="auto">
              <a:xfrm>
                <a:off x="0" y="0"/>
                <a:ext cx="992" cy="992"/>
              </a:xfrm>
              <a:prstGeom prst="ellipse">
                <a:avLst/>
              </a:prstGeom>
              <a:gradFill rotWithShape="0">
                <a:gsLst>
                  <a:gs pos="0">
                    <a:srgbClr val="074EB3"/>
                  </a:gs>
                  <a:gs pos="100000">
                    <a:srgbClr val="0B3280"/>
                  </a:gs>
                </a:gsLst>
                <a:lin ang="5400000" scaled="1"/>
              </a:gradFill>
              <a:ln w="12700" cap="flat">
                <a:noFill/>
                <a:miter lim="800000"/>
                <a:headEnd type="none" w="med" len="med"/>
                <a:tailEnd type="none" w="med" len="med"/>
              </a:ln>
              <a:effectLst>
                <a:outerShdw blurRad="76200" algn="ctr" rotWithShape="0">
                  <a:schemeClr val="bg2">
                    <a:alpha val="79999"/>
                  </a:schemeClr>
                </a:outerShdw>
              </a:effectLst>
            </p:spPr>
            <p:txBody>
              <a:bodyPr lIns="0" tIns="0" rIns="0" bIns="0">
                <a:prstTxWarp prst="textNoShape">
                  <a:avLst/>
                </a:prstTxWarp>
              </a:bodyPr>
              <a:lstStyle/>
              <a:p>
                <a:endParaRPr lang="en-US"/>
              </a:p>
            </p:txBody>
          </p:sp>
          <p:sp>
            <p:nvSpPr>
              <p:cNvPr id="99338" name="Rectangle 24"/>
              <p:cNvSpPr>
                <a:spLocks/>
              </p:cNvSpPr>
              <p:nvPr/>
            </p:nvSpPr>
            <p:spPr bwMode="auto">
              <a:xfrm>
                <a:off x="3" y="304"/>
                <a:ext cx="810" cy="345"/>
              </a:xfrm>
              <a:prstGeom prst="rect">
                <a:avLst/>
              </a:prstGeom>
              <a:noFill/>
              <a:ln w="12700">
                <a:noFill/>
                <a:miter lim="800000"/>
                <a:headEnd/>
                <a:tailEnd/>
              </a:ln>
            </p:spPr>
            <p:txBody>
              <a:bodyPr wrap="none" lIns="0" tIns="0" rIns="0" bIns="0" anchor="ctr">
                <a:prstTxWarp prst="textNoShape">
                  <a:avLst/>
                </a:prstTxWarp>
                <a:spAutoFit/>
              </a:bodyPr>
              <a:lstStyle/>
              <a:p>
                <a:r>
                  <a:rPr lang="en-US" sz="2500" dirty="0">
                    <a:ea typeface="Gill Sans" pitchFamily="-84" charset="0"/>
                    <a:cs typeface="Gill Sans" pitchFamily="-84" charset="0"/>
                  </a:rPr>
                  <a:t>FUNDS</a:t>
                </a:r>
              </a:p>
            </p:txBody>
          </p:sp>
        </p:grpSp>
        <p:grpSp>
          <p:nvGrpSpPr>
            <p:cNvPr id="9" name="Group 25"/>
            <p:cNvGrpSpPr>
              <a:grpSpLocks/>
            </p:cNvGrpSpPr>
            <p:nvPr/>
          </p:nvGrpSpPr>
          <p:grpSpPr bwMode="auto">
            <a:xfrm>
              <a:off x="1598414" y="2875360"/>
              <a:ext cx="1107281" cy="1107281"/>
              <a:chOff x="0" y="0"/>
              <a:chExt cx="992" cy="992"/>
            </a:xfrm>
          </p:grpSpPr>
          <p:sp>
            <p:nvSpPr>
              <p:cNvPr id="92186" name="Oval 26"/>
              <p:cNvSpPr>
                <a:spLocks/>
              </p:cNvSpPr>
              <p:nvPr/>
            </p:nvSpPr>
            <p:spPr bwMode="auto">
              <a:xfrm>
                <a:off x="0" y="0"/>
                <a:ext cx="992" cy="992"/>
              </a:xfrm>
              <a:prstGeom prst="ellipse">
                <a:avLst/>
              </a:prstGeom>
              <a:gradFill rotWithShape="0">
                <a:gsLst>
                  <a:gs pos="0">
                    <a:srgbClr val="074EB3"/>
                  </a:gs>
                  <a:gs pos="100000">
                    <a:srgbClr val="0B3280"/>
                  </a:gs>
                </a:gsLst>
                <a:lin ang="5400000" scaled="1"/>
              </a:gradFill>
              <a:ln w="12700" cap="flat">
                <a:noFill/>
                <a:miter lim="800000"/>
                <a:headEnd type="none" w="med" len="med"/>
                <a:tailEnd type="none" w="med" len="med"/>
              </a:ln>
              <a:effectLst>
                <a:outerShdw blurRad="76200" algn="ctr" rotWithShape="0">
                  <a:schemeClr val="bg2">
                    <a:alpha val="79999"/>
                  </a:schemeClr>
                </a:outerShdw>
              </a:effectLst>
            </p:spPr>
            <p:txBody>
              <a:bodyPr lIns="0" tIns="0" rIns="0" bIns="0">
                <a:prstTxWarp prst="textNoShape">
                  <a:avLst/>
                </a:prstTxWarp>
              </a:bodyPr>
              <a:lstStyle/>
              <a:p>
                <a:endParaRPr lang="en-US"/>
              </a:p>
            </p:txBody>
          </p:sp>
          <p:sp>
            <p:nvSpPr>
              <p:cNvPr id="99336" name="Rectangle 27"/>
              <p:cNvSpPr>
                <a:spLocks/>
              </p:cNvSpPr>
              <p:nvPr/>
            </p:nvSpPr>
            <p:spPr bwMode="auto">
              <a:xfrm>
                <a:off x="29" y="296"/>
                <a:ext cx="786" cy="345"/>
              </a:xfrm>
              <a:prstGeom prst="rect">
                <a:avLst/>
              </a:prstGeom>
              <a:noFill/>
              <a:ln w="12700">
                <a:noFill/>
                <a:miter lim="800000"/>
                <a:headEnd/>
                <a:tailEnd/>
              </a:ln>
            </p:spPr>
            <p:txBody>
              <a:bodyPr wrap="none" lIns="0" tIns="0" rIns="0" bIns="0" anchor="ctr">
                <a:prstTxWarp prst="textNoShape">
                  <a:avLst/>
                </a:prstTxWarp>
                <a:spAutoFit/>
              </a:bodyPr>
              <a:lstStyle/>
              <a:p>
                <a:r>
                  <a:rPr lang="en-US" sz="2500" dirty="0">
                    <a:ea typeface="Gill Sans" pitchFamily="-84" charset="0"/>
                    <a:cs typeface="Gill Sans" pitchFamily="-84" charset="0"/>
                  </a:rPr>
                  <a:t>INFRA.</a:t>
                </a:r>
              </a:p>
            </p:txBody>
          </p:sp>
        </p:grpSp>
      </p:gr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
          <p:cNvSpPr>
            <a:spLocks/>
          </p:cNvSpPr>
          <p:nvPr/>
        </p:nvSpPr>
        <p:spPr bwMode="auto">
          <a:xfrm>
            <a:off x="4705758" y="291498"/>
            <a:ext cx="4403106" cy="4307291"/>
          </a:xfrm>
          <a:prstGeom prst="rect">
            <a:avLst/>
          </a:prstGeom>
          <a:noFill/>
          <a:ln w="12700">
            <a:noFill/>
            <a:miter lim="800000"/>
            <a:headEnd/>
            <a:tailEnd/>
          </a:ln>
        </p:spPr>
        <p:txBody>
          <a:bodyPr lIns="0" tIns="0" rIns="0" bIns="0" anchor="ctr">
            <a:prstTxWarp prst="textNoShape">
              <a:avLst/>
            </a:prstTxWarp>
          </a:bodyPr>
          <a:lstStyle/>
          <a:p>
            <a:pPr algn="l"/>
            <a:r>
              <a:rPr lang="en-US" sz="2000" dirty="0">
                <a:solidFill>
                  <a:schemeClr val="tx1"/>
                </a:solidFill>
                <a:latin typeface="Gill Sans"/>
                <a:ea typeface="Gill Sans" pitchFamily="-84" charset="0"/>
                <a:cs typeface="Gill Sans" pitchFamily="-84" charset="0"/>
              </a:rPr>
              <a:t>Maximize the reuse of data.</a:t>
            </a:r>
          </a:p>
          <a:p>
            <a:pPr algn="l"/>
            <a:endParaRPr lang="en-US" sz="2000" dirty="0">
              <a:solidFill>
                <a:schemeClr val="tx1"/>
              </a:solidFill>
              <a:latin typeface="Gill Sans"/>
              <a:ea typeface="Gill Sans" pitchFamily="-84" charset="0"/>
              <a:cs typeface="Gill Sans" pitchFamily="-84" charset="0"/>
            </a:endParaRPr>
          </a:p>
          <a:p>
            <a:pPr algn="l"/>
            <a:r>
              <a:rPr lang="en-US" sz="2000" dirty="0">
                <a:solidFill>
                  <a:schemeClr val="tx1"/>
                </a:solidFill>
                <a:latin typeface="Gill Sans"/>
                <a:ea typeface="Gill Sans" pitchFamily="-84" charset="0"/>
                <a:cs typeface="Gill Sans" pitchFamily="-84" charset="0"/>
              </a:rPr>
              <a:t>Analogous to a road, reliable environment allowing the movement of data.</a:t>
            </a:r>
          </a:p>
          <a:p>
            <a:pPr algn="l"/>
            <a:endParaRPr lang="en-US" sz="2000" dirty="0">
              <a:solidFill>
                <a:schemeClr val="tx1"/>
              </a:solidFill>
              <a:latin typeface="Gill Sans"/>
              <a:ea typeface="Gill Sans" pitchFamily="-84" charset="0"/>
              <a:cs typeface="Gill Sans" pitchFamily="-84" charset="0"/>
            </a:endParaRPr>
          </a:p>
          <a:p>
            <a:pPr algn="l">
              <a:buSzPct val="100000"/>
              <a:buFont typeface="Lucida Grande" pitchFamily="-84" charset="0"/>
              <a:buChar char="‣"/>
            </a:pPr>
            <a:r>
              <a:rPr lang="en-US" sz="2000" dirty="0">
                <a:solidFill>
                  <a:schemeClr val="tx1"/>
                </a:solidFill>
                <a:latin typeface="Gill Sans"/>
                <a:ea typeface="Gill Sans" pitchFamily="-84" charset="0"/>
                <a:cs typeface="Gill Sans" pitchFamily="-84" charset="0"/>
              </a:rPr>
              <a:t>All about</a:t>
            </a:r>
            <a:r>
              <a:rPr lang="en-US" sz="2000" dirty="0">
                <a:latin typeface="Gill Sans"/>
                <a:ea typeface="Gill Sans" pitchFamily="-84" charset="0"/>
                <a:cs typeface="Gill Sans" pitchFamily="-84" charset="0"/>
              </a:rPr>
              <a:t> reuse: data, capabilities, skills, investments, ...</a:t>
            </a:r>
          </a:p>
          <a:p>
            <a:pPr algn="l">
              <a:buSzPct val="100000"/>
              <a:buFont typeface="Lucida Grande" pitchFamily="-84" charset="0"/>
              <a:buChar char="‣"/>
            </a:pPr>
            <a:r>
              <a:rPr lang="en-US" sz="2000" dirty="0">
                <a:latin typeface="Gill Sans"/>
                <a:ea typeface="Gill Sans" pitchFamily="-84" charset="0"/>
                <a:cs typeface="Gill Sans" pitchFamily="-84" charset="0"/>
              </a:rPr>
              <a:t> sharing: data, knowledge, ...</a:t>
            </a:r>
          </a:p>
          <a:p>
            <a:pPr algn="l">
              <a:buSzPct val="100000"/>
              <a:buFont typeface="Lucida Grande" pitchFamily="-84" charset="0"/>
              <a:buChar char="‣"/>
            </a:pPr>
            <a:r>
              <a:rPr lang="en-US" sz="2000" dirty="0">
                <a:latin typeface="Gill Sans"/>
                <a:ea typeface="Gill Sans" pitchFamily="-84" charset="0"/>
                <a:cs typeface="Gill Sans" pitchFamily="-84" charset="0"/>
              </a:rPr>
              <a:t> learning from others: collaboration and co-operation.</a:t>
            </a:r>
          </a:p>
          <a:p>
            <a:pPr algn="l"/>
            <a:endParaRPr lang="en-US" sz="2000" dirty="0">
              <a:solidFill>
                <a:schemeClr val="tx1"/>
              </a:solidFill>
              <a:latin typeface="Gill Sans"/>
              <a:ea typeface="Gill Sans" pitchFamily="-84" charset="0"/>
              <a:cs typeface="Gill Sans" pitchFamily="-84" charset="0"/>
            </a:endParaRPr>
          </a:p>
        </p:txBody>
      </p:sp>
      <p:pic>
        <p:nvPicPr>
          <p:cNvPr id="101378" name="Picture 2"/>
          <p:cNvPicPr>
            <a:picLocks noChangeAspect="1" noChangeArrowheads="1"/>
          </p:cNvPicPr>
          <p:nvPr/>
        </p:nvPicPr>
        <p:blipFill>
          <a:blip r:embed="rId3"/>
          <a:srcRect/>
          <a:stretch>
            <a:fillRect/>
          </a:stretch>
        </p:blipFill>
        <p:spPr bwMode="auto">
          <a:xfrm>
            <a:off x="519521" y="541353"/>
            <a:ext cx="4030086" cy="5771482"/>
          </a:xfrm>
          <a:prstGeom prst="rect">
            <a:avLst/>
          </a:prstGeom>
          <a:noFill/>
          <a:ln w="12700">
            <a:noFill/>
            <a:miter lim="800000"/>
            <a:headEnd/>
            <a:tailEnd/>
          </a:ln>
        </p:spPr>
      </p:pic>
      <p:sp>
        <p:nvSpPr>
          <p:cNvPr id="94211" name="Rectangle 3"/>
          <p:cNvSpPr>
            <a:spLocks/>
          </p:cNvSpPr>
          <p:nvPr/>
        </p:nvSpPr>
        <p:spPr bwMode="auto">
          <a:xfrm>
            <a:off x="4799447" y="4714875"/>
            <a:ext cx="4052391" cy="1384995"/>
          </a:xfrm>
          <a:prstGeom prst="rect">
            <a:avLst/>
          </a:prstGeom>
          <a:noFill/>
          <a:ln w="12700">
            <a:noFill/>
            <a:miter lim="800000"/>
            <a:headEnd/>
            <a:tailEnd/>
          </a:ln>
        </p:spPr>
        <p:txBody>
          <a:bodyPr wrap="none" lIns="0" tIns="0" rIns="0" bIns="0" anchor="ctr">
            <a:prstTxWarp prst="textNoShape">
              <a:avLst/>
            </a:prstTxWarp>
            <a:spAutoFit/>
          </a:bodyPr>
          <a:lstStyle/>
          <a:p>
            <a:pPr algn="ctr"/>
            <a:r>
              <a:rPr lang="en-US" sz="4500" dirty="0">
                <a:latin typeface="Gill Sans"/>
                <a:ea typeface="Gill Sans" pitchFamily="-84" charset="0"/>
                <a:cs typeface="Gill Sans" pitchFamily="-84" charset="0"/>
              </a:rPr>
              <a:t>Working smarter </a:t>
            </a:r>
          </a:p>
          <a:p>
            <a:pPr algn="ctr"/>
            <a:r>
              <a:rPr lang="en-US" sz="4500" dirty="0">
                <a:latin typeface="Gill Sans"/>
                <a:ea typeface="Gill Sans" pitchFamily="-84" charset="0"/>
                <a:cs typeface="Gill Sans" pitchFamily="-84" charset="0"/>
              </a:rPr>
              <a:t>and not harder</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420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94209">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94209">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94209">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94209">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942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09" grpId="0" build="p" autoUpdateAnimBg="0"/>
      <p:bldP spid="94211" grpId="0"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2518172" y="455414"/>
            <a:ext cx="4063008" cy="1571625"/>
            <a:chOff x="0" y="0"/>
            <a:chExt cx="3640" cy="1408"/>
          </a:xfrm>
        </p:grpSpPr>
        <p:grpSp>
          <p:nvGrpSpPr>
            <p:cNvPr id="3" name="Group 2"/>
            <p:cNvGrpSpPr>
              <a:grpSpLocks/>
            </p:cNvGrpSpPr>
            <p:nvPr/>
          </p:nvGrpSpPr>
          <p:grpSpPr bwMode="auto">
            <a:xfrm>
              <a:off x="65" y="346"/>
              <a:ext cx="3518" cy="917"/>
              <a:chOff x="0" y="0"/>
              <a:chExt cx="3517" cy="917"/>
            </a:xfrm>
          </p:grpSpPr>
          <p:sp>
            <p:nvSpPr>
              <p:cNvPr id="103473" name="Rectangle 3"/>
              <p:cNvSpPr>
                <a:spLocks/>
              </p:cNvSpPr>
              <p:nvPr/>
            </p:nvSpPr>
            <p:spPr bwMode="auto">
              <a:xfrm>
                <a:off x="0" y="0"/>
                <a:ext cx="1709" cy="419"/>
              </a:xfrm>
              <a:prstGeom prst="rect">
                <a:avLst/>
              </a:prstGeom>
              <a:noFill/>
              <a:ln w="12700">
                <a:solidFill>
                  <a:schemeClr val="tx1"/>
                </a:solidFill>
                <a:prstDash val="sysDot"/>
                <a:miter lim="800000"/>
                <a:headEnd/>
                <a:tailEnd/>
              </a:ln>
            </p:spPr>
            <p:txBody>
              <a:bodyPr lIns="0" tIns="0" rIns="0" bIns="0" anchor="ctr">
                <a:prstTxWarp prst="textNoShape">
                  <a:avLst/>
                </a:prstTxWarp>
              </a:bodyPr>
              <a:lstStyle/>
              <a:p>
                <a:pPr algn="l"/>
                <a:r>
                  <a:rPr lang="en-US" sz="800" dirty="0">
                    <a:latin typeface="Arial Italic" charset="0"/>
                    <a:ea typeface="Arial Italic" charset="0"/>
                    <a:cs typeface="Arial Italic" charset="0"/>
                    <a:sym typeface="Arial Italic" charset="0"/>
                  </a:rPr>
                  <a:t>Interoperability:</a:t>
                </a:r>
                <a:r>
                  <a:rPr lang="en-US" sz="800" dirty="0">
                    <a:latin typeface="Arial" pitchFamily="-84" charset="0"/>
                    <a:ea typeface="Arial" pitchFamily="-84" charset="0"/>
                    <a:cs typeface="Arial" pitchFamily="-84" charset="0"/>
                    <a:sym typeface="Arial" pitchFamily="-84" charset="0"/>
                  </a:rPr>
                  <a:t> </a:t>
                </a:r>
              </a:p>
              <a:p>
                <a:pPr algn="l"/>
                <a:r>
                  <a:rPr lang="en-US" sz="800" dirty="0">
                    <a:latin typeface="Arial" pitchFamily="-84" charset="0"/>
                    <a:ea typeface="Arial" pitchFamily="-84" charset="0"/>
                    <a:cs typeface="Arial" pitchFamily="-84" charset="0"/>
                    <a:sym typeface="Arial" pitchFamily="-84" charset="0"/>
                  </a:rPr>
                  <a:t>OGC (WMS, WFS, WCS, CSW) </a:t>
                </a:r>
              </a:p>
            </p:txBody>
          </p:sp>
          <p:sp>
            <p:nvSpPr>
              <p:cNvPr id="103474" name="Rectangle 4"/>
              <p:cNvSpPr>
                <a:spLocks/>
              </p:cNvSpPr>
              <p:nvPr/>
            </p:nvSpPr>
            <p:spPr bwMode="auto">
              <a:xfrm>
                <a:off x="0" y="498"/>
                <a:ext cx="1709" cy="419"/>
              </a:xfrm>
              <a:prstGeom prst="rect">
                <a:avLst/>
              </a:prstGeom>
              <a:noFill/>
              <a:ln w="12700">
                <a:solidFill>
                  <a:schemeClr val="tx1"/>
                </a:solidFill>
                <a:prstDash val="sysDot"/>
                <a:miter lim="800000"/>
                <a:headEnd/>
                <a:tailEnd/>
              </a:ln>
            </p:spPr>
            <p:txBody>
              <a:bodyPr lIns="0" tIns="0" rIns="0" bIns="0" anchor="ctr">
                <a:prstTxWarp prst="textNoShape">
                  <a:avLst/>
                </a:prstTxWarp>
              </a:bodyPr>
              <a:lstStyle/>
              <a:p>
                <a:pPr algn="l"/>
                <a:r>
                  <a:rPr lang="en-US" sz="800" dirty="0">
                    <a:latin typeface="Arial Italic" charset="0"/>
                    <a:ea typeface="Arial Italic" charset="0"/>
                    <a:cs typeface="Arial Italic" charset="0"/>
                    <a:sym typeface="Arial Italic" charset="0"/>
                  </a:rPr>
                  <a:t>Data quality: </a:t>
                </a:r>
              </a:p>
              <a:p>
                <a:pPr algn="l"/>
                <a:r>
                  <a:rPr lang="en-US" sz="800" dirty="0">
                    <a:latin typeface="Arial" pitchFamily="-84" charset="0"/>
                    <a:ea typeface="Arial" pitchFamily="-84" charset="0"/>
                    <a:cs typeface="Arial" pitchFamily="-84" charset="0"/>
                    <a:sym typeface="Arial" pitchFamily="-84" charset="0"/>
                  </a:rPr>
                  <a:t>Internal specifications </a:t>
                </a:r>
              </a:p>
            </p:txBody>
          </p:sp>
          <p:sp>
            <p:nvSpPr>
              <p:cNvPr id="103475" name="Rectangle 5"/>
              <p:cNvSpPr>
                <a:spLocks/>
              </p:cNvSpPr>
              <p:nvPr/>
            </p:nvSpPr>
            <p:spPr bwMode="auto">
              <a:xfrm>
                <a:off x="1807" y="9"/>
                <a:ext cx="1710" cy="400"/>
              </a:xfrm>
              <a:prstGeom prst="rect">
                <a:avLst/>
              </a:prstGeom>
              <a:noFill/>
              <a:ln w="12700">
                <a:solidFill>
                  <a:schemeClr val="tx1"/>
                </a:solidFill>
                <a:prstDash val="sysDot"/>
                <a:miter lim="800000"/>
                <a:headEnd/>
                <a:tailEnd/>
              </a:ln>
            </p:spPr>
            <p:txBody>
              <a:bodyPr lIns="0" tIns="0" rIns="0" bIns="0" anchor="ctr">
                <a:prstTxWarp prst="textNoShape">
                  <a:avLst/>
                </a:prstTxWarp>
              </a:bodyPr>
              <a:lstStyle/>
              <a:p>
                <a:pPr algn="l"/>
                <a:r>
                  <a:rPr lang="en-US" sz="800" dirty="0">
                    <a:latin typeface="Arial Italic" charset="0"/>
                    <a:ea typeface="Arial Italic" charset="0"/>
                    <a:cs typeface="Arial Italic" charset="0"/>
                    <a:sym typeface="Arial Italic" charset="0"/>
                  </a:rPr>
                  <a:t>Guides &amp; specifications: </a:t>
                </a:r>
              </a:p>
              <a:p>
                <a:pPr algn="l"/>
                <a:r>
                  <a:rPr lang="en-US" sz="800" dirty="0">
                    <a:latin typeface="Arial" pitchFamily="-84" charset="0"/>
                    <a:ea typeface="Arial" pitchFamily="-84" charset="0"/>
                    <a:cs typeface="Arial" pitchFamily="-84" charset="0"/>
                    <a:sym typeface="Arial" pitchFamily="-84" charset="0"/>
                  </a:rPr>
                  <a:t>Internal specifications</a:t>
                </a:r>
              </a:p>
            </p:txBody>
          </p:sp>
          <p:sp>
            <p:nvSpPr>
              <p:cNvPr id="103476" name="Rectangle 6"/>
              <p:cNvSpPr>
                <a:spLocks/>
              </p:cNvSpPr>
              <p:nvPr/>
            </p:nvSpPr>
            <p:spPr bwMode="auto">
              <a:xfrm>
                <a:off x="1807" y="512"/>
                <a:ext cx="1710" cy="400"/>
              </a:xfrm>
              <a:prstGeom prst="rect">
                <a:avLst/>
              </a:prstGeom>
              <a:noFill/>
              <a:ln w="12700">
                <a:solidFill>
                  <a:srgbClr val="000000"/>
                </a:solidFill>
                <a:prstDash val="sysDot"/>
                <a:miter lim="800000"/>
                <a:headEnd/>
                <a:tailEnd/>
              </a:ln>
            </p:spPr>
            <p:txBody>
              <a:bodyPr lIns="0" tIns="0" rIns="0" bIns="0" anchor="ctr">
                <a:prstTxWarp prst="textNoShape">
                  <a:avLst/>
                </a:prstTxWarp>
              </a:bodyPr>
              <a:lstStyle/>
              <a:p>
                <a:pPr algn="l"/>
                <a:r>
                  <a:rPr lang="en-US" sz="800" dirty="0">
                    <a:solidFill>
                      <a:srgbClr val="000000"/>
                    </a:solidFill>
                    <a:latin typeface="Arial Italic" charset="0"/>
                    <a:ea typeface="Arial Italic" charset="0"/>
                    <a:cs typeface="Arial Italic" charset="0"/>
                    <a:sym typeface="Arial Italic" charset="0"/>
                  </a:rPr>
                  <a:t>Metadata:</a:t>
                </a:r>
                <a:r>
                  <a:rPr lang="en-US" sz="800" dirty="0">
                    <a:solidFill>
                      <a:srgbClr val="000000"/>
                    </a:solidFill>
                    <a:latin typeface="Arial" pitchFamily="-84" charset="0"/>
                    <a:ea typeface="Arial" pitchFamily="-84" charset="0"/>
                    <a:cs typeface="Arial" pitchFamily="-84" charset="0"/>
                    <a:sym typeface="Arial" pitchFamily="-84" charset="0"/>
                  </a:rPr>
                  <a:t>  </a:t>
                </a:r>
              </a:p>
              <a:p>
                <a:pPr algn="l"/>
                <a:r>
                  <a:rPr lang="en-US" sz="800" dirty="0">
                    <a:solidFill>
                      <a:srgbClr val="000000"/>
                    </a:solidFill>
                    <a:latin typeface="Arial" pitchFamily="-84" charset="0"/>
                    <a:ea typeface="Arial" pitchFamily="-84" charset="0"/>
                    <a:cs typeface="Arial" pitchFamily="-84" charset="0"/>
                    <a:sym typeface="Arial" pitchFamily="-84" charset="0"/>
                  </a:rPr>
                  <a:t>ISO19115/19139 &amp; ISO 19119</a:t>
                </a:r>
              </a:p>
            </p:txBody>
          </p:sp>
        </p:grpSp>
        <p:sp>
          <p:nvSpPr>
            <p:cNvPr id="103471" name="Rectangle 7"/>
            <p:cNvSpPr>
              <a:spLocks/>
            </p:cNvSpPr>
            <p:nvPr/>
          </p:nvSpPr>
          <p:spPr bwMode="auto">
            <a:xfrm>
              <a:off x="0" y="0"/>
              <a:ext cx="3640" cy="1408"/>
            </a:xfrm>
            <a:prstGeom prst="rect">
              <a:avLst/>
            </a:prstGeom>
            <a:noFill/>
            <a:ln w="12700">
              <a:solidFill>
                <a:schemeClr val="tx1"/>
              </a:solidFill>
              <a:miter lim="800000"/>
              <a:headEnd/>
              <a:tailEnd/>
            </a:ln>
          </p:spPr>
          <p:txBody>
            <a:bodyPr lIns="0" tIns="0" rIns="0" bIns="0">
              <a:prstTxWarp prst="textNoShape">
                <a:avLst/>
              </a:prstTxWarp>
            </a:bodyPr>
            <a:lstStyle/>
            <a:p>
              <a:endParaRPr lang="en-US"/>
            </a:p>
          </p:txBody>
        </p:sp>
        <p:sp>
          <p:nvSpPr>
            <p:cNvPr id="103472" name="Rectangle 8"/>
            <p:cNvSpPr>
              <a:spLocks/>
            </p:cNvSpPr>
            <p:nvPr/>
          </p:nvSpPr>
          <p:spPr bwMode="auto">
            <a:xfrm>
              <a:off x="61" y="12"/>
              <a:ext cx="3528" cy="286"/>
            </a:xfrm>
            <a:prstGeom prst="rect">
              <a:avLst/>
            </a:prstGeom>
            <a:noFill/>
            <a:ln w="12700">
              <a:noFill/>
              <a:miter lim="800000"/>
              <a:headEnd/>
              <a:tailEnd/>
            </a:ln>
          </p:spPr>
          <p:txBody>
            <a:bodyPr lIns="0" tIns="0" rIns="0" bIns="0" anchor="ctr">
              <a:prstTxWarp prst="textNoShape">
                <a:avLst/>
              </a:prstTxWarp>
            </a:bodyPr>
            <a:lstStyle/>
            <a:p>
              <a:r>
                <a:rPr lang="en-US" sz="800" dirty="0">
                  <a:latin typeface="Arial Bold" charset="0"/>
                  <a:ea typeface="Arial Bold" charset="0"/>
                  <a:cs typeface="Arial Bold" charset="0"/>
                  <a:sym typeface="Arial Bold" charset="0"/>
                </a:rPr>
                <a:t>STANDARDS</a:t>
              </a:r>
            </a:p>
          </p:txBody>
        </p:sp>
      </p:grpSp>
      <p:grpSp>
        <p:nvGrpSpPr>
          <p:cNvPr id="4" name="Group 9"/>
          <p:cNvGrpSpPr>
            <a:grpSpLocks/>
          </p:cNvGrpSpPr>
          <p:nvPr/>
        </p:nvGrpSpPr>
        <p:grpSpPr bwMode="auto">
          <a:xfrm>
            <a:off x="2536031" y="4982766"/>
            <a:ext cx="4063008" cy="1134070"/>
            <a:chOff x="0" y="0"/>
            <a:chExt cx="3640" cy="1016"/>
          </a:xfrm>
        </p:grpSpPr>
        <p:sp>
          <p:nvSpPr>
            <p:cNvPr id="103465" name="Rectangle 10"/>
            <p:cNvSpPr>
              <a:spLocks/>
            </p:cNvSpPr>
            <p:nvPr/>
          </p:nvSpPr>
          <p:spPr bwMode="auto">
            <a:xfrm>
              <a:off x="64" y="683"/>
              <a:ext cx="1704" cy="236"/>
            </a:xfrm>
            <a:prstGeom prst="rect">
              <a:avLst/>
            </a:prstGeom>
            <a:noFill/>
            <a:ln w="12700">
              <a:solidFill>
                <a:schemeClr val="tx1"/>
              </a:solidFill>
              <a:prstDash val="sysDot"/>
              <a:miter lim="800000"/>
              <a:headEnd/>
              <a:tailEnd/>
            </a:ln>
          </p:spPr>
          <p:txBody>
            <a:bodyPr lIns="0" tIns="0" rIns="0" bIns="0" anchor="ctr">
              <a:prstTxWarp prst="textNoShape">
                <a:avLst/>
              </a:prstTxWarp>
            </a:bodyPr>
            <a:lstStyle/>
            <a:p>
              <a:pPr algn="l"/>
              <a:r>
                <a:rPr lang="en-US" sz="800" dirty="0">
                  <a:latin typeface="Arial Italic" charset="0"/>
                  <a:ea typeface="Arial Italic" charset="0"/>
                  <a:cs typeface="Arial Italic" charset="0"/>
                  <a:sym typeface="Arial Italic" charset="0"/>
                </a:rPr>
                <a:t>Response time</a:t>
              </a:r>
            </a:p>
          </p:txBody>
        </p:sp>
        <p:sp>
          <p:nvSpPr>
            <p:cNvPr id="103466" name="Rectangle 11"/>
            <p:cNvSpPr>
              <a:spLocks/>
            </p:cNvSpPr>
            <p:nvPr/>
          </p:nvSpPr>
          <p:spPr bwMode="auto">
            <a:xfrm>
              <a:off x="1832" y="253"/>
              <a:ext cx="1704" cy="374"/>
            </a:xfrm>
            <a:prstGeom prst="rect">
              <a:avLst/>
            </a:prstGeom>
            <a:noFill/>
            <a:ln w="12700">
              <a:solidFill>
                <a:schemeClr val="tx1"/>
              </a:solidFill>
              <a:prstDash val="sysDot"/>
              <a:miter lim="800000"/>
              <a:headEnd/>
              <a:tailEnd/>
            </a:ln>
          </p:spPr>
          <p:txBody>
            <a:bodyPr lIns="0" tIns="0" rIns="0" bIns="0" anchor="ctr">
              <a:prstTxWarp prst="textNoShape">
                <a:avLst/>
              </a:prstTxWarp>
            </a:bodyPr>
            <a:lstStyle/>
            <a:p>
              <a:pPr algn="l"/>
              <a:r>
                <a:rPr lang="en-US" sz="800" dirty="0">
                  <a:latin typeface="Arial Italic" charset="0"/>
                  <a:ea typeface="Arial Italic" charset="0"/>
                  <a:cs typeface="Arial Italic" charset="0"/>
                  <a:sym typeface="Arial Italic" charset="0"/>
                </a:rPr>
                <a:t>Network mechanism:</a:t>
              </a:r>
            </a:p>
            <a:p>
              <a:pPr algn="l"/>
              <a:r>
                <a:rPr lang="en-US" sz="800" dirty="0">
                  <a:latin typeface="Arial" pitchFamily="-84" charset="0"/>
                  <a:ea typeface="Arial" pitchFamily="-84" charset="0"/>
                  <a:cs typeface="Arial" pitchFamily="-84" charset="0"/>
                  <a:sym typeface="Arial" pitchFamily="-84" charset="0"/>
                </a:rPr>
                <a:t>LAN</a:t>
              </a:r>
            </a:p>
          </p:txBody>
        </p:sp>
        <p:sp>
          <p:nvSpPr>
            <p:cNvPr id="103467" name="Rectangle 12"/>
            <p:cNvSpPr>
              <a:spLocks/>
            </p:cNvSpPr>
            <p:nvPr/>
          </p:nvSpPr>
          <p:spPr bwMode="auto">
            <a:xfrm>
              <a:off x="64" y="253"/>
              <a:ext cx="1704" cy="374"/>
            </a:xfrm>
            <a:prstGeom prst="rect">
              <a:avLst/>
            </a:prstGeom>
            <a:noFill/>
            <a:ln w="12700">
              <a:solidFill>
                <a:schemeClr val="tx1"/>
              </a:solidFill>
              <a:prstDash val="sysDot"/>
              <a:miter lim="800000"/>
              <a:headEnd/>
              <a:tailEnd/>
            </a:ln>
          </p:spPr>
          <p:txBody>
            <a:bodyPr lIns="0" tIns="0" rIns="0" bIns="0" anchor="ctr">
              <a:prstTxWarp prst="textNoShape">
                <a:avLst/>
              </a:prstTxWarp>
            </a:bodyPr>
            <a:lstStyle/>
            <a:p>
              <a:pPr algn="l"/>
              <a:r>
                <a:rPr lang="en-US" sz="800" dirty="0">
                  <a:latin typeface="Arial Italic" charset="0"/>
                  <a:ea typeface="Arial Italic" charset="0"/>
                  <a:cs typeface="Arial Italic" charset="0"/>
                  <a:sym typeface="Arial Italic" charset="0"/>
                </a:rPr>
                <a:t>Communication system:</a:t>
              </a:r>
            </a:p>
            <a:p>
              <a:pPr algn="l"/>
              <a:r>
                <a:rPr lang="en-US" sz="800" dirty="0">
                  <a:latin typeface="Arial" pitchFamily="-84" charset="0"/>
                  <a:ea typeface="Arial" pitchFamily="-84" charset="0"/>
                  <a:cs typeface="Arial" pitchFamily="-84" charset="0"/>
                  <a:sym typeface="Arial" pitchFamily="-84" charset="0"/>
                </a:rPr>
                <a:t>Internet</a:t>
              </a:r>
            </a:p>
          </p:txBody>
        </p:sp>
        <p:sp>
          <p:nvSpPr>
            <p:cNvPr id="103468" name="Rectangle 13"/>
            <p:cNvSpPr>
              <a:spLocks/>
            </p:cNvSpPr>
            <p:nvPr/>
          </p:nvSpPr>
          <p:spPr bwMode="auto">
            <a:xfrm>
              <a:off x="1181" y="10"/>
              <a:ext cx="1268" cy="250"/>
            </a:xfrm>
            <a:prstGeom prst="rect">
              <a:avLst/>
            </a:prstGeom>
            <a:noFill/>
            <a:ln w="12700">
              <a:noFill/>
              <a:miter lim="800000"/>
              <a:headEnd/>
              <a:tailEnd/>
            </a:ln>
          </p:spPr>
          <p:txBody>
            <a:bodyPr lIns="0" tIns="0" rIns="0" bIns="0" anchor="ctr">
              <a:prstTxWarp prst="textNoShape">
                <a:avLst/>
              </a:prstTxWarp>
            </a:bodyPr>
            <a:lstStyle/>
            <a:p>
              <a:r>
                <a:rPr lang="en-US" sz="800" dirty="0">
                  <a:latin typeface="Arial Bold" charset="0"/>
                  <a:ea typeface="Arial Bold" charset="0"/>
                  <a:cs typeface="Arial Bold" charset="0"/>
                  <a:sym typeface="Arial Bold" charset="0"/>
                </a:rPr>
                <a:t>ACCESSING NETWORK</a:t>
              </a:r>
            </a:p>
          </p:txBody>
        </p:sp>
        <p:sp>
          <p:nvSpPr>
            <p:cNvPr id="103469" name="Rectangle 14"/>
            <p:cNvSpPr>
              <a:spLocks/>
            </p:cNvSpPr>
            <p:nvPr/>
          </p:nvSpPr>
          <p:spPr bwMode="auto">
            <a:xfrm>
              <a:off x="0" y="0"/>
              <a:ext cx="3640" cy="1016"/>
            </a:xfrm>
            <a:prstGeom prst="rect">
              <a:avLst/>
            </a:prstGeom>
            <a:noFill/>
            <a:ln w="12700">
              <a:solidFill>
                <a:schemeClr val="tx1"/>
              </a:solidFill>
              <a:miter lim="800000"/>
              <a:headEnd/>
              <a:tailEnd/>
            </a:ln>
          </p:spPr>
          <p:txBody>
            <a:bodyPr lIns="0" tIns="0" rIns="0" bIns="0">
              <a:prstTxWarp prst="textNoShape">
                <a:avLst/>
              </a:prstTxWarp>
            </a:bodyPr>
            <a:lstStyle/>
            <a:p>
              <a:endParaRPr lang="en-US"/>
            </a:p>
          </p:txBody>
        </p:sp>
      </p:grpSp>
      <p:grpSp>
        <p:nvGrpSpPr>
          <p:cNvPr id="5" name="Group 15"/>
          <p:cNvGrpSpPr>
            <a:grpSpLocks/>
          </p:cNvGrpSpPr>
          <p:nvPr/>
        </p:nvGrpSpPr>
        <p:grpSpPr bwMode="auto">
          <a:xfrm>
            <a:off x="20320" y="2482453"/>
            <a:ext cx="2044898" cy="1571625"/>
            <a:chOff x="0" y="0"/>
            <a:chExt cx="1832" cy="1408"/>
          </a:xfrm>
        </p:grpSpPr>
        <p:sp>
          <p:nvSpPr>
            <p:cNvPr id="103461" name="Rectangle 16"/>
            <p:cNvSpPr>
              <a:spLocks/>
            </p:cNvSpPr>
            <p:nvPr/>
          </p:nvSpPr>
          <p:spPr bwMode="auto">
            <a:xfrm>
              <a:off x="64" y="248"/>
              <a:ext cx="1704" cy="272"/>
            </a:xfrm>
            <a:prstGeom prst="rect">
              <a:avLst/>
            </a:prstGeom>
            <a:noFill/>
            <a:ln w="12700">
              <a:solidFill>
                <a:schemeClr val="tx1"/>
              </a:solidFill>
              <a:prstDash val="sysDot"/>
              <a:miter lim="800000"/>
              <a:headEnd/>
              <a:tailEnd/>
            </a:ln>
          </p:spPr>
          <p:txBody>
            <a:bodyPr lIns="0" tIns="0" rIns="0" bIns="0" anchor="ctr">
              <a:prstTxWarp prst="textNoShape">
                <a:avLst/>
              </a:prstTxWarp>
            </a:bodyPr>
            <a:lstStyle/>
            <a:p>
              <a:pPr algn="l"/>
              <a:r>
                <a:rPr lang="en-US" sz="800" dirty="0">
                  <a:latin typeface="Arial Italic" charset="0"/>
                  <a:ea typeface="Arial Italic" charset="0"/>
                  <a:cs typeface="Arial Italic" charset="0"/>
                  <a:sym typeface="Arial Italic" charset="0"/>
                </a:rPr>
                <a:t>Data providers:</a:t>
              </a:r>
            </a:p>
            <a:p>
              <a:pPr algn="l"/>
              <a:r>
                <a:rPr lang="en-US" sz="800" dirty="0">
                  <a:latin typeface="Arial" pitchFamily="-84" charset="0"/>
                  <a:ea typeface="Arial" pitchFamily="-84" charset="0"/>
                  <a:cs typeface="Arial" pitchFamily="-84" charset="0"/>
                  <a:sym typeface="Arial" pitchFamily="-84" charset="0"/>
                </a:rPr>
                <a:t>Collaborating centers</a:t>
              </a:r>
            </a:p>
          </p:txBody>
        </p:sp>
        <p:sp>
          <p:nvSpPr>
            <p:cNvPr id="103462" name="Rectangle 17"/>
            <p:cNvSpPr>
              <a:spLocks/>
            </p:cNvSpPr>
            <p:nvPr/>
          </p:nvSpPr>
          <p:spPr bwMode="auto">
            <a:xfrm>
              <a:off x="64" y="644"/>
              <a:ext cx="1704" cy="656"/>
            </a:xfrm>
            <a:prstGeom prst="rect">
              <a:avLst/>
            </a:prstGeom>
            <a:noFill/>
            <a:ln w="12700">
              <a:solidFill>
                <a:schemeClr val="tx1"/>
              </a:solidFill>
              <a:prstDash val="sysDot"/>
              <a:miter lim="800000"/>
              <a:headEnd/>
              <a:tailEnd/>
            </a:ln>
          </p:spPr>
          <p:txBody>
            <a:bodyPr lIns="0" tIns="0" rIns="0" bIns="0" anchor="ctr">
              <a:prstTxWarp prst="textNoShape">
                <a:avLst/>
              </a:prstTxWarp>
            </a:bodyPr>
            <a:lstStyle/>
            <a:p>
              <a:pPr algn="l"/>
              <a:r>
                <a:rPr lang="en-US" sz="800" dirty="0">
                  <a:latin typeface="Arial Italic" charset="0"/>
                  <a:ea typeface="Arial Italic" charset="0"/>
                  <a:cs typeface="Arial Italic" charset="0"/>
                  <a:sym typeface="Arial Italic" charset="0"/>
                </a:rPr>
                <a:t>End-users:</a:t>
              </a:r>
              <a:endParaRPr lang="en-US" sz="800" dirty="0">
                <a:latin typeface="Arial" pitchFamily="-84" charset="0"/>
                <a:ea typeface="Arial" pitchFamily="-84" charset="0"/>
                <a:cs typeface="Arial" pitchFamily="-84" charset="0"/>
                <a:sym typeface="Arial" pitchFamily="-84" charset="0"/>
              </a:endParaRPr>
            </a:p>
            <a:p>
              <a:pPr algn="l"/>
              <a:r>
                <a:rPr lang="en-US" sz="800" dirty="0">
                  <a:latin typeface="Arial" pitchFamily="-84" charset="0"/>
                  <a:ea typeface="Arial" pitchFamily="-84" charset="0"/>
                  <a:cs typeface="Arial" pitchFamily="-84" charset="0"/>
                  <a:sym typeface="Arial" pitchFamily="-84" charset="0"/>
                </a:rPr>
                <a:t>BSC &amp; ICPDR,</a:t>
              </a:r>
            </a:p>
            <a:p>
              <a:pPr algn="l"/>
              <a:r>
                <a:rPr lang="en-US" sz="800" dirty="0">
                  <a:latin typeface="Arial" pitchFamily="-84" charset="0"/>
                  <a:ea typeface="Arial" pitchFamily="-84" charset="0"/>
                  <a:cs typeface="Arial" pitchFamily="-84" charset="0"/>
                  <a:sym typeface="Arial" pitchFamily="-84" charset="0"/>
                </a:rPr>
                <a:t>EG partners</a:t>
              </a:r>
            </a:p>
            <a:p>
              <a:pPr algn="l"/>
              <a:r>
                <a:rPr lang="en-US" sz="800" dirty="0">
                  <a:latin typeface="Arial" pitchFamily="-84" charset="0"/>
                  <a:ea typeface="Arial" pitchFamily="-84" charset="0"/>
                  <a:cs typeface="Arial" pitchFamily="-84" charset="0"/>
                  <a:sym typeface="Arial" pitchFamily="-84" charset="0"/>
                </a:rPr>
                <a:t>Decision-makers</a:t>
              </a:r>
            </a:p>
            <a:p>
              <a:pPr algn="l"/>
              <a:r>
                <a:rPr lang="en-US" sz="800" dirty="0">
                  <a:latin typeface="Arial" pitchFamily="-84" charset="0"/>
                  <a:ea typeface="Arial" pitchFamily="-84" charset="0"/>
                  <a:cs typeface="Arial" pitchFamily="-84" charset="0"/>
                  <a:sym typeface="Arial" pitchFamily="-84" charset="0"/>
                </a:rPr>
                <a:t>Governments</a:t>
              </a:r>
            </a:p>
            <a:p>
              <a:pPr algn="l"/>
              <a:r>
                <a:rPr lang="en-US" sz="800" dirty="0">
                  <a:latin typeface="Arial" pitchFamily="-84" charset="0"/>
                  <a:ea typeface="Arial" pitchFamily="-84" charset="0"/>
                  <a:cs typeface="Arial" pitchFamily="-84" charset="0"/>
                  <a:sym typeface="Arial" pitchFamily="-84" charset="0"/>
                </a:rPr>
                <a:t>Education/Research</a:t>
              </a:r>
            </a:p>
          </p:txBody>
        </p:sp>
        <p:sp>
          <p:nvSpPr>
            <p:cNvPr id="103463" name="Rectangle 18"/>
            <p:cNvSpPr>
              <a:spLocks/>
            </p:cNvSpPr>
            <p:nvPr/>
          </p:nvSpPr>
          <p:spPr bwMode="auto">
            <a:xfrm>
              <a:off x="64" y="12"/>
              <a:ext cx="1720" cy="176"/>
            </a:xfrm>
            <a:prstGeom prst="rect">
              <a:avLst/>
            </a:prstGeom>
            <a:noFill/>
            <a:ln w="12700">
              <a:noFill/>
              <a:miter lim="800000"/>
              <a:headEnd/>
              <a:tailEnd/>
            </a:ln>
          </p:spPr>
          <p:txBody>
            <a:bodyPr lIns="0" tIns="0" rIns="0" bIns="0" anchor="ctr">
              <a:prstTxWarp prst="textNoShape">
                <a:avLst/>
              </a:prstTxWarp>
            </a:bodyPr>
            <a:lstStyle/>
            <a:p>
              <a:r>
                <a:rPr lang="en-US" sz="800" dirty="0">
                  <a:latin typeface="Arial Bold" charset="0"/>
                  <a:ea typeface="Arial Bold" charset="0"/>
                  <a:cs typeface="Arial Bold" charset="0"/>
                  <a:sym typeface="Arial Bold" charset="0"/>
                </a:rPr>
                <a:t>PEOPLE</a:t>
              </a:r>
            </a:p>
          </p:txBody>
        </p:sp>
        <p:sp>
          <p:nvSpPr>
            <p:cNvPr id="103464" name="Rectangle 19"/>
            <p:cNvSpPr>
              <a:spLocks/>
            </p:cNvSpPr>
            <p:nvPr/>
          </p:nvSpPr>
          <p:spPr bwMode="auto">
            <a:xfrm>
              <a:off x="0" y="0"/>
              <a:ext cx="1832" cy="1408"/>
            </a:xfrm>
            <a:prstGeom prst="rect">
              <a:avLst/>
            </a:prstGeom>
            <a:noFill/>
            <a:ln w="12700">
              <a:solidFill>
                <a:schemeClr val="tx1"/>
              </a:solidFill>
              <a:miter lim="800000"/>
              <a:headEnd/>
              <a:tailEnd/>
            </a:ln>
          </p:spPr>
          <p:txBody>
            <a:bodyPr lIns="0" tIns="0" rIns="0" bIns="0">
              <a:prstTxWarp prst="textNoShape">
                <a:avLst/>
              </a:prstTxWarp>
            </a:bodyPr>
            <a:lstStyle/>
            <a:p>
              <a:endParaRPr lang="en-US"/>
            </a:p>
          </p:txBody>
        </p:sp>
      </p:grpSp>
      <p:grpSp>
        <p:nvGrpSpPr>
          <p:cNvPr id="6" name="Group 20"/>
          <p:cNvGrpSpPr>
            <a:grpSpLocks/>
          </p:cNvGrpSpPr>
          <p:nvPr/>
        </p:nvGrpSpPr>
        <p:grpSpPr bwMode="auto">
          <a:xfrm>
            <a:off x="7063383" y="1535906"/>
            <a:ext cx="2044898" cy="3491508"/>
            <a:chOff x="0" y="0"/>
            <a:chExt cx="1832" cy="3128"/>
          </a:xfrm>
        </p:grpSpPr>
        <p:grpSp>
          <p:nvGrpSpPr>
            <p:cNvPr id="7" name="Group 21"/>
            <p:cNvGrpSpPr>
              <a:grpSpLocks/>
            </p:cNvGrpSpPr>
            <p:nvPr/>
          </p:nvGrpSpPr>
          <p:grpSpPr bwMode="auto">
            <a:xfrm>
              <a:off x="56" y="7"/>
              <a:ext cx="1720" cy="3037"/>
              <a:chOff x="0" y="0"/>
              <a:chExt cx="1720" cy="3036"/>
            </a:xfrm>
          </p:grpSpPr>
          <p:sp>
            <p:nvSpPr>
              <p:cNvPr id="103453" name="Rectangle 22"/>
              <p:cNvSpPr>
                <a:spLocks/>
              </p:cNvSpPr>
              <p:nvPr/>
            </p:nvSpPr>
            <p:spPr bwMode="auto">
              <a:xfrm>
                <a:off x="0" y="212"/>
                <a:ext cx="1704" cy="368"/>
              </a:xfrm>
              <a:prstGeom prst="rect">
                <a:avLst/>
              </a:prstGeom>
              <a:noFill/>
              <a:ln w="12700">
                <a:solidFill>
                  <a:schemeClr val="tx1"/>
                </a:solidFill>
                <a:prstDash val="sysDot"/>
                <a:miter lim="800000"/>
                <a:headEnd/>
                <a:tailEnd/>
              </a:ln>
            </p:spPr>
            <p:txBody>
              <a:bodyPr lIns="0" tIns="0" rIns="0" bIns="0" anchor="ctr">
                <a:prstTxWarp prst="textNoShape">
                  <a:avLst/>
                </a:prstTxWarp>
              </a:bodyPr>
              <a:lstStyle/>
              <a:p>
                <a:pPr algn="l"/>
                <a:r>
                  <a:rPr lang="en-US" sz="800" dirty="0">
                    <a:latin typeface="Arial Italic" charset="0"/>
                    <a:ea typeface="Arial Italic" charset="0"/>
                    <a:cs typeface="Arial Italic" charset="0"/>
                    <a:sym typeface="Arial Italic" charset="0"/>
                  </a:rPr>
                  <a:t>Scale and resolution:</a:t>
                </a:r>
              </a:p>
              <a:p>
                <a:pPr algn="l"/>
                <a:r>
                  <a:rPr lang="en-US" sz="800" dirty="0">
                    <a:latin typeface="Arial" pitchFamily="-84" charset="0"/>
                    <a:ea typeface="Arial" pitchFamily="-84" charset="0"/>
                    <a:cs typeface="Arial" pitchFamily="-84" charset="0"/>
                    <a:sym typeface="Arial" pitchFamily="-84" charset="0"/>
                  </a:rPr>
                  <a:t>spatial</a:t>
                </a:r>
              </a:p>
              <a:p>
                <a:pPr algn="l"/>
                <a:r>
                  <a:rPr lang="en-US" sz="800" dirty="0">
                    <a:latin typeface="Arial" pitchFamily="-84" charset="0"/>
                    <a:ea typeface="Arial" pitchFamily="-84" charset="0"/>
                    <a:cs typeface="Arial" pitchFamily="-84" charset="0"/>
                    <a:sym typeface="Arial" pitchFamily="-84" charset="0"/>
                  </a:rPr>
                  <a:t>temporal</a:t>
                </a:r>
              </a:p>
            </p:txBody>
          </p:sp>
          <p:sp>
            <p:nvSpPr>
              <p:cNvPr id="103454" name="Rectangle 23"/>
              <p:cNvSpPr>
                <a:spLocks/>
              </p:cNvSpPr>
              <p:nvPr/>
            </p:nvSpPr>
            <p:spPr bwMode="auto">
              <a:xfrm>
                <a:off x="0" y="0"/>
                <a:ext cx="1720" cy="176"/>
              </a:xfrm>
              <a:prstGeom prst="rect">
                <a:avLst/>
              </a:prstGeom>
              <a:noFill/>
              <a:ln w="12700">
                <a:noFill/>
                <a:miter lim="800000"/>
                <a:headEnd/>
                <a:tailEnd/>
              </a:ln>
            </p:spPr>
            <p:txBody>
              <a:bodyPr lIns="0" tIns="0" rIns="0" bIns="0" anchor="ctr">
                <a:prstTxWarp prst="textNoShape">
                  <a:avLst/>
                </a:prstTxWarp>
              </a:bodyPr>
              <a:lstStyle/>
              <a:p>
                <a:r>
                  <a:rPr lang="en-US" sz="800" dirty="0">
                    <a:latin typeface="Arial Bold" charset="0"/>
                    <a:ea typeface="Arial Bold" charset="0"/>
                    <a:cs typeface="Arial Bold" charset="0"/>
                    <a:sym typeface="Arial Bold" charset="0"/>
                  </a:rPr>
                  <a:t>DATA</a:t>
                </a:r>
              </a:p>
            </p:txBody>
          </p:sp>
          <p:sp>
            <p:nvSpPr>
              <p:cNvPr id="103455" name="Rectangle 24"/>
              <p:cNvSpPr>
                <a:spLocks/>
              </p:cNvSpPr>
              <p:nvPr/>
            </p:nvSpPr>
            <p:spPr bwMode="auto">
              <a:xfrm>
                <a:off x="0" y="667"/>
                <a:ext cx="1704" cy="272"/>
              </a:xfrm>
              <a:prstGeom prst="rect">
                <a:avLst/>
              </a:prstGeom>
              <a:noFill/>
              <a:ln w="12700">
                <a:solidFill>
                  <a:schemeClr val="tx1"/>
                </a:solidFill>
                <a:prstDash val="sysDot"/>
                <a:miter lim="800000"/>
                <a:headEnd/>
                <a:tailEnd/>
              </a:ln>
            </p:spPr>
            <p:txBody>
              <a:bodyPr lIns="0" tIns="0" rIns="0" bIns="0" anchor="ctr">
                <a:prstTxWarp prst="textNoShape">
                  <a:avLst/>
                </a:prstTxWarp>
              </a:bodyPr>
              <a:lstStyle/>
              <a:p>
                <a:pPr algn="l"/>
                <a:r>
                  <a:rPr lang="en-US" sz="800" dirty="0">
                    <a:latin typeface="Arial Italic" charset="0"/>
                    <a:ea typeface="Arial Italic" charset="0"/>
                    <a:cs typeface="Arial Italic" charset="0"/>
                    <a:sym typeface="Arial Italic" charset="0"/>
                  </a:rPr>
                  <a:t>Metadata content:</a:t>
                </a:r>
              </a:p>
              <a:p>
                <a:pPr algn="l"/>
                <a:r>
                  <a:rPr lang="en-US" sz="800" dirty="0">
                    <a:latin typeface="Arial" pitchFamily="-84" charset="0"/>
                    <a:ea typeface="Arial" pitchFamily="-84" charset="0"/>
                    <a:cs typeface="Arial" pitchFamily="-84" charset="0"/>
                    <a:sym typeface="Arial" pitchFamily="-84" charset="0"/>
                  </a:rPr>
                  <a:t>Attributes</a:t>
                </a:r>
              </a:p>
            </p:txBody>
          </p:sp>
          <p:sp>
            <p:nvSpPr>
              <p:cNvPr id="103456" name="Rectangle 25"/>
              <p:cNvSpPr>
                <a:spLocks/>
              </p:cNvSpPr>
              <p:nvPr/>
            </p:nvSpPr>
            <p:spPr bwMode="auto">
              <a:xfrm>
                <a:off x="0" y="1020"/>
                <a:ext cx="1704" cy="272"/>
              </a:xfrm>
              <a:prstGeom prst="rect">
                <a:avLst/>
              </a:prstGeom>
              <a:noFill/>
              <a:ln w="12700">
                <a:solidFill>
                  <a:schemeClr val="tx1"/>
                </a:solidFill>
                <a:prstDash val="sysDot"/>
                <a:miter lim="800000"/>
                <a:headEnd/>
                <a:tailEnd/>
              </a:ln>
            </p:spPr>
            <p:txBody>
              <a:bodyPr lIns="0" tIns="0" rIns="0" bIns="0" anchor="ctr">
                <a:prstTxWarp prst="textNoShape">
                  <a:avLst/>
                </a:prstTxWarp>
              </a:bodyPr>
              <a:lstStyle/>
              <a:p>
                <a:pPr algn="l"/>
                <a:r>
                  <a:rPr lang="en-US" sz="800" dirty="0">
                    <a:latin typeface="Arial Italic" charset="0"/>
                    <a:ea typeface="Arial Italic" charset="0"/>
                    <a:cs typeface="Arial Italic" charset="0"/>
                    <a:sym typeface="Arial Italic" charset="0"/>
                  </a:rPr>
                  <a:t>Data content:</a:t>
                </a:r>
              </a:p>
              <a:p>
                <a:pPr algn="l"/>
                <a:r>
                  <a:rPr lang="en-US" sz="800" dirty="0">
                    <a:latin typeface="Arial" pitchFamily="-84" charset="0"/>
                    <a:ea typeface="Arial" pitchFamily="-84" charset="0"/>
                    <a:cs typeface="Arial" pitchFamily="-84" charset="0"/>
                    <a:sym typeface="Arial" pitchFamily="-84" charset="0"/>
                  </a:rPr>
                  <a:t>Attributes</a:t>
                </a:r>
              </a:p>
            </p:txBody>
          </p:sp>
          <p:sp>
            <p:nvSpPr>
              <p:cNvPr id="103457" name="Rectangle 26"/>
              <p:cNvSpPr>
                <a:spLocks/>
              </p:cNvSpPr>
              <p:nvPr/>
            </p:nvSpPr>
            <p:spPr bwMode="auto">
              <a:xfrm>
                <a:off x="0" y="1373"/>
                <a:ext cx="1704" cy="272"/>
              </a:xfrm>
              <a:prstGeom prst="rect">
                <a:avLst/>
              </a:prstGeom>
              <a:noFill/>
              <a:ln w="12700">
                <a:solidFill>
                  <a:schemeClr val="tx1"/>
                </a:solidFill>
                <a:prstDash val="sysDot"/>
                <a:miter lim="800000"/>
                <a:headEnd/>
                <a:tailEnd/>
              </a:ln>
            </p:spPr>
            <p:txBody>
              <a:bodyPr lIns="0" tIns="0" rIns="0" bIns="0" anchor="ctr">
                <a:prstTxWarp prst="textNoShape">
                  <a:avLst/>
                </a:prstTxWarp>
              </a:bodyPr>
              <a:lstStyle/>
              <a:p>
                <a:pPr algn="l"/>
                <a:r>
                  <a:rPr lang="en-US" sz="800" dirty="0">
                    <a:latin typeface="Arial Italic" charset="0"/>
                    <a:ea typeface="Arial Italic" charset="0"/>
                    <a:cs typeface="Arial Italic" charset="0"/>
                    <a:sym typeface="Arial Italic" charset="0"/>
                  </a:rPr>
                  <a:t>Capture:</a:t>
                </a:r>
              </a:p>
              <a:p>
                <a:pPr algn="l"/>
                <a:r>
                  <a:rPr lang="en-US" sz="800" dirty="0">
                    <a:latin typeface="Arial" pitchFamily="-84" charset="0"/>
                    <a:ea typeface="Arial" pitchFamily="-84" charset="0"/>
                    <a:cs typeface="Arial" pitchFamily="-84" charset="0"/>
                    <a:sym typeface="Arial" pitchFamily="-84" charset="0"/>
                  </a:rPr>
                  <a:t>Means</a:t>
                </a:r>
              </a:p>
            </p:txBody>
          </p:sp>
          <p:sp>
            <p:nvSpPr>
              <p:cNvPr id="103458" name="Rectangle 27"/>
              <p:cNvSpPr>
                <a:spLocks/>
              </p:cNvSpPr>
              <p:nvPr/>
            </p:nvSpPr>
            <p:spPr bwMode="auto">
              <a:xfrm>
                <a:off x="0" y="1732"/>
                <a:ext cx="1704" cy="368"/>
              </a:xfrm>
              <a:prstGeom prst="rect">
                <a:avLst/>
              </a:prstGeom>
              <a:noFill/>
              <a:ln w="12700">
                <a:solidFill>
                  <a:schemeClr val="tx1"/>
                </a:solidFill>
                <a:prstDash val="sysDot"/>
                <a:miter lim="800000"/>
                <a:headEnd/>
                <a:tailEnd/>
              </a:ln>
            </p:spPr>
            <p:txBody>
              <a:bodyPr lIns="0" tIns="0" rIns="0" bIns="0" anchor="ctr">
                <a:prstTxWarp prst="textNoShape">
                  <a:avLst/>
                </a:prstTxWarp>
              </a:bodyPr>
              <a:lstStyle/>
              <a:p>
                <a:pPr algn="l"/>
                <a:r>
                  <a:rPr lang="en-US" sz="800" dirty="0">
                    <a:latin typeface="Arial Italic" charset="0"/>
                    <a:ea typeface="Arial Italic" charset="0"/>
                    <a:cs typeface="Arial Italic" charset="0"/>
                    <a:sym typeface="Arial Italic" charset="0"/>
                  </a:rPr>
                  <a:t>Storage:</a:t>
                </a:r>
              </a:p>
              <a:p>
                <a:pPr algn="l"/>
                <a:r>
                  <a:rPr lang="en-US" sz="800" dirty="0">
                    <a:latin typeface="Arial" pitchFamily="-84" charset="0"/>
                    <a:ea typeface="Arial" pitchFamily="-84" charset="0"/>
                    <a:cs typeface="Arial" pitchFamily="-84" charset="0"/>
                    <a:sym typeface="Arial" pitchFamily="-84" charset="0"/>
                  </a:rPr>
                  <a:t>Database</a:t>
                </a:r>
              </a:p>
              <a:p>
                <a:pPr algn="l"/>
                <a:r>
                  <a:rPr lang="en-US" sz="800" dirty="0">
                    <a:latin typeface="Arial" pitchFamily="-84" charset="0"/>
                    <a:ea typeface="Arial" pitchFamily="-84" charset="0"/>
                    <a:cs typeface="Arial" pitchFamily="-84" charset="0"/>
                    <a:sym typeface="Arial" pitchFamily="-84" charset="0"/>
                  </a:rPr>
                  <a:t>File system</a:t>
                </a:r>
              </a:p>
            </p:txBody>
          </p:sp>
          <p:sp>
            <p:nvSpPr>
              <p:cNvPr id="103459" name="Rectangle 28"/>
              <p:cNvSpPr>
                <a:spLocks/>
              </p:cNvSpPr>
              <p:nvPr/>
            </p:nvSpPr>
            <p:spPr bwMode="auto">
              <a:xfrm>
                <a:off x="0" y="2204"/>
                <a:ext cx="1704" cy="368"/>
              </a:xfrm>
              <a:prstGeom prst="rect">
                <a:avLst/>
              </a:prstGeom>
              <a:noFill/>
              <a:ln w="12700">
                <a:solidFill>
                  <a:schemeClr val="tx1"/>
                </a:solidFill>
                <a:prstDash val="sysDot"/>
                <a:miter lim="800000"/>
                <a:headEnd/>
                <a:tailEnd/>
              </a:ln>
            </p:spPr>
            <p:txBody>
              <a:bodyPr lIns="0" tIns="0" rIns="0" bIns="0" anchor="ctr">
                <a:prstTxWarp prst="textNoShape">
                  <a:avLst/>
                </a:prstTxWarp>
              </a:bodyPr>
              <a:lstStyle/>
              <a:p>
                <a:pPr algn="l"/>
                <a:r>
                  <a:rPr lang="en-US" sz="800" dirty="0">
                    <a:latin typeface="Arial Italic" charset="0"/>
                    <a:ea typeface="Arial Italic" charset="0"/>
                    <a:cs typeface="Arial Italic" charset="0"/>
                    <a:sym typeface="Arial Italic" charset="0"/>
                  </a:rPr>
                  <a:t>Access:</a:t>
                </a:r>
              </a:p>
              <a:p>
                <a:pPr algn="l"/>
                <a:r>
                  <a:rPr lang="en-US" sz="800" dirty="0" err="1">
                    <a:latin typeface="Arial" pitchFamily="-84" charset="0"/>
                    <a:ea typeface="Arial" pitchFamily="-84" charset="0"/>
                    <a:cs typeface="Arial" pitchFamily="-84" charset="0"/>
                    <a:sym typeface="Arial" pitchFamily="-84" charset="0"/>
                  </a:rPr>
                  <a:t>Geoportal</a:t>
                </a:r>
                <a:endParaRPr lang="en-US" sz="800" dirty="0">
                  <a:latin typeface="Arial" pitchFamily="-84" charset="0"/>
                  <a:ea typeface="Arial" pitchFamily="-84" charset="0"/>
                  <a:cs typeface="Arial" pitchFamily="-84" charset="0"/>
                  <a:sym typeface="Arial" pitchFamily="-84" charset="0"/>
                </a:endParaRPr>
              </a:p>
              <a:p>
                <a:pPr algn="l"/>
                <a:r>
                  <a:rPr lang="en-US" sz="800" dirty="0">
                    <a:latin typeface="Arial" pitchFamily="-84" charset="0"/>
                    <a:ea typeface="Arial" pitchFamily="-84" charset="0"/>
                    <a:cs typeface="Arial" pitchFamily="-84" charset="0"/>
                    <a:sym typeface="Arial" pitchFamily="-84" charset="0"/>
                  </a:rPr>
                  <a:t>Web services</a:t>
                </a:r>
              </a:p>
            </p:txBody>
          </p:sp>
          <p:sp>
            <p:nvSpPr>
              <p:cNvPr id="103460" name="Rectangle 29"/>
              <p:cNvSpPr>
                <a:spLocks/>
              </p:cNvSpPr>
              <p:nvPr/>
            </p:nvSpPr>
            <p:spPr bwMode="auto">
              <a:xfrm>
                <a:off x="0" y="2668"/>
                <a:ext cx="1704" cy="368"/>
              </a:xfrm>
              <a:prstGeom prst="rect">
                <a:avLst/>
              </a:prstGeom>
              <a:noFill/>
              <a:ln w="12700">
                <a:solidFill>
                  <a:schemeClr val="tx1"/>
                </a:solidFill>
                <a:prstDash val="sysDot"/>
                <a:miter lim="800000"/>
                <a:headEnd/>
                <a:tailEnd/>
              </a:ln>
            </p:spPr>
            <p:txBody>
              <a:bodyPr lIns="0" tIns="0" rIns="0" bIns="0" anchor="ctr">
                <a:prstTxWarp prst="textNoShape">
                  <a:avLst/>
                </a:prstTxWarp>
              </a:bodyPr>
              <a:lstStyle/>
              <a:p>
                <a:pPr algn="l"/>
                <a:r>
                  <a:rPr lang="en-US" sz="800" dirty="0">
                    <a:latin typeface="Arial Italic" charset="0"/>
                    <a:ea typeface="Arial Italic" charset="0"/>
                    <a:cs typeface="Arial Italic" charset="0"/>
                    <a:sym typeface="Arial Italic" charset="0"/>
                  </a:rPr>
                  <a:t>Analysis tools:</a:t>
                </a:r>
              </a:p>
              <a:p>
                <a:pPr algn="l"/>
                <a:r>
                  <a:rPr lang="en-US" sz="800" dirty="0">
                    <a:latin typeface="Arial" pitchFamily="-84" charset="0"/>
                    <a:ea typeface="Arial" pitchFamily="-84" charset="0"/>
                    <a:cs typeface="Arial" pitchFamily="-84" charset="0"/>
                    <a:sym typeface="Arial" pitchFamily="-84" charset="0"/>
                  </a:rPr>
                  <a:t>Desktop clients</a:t>
                </a:r>
              </a:p>
              <a:p>
                <a:pPr algn="l"/>
                <a:r>
                  <a:rPr lang="en-US" sz="800" dirty="0">
                    <a:latin typeface="Arial" pitchFamily="-84" charset="0"/>
                    <a:ea typeface="Arial" pitchFamily="-84" charset="0"/>
                    <a:cs typeface="Arial" pitchFamily="-84" charset="0"/>
                    <a:sym typeface="Arial" pitchFamily="-84" charset="0"/>
                  </a:rPr>
                  <a:t>Web clients</a:t>
                </a:r>
              </a:p>
            </p:txBody>
          </p:sp>
        </p:grpSp>
        <p:sp>
          <p:nvSpPr>
            <p:cNvPr id="103452" name="Rectangle 30"/>
            <p:cNvSpPr>
              <a:spLocks/>
            </p:cNvSpPr>
            <p:nvPr/>
          </p:nvSpPr>
          <p:spPr bwMode="auto">
            <a:xfrm>
              <a:off x="0" y="0"/>
              <a:ext cx="1832" cy="3128"/>
            </a:xfrm>
            <a:prstGeom prst="rect">
              <a:avLst/>
            </a:prstGeom>
            <a:noFill/>
            <a:ln w="12700">
              <a:solidFill>
                <a:schemeClr val="tx1"/>
              </a:solidFill>
              <a:miter lim="800000"/>
              <a:headEnd/>
              <a:tailEnd/>
            </a:ln>
          </p:spPr>
          <p:txBody>
            <a:bodyPr lIns="0" tIns="0" rIns="0" bIns="0">
              <a:prstTxWarp prst="textNoShape">
                <a:avLst/>
              </a:prstTxWarp>
            </a:bodyPr>
            <a:lstStyle/>
            <a:p>
              <a:endParaRPr lang="en-US"/>
            </a:p>
          </p:txBody>
        </p:sp>
      </p:grpSp>
      <p:grpSp>
        <p:nvGrpSpPr>
          <p:cNvPr id="8" name="Group 31"/>
          <p:cNvGrpSpPr>
            <a:grpSpLocks/>
          </p:cNvGrpSpPr>
          <p:nvPr/>
        </p:nvGrpSpPr>
        <p:grpSpPr bwMode="auto">
          <a:xfrm>
            <a:off x="2518172" y="2107406"/>
            <a:ext cx="4063008" cy="2794992"/>
            <a:chOff x="0" y="0"/>
            <a:chExt cx="3640" cy="2504"/>
          </a:xfrm>
        </p:grpSpPr>
        <p:sp>
          <p:nvSpPr>
            <p:cNvPr id="103441" name="Rectangle 32"/>
            <p:cNvSpPr>
              <a:spLocks/>
            </p:cNvSpPr>
            <p:nvPr/>
          </p:nvSpPr>
          <p:spPr bwMode="auto">
            <a:xfrm>
              <a:off x="65" y="263"/>
              <a:ext cx="1709" cy="670"/>
            </a:xfrm>
            <a:prstGeom prst="rect">
              <a:avLst/>
            </a:prstGeom>
            <a:noFill/>
            <a:ln w="12700">
              <a:solidFill>
                <a:schemeClr val="tx1"/>
              </a:solidFill>
              <a:prstDash val="sysDot"/>
              <a:miter lim="800000"/>
              <a:headEnd/>
              <a:tailEnd/>
            </a:ln>
          </p:spPr>
          <p:txBody>
            <a:bodyPr lIns="0" tIns="0" rIns="0" bIns="0" anchor="ctr">
              <a:prstTxWarp prst="textNoShape">
                <a:avLst/>
              </a:prstTxWarp>
            </a:bodyPr>
            <a:lstStyle/>
            <a:p>
              <a:pPr algn="l"/>
              <a:r>
                <a:rPr lang="en-US" sz="800" dirty="0">
                  <a:latin typeface="Arial Italic" charset="0"/>
                  <a:ea typeface="Arial Italic" charset="0"/>
                  <a:cs typeface="Arial Italic" charset="0"/>
                  <a:sym typeface="Arial Italic" charset="0"/>
                </a:rPr>
                <a:t>Institutional arrangement:</a:t>
              </a:r>
            </a:p>
            <a:p>
              <a:pPr algn="l"/>
              <a:r>
                <a:rPr lang="en-US" sz="800" dirty="0">
                  <a:latin typeface="Arial" pitchFamily="-84" charset="0"/>
                  <a:ea typeface="Arial" pitchFamily="-84" charset="0"/>
                  <a:cs typeface="Arial" pitchFamily="-84" charset="0"/>
                  <a:sym typeface="Arial" pitchFamily="-84" charset="0"/>
                </a:rPr>
                <a:t>Partnerships</a:t>
              </a:r>
            </a:p>
            <a:p>
              <a:pPr algn="l"/>
              <a:r>
                <a:rPr lang="en-US" sz="800" dirty="0">
                  <a:latin typeface="Arial" pitchFamily="-84" charset="0"/>
                  <a:ea typeface="Arial" pitchFamily="-84" charset="0"/>
                  <a:cs typeface="Arial" pitchFamily="-84" charset="0"/>
                  <a:sym typeface="Arial" pitchFamily="-84" charset="0"/>
                </a:rPr>
                <a:t>Agreements</a:t>
              </a:r>
            </a:p>
            <a:p>
              <a:pPr algn="l"/>
              <a:r>
                <a:rPr lang="en-US" sz="800" dirty="0">
                  <a:latin typeface="Arial" pitchFamily="-84" charset="0"/>
                  <a:ea typeface="Arial" pitchFamily="-84" charset="0"/>
                  <a:cs typeface="Arial" pitchFamily="-84" charset="0"/>
                  <a:sym typeface="Arial" pitchFamily="-84" charset="0"/>
                </a:rPr>
                <a:t>Data custodian</a:t>
              </a:r>
            </a:p>
            <a:p>
              <a:pPr algn="l"/>
              <a:r>
                <a:rPr lang="en-US" sz="800" dirty="0">
                  <a:latin typeface="Arial" pitchFamily="-84" charset="0"/>
                  <a:ea typeface="Arial" pitchFamily="-84" charset="0"/>
                  <a:cs typeface="Arial" pitchFamily="-84" charset="0"/>
                  <a:sym typeface="Arial" pitchFamily="-84" charset="0"/>
                </a:rPr>
                <a:t>Financial support</a:t>
              </a:r>
            </a:p>
          </p:txBody>
        </p:sp>
        <p:sp>
          <p:nvSpPr>
            <p:cNvPr id="103442" name="Rectangle 33"/>
            <p:cNvSpPr>
              <a:spLocks/>
            </p:cNvSpPr>
            <p:nvPr/>
          </p:nvSpPr>
          <p:spPr bwMode="auto">
            <a:xfrm>
              <a:off x="1841" y="257"/>
              <a:ext cx="1709" cy="553"/>
            </a:xfrm>
            <a:prstGeom prst="rect">
              <a:avLst/>
            </a:prstGeom>
            <a:noFill/>
            <a:ln w="12700">
              <a:solidFill>
                <a:schemeClr val="tx1"/>
              </a:solidFill>
              <a:prstDash val="sysDot"/>
              <a:miter lim="800000"/>
              <a:headEnd/>
              <a:tailEnd/>
            </a:ln>
          </p:spPr>
          <p:txBody>
            <a:bodyPr lIns="0" tIns="0" rIns="0" bIns="0" anchor="ctr">
              <a:prstTxWarp prst="textNoShape">
                <a:avLst/>
              </a:prstTxWarp>
            </a:bodyPr>
            <a:lstStyle/>
            <a:p>
              <a:pPr algn="l"/>
              <a:r>
                <a:rPr lang="en-US" sz="800" dirty="0">
                  <a:latin typeface="Arial Italic" charset="0"/>
                  <a:ea typeface="Arial Italic" charset="0"/>
                  <a:cs typeface="Arial Italic" charset="0"/>
                  <a:sym typeface="Arial Italic" charset="0"/>
                </a:rPr>
                <a:t>Capacity building:</a:t>
              </a:r>
            </a:p>
            <a:p>
              <a:pPr algn="l"/>
              <a:r>
                <a:rPr lang="en-US" sz="800" dirty="0">
                  <a:latin typeface="Arial" pitchFamily="-84" charset="0"/>
                  <a:ea typeface="Arial" pitchFamily="-84" charset="0"/>
                  <a:cs typeface="Arial" pitchFamily="-84" charset="0"/>
                  <a:sym typeface="Arial" pitchFamily="-84" charset="0"/>
                </a:rPr>
                <a:t>Human</a:t>
              </a:r>
            </a:p>
            <a:p>
              <a:pPr algn="l"/>
              <a:r>
                <a:rPr lang="en-US" sz="800" dirty="0">
                  <a:latin typeface="Arial" pitchFamily="-84" charset="0"/>
                  <a:ea typeface="Arial" pitchFamily="-84" charset="0"/>
                  <a:cs typeface="Arial" pitchFamily="-84" charset="0"/>
                  <a:sym typeface="Arial" pitchFamily="-84" charset="0"/>
                </a:rPr>
                <a:t>Infrastructure</a:t>
              </a:r>
            </a:p>
            <a:p>
              <a:pPr algn="l"/>
              <a:r>
                <a:rPr lang="en-US" sz="800" dirty="0">
                  <a:latin typeface="Arial" pitchFamily="-84" charset="0"/>
                  <a:ea typeface="Arial" pitchFamily="-84" charset="0"/>
                  <a:cs typeface="Arial" pitchFamily="-84" charset="0"/>
                  <a:sym typeface="Arial" pitchFamily="-84" charset="0"/>
                </a:rPr>
                <a:t>Institutional</a:t>
              </a:r>
            </a:p>
          </p:txBody>
        </p:sp>
        <p:sp>
          <p:nvSpPr>
            <p:cNvPr id="103443" name="Rectangle 34"/>
            <p:cNvSpPr>
              <a:spLocks/>
            </p:cNvSpPr>
            <p:nvPr/>
          </p:nvSpPr>
          <p:spPr bwMode="auto">
            <a:xfrm>
              <a:off x="65" y="1609"/>
              <a:ext cx="1709" cy="436"/>
            </a:xfrm>
            <a:prstGeom prst="rect">
              <a:avLst/>
            </a:prstGeom>
            <a:noFill/>
            <a:ln w="12700">
              <a:solidFill>
                <a:schemeClr val="tx1"/>
              </a:solidFill>
              <a:prstDash val="sysDot"/>
              <a:miter lim="800000"/>
              <a:headEnd/>
              <a:tailEnd/>
            </a:ln>
          </p:spPr>
          <p:txBody>
            <a:bodyPr lIns="0" tIns="0" rIns="0" bIns="0" anchor="ctr">
              <a:prstTxWarp prst="textNoShape">
                <a:avLst/>
              </a:prstTxWarp>
            </a:bodyPr>
            <a:lstStyle/>
            <a:p>
              <a:pPr algn="l"/>
              <a:r>
                <a:rPr lang="en-US" sz="800" dirty="0">
                  <a:latin typeface="Arial Italic" charset="0"/>
                  <a:ea typeface="Arial Italic" charset="0"/>
                  <a:cs typeface="Arial Italic" charset="0"/>
                  <a:sym typeface="Arial Italic" charset="0"/>
                </a:rPr>
                <a:t>SDI organization: </a:t>
              </a:r>
            </a:p>
            <a:p>
              <a:pPr algn="l"/>
              <a:r>
                <a:rPr lang="en-US" sz="800" dirty="0">
                  <a:latin typeface="Arial" pitchFamily="-84" charset="0"/>
                  <a:ea typeface="Arial" pitchFamily="-84" charset="0"/>
                  <a:cs typeface="Arial" pitchFamily="-84" charset="0"/>
                  <a:sym typeface="Arial" pitchFamily="-84" charset="0"/>
                </a:rPr>
                <a:t>Coordination</a:t>
              </a:r>
            </a:p>
            <a:p>
              <a:pPr algn="l"/>
              <a:r>
                <a:rPr lang="en-US" sz="800" dirty="0">
                  <a:latin typeface="Arial" pitchFamily="-84" charset="0"/>
                  <a:ea typeface="Arial" pitchFamily="-84" charset="0"/>
                  <a:cs typeface="Arial" pitchFamily="-84" charset="0"/>
                  <a:sym typeface="Arial" pitchFamily="-84" charset="0"/>
                </a:rPr>
                <a:t>Working groups</a:t>
              </a:r>
            </a:p>
          </p:txBody>
        </p:sp>
        <p:sp>
          <p:nvSpPr>
            <p:cNvPr id="103444" name="Rectangle 35"/>
            <p:cNvSpPr>
              <a:spLocks/>
            </p:cNvSpPr>
            <p:nvPr/>
          </p:nvSpPr>
          <p:spPr bwMode="auto">
            <a:xfrm>
              <a:off x="65" y="2103"/>
              <a:ext cx="1709" cy="318"/>
            </a:xfrm>
            <a:prstGeom prst="rect">
              <a:avLst/>
            </a:prstGeom>
            <a:noFill/>
            <a:ln w="12700">
              <a:solidFill>
                <a:schemeClr val="tx1"/>
              </a:solidFill>
              <a:prstDash val="sysDot"/>
              <a:miter lim="800000"/>
              <a:headEnd/>
              <a:tailEnd/>
            </a:ln>
          </p:spPr>
          <p:txBody>
            <a:bodyPr lIns="0" tIns="0" rIns="0" bIns="0" anchor="ctr">
              <a:prstTxWarp prst="textNoShape">
                <a:avLst/>
              </a:prstTxWarp>
            </a:bodyPr>
            <a:lstStyle/>
            <a:p>
              <a:pPr algn="l"/>
              <a:r>
                <a:rPr lang="en-US" sz="800" dirty="0">
                  <a:latin typeface="Arial Italic" charset="0"/>
                  <a:ea typeface="Arial Italic" charset="0"/>
                  <a:cs typeface="Arial Italic" charset="0"/>
                  <a:sym typeface="Arial Italic" charset="0"/>
                </a:rPr>
                <a:t>SDI model: </a:t>
              </a:r>
            </a:p>
            <a:p>
              <a:pPr algn="l"/>
              <a:r>
                <a:rPr lang="en-US" sz="800" dirty="0">
                  <a:latin typeface="Arial" pitchFamily="-84" charset="0"/>
                  <a:ea typeface="Arial" pitchFamily="-84" charset="0"/>
                  <a:cs typeface="Arial" pitchFamily="-84" charset="0"/>
                  <a:sym typeface="Arial" pitchFamily="-84" charset="0"/>
                </a:rPr>
                <a:t>Product and process based</a:t>
              </a:r>
            </a:p>
          </p:txBody>
        </p:sp>
        <p:sp>
          <p:nvSpPr>
            <p:cNvPr id="103445" name="Rectangle 36"/>
            <p:cNvSpPr>
              <a:spLocks/>
            </p:cNvSpPr>
            <p:nvPr/>
          </p:nvSpPr>
          <p:spPr bwMode="auto">
            <a:xfrm>
              <a:off x="65" y="995"/>
              <a:ext cx="1709" cy="553"/>
            </a:xfrm>
            <a:prstGeom prst="rect">
              <a:avLst/>
            </a:prstGeom>
            <a:noFill/>
            <a:ln w="12700">
              <a:solidFill>
                <a:schemeClr val="tx1"/>
              </a:solidFill>
              <a:prstDash val="sysDot"/>
              <a:miter lim="800000"/>
              <a:headEnd/>
              <a:tailEnd/>
            </a:ln>
          </p:spPr>
          <p:txBody>
            <a:bodyPr lIns="0" tIns="0" rIns="0" bIns="0" anchor="ctr">
              <a:prstTxWarp prst="textNoShape">
                <a:avLst/>
              </a:prstTxWarp>
            </a:bodyPr>
            <a:lstStyle/>
            <a:p>
              <a:pPr algn="l"/>
              <a:r>
                <a:rPr lang="en-US" sz="800" dirty="0">
                  <a:latin typeface="Arial Italic" charset="0"/>
                  <a:ea typeface="Arial Italic" charset="0"/>
                  <a:cs typeface="Arial Italic" charset="0"/>
                  <a:sym typeface="Arial Italic" charset="0"/>
                </a:rPr>
                <a:t>Access &amp; use: </a:t>
              </a:r>
            </a:p>
            <a:p>
              <a:pPr algn="l"/>
              <a:r>
                <a:rPr lang="en-US" sz="800" dirty="0">
                  <a:latin typeface="Arial" pitchFamily="-84" charset="0"/>
                  <a:ea typeface="Arial" pitchFamily="-84" charset="0"/>
                  <a:cs typeface="Arial" pitchFamily="-84" charset="0"/>
                  <a:sym typeface="Arial" pitchFamily="-84" charset="0"/>
                </a:rPr>
                <a:t>Copyright</a:t>
              </a:r>
            </a:p>
            <a:p>
              <a:pPr algn="l"/>
              <a:r>
                <a:rPr lang="en-US" sz="800" dirty="0">
                  <a:latin typeface="Arial" pitchFamily="-84" charset="0"/>
                  <a:ea typeface="Arial" pitchFamily="-84" charset="0"/>
                  <a:cs typeface="Arial" pitchFamily="-84" charset="0"/>
                  <a:sym typeface="Arial" pitchFamily="-84" charset="0"/>
                </a:rPr>
                <a:t>Pricing</a:t>
              </a:r>
            </a:p>
            <a:p>
              <a:pPr algn="l"/>
              <a:r>
                <a:rPr lang="en-US" sz="800" dirty="0">
                  <a:latin typeface="Arial" pitchFamily="-84" charset="0"/>
                  <a:ea typeface="Arial" pitchFamily="-84" charset="0"/>
                  <a:cs typeface="Arial" pitchFamily="-84" charset="0"/>
                  <a:sym typeface="Arial" pitchFamily="-84" charset="0"/>
                </a:rPr>
                <a:t>Rights</a:t>
              </a:r>
            </a:p>
          </p:txBody>
        </p:sp>
        <p:sp>
          <p:nvSpPr>
            <p:cNvPr id="103446" name="Rectangle 37"/>
            <p:cNvSpPr>
              <a:spLocks/>
            </p:cNvSpPr>
            <p:nvPr/>
          </p:nvSpPr>
          <p:spPr bwMode="auto">
            <a:xfrm>
              <a:off x="1841" y="872"/>
              <a:ext cx="1709" cy="318"/>
            </a:xfrm>
            <a:prstGeom prst="rect">
              <a:avLst/>
            </a:prstGeom>
            <a:noFill/>
            <a:ln w="12700">
              <a:solidFill>
                <a:schemeClr val="tx1"/>
              </a:solidFill>
              <a:prstDash val="sysDot"/>
              <a:miter lim="800000"/>
              <a:headEnd/>
              <a:tailEnd/>
            </a:ln>
          </p:spPr>
          <p:txBody>
            <a:bodyPr lIns="0" tIns="0" rIns="0" bIns="0" anchor="ctr">
              <a:prstTxWarp prst="textNoShape">
                <a:avLst/>
              </a:prstTxWarp>
            </a:bodyPr>
            <a:lstStyle/>
            <a:p>
              <a:pPr algn="l"/>
              <a:r>
                <a:rPr lang="en-US" sz="800" dirty="0">
                  <a:latin typeface="Arial Italic" charset="0"/>
                  <a:ea typeface="Arial Italic" charset="0"/>
                  <a:cs typeface="Arial Italic" charset="0"/>
                  <a:sym typeface="Arial Italic" charset="0"/>
                </a:rPr>
                <a:t>Standards: </a:t>
              </a:r>
            </a:p>
            <a:p>
              <a:pPr algn="l"/>
              <a:r>
                <a:rPr lang="en-US" sz="800" dirty="0">
                  <a:latin typeface="Arial" pitchFamily="-84" charset="0"/>
                  <a:ea typeface="Arial" pitchFamily="-84" charset="0"/>
                  <a:cs typeface="Arial" pitchFamily="-84" charset="0"/>
                  <a:sym typeface="Arial" pitchFamily="-84" charset="0"/>
                </a:rPr>
                <a:t>None</a:t>
              </a:r>
            </a:p>
          </p:txBody>
        </p:sp>
        <p:sp>
          <p:nvSpPr>
            <p:cNvPr id="103447" name="Rectangle 38"/>
            <p:cNvSpPr>
              <a:spLocks/>
            </p:cNvSpPr>
            <p:nvPr/>
          </p:nvSpPr>
          <p:spPr bwMode="auto">
            <a:xfrm>
              <a:off x="1841" y="1248"/>
              <a:ext cx="1709" cy="436"/>
            </a:xfrm>
            <a:prstGeom prst="rect">
              <a:avLst/>
            </a:prstGeom>
            <a:noFill/>
            <a:ln w="12700">
              <a:solidFill>
                <a:schemeClr val="tx1"/>
              </a:solidFill>
              <a:prstDash val="sysDot"/>
              <a:miter lim="800000"/>
              <a:headEnd/>
              <a:tailEnd/>
            </a:ln>
          </p:spPr>
          <p:txBody>
            <a:bodyPr lIns="0" tIns="0" rIns="0" bIns="0" anchor="ctr">
              <a:prstTxWarp prst="textNoShape">
                <a:avLst/>
              </a:prstTxWarp>
            </a:bodyPr>
            <a:lstStyle/>
            <a:p>
              <a:pPr algn="l"/>
              <a:r>
                <a:rPr lang="en-US" sz="800" dirty="0">
                  <a:latin typeface="Arial Italic" charset="0"/>
                  <a:ea typeface="Arial Italic" charset="0"/>
                  <a:cs typeface="Arial Italic" charset="0"/>
                  <a:sym typeface="Arial Italic" charset="0"/>
                </a:rPr>
                <a:t>Environment:</a:t>
              </a:r>
            </a:p>
            <a:p>
              <a:pPr algn="l"/>
              <a:r>
                <a:rPr lang="en-US" sz="800" dirty="0">
                  <a:latin typeface="Arial" pitchFamily="-84" charset="0"/>
                  <a:ea typeface="Arial" pitchFamily="-84" charset="0"/>
                  <a:cs typeface="Arial" pitchFamily="-84" charset="0"/>
                  <a:sym typeface="Arial" pitchFamily="-84" charset="0"/>
                </a:rPr>
                <a:t>Cultural</a:t>
              </a:r>
            </a:p>
            <a:p>
              <a:pPr algn="l"/>
              <a:r>
                <a:rPr lang="en-US" sz="800" dirty="0">
                  <a:latin typeface="Arial" pitchFamily="-84" charset="0"/>
                  <a:ea typeface="Arial" pitchFamily="-84" charset="0"/>
                  <a:cs typeface="Arial" pitchFamily="-84" charset="0"/>
                  <a:sym typeface="Arial" pitchFamily="-84" charset="0"/>
                </a:rPr>
                <a:t>Political</a:t>
              </a:r>
            </a:p>
          </p:txBody>
        </p:sp>
        <p:sp>
          <p:nvSpPr>
            <p:cNvPr id="103448" name="Rectangle 39"/>
            <p:cNvSpPr>
              <a:spLocks/>
            </p:cNvSpPr>
            <p:nvPr/>
          </p:nvSpPr>
          <p:spPr bwMode="auto">
            <a:xfrm>
              <a:off x="1533" y="15"/>
              <a:ext cx="584" cy="221"/>
            </a:xfrm>
            <a:prstGeom prst="rect">
              <a:avLst/>
            </a:prstGeom>
            <a:noFill/>
            <a:ln w="12700">
              <a:noFill/>
              <a:miter lim="800000"/>
              <a:headEnd/>
              <a:tailEnd/>
            </a:ln>
          </p:spPr>
          <p:txBody>
            <a:bodyPr lIns="0" tIns="0" rIns="0" bIns="0" anchor="ctr">
              <a:prstTxWarp prst="textNoShape">
                <a:avLst/>
              </a:prstTxWarp>
            </a:bodyPr>
            <a:lstStyle/>
            <a:p>
              <a:r>
                <a:rPr lang="en-US" sz="800" dirty="0">
                  <a:latin typeface="Arial Bold" charset="0"/>
                  <a:ea typeface="Arial Bold" charset="0"/>
                  <a:cs typeface="Arial Bold" charset="0"/>
                  <a:sym typeface="Arial Bold" charset="0"/>
                </a:rPr>
                <a:t>POLICIES</a:t>
              </a:r>
            </a:p>
          </p:txBody>
        </p:sp>
        <p:sp>
          <p:nvSpPr>
            <p:cNvPr id="103449" name="Rectangle 40"/>
            <p:cNvSpPr>
              <a:spLocks/>
            </p:cNvSpPr>
            <p:nvPr/>
          </p:nvSpPr>
          <p:spPr bwMode="auto">
            <a:xfrm>
              <a:off x="0" y="0"/>
              <a:ext cx="3640" cy="2504"/>
            </a:xfrm>
            <a:prstGeom prst="rect">
              <a:avLst/>
            </a:prstGeom>
            <a:noFill/>
            <a:ln w="12700">
              <a:solidFill>
                <a:schemeClr val="tx1"/>
              </a:solidFill>
              <a:miter lim="800000"/>
              <a:headEnd/>
              <a:tailEnd/>
            </a:ln>
          </p:spPr>
          <p:txBody>
            <a:bodyPr lIns="0" tIns="0" rIns="0" bIns="0">
              <a:prstTxWarp prst="textNoShape">
                <a:avLst/>
              </a:prstTxWarp>
            </a:bodyPr>
            <a:lstStyle/>
            <a:p>
              <a:endParaRPr lang="en-US"/>
            </a:p>
          </p:txBody>
        </p:sp>
        <p:sp>
          <p:nvSpPr>
            <p:cNvPr id="103450" name="Rectangle 41"/>
            <p:cNvSpPr>
              <a:spLocks/>
            </p:cNvSpPr>
            <p:nvPr/>
          </p:nvSpPr>
          <p:spPr bwMode="auto">
            <a:xfrm>
              <a:off x="1840" y="1733"/>
              <a:ext cx="1704" cy="674"/>
            </a:xfrm>
            <a:prstGeom prst="rect">
              <a:avLst/>
            </a:prstGeom>
            <a:noFill/>
            <a:ln w="12700">
              <a:solidFill>
                <a:schemeClr val="tx1"/>
              </a:solidFill>
              <a:prstDash val="sysDot"/>
              <a:miter lim="800000"/>
              <a:headEnd/>
              <a:tailEnd/>
            </a:ln>
          </p:spPr>
          <p:txBody>
            <a:bodyPr lIns="0" tIns="0" rIns="0" bIns="0" anchor="ctr">
              <a:prstTxWarp prst="textNoShape">
                <a:avLst/>
              </a:prstTxWarp>
            </a:bodyPr>
            <a:lstStyle/>
            <a:p>
              <a:pPr algn="l"/>
              <a:r>
                <a:rPr lang="en-US" sz="800" dirty="0">
                  <a:latin typeface="Arial Italic" charset="0"/>
                  <a:ea typeface="Arial Italic" charset="0"/>
                  <a:cs typeface="Arial Italic" charset="0"/>
                  <a:sym typeface="Arial Italic" charset="0"/>
                </a:rPr>
                <a:t>Frameworks:</a:t>
              </a:r>
            </a:p>
            <a:p>
              <a:pPr algn="l"/>
              <a:r>
                <a:rPr lang="en-US" sz="800" dirty="0">
                  <a:latin typeface="Arial" pitchFamily="-84" charset="0"/>
                  <a:ea typeface="Arial" pitchFamily="-84" charset="0"/>
                  <a:cs typeface="Arial" pitchFamily="-84" charset="0"/>
                  <a:sym typeface="Arial" pitchFamily="-84" charset="0"/>
                </a:rPr>
                <a:t>UNSDI</a:t>
              </a:r>
            </a:p>
            <a:p>
              <a:pPr algn="l"/>
              <a:r>
                <a:rPr lang="en-US" sz="800" dirty="0">
                  <a:latin typeface="Arial" pitchFamily="-84" charset="0"/>
                  <a:ea typeface="Arial" pitchFamily="-84" charset="0"/>
                  <a:cs typeface="Arial" pitchFamily="-84" charset="0"/>
                  <a:sym typeface="Arial" pitchFamily="-84" charset="0"/>
                </a:rPr>
                <a:t>GEOSS</a:t>
              </a:r>
            </a:p>
            <a:p>
              <a:pPr algn="l"/>
              <a:r>
                <a:rPr lang="en-US" sz="800" dirty="0">
                  <a:latin typeface="Arial" pitchFamily="-84" charset="0"/>
                  <a:ea typeface="Arial" pitchFamily="-84" charset="0"/>
                  <a:cs typeface="Arial" pitchFamily="-84" charset="0"/>
                  <a:sym typeface="Arial" pitchFamily="-84" charset="0"/>
                </a:rPr>
                <a:t>INSPIRE</a:t>
              </a:r>
            </a:p>
            <a:p>
              <a:pPr algn="l"/>
              <a:r>
                <a:rPr lang="en-US" sz="800" dirty="0">
                  <a:latin typeface="Arial" pitchFamily="-84" charset="0"/>
                  <a:ea typeface="Arial" pitchFamily="-84" charset="0"/>
                  <a:cs typeface="Arial" pitchFamily="-84" charset="0"/>
                  <a:sym typeface="Arial" pitchFamily="-84" charset="0"/>
                </a:rPr>
                <a:t>GMES</a:t>
              </a:r>
            </a:p>
          </p:txBody>
        </p:sp>
      </p:grpSp>
      <p:grpSp>
        <p:nvGrpSpPr>
          <p:cNvPr id="9" name="Group 42"/>
          <p:cNvGrpSpPr>
            <a:grpSpLocks/>
          </p:cNvGrpSpPr>
          <p:nvPr/>
        </p:nvGrpSpPr>
        <p:grpSpPr bwMode="auto">
          <a:xfrm>
            <a:off x="881807" y="870645"/>
            <a:ext cx="7344668" cy="4954861"/>
            <a:chOff x="0" y="0"/>
            <a:chExt cx="6579" cy="4439"/>
          </a:xfrm>
        </p:grpSpPr>
        <p:grpSp>
          <p:nvGrpSpPr>
            <p:cNvPr id="10" name="Group 43"/>
            <p:cNvGrpSpPr>
              <a:grpSpLocks/>
            </p:cNvGrpSpPr>
            <p:nvPr/>
          </p:nvGrpSpPr>
          <p:grpSpPr bwMode="auto">
            <a:xfrm>
              <a:off x="0" y="3"/>
              <a:ext cx="2546" cy="4436"/>
              <a:chOff x="0" y="0"/>
              <a:chExt cx="2546" cy="4435"/>
            </a:xfrm>
          </p:grpSpPr>
          <p:sp>
            <p:nvSpPr>
              <p:cNvPr id="103437" name="Line 44"/>
              <p:cNvSpPr>
                <a:spLocks noChangeShapeType="1"/>
              </p:cNvSpPr>
              <p:nvPr/>
            </p:nvSpPr>
            <p:spPr bwMode="auto">
              <a:xfrm>
                <a:off x="1062" y="2155"/>
                <a:ext cx="577" cy="0"/>
              </a:xfrm>
              <a:prstGeom prst="line">
                <a:avLst/>
              </a:prstGeom>
              <a:noFill/>
              <a:ln w="38100">
                <a:solidFill>
                  <a:schemeClr val="tx1"/>
                </a:solidFill>
                <a:miter lim="800000"/>
                <a:headEnd type="stealth" w="med" len="med"/>
                <a:tailEnd type="stealth" w="med" len="med"/>
              </a:ln>
            </p:spPr>
            <p:txBody>
              <a:bodyPr lIns="0" tIns="0" rIns="0" bIns="0">
                <a:prstTxWarp prst="textNoShape">
                  <a:avLst/>
                </a:prstTxWarp>
              </a:bodyPr>
              <a:lstStyle/>
              <a:p>
                <a:endParaRPr lang="en-US"/>
              </a:p>
            </p:txBody>
          </p:sp>
          <p:sp>
            <p:nvSpPr>
              <p:cNvPr id="103438" name="Line 45"/>
              <p:cNvSpPr>
                <a:spLocks noChangeShapeType="1"/>
              </p:cNvSpPr>
              <p:nvPr/>
            </p:nvSpPr>
            <p:spPr bwMode="auto">
              <a:xfrm rot="10800000" flipH="1">
                <a:off x="1279" y="4267"/>
                <a:ext cx="270" cy="1"/>
              </a:xfrm>
              <a:prstGeom prst="line">
                <a:avLst/>
              </a:prstGeom>
              <a:noFill/>
              <a:ln w="38100">
                <a:solidFill>
                  <a:schemeClr val="tx1"/>
                </a:solidFill>
                <a:miter lim="800000"/>
                <a:headEnd type="stealth" w="med" len="med"/>
                <a:tailEnd/>
              </a:ln>
            </p:spPr>
            <p:txBody>
              <a:bodyPr lIns="0" tIns="0" rIns="0" bIns="0">
                <a:prstTxWarp prst="textNoShape">
                  <a:avLst/>
                </a:prstTxWarp>
              </a:bodyPr>
              <a:lstStyle/>
              <a:p>
                <a:endParaRPr lang="en-US"/>
              </a:p>
            </p:txBody>
          </p:sp>
          <p:sp>
            <p:nvSpPr>
              <p:cNvPr id="103439" name="Line 46"/>
              <p:cNvSpPr>
                <a:spLocks noChangeShapeType="1"/>
              </p:cNvSpPr>
              <p:nvPr/>
            </p:nvSpPr>
            <p:spPr bwMode="auto">
              <a:xfrm rot="10800000" flipH="1">
                <a:off x="1279" y="166"/>
                <a:ext cx="271" cy="1"/>
              </a:xfrm>
              <a:prstGeom prst="line">
                <a:avLst/>
              </a:prstGeom>
              <a:noFill/>
              <a:ln w="38100">
                <a:solidFill>
                  <a:schemeClr val="tx1"/>
                </a:solidFill>
                <a:miter lim="800000"/>
                <a:headEnd type="stealth" w="med" len="med"/>
                <a:tailEnd/>
              </a:ln>
            </p:spPr>
            <p:txBody>
              <a:bodyPr lIns="0" tIns="0" rIns="0" bIns="0">
                <a:prstTxWarp prst="textNoShape">
                  <a:avLst/>
                </a:prstTxWarp>
              </a:bodyPr>
              <a:lstStyle/>
              <a:p>
                <a:endParaRPr lang="en-US"/>
              </a:p>
            </p:txBody>
          </p:sp>
          <p:sp>
            <p:nvSpPr>
              <p:cNvPr id="103440" name="Line 47"/>
              <p:cNvSpPr>
                <a:spLocks noChangeShapeType="1"/>
              </p:cNvSpPr>
              <p:nvPr/>
            </p:nvSpPr>
            <p:spPr bwMode="auto">
              <a:xfrm>
                <a:off x="1263" y="150"/>
                <a:ext cx="72" cy="3347"/>
              </a:xfrm>
              <a:prstGeom prst="line">
                <a:avLst/>
              </a:prstGeom>
              <a:noFill/>
              <a:ln w="38100">
                <a:solidFill>
                  <a:schemeClr val="tx1"/>
                </a:solidFill>
                <a:miter lim="800000"/>
                <a:headEnd/>
                <a:tailEnd/>
              </a:ln>
            </p:spPr>
            <p:txBody>
              <a:bodyPr lIns="0" tIns="0" rIns="0" bIns="0">
                <a:prstTxWarp prst="textNoShape">
                  <a:avLst/>
                </a:prstTxWarp>
              </a:bodyPr>
              <a:lstStyle/>
              <a:p>
                <a:endParaRPr lang="en-US"/>
              </a:p>
            </p:txBody>
          </p:sp>
        </p:grpSp>
        <p:grpSp>
          <p:nvGrpSpPr>
            <p:cNvPr id="11" name="Group 48"/>
            <p:cNvGrpSpPr>
              <a:grpSpLocks/>
            </p:cNvGrpSpPr>
            <p:nvPr/>
          </p:nvGrpSpPr>
          <p:grpSpPr bwMode="auto">
            <a:xfrm>
              <a:off x="4033" y="0"/>
              <a:ext cx="2546" cy="4438"/>
              <a:chOff x="0" y="0"/>
              <a:chExt cx="2546" cy="4438"/>
            </a:xfrm>
          </p:grpSpPr>
          <p:sp>
            <p:nvSpPr>
              <p:cNvPr id="103433" name="Line 49"/>
              <p:cNvSpPr>
                <a:spLocks noChangeShapeType="1"/>
              </p:cNvSpPr>
              <p:nvPr/>
            </p:nvSpPr>
            <p:spPr bwMode="auto">
              <a:xfrm>
                <a:off x="1057" y="2161"/>
                <a:ext cx="578" cy="0"/>
              </a:xfrm>
              <a:prstGeom prst="line">
                <a:avLst/>
              </a:prstGeom>
              <a:noFill/>
              <a:ln w="38100">
                <a:solidFill>
                  <a:schemeClr val="tx1"/>
                </a:solidFill>
                <a:miter lim="800000"/>
                <a:headEnd type="stealth" w="med" len="med"/>
                <a:tailEnd type="stealth" w="med" len="med"/>
              </a:ln>
            </p:spPr>
            <p:txBody>
              <a:bodyPr lIns="0" tIns="0" rIns="0" bIns="0">
                <a:prstTxWarp prst="textNoShape">
                  <a:avLst/>
                </a:prstTxWarp>
              </a:bodyPr>
              <a:lstStyle/>
              <a:p>
                <a:endParaRPr lang="en-US"/>
              </a:p>
            </p:txBody>
          </p:sp>
          <p:sp>
            <p:nvSpPr>
              <p:cNvPr id="103434" name="Line 50"/>
              <p:cNvSpPr>
                <a:spLocks noChangeShapeType="1"/>
              </p:cNvSpPr>
              <p:nvPr/>
            </p:nvSpPr>
            <p:spPr bwMode="auto">
              <a:xfrm rot="10800000" flipH="1">
                <a:off x="1063" y="166"/>
                <a:ext cx="271" cy="1"/>
              </a:xfrm>
              <a:prstGeom prst="line">
                <a:avLst/>
              </a:prstGeom>
              <a:noFill/>
              <a:ln w="38100">
                <a:solidFill>
                  <a:schemeClr val="tx1"/>
                </a:solidFill>
                <a:miter lim="800000"/>
                <a:headEnd type="stealth" w="med" len="med"/>
                <a:tailEnd/>
              </a:ln>
            </p:spPr>
            <p:txBody>
              <a:bodyPr lIns="0" tIns="0" rIns="0" bIns="0">
                <a:prstTxWarp prst="textNoShape">
                  <a:avLst/>
                </a:prstTxWarp>
              </a:bodyPr>
              <a:lstStyle/>
              <a:p>
                <a:endParaRPr lang="en-US"/>
              </a:p>
            </p:txBody>
          </p:sp>
          <p:sp>
            <p:nvSpPr>
              <p:cNvPr id="103435" name="Line 51"/>
              <p:cNvSpPr>
                <a:spLocks noChangeShapeType="1"/>
              </p:cNvSpPr>
              <p:nvPr/>
            </p:nvSpPr>
            <p:spPr bwMode="auto">
              <a:xfrm rot="10800000" flipH="1">
                <a:off x="1062" y="4270"/>
                <a:ext cx="271" cy="1"/>
              </a:xfrm>
              <a:prstGeom prst="line">
                <a:avLst/>
              </a:prstGeom>
              <a:noFill/>
              <a:ln w="38100">
                <a:solidFill>
                  <a:schemeClr val="tx1"/>
                </a:solidFill>
                <a:miter lim="800000"/>
                <a:headEnd type="stealth" w="med" len="med"/>
                <a:tailEnd/>
              </a:ln>
            </p:spPr>
            <p:txBody>
              <a:bodyPr lIns="0" tIns="0" rIns="0" bIns="0">
                <a:prstTxWarp prst="textNoShape">
                  <a:avLst/>
                </a:prstTxWarp>
              </a:bodyPr>
              <a:lstStyle/>
              <a:p>
                <a:endParaRPr lang="en-US"/>
              </a:p>
            </p:txBody>
          </p:sp>
          <p:sp>
            <p:nvSpPr>
              <p:cNvPr id="103436" name="Line 52"/>
              <p:cNvSpPr>
                <a:spLocks noChangeShapeType="1"/>
              </p:cNvSpPr>
              <p:nvPr/>
            </p:nvSpPr>
            <p:spPr bwMode="auto">
              <a:xfrm>
                <a:off x="1263" y="147"/>
                <a:ext cx="72" cy="3347"/>
              </a:xfrm>
              <a:prstGeom prst="line">
                <a:avLst/>
              </a:prstGeom>
              <a:noFill/>
              <a:ln w="38100">
                <a:solidFill>
                  <a:schemeClr val="tx1"/>
                </a:solidFill>
                <a:miter lim="800000"/>
                <a:headEnd/>
                <a:tailEnd/>
              </a:ln>
            </p:spPr>
            <p:txBody>
              <a:bodyPr lIns="0" tIns="0" rIns="0" bIns="0">
                <a:prstTxWarp prst="textNoShape">
                  <a:avLst/>
                </a:prstTxWarp>
              </a:bodyPr>
              <a:lstStyle/>
              <a:p>
                <a:endParaRPr lang="en-US"/>
              </a:p>
            </p:txBody>
          </p:sp>
        </p:grpSp>
      </p:gr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8" presetClass="entr" presetSubtype="0" fill="hold" nodeType="clickEffect">
                                  <p:stCondLst>
                                    <p:cond delay="0"/>
                                  </p:stCondLst>
                                  <p:childTnLst>
                                    <p:set>
                                      <p:cBhvr>
                                        <p:cTn id="6" dur="1" fill="hold">
                                          <p:stCondLst>
                                            <p:cond delay="499"/>
                                          </p:stCondLst>
                                        </p:cTn>
                                        <p:tgtEl>
                                          <p:spTgt spid="6"/>
                                        </p:tgtEl>
                                        <p:attrNameLst>
                                          <p:attrName>style.visibility</p:attrName>
                                        </p:attrNameLst>
                                      </p:cBhvr>
                                      <p:to>
                                        <p:strVal val="visible"/>
                                      </p:to>
                                    </p:set>
                                  </p:childTnLst>
                                </p:cTn>
                              </p:par>
                            </p:childTnLst>
                          </p:cTn>
                        </p:par>
                        <p:par>
                          <p:cTn id="7" fill="hold" nodeType="afterGroup">
                            <p:stCondLst>
                              <p:cond delay="500"/>
                            </p:stCondLst>
                            <p:childTnLst>
                              <p:par>
                                <p:cTn id="8" presetID="128" presetClass="entr" presetSubtype="0" fill="hold" nodeType="afterEffect">
                                  <p:stCondLst>
                                    <p:cond delay="0"/>
                                  </p:stCondLst>
                                  <p:childTnLst>
                                    <p:set>
                                      <p:cBhvr>
                                        <p:cTn id="9" dur="1" fill="hold">
                                          <p:stCondLst>
                                            <p:cond delay="499"/>
                                          </p:stCondLst>
                                        </p:cTn>
                                        <p:tgtEl>
                                          <p:spTgt spid="5"/>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28" presetClass="entr" presetSubtype="0" fill="hold" nodeType="clickEffect">
                                  <p:stCondLst>
                                    <p:cond delay="0"/>
                                  </p:stCondLst>
                                  <p:childTnLst>
                                    <p:set>
                                      <p:cBhvr>
                                        <p:cTn id="13" dur="1" fill="hold">
                                          <p:stCondLst>
                                            <p:cond delay="499"/>
                                          </p:stCondLst>
                                        </p:cTn>
                                        <p:tgtEl>
                                          <p:spTgt spid="2"/>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28" presetClass="entr" presetSubtype="0" fill="hold" nodeType="clickEffect">
                                  <p:stCondLst>
                                    <p:cond delay="0"/>
                                  </p:stCondLst>
                                  <p:childTnLst>
                                    <p:set>
                                      <p:cBhvr>
                                        <p:cTn id="17" dur="1" fill="hold">
                                          <p:stCondLst>
                                            <p:cond delay="499"/>
                                          </p:stCondLst>
                                        </p:cTn>
                                        <p:tgtEl>
                                          <p:spTgt spid="8"/>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28" presetClass="entr" presetSubtype="0" fill="hold" nodeType="clickEffect">
                                  <p:stCondLst>
                                    <p:cond delay="0"/>
                                  </p:stCondLst>
                                  <p:childTnLst>
                                    <p:set>
                                      <p:cBhvr>
                                        <p:cTn id="21" dur="1" fill="hold">
                                          <p:stCondLst>
                                            <p:cond delay="499"/>
                                          </p:stCondLst>
                                        </p:cTn>
                                        <p:tgtEl>
                                          <p:spTgt spid="4"/>
                                        </p:tgtEl>
                                        <p:attrNameLst>
                                          <p:attrName>style.visibility</p:attrName>
                                        </p:attrNameLst>
                                      </p:cBhvr>
                                      <p:to>
                                        <p:strVal val="visible"/>
                                      </p:to>
                                    </p:set>
                                  </p:childTnLst>
                                </p:cTn>
                              </p:par>
                            </p:childTnLst>
                          </p:cTn>
                        </p:par>
                        <p:par>
                          <p:cTn id="22" fill="hold" nodeType="afterGroup">
                            <p:stCondLst>
                              <p:cond delay="500"/>
                            </p:stCondLst>
                            <p:childTnLst>
                              <p:par>
                                <p:cTn id="23" presetID="4" presetClass="entr" presetSubtype="32"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ox(out)">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1"/>
          <p:cNvPicPr>
            <a:picLocks noChangeAspect="1" noChangeArrowheads="1"/>
          </p:cNvPicPr>
          <p:nvPr/>
        </p:nvPicPr>
        <p:blipFill>
          <a:blip r:embed="rId3"/>
          <a:srcRect/>
          <a:stretch>
            <a:fillRect/>
          </a:stretch>
        </p:blipFill>
        <p:spPr bwMode="auto">
          <a:xfrm>
            <a:off x="676237" y="657774"/>
            <a:ext cx="8226226" cy="4905421"/>
          </a:xfrm>
          <a:prstGeom prst="rect">
            <a:avLst/>
          </a:prstGeom>
          <a:noFill/>
          <a:ln w="12700">
            <a:noFill/>
            <a:miter lim="800000"/>
            <a:headEnd/>
            <a:tailEnd/>
          </a:ln>
        </p:spPr>
      </p:pic>
      <p:sp>
        <p:nvSpPr>
          <p:cNvPr id="100354" name="Rectangle 2"/>
          <p:cNvSpPr>
            <a:spLocks/>
          </p:cNvSpPr>
          <p:nvPr/>
        </p:nvSpPr>
        <p:spPr bwMode="auto">
          <a:xfrm>
            <a:off x="4241602" y="0"/>
            <a:ext cx="4759523" cy="5563195"/>
          </a:xfrm>
          <a:prstGeom prst="rect">
            <a:avLst/>
          </a:prstGeom>
          <a:solidFill>
            <a:srgbClr val="FFFFFF"/>
          </a:solidFill>
          <a:ln w="12700">
            <a:noFill/>
            <a:miter lim="800000"/>
            <a:headEnd/>
            <a:tailEnd/>
          </a:ln>
        </p:spPr>
        <p:txBody>
          <a:bodyPr lIns="0" tIns="0" rIns="0" bIns="0">
            <a:prstTxWarp prst="textNoShape">
              <a:avLst/>
            </a:prstTxWarp>
          </a:bodyPr>
          <a:lstStyle/>
          <a:p>
            <a:endParaRPr lang="en-US"/>
          </a:p>
        </p:txBody>
      </p:sp>
      <p:sp>
        <p:nvSpPr>
          <p:cNvPr id="100355" name="Rectangle 3"/>
          <p:cNvSpPr>
            <a:spLocks/>
          </p:cNvSpPr>
          <p:nvPr/>
        </p:nvSpPr>
        <p:spPr bwMode="auto">
          <a:xfrm>
            <a:off x="1244715" y="5283200"/>
            <a:ext cx="6844948" cy="1107996"/>
          </a:xfrm>
          <a:prstGeom prst="rect">
            <a:avLst/>
          </a:prstGeom>
          <a:noFill/>
          <a:ln w="12700">
            <a:noFill/>
            <a:miter lim="800000"/>
            <a:headEnd/>
            <a:tailEnd/>
          </a:ln>
        </p:spPr>
        <p:txBody>
          <a:bodyPr wrap="none" lIns="0" tIns="0" rIns="0" bIns="0" anchor="ctr">
            <a:prstTxWarp prst="textNoShape">
              <a:avLst/>
            </a:prstTxWarp>
            <a:spAutoFit/>
          </a:bodyPr>
          <a:lstStyle/>
          <a:p>
            <a:pPr algn="ctr"/>
            <a:r>
              <a:rPr lang="en-US" sz="3600" dirty="0">
                <a:latin typeface="Gill Sans"/>
                <a:ea typeface="Gill Sans" pitchFamily="-84" charset="0"/>
                <a:cs typeface="Gill Sans" pitchFamily="-84" charset="0"/>
              </a:rPr>
              <a:t>Spending more time in doing science</a:t>
            </a:r>
          </a:p>
          <a:p>
            <a:pPr algn="ctr"/>
            <a:r>
              <a:rPr lang="en-US" sz="3600" dirty="0">
                <a:latin typeface="Gill Sans"/>
                <a:ea typeface="Gill Sans" pitchFamily="-84" charset="0"/>
                <a:cs typeface="Gill Sans" pitchFamily="-84" charset="0"/>
              </a:rPr>
              <a:t>... and less in searching data.</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8" presetClass="exit" presetSubtype="0" fill="hold" grpId="0" nodeType="clickEffect">
                                  <p:stCondLst>
                                    <p:cond delay="0"/>
                                  </p:stCondLst>
                                  <p:childTnLst>
                                    <p:set>
                                      <p:cBhvr>
                                        <p:cTn id="6" dur="1" fill="hold">
                                          <p:stCondLst>
                                            <p:cond delay="499"/>
                                          </p:stCondLst>
                                        </p:cTn>
                                        <p:tgtEl>
                                          <p:spTgt spid="100354"/>
                                        </p:tgtEl>
                                        <p:attrNameLst>
                                          <p:attrName>style.visibility</p:attrName>
                                        </p:attrNameLst>
                                      </p:cBhvr>
                                      <p:to>
                                        <p:strVal val="hidden"/>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003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4" grpId="0" animBg="1"/>
      <p:bldP spid="100355" grpId="0"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493318" y="651867"/>
            <a:ext cx="8650682" cy="5739170"/>
            <a:chOff x="1088259" y="-8929"/>
            <a:chExt cx="8650682" cy="5739170"/>
          </a:xfrm>
        </p:grpSpPr>
        <p:pic>
          <p:nvPicPr>
            <p:cNvPr id="107522" name="Picture 2"/>
            <p:cNvPicPr>
              <a:picLocks noChangeAspect="1" noChangeArrowheads="1"/>
            </p:cNvPicPr>
            <p:nvPr/>
          </p:nvPicPr>
          <p:blipFill>
            <a:blip r:embed="rId3"/>
            <a:srcRect/>
            <a:stretch>
              <a:fillRect/>
            </a:stretch>
          </p:blipFill>
          <p:spPr bwMode="auto">
            <a:xfrm>
              <a:off x="1088259" y="-8929"/>
              <a:ext cx="8650682" cy="5739170"/>
            </a:xfrm>
            <a:prstGeom prst="rect">
              <a:avLst/>
            </a:prstGeom>
            <a:noFill/>
            <a:ln w="12700">
              <a:noFill/>
              <a:miter lim="800000"/>
              <a:headEnd/>
              <a:tailEnd/>
            </a:ln>
          </p:spPr>
        </p:pic>
        <p:sp>
          <p:nvSpPr>
            <p:cNvPr id="102403" name="Rectangle 3"/>
            <p:cNvSpPr>
              <a:spLocks/>
            </p:cNvSpPr>
            <p:nvPr/>
          </p:nvSpPr>
          <p:spPr bwMode="auto">
            <a:xfrm>
              <a:off x="4712322" y="5251490"/>
              <a:ext cx="1463116" cy="307777"/>
            </a:xfrm>
            <a:prstGeom prst="rect">
              <a:avLst/>
            </a:prstGeom>
            <a:noFill/>
            <a:ln w="12700">
              <a:noFill/>
              <a:miter lim="800000"/>
              <a:headEnd/>
              <a:tailEnd/>
            </a:ln>
          </p:spPr>
          <p:txBody>
            <a:bodyPr wrap="none" lIns="0" tIns="0" rIns="0" bIns="0" anchor="ctr">
              <a:prstTxWarp prst="textNoShape">
                <a:avLst/>
              </a:prstTxWarp>
              <a:spAutoFit/>
            </a:bodyPr>
            <a:lstStyle/>
            <a:p>
              <a:r>
                <a:rPr lang="en-US" sz="2000" dirty="0">
                  <a:solidFill>
                    <a:schemeClr val="bg1"/>
                  </a:solidFill>
                  <a:latin typeface="Gill Sans"/>
                  <a:ea typeface="Gill Sans" pitchFamily="-84" charset="0"/>
                  <a:cs typeface="Gill Sans" pitchFamily="-84" charset="0"/>
                </a:rPr>
                <a:t>80% relational</a:t>
              </a:r>
            </a:p>
          </p:txBody>
        </p:sp>
        <p:sp>
          <p:nvSpPr>
            <p:cNvPr id="102404" name="Rectangle 4"/>
            <p:cNvSpPr>
              <a:spLocks/>
            </p:cNvSpPr>
            <p:nvPr/>
          </p:nvSpPr>
          <p:spPr bwMode="auto">
            <a:xfrm>
              <a:off x="7895287" y="4328160"/>
              <a:ext cx="799999" cy="923330"/>
            </a:xfrm>
            <a:prstGeom prst="rect">
              <a:avLst/>
            </a:prstGeom>
            <a:noFill/>
            <a:ln w="12700">
              <a:noFill/>
              <a:miter lim="800000"/>
              <a:headEnd/>
              <a:tailEnd/>
            </a:ln>
          </p:spPr>
          <p:txBody>
            <a:bodyPr wrap="none" lIns="0" tIns="0" rIns="0" bIns="0" anchor="ctr">
              <a:prstTxWarp prst="textNoShape">
                <a:avLst/>
              </a:prstTxWarp>
              <a:spAutoFit/>
            </a:bodyPr>
            <a:lstStyle/>
            <a:p>
              <a:pPr algn="ctr"/>
              <a:r>
                <a:rPr lang="en-US" sz="2000" dirty="0">
                  <a:solidFill>
                    <a:schemeClr val="bg1"/>
                  </a:solidFill>
                  <a:latin typeface="Gill Sans"/>
                  <a:ea typeface="Gill Sans" pitchFamily="-84" charset="0"/>
                  <a:cs typeface="Gill Sans" pitchFamily="-84" charset="0"/>
                </a:rPr>
                <a:t>People</a:t>
              </a:r>
            </a:p>
            <a:p>
              <a:pPr algn="ctr"/>
              <a:r>
                <a:rPr lang="en-US" sz="2000" dirty="0">
                  <a:solidFill>
                    <a:schemeClr val="bg1"/>
                  </a:solidFill>
                  <a:latin typeface="Gill Sans"/>
                  <a:ea typeface="Gill Sans" pitchFamily="-84" charset="0"/>
                  <a:cs typeface="Gill Sans" pitchFamily="-84" charset="0"/>
                </a:rPr>
                <a:t>Process</a:t>
              </a:r>
            </a:p>
            <a:p>
              <a:pPr algn="ctr"/>
              <a:r>
                <a:rPr lang="en-US" sz="2000" dirty="0">
                  <a:solidFill>
                    <a:schemeClr val="bg1"/>
                  </a:solidFill>
                  <a:latin typeface="Gill Sans"/>
                  <a:ea typeface="Gill Sans" pitchFamily="-84" charset="0"/>
                  <a:cs typeface="Gill Sans" pitchFamily="-84" charset="0"/>
                </a:rPr>
                <a:t>Culture</a:t>
              </a:r>
            </a:p>
          </p:txBody>
        </p:sp>
        <p:sp>
          <p:nvSpPr>
            <p:cNvPr id="102405" name="Rectangle 5"/>
            <p:cNvSpPr>
              <a:spLocks/>
            </p:cNvSpPr>
            <p:nvPr/>
          </p:nvSpPr>
          <p:spPr bwMode="auto">
            <a:xfrm>
              <a:off x="1440244" y="2712720"/>
              <a:ext cx="1661988" cy="2769989"/>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pPr algn="ctr"/>
              <a:r>
                <a:rPr lang="en-US" sz="2000" b="1" dirty="0">
                  <a:solidFill>
                    <a:schemeClr val="bg1"/>
                  </a:solidFill>
                  <a:effectLst>
                    <a:outerShdw blurRad="38100" dist="38100" dir="2700000" algn="tl">
                      <a:srgbClr val="000000"/>
                    </a:outerShdw>
                  </a:effectLst>
                  <a:latin typeface="Gill Sans"/>
                  <a:ea typeface="Gill Sans" pitchFamily="-84" charset="0"/>
                  <a:cs typeface="Gill Sans" pitchFamily="-84" charset="0"/>
                </a:rPr>
                <a:t>Intangibles</a:t>
              </a:r>
            </a:p>
            <a:p>
              <a:pPr algn="ctr"/>
              <a:r>
                <a:rPr lang="en-US" sz="2000" dirty="0">
                  <a:solidFill>
                    <a:schemeClr val="bg1"/>
                  </a:solidFill>
                  <a:latin typeface="Gill Sans"/>
                  <a:ea typeface="Gill Sans" pitchFamily="-84" charset="0"/>
                  <a:cs typeface="Gill Sans" pitchFamily="-84" charset="0"/>
                </a:rPr>
                <a:t>Behaviors</a:t>
              </a:r>
            </a:p>
            <a:p>
              <a:pPr algn="ctr"/>
              <a:r>
                <a:rPr lang="en-US" sz="2000" dirty="0">
                  <a:solidFill>
                    <a:schemeClr val="bg1"/>
                  </a:solidFill>
                  <a:latin typeface="Gill Sans"/>
                  <a:ea typeface="Gill Sans" pitchFamily="-84" charset="0"/>
                  <a:cs typeface="Gill Sans" pitchFamily="-84" charset="0"/>
                </a:rPr>
                <a:t>Resistance</a:t>
              </a:r>
            </a:p>
            <a:p>
              <a:pPr algn="ctr"/>
              <a:r>
                <a:rPr lang="en-US" sz="2000" dirty="0">
                  <a:solidFill>
                    <a:schemeClr val="bg1"/>
                  </a:solidFill>
                  <a:latin typeface="Gill Sans"/>
                  <a:ea typeface="Gill Sans" pitchFamily="-84" charset="0"/>
                  <a:cs typeface="Gill Sans" pitchFamily="-84" charset="0"/>
                </a:rPr>
                <a:t>Commitment</a:t>
              </a:r>
            </a:p>
            <a:p>
              <a:pPr algn="ctr"/>
              <a:r>
                <a:rPr lang="en-US" sz="2000" dirty="0">
                  <a:solidFill>
                    <a:schemeClr val="bg1"/>
                  </a:solidFill>
                  <a:latin typeface="Gill Sans"/>
                  <a:ea typeface="Gill Sans" pitchFamily="-84" charset="0"/>
                  <a:cs typeface="Gill Sans" pitchFamily="-84" charset="0"/>
                </a:rPr>
                <a:t>Accountability</a:t>
              </a:r>
            </a:p>
            <a:p>
              <a:pPr algn="ctr"/>
              <a:r>
                <a:rPr lang="en-US" sz="2000" dirty="0">
                  <a:solidFill>
                    <a:schemeClr val="bg1"/>
                  </a:solidFill>
                  <a:latin typeface="Gill Sans"/>
                  <a:ea typeface="Gill Sans" pitchFamily="-84" charset="0"/>
                  <a:cs typeface="Gill Sans" pitchFamily="-84" charset="0"/>
                </a:rPr>
                <a:t>Buy-in</a:t>
              </a:r>
            </a:p>
            <a:p>
              <a:pPr algn="ctr"/>
              <a:r>
                <a:rPr lang="en-US" sz="2000" dirty="0">
                  <a:solidFill>
                    <a:schemeClr val="bg1"/>
                  </a:solidFill>
                  <a:latin typeface="Gill Sans"/>
                  <a:ea typeface="Gill Sans" pitchFamily="-84" charset="0"/>
                  <a:cs typeface="Gill Sans" pitchFamily="-84" charset="0"/>
                </a:rPr>
                <a:t>Self-interests</a:t>
              </a:r>
            </a:p>
            <a:p>
              <a:pPr algn="ctr"/>
              <a:r>
                <a:rPr lang="en-US" sz="2000" dirty="0">
                  <a:solidFill>
                    <a:schemeClr val="bg1"/>
                  </a:solidFill>
                  <a:latin typeface="Gill Sans"/>
                  <a:ea typeface="Gill Sans" pitchFamily="-84" charset="0"/>
                  <a:cs typeface="Gill Sans" pitchFamily="-84" charset="0"/>
                </a:rPr>
                <a:t>Communication</a:t>
              </a:r>
            </a:p>
            <a:p>
              <a:pPr algn="ctr"/>
              <a:r>
                <a:rPr lang="en-US" sz="2000" dirty="0">
                  <a:solidFill>
                    <a:schemeClr val="bg1"/>
                  </a:solidFill>
                  <a:latin typeface="Gill Sans"/>
                  <a:ea typeface="Gill Sans" pitchFamily="-84" charset="0"/>
                  <a:cs typeface="Gill Sans" pitchFamily="-84" charset="0"/>
                </a:rPr>
                <a:t>Education</a:t>
              </a:r>
            </a:p>
          </p:txBody>
        </p:sp>
        <p:sp>
          <p:nvSpPr>
            <p:cNvPr id="102406" name="Rectangle 6"/>
            <p:cNvSpPr>
              <a:spLocks/>
            </p:cNvSpPr>
            <p:nvPr/>
          </p:nvSpPr>
          <p:spPr bwMode="auto">
            <a:xfrm>
              <a:off x="1440244" y="165199"/>
              <a:ext cx="1233811" cy="1231106"/>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pPr algn="ctr"/>
              <a:r>
                <a:rPr lang="en-US" sz="2000" b="1" dirty="0">
                  <a:solidFill>
                    <a:schemeClr val="bg1"/>
                  </a:solidFill>
                  <a:effectLst>
                    <a:outerShdw blurRad="38100" dist="38100" dir="2700000" algn="tl">
                      <a:srgbClr val="000000"/>
                    </a:outerShdw>
                  </a:effectLst>
                  <a:latin typeface="Gill Sans"/>
                  <a:ea typeface="Gill Sans" pitchFamily="-84" charset="0"/>
                  <a:cs typeface="Gill Sans" pitchFamily="-84" charset="0"/>
                </a:rPr>
                <a:t>Tangibles</a:t>
              </a:r>
            </a:p>
            <a:p>
              <a:pPr algn="ctr"/>
              <a:r>
                <a:rPr lang="en-US" sz="2000" dirty="0">
                  <a:solidFill>
                    <a:schemeClr val="bg1"/>
                  </a:solidFill>
                  <a:latin typeface="Gill Sans"/>
                  <a:ea typeface="Gill Sans" pitchFamily="-84" charset="0"/>
                  <a:cs typeface="Gill Sans" pitchFamily="-84" charset="0"/>
                </a:rPr>
                <a:t>Technology</a:t>
              </a:r>
            </a:p>
            <a:p>
              <a:pPr algn="ctr"/>
              <a:r>
                <a:rPr lang="en-US" sz="2000" dirty="0">
                  <a:solidFill>
                    <a:schemeClr val="bg1"/>
                  </a:solidFill>
                  <a:latin typeface="Gill Sans"/>
                  <a:ea typeface="Gill Sans" pitchFamily="-84" charset="0"/>
                  <a:cs typeface="Gill Sans" pitchFamily="-84" charset="0"/>
                </a:rPr>
                <a:t>Framework</a:t>
              </a:r>
            </a:p>
            <a:p>
              <a:pPr algn="ctr"/>
              <a:r>
                <a:rPr lang="en-US" sz="2000" dirty="0">
                  <a:solidFill>
                    <a:schemeClr val="bg1"/>
                  </a:solidFill>
                  <a:latin typeface="Gill Sans"/>
                  <a:ea typeface="Gill Sans" pitchFamily="-84" charset="0"/>
                  <a:cs typeface="Gill Sans" pitchFamily="-84" charset="0"/>
                </a:rPr>
                <a:t>Analysis</a:t>
              </a:r>
            </a:p>
          </p:txBody>
        </p:sp>
        <p:sp>
          <p:nvSpPr>
            <p:cNvPr id="102407" name="Rectangle 7"/>
            <p:cNvSpPr>
              <a:spLocks/>
            </p:cNvSpPr>
            <p:nvPr/>
          </p:nvSpPr>
          <p:spPr bwMode="auto">
            <a:xfrm>
              <a:off x="7781800" y="321469"/>
              <a:ext cx="913486" cy="923330"/>
            </a:xfrm>
            <a:prstGeom prst="rect">
              <a:avLst/>
            </a:prstGeom>
            <a:noFill/>
            <a:ln w="12700">
              <a:noFill/>
              <a:miter lim="800000"/>
              <a:headEnd/>
              <a:tailEnd/>
            </a:ln>
          </p:spPr>
          <p:txBody>
            <a:bodyPr wrap="none" lIns="0" tIns="0" rIns="0" bIns="0" anchor="ctr">
              <a:prstTxWarp prst="textNoShape">
                <a:avLst/>
              </a:prstTxWarp>
              <a:spAutoFit/>
            </a:bodyPr>
            <a:lstStyle/>
            <a:p>
              <a:pPr algn="ctr"/>
              <a:r>
                <a:rPr lang="en-US" sz="2000" dirty="0">
                  <a:solidFill>
                    <a:schemeClr val="bg1"/>
                  </a:solidFill>
                  <a:latin typeface="Gill Sans"/>
                  <a:ea typeface="Gill Sans" pitchFamily="-84" charset="0"/>
                  <a:cs typeface="Gill Sans" pitchFamily="-84" charset="0"/>
                </a:rPr>
                <a:t>Tools</a:t>
              </a:r>
            </a:p>
            <a:p>
              <a:pPr algn="ctr"/>
              <a:r>
                <a:rPr lang="en-US" sz="2000" dirty="0">
                  <a:solidFill>
                    <a:schemeClr val="bg1"/>
                  </a:solidFill>
                  <a:latin typeface="Gill Sans"/>
                  <a:ea typeface="Gill Sans" pitchFamily="-84" charset="0"/>
                  <a:cs typeface="Gill Sans" pitchFamily="-84" charset="0"/>
                </a:rPr>
                <a:t>Methods</a:t>
              </a:r>
            </a:p>
            <a:p>
              <a:pPr algn="ctr"/>
              <a:r>
                <a:rPr lang="en-US" sz="2000" dirty="0">
                  <a:solidFill>
                    <a:schemeClr val="bg1"/>
                  </a:solidFill>
                  <a:latin typeface="Gill Sans"/>
                  <a:ea typeface="Gill Sans" pitchFamily="-84" charset="0"/>
                  <a:cs typeface="Gill Sans" pitchFamily="-84" charset="0"/>
                </a:rPr>
                <a:t>Systems</a:t>
              </a:r>
            </a:p>
          </p:txBody>
        </p:sp>
        <p:sp>
          <p:nvSpPr>
            <p:cNvPr id="102408" name="Rectangle 8"/>
            <p:cNvSpPr>
              <a:spLocks/>
            </p:cNvSpPr>
            <p:nvPr/>
          </p:nvSpPr>
          <p:spPr bwMode="auto">
            <a:xfrm>
              <a:off x="4642090" y="183148"/>
              <a:ext cx="1412396" cy="307777"/>
            </a:xfrm>
            <a:prstGeom prst="rect">
              <a:avLst/>
            </a:prstGeom>
            <a:noFill/>
            <a:ln w="12700">
              <a:noFill/>
              <a:miter lim="800000"/>
              <a:headEnd/>
              <a:tailEnd/>
            </a:ln>
          </p:spPr>
          <p:txBody>
            <a:bodyPr wrap="none" lIns="0" tIns="0" rIns="0" bIns="0" anchor="ctr">
              <a:prstTxWarp prst="textNoShape">
                <a:avLst/>
              </a:prstTxWarp>
              <a:spAutoFit/>
            </a:bodyPr>
            <a:lstStyle/>
            <a:p>
              <a:r>
                <a:rPr lang="en-US" sz="2000" dirty="0">
                  <a:solidFill>
                    <a:schemeClr val="bg1"/>
                  </a:solidFill>
                  <a:latin typeface="Gill Sans"/>
                  <a:ea typeface="Gill Sans" pitchFamily="-84" charset="0"/>
                  <a:cs typeface="Gill Sans" pitchFamily="-84" charset="0"/>
                </a:rPr>
                <a:t>20% technical</a:t>
              </a:r>
            </a:p>
          </p:txBody>
        </p:sp>
      </p:gr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1"/>
          <p:cNvPicPr>
            <a:picLocks noChangeAspect="1" noChangeArrowheads="1"/>
          </p:cNvPicPr>
          <p:nvPr/>
        </p:nvPicPr>
        <p:blipFill>
          <a:blip r:embed="rId3"/>
          <a:srcRect/>
          <a:stretch>
            <a:fillRect/>
          </a:stretch>
        </p:blipFill>
        <p:spPr bwMode="auto">
          <a:xfrm>
            <a:off x="1509117" y="2187774"/>
            <a:ext cx="6116836" cy="2875359"/>
          </a:xfrm>
          <a:prstGeom prst="rect">
            <a:avLst/>
          </a:prstGeom>
          <a:noFill/>
          <a:ln w="12700">
            <a:noFill/>
            <a:miter lim="800000"/>
            <a:headEnd/>
            <a:tailEnd/>
          </a:ln>
        </p:spPr>
      </p:pic>
      <p:sp>
        <p:nvSpPr>
          <p:cNvPr id="104450" name="Rectangle 2"/>
          <p:cNvSpPr>
            <a:spLocks/>
          </p:cNvSpPr>
          <p:nvPr/>
        </p:nvSpPr>
        <p:spPr bwMode="auto">
          <a:xfrm>
            <a:off x="1808361" y="616149"/>
            <a:ext cx="5617899" cy="923330"/>
          </a:xfrm>
          <a:prstGeom prst="rect">
            <a:avLst/>
          </a:prstGeom>
          <a:noFill/>
          <a:ln w="12700">
            <a:noFill/>
            <a:miter lim="800000"/>
            <a:headEnd/>
            <a:tailEnd/>
          </a:ln>
        </p:spPr>
        <p:txBody>
          <a:bodyPr wrap="none" lIns="0" tIns="0" rIns="0" bIns="0" anchor="ctr">
            <a:prstTxWarp prst="textNoShape">
              <a:avLst/>
            </a:prstTxWarp>
            <a:spAutoFit/>
          </a:bodyPr>
          <a:lstStyle/>
          <a:p>
            <a:pPr>
              <a:spcBef>
                <a:spcPts val="1687"/>
              </a:spcBef>
            </a:pPr>
            <a:r>
              <a:rPr lang="en-US" sz="6000" dirty="0">
                <a:latin typeface="Gill Sans"/>
                <a:ea typeface="Gill Sans" pitchFamily="-84" charset="0"/>
                <a:cs typeface="Gill Sans" pitchFamily="-84" charset="0"/>
              </a:rPr>
              <a:t>Working together</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445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044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0" grpId="0"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1"/>
          <p:cNvSpPr>
            <a:spLocks/>
          </p:cNvSpPr>
          <p:nvPr/>
        </p:nvSpPr>
        <p:spPr bwMode="auto">
          <a:xfrm>
            <a:off x="5123974" y="1531441"/>
            <a:ext cx="3776186" cy="3777258"/>
          </a:xfrm>
          <a:prstGeom prst="rect">
            <a:avLst/>
          </a:prstGeom>
          <a:noFill/>
          <a:ln w="12700">
            <a:noFill/>
            <a:miter lim="800000"/>
            <a:headEnd/>
            <a:tailEnd/>
          </a:ln>
        </p:spPr>
        <p:txBody>
          <a:bodyPr lIns="0" tIns="0" rIns="0" bIns="0" anchor="ctr">
            <a:prstTxWarp prst="textNoShape">
              <a:avLst/>
            </a:prstTxWarp>
          </a:bodyPr>
          <a:lstStyle/>
          <a:p>
            <a:pPr>
              <a:spcBef>
                <a:spcPts val="1687"/>
              </a:spcBef>
            </a:pPr>
            <a:r>
              <a:rPr lang="en-US" sz="4400" dirty="0">
                <a:latin typeface="Gill Sans"/>
                <a:ea typeface="Gill Sans" pitchFamily="-84" charset="0"/>
                <a:cs typeface="Gill Sans" pitchFamily="-84" charset="0"/>
              </a:rPr>
              <a:t>Engaging stakeholders through participatory approach</a:t>
            </a:r>
          </a:p>
        </p:txBody>
      </p:sp>
      <p:pic>
        <p:nvPicPr>
          <p:cNvPr id="111618" name="Picture 2"/>
          <p:cNvPicPr>
            <a:picLocks noChangeAspect="1" noChangeArrowheads="1"/>
          </p:cNvPicPr>
          <p:nvPr/>
        </p:nvPicPr>
        <p:blipFill>
          <a:blip r:embed="rId3"/>
          <a:srcRect/>
          <a:stretch>
            <a:fillRect/>
          </a:stretch>
        </p:blipFill>
        <p:spPr bwMode="auto">
          <a:xfrm>
            <a:off x="741798" y="275029"/>
            <a:ext cx="4036735" cy="6051160"/>
          </a:xfrm>
          <a:prstGeom prst="rect">
            <a:avLst/>
          </a:prstGeom>
          <a:noFill/>
          <a:ln w="12700">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1"/>
          <p:cNvSpPr>
            <a:spLocks/>
          </p:cNvSpPr>
          <p:nvPr/>
        </p:nvSpPr>
        <p:spPr bwMode="auto">
          <a:xfrm>
            <a:off x="2557860" y="5477248"/>
            <a:ext cx="4086455" cy="677108"/>
          </a:xfrm>
          <a:prstGeom prst="rect">
            <a:avLst/>
          </a:prstGeom>
          <a:noFill/>
          <a:ln w="12700">
            <a:noFill/>
            <a:miter lim="800000"/>
            <a:headEnd/>
            <a:tailEnd/>
          </a:ln>
        </p:spPr>
        <p:txBody>
          <a:bodyPr wrap="none" lIns="0" tIns="0" rIns="0" bIns="0" anchor="ctr">
            <a:prstTxWarp prst="textNoShape">
              <a:avLst/>
            </a:prstTxWarp>
            <a:spAutoFit/>
          </a:bodyPr>
          <a:lstStyle/>
          <a:p>
            <a:pPr algn="ctr">
              <a:spcBef>
                <a:spcPts val="1687"/>
              </a:spcBef>
            </a:pPr>
            <a:r>
              <a:rPr lang="en-US" sz="4400" dirty="0">
                <a:latin typeface="Gill Sans"/>
                <a:ea typeface="Gill Sans" pitchFamily="-84" charset="0"/>
                <a:cs typeface="Gill Sans" pitchFamily="-84" charset="0"/>
              </a:rPr>
              <a:t>Awareness raising</a:t>
            </a:r>
          </a:p>
        </p:txBody>
      </p:sp>
      <p:sp>
        <p:nvSpPr>
          <p:cNvPr id="113666" name="Rectangle 2"/>
          <p:cNvSpPr>
            <a:spLocks/>
          </p:cNvSpPr>
          <p:nvPr/>
        </p:nvSpPr>
        <p:spPr bwMode="auto">
          <a:xfrm>
            <a:off x="2557860" y="321469"/>
            <a:ext cx="3901859" cy="677108"/>
          </a:xfrm>
          <a:prstGeom prst="rect">
            <a:avLst/>
          </a:prstGeom>
          <a:noFill/>
          <a:ln w="12700">
            <a:noFill/>
            <a:miter lim="800000"/>
            <a:headEnd/>
            <a:tailEnd/>
          </a:ln>
        </p:spPr>
        <p:txBody>
          <a:bodyPr wrap="none" lIns="0" tIns="0" rIns="0" bIns="0" anchor="ctr">
            <a:prstTxWarp prst="textNoShape">
              <a:avLst/>
            </a:prstTxWarp>
            <a:spAutoFit/>
          </a:bodyPr>
          <a:lstStyle/>
          <a:p>
            <a:pPr algn="ctr">
              <a:spcBef>
                <a:spcPts val="1687"/>
              </a:spcBef>
            </a:pPr>
            <a:r>
              <a:rPr lang="en-US" sz="4400" dirty="0">
                <a:latin typeface="Gill Sans"/>
                <a:ea typeface="Gill Sans" pitchFamily="-84" charset="0"/>
                <a:cs typeface="Gill Sans" pitchFamily="-84" charset="0"/>
              </a:rPr>
              <a:t>Capacity Building</a:t>
            </a:r>
          </a:p>
        </p:txBody>
      </p:sp>
      <p:pic>
        <p:nvPicPr>
          <p:cNvPr id="113667" name="Picture 3"/>
          <p:cNvPicPr>
            <a:picLocks noChangeAspect="1" noChangeArrowheads="1"/>
          </p:cNvPicPr>
          <p:nvPr/>
        </p:nvPicPr>
        <p:blipFill>
          <a:blip r:embed="rId3"/>
          <a:srcRect/>
          <a:stretch>
            <a:fillRect/>
          </a:stretch>
        </p:blipFill>
        <p:spPr bwMode="auto">
          <a:xfrm>
            <a:off x="2223492" y="1283732"/>
            <a:ext cx="4688086" cy="4102076"/>
          </a:xfrm>
          <a:prstGeom prst="rect">
            <a:avLst/>
          </a:prstGeom>
          <a:noFill/>
          <a:ln w="12700">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89297" y="2339579"/>
            <a:ext cx="8920758" cy="2029272"/>
            <a:chOff x="0" y="0"/>
            <a:chExt cx="7992" cy="1818"/>
          </a:xfrm>
        </p:grpSpPr>
        <p:sp>
          <p:nvSpPr>
            <p:cNvPr id="115723" name="Rectangle 2"/>
            <p:cNvSpPr>
              <a:spLocks/>
            </p:cNvSpPr>
            <p:nvPr/>
          </p:nvSpPr>
          <p:spPr bwMode="auto">
            <a:xfrm>
              <a:off x="0" y="0"/>
              <a:ext cx="7992" cy="832"/>
            </a:xfrm>
            <a:prstGeom prst="rect">
              <a:avLst/>
            </a:prstGeom>
            <a:noFill/>
            <a:ln w="12700">
              <a:noFill/>
              <a:miter lim="800000"/>
              <a:headEnd/>
              <a:tailEnd/>
            </a:ln>
          </p:spPr>
          <p:txBody>
            <a:bodyPr lIns="0" tIns="0" rIns="0" bIns="0" anchor="ctr">
              <a:prstTxWarp prst="textNoShape">
                <a:avLst/>
              </a:prstTxWarp>
            </a:bodyPr>
            <a:lstStyle/>
            <a:p>
              <a:pPr algn="l"/>
              <a:r>
                <a:rPr lang="ja-JP" altLang="en-US" sz="2400" i="1" dirty="0">
                  <a:solidFill>
                    <a:schemeClr val="tx1"/>
                  </a:solidFill>
                  <a:latin typeface="Gill Sans"/>
                  <a:ea typeface="Gill Sans" pitchFamily="-84" charset="0"/>
                  <a:cs typeface="Gill Sans" pitchFamily="-84" charset="0"/>
                </a:rPr>
                <a:t>“</a:t>
              </a:r>
              <a:r>
                <a:rPr lang="en-US" altLang="ja-JP" sz="2400" i="1" dirty="0" err="1">
                  <a:solidFill>
                    <a:schemeClr val="tx1"/>
                  </a:solidFill>
                  <a:latin typeface="Gill Sans"/>
                  <a:ea typeface="Gill Sans" pitchFamily="-84" charset="0"/>
                  <a:cs typeface="Gill Sans" pitchFamily="-84" charset="0"/>
                </a:rPr>
                <a:t>SDIs</a:t>
              </a:r>
              <a:r>
                <a:rPr lang="en-US" altLang="ja-JP" sz="2400" i="1" dirty="0">
                  <a:solidFill>
                    <a:schemeClr val="tx1"/>
                  </a:solidFill>
                  <a:latin typeface="Gill Sans"/>
                  <a:ea typeface="Gill Sans" pitchFamily="-84" charset="0"/>
                  <a:cs typeface="Gill Sans" pitchFamily="-84" charset="0"/>
                </a:rPr>
                <a:t> can be thought as social networks of people and organizations supported by data and technology</a:t>
              </a:r>
              <a:r>
                <a:rPr lang="ja-JP" altLang="en-US" sz="2400" i="1" dirty="0">
                  <a:solidFill>
                    <a:schemeClr val="tx1"/>
                  </a:solidFill>
                  <a:latin typeface="Gill Sans"/>
                  <a:ea typeface="Gill Sans" pitchFamily="-84" charset="0"/>
                  <a:cs typeface="Gill Sans" pitchFamily="-84" charset="0"/>
                </a:rPr>
                <a:t>”</a:t>
              </a:r>
              <a:endParaRPr lang="en-US" sz="2400" i="1" dirty="0">
                <a:solidFill>
                  <a:schemeClr val="tx1"/>
                </a:solidFill>
                <a:latin typeface="Gill Sans"/>
                <a:ea typeface="Gill Sans" pitchFamily="-84" charset="0"/>
                <a:cs typeface="Gill Sans" pitchFamily="-84" charset="0"/>
              </a:endParaRPr>
            </a:p>
          </p:txBody>
        </p:sp>
        <p:sp>
          <p:nvSpPr>
            <p:cNvPr id="115724" name="Rectangle 3"/>
            <p:cNvSpPr>
              <a:spLocks/>
            </p:cNvSpPr>
            <p:nvPr/>
          </p:nvSpPr>
          <p:spPr bwMode="auto">
            <a:xfrm>
              <a:off x="0" y="832"/>
              <a:ext cx="7992" cy="545"/>
            </a:xfrm>
            <a:prstGeom prst="rect">
              <a:avLst/>
            </a:prstGeom>
            <a:noFill/>
            <a:ln w="12700">
              <a:noFill/>
              <a:miter lim="800000"/>
              <a:headEnd/>
              <a:tailEnd/>
            </a:ln>
          </p:spPr>
          <p:txBody>
            <a:bodyPr lIns="0" tIns="0" rIns="0" bIns="0" anchor="ctr">
              <a:prstTxWarp prst="textNoShape">
                <a:avLst/>
              </a:prstTxWarp>
            </a:bodyPr>
            <a:lstStyle/>
            <a:p>
              <a:pPr algn="l"/>
              <a:r>
                <a:rPr lang="ja-JP" altLang="en-US" sz="2400" i="1">
                  <a:solidFill>
                    <a:schemeClr val="tx1"/>
                  </a:solidFill>
                  <a:latin typeface="Gill Sans"/>
                  <a:ea typeface="Gill Sans" pitchFamily="-84" charset="0"/>
                  <a:cs typeface="Gill Sans" pitchFamily="-84" charset="0"/>
                </a:rPr>
                <a:t>“</a:t>
              </a:r>
              <a:r>
                <a:rPr lang="en-US" altLang="ja-JP" sz="2400" i="1">
                  <a:solidFill>
                    <a:schemeClr val="tx1"/>
                  </a:solidFill>
                  <a:latin typeface="Gill Sans"/>
                  <a:ea typeface="Gill Sans" pitchFamily="-84" charset="0"/>
                  <a:cs typeface="Gill Sans" pitchFamily="-84" charset="0"/>
                </a:rPr>
                <a:t>Technology is cheap, data is expensive, but social relations are invaluable</a:t>
              </a:r>
              <a:r>
                <a:rPr lang="ja-JP" altLang="en-US" sz="2400" i="1">
                  <a:solidFill>
                    <a:schemeClr val="tx1"/>
                  </a:solidFill>
                  <a:latin typeface="Gill Sans"/>
                  <a:ea typeface="Gill Sans" pitchFamily="-84" charset="0"/>
                  <a:cs typeface="Gill Sans" pitchFamily="-84" charset="0"/>
                </a:rPr>
                <a:t>”</a:t>
              </a:r>
              <a:endParaRPr lang="en-US" sz="2400" i="1">
                <a:solidFill>
                  <a:schemeClr val="tx1"/>
                </a:solidFill>
                <a:latin typeface="Gill Sans"/>
                <a:ea typeface="Gill Sans" pitchFamily="-84" charset="0"/>
                <a:cs typeface="Gill Sans" pitchFamily="-84" charset="0"/>
              </a:endParaRPr>
            </a:p>
          </p:txBody>
        </p:sp>
        <p:sp>
          <p:nvSpPr>
            <p:cNvPr id="115725" name="Rectangle 4"/>
            <p:cNvSpPr>
              <a:spLocks/>
            </p:cNvSpPr>
            <p:nvPr/>
          </p:nvSpPr>
          <p:spPr bwMode="auto">
            <a:xfrm>
              <a:off x="5513" y="1245"/>
              <a:ext cx="2479" cy="573"/>
            </a:xfrm>
            <a:prstGeom prst="rect">
              <a:avLst/>
            </a:prstGeom>
            <a:noFill/>
            <a:ln w="12700">
              <a:noFill/>
              <a:miter lim="800000"/>
              <a:headEnd/>
              <a:tailEnd/>
            </a:ln>
          </p:spPr>
          <p:txBody>
            <a:bodyPr lIns="0" tIns="0" rIns="0" bIns="0" anchor="ctr">
              <a:prstTxWarp prst="textNoShape">
                <a:avLst/>
              </a:prstTxWarp>
            </a:bodyPr>
            <a:lstStyle/>
            <a:p>
              <a:pPr>
                <a:spcBef>
                  <a:spcPts val="1687"/>
                </a:spcBef>
              </a:pPr>
              <a:r>
                <a:rPr lang="en-US" sz="2000" i="1" dirty="0" err="1">
                  <a:latin typeface="Gill Sans"/>
                  <a:ea typeface="Gill Sans" pitchFamily="-84" charset="0"/>
                  <a:cs typeface="Gill Sans" pitchFamily="-84" charset="0"/>
                </a:rPr>
                <a:t>Craglia</a:t>
              </a:r>
              <a:r>
                <a:rPr lang="en-US" sz="2000" i="1" dirty="0">
                  <a:latin typeface="Gill Sans"/>
                  <a:ea typeface="Gill Sans" pitchFamily="-84" charset="0"/>
                  <a:cs typeface="Gill Sans" pitchFamily="-84" charset="0"/>
                </a:rPr>
                <a:t> et al. (2009)</a:t>
              </a:r>
            </a:p>
          </p:txBody>
        </p:sp>
      </p:grpSp>
      <p:sp>
        <p:nvSpPr>
          <p:cNvPr id="110597" name="Rectangle 5"/>
          <p:cNvSpPr>
            <a:spLocks/>
          </p:cNvSpPr>
          <p:nvPr/>
        </p:nvSpPr>
        <p:spPr bwMode="auto">
          <a:xfrm>
            <a:off x="428625" y="5260569"/>
            <a:ext cx="3027421" cy="523220"/>
          </a:xfrm>
          <a:prstGeom prst="rect">
            <a:avLst/>
          </a:prstGeom>
          <a:noFill/>
          <a:ln w="12700">
            <a:noFill/>
            <a:miter lim="800000"/>
            <a:headEnd/>
            <a:tailEnd/>
          </a:ln>
        </p:spPr>
        <p:txBody>
          <a:bodyPr wrap="none" lIns="0" tIns="0" rIns="0" bIns="0" anchor="ctr">
            <a:prstTxWarp prst="textNoShape">
              <a:avLst/>
            </a:prstTxWarp>
            <a:spAutoFit/>
          </a:bodyPr>
          <a:lstStyle/>
          <a:p>
            <a:pPr algn="l"/>
            <a:r>
              <a:rPr lang="en-US" sz="3400" dirty="0">
                <a:latin typeface="Gill Sans"/>
                <a:ea typeface="Gill Sans" pitchFamily="-84" charset="0"/>
                <a:cs typeface="Gill Sans" pitchFamily="-84" charset="0"/>
              </a:rPr>
              <a:t>Capacity building</a:t>
            </a:r>
          </a:p>
        </p:txBody>
      </p:sp>
      <p:sp>
        <p:nvSpPr>
          <p:cNvPr id="110598" name="Rectangle 6"/>
          <p:cNvSpPr>
            <a:spLocks/>
          </p:cNvSpPr>
          <p:nvPr/>
        </p:nvSpPr>
        <p:spPr bwMode="auto">
          <a:xfrm>
            <a:off x="4804172" y="5783789"/>
            <a:ext cx="1792395" cy="523220"/>
          </a:xfrm>
          <a:prstGeom prst="rect">
            <a:avLst/>
          </a:prstGeom>
          <a:noFill/>
          <a:ln w="12700">
            <a:noFill/>
            <a:miter lim="800000"/>
            <a:headEnd/>
            <a:tailEnd/>
          </a:ln>
        </p:spPr>
        <p:txBody>
          <a:bodyPr wrap="none" lIns="0" tIns="0" rIns="0" bIns="0" anchor="ctr">
            <a:prstTxWarp prst="textNoShape">
              <a:avLst/>
            </a:prstTxWarp>
            <a:spAutoFit/>
          </a:bodyPr>
          <a:lstStyle/>
          <a:p>
            <a:pPr algn="l"/>
            <a:r>
              <a:rPr lang="en-US" sz="3400" dirty="0">
                <a:latin typeface="Gill Sans"/>
                <a:ea typeface="Gill Sans" pitchFamily="-84" charset="0"/>
                <a:cs typeface="Gill Sans" pitchFamily="-84" charset="0"/>
              </a:rPr>
              <a:t>Incentives</a:t>
            </a:r>
          </a:p>
        </p:txBody>
      </p:sp>
      <p:sp>
        <p:nvSpPr>
          <p:cNvPr id="110599" name="Rectangle 7"/>
          <p:cNvSpPr>
            <a:spLocks/>
          </p:cNvSpPr>
          <p:nvPr/>
        </p:nvSpPr>
        <p:spPr bwMode="auto">
          <a:xfrm>
            <a:off x="2152055" y="1702222"/>
            <a:ext cx="1209478" cy="523220"/>
          </a:xfrm>
          <a:prstGeom prst="rect">
            <a:avLst/>
          </a:prstGeom>
          <a:noFill/>
          <a:ln w="12700">
            <a:noFill/>
            <a:miter lim="800000"/>
            <a:headEnd/>
            <a:tailEnd/>
          </a:ln>
        </p:spPr>
        <p:txBody>
          <a:bodyPr wrap="none" lIns="0" tIns="0" rIns="0" bIns="0" anchor="ctr">
            <a:prstTxWarp prst="textNoShape">
              <a:avLst/>
            </a:prstTxWarp>
            <a:spAutoFit/>
          </a:bodyPr>
          <a:lstStyle/>
          <a:p>
            <a:pPr algn="l"/>
            <a:r>
              <a:rPr lang="en-US" sz="3400" dirty="0">
                <a:latin typeface="Gill Sans"/>
                <a:ea typeface="Gill Sans" pitchFamily="-84" charset="0"/>
                <a:cs typeface="Gill Sans" pitchFamily="-84" charset="0"/>
              </a:rPr>
              <a:t>People</a:t>
            </a:r>
          </a:p>
        </p:txBody>
      </p:sp>
      <p:sp>
        <p:nvSpPr>
          <p:cNvPr id="110600" name="Rectangle 8"/>
          <p:cNvSpPr>
            <a:spLocks/>
          </p:cNvSpPr>
          <p:nvPr/>
        </p:nvSpPr>
        <p:spPr bwMode="auto">
          <a:xfrm>
            <a:off x="6947297" y="942082"/>
            <a:ext cx="1756202" cy="523220"/>
          </a:xfrm>
          <a:prstGeom prst="rect">
            <a:avLst/>
          </a:prstGeom>
          <a:noFill/>
          <a:ln w="12700">
            <a:noFill/>
            <a:miter lim="800000"/>
            <a:headEnd/>
            <a:tailEnd/>
          </a:ln>
        </p:spPr>
        <p:txBody>
          <a:bodyPr wrap="none" lIns="0" tIns="0" rIns="0" bIns="0" anchor="ctr">
            <a:prstTxWarp prst="textNoShape">
              <a:avLst/>
            </a:prstTxWarp>
            <a:spAutoFit/>
          </a:bodyPr>
          <a:lstStyle/>
          <a:p>
            <a:pPr algn="l"/>
            <a:r>
              <a:rPr lang="en-US" sz="3400" dirty="0">
                <a:latin typeface="Gill Sans"/>
                <a:ea typeface="Gill Sans" pitchFamily="-84" charset="0"/>
                <a:cs typeface="Gill Sans" pitchFamily="-84" charset="0"/>
              </a:rPr>
              <a:t>Education</a:t>
            </a:r>
          </a:p>
        </p:txBody>
      </p:sp>
      <p:sp>
        <p:nvSpPr>
          <p:cNvPr id="110601" name="Rectangle 9"/>
          <p:cNvSpPr>
            <a:spLocks/>
          </p:cNvSpPr>
          <p:nvPr/>
        </p:nvSpPr>
        <p:spPr bwMode="auto">
          <a:xfrm>
            <a:off x="7309659" y="5260569"/>
            <a:ext cx="1443667" cy="523220"/>
          </a:xfrm>
          <a:prstGeom prst="rect">
            <a:avLst/>
          </a:prstGeom>
          <a:noFill/>
          <a:ln w="12700">
            <a:noFill/>
            <a:miter lim="800000"/>
            <a:headEnd/>
            <a:tailEnd/>
          </a:ln>
        </p:spPr>
        <p:txBody>
          <a:bodyPr wrap="none" lIns="0" tIns="0" rIns="0" bIns="0" anchor="ctr">
            <a:prstTxWarp prst="textNoShape">
              <a:avLst/>
            </a:prstTxWarp>
            <a:spAutoFit/>
          </a:bodyPr>
          <a:lstStyle/>
          <a:p>
            <a:pPr algn="l"/>
            <a:r>
              <a:rPr lang="en-US" sz="3400" dirty="0">
                <a:latin typeface="Gill Sans"/>
                <a:ea typeface="Gill Sans" pitchFamily="-84" charset="0"/>
                <a:cs typeface="Gill Sans" pitchFamily="-84" charset="0"/>
              </a:rPr>
              <a:t>Benefits</a:t>
            </a:r>
          </a:p>
        </p:txBody>
      </p:sp>
      <p:sp>
        <p:nvSpPr>
          <p:cNvPr id="110602" name="Rectangle 10"/>
          <p:cNvSpPr>
            <a:spLocks/>
          </p:cNvSpPr>
          <p:nvPr/>
        </p:nvSpPr>
        <p:spPr bwMode="auto">
          <a:xfrm>
            <a:off x="855017" y="942082"/>
            <a:ext cx="2821781" cy="562570"/>
          </a:xfrm>
          <a:prstGeom prst="rect">
            <a:avLst/>
          </a:prstGeom>
          <a:noFill/>
          <a:ln w="12700">
            <a:noFill/>
            <a:miter lim="800000"/>
            <a:headEnd/>
            <a:tailEnd/>
          </a:ln>
        </p:spPr>
        <p:txBody>
          <a:bodyPr lIns="0" tIns="0" rIns="0" bIns="0" anchor="ctr">
            <a:prstTxWarp prst="textNoShape">
              <a:avLst/>
            </a:prstTxWarp>
          </a:bodyPr>
          <a:lstStyle/>
          <a:p>
            <a:pPr algn="l"/>
            <a:r>
              <a:rPr lang="en-US" sz="3400" dirty="0">
                <a:latin typeface="Gill Sans"/>
                <a:ea typeface="Gill Sans" pitchFamily="-84" charset="0"/>
                <a:cs typeface="Gill Sans" pitchFamily="-84" charset="0"/>
              </a:rPr>
              <a:t>Answer a need</a:t>
            </a:r>
          </a:p>
        </p:txBody>
      </p:sp>
      <p:sp>
        <p:nvSpPr>
          <p:cNvPr id="110603" name="Rectangle 11"/>
          <p:cNvSpPr>
            <a:spLocks/>
          </p:cNvSpPr>
          <p:nvPr/>
        </p:nvSpPr>
        <p:spPr bwMode="auto">
          <a:xfrm>
            <a:off x="1553766" y="4471125"/>
            <a:ext cx="6059314" cy="523220"/>
          </a:xfrm>
          <a:prstGeom prst="rect">
            <a:avLst/>
          </a:prstGeom>
          <a:noFill/>
          <a:ln w="12700">
            <a:noFill/>
            <a:miter lim="800000"/>
            <a:headEnd/>
            <a:tailEnd/>
          </a:ln>
        </p:spPr>
        <p:txBody>
          <a:bodyPr wrap="none" lIns="0" tIns="0" rIns="0" bIns="0" anchor="ctr">
            <a:prstTxWarp prst="textNoShape">
              <a:avLst/>
            </a:prstTxWarp>
            <a:spAutoFit/>
          </a:bodyPr>
          <a:lstStyle/>
          <a:p>
            <a:pPr algn="l"/>
            <a:r>
              <a:rPr lang="en-US" sz="3400" dirty="0">
                <a:latin typeface="Gill Sans"/>
                <a:ea typeface="Gill Sans" pitchFamily="-84" charset="0"/>
                <a:cs typeface="Gill Sans" pitchFamily="-84" charset="0"/>
              </a:rPr>
              <a:t>Political - Social - Cultural context</a:t>
            </a:r>
          </a:p>
        </p:txBody>
      </p:sp>
      <p:sp>
        <p:nvSpPr>
          <p:cNvPr id="110604" name="Rectangle 12"/>
          <p:cNvSpPr>
            <a:spLocks/>
          </p:cNvSpPr>
          <p:nvPr/>
        </p:nvSpPr>
        <p:spPr bwMode="auto">
          <a:xfrm>
            <a:off x="3946922" y="1157511"/>
            <a:ext cx="2372444" cy="523220"/>
          </a:xfrm>
          <a:prstGeom prst="rect">
            <a:avLst/>
          </a:prstGeom>
          <a:noFill/>
          <a:ln w="12700">
            <a:noFill/>
            <a:miter lim="800000"/>
            <a:headEnd/>
            <a:tailEnd/>
          </a:ln>
        </p:spPr>
        <p:txBody>
          <a:bodyPr wrap="none" lIns="0" tIns="0" rIns="0" bIns="0" anchor="ctr">
            <a:prstTxWarp prst="textNoShape">
              <a:avLst/>
            </a:prstTxWarp>
            <a:spAutoFit/>
          </a:bodyPr>
          <a:lstStyle/>
          <a:p>
            <a:pPr algn="l"/>
            <a:r>
              <a:rPr lang="en-US" sz="3400" dirty="0">
                <a:latin typeface="Gill Sans"/>
                <a:ea typeface="Gill Sans" pitchFamily="-84" charset="0"/>
                <a:cs typeface="Gill Sans" pitchFamily="-84" charset="0"/>
              </a:rPr>
              <a:t>Commitment</a:t>
            </a:r>
          </a:p>
        </p:txBody>
      </p:sp>
      <p:sp>
        <p:nvSpPr>
          <p:cNvPr id="115722" name="Rectangle 10"/>
          <p:cNvSpPr>
            <a:spLocks/>
          </p:cNvSpPr>
          <p:nvPr/>
        </p:nvSpPr>
        <p:spPr bwMode="auto">
          <a:xfrm>
            <a:off x="855017" y="0"/>
            <a:ext cx="7898309" cy="562570"/>
          </a:xfrm>
          <a:prstGeom prst="rect">
            <a:avLst/>
          </a:prstGeom>
          <a:noFill/>
          <a:ln w="12700">
            <a:noFill/>
            <a:miter lim="800000"/>
            <a:headEnd/>
            <a:tailEnd/>
          </a:ln>
        </p:spPr>
        <p:txBody>
          <a:bodyPr lIns="0" tIns="0" rIns="0" bIns="0" anchor="ctr">
            <a:prstTxWarp prst="textNoShape">
              <a:avLst/>
            </a:prstTxWarp>
          </a:bodyPr>
          <a:lstStyle/>
          <a:p>
            <a:pPr algn="ctr"/>
            <a:r>
              <a:rPr lang="en-US" sz="2600" b="1" dirty="0">
                <a:latin typeface="Calibri"/>
                <a:ea typeface="Gill Sans" pitchFamily="-84" charset="0"/>
                <a:cs typeface="Gill Sans" pitchFamily="-84" charset="0"/>
              </a:rPr>
              <a:t>Factors to boost or stop SDI development</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0602"/>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500"/>
                                  </p:stCondLst>
                                  <p:childTnLst>
                                    <p:set>
                                      <p:cBhvr>
                                        <p:cTn id="9" dur="1" fill="hold">
                                          <p:stCondLst>
                                            <p:cond delay="499"/>
                                          </p:stCondLst>
                                        </p:cTn>
                                        <p:tgtEl>
                                          <p:spTgt spid="110597"/>
                                        </p:tgtEl>
                                        <p:attrNameLst>
                                          <p:attrName>style.visibility</p:attrName>
                                        </p:attrNameLst>
                                      </p:cBhvr>
                                      <p:to>
                                        <p:strVal val="visible"/>
                                      </p:to>
                                    </p:set>
                                  </p:childTnLst>
                                </p:cTn>
                              </p:par>
                            </p:childTnLst>
                          </p:cTn>
                        </p:par>
                        <p:par>
                          <p:cTn id="10" fill="hold" nodeType="afterGroup">
                            <p:stCondLst>
                              <p:cond delay="1500"/>
                            </p:stCondLst>
                            <p:childTnLst>
                              <p:par>
                                <p:cTn id="11" presetID="1" presetClass="entr" presetSubtype="0" fill="hold" grpId="0" nodeType="afterEffect">
                                  <p:stCondLst>
                                    <p:cond delay="500"/>
                                  </p:stCondLst>
                                  <p:childTnLst>
                                    <p:set>
                                      <p:cBhvr>
                                        <p:cTn id="12" dur="1" fill="hold">
                                          <p:stCondLst>
                                            <p:cond delay="499"/>
                                          </p:stCondLst>
                                        </p:cTn>
                                        <p:tgtEl>
                                          <p:spTgt spid="110598"/>
                                        </p:tgtEl>
                                        <p:attrNameLst>
                                          <p:attrName>style.visibility</p:attrName>
                                        </p:attrNameLst>
                                      </p:cBhvr>
                                      <p:to>
                                        <p:strVal val="visible"/>
                                      </p:to>
                                    </p:set>
                                  </p:childTnLst>
                                </p:cTn>
                              </p:par>
                            </p:childTnLst>
                          </p:cTn>
                        </p:par>
                        <p:par>
                          <p:cTn id="13" fill="hold" nodeType="afterGroup">
                            <p:stCondLst>
                              <p:cond delay="2500"/>
                            </p:stCondLst>
                            <p:childTnLst>
                              <p:par>
                                <p:cTn id="14" presetID="1" presetClass="entr" presetSubtype="0" fill="hold" grpId="0" nodeType="afterEffect">
                                  <p:stCondLst>
                                    <p:cond delay="500"/>
                                  </p:stCondLst>
                                  <p:childTnLst>
                                    <p:set>
                                      <p:cBhvr>
                                        <p:cTn id="15" dur="1" fill="hold">
                                          <p:stCondLst>
                                            <p:cond delay="499"/>
                                          </p:stCondLst>
                                        </p:cTn>
                                        <p:tgtEl>
                                          <p:spTgt spid="110599"/>
                                        </p:tgtEl>
                                        <p:attrNameLst>
                                          <p:attrName>style.visibility</p:attrName>
                                        </p:attrNameLst>
                                      </p:cBhvr>
                                      <p:to>
                                        <p:strVal val="visible"/>
                                      </p:to>
                                    </p:set>
                                  </p:childTnLst>
                                </p:cTn>
                              </p:par>
                            </p:childTnLst>
                          </p:cTn>
                        </p:par>
                        <p:par>
                          <p:cTn id="16" fill="hold" nodeType="afterGroup">
                            <p:stCondLst>
                              <p:cond delay="3500"/>
                            </p:stCondLst>
                            <p:childTnLst>
                              <p:par>
                                <p:cTn id="17" presetID="1" presetClass="entr" presetSubtype="0" fill="hold" grpId="0" nodeType="afterEffect">
                                  <p:stCondLst>
                                    <p:cond delay="500"/>
                                  </p:stCondLst>
                                  <p:childTnLst>
                                    <p:set>
                                      <p:cBhvr>
                                        <p:cTn id="18" dur="1" fill="hold">
                                          <p:stCondLst>
                                            <p:cond delay="499"/>
                                          </p:stCondLst>
                                        </p:cTn>
                                        <p:tgtEl>
                                          <p:spTgt spid="110600"/>
                                        </p:tgtEl>
                                        <p:attrNameLst>
                                          <p:attrName>style.visibility</p:attrName>
                                        </p:attrNameLst>
                                      </p:cBhvr>
                                      <p:to>
                                        <p:strVal val="visible"/>
                                      </p:to>
                                    </p:set>
                                  </p:childTnLst>
                                </p:cTn>
                              </p:par>
                            </p:childTnLst>
                          </p:cTn>
                        </p:par>
                        <p:par>
                          <p:cTn id="19" fill="hold" nodeType="afterGroup">
                            <p:stCondLst>
                              <p:cond delay="4500"/>
                            </p:stCondLst>
                            <p:childTnLst>
                              <p:par>
                                <p:cTn id="20" presetID="1" presetClass="entr" presetSubtype="0" fill="hold" grpId="0" nodeType="afterEffect">
                                  <p:stCondLst>
                                    <p:cond delay="500"/>
                                  </p:stCondLst>
                                  <p:childTnLst>
                                    <p:set>
                                      <p:cBhvr>
                                        <p:cTn id="21" dur="1" fill="hold">
                                          <p:stCondLst>
                                            <p:cond delay="499"/>
                                          </p:stCondLst>
                                        </p:cTn>
                                        <p:tgtEl>
                                          <p:spTgt spid="110601"/>
                                        </p:tgtEl>
                                        <p:attrNameLst>
                                          <p:attrName>style.visibility</p:attrName>
                                        </p:attrNameLst>
                                      </p:cBhvr>
                                      <p:to>
                                        <p:strVal val="visible"/>
                                      </p:to>
                                    </p:set>
                                  </p:childTnLst>
                                </p:cTn>
                              </p:par>
                            </p:childTnLst>
                          </p:cTn>
                        </p:par>
                        <p:par>
                          <p:cTn id="22" fill="hold" nodeType="afterGroup">
                            <p:stCondLst>
                              <p:cond delay="5500"/>
                            </p:stCondLst>
                            <p:childTnLst>
                              <p:par>
                                <p:cTn id="23" presetID="1" presetClass="entr" presetSubtype="0" fill="hold" grpId="0" nodeType="afterEffect">
                                  <p:stCondLst>
                                    <p:cond delay="500"/>
                                  </p:stCondLst>
                                  <p:childTnLst>
                                    <p:set>
                                      <p:cBhvr>
                                        <p:cTn id="24" dur="1" fill="hold">
                                          <p:stCondLst>
                                            <p:cond delay="499"/>
                                          </p:stCondLst>
                                        </p:cTn>
                                        <p:tgtEl>
                                          <p:spTgt spid="110603"/>
                                        </p:tgtEl>
                                        <p:attrNameLst>
                                          <p:attrName>style.visibility</p:attrName>
                                        </p:attrNameLst>
                                      </p:cBhvr>
                                      <p:to>
                                        <p:strVal val="visible"/>
                                      </p:to>
                                    </p:set>
                                  </p:childTnLst>
                                </p:cTn>
                              </p:par>
                            </p:childTnLst>
                          </p:cTn>
                        </p:par>
                        <p:par>
                          <p:cTn id="25" fill="hold" nodeType="afterGroup">
                            <p:stCondLst>
                              <p:cond delay="6500"/>
                            </p:stCondLst>
                            <p:childTnLst>
                              <p:par>
                                <p:cTn id="26" presetID="1" presetClass="entr" presetSubtype="0" fill="hold" grpId="0" nodeType="afterEffect">
                                  <p:stCondLst>
                                    <p:cond delay="500"/>
                                  </p:stCondLst>
                                  <p:childTnLst>
                                    <p:set>
                                      <p:cBhvr>
                                        <p:cTn id="27" dur="1" fill="hold">
                                          <p:stCondLst>
                                            <p:cond delay="499"/>
                                          </p:stCondLst>
                                        </p:cTn>
                                        <p:tgtEl>
                                          <p:spTgt spid="110604"/>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nodeType="clickEffect">
                                  <p:stCondLst>
                                    <p:cond delay="0"/>
                                  </p:stCondLst>
                                  <p:childTnLst>
                                    <p:set>
                                      <p:cBhvr>
                                        <p:cTn id="31"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7" grpId="0" autoUpdateAnimBg="0"/>
      <p:bldP spid="110598" grpId="0" autoUpdateAnimBg="0"/>
      <p:bldP spid="110599" grpId="0" autoUpdateAnimBg="0"/>
      <p:bldP spid="110600" grpId="0" autoUpdateAnimBg="0"/>
      <p:bldP spid="110601" grpId="0" autoUpdateAnimBg="0"/>
      <p:bldP spid="110602" grpId="0" autoUpdateAnimBg="0"/>
      <p:bldP spid="110603" grpId="0" autoUpdateAnimBg="0"/>
      <p:bldP spid="110604"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352320" y="6356350"/>
            <a:ext cx="334480" cy="365125"/>
          </a:xfrm>
        </p:spPr>
        <p:txBody>
          <a:bodyPr/>
          <a:lstStyle/>
          <a:p>
            <a:fld id="{BB94B09F-8FCB-7141-A19E-A8444146AAFD}" type="slidenum">
              <a:rPr lang="en-US" smtClean="0"/>
              <a:pPr/>
              <a:t>5</a:t>
            </a:fld>
            <a:endParaRPr lang="en-US" dirty="0"/>
          </a:p>
        </p:txBody>
      </p:sp>
      <p:sp>
        <p:nvSpPr>
          <p:cNvPr id="7" name="TextBox 6"/>
          <p:cNvSpPr txBox="1"/>
          <p:nvPr/>
        </p:nvSpPr>
        <p:spPr>
          <a:xfrm>
            <a:off x="914400" y="0"/>
            <a:ext cx="8229600" cy="492443"/>
          </a:xfrm>
          <a:prstGeom prst="rect">
            <a:avLst/>
          </a:prstGeom>
          <a:noFill/>
        </p:spPr>
        <p:txBody>
          <a:bodyPr wrap="square" rtlCol="0">
            <a:spAutoFit/>
          </a:bodyPr>
          <a:lstStyle/>
          <a:p>
            <a:r>
              <a:rPr lang="en-US" sz="2600" b="1" dirty="0" smtClean="0"/>
              <a:t>Sharing Geospatial Data</a:t>
            </a:r>
            <a:endParaRPr lang="it-IT" sz="2600" b="1" dirty="0"/>
          </a:p>
        </p:txBody>
      </p:sp>
      <p:pic>
        <p:nvPicPr>
          <p:cNvPr id="4" name="Picture 1"/>
          <p:cNvPicPr>
            <a:picLocks noChangeAspect="1" noChangeArrowheads="1"/>
          </p:cNvPicPr>
          <p:nvPr/>
        </p:nvPicPr>
        <p:blipFill>
          <a:blip r:embed="rId3"/>
          <a:srcRect/>
          <a:stretch>
            <a:fillRect/>
          </a:stretch>
        </p:blipFill>
        <p:spPr bwMode="auto">
          <a:xfrm>
            <a:off x="822960" y="436880"/>
            <a:ext cx="7955280" cy="5966460"/>
          </a:xfrm>
          <a:prstGeom prst="rect">
            <a:avLst/>
          </a:prstGeom>
          <a:noFill/>
          <a:ln w="12700">
            <a:noFill/>
            <a:miter lim="800000"/>
            <a:headEnd/>
            <a:tailEnd/>
          </a:ln>
        </p:spPr>
      </p:pic>
    </p:spTree>
    <p:extLst>
      <p:ext uri="{BB962C8B-B14F-4D97-AF65-F5344CB8AC3E}">
        <p14:creationId xmlns:p14="http://schemas.microsoft.com/office/powerpoint/2010/main" val="3209181492"/>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1"/>
          <p:cNvPicPr>
            <a:picLocks noChangeAspect="1" noChangeArrowheads="1"/>
          </p:cNvPicPr>
          <p:nvPr/>
        </p:nvPicPr>
        <p:blipFill>
          <a:blip r:embed="rId3"/>
          <a:srcRect/>
          <a:stretch>
            <a:fillRect/>
          </a:stretch>
        </p:blipFill>
        <p:spPr bwMode="auto">
          <a:xfrm>
            <a:off x="1117600" y="198149"/>
            <a:ext cx="1962584" cy="1256476"/>
          </a:xfrm>
          <a:prstGeom prst="rect">
            <a:avLst/>
          </a:prstGeom>
          <a:noFill/>
          <a:ln w="12700">
            <a:noFill/>
            <a:miter lim="800000"/>
            <a:headEnd/>
            <a:tailEnd/>
          </a:ln>
        </p:spPr>
      </p:pic>
      <p:sp>
        <p:nvSpPr>
          <p:cNvPr id="112642" name="Rectangle 2"/>
          <p:cNvSpPr>
            <a:spLocks/>
          </p:cNvSpPr>
          <p:nvPr/>
        </p:nvSpPr>
        <p:spPr bwMode="auto">
          <a:xfrm>
            <a:off x="232172" y="1643063"/>
            <a:ext cx="8679656" cy="3562945"/>
          </a:xfrm>
          <a:prstGeom prst="rect">
            <a:avLst/>
          </a:prstGeom>
          <a:noFill/>
          <a:ln w="12700">
            <a:noFill/>
            <a:miter lim="800000"/>
            <a:headEnd/>
            <a:tailEnd/>
          </a:ln>
        </p:spPr>
        <p:txBody>
          <a:bodyPr lIns="0" tIns="0" rIns="0" bIns="0" anchor="ctr">
            <a:prstTxWarp prst="textNoShape">
              <a:avLst/>
            </a:prstTxWarp>
          </a:bodyPr>
          <a:lstStyle/>
          <a:p>
            <a:pPr algn="just">
              <a:spcBef>
                <a:spcPts val="3516"/>
              </a:spcBef>
            </a:pPr>
            <a:r>
              <a:rPr lang="en-US" sz="2100" dirty="0">
                <a:latin typeface="Gill Sans"/>
                <a:ea typeface="Gill Sans" pitchFamily="-84" charset="0"/>
                <a:cs typeface="Gill Sans" pitchFamily="-84" charset="0"/>
              </a:rPr>
              <a:t>Voluntary partnership of governments and international organizations</a:t>
            </a:r>
          </a:p>
          <a:p>
            <a:pPr algn="just">
              <a:spcBef>
                <a:spcPts val="3516"/>
              </a:spcBef>
            </a:pPr>
            <a:r>
              <a:rPr lang="en-US" sz="2100" dirty="0">
                <a:latin typeface="Gill Sans"/>
                <a:ea typeface="Gill Sans" pitchFamily="-84" charset="0"/>
                <a:cs typeface="Gill Sans" pitchFamily="-84" charset="0"/>
              </a:rPr>
              <a:t>Coordinated by the Group on Earth Observations (GEO)</a:t>
            </a:r>
          </a:p>
          <a:p>
            <a:pPr algn="just">
              <a:spcBef>
                <a:spcPts val="3516"/>
              </a:spcBef>
            </a:pPr>
            <a:r>
              <a:rPr lang="en-US" sz="2100" dirty="0">
                <a:latin typeface="Gill Sans"/>
                <a:ea typeface="Gill Sans" pitchFamily="-84" charset="0"/>
                <a:cs typeface="Gill Sans" pitchFamily="-84" charset="0"/>
              </a:rPr>
              <a:t>10 Year Implementation plan (2005-2015). Fully operational by 2015.</a:t>
            </a:r>
          </a:p>
          <a:p>
            <a:pPr algn="just">
              <a:spcBef>
                <a:spcPts val="3516"/>
              </a:spcBef>
            </a:pPr>
            <a:r>
              <a:rPr lang="ja-JP" altLang="en-US" sz="2100" i="1" dirty="0">
                <a:latin typeface="Gill Sans"/>
                <a:ea typeface="Gill Sans" pitchFamily="-84" charset="0"/>
                <a:cs typeface="Gill Sans" pitchFamily="-84" charset="0"/>
              </a:rPr>
              <a:t>“</a:t>
            </a:r>
            <a:r>
              <a:rPr lang="en-US" altLang="ja-JP" sz="2100" i="1" dirty="0">
                <a:latin typeface="Gill Sans"/>
                <a:ea typeface="Gill Sans" pitchFamily="-84" charset="0"/>
                <a:cs typeface="Gill Sans" pitchFamily="-84" charset="0"/>
              </a:rPr>
              <a:t>The Global Earth Observation System of Systems will provide decision-support tools to a wide variety of users. As with the Internet, GEOSS will be a global and flexible network of content providers allowing decision makers to access an extraordinary range of information at their desk.</a:t>
            </a:r>
            <a:r>
              <a:rPr lang="ja-JP" altLang="en-US" sz="2100" i="1" dirty="0">
                <a:latin typeface="Gill Sans"/>
                <a:ea typeface="Gill Sans" pitchFamily="-84" charset="0"/>
                <a:cs typeface="Gill Sans" pitchFamily="-84" charset="0"/>
              </a:rPr>
              <a:t>”</a:t>
            </a:r>
            <a:endParaRPr lang="en-US" sz="2100" i="1" dirty="0">
              <a:latin typeface="Gill Sans"/>
              <a:ea typeface="Gill Sans" pitchFamily="-84" charset="0"/>
              <a:cs typeface="Gill Sans" pitchFamily="-84" charset="0"/>
            </a:endParaRPr>
          </a:p>
        </p:txBody>
      </p:sp>
      <p:sp>
        <p:nvSpPr>
          <p:cNvPr id="112643" name="Rectangle 3"/>
          <p:cNvSpPr>
            <a:spLocks/>
          </p:cNvSpPr>
          <p:nvPr/>
        </p:nvSpPr>
        <p:spPr bwMode="auto">
          <a:xfrm>
            <a:off x="2250281" y="5496560"/>
            <a:ext cx="4634508" cy="785813"/>
          </a:xfrm>
          <a:prstGeom prst="rect">
            <a:avLst/>
          </a:prstGeom>
          <a:noFill/>
          <a:ln w="12700">
            <a:noFill/>
            <a:miter lim="800000"/>
            <a:headEnd/>
            <a:tailEnd/>
          </a:ln>
        </p:spPr>
        <p:txBody>
          <a:bodyPr lIns="0" tIns="0" rIns="0" bIns="0" anchor="ctr">
            <a:prstTxWarp prst="textNoShape">
              <a:avLst/>
            </a:prstTxWarp>
          </a:bodyPr>
          <a:lstStyle/>
          <a:p>
            <a:pPr>
              <a:spcBef>
                <a:spcPts val="703"/>
              </a:spcBef>
            </a:pPr>
            <a:r>
              <a:rPr lang="en-US" sz="2100" dirty="0">
                <a:latin typeface="Gill Sans"/>
                <a:ea typeface="Gill Sans" pitchFamily="-84" charset="0"/>
                <a:cs typeface="Gill Sans" pitchFamily="-84" charset="0"/>
              </a:rPr>
              <a:t>ACCESS. CONNECTING. USERS.</a:t>
            </a:r>
          </a:p>
          <a:p>
            <a:pPr>
              <a:spcBef>
                <a:spcPts val="703"/>
              </a:spcBef>
            </a:pPr>
            <a:r>
              <a:rPr lang="en-US" sz="2100" dirty="0">
                <a:latin typeface="Gill Sans"/>
                <a:ea typeface="Gill Sans" pitchFamily="-84" charset="0"/>
                <a:cs typeface="Gill Sans" pitchFamily="-84" charset="0"/>
              </a:rPr>
              <a:t>SYNERGIES. BENEFITS. SOLUTIONS.</a:t>
            </a:r>
          </a:p>
        </p:txBody>
      </p:sp>
      <p:sp>
        <p:nvSpPr>
          <p:cNvPr id="117764" name="Rectangle 4"/>
          <p:cNvSpPr>
            <a:spLocks/>
          </p:cNvSpPr>
          <p:nvPr/>
        </p:nvSpPr>
        <p:spPr bwMode="auto">
          <a:xfrm>
            <a:off x="3607157" y="729466"/>
            <a:ext cx="3898503" cy="323165"/>
          </a:xfrm>
          <a:prstGeom prst="rect">
            <a:avLst/>
          </a:prstGeom>
          <a:noFill/>
          <a:ln w="12700">
            <a:noFill/>
            <a:miter lim="800000"/>
            <a:headEnd/>
            <a:tailEnd/>
          </a:ln>
        </p:spPr>
        <p:txBody>
          <a:bodyPr wrap="none" lIns="0" tIns="0" rIns="0" bIns="0" anchor="ctr">
            <a:prstTxWarp prst="textNoShape">
              <a:avLst/>
            </a:prstTxWarp>
            <a:spAutoFit/>
          </a:bodyPr>
          <a:lstStyle/>
          <a:p>
            <a:pPr algn="l"/>
            <a:r>
              <a:rPr lang="en-US" sz="2100" u="sng" dirty="0">
                <a:latin typeface="Gill Sans"/>
                <a:ea typeface="Gill Sans" pitchFamily="-84" charset="0"/>
                <a:cs typeface="Gill Sans" pitchFamily="-84" charset="0"/>
                <a:hlinkClick r:id="rId4"/>
              </a:rPr>
              <a:t>http://www.earthobservations.org</a:t>
            </a:r>
            <a:r>
              <a:rPr lang="en-US" sz="2100" dirty="0">
                <a:latin typeface="Gill Sans"/>
                <a:ea typeface="Gill Sans" pitchFamily="-84" charset="0"/>
                <a:cs typeface="Gill Sans" pitchFamily="-84" charset="0"/>
              </a:rPr>
              <a:t>/</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264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264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12642">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12642">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126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2" grpId="0" build="p" autoUpdateAnimBg="0"/>
      <p:bldP spid="112643" grpId="0"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9" name="Picture 1"/>
          <p:cNvPicPr>
            <a:picLocks noChangeAspect="1" noChangeArrowheads="1"/>
          </p:cNvPicPr>
          <p:nvPr/>
        </p:nvPicPr>
        <p:blipFill>
          <a:blip r:embed="rId3"/>
          <a:srcRect/>
          <a:stretch>
            <a:fillRect/>
          </a:stretch>
        </p:blipFill>
        <p:spPr bwMode="auto">
          <a:xfrm>
            <a:off x="1203680" y="107513"/>
            <a:ext cx="1935760" cy="1239303"/>
          </a:xfrm>
          <a:prstGeom prst="rect">
            <a:avLst/>
          </a:prstGeom>
          <a:noFill/>
          <a:ln w="12700">
            <a:noFill/>
            <a:miter lim="800000"/>
            <a:headEnd/>
            <a:tailEnd/>
          </a:ln>
        </p:spPr>
      </p:pic>
      <p:sp>
        <p:nvSpPr>
          <p:cNvPr id="119810" name="Rectangle 2"/>
          <p:cNvSpPr>
            <a:spLocks/>
          </p:cNvSpPr>
          <p:nvPr/>
        </p:nvSpPr>
        <p:spPr bwMode="auto">
          <a:xfrm>
            <a:off x="232172" y="1920240"/>
            <a:ext cx="8679656" cy="4043679"/>
          </a:xfrm>
          <a:prstGeom prst="rect">
            <a:avLst/>
          </a:prstGeom>
          <a:noFill/>
          <a:ln w="12700">
            <a:noFill/>
            <a:miter lim="800000"/>
            <a:headEnd/>
            <a:tailEnd/>
          </a:ln>
        </p:spPr>
        <p:txBody>
          <a:bodyPr lIns="0" tIns="0" rIns="0" bIns="0" anchor="ctr">
            <a:prstTxWarp prst="textNoShape">
              <a:avLst/>
            </a:prstTxWarp>
          </a:bodyPr>
          <a:lstStyle/>
          <a:p>
            <a:pPr algn="just">
              <a:spcBef>
                <a:spcPts val="3516"/>
              </a:spcBef>
              <a:buSzPct val="125000"/>
              <a:buFont typeface="Lucida Grande" pitchFamily="-84" charset="0"/>
              <a:buChar char="‣"/>
            </a:pPr>
            <a:r>
              <a:rPr lang="en-US" sz="2800" dirty="0">
                <a:latin typeface="Gill Sans"/>
                <a:ea typeface="Gill Sans" pitchFamily="-84" charset="0"/>
                <a:cs typeface="Gill Sans" pitchFamily="-84" charset="0"/>
              </a:rPr>
              <a:t>There will be </a:t>
            </a:r>
            <a:r>
              <a:rPr lang="en-US" sz="2800" dirty="0">
                <a:solidFill>
                  <a:srgbClr val="FF0000"/>
                </a:solidFill>
                <a:latin typeface="Gill Sans"/>
                <a:ea typeface="Gill Sans" pitchFamily="-84" charset="0"/>
                <a:cs typeface="Gill Sans" pitchFamily="-84" charset="0"/>
              </a:rPr>
              <a:t>full and open exchange </a:t>
            </a:r>
            <a:r>
              <a:rPr lang="en-US" sz="2800" dirty="0">
                <a:latin typeface="Gill Sans"/>
                <a:ea typeface="Gill Sans" pitchFamily="-84" charset="0"/>
                <a:cs typeface="Gill Sans" pitchFamily="-84" charset="0"/>
              </a:rPr>
              <a:t>of data, metadata, and products shared within GEOSS, recognizing relevant international instruments and national policies and legislation</a:t>
            </a:r>
            <a:r>
              <a:rPr lang="en-US" sz="2800" dirty="0" smtClean="0">
                <a:latin typeface="Gill Sans"/>
                <a:ea typeface="Gill Sans" pitchFamily="-84" charset="0"/>
                <a:cs typeface="Gill Sans" pitchFamily="-84" charset="0"/>
              </a:rPr>
              <a:t>. </a:t>
            </a:r>
            <a:br>
              <a:rPr lang="en-US" sz="2800" dirty="0" smtClean="0">
                <a:latin typeface="Gill Sans"/>
                <a:ea typeface="Gill Sans" pitchFamily="-84" charset="0"/>
                <a:cs typeface="Gill Sans" pitchFamily="-84" charset="0"/>
              </a:rPr>
            </a:br>
            <a:r>
              <a:rPr lang="en-US" sz="2800" dirty="0" smtClean="0">
                <a:latin typeface="Gill Sans"/>
                <a:ea typeface="Gill Sans" pitchFamily="-84" charset="0"/>
                <a:cs typeface="Gill Sans" pitchFamily="-84" charset="0"/>
              </a:rPr>
              <a:t>All </a:t>
            </a:r>
            <a:r>
              <a:rPr lang="en-US" sz="2800" dirty="0">
                <a:latin typeface="Gill Sans"/>
                <a:ea typeface="Gill Sans" pitchFamily="-84" charset="0"/>
                <a:cs typeface="Gill Sans" pitchFamily="-84" charset="0"/>
              </a:rPr>
              <a:t>shared data, metadata, and products will be made available with</a:t>
            </a:r>
            <a:r>
              <a:rPr lang="en-US" sz="2800" dirty="0" smtClean="0">
                <a:latin typeface="Gill Sans"/>
                <a:ea typeface="Gill Sans" pitchFamily="-84" charset="0"/>
                <a:cs typeface="Gill Sans" pitchFamily="-84" charset="0"/>
              </a:rPr>
              <a:t> </a:t>
            </a:r>
            <a:r>
              <a:rPr lang="en-US" sz="2800" dirty="0" smtClean="0">
                <a:solidFill>
                  <a:srgbClr val="FF0000"/>
                </a:solidFill>
                <a:latin typeface="Gill Sans"/>
                <a:ea typeface="Gill Sans" pitchFamily="-84" charset="0"/>
                <a:cs typeface="Gill Sans" pitchFamily="-84" charset="0"/>
              </a:rPr>
              <a:t>minimum time delay and at minimum cost</a:t>
            </a:r>
            <a:r>
              <a:rPr lang="en-US" sz="2800" dirty="0" smtClean="0">
                <a:latin typeface="Gill Sans"/>
                <a:ea typeface="Gill Sans" pitchFamily="-84" charset="0"/>
                <a:cs typeface="Gill Sans" pitchFamily="-84" charset="0"/>
              </a:rPr>
              <a:t>. </a:t>
            </a:r>
            <a:br>
              <a:rPr lang="en-US" sz="2800" dirty="0" smtClean="0">
                <a:latin typeface="Gill Sans"/>
                <a:ea typeface="Gill Sans" pitchFamily="-84" charset="0"/>
                <a:cs typeface="Gill Sans" pitchFamily="-84" charset="0"/>
              </a:rPr>
            </a:br>
            <a:r>
              <a:rPr lang="en-US" sz="2800" dirty="0" smtClean="0">
                <a:latin typeface="Gill Sans"/>
                <a:ea typeface="Gill Sans" pitchFamily="-84" charset="0"/>
                <a:cs typeface="Gill Sans" pitchFamily="-84" charset="0"/>
              </a:rPr>
              <a:t>All </a:t>
            </a:r>
            <a:r>
              <a:rPr lang="en-US" sz="2800" dirty="0">
                <a:latin typeface="Gill Sans"/>
                <a:ea typeface="Gill Sans" pitchFamily="-84" charset="0"/>
                <a:cs typeface="Gill Sans" pitchFamily="-84" charset="0"/>
              </a:rPr>
              <a:t>shared data, metadata, and products being </a:t>
            </a:r>
            <a:r>
              <a:rPr lang="en-US" sz="2800" dirty="0">
                <a:solidFill>
                  <a:srgbClr val="FF0000"/>
                </a:solidFill>
                <a:latin typeface="Gill Sans"/>
                <a:ea typeface="Gill Sans" pitchFamily="-84" charset="0"/>
                <a:cs typeface="Gill Sans" pitchFamily="-84" charset="0"/>
              </a:rPr>
              <a:t>free of charge </a:t>
            </a:r>
            <a:r>
              <a:rPr lang="en-US" sz="2800" dirty="0">
                <a:latin typeface="Gill Sans"/>
                <a:ea typeface="Gill Sans" pitchFamily="-84" charset="0"/>
                <a:cs typeface="Gill Sans" pitchFamily="-84" charset="0"/>
              </a:rPr>
              <a:t>or </a:t>
            </a:r>
            <a:r>
              <a:rPr lang="en-US" sz="2800" dirty="0">
                <a:solidFill>
                  <a:srgbClr val="FF0000"/>
                </a:solidFill>
                <a:latin typeface="Gill Sans"/>
                <a:ea typeface="Gill Sans" pitchFamily="-84" charset="0"/>
                <a:cs typeface="Gill Sans" pitchFamily="-84" charset="0"/>
              </a:rPr>
              <a:t>no more</a:t>
            </a:r>
            <a:r>
              <a:rPr lang="en-US" sz="2800" dirty="0" smtClean="0">
                <a:solidFill>
                  <a:srgbClr val="FF0000"/>
                </a:solidFill>
                <a:latin typeface="Gill Sans"/>
                <a:ea typeface="Gill Sans" pitchFamily="-84" charset="0"/>
                <a:cs typeface="Gill Sans" pitchFamily="-84" charset="0"/>
              </a:rPr>
              <a:t> than </a:t>
            </a:r>
            <a:r>
              <a:rPr lang="en-US" sz="2800" dirty="0">
                <a:solidFill>
                  <a:srgbClr val="FF0000"/>
                </a:solidFill>
                <a:latin typeface="Gill Sans"/>
                <a:ea typeface="Gill Sans" pitchFamily="-84" charset="0"/>
                <a:cs typeface="Gill Sans" pitchFamily="-84" charset="0"/>
              </a:rPr>
              <a:t>cost of reproduction</a:t>
            </a:r>
            <a:r>
              <a:rPr lang="en-US" sz="2800" dirty="0">
                <a:latin typeface="Gill Sans"/>
                <a:ea typeface="Gill Sans" pitchFamily="-84" charset="0"/>
                <a:cs typeface="Gill Sans" pitchFamily="-84" charset="0"/>
              </a:rPr>
              <a:t> will be encouraged for research and education. </a:t>
            </a:r>
          </a:p>
        </p:txBody>
      </p:sp>
      <p:sp>
        <p:nvSpPr>
          <p:cNvPr id="119811" name="Rectangle 3"/>
          <p:cNvSpPr>
            <a:spLocks/>
          </p:cNvSpPr>
          <p:nvPr/>
        </p:nvSpPr>
        <p:spPr bwMode="auto">
          <a:xfrm>
            <a:off x="3547227" y="379869"/>
            <a:ext cx="4164714" cy="400110"/>
          </a:xfrm>
          <a:prstGeom prst="rect">
            <a:avLst/>
          </a:prstGeom>
          <a:noFill/>
          <a:ln w="12700">
            <a:noFill/>
            <a:miter lim="800000"/>
            <a:headEnd/>
            <a:tailEnd/>
          </a:ln>
        </p:spPr>
        <p:txBody>
          <a:bodyPr wrap="none" lIns="0" tIns="0" rIns="0" bIns="0" anchor="ctr">
            <a:prstTxWarp prst="textNoShape">
              <a:avLst/>
            </a:prstTxWarp>
            <a:spAutoFit/>
          </a:bodyPr>
          <a:lstStyle/>
          <a:p>
            <a:pPr algn="l"/>
            <a:r>
              <a:rPr lang="en-US" sz="2600" b="1" dirty="0">
                <a:solidFill>
                  <a:schemeClr val="tx1"/>
                </a:solidFill>
                <a:latin typeface="Calibri"/>
                <a:ea typeface="Gill Sans" pitchFamily="-84" charset="0"/>
                <a:cs typeface="Gill Sans" pitchFamily="-84" charset="0"/>
              </a:rPr>
              <a:t>GEOSS Data Sharing principles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452289" y="355262"/>
            <a:ext cx="8424937" cy="6174649"/>
            <a:chOff x="0" y="9"/>
            <a:chExt cx="7719" cy="5658"/>
          </a:xfrm>
        </p:grpSpPr>
        <p:pic>
          <p:nvPicPr>
            <p:cNvPr id="121859" name="Picture 2"/>
            <p:cNvPicPr>
              <a:picLocks noChangeArrowheads="1"/>
            </p:cNvPicPr>
            <p:nvPr/>
          </p:nvPicPr>
          <p:blipFill>
            <a:blip r:embed="rId3"/>
            <a:srcRect/>
            <a:stretch>
              <a:fillRect/>
            </a:stretch>
          </p:blipFill>
          <p:spPr bwMode="auto">
            <a:xfrm>
              <a:off x="5422" y="3144"/>
              <a:ext cx="1920" cy="800"/>
            </a:xfrm>
            <a:prstGeom prst="rect">
              <a:avLst/>
            </a:prstGeom>
            <a:noFill/>
            <a:ln w="12700">
              <a:noFill/>
              <a:miter lim="800000"/>
              <a:headEnd/>
              <a:tailEnd/>
            </a:ln>
          </p:spPr>
        </p:pic>
        <p:pic>
          <p:nvPicPr>
            <p:cNvPr id="121860" name="Picture 3"/>
            <p:cNvPicPr>
              <a:picLocks noChangeArrowheads="1"/>
            </p:cNvPicPr>
            <p:nvPr/>
          </p:nvPicPr>
          <p:blipFill>
            <a:blip r:embed="rId4"/>
            <a:srcRect/>
            <a:stretch>
              <a:fillRect/>
            </a:stretch>
          </p:blipFill>
          <p:spPr bwMode="auto">
            <a:xfrm>
              <a:off x="412" y="3202"/>
              <a:ext cx="1944" cy="672"/>
            </a:xfrm>
            <a:prstGeom prst="rect">
              <a:avLst/>
            </a:prstGeom>
            <a:noFill/>
            <a:ln w="12700">
              <a:noFill/>
              <a:miter lim="800000"/>
              <a:headEnd/>
              <a:tailEnd/>
            </a:ln>
          </p:spPr>
        </p:pic>
        <p:grpSp>
          <p:nvGrpSpPr>
            <p:cNvPr id="3" name="Group 4"/>
            <p:cNvGrpSpPr>
              <a:grpSpLocks/>
            </p:cNvGrpSpPr>
            <p:nvPr/>
          </p:nvGrpSpPr>
          <p:grpSpPr bwMode="auto">
            <a:xfrm>
              <a:off x="2167" y="2633"/>
              <a:ext cx="3378" cy="883"/>
              <a:chOff x="0" y="0"/>
              <a:chExt cx="3378" cy="883"/>
            </a:xfrm>
          </p:grpSpPr>
          <p:grpSp>
            <p:nvGrpSpPr>
              <p:cNvPr id="4" name="Group 5"/>
              <p:cNvGrpSpPr>
                <a:grpSpLocks/>
              </p:cNvGrpSpPr>
              <p:nvPr/>
            </p:nvGrpSpPr>
            <p:grpSpPr bwMode="auto">
              <a:xfrm>
                <a:off x="-40" y="8"/>
                <a:ext cx="3456" cy="896"/>
                <a:chOff x="0" y="0"/>
                <a:chExt cx="3456" cy="896"/>
              </a:xfrm>
            </p:grpSpPr>
            <p:sp>
              <p:nvSpPr>
                <p:cNvPr id="121922" name="Oval 6"/>
                <p:cNvSpPr>
                  <a:spLocks/>
                </p:cNvSpPr>
                <p:nvPr/>
              </p:nvSpPr>
              <p:spPr bwMode="auto">
                <a:xfrm>
                  <a:off x="40" y="32"/>
                  <a:ext cx="3378" cy="824"/>
                </a:xfrm>
                <a:prstGeom prst="ellipse">
                  <a:avLst/>
                </a:prstGeom>
                <a:solidFill>
                  <a:srgbClr val="FFFFFF"/>
                </a:solidFill>
                <a:ln w="12700">
                  <a:noFill/>
                  <a:miter lim="800000"/>
                  <a:headEnd/>
                  <a:tailEnd/>
                </a:ln>
              </p:spPr>
              <p:txBody>
                <a:bodyPr lIns="0" tIns="0" rIns="0" bIns="0">
                  <a:prstTxWarp prst="textNoShape">
                    <a:avLst/>
                  </a:prstTxWarp>
                </a:bodyPr>
                <a:lstStyle/>
                <a:p>
                  <a:endParaRPr lang="en-US"/>
                </a:p>
              </p:txBody>
            </p:sp>
            <p:pic>
              <p:nvPicPr>
                <p:cNvPr id="121923" name="Picture 7"/>
                <p:cNvPicPr>
                  <a:picLocks noChangeArrowheads="1"/>
                </p:cNvPicPr>
                <p:nvPr/>
              </p:nvPicPr>
              <p:blipFill>
                <a:blip r:embed="rId5"/>
                <a:srcRect/>
                <a:stretch>
                  <a:fillRect/>
                </a:stretch>
              </p:blipFill>
              <p:spPr bwMode="auto">
                <a:xfrm>
                  <a:off x="0" y="0"/>
                  <a:ext cx="3456" cy="896"/>
                </a:xfrm>
                <a:prstGeom prst="rect">
                  <a:avLst/>
                </a:prstGeom>
                <a:noFill/>
                <a:ln w="12700">
                  <a:noFill/>
                  <a:miter lim="800000"/>
                  <a:headEnd/>
                  <a:tailEnd/>
                </a:ln>
              </p:spPr>
            </p:pic>
          </p:grpSp>
          <p:grpSp>
            <p:nvGrpSpPr>
              <p:cNvPr id="5" name="Group 8"/>
              <p:cNvGrpSpPr>
                <a:grpSpLocks/>
              </p:cNvGrpSpPr>
              <p:nvPr/>
            </p:nvGrpSpPr>
            <p:grpSpPr bwMode="auto">
              <a:xfrm>
                <a:off x="901" y="0"/>
                <a:ext cx="1666" cy="883"/>
                <a:chOff x="0" y="0"/>
                <a:chExt cx="1665" cy="883"/>
              </a:xfrm>
            </p:grpSpPr>
            <p:pic>
              <p:nvPicPr>
                <p:cNvPr id="121920" name="Picture 9"/>
                <p:cNvPicPr>
                  <a:picLocks noChangeAspect="1" noChangeArrowheads="1"/>
                </p:cNvPicPr>
                <p:nvPr/>
              </p:nvPicPr>
              <p:blipFill>
                <a:blip r:embed="rId6"/>
                <a:srcRect/>
                <a:stretch>
                  <a:fillRect/>
                </a:stretch>
              </p:blipFill>
              <p:spPr bwMode="auto">
                <a:xfrm>
                  <a:off x="0" y="127"/>
                  <a:ext cx="1108" cy="642"/>
                </a:xfrm>
                <a:prstGeom prst="rect">
                  <a:avLst/>
                </a:prstGeom>
                <a:noFill/>
                <a:ln w="12700">
                  <a:noFill/>
                  <a:miter lim="800000"/>
                  <a:headEnd/>
                  <a:tailEnd/>
                </a:ln>
              </p:spPr>
            </p:pic>
            <p:sp>
              <p:nvSpPr>
                <p:cNvPr id="121921" name="Rectangle 10"/>
                <p:cNvSpPr>
                  <a:spLocks/>
                </p:cNvSpPr>
                <p:nvPr/>
              </p:nvSpPr>
              <p:spPr bwMode="auto">
                <a:xfrm>
                  <a:off x="990" y="0"/>
                  <a:ext cx="675" cy="883"/>
                </a:xfrm>
                <a:prstGeom prst="rect">
                  <a:avLst/>
                </a:prstGeom>
                <a:noFill/>
                <a:ln w="12700">
                  <a:noFill/>
                  <a:miter lim="800000"/>
                  <a:headEnd/>
                  <a:tailEnd/>
                </a:ln>
              </p:spPr>
              <p:txBody>
                <a:bodyPr lIns="0" tIns="0" rIns="0" bIns="0" anchor="ctr">
                  <a:prstTxWarp prst="textNoShape">
                    <a:avLst/>
                  </a:prstTxWarp>
                </a:bodyPr>
                <a:lstStyle/>
                <a:p>
                  <a:r>
                    <a:rPr lang="en-US" sz="4500" dirty="0">
                      <a:solidFill>
                        <a:srgbClr val="003DCC"/>
                      </a:solidFill>
                      <a:latin typeface="Bauhaus 93" pitchFamily="-84" charset="0"/>
                      <a:ea typeface="Bauhaus 93" pitchFamily="-84" charset="0"/>
                      <a:cs typeface="Bauhaus 93" pitchFamily="-84" charset="0"/>
                      <a:sym typeface="Bauhaus 93" pitchFamily="-84" charset="0"/>
                    </a:rPr>
                    <a:t>SS</a:t>
                  </a:r>
                </a:p>
              </p:txBody>
            </p:sp>
          </p:grpSp>
        </p:grpSp>
        <p:sp>
          <p:nvSpPr>
            <p:cNvPr id="121862" name="Rectangle 11"/>
            <p:cNvSpPr>
              <a:spLocks/>
            </p:cNvSpPr>
            <p:nvPr/>
          </p:nvSpPr>
          <p:spPr bwMode="auto">
            <a:xfrm>
              <a:off x="2529" y="9"/>
              <a:ext cx="2365" cy="403"/>
            </a:xfrm>
            <a:prstGeom prst="rect">
              <a:avLst/>
            </a:prstGeom>
            <a:noFill/>
            <a:ln w="12700">
              <a:noFill/>
              <a:miter lim="800000"/>
              <a:headEnd/>
              <a:tailEnd/>
            </a:ln>
          </p:spPr>
          <p:txBody>
            <a:bodyPr lIns="0" tIns="0" rIns="0" bIns="0" anchor="ctr">
              <a:prstTxWarp prst="textNoShape">
                <a:avLst/>
              </a:prstTxWarp>
            </a:bodyPr>
            <a:lstStyle/>
            <a:p>
              <a:pPr algn="ctr"/>
              <a:r>
                <a:rPr lang="en-US" sz="2600" b="1" dirty="0">
                  <a:latin typeface="Calibri"/>
                  <a:ea typeface="Eurostile" pitchFamily="-84" charset="0"/>
                  <a:cs typeface="Eurostile" pitchFamily="-84" charset="0"/>
                  <a:sym typeface="Eurostile" pitchFamily="-84" charset="0"/>
                </a:rPr>
                <a:t>Observing Systems</a:t>
              </a:r>
            </a:p>
          </p:txBody>
        </p:sp>
        <p:sp>
          <p:nvSpPr>
            <p:cNvPr id="121863" name="Rectangle 12"/>
            <p:cNvSpPr>
              <a:spLocks/>
            </p:cNvSpPr>
            <p:nvPr/>
          </p:nvSpPr>
          <p:spPr bwMode="auto">
            <a:xfrm>
              <a:off x="2443" y="5263"/>
              <a:ext cx="2675" cy="404"/>
            </a:xfrm>
            <a:prstGeom prst="rect">
              <a:avLst/>
            </a:prstGeom>
            <a:noFill/>
            <a:ln w="12700">
              <a:noFill/>
              <a:miter lim="800000"/>
              <a:headEnd/>
              <a:tailEnd/>
            </a:ln>
          </p:spPr>
          <p:txBody>
            <a:bodyPr lIns="0" tIns="0" rIns="0" bIns="0" anchor="ctr">
              <a:prstTxWarp prst="textNoShape">
                <a:avLst/>
              </a:prstTxWarp>
            </a:bodyPr>
            <a:lstStyle/>
            <a:p>
              <a:pPr algn="ctr"/>
              <a:r>
                <a:rPr lang="en-US" sz="1700" b="1" dirty="0">
                  <a:latin typeface="Gill Sans"/>
                  <a:ea typeface="Eurostile" pitchFamily="-84" charset="0"/>
                  <a:cs typeface="Eurostile" pitchFamily="-84" charset="0"/>
                  <a:sym typeface="Eurostile" pitchFamily="-84" charset="0"/>
                </a:rPr>
                <a:t>Societal Benefit Areas</a:t>
              </a:r>
            </a:p>
          </p:txBody>
        </p:sp>
        <p:grpSp>
          <p:nvGrpSpPr>
            <p:cNvPr id="6" name="Group 13"/>
            <p:cNvGrpSpPr>
              <a:grpSpLocks/>
            </p:cNvGrpSpPr>
            <p:nvPr/>
          </p:nvGrpSpPr>
          <p:grpSpPr bwMode="auto">
            <a:xfrm>
              <a:off x="0" y="3934"/>
              <a:ext cx="832" cy="1069"/>
              <a:chOff x="0" y="0"/>
              <a:chExt cx="832" cy="1069"/>
            </a:xfrm>
          </p:grpSpPr>
          <p:sp>
            <p:nvSpPr>
              <p:cNvPr id="121916" name="Rectangle 14"/>
              <p:cNvSpPr>
                <a:spLocks/>
              </p:cNvSpPr>
              <p:nvPr/>
            </p:nvSpPr>
            <p:spPr bwMode="auto">
              <a:xfrm>
                <a:off x="43" y="813"/>
                <a:ext cx="693" cy="256"/>
              </a:xfrm>
              <a:prstGeom prst="rect">
                <a:avLst/>
              </a:prstGeom>
              <a:noFill/>
              <a:ln w="12700">
                <a:noFill/>
                <a:miter lim="800000"/>
                <a:headEnd/>
                <a:tailEnd/>
              </a:ln>
            </p:spPr>
            <p:txBody>
              <a:bodyPr lIns="0" tIns="0" rIns="0" bIns="0" anchor="ctr">
                <a:prstTxWarp prst="textNoShape">
                  <a:avLst/>
                </a:prstTxWarp>
              </a:bodyPr>
              <a:lstStyle/>
              <a:p>
                <a:r>
                  <a:rPr lang="en-US" sz="1000" b="1" dirty="0">
                    <a:latin typeface="Eurostile" pitchFamily="-84" charset="0"/>
                    <a:ea typeface="Eurostile" pitchFamily="-84" charset="0"/>
                    <a:cs typeface="Eurostile" pitchFamily="-84" charset="0"/>
                    <a:sym typeface="Eurostile" pitchFamily="-84" charset="0"/>
                  </a:rPr>
                  <a:t>Disasters</a:t>
                </a:r>
              </a:p>
            </p:txBody>
          </p:sp>
          <p:pic>
            <p:nvPicPr>
              <p:cNvPr id="121917" name="Picture 15"/>
              <p:cNvPicPr>
                <a:picLocks noChangeAspect="1" noChangeArrowheads="1"/>
              </p:cNvPicPr>
              <p:nvPr/>
            </p:nvPicPr>
            <p:blipFill>
              <a:blip r:embed="rId7"/>
              <a:srcRect l="27467" t="3876" r="10361" b="3101"/>
              <a:stretch>
                <a:fillRect/>
              </a:stretch>
            </p:blipFill>
            <p:spPr bwMode="auto">
              <a:xfrm>
                <a:off x="0" y="0"/>
                <a:ext cx="832" cy="832"/>
              </a:xfrm>
              <a:prstGeom prst="rect">
                <a:avLst/>
              </a:prstGeom>
              <a:noFill/>
              <a:ln w="12700">
                <a:noFill/>
                <a:miter lim="800000"/>
                <a:headEnd/>
                <a:tailEnd/>
              </a:ln>
            </p:spPr>
          </p:pic>
        </p:grpSp>
        <p:grpSp>
          <p:nvGrpSpPr>
            <p:cNvPr id="7" name="Group 16"/>
            <p:cNvGrpSpPr>
              <a:grpSpLocks/>
            </p:cNvGrpSpPr>
            <p:nvPr/>
          </p:nvGrpSpPr>
          <p:grpSpPr bwMode="auto">
            <a:xfrm>
              <a:off x="2529" y="4198"/>
              <a:ext cx="832" cy="1065"/>
              <a:chOff x="0" y="0"/>
              <a:chExt cx="832" cy="1065"/>
            </a:xfrm>
          </p:grpSpPr>
          <p:sp>
            <p:nvSpPr>
              <p:cNvPr id="121914" name="Rectangle 17"/>
              <p:cNvSpPr>
                <a:spLocks/>
              </p:cNvSpPr>
              <p:nvPr/>
            </p:nvSpPr>
            <p:spPr bwMode="auto">
              <a:xfrm>
                <a:off x="149" y="809"/>
                <a:ext cx="517" cy="256"/>
              </a:xfrm>
              <a:prstGeom prst="rect">
                <a:avLst/>
              </a:prstGeom>
              <a:noFill/>
              <a:ln w="12700">
                <a:noFill/>
                <a:miter lim="800000"/>
                <a:headEnd/>
                <a:tailEnd/>
              </a:ln>
            </p:spPr>
            <p:txBody>
              <a:bodyPr lIns="0" tIns="0" rIns="0" bIns="0" anchor="ctr">
                <a:prstTxWarp prst="textNoShape">
                  <a:avLst/>
                </a:prstTxWarp>
              </a:bodyPr>
              <a:lstStyle/>
              <a:p>
                <a:r>
                  <a:rPr lang="en-US" sz="1000" b="1" dirty="0">
                    <a:latin typeface="Eurostile" pitchFamily="-84" charset="0"/>
                    <a:ea typeface="Eurostile" pitchFamily="-84" charset="0"/>
                    <a:cs typeface="Eurostile" pitchFamily="-84" charset="0"/>
                    <a:sym typeface="Eurostile" pitchFamily="-84" charset="0"/>
                  </a:rPr>
                  <a:t>Health</a:t>
                </a:r>
              </a:p>
            </p:txBody>
          </p:sp>
          <p:pic>
            <p:nvPicPr>
              <p:cNvPr id="121915" name="Picture 18"/>
              <p:cNvPicPr>
                <a:picLocks noChangeAspect="1" noChangeArrowheads="1"/>
              </p:cNvPicPr>
              <p:nvPr/>
            </p:nvPicPr>
            <p:blipFill>
              <a:blip r:embed="rId8"/>
              <a:srcRect l="4709" t="3125" r="3810" b="3125"/>
              <a:stretch>
                <a:fillRect/>
              </a:stretch>
            </p:blipFill>
            <p:spPr bwMode="auto">
              <a:xfrm>
                <a:off x="0" y="0"/>
                <a:ext cx="832" cy="832"/>
              </a:xfrm>
              <a:prstGeom prst="rect">
                <a:avLst/>
              </a:prstGeom>
              <a:noFill/>
              <a:ln w="12700">
                <a:noFill/>
                <a:miter lim="800000"/>
                <a:headEnd/>
                <a:tailEnd/>
              </a:ln>
            </p:spPr>
          </p:pic>
        </p:grpSp>
        <p:grpSp>
          <p:nvGrpSpPr>
            <p:cNvPr id="8" name="Group 19"/>
            <p:cNvGrpSpPr>
              <a:grpSpLocks/>
            </p:cNvGrpSpPr>
            <p:nvPr/>
          </p:nvGrpSpPr>
          <p:grpSpPr bwMode="auto">
            <a:xfrm>
              <a:off x="840" y="4017"/>
              <a:ext cx="832" cy="1061"/>
              <a:chOff x="0" y="0"/>
              <a:chExt cx="832" cy="1061"/>
            </a:xfrm>
          </p:grpSpPr>
          <p:sp>
            <p:nvSpPr>
              <p:cNvPr id="121912" name="Rectangle 20"/>
              <p:cNvSpPr>
                <a:spLocks/>
              </p:cNvSpPr>
              <p:nvPr/>
            </p:nvSpPr>
            <p:spPr bwMode="auto">
              <a:xfrm>
                <a:off x="116" y="806"/>
                <a:ext cx="595" cy="255"/>
              </a:xfrm>
              <a:prstGeom prst="rect">
                <a:avLst/>
              </a:prstGeom>
              <a:noFill/>
              <a:ln w="12700">
                <a:noFill/>
                <a:miter lim="800000"/>
                <a:headEnd/>
                <a:tailEnd/>
              </a:ln>
            </p:spPr>
            <p:txBody>
              <a:bodyPr lIns="0" tIns="0" rIns="0" bIns="0" anchor="ctr">
                <a:prstTxWarp prst="textNoShape">
                  <a:avLst/>
                </a:prstTxWarp>
              </a:bodyPr>
              <a:lstStyle/>
              <a:p>
                <a:r>
                  <a:rPr lang="en-US" sz="1000" b="1" dirty="0">
                    <a:latin typeface="Eurostile" pitchFamily="-84" charset="0"/>
                    <a:ea typeface="Eurostile" pitchFamily="-84" charset="0"/>
                    <a:cs typeface="Eurostile" pitchFamily="-84" charset="0"/>
                    <a:sym typeface="Eurostile" pitchFamily="-84" charset="0"/>
                  </a:rPr>
                  <a:t>Climate</a:t>
                </a:r>
              </a:p>
            </p:txBody>
          </p:sp>
          <p:pic>
            <p:nvPicPr>
              <p:cNvPr id="121913" name="Picture 21"/>
              <p:cNvPicPr>
                <a:picLocks noChangeAspect="1" noChangeArrowheads="1"/>
              </p:cNvPicPr>
              <p:nvPr/>
            </p:nvPicPr>
            <p:blipFill>
              <a:blip r:embed="rId9"/>
              <a:srcRect t="3432"/>
              <a:stretch>
                <a:fillRect/>
              </a:stretch>
            </p:blipFill>
            <p:spPr bwMode="auto">
              <a:xfrm>
                <a:off x="6" y="0"/>
                <a:ext cx="819" cy="826"/>
              </a:xfrm>
              <a:prstGeom prst="rect">
                <a:avLst/>
              </a:prstGeom>
              <a:noFill/>
              <a:ln w="12700">
                <a:noFill/>
                <a:miter lim="800000"/>
                <a:headEnd/>
                <a:tailEnd/>
              </a:ln>
            </p:spPr>
          </p:pic>
        </p:grpSp>
        <p:grpSp>
          <p:nvGrpSpPr>
            <p:cNvPr id="9" name="Group 22"/>
            <p:cNvGrpSpPr>
              <a:grpSpLocks/>
            </p:cNvGrpSpPr>
            <p:nvPr/>
          </p:nvGrpSpPr>
          <p:grpSpPr bwMode="auto">
            <a:xfrm>
              <a:off x="1680" y="4124"/>
              <a:ext cx="833" cy="1059"/>
              <a:chOff x="0" y="0"/>
              <a:chExt cx="832" cy="1059"/>
            </a:xfrm>
          </p:grpSpPr>
          <p:sp>
            <p:nvSpPr>
              <p:cNvPr id="121910" name="Rectangle 23"/>
              <p:cNvSpPr>
                <a:spLocks/>
              </p:cNvSpPr>
              <p:nvPr/>
            </p:nvSpPr>
            <p:spPr bwMode="auto">
              <a:xfrm>
                <a:off x="155" y="803"/>
                <a:ext cx="505" cy="256"/>
              </a:xfrm>
              <a:prstGeom prst="rect">
                <a:avLst/>
              </a:prstGeom>
              <a:noFill/>
              <a:ln w="12700">
                <a:noFill/>
                <a:miter lim="800000"/>
                <a:headEnd/>
                <a:tailEnd/>
              </a:ln>
            </p:spPr>
            <p:txBody>
              <a:bodyPr lIns="0" tIns="0" rIns="0" bIns="0" anchor="ctr">
                <a:prstTxWarp prst="textNoShape">
                  <a:avLst/>
                </a:prstTxWarp>
              </a:bodyPr>
              <a:lstStyle/>
              <a:p>
                <a:r>
                  <a:rPr lang="en-US" sz="1000" b="1" dirty="0">
                    <a:latin typeface="Eurostile" pitchFamily="-84" charset="0"/>
                    <a:ea typeface="Eurostile" pitchFamily="-84" charset="0"/>
                    <a:cs typeface="Eurostile" pitchFamily="-84" charset="0"/>
                    <a:sym typeface="Eurostile" pitchFamily="-84" charset="0"/>
                  </a:rPr>
                  <a:t>Water</a:t>
                </a:r>
              </a:p>
            </p:txBody>
          </p:sp>
          <p:pic>
            <p:nvPicPr>
              <p:cNvPr id="121911" name="Picture 24"/>
              <p:cNvPicPr>
                <a:picLocks noChangeAspect="1" noChangeArrowheads="1"/>
              </p:cNvPicPr>
              <p:nvPr/>
            </p:nvPicPr>
            <p:blipFill>
              <a:blip r:embed="rId10"/>
              <a:srcRect l="13496" t="1022" r="12883" b="818"/>
              <a:stretch>
                <a:fillRect/>
              </a:stretch>
            </p:blipFill>
            <p:spPr bwMode="auto">
              <a:xfrm>
                <a:off x="0" y="0"/>
                <a:ext cx="832" cy="832"/>
              </a:xfrm>
              <a:prstGeom prst="rect">
                <a:avLst/>
              </a:prstGeom>
              <a:noFill/>
              <a:ln w="12700">
                <a:noFill/>
                <a:miter lim="800000"/>
                <a:headEnd/>
                <a:tailEnd/>
              </a:ln>
            </p:spPr>
          </p:pic>
        </p:grpSp>
        <p:grpSp>
          <p:nvGrpSpPr>
            <p:cNvPr id="10" name="Group 25"/>
            <p:cNvGrpSpPr>
              <a:grpSpLocks/>
            </p:cNvGrpSpPr>
            <p:nvPr/>
          </p:nvGrpSpPr>
          <p:grpSpPr bwMode="auto">
            <a:xfrm>
              <a:off x="4260" y="4190"/>
              <a:ext cx="832" cy="1081"/>
              <a:chOff x="0" y="0"/>
              <a:chExt cx="832" cy="1081"/>
            </a:xfrm>
          </p:grpSpPr>
          <p:sp>
            <p:nvSpPr>
              <p:cNvPr id="121908" name="Rectangle 26"/>
              <p:cNvSpPr>
                <a:spLocks/>
              </p:cNvSpPr>
              <p:nvPr/>
            </p:nvSpPr>
            <p:spPr bwMode="auto">
              <a:xfrm>
                <a:off x="83" y="826"/>
                <a:ext cx="662" cy="255"/>
              </a:xfrm>
              <a:prstGeom prst="rect">
                <a:avLst/>
              </a:prstGeom>
              <a:noFill/>
              <a:ln w="12700">
                <a:noFill/>
                <a:miter lim="800000"/>
                <a:headEnd/>
                <a:tailEnd/>
              </a:ln>
            </p:spPr>
            <p:txBody>
              <a:bodyPr lIns="0" tIns="0" rIns="0" bIns="0" anchor="ctr">
                <a:prstTxWarp prst="textNoShape">
                  <a:avLst/>
                </a:prstTxWarp>
              </a:bodyPr>
              <a:lstStyle/>
              <a:p>
                <a:r>
                  <a:rPr lang="en-US" sz="1000" b="1" dirty="0">
                    <a:latin typeface="Eurostile" pitchFamily="-84" charset="0"/>
                    <a:ea typeface="Eurostile" pitchFamily="-84" charset="0"/>
                    <a:cs typeface="Eurostile" pitchFamily="-84" charset="0"/>
                    <a:sym typeface="Eurostile" pitchFamily="-84" charset="0"/>
                  </a:rPr>
                  <a:t>Weather</a:t>
                </a:r>
              </a:p>
            </p:txBody>
          </p:sp>
          <p:pic>
            <p:nvPicPr>
              <p:cNvPr id="121909" name="Picture 27"/>
              <p:cNvPicPr>
                <a:picLocks noChangeAspect="1" noChangeArrowheads="1"/>
              </p:cNvPicPr>
              <p:nvPr/>
            </p:nvPicPr>
            <p:blipFill>
              <a:blip r:embed="rId11"/>
              <a:srcRect l="4999" r="20000" b="624"/>
              <a:stretch>
                <a:fillRect/>
              </a:stretch>
            </p:blipFill>
            <p:spPr bwMode="auto">
              <a:xfrm>
                <a:off x="0" y="5"/>
                <a:ext cx="832" cy="827"/>
              </a:xfrm>
              <a:prstGeom prst="rect">
                <a:avLst/>
              </a:prstGeom>
              <a:noFill/>
              <a:ln w="12700">
                <a:noFill/>
                <a:miter lim="800000"/>
                <a:headEnd/>
                <a:tailEnd/>
              </a:ln>
            </p:spPr>
          </p:pic>
        </p:grpSp>
        <p:grpSp>
          <p:nvGrpSpPr>
            <p:cNvPr id="11" name="Group 28"/>
            <p:cNvGrpSpPr>
              <a:grpSpLocks/>
            </p:cNvGrpSpPr>
            <p:nvPr/>
          </p:nvGrpSpPr>
          <p:grpSpPr bwMode="auto">
            <a:xfrm>
              <a:off x="5990" y="4017"/>
              <a:ext cx="845" cy="1061"/>
              <a:chOff x="0" y="0"/>
              <a:chExt cx="845" cy="1061"/>
            </a:xfrm>
          </p:grpSpPr>
          <p:sp>
            <p:nvSpPr>
              <p:cNvPr id="121906" name="Rectangle 29"/>
              <p:cNvSpPr>
                <a:spLocks/>
              </p:cNvSpPr>
              <p:nvPr/>
            </p:nvSpPr>
            <p:spPr bwMode="auto">
              <a:xfrm>
                <a:off x="14" y="806"/>
                <a:ext cx="824" cy="255"/>
              </a:xfrm>
              <a:prstGeom prst="rect">
                <a:avLst/>
              </a:prstGeom>
              <a:noFill/>
              <a:ln w="12700">
                <a:noFill/>
                <a:miter lim="800000"/>
                <a:headEnd/>
                <a:tailEnd/>
              </a:ln>
            </p:spPr>
            <p:txBody>
              <a:bodyPr lIns="0" tIns="0" rIns="0" bIns="0" anchor="ctr">
                <a:prstTxWarp prst="textNoShape">
                  <a:avLst/>
                </a:prstTxWarp>
              </a:bodyPr>
              <a:lstStyle/>
              <a:p>
                <a:r>
                  <a:rPr lang="en-US" sz="1000" b="1" dirty="0">
                    <a:latin typeface="Eurostile" pitchFamily="-84" charset="0"/>
                    <a:ea typeface="Eurostile" pitchFamily="-84" charset="0"/>
                    <a:cs typeface="Eurostile" pitchFamily="-84" charset="0"/>
                    <a:sym typeface="Eurostile" pitchFamily="-84" charset="0"/>
                  </a:rPr>
                  <a:t>Agriculture</a:t>
                </a:r>
              </a:p>
            </p:txBody>
          </p:sp>
          <p:pic>
            <p:nvPicPr>
              <p:cNvPr id="121907" name="Picture 30"/>
              <p:cNvPicPr>
                <a:picLocks noChangeAspect="1" noChangeArrowheads="1"/>
              </p:cNvPicPr>
              <p:nvPr/>
            </p:nvPicPr>
            <p:blipFill>
              <a:blip r:embed="rId12"/>
              <a:srcRect l="34042" t="130" r="1595" b="2435"/>
              <a:stretch>
                <a:fillRect/>
              </a:stretch>
            </p:blipFill>
            <p:spPr bwMode="auto">
              <a:xfrm>
                <a:off x="0" y="0"/>
                <a:ext cx="845" cy="838"/>
              </a:xfrm>
              <a:prstGeom prst="rect">
                <a:avLst/>
              </a:prstGeom>
              <a:noFill/>
              <a:ln w="12700">
                <a:noFill/>
                <a:miter lim="800000"/>
                <a:headEnd/>
                <a:tailEnd/>
              </a:ln>
            </p:spPr>
          </p:pic>
        </p:grpSp>
        <p:grpSp>
          <p:nvGrpSpPr>
            <p:cNvPr id="12" name="Group 31"/>
            <p:cNvGrpSpPr>
              <a:grpSpLocks/>
            </p:cNvGrpSpPr>
            <p:nvPr/>
          </p:nvGrpSpPr>
          <p:grpSpPr bwMode="auto">
            <a:xfrm>
              <a:off x="3394" y="4321"/>
              <a:ext cx="833" cy="1069"/>
              <a:chOff x="0" y="0"/>
              <a:chExt cx="832" cy="1068"/>
            </a:xfrm>
          </p:grpSpPr>
          <p:sp>
            <p:nvSpPr>
              <p:cNvPr id="121904" name="Rectangle 32"/>
              <p:cNvSpPr>
                <a:spLocks/>
              </p:cNvSpPr>
              <p:nvPr/>
            </p:nvSpPr>
            <p:spPr bwMode="auto">
              <a:xfrm>
                <a:off x="150" y="812"/>
                <a:ext cx="529" cy="256"/>
              </a:xfrm>
              <a:prstGeom prst="rect">
                <a:avLst/>
              </a:prstGeom>
              <a:noFill/>
              <a:ln w="12700">
                <a:noFill/>
                <a:miter lim="800000"/>
                <a:headEnd/>
                <a:tailEnd/>
              </a:ln>
            </p:spPr>
            <p:txBody>
              <a:bodyPr lIns="0" tIns="0" rIns="0" bIns="0" anchor="ctr">
                <a:prstTxWarp prst="textNoShape">
                  <a:avLst/>
                </a:prstTxWarp>
              </a:bodyPr>
              <a:lstStyle/>
              <a:p>
                <a:r>
                  <a:rPr lang="en-US" sz="1000" b="1" dirty="0">
                    <a:latin typeface="Eurostile" pitchFamily="-84" charset="0"/>
                    <a:ea typeface="Eurostile" pitchFamily="-84" charset="0"/>
                    <a:cs typeface="Eurostile" pitchFamily="-84" charset="0"/>
                    <a:sym typeface="Eurostile" pitchFamily="-84" charset="0"/>
                  </a:rPr>
                  <a:t>Energy</a:t>
                </a:r>
              </a:p>
            </p:txBody>
          </p:sp>
          <p:pic>
            <p:nvPicPr>
              <p:cNvPr id="121905" name="Picture 33"/>
              <p:cNvPicPr>
                <a:picLocks noChangeAspect="1" noChangeArrowheads="1"/>
              </p:cNvPicPr>
              <p:nvPr/>
            </p:nvPicPr>
            <p:blipFill>
              <a:blip r:embed="rId13"/>
              <a:srcRect l="9793" t="3322" r="28349" b="2357"/>
              <a:stretch>
                <a:fillRect/>
              </a:stretch>
            </p:blipFill>
            <p:spPr bwMode="auto">
              <a:xfrm>
                <a:off x="0" y="0"/>
                <a:ext cx="832" cy="832"/>
              </a:xfrm>
              <a:prstGeom prst="rect">
                <a:avLst/>
              </a:prstGeom>
              <a:noFill/>
              <a:ln w="12700">
                <a:noFill/>
                <a:miter lim="800000"/>
                <a:headEnd/>
                <a:tailEnd/>
              </a:ln>
            </p:spPr>
          </p:pic>
        </p:grpSp>
        <p:grpSp>
          <p:nvGrpSpPr>
            <p:cNvPr id="13" name="Group 34"/>
            <p:cNvGrpSpPr>
              <a:grpSpLocks/>
            </p:cNvGrpSpPr>
            <p:nvPr/>
          </p:nvGrpSpPr>
          <p:grpSpPr bwMode="auto">
            <a:xfrm>
              <a:off x="5107" y="4124"/>
              <a:ext cx="850" cy="1059"/>
              <a:chOff x="0" y="0"/>
              <a:chExt cx="849" cy="1059"/>
            </a:xfrm>
          </p:grpSpPr>
          <p:sp>
            <p:nvSpPr>
              <p:cNvPr id="121902" name="Rectangle 35"/>
              <p:cNvSpPr>
                <a:spLocks/>
              </p:cNvSpPr>
              <p:nvPr/>
            </p:nvSpPr>
            <p:spPr bwMode="auto">
              <a:xfrm>
                <a:off x="0" y="803"/>
                <a:ext cx="842" cy="256"/>
              </a:xfrm>
              <a:prstGeom prst="rect">
                <a:avLst/>
              </a:prstGeom>
              <a:noFill/>
              <a:ln w="12700">
                <a:noFill/>
                <a:miter lim="800000"/>
                <a:headEnd/>
                <a:tailEnd/>
              </a:ln>
            </p:spPr>
            <p:txBody>
              <a:bodyPr lIns="0" tIns="0" rIns="0" bIns="0" anchor="ctr">
                <a:prstTxWarp prst="textNoShape">
                  <a:avLst/>
                </a:prstTxWarp>
              </a:bodyPr>
              <a:lstStyle/>
              <a:p>
                <a:r>
                  <a:rPr lang="en-US" sz="1000" b="1" dirty="0">
                    <a:latin typeface="Eurostile" pitchFamily="-84" charset="0"/>
                    <a:ea typeface="Eurostile" pitchFamily="-84" charset="0"/>
                    <a:cs typeface="Eurostile" pitchFamily="-84" charset="0"/>
                    <a:sym typeface="Eurostile" pitchFamily="-84" charset="0"/>
                  </a:rPr>
                  <a:t>Ecosystems</a:t>
                </a:r>
              </a:p>
            </p:txBody>
          </p:sp>
          <p:pic>
            <p:nvPicPr>
              <p:cNvPr id="121903" name="Picture 36"/>
              <p:cNvPicPr>
                <a:picLocks noChangeAspect="1" noChangeArrowheads="1"/>
              </p:cNvPicPr>
              <p:nvPr/>
            </p:nvPicPr>
            <p:blipFill>
              <a:blip r:embed="rId14"/>
              <a:srcRect l="1874" r="23125"/>
              <a:stretch>
                <a:fillRect/>
              </a:stretch>
            </p:blipFill>
            <p:spPr bwMode="auto">
              <a:xfrm>
                <a:off x="17" y="0"/>
                <a:ext cx="832" cy="832"/>
              </a:xfrm>
              <a:prstGeom prst="rect">
                <a:avLst/>
              </a:prstGeom>
              <a:noFill/>
              <a:ln w="12700">
                <a:noFill/>
                <a:miter lim="800000"/>
                <a:headEnd/>
                <a:tailEnd/>
              </a:ln>
            </p:spPr>
          </p:pic>
        </p:grpSp>
        <p:grpSp>
          <p:nvGrpSpPr>
            <p:cNvPr id="14" name="Group 37"/>
            <p:cNvGrpSpPr>
              <a:grpSpLocks/>
            </p:cNvGrpSpPr>
            <p:nvPr/>
          </p:nvGrpSpPr>
          <p:grpSpPr bwMode="auto">
            <a:xfrm>
              <a:off x="6866" y="3934"/>
              <a:ext cx="853" cy="1062"/>
              <a:chOff x="0" y="0"/>
              <a:chExt cx="853" cy="1061"/>
            </a:xfrm>
          </p:grpSpPr>
          <p:sp>
            <p:nvSpPr>
              <p:cNvPr id="121900" name="Rectangle 38"/>
              <p:cNvSpPr>
                <a:spLocks/>
              </p:cNvSpPr>
              <p:nvPr/>
            </p:nvSpPr>
            <p:spPr bwMode="auto">
              <a:xfrm>
                <a:off x="0" y="806"/>
                <a:ext cx="853" cy="255"/>
              </a:xfrm>
              <a:prstGeom prst="rect">
                <a:avLst/>
              </a:prstGeom>
              <a:noFill/>
              <a:ln w="12700">
                <a:noFill/>
                <a:miter lim="800000"/>
                <a:headEnd/>
                <a:tailEnd/>
              </a:ln>
            </p:spPr>
            <p:txBody>
              <a:bodyPr lIns="0" tIns="0" rIns="0" bIns="0" anchor="ctr">
                <a:prstTxWarp prst="textNoShape">
                  <a:avLst/>
                </a:prstTxWarp>
              </a:bodyPr>
              <a:lstStyle/>
              <a:p>
                <a:r>
                  <a:rPr lang="en-US" sz="1000" b="1" dirty="0">
                    <a:latin typeface="Eurostile" pitchFamily="-84" charset="0"/>
                    <a:ea typeface="Eurostile" pitchFamily="-84" charset="0"/>
                    <a:cs typeface="Eurostile" pitchFamily="-84" charset="0"/>
                    <a:sym typeface="Eurostile" pitchFamily="-84" charset="0"/>
                  </a:rPr>
                  <a:t>Biodiversity</a:t>
                </a:r>
              </a:p>
            </p:txBody>
          </p:sp>
          <p:pic>
            <p:nvPicPr>
              <p:cNvPr id="121901" name="Picture 39"/>
              <p:cNvPicPr>
                <a:picLocks noChangeAspect="1" noChangeArrowheads="1"/>
              </p:cNvPicPr>
              <p:nvPr/>
            </p:nvPicPr>
            <p:blipFill>
              <a:blip r:embed="rId15"/>
              <a:srcRect l="7214" r="21411"/>
              <a:stretch>
                <a:fillRect/>
              </a:stretch>
            </p:blipFill>
            <p:spPr bwMode="auto">
              <a:xfrm>
                <a:off x="14" y="0"/>
                <a:ext cx="832" cy="832"/>
              </a:xfrm>
              <a:prstGeom prst="rect">
                <a:avLst/>
              </a:prstGeom>
              <a:noFill/>
              <a:ln w="12700">
                <a:noFill/>
                <a:miter lim="800000"/>
                <a:headEnd/>
                <a:tailEnd/>
              </a:ln>
            </p:spPr>
          </p:pic>
        </p:grpSp>
        <p:pic>
          <p:nvPicPr>
            <p:cNvPr id="121873" name="Picture 40"/>
            <p:cNvPicPr>
              <a:picLocks noChangeArrowheads="1"/>
            </p:cNvPicPr>
            <p:nvPr/>
          </p:nvPicPr>
          <p:blipFill>
            <a:blip r:embed="rId16"/>
            <a:srcRect/>
            <a:stretch>
              <a:fillRect/>
            </a:stretch>
          </p:blipFill>
          <p:spPr bwMode="auto">
            <a:xfrm>
              <a:off x="833" y="2254"/>
              <a:ext cx="1416" cy="752"/>
            </a:xfrm>
            <a:prstGeom prst="rect">
              <a:avLst/>
            </a:prstGeom>
            <a:noFill/>
            <a:ln w="12700">
              <a:noFill/>
              <a:miter lim="800000"/>
              <a:headEnd/>
              <a:tailEnd/>
            </a:ln>
          </p:spPr>
        </p:pic>
        <p:grpSp>
          <p:nvGrpSpPr>
            <p:cNvPr id="15" name="Group 41"/>
            <p:cNvGrpSpPr>
              <a:grpSpLocks/>
            </p:cNvGrpSpPr>
            <p:nvPr/>
          </p:nvGrpSpPr>
          <p:grpSpPr bwMode="auto">
            <a:xfrm>
              <a:off x="4" y="942"/>
              <a:ext cx="988" cy="1443"/>
              <a:chOff x="0" y="0"/>
              <a:chExt cx="988" cy="1442"/>
            </a:xfrm>
          </p:grpSpPr>
          <p:pic>
            <p:nvPicPr>
              <p:cNvPr id="121898" name="Picture 42"/>
              <p:cNvPicPr>
                <a:picLocks noChangeAspect="1" noChangeArrowheads="1"/>
              </p:cNvPicPr>
              <p:nvPr/>
            </p:nvPicPr>
            <p:blipFill>
              <a:blip r:embed="rId17"/>
              <a:srcRect/>
              <a:stretch>
                <a:fillRect/>
              </a:stretch>
            </p:blipFill>
            <p:spPr bwMode="auto">
              <a:xfrm>
                <a:off x="0" y="454"/>
                <a:ext cx="988" cy="988"/>
              </a:xfrm>
              <a:prstGeom prst="rect">
                <a:avLst/>
              </a:prstGeom>
              <a:noFill/>
              <a:ln w="12700">
                <a:noFill/>
                <a:miter lim="800000"/>
                <a:headEnd/>
                <a:tailEnd/>
              </a:ln>
            </p:spPr>
          </p:pic>
          <p:sp>
            <p:nvSpPr>
              <p:cNvPr id="121899" name="Rectangle 43"/>
              <p:cNvSpPr>
                <a:spLocks/>
              </p:cNvSpPr>
              <p:nvPr/>
            </p:nvSpPr>
            <p:spPr bwMode="auto">
              <a:xfrm>
                <a:off x="50" y="0"/>
                <a:ext cx="886" cy="444"/>
              </a:xfrm>
              <a:prstGeom prst="rect">
                <a:avLst/>
              </a:prstGeom>
              <a:noFill/>
              <a:ln w="12700">
                <a:noFill/>
                <a:miter lim="800000"/>
                <a:headEnd/>
                <a:tailEnd/>
              </a:ln>
            </p:spPr>
            <p:txBody>
              <a:bodyPr lIns="0" tIns="0" rIns="0" bIns="0" anchor="ctr">
                <a:prstTxWarp prst="textNoShape">
                  <a:avLst/>
                </a:prstTxWarp>
              </a:bodyPr>
              <a:lstStyle/>
              <a:p>
                <a:r>
                  <a:rPr lang="en-US" sz="1000" b="1" dirty="0">
                    <a:latin typeface="Eurostile" pitchFamily="-84" charset="0"/>
                    <a:ea typeface="Eurostile" pitchFamily="-84" charset="0"/>
                    <a:cs typeface="Eurostile" pitchFamily="-84" charset="0"/>
                    <a:sym typeface="Eurostile" pitchFamily="-84" charset="0"/>
                  </a:rPr>
                  <a:t>Space-based</a:t>
                </a:r>
              </a:p>
              <a:p>
                <a:r>
                  <a:rPr lang="en-US" sz="1000" b="1" dirty="0">
                    <a:latin typeface="Eurostile" pitchFamily="-84" charset="0"/>
                    <a:ea typeface="Eurostile" pitchFamily="-84" charset="0"/>
                    <a:cs typeface="Eurostile" pitchFamily="-84" charset="0"/>
                    <a:sym typeface="Eurostile" pitchFamily="-84" charset="0"/>
                  </a:rPr>
                  <a:t>System</a:t>
                </a:r>
              </a:p>
            </p:txBody>
          </p:sp>
        </p:grpSp>
        <p:pic>
          <p:nvPicPr>
            <p:cNvPr id="121875" name="Picture 44"/>
            <p:cNvPicPr>
              <a:picLocks noChangeArrowheads="1"/>
            </p:cNvPicPr>
            <p:nvPr/>
          </p:nvPicPr>
          <p:blipFill>
            <a:blip r:embed="rId18"/>
            <a:srcRect/>
            <a:stretch>
              <a:fillRect/>
            </a:stretch>
          </p:blipFill>
          <p:spPr bwMode="auto">
            <a:xfrm>
              <a:off x="2349" y="1974"/>
              <a:ext cx="696" cy="760"/>
            </a:xfrm>
            <a:prstGeom prst="rect">
              <a:avLst/>
            </a:prstGeom>
            <a:noFill/>
            <a:ln w="12700">
              <a:noFill/>
              <a:miter lim="800000"/>
              <a:headEnd/>
              <a:tailEnd/>
            </a:ln>
          </p:spPr>
        </p:pic>
        <p:grpSp>
          <p:nvGrpSpPr>
            <p:cNvPr id="16" name="Group 45"/>
            <p:cNvGrpSpPr>
              <a:grpSpLocks/>
            </p:cNvGrpSpPr>
            <p:nvPr/>
          </p:nvGrpSpPr>
          <p:grpSpPr bwMode="auto">
            <a:xfrm>
              <a:off x="1598" y="667"/>
              <a:ext cx="989" cy="1446"/>
              <a:chOff x="0" y="0"/>
              <a:chExt cx="988" cy="1446"/>
            </a:xfrm>
          </p:grpSpPr>
          <p:pic>
            <p:nvPicPr>
              <p:cNvPr id="121896" name="Picture 46"/>
              <p:cNvPicPr>
                <a:picLocks noChangeAspect="1" noChangeArrowheads="1"/>
              </p:cNvPicPr>
              <p:nvPr/>
            </p:nvPicPr>
            <p:blipFill>
              <a:blip r:embed="rId19"/>
              <a:srcRect l="11574" t="1810" r="12036" b="2396"/>
              <a:stretch>
                <a:fillRect/>
              </a:stretch>
            </p:blipFill>
            <p:spPr bwMode="auto">
              <a:xfrm>
                <a:off x="0" y="457"/>
                <a:ext cx="988" cy="989"/>
              </a:xfrm>
              <a:prstGeom prst="rect">
                <a:avLst/>
              </a:prstGeom>
              <a:noFill/>
              <a:ln w="12700">
                <a:noFill/>
                <a:miter lim="800000"/>
                <a:headEnd/>
                <a:tailEnd/>
              </a:ln>
            </p:spPr>
          </p:pic>
          <p:sp>
            <p:nvSpPr>
              <p:cNvPr id="121897" name="Rectangle 47"/>
              <p:cNvSpPr>
                <a:spLocks/>
              </p:cNvSpPr>
              <p:nvPr/>
            </p:nvSpPr>
            <p:spPr bwMode="auto">
              <a:xfrm>
                <a:off x="140" y="0"/>
                <a:ext cx="704" cy="444"/>
              </a:xfrm>
              <a:prstGeom prst="rect">
                <a:avLst/>
              </a:prstGeom>
              <a:noFill/>
              <a:ln w="12700">
                <a:noFill/>
                <a:miter lim="800000"/>
                <a:headEnd/>
                <a:tailEnd/>
              </a:ln>
            </p:spPr>
            <p:txBody>
              <a:bodyPr lIns="0" tIns="0" rIns="0" bIns="0" anchor="ctr">
                <a:prstTxWarp prst="textNoShape">
                  <a:avLst/>
                </a:prstTxWarp>
              </a:bodyPr>
              <a:lstStyle/>
              <a:p>
                <a:r>
                  <a:rPr lang="en-US" sz="1000" b="1" dirty="0">
                    <a:latin typeface="Eurostile" pitchFamily="-84" charset="0"/>
                    <a:ea typeface="Eurostile" pitchFamily="-84" charset="0"/>
                    <a:cs typeface="Eurostile" pitchFamily="-84" charset="0"/>
                    <a:sym typeface="Eurostile" pitchFamily="-84" charset="0"/>
                  </a:rPr>
                  <a:t>Air-based</a:t>
                </a:r>
              </a:p>
              <a:p>
                <a:r>
                  <a:rPr lang="en-US" sz="1000" b="1" dirty="0">
                    <a:latin typeface="Eurostile" pitchFamily="-84" charset="0"/>
                    <a:ea typeface="Eurostile" pitchFamily="-84" charset="0"/>
                    <a:cs typeface="Eurostile" pitchFamily="-84" charset="0"/>
                    <a:sym typeface="Eurostile" pitchFamily="-84" charset="0"/>
                  </a:rPr>
                  <a:t>System</a:t>
                </a:r>
              </a:p>
            </p:txBody>
          </p:sp>
        </p:grpSp>
        <p:pic>
          <p:nvPicPr>
            <p:cNvPr id="121877" name="Picture 48"/>
            <p:cNvPicPr>
              <a:picLocks noChangeArrowheads="1"/>
            </p:cNvPicPr>
            <p:nvPr/>
          </p:nvPicPr>
          <p:blipFill>
            <a:blip r:embed="rId20"/>
            <a:srcRect/>
            <a:stretch>
              <a:fillRect/>
            </a:stretch>
          </p:blipFill>
          <p:spPr bwMode="auto">
            <a:xfrm>
              <a:off x="3655" y="1826"/>
              <a:ext cx="304" cy="848"/>
            </a:xfrm>
            <a:prstGeom prst="rect">
              <a:avLst/>
            </a:prstGeom>
            <a:noFill/>
            <a:ln w="12700">
              <a:noFill/>
              <a:miter lim="800000"/>
              <a:headEnd/>
              <a:tailEnd/>
            </a:ln>
          </p:spPr>
        </p:pic>
        <p:grpSp>
          <p:nvGrpSpPr>
            <p:cNvPr id="17" name="Group 49"/>
            <p:cNvGrpSpPr>
              <a:grpSpLocks/>
            </p:cNvGrpSpPr>
            <p:nvPr/>
          </p:nvGrpSpPr>
          <p:grpSpPr bwMode="auto">
            <a:xfrm>
              <a:off x="3163" y="412"/>
              <a:ext cx="1302" cy="1446"/>
              <a:chOff x="0" y="0"/>
              <a:chExt cx="1301" cy="1446"/>
            </a:xfrm>
          </p:grpSpPr>
          <p:pic>
            <p:nvPicPr>
              <p:cNvPr id="121894" name="Picture 50"/>
              <p:cNvPicPr>
                <a:picLocks noChangeAspect="1" noChangeArrowheads="1"/>
              </p:cNvPicPr>
              <p:nvPr/>
            </p:nvPicPr>
            <p:blipFill>
              <a:blip r:embed="rId21"/>
              <a:srcRect l="31404" r="412"/>
              <a:stretch>
                <a:fillRect/>
              </a:stretch>
            </p:blipFill>
            <p:spPr bwMode="auto">
              <a:xfrm>
                <a:off x="156" y="459"/>
                <a:ext cx="989" cy="987"/>
              </a:xfrm>
              <a:prstGeom prst="rect">
                <a:avLst/>
              </a:prstGeom>
              <a:noFill/>
              <a:ln w="12700">
                <a:noFill/>
                <a:miter lim="800000"/>
                <a:headEnd/>
                <a:tailEnd/>
              </a:ln>
            </p:spPr>
          </p:pic>
          <p:sp>
            <p:nvSpPr>
              <p:cNvPr id="121895" name="Rectangle 51"/>
              <p:cNvSpPr>
                <a:spLocks/>
              </p:cNvSpPr>
              <p:nvPr/>
            </p:nvSpPr>
            <p:spPr bwMode="auto">
              <a:xfrm>
                <a:off x="0" y="0"/>
                <a:ext cx="1301" cy="444"/>
              </a:xfrm>
              <a:prstGeom prst="rect">
                <a:avLst/>
              </a:prstGeom>
              <a:noFill/>
              <a:ln w="12700">
                <a:noFill/>
                <a:miter lim="800000"/>
                <a:headEnd/>
                <a:tailEnd/>
              </a:ln>
            </p:spPr>
            <p:txBody>
              <a:bodyPr lIns="0" tIns="0" rIns="0" bIns="0" anchor="ctr">
                <a:prstTxWarp prst="textNoShape">
                  <a:avLst/>
                </a:prstTxWarp>
              </a:bodyPr>
              <a:lstStyle/>
              <a:p>
                <a:r>
                  <a:rPr lang="en-US" sz="1000" b="1" dirty="0" err="1">
                    <a:latin typeface="Eurostile" pitchFamily="-84" charset="0"/>
                    <a:ea typeface="Eurostile" pitchFamily="-84" charset="0"/>
                    <a:cs typeface="Eurostile" pitchFamily="-84" charset="0"/>
                    <a:sym typeface="Eurostile" pitchFamily="-84" charset="0"/>
                  </a:rPr>
                  <a:t>Cryosphere</a:t>
                </a:r>
                <a:r>
                  <a:rPr lang="en-US" sz="1000" b="1" dirty="0">
                    <a:latin typeface="Eurostile" pitchFamily="-84" charset="0"/>
                    <a:ea typeface="Eurostile" pitchFamily="-84" charset="0"/>
                    <a:cs typeface="Eurostile" pitchFamily="-84" charset="0"/>
                    <a:sym typeface="Eurostile" pitchFamily="-84" charset="0"/>
                  </a:rPr>
                  <a:t>-based</a:t>
                </a:r>
              </a:p>
              <a:p>
                <a:r>
                  <a:rPr lang="en-US" sz="1000" b="1" dirty="0">
                    <a:latin typeface="Eurostile" pitchFamily="-84" charset="0"/>
                    <a:ea typeface="Eurostile" pitchFamily="-84" charset="0"/>
                    <a:cs typeface="Eurostile" pitchFamily="-84" charset="0"/>
                    <a:sym typeface="Eurostile" pitchFamily="-84" charset="0"/>
                  </a:rPr>
                  <a:t>System</a:t>
                </a:r>
              </a:p>
            </p:txBody>
          </p:sp>
        </p:grpSp>
        <p:pic>
          <p:nvPicPr>
            <p:cNvPr id="121879" name="Picture 52"/>
            <p:cNvPicPr>
              <a:picLocks noChangeArrowheads="1"/>
            </p:cNvPicPr>
            <p:nvPr/>
          </p:nvPicPr>
          <p:blipFill>
            <a:blip r:embed="rId22"/>
            <a:srcRect/>
            <a:stretch>
              <a:fillRect/>
            </a:stretch>
          </p:blipFill>
          <p:spPr bwMode="auto">
            <a:xfrm>
              <a:off x="4755" y="2040"/>
              <a:ext cx="568" cy="736"/>
            </a:xfrm>
            <a:prstGeom prst="rect">
              <a:avLst/>
            </a:prstGeom>
            <a:noFill/>
            <a:ln w="12700">
              <a:noFill/>
              <a:miter lim="800000"/>
              <a:headEnd/>
              <a:tailEnd/>
            </a:ln>
          </p:spPr>
        </p:pic>
        <p:grpSp>
          <p:nvGrpSpPr>
            <p:cNvPr id="18" name="Group 53"/>
            <p:cNvGrpSpPr>
              <a:grpSpLocks/>
            </p:cNvGrpSpPr>
            <p:nvPr/>
          </p:nvGrpSpPr>
          <p:grpSpPr bwMode="auto">
            <a:xfrm>
              <a:off x="4968" y="667"/>
              <a:ext cx="989" cy="1446"/>
              <a:chOff x="0" y="0"/>
              <a:chExt cx="988" cy="1446"/>
            </a:xfrm>
          </p:grpSpPr>
          <p:pic>
            <p:nvPicPr>
              <p:cNvPr id="121892" name="Picture 54"/>
              <p:cNvPicPr>
                <a:picLocks noChangeAspect="1" noChangeArrowheads="1"/>
              </p:cNvPicPr>
              <p:nvPr/>
            </p:nvPicPr>
            <p:blipFill>
              <a:blip r:embed="rId23"/>
              <a:srcRect l="16637" r="16637" b="252"/>
              <a:stretch>
                <a:fillRect/>
              </a:stretch>
            </p:blipFill>
            <p:spPr bwMode="auto">
              <a:xfrm>
                <a:off x="0" y="459"/>
                <a:ext cx="988" cy="987"/>
              </a:xfrm>
              <a:prstGeom prst="rect">
                <a:avLst/>
              </a:prstGeom>
              <a:noFill/>
              <a:ln w="12700">
                <a:noFill/>
                <a:miter lim="800000"/>
                <a:headEnd/>
                <a:tailEnd/>
              </a:ln>
            </p:spPr>
          </p:pic>
          <p:sp>
            <p:nvSpPr>
              <p:cNvPr id="121893" name="Rectangle 55"/>
              <p:cNvSpPr>
                <a:spLocks/>
              </p:cNvSpPr>
              <p:nvPr/>
            </p:nvSpPr>
            <p:spPr bwMode="auto">
              <a:xfrm>
                <a:off x="79" y="0"/>
                <a:ext cx="824" cy="444"/>
              </a:xfrm>
              <a:prstGeom prst="rect">
                <a:avLst/>
              </a:prstGeom>
              <a:noFill/>
              <a:ln w="12700">
                <a:noFill/>
                <a:miter lim="800000"/>
                <a:headEnd/>
                <a:tailEnd/>
              </a:ln>
            </p:spPr>
            <p:txBody>
              <a:bodyPr lIns="0" tIns="0" rIns="0" bIns="0" anchor="ctr">
                <a:prstTxWarp prst="textNoShape">
                  <a:avLst/>
                </a:prstTxWarp>
              </a:bodyPr>
              <a:lstStyle/>
              <a:p>
                <a:r>
                  <a:rPr lang="en-US" sz="1000" b="1" dirty="0">
                    <a:latin typeface="Eurostile" pitchFamily="-84" charset="0"/>
                    <a:ea typeface="Eurostile" pitchFamily="-84" charset="0"/>
                    <a:cs typeface="Eurostile" pitchFamily="-84" charset="0"/>
                    <a:sym typeface="Eurostile" pitchFamily="-84" charset="0"/>
                  </a:rPr>
                  <a:t>Land-based</a:t>
                </a:r>
              </a:p>
              <a:p>
                <a:r>
                  <a:rPr lang="en-US" sz="1000" b="1" dirty="0">
                    <a:latin typeface="Eurostile" pitchFamily="-84" charset="0"/>
                    <a:ea typeface="Eurostile" pitchFamily="-84" charset="0"/>
                    <a:cs typeface="Eurostile" pitchFamily="-84" charset="0"/>
                    <a:sym typeface="Eurostile" pitchFamily="-84" charset="0"/>
                  </a:rPr>
                  <a:t>System</a:t>
                </a:r>
              </a:p>
            </p:txBody>
          </p:sp>
        </p:grpSp>
        <p:pic>
          <p:nvPicPr>
            <p:cNvPr id="121881" name="Picture 56"/>
            <p:cNvPicPr>
              <a:picLocks noChangeArrowheads="1"/>
            </p:cNvPicPr>
            <p:nvPr/>
          </p:nvPicPr>
          <p:blipFill>
            <a:blip r:embed="rId24"/>
            <a:srcRect/>
            <a:stretch>
              <a:fillRect/>
            </a:stretch>
          </p:blipFill>
          <p:spPr bwMode="auto">
            <a:xfrm>
              <a:off x="5390" y="2271"/>
              <a:ext cx="1456" cy="688"/>
            </a:xfrm>
            <a:prstGeom prst="rect">
              <a:avLst/>
            </a:prstGeom>
            <a:noFill/>
            <a:ln w="12700">
              <a:noFill/>
              <a:miter lim="800000"/>
              <a:headEnd/>
              <a:tailEnd/>
            </a:ln>
          </p:spPr>
        </p:pic>
        <p:grpSp>
          <p:nvGrpSpPr>
            <p:cNvPr id="19" name="Group 57"/>
            <p:cNvGrpSpPr>
              <a:grpSpLocks/>
            </p:cNvGrpSpPr>
            <p:nvPr/>
          </p:nvGrpSpPr>
          <p:grpSpPr bwMode="auto">
            <a:xfrm>
              <a:off x="6723" y="1038"/>
              <a:ext cx="989" cy="1446"/>
              <a:chOff x="0" y="0"/>
              <a:chExt cx="988" cy="1446"/>
            </a:xfrm>
          </p:grpSpPr>
          <p:pic>
            <p:nvPicPr>
              <p:cNvPr id="121890" name="Picture 58"/>
              <p:cNvPicPr>
                <a:picLocks noChangeAspect="1" noChangeArrowheads="1"/>
              </p:cNvPicPr>
              <p:nvPr/>
            </p:nvPicPr>
            <p:blipFill>
              <a:blip r:embed="rId25"/>
              <a:srcRect t="8228" b="7187"/>
              <a:stretch>
                <a:fillRect/>
              </a:stretch>
            </p:blipFill>
            <p:spPr bwMode="auto">
              <a:xfrm>
                <a:off x="0" y="457"/>
                <a:ext cx="988" cy="989"/>
              </a:xfrm>
              <a:prstGeom prst="rect">
                <a:avLst/>
              </a:prstGeom>
              <a:noFill/>
              <a:ln w="12700">
                <a:noFill/>
                <a:miter lim="800000"/>
                <a:headEnd/>
                <a:tailEnd/>
              </a:ln>
            </p:spPr>
          </p:pic>
          <p:sp>
            <p:nvSpPr>
              <p:cNvPr id="121891" name="Rectangle 59"/>
              <p:cNvSpPr>
                <a:spLocks/>
              </p:cNvSpPr>
              <p:nvPr/>
            </p:nvSpPr>
            <p:spPr bwMode="auto">
              <a:xfrm>
                <a:off x="21" y="0"/>
                <a:ext cx="946" cy="444"/>
              </a:xfrm>
              <a:prstGeom prst="rect">
                <a:avLst/>
              </a:prstGeom>
              <a:noFill/>
              <a:ln w="12700">
                <a:noFill/>
                <a:miter lim="800000"/>
                <a:headEnd/>
                <a:tailEnd/>
              </a:ln>
            </p:spPr>
            <p:txBody>
              <a:bodyPr lIns="0" tIns="0" rIns="0" bIns="0" anchor="ctr">
                <a:prstTxWarp prst="textNoShape">
                  <a:avLst/>
                </a:prstTxWarp>
              </a:bodyPr>
              <a:lstStyle/>
              <a:p>
                <a:r>
                  <a:rPr lang="en-US" sz="1000" b="1" dirty="0">
                    <a:latin typeface="Eurostile" pitchFamily="-84" charset="0"/>
                    <a:ea typeface="Eurostile" pitchFamily="-84" charset="0"/>
                    <a:cs typeface="Eurostile" pitchFamily="-84" charset="0"/>
                    <a:sym typeface="Eurostile" pitchFamily="-84" charset="0"/>
                  </a:rPr>
                  <a:t>Ocean-based</a:t>
                </a:r>
              </a:p>
              <a:p>
                <a:r>
                  <a:rPr lang="en-US" sz="1000" b="1" dirty="0">
                    <a:latin typeface="Eurostile" pitchFamily="-84" charset="0"/>
                    <a:ea typeface="Eurostile" pitchFamily="-84" charset="0"/>
                    <a:cs typeface="Eurostile" pitchFamily="-84" charset="0"/>
                    <a:sym typeface="Eurostile" pitchFamily="-84" charset="0"/>
                  </a:rPr>
                  <a:t>System</a:t>
                </a:r>
              </a:p>
            </p:txBody>
          </p:sp>
        </p:grpSp>
        <p:pic>
          <p:nvPicPr>
            <p:cNvPr id="121883" name="Picture 60"/>
            <p:cNvPicPr>
              <a:picLocks noChangeArrowheads="1"/>
            </p:cNvPicPr>
            <p:nvPr/>
          </p:nvPicPr>
          <p:blipFill>
            <a:blip r:embed="rId26"/>
            <a:srcRect/>
            <a:stretch>
              <a:fillRect/>
            </a:stretch>
          </p:blipFill>
          <p:spPr bwMode="auto">
            <a:xfrm>
              <a:off x="1434" y="3301"/>
              <a:ext cx="1048" cy="696"/>
            </a:xfrm>
            <a:prstGeom prst="rect">
              <a:avLst/>
            </a:prstGeom>
            <a:noFill/>
            <a:ln w="12700">
              <a:noFill/>
              <a:miter lim="800000"/>
              <a:headEnd/>
              <a:tailEnd/>
            </a:ln>
          </p:spPr>
        </p:pic>
        <p:pic>
          <p:nvPicPr>
            <p:cNvPr id="121884" name="Picture 61"/>
            <p:cNvPicPr>
              <a:picLocks noChangeArrowheads="1"/>
            </p:cNvPicPr>
            <p:nvPr/>
          </p:nvPicPr>
          <p:blipFill>
            <a:blip r:embed="rId27"/>
            <a:srcRect/>
            <a:stretch>
              <a:fillRect/>
            </a:stretch>
          </p:blipFill>
          <p:spPr bwMode="auto">
            <a:xfrm>
              <a:off x="2143" y="3358"/>
              <a:ext cx="536" cy="760"/>
            </a:xfrm>
            <a:prstGeom prst="rect">
              <a:avLst/>
            </a:prstGeom>
            <a:noFill/>
            <a:ln w="12700">
              <a:noFill/>
              <a:miter lim="800000"/>
              <a:headEnd/>
              <a:tailEnd/>
            </a:ln>
          </p:spPr>
        </p:pic>
        <p:pic>
          <p:nvPicPr>
            <p:cNvPr id="121885" name="Picture 62"/>
            <p:cNvPicPr>
              <a:picLocks noChangeArrowheads="1"/>
            </p:cNvPicPr>
            <p:nvPr/>
          </p:nvPicPr>
          <p:blipFill>
            <a:blip r:embed="rId28"/>
            <a:srcRect/>
            <a:stretch>
              <a:fillRect/>
            </a:stretch>
          </p:blipFill>
          <p:spPr bwMode="auto">
            <a:xfrm>
              <a:off x="4870" y="3400"/>
              <a:ext cx="728" cy="752"/>
            </a:xfrm>
            <a:prstGeom prst="rect">
              <a:avLst/>
            </a:prstGeom>
            <a:noFill/>
            <a:ln w="12700">
              <a:noFill/>
              <a:miter lim="800000"/>
              <a:headEnd/>
              <a:tailEnd/>
            </a:ln>
          </p:spPr>
        </p:pic>
        <p:pic>
          <p:nvPicPr>
            <p:cNvPr id="121886" name="Picture 63"/>
            <p:cNvPicPr>
              <a:picLocks noChangeArrowheads="1"/>
            </p:cNvPicPr>
            <p:nvPr/>
          </p:nvPicPr>
          <p:blipFill>
            <a:blip r:embed="rId29"/>
            <a:srcRect/>
            <a:stretch>
              <a:fillRect/>
            </a:stretch>
          </p:blipFill>
          <p:spPr bwMode="auto">
            <a:xfrm>
              <a:off x="5266" y="3284"/>
              <a:ext cx="1240" cy="744"/>
            </a:xfrm>
            <a:prstGeom prst="rect">
              <a:avLst/>
            </a:prstGeom>
            <a:noFill/>
            <a:ln w="12700">
              <a:noFill/>
              <a:miter lim="800000"/>
              <a:headEnd/>
              <a:tailEnd/>
            </a:ln>
          </p:spPr>
        </p:pic>
        <p:pic>
          <p:nvPicPr>
            <p:cNvPr id="121887" name="Picture 64"/>
            <p:cNvPicPr>
              <a:picLocks noChangeArrowheads="1"/>
            </p:cNvPicPr>
            <p:nvPr/>
          </p:nvPicPr>
          <p:blipFill>
            <a:blip r:embed="rId30"/>
            <a:srcRect/>
            <a:stretch>
              <a:fillRect/>
            </a:stretch>
          </p:blipFill>
          <p:spPr bwMode="auto">
            <a:xfrm>
              <a:off x="2845" y="3449"/>
              <a:ext cx="304" cy="776"/>
            </a:xfrm>
            <a:prstGeom prst="rect">
              <a:avLst/>
            </a:prstGeom>
            <a:noFill/>
            <a:ln w="12700">
              <a:noFill/>
              <a:miter lim="800000"/>
              <a:headEnd/>
              <a:tailEnd/>
            </a:ln>
          </p:spPr>
        </p:pic>
        <p:pic>
          <p:nvPicPr>
            <p:cNvPr id="121888" name="Picture 65"/>
            <p:cNvPicPr>
              <a:picLocks noChangeArrowheads="1"/>
            </p:cNvPicPr>
            <p:nvPr/>
          </p:nvPicPr>
          <p:blipFill>
            <a:blip r:embed="rId31"/>
            <a:srcRect/>
            <a:stretch>
              <a:fillRect/>
            </a:stretch>
          </p:blipFill>
          <p:spPr bwMode="auto">
            <a:xfrm>
              <a:off x="3655" y="3449"/>
              <a:ext cx="312" cy="912"/>
            </a:xfrm>
            <a:prstGeom prst="rect">
              <a:avLst/>
            </a:prstGeom>
            <a:noFill/>
            <a:ln w="12700">
              <a:noFill/>
              <a:miter lim="800000"/>
              <a:headEnd/>
              <a:tailEnd/>
            </a:ln>
          </p:spPr>
        </p:pic>
        <p:pic>
          <p:nvPicPr>
            <p:cNvPr id="121889" name="Picture 66"/>
            <p:cNvPicPr>
              <a:picLocks noChangeArrowheads="1"/>
            </p:cNvPicPr>
            <p:nvPr/>
          </p:nvPicPr>
          <p:blipFill>
            <a:blip r:embed="rId32"/>
            <a:srcRect/>
            <a:stretch>
              <a:fillRect/>
            </a:stretch>
          </p:blipFill>
          <p:spPr bwMode="auto">
            <a:xfrm>
              <a:off x="4434" y="3449"/>
              <a:ext cx="312" cy="784"/>
            </a:xfrm>
            <a:prstGeom prst="rect">
              <a:avLst/>
            </a:prstGeom>
            <a:noFill/>
            <a:ln w="12700">
              <a:noFill/>
              <a:miter lim="800000"/>
              <a:headEnd/>
              <a:tailEnd/>
            </a:ln>
          </p:spPr>
        </p:pic>
      </p:grpSp>
      <p:pic>
        <p:nvPicPr>
          <p:cNvPr id="121858" name="Picture 67"/>
          <p:cNvPicPr>
            <a:picLocks noChangeAspect="1" noChangeArrowheads="1"/>
          </p:cNvPicPr>
          <p:nvPr/>
        </p:nvPicPr>
        <p:blipFill>
          <a:blip r:embed="rId33"/>
          <a:srcRect/>
          <a:stretch>
            <a:fillRect/>
          </a:stretch>
        </p:blipFill>
        <p:spPr bwMode="auto">
          <a:xfrm>
            <a:off x="795505" y="1"/>
            <a:ext cx="1875170" cy="1200512"/>
          </a:xfrm>
          <a:prstGeom prst="rect">
            <a:avLst/>
          </a:prstGeom>
          <a:noFill/>
          <a:ln w="12700">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1"/>
          <p:cNvPicPr>
            <a:picLocks noChangeAspect="1" noChangeArrowheads="1"/>
          </p:cNvPicPr>
          <p:nvPr/>
        </p:nvPicPr>
        <p:blipFill>
          <a:blip r:embed="rId3"/>
          <a:srcRect/>
          <a:stretch>
            <a:fillRect/>
          </a:stretch>
        </p:blipFill>
        <p:spPr bwMode="auto">
          <a:xfrm>
            <a:off x="776963" y="30480"/>
            <a:ext cx="1659806" cy="1062633"/>
          </a:xfrm>
          <a:prstGeom prst="rect">
            <a:avLst/>
          </a:prstGeom>
          <a:noFill/>
          <a:ln w="12700">
            <a:noFill/>
            <a:miter lim="800000"/>
            <a:headEnd/>
            <a:tailEnd/>
          </a:ln>
        </p:spPr>
      </p:pic>
      <p:pic>
        <p:nvPicPr>
          <p:cNvPr id="123906" name="Picture 2"/>
          <p:cNvPicPr>
            <a:picLocks noChangeAspect="1" noChangeArrowheads="1"/>
          </p:cNvPicPr>
          <p:nvPr/>
        </p:nvPicPr>
        <p:blipFill>
          <a:blip r:embed="rId4"/>
          <a:srcRect/>
          <a:stretch>
            <a:fillRect/>
          </a:stretch>
        </p:blipFill>
        <p:spPr bwMode="auto">
          <a:xfrm>
            <a:off x="1334174" y="1093113"/>
            <a:ext cx="7118078" cy="5188148"/>
          </a:xfrm>
          <a:prstGeom prst="rect">
            <a:avLst/>
          </a:prstGeom>
          <a:noFill/>
          <a:ln w="12700">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3" name="Picture 1"/>
          <p:cNvPicPr>
            <a:picLocks noChangeAspect="1" noChangeArrowheads="1"/>
          </p:cNvPicPr>
          <p:nvPr/>
        </p:nvPicPr>
        <p:blipFill>
          <a:blip r:embed="rId3"/>
          <a:srcRect/>
          <a:stretch>
            <a:fillRect/>
          </a:stretch>
        </p:blipFill>
        <p:spPr bwMode="auto">
          <a:xfrm>
            <a:off x="804272" y="0"/>
            <a:ext cx="1659806" cy="1062633"/>
          </a:xfrm>
          <a:prstGeom prst="rect">
            <a:avLst/>
          </a:prstGeom>
          <a:noFill/>
          <a:ln w="12700">
            <a:noFill/>
            <a:miter lim="800000"/>
            <a:headEnd/>
            <a:tailEnd/>
          </a:ln>
        </p:spPr>
      </p:pic>
      <p:pic>
        <p:nvPicPr>
          <p:cNvPr id="125954" name="Picture 2"/>
          <p:cNvPicPr>
            <a:picLocks noChangeAspect="1" noChangeArrowheads="1"/>
          </p:cNvPicPr>
          <p:nvPr/>
        </p:nvPicPr>
        <p:blipFill>
          <a:blip r:embed="rId4"/>
          <a:srcRect/>
          <a:stretch>
            <a:fillRect/>
          </a:stretch>
        </p:blipFill>
        <p:spPr bwMode="auto">
          <a:xfrm>
            <a:off x="1408465" y="1075432"/>
            <a:ext cx="7485311" cy="5295305"/>
          </a:xfrm>
          <a:prstGeom prst="rect">
            <a:avLst/>
          </a:prstGeom>
          <a:noFill/>
          <a:ln w="12700">
            <a:noFill/>
            <a:miter lim="800000"/>
            <a:headEnd/>
            <a:tailEnd/>
          </a:ln>
        </p:spPr>
      </p:pic>
      <p:sp>
        <p:nvSpPr>
          <p:cNvPr id="125955" name="Rectangle 3"/>
          <p:cNvSpPr>
            <a:spLocks/>
          </p:cNvSpPr>
          <p:nvPr/>
        </p:nvSpPr>
        <p:spPr bwMode="auto">
          <a:xfrm>
            <a:off x="3939183" y="412373"/>
            <a:ext cx="1498945" cy="400110"/>
          </a:xfrm>
          <a:prstGeom prst="rect">
            <a:avLst/>
          </a:prstGeom>
          <a:noFill/>
          <a:ln w="12700">
            <a:noFill/>
            <a:miter lim="800000"/>
            <a:headEnd/>
            <a:tailEnd/>
          </a:ln>
        </p:spPr>
        <p:txBody>
          <a:bodyPr wrap="none" lIns="0" tIns="0" rIns="0" bIns="0" anchor="ctr">
            <a:prstTxWarp prst="textNoShape">
              <a:avLst/>
            </a:prstTxWarp>
            <a:spAutoFit/>
          </a:bodyPr>
          <a:lstStyle/>
          <a:p>
            <a:pPr algn="l"/>
            <a:r>
              <a:rPr lang="en-US" sz="2600" b="1" dirty="0">
                <a:solidFill>
                  <a:schemeClr val="tx1"/>
                </a:solidFill>
                <a:latin typeface="Calibri"/>
                <a:ea typeface="Gill Sans" pitchFamily="-84" charset="0"/>
                <a:cs typeface="Gill Sans" pitchFamily="-84" charset="0"/>
              </a:rPr>
              <a:t>GEO Portal</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1"/>
          <p:cNvSpPr>
            <a:spLocks/>
          </p:cNvSpPr>
          <p:nvPr/>
        </p:nvSpPr>
        <p:spPr bwMode="auto">
          <a:xfrm>
            <a:off x="232172" y="1884164"/>
            <a:ext cx="8679656" cy="3080742"/>
          </a:xfrm>
          <a:prstGeom prst="rect">
            <a:avLst/>
          </a:prstGeom>
          <a:noFill/>
          <a:ln w="12700">
            <a:noFill/>
            <a:miter lim="800000"/>
            <a:headEnd/>
            <a:tailEnd/>
          </a:ln>
        </p:spPr>
        <p:txBody>
          <a:bodyPr lIns="0" tIns="0" rIns="0" bIns="0" anchor="ctr">
            <a:prstTxWarp prst="textNoShape">
              <a:avLst/>
            </a:prstTxWarp>
          </a:bodyPr>
          <a:lstStyle/>
          <a:p>
            <a:pPr algn="just"/>
            <a:r>
              <a:rPr lang="ja-JP" altLang="en-US" sz="2400" i="1" dirty="0">
                <a:solidFill>
                  <a:schemeClr val="tx1"/>
                </a:solidFill>
                <a:latin typeface="Gill Sans"/>
                <a:ea typeface="Gill Sans" pitchFamily="-84" charset="0"/>
                <a:cs typeface="Gill Sans" pitchFamily="-84" charset="0"/>
              </a:rPr>
              <a:t>“</a:t>
            </a:r>
            <a:r>
              <a:rPr lang="en-US" altLang="ja-JP" sz="2400" i="1" dirty="0">
                <a:solidFill>
                  <a:schemeClr val="tx1"/>
                </a:solidFill>
                <a:latin typeface="Gill Sans"/>
                <a:ea typeface="Gill Sans" pitchFamily="-84" charset="0"/>
                <a:cs typeface="Gill Sans" pitchFamily="-84" charset="0"/>
              </a:rPr>
              <a:t>The INSPIRE directive aims to create a European Union (EU) spatial data infrastructure. This will enable the sharing of environmental spatial information among public sector </a:t>
            </a:r>
            <a:r>
              <a:rPr lang="en-US" altLang="ja-JP" sz="2400" i="1" dirty="0" err="1">
                <a:solidFill>
                  <a:schemeClr val="tx1"/>
                </a:solidFill>
                <a:latin typeface="Gill Sans"/>
                <a:ea typeface="Gill Sans" pitchFamily="-84" charset="0"/>
                <a:cs typeface="Gill Sans" pitchFamily="-84" charset="0"/>
              </a:rPr>
              <a:t>organisations</a:t>
            </a:r>
            <a:r>
              <a:rPr lang="en-US" altLang="ja-JP" sz="2400" i="1" dirty="0">
                <a:solidFill>
                  <a:schemeClr val="tx1"/>
                </a:solidFill>
                <a:latin typeface="Gill Sans"/>
                <a:ea typeface="Gill Sans" pitchFamily="-84" charset="0"/>
                <a:cs typeface="Gill Sans" pitchFamily="-84" charset="0"/>
              </a:rPr>
              <a:t> and better facilitate public access to spatial information across Europe. A European Spatial Data Infrastructure will assist in policy-making across boundaries.</a:t>
            </a:r>
            <a:r>
              <a:rPr lang="ja-JP" altLang="en-US" sz="2400" i="1" dirty="0">
                <a:solidFill>
                  <a:schemeClr val="tx1"/>
                </a:solidFill>
                <a:latin typeface="Gill Sans"/>
                <a:ea typeface="Gill Sans" pitchFamily="-84" charset="0"/>
                <a:cs typeface="Gill Sans" pitchFamily="-84" charset="0"/>
              </a:rPr>
              <a:t>”</a:t>
            </a:r>
            <a:r>
              <a:rPr lang="en-US" altLang="ja-JP" sz="2400" dirty="0">
                <a:solidFill>
                  <a:schemeClr val="tx1"/>
                </a:solidFill>
                <a:latin typeface="Gill Sans"/>
                <a:ea typeface="Gill Sans" pitchFamily="-84" charset="0"/>
                <a:cs typeface="Gill Sans" pitchFamily="-84" charset="0"/>
              </a:rPr>
              <a:t> </a:t>
            </a:r>
            <a:endParaRPr lang="en-US" sz="2400" dirty="0">
              <a:solidFill>
                <a:schemeClr val="tx1"/>
              </a:solidFill>
              <a:latin typeface="Gill Sans"/>
              <a:ea typeface="Gill Sans" pitchFamily="-84" charset="0"/>
              <a:cs typeface="Gill Sans" pitchFamily="-84" charset="0"/>
            </a:endParaRPr>
          </a:p>
        </p:txBody>
      </p:sp>
      <p:pic>
        <p:nvPicPr>
          <p:cNvPr id="128002" name="Picture 2"/>
          <p:cNvPicPr>
            <a:picLocks noChangeAspect="1" noChangeArrowheads="1"/>
          </p:cNvPicPr>
          <p:nvPr/>
        </p:nvPicPr>
        <p:blipFill>
          <a:blip r:embed="rId3"/>
          <a:srcRect/>
          <a:stretch>
            <a:fillRect/>
          </a:stretch>
        </p:blipFill>
        <p:spPr bwMode="auto">
          <a:xfrm>
            <a:off x="1178719" y="68089"/>
            <a:ext cx="1107281" cy="1110630"/>
          </a:xfrm>
          <a:prstGeom prst="rect">
            <a:avLst/>
          </a:prstGeom>
          <a:noFill/>
          <a:ln w="12700">
            <a:noFill/>
            <a:miter lim="800000"/>
            <a:headEnd/>
            <a:tailEnd/>
          </a:ln>
        </p:spPr>
      </p:pic>
      <p:sp>
        <p:nvSpPr>
          <p:cNvPr id="128003" name="Rectangle 3"/>
          <p:cNvSpPr>
            <a:spLocks/>
          </p:cNvSpPr>
          <p:nvPr/>
        </p:nvSpPr>
        <p:spPr bwMode="auto">
          <a:xfrm>
            <a:off x="2911079" y="424160"/>
            <a:ext cx="3270126" cy="323165"/>
          </a:xfrm>
          <a:prstGeom prst="rect">
            <a:avLst/>
          </a:prstGeom>
          <a:noFill/>
          <a:ln w="12700">
            <a:noFill/>
            <a:miter lim="800000"/>
            <a:headEnd/>
            <a:tailEnd/>
          </a:ln>
        </p:spPr>
        <p:txBody>
          <a:bodyPr wrap="none" lIns="0" tIns="0" rIns="0" bIns="0" anchor="ctr">
            <a:prstTxWarp prst="textNoShape">
              <a:avLst/>
            </a:prstTxWarp>
            <a:spAutoFit/>
          </a:bodyPr>
          <a:lstStyle/>
          <a:p>
            <a:pPr algn="l"/>
            <a:r>
              <a:rPr lang="en-US" sz="2100" u="sng" dirty="0">
                <a:latin typeface="Gill Sans"/>
                <a:ea typeface="Gill Sans" pitchFamily="-84" charset="0"/>
                <a:cs typeface="Gill Sans" pitchFamily="-84" charset="0"/>
                <a:hlinkClick r:id="rId4"/>
              </a:rPr>
              <a:t>http://inspire.jrc.ec.europa.eu</a:t>
            </a:r>
            <a:r>
              <a:rPr lang="en-US" sz="2100" dirty="0">
                <a:latin typeface="Gill Sans"/>
                <a:ea typeface="Gill Sans" pitchFamily="-84" charset="0"/>
                <a:cs typeface="Gill Sans" pitchFamily="-84" charset="0"/>
              </a:rPr>
              <a: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1"/>
          <p:cNvSpPr>
            <a:spLocks/>
          </p:cNvSpPr>
          <p:nvPr/>
        </p:nvSpPr>
        <p:spPr bwMode="auto">
          <a:xfrm>
            <a:off x="232172" y="1442145"/>
            <a:ext cx="8679656" cy="4536281"/>
          </a:xfrm>
          <a:prstGeom prst="rect">
            <a:avLst/>
          </a:prstGeom>
          <a:noFill/>
          <a:ln w="12700">
            <a:noFill/>
            <a:miter lim="800000"/>
            <a:headEnd/>
            <a:tailEnd/>
          </a:ln>
        </p:spPr>
        <p:txBody>
          <a:bodyPr lIns="0" tIns="0" rIns="0" bIns="0" anchor="ctr">
            <a:prstTxWarp prst="textNoShape">
              <a:avLst/>
            </a:prstTxWarp>
          </a:bodyPr>
          <a:lstStyle/>
          <a:p>
            <a:pPr algn="just">
              <a:buSzPct val="125000"/>
              <a:buFont typeface="Lucida Grande" pitchFamily="-84" charset="0"/>
              <a:buChar char="‣"/>
            </a:pPr>
            <a:r>
              <a:rPr lang="en-US" sz="2100" dirty="0">
                <a:latin typeface="Gill Sans"/>
                <a:ea typeface="Gill Sans" pitchFamily="-84" charset="0"/>
                <a:cs typeface="Gill Sans" pitchFamily="-84" charset="0"/>
              </a:rPr>
              <a:t> Data should be </a:t>
            </a:r>
            <a:r>
              <a:rPr lang="en-US" sz="2100" dirty="0">
                <a:solidFill>
                  <a:srgbClr val="FF0000"/>
                </a:solidFill>
                <a:latin typeface="Gill Sans"/>
                <a:ea typeface="Gill Sans" pitchFamily="-84" charset="0"/>
                <a:cs typeface="Gill Sans" pitchFamily="-84" charset="0"/>
              </a:rPr>
              <a:t>collected only once </a:t>
            </a:r>
            <a:r>
              <a:rPr lang="en-US" sz="2100" dirty="0">
                <a:latin typeface="Gill Sans"/>
                <a:ea typeface="Gill Sans" pitchFamily="-84" charset="0"/>
                <a:cs typeface="Gill Sans" pitchFamily="-84" charset="0"/>
              </a:rPr>
              <a:t>and kept where it can be maintained most effectively.</a:t>
            </a:r>
          </a:p>
          <a:p>
            <a:pPr algn="just">
              <a:spcBef>
                <a:spcPts val="1406"/>
              </a:spcBef>
              <a:buSzPct val="125000"/>
              <a:buFont typeface="Lucida Grande" pitchFamily="-84" charset="0"/>
              <a:buChar char="‣"/>
            </a:pPr>
            <a:r>
              <a:rPr lang="en-US" sz="2100" dirty="0">
                <a:latin typeface="Gill Sans"/>
                <a:ea typeface="Gill Sans" pitchFamily="-84" charset="0"/>
                <a:cs typeface="Gill Sans" pitchFamily="-84" charset="0"/>
              </a:rPr>
              <a:t> It should be possible to </a:t>
            </a:r>
            <a:r>
              <a:rPr lang="en-US" sz="2100" dirty="0">
                <a:solidFill>
                  <a:srgbClr val="FF0000"/>
                </a:solidFill>
                <a:latin typeface="Gill Sans"/>
                <a:ea typeface="Gill Sans" pitchFamily="-84" charset="0"/>
                <a:cs typeface="Gill Sans" pitchFamily="-84" charset="0"/>
              </a:rPr>
              <a:t>combine seamless</a:t>
            </a:r>
            <a:r>
              <a:rPr lang="en-US" sz="2100" dirty="0">
                <a:latin typeface="Gill Sans"/>
                <a:ea typeface="Gill Sans" pitchFamily="-84" charset="0"/>
                <a:cs typeface="Gill Sans" pitchFamily="-84" charset="0"/>
              </a:rPr>
              <a:t> spatial information from different sources across Europe and share it with many users and applications.</a:t>
            </a:r>
          </a:p>
          <a:p>
            <a:pPr algn="just">
              <a:spcBef>
                <a:spcPts val="1406"/>
              </a:spcBef>
              <a:buSzPct val="125000"/>
              <a:buFont typeface="Lucida Grande" pitchFamily="-84" charset="0"/>
              <a:buChar char="‣"/>
            </a:pPr>
            <a:r>
              <a:rPr lang="en-US" sz="2100" dirty="0">
                <a:latin typeface="Gill Sans"/>
                <a:ea typeface="Gill Sans" pitchFamily="-84" charset="0"/>
                <a:cs typeface="Gill Sans" pitchFamily="-84" charset="0"/>
              </a:rPr>
              <a:t> It should be possible for information collected at one level/scale to be </a:t>
            </a:r>
            <a:r>
              <a:rPr lang="en-US" sz="2100" dirty="0">
                <a:solidFill>
                  <a:srgbClr val="FF0000"/>
                </a:solidFill>
                <a:latin typeface="Gill Sans"/>
                <a:ea typeface="Gill Sans" pitchFamily="-84" charset="0"/>
                <a:cs typeface="Gill Sans" pitchFamily="-84" charset="0"/>
              </a:rPr>
              <a:t>shared </a:t>
            </a:r>
            <a:r>
              <a:rPr lang="en-US" sz="2100" dirty="0">
                <a:latin typeface="Gill Sans"/>
                <a:ea typeface="Gill Sans" pitchFamily="-84" charset="0"/>
                <a:cs typeface="Gill Sans" pitchFamily="-84" charset="0"/>
              </a:rPr>
              <a:t>with all levels/scales; detailed for thorough investigations, general for strategic purposes.</a:t>
            </a:r>
          </a:p>
          <a:p>
            <a:pPr algn="just">
              <a:spcBef>
                <a:spcPts val="1406"/>
              </a:spcBef>
              <a:buSzPct val="125000"/>
              <a:buFont typeface="Lucida Grande" pitchFamily="-84" charset="0"/>
              <a:buChar char="‣"/>
            </a:pPr>
            <a:r>
              <a:rPr lang="en-US" sz="2100" dirty="0">
                <a:latin typeface="Gill Sans"/>
                <a:ea typeface="Gill Sans" pitchFamily="-84" charset="0"/>
                <a:cs typeface="Gill Sans" pitchFamily="-84" charset="0"/>
              </a:rPr>
              <a:t> Geographic information needed for </a:t>
            </a:r>
            <a:r>
              <a:rPr lang="en-US" sz="2100" dirty="0">
                <a:solidFill>
                  <a:srgbClr val="FF0000"/>
                </a:solidFill>
                <a:latin typeface="Gill Sans"/>
                <a:ea typeface="Gill Sans" pitchFamily="-84" charset="0"/>
                <a:cs typeface="Gill Sans" pitchFamily="-84" charset="0"/>
              </a:rPr>
              <a:t>good </a:t>
            </a:r>
            <a:r>
              <a:rPr lang="en-US" sz="2100" dirty="0" smtClean="0">
                <a:solidFill>
                  <a:srgbClr val="FF0000"/>
                </a:solidFill>
                <a:latin typeface="Gill Sans"/>
                <a:ea typeface="Gill Sans" pitchFamily="-84" charset="0"/>
                <a:cs typeface="Gill Sans" pitchFamily="-84" charset="0"/>
              </a:rPr>
              <a:t>governance</a:t>
            </a:r>
            <a:r>
              <a:rPr lang="en-US" sz="2100" dirty="0" smtClean="0">
                <a:latin typeface="Gill Sans"/>
                <a:ea typeface="Gill Sans" pitchFamily="-84" charset="0"/>
                <a:cs typeface="Gill Sans" pitchFamily="-84" charset="0"/>
              </a:rPr>
              <a:t> </a:t>
            </a:r>
            <a:r>
              <a:rPr lang="en-US" sz="2100" dirty="0">
                <a:latin typeface="Gill Sans"/>
                <a:ea typeface="Gill Sans" pitchFamily="-84" charset="0"/>
                <a:cs typeface="Gill Sans" pitchFamily="-84" charset="0"/>
              </a:rPr>
              <a:t>at all levels should be </a:t>
            </a:r>
            <a:r>
              <a:rPr lang="en-US" sz="2100" dirty="0">
                <a:solidFill>
                  <a:srgbClr val="FF0000"/>
                </a:solidFill>
                <a:latin typeface="Gill Sans"/>
                <a:ea typeface="Gill Sans" pitchFamily="-84" charset="0"/>
                <a:cs typeface="Gill Sans" pitchFamily="-84" charset="0"/>
              </a:rPr>
              <a:t>readily and transparently available</a:t>
            </a:r>
            <a:r>
              <a:rPr lang="en-US" sz="2100" dirty="0">
                <a:latin typeface="Gill Sans"/>
                <a:ea typeface="Gill Sans" pitchFamily="-84" charset="0"/>
                <a:cs typeface="Gill Sans" pitchFamily="-84" charset="0"/>
              </a:rPr>
              <a:t>.</a:t>
            </a:r>
          </a:p>
          <a:p>
            <a:pPr algn="just">
              <a:spcBef>
                <a:spcPts val="1406"/>
              </a:spcBef>
              <a:buSzPct val="125000"/>
              <a:buFont typeface="Lucida Grande" pitchFamily="-84" charset="0"/>
              <a:buChar char="‣"/>
            </a:pPr>
            <a:r>
              <a:rPr lang="en-US" sz="2100" dirty="0">
                <a:latin typeface="Gill Sans"/>
                <a:ea typeface="Gill Sans" pitchFamily="-84" charset="0"/>
                <a:cs typeface="Gill Sans" pitchFamily="-84" charset="0"/>
              </a:rPr>
              <a:t> </a:t>
            </a:r>
            <a:r>
              <a:rPr lang="en-US" sz="2100" dirty="0">
                <a:solidFill>
                  <a:srgbClr val="FF0000"/>
                </a:solidFill>
                <a:latin typeface="Gill Sans"/>
                <a:ea typeface="Gill Sans" pitchFamily="-84" charset="0"/>
                <a:cs typeface="Gill Sans" pitchFamily="-84" charset="0"/>
              </a:rPr>
              <a:t>Easy to find </a:t>
            </a:r>
            <a:r>
              <a:rPr lang="en-US" sz="2100" dirty="0">
                <a:latin typeface="Gill Sans"/>
                <a:ea typeface="Gill Sans" pitchFamily="-84" charset="0"/>
                <a:cs typeface="Gill Sans" pitchFamily="-84" charset="0"/>
              </a:rPr>
              <a:t>what geographic information is available, how it can be used to meet a particular need, and under which conditions it can be acquired and used.</a:t>
            </a:r>
          </a:p>
        </p:txBody>
      </p:sp>
      <p:pic>
        <p:nvPicPr>
          <p:cNvPr id="130050" name="Picture 2"/>
          <p:cNvPicPr>
            <a:picLocks noChangeAspect="1" noChangeArrowheads="1"/>
          </p:cNvPicPr>
          <p:nvPr/>
        </p:nvPicPr>
        <p:blipFill>
          <a:blip r:embed="rId3"/>
          <a:srcRect/>
          <a:stretch>
            <a:fillRect/>
          </a:stretch>
        </p:blipFill>
        <p:spPr bwMode="auto">
          <a:xfrm>
            <a:off x="1178719" y="68089"/>
            <a:ext cx="1107281" cy="1110630"/>
          </a:xfrm>
          <a:prstGeom prst="rect">
            <a:avLst/>
          </a:prstGeom>
          <a:noFill/>
          <a:ln w="12700">
            <a:noFill/>
            <a:miter lim="800000"/>
            <a:headEnd/>
            <a:tailEnd/>
          </a:ln>
        </p:spPr>
      </p:pic>
      <p:sp>
        <p:nvSpPr>
          <p:cNvPr id="130051" name="Rectangle 3"/>
          <p:cNvSpPr>
            <a:spLocks/>
          </p:cNvSpPr>
          <p:nvPr/>
        </p:nvSpPr>
        <p:spPr bwMode="auto">
          <a:xfrm>
            <a:off x="3125391" y="281285"/>
            <a:ext cx="2500685" cy="400110"/>
          </a:xfrm>
          <a:prstGeom prst="rect">
            <a:avLst/>
          </a:prstGeom>
          <a:noFill/>
          <a:ln w="12700">
            <a:noFill/>
            <a:miter lim="800000"/>
            <a:headEnd/>
            <a:tailEnd/>
          </a:ln>
        </p:spPr>
        <p:txBody>
          <a:bodyPr wrap="none" lIns="0" tIns="0" rIns="0" bIns="0" anchor="ctr">
            <a:prstTxWarp prst="textNoShape">
              <a:avLst/>
            </a:prstTxWarp>
            <a:spAutoFit/>
          </a:bodyPr>
          <a:lstStyle/>
          <a:p>
            <a:pPr algn="l"/>
            <a:r>
              <a:rPr lang="en-US" sz="2600" b="1" dirty="0">
                <a:solidFill>
                  <a:schemeClr val="tx1"/>
                </a:solidFill>
                <a:latin typeface="Calibri"/>
                <a:ea typeface="Gill Sans" pitchFamily="-84" charset="0"/>
                <a:cs typeface="Gill Sans" pitchFamily="-84" charset="0"/>
              </a:rPr>
              <a:t>INSPIRE principles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1"/>
          <p:cNvSpPr>
            <a:spLocks/>
          </p:cNvSpPr>
          <p:nvPr/>
        </p:nvSpPr>
        <p:spPr bwMode="auto">
          <a:xfrm>
            <a:off x="415052" y="1175941"/>
            <a:ext cx="8679656" cy="5197078"/>
          </a:xfrm>
          <a:prstGeom prst="rect">
            <a:avLst/>
          </a:prstGeom>
          <a:noFill/>
          <a:ln w="12700">
            <a:noFill/>
            <a:miter lim="800000"/>
            <a:headEnd/>
            <a:tailEnd/>
          </a:ln>
        </p:spPr>
        <p:txBody>
          <a:bodyPr lIns="0" tIns="0" rIns="0" bIns="0" anchor="ctr">
            <a:prstTxWarp prst="textNoShape">
              <a:avLst/>
            </a:prstTxWarp>
          </a:bodyPr>
          <a:lstStyle/>
          <a:p>
            <a:pPr algn="just">
              <a:buSzPct val="125000"/>
              <a:buFont typeface="Lucida Grande" pitchFamily="-84" charset="0"/>
              <a:buChar char="‣"/>
            </a:pPr>
            <a:r>
              <a:rPr lang="en-US" sz="2500" dirty="0">
                <a:solidFill>
                  <a:srgbClr val="FF0000"/>
                </a:solidFill>
                <a:latin typeface="Gill Sans"/>
              </a:rPr>
              <a:t>Discovery services</a:t>
            </a:r>
            <a:r>
              <a:rPr lang="en-US" sz="2500" dirty="0">
                <a:latin typeface="Gill Sans"/>
              </a:rPr>
              <a:t>: support discovery of data, evaluation and use of spatial data and services through their metadata properties</a:t>
            </a:r>
          </a:p>
          <a:p>
            <a:pPr algn="just">
              <a:buSzPct val="125000"/>
            </a:pPr>
            <a:endParaRPr lang="en-US" sz="2500" dirty="0">
              <a:latin typeface="Gill Sans"/>
            </a:endParaRPr>
          </a:p>
          <a:p>
            <a:pPr algn="just">
              <a:buSzPct val="125000"/>
              <a:buFont typeface="Lucida Grande" pitchFamily="-84" charset="0"/>
              <a:buChar char="‣"/>
            </a:pPr>
            <a:r>
              <a:rPr lang="en-US" sz="2500" dirty="0">
                <a:solidFill>
                  <a:srgbClr val="FF0000"/>
                </a:solidFill>
                <a:latin typeface="Gill Sans"/>
              </a:rPr>
              <a:t>View services</a:t>
            </a:r>
            <a:r>
              <a:rPr lang="en-US" sz="2500" dirty="0">
                <a:latin typeface="Gill Sans"/>
              </a:rPr>
              <a:t>: as a minimum, display, navigate, zoom in/out, pan, or overlay spatial data sets and display legend information and any relevant content of metadata.</a:t>
            </a:r>
          </a:p>
          <a:p>
            <a:pPr algn="just">
              <a:buSzPct val="125000"/>
            </a:pPr>
            <a:endParaRPr lang="en-US" sz="2500" dirty="0">
              <a:latin typeface="Gill Sans"/>
            </a:endParaRPr>
          </a:p>
          <a:p>
            <a:pPr algn="just">
              <a:buSzPct val="125000"/>
              <a:buFont typeface="Lucida Grande" pitchFamily="-84" charset="0"/>
              <a:buChar char="‣"/>
            </a:pPr>
            <a:r>
              <a:rPr lang="en-US" sz="2500" dirty="0">
                <a:solidFill>
                  <a:srgbClr val="FF0000"/>
                </a:solidFill>
                <a:latin typeface="Gill Sans"/>
              </a:rPr>
              <a:t>Download services</a:t>
            </a:r>
            <a:r>
              <a:rPr lang="en-US" sz="2500" dirty="0">
                <a:latin typeface="Gill Sans"/>
              </a:rPr>
              <a:t>: enabling copies of complete spatial data sets, or parts of such sets, to be downloaded.</a:t>
            </a:r>
          </a:p>
          <a:p>
            <a:pPr algn="just">
              <a:buSzPct val="125000"/>
            </a:pPr>
            <a:endParaRPr lang="en-US" sz="2500" dirty="0">
              <a:latin typeface="Gill Sans"/>
            </a:endParaRPr>
          </a:p>
          <a:p>
            <a:pPr algn="just">
              <a:buSzPct val="125000"/>
              <a:buFont typeface="Lucida Grande" pitchFamily="-84" charset="0"/>
              <a:buChar char="‣"/>
            </a:pPr>
            <a:r>
              <a:rPr lang="en-US" sz="2500" dirty="0">
                <a:solidFill>
                  <a:srgbClr val="FF0000"/>
                </a:solidFill>
                <a:latin typeface="Gill Sans"/>
              </a:rPr>
              <a:t>Transformation services</a:t>
            </a:r>
            <a:r>
              <a:rPr lang="en-US" sz="2500" dirty="0">
                <a:latin typeface="Gill Sans"/>
              </a:rPr>
              <a:t>: enabling spatial data sets to be transformed (projection and harmonization).</a:t>
            </a:r>
          </a:p>
          <a:p>
            <a:pPr algn="just">
              <a:buSzPct val="125000"/>
            </a:pPr>
            <a:endParaRPr lang="en-US" sz="2500" dirty="0">
              <a:latin typeface="Gill Sans"/>
            </a:endParaRPr>
          </a:p>
          <a:p>
            <a:pPr algn="just">
              <a:buSzPct val="125000"/>
              <a:buFont typeface="Lucida Grande" pitchFamily="-84" charset="0"/>
              <a:buChar char="‣"/>
            </a:pPr>
            <a:r>
              <a:rPr lang="en-US" sz="2500" dirty="0">
                <a:solidFill>
                  <a:srgbClr val="FF0000"/>
                </a:solidFill>
                <a:latin typeface="Gill Sans"/>
              </a:rPr>
              <a:t>Invoke spatial data services</a:t>
            </a:r>
            <a:r>
              <a:rPr lang="en-US" sz="2500" dirty="0">
                <a:latin typeface="Gill Sans"/>
              </a:rPr>
              <a:t>: enabling data services to be invoked. </a:t>
            </a:r>
          </a:p>
        </p:txBody>
      </p:sp>
      <p:pic>
        <p:nvPicPr>
          <p:cNvPr id="132098" name="Picture 2"/>
          <p:cNvPicPr>
            <a:picLocks noChangeAspect="1" noChangeArrowheads="1"/>
          </p:cNvPicPr>
          <p:nvPr/>
        </p:nvPicPr>
        <p:blipFill>
          <a:blip r:embed="rId3"/>
          <a:srcRect/>
          <a:stretch>
            <a:fillRect/>
          </a:stretch>
        </p:blipFill>
        <p:spPr bwMode="auto">
          <a:xfrm>
            <a:off x="1392238" y="68089"/>
            <a:ext cx="1107281" cy="1110630"/>
          </a:xfrm>
          <a:prstGeom prst="rect">
            <a:avLst/>
          </a:prstGeom>
          <a:noFill/>
          <a:ln w="12700">
            <a:noFill/>
            <a:miter lim="800000"/>
            <a:headEnd/>
            <a:tailEnd/>
          </a:ln>
        </p:spPr>
      </p:pic>
      <p:sp>
        <p:nvSpPr>
          <p:cNvPr id="5" name="Rectangle 3"/>
          <p:cNvSpPr>
            <a:spLocks/>
          </p:cNvSpPr>
          <p:nvPr/>
        </p:nvSpPr>
        <p:spPr bwMode="auto">
          <a:xfrm>
            <a:off x="3125391" y="281285"/>
            <a:ext cx="2260547" cy="400110"/>
          </a:xfrm>
          <a:prstGeom prst="rect">
            <a:avLst/>
          </a:prstGeom>
          <a:noFill/>
          <a:ln w="12700">
            <a:noFill/>
            <a:miter lim="800000"/>
            <a:headEnd/>
            <a:tailEnd/>
          </a:ln>
        </p:spPr>
        <p:txBody>
          <a:bodyPr wrap="none" lIns="0" tIns="0" rIns="0" bIns="0" anchor="ctr">
            <a:prstTxWarp prst="textNoShape">
              <a:avLst/>
            </a:prstTxWarp>
            <a:spAutoFit/>
          </a:bodyPr>
          <a:lstStyle/>
          <a:p>
            <a:pPr algn="l"/>
            <a:r>
              <a:rPr lang="en-US" sz="2600" b="1" dirty="0">
                <a:solidFill>
                  <a:schemeClr val="tx1"/>
                </a:solidFill>
                <a:latin typeface="Calibri"/>
                <a:ea typeface="Gill Sans" pitchFamily="-84" charset="0"/>
                <a:cs typeface="Gill Sans" pitchFamily="-84" charset="0"/>
              </a:rPr>
              <a:t>INSPIRE</a:t>
            </a:r>
            <a:r>
              <a:rPr lang="en-US" sz="2600" b="1" dirty="0" smtClean="0">
                <a:solidFill>
                  <a:schemeClr val="tx1"/>
                </a:solidFill>
                <a:latin typeface="Calibri"/>
                <a:ea typeface="Gill Sans" pitchFamily="-84" charset="0"/>
                <a:cs typeface="Gill Sans" pitchFamily="-84" charset="0"/>
              </a:rPr>
              <a:t> services</a:t>
            </a:r>
            <a:endParaRPr lang="en-US" sz="2600" b="1" dirty="0">
              <a:solidFill>
                <a:schemeClr val="tx1"/>
              </a:solidFill>
              <a:latin typeface="Calibri"/>
              <a:ea typeface="Gill Sans" pitchFamily="-84" charset="0"/>
              <a:cs typeface="Gill Sans" pitchFamily="-84"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Picture 1"/>
          <p:cNvPicPr>
            <a:picLocks noChangeAspect="1" noChangeArrowheads="1"/>
          </p:cNvPicPr>
          <p:nvPr/>
        </p:nvPicPr>
        <p:blipFill>
          <a:blip r:embed="rId3"/>
          <a:srcRect/>
          <a:stretch>
            <a:fillRect/>
          </a:stretch>
        </p:blipFill>
        <p:spPr bwMode="auto">
          <a:xfrm>
            <a:off x="1178719" y="20320"/>
            <a:ext cx="1107281" cy="1110630"/>
          </a:xfrm>
          <a:prstGeom prst="rect">
            <a:avLst/>
          </a:prstGeom>
          <a:noFill/>
          <a:ln w="12700">
            <a:noFill/>
            <a:miter lim="800000"/>
            <a:headEnd/>
            <a:tailEnd/>
          </a:ln>
        </p:spPr>
      </p:pic>
      <p:pic>
        <p:nvPicPr>
          <p:cNvPr id="134146" name="Picture 2"/>
          <p:cNvPicPr>
            <a:picLocks noChangeAspect="1" noChangeArrowheads="1"/>
          </p:cNvPicPr>
          <p:nvPr/>
        </p:nvPicPr>
        <p:blipFill>
          <a:blip r:embed="rId4"/>
          <a:srcRect/>
          <a:stretch>
            <a:fillRect/>
          </a:stretch>
        </p:blipFill>
        <p:spPr bwMode="auto">
          <a:xfrm>
            <a:off x="1178719" y="1241227"/>
            <a:ext cx="7065774" cy="4998739"/>
          </a:xfrm>
          <a:prstGeom prst="rect">
            <a:avLst/>
          </a:prstGeom>
          <a:noFill/>
          <a:ln w="12700">
            <a:noFill/>
            <a:miter lim="800000"/>
            <a:headEnd/>
            <a:tailEnd/>
          </a:ln>
        </p:spPr>
      </p:pic>
      <p:sp>
        <p:nvSpPr>
          <p:cNvPr id="5" name="Rectangle 3"/>
          <p:cNvSpPr>
            <a:spLocks/>
          </p:cNvSpPr>
          <p:nvPr/>
        </p:nvSpPr>
        <p:spPr bwMode="auto">
          <a:xfrm>
            <a:off x="2769791" y="281285"/>
            <a:ext cx="3519518" cy="400110"/>
          </a:xfrm>
          <a:prstGeom prst="rect">
            <a:avLst/>
          </a:prstGeom>
          <a:noFill/>
          <a:ln w="12700">
            <a:noFill/>
            <a:miter lim="800000"/>
            <a:headEnd/>
            <a:tailEnd/>
          </a:ln>
        </p:spPr>
        <p:txBody>
          <a:bodyPr wrap="none" lIns="0" tIns="0" rIns="0" bIns="0" anchor="ctr">
            <a:prstTxWarp prst="textNoShape">
              <a:avLst/>
            </a:prstTxWarp>
            <a:spAutoFit/>
          </a:bodyPr>
          <a:lstStyle/>
          <a:p>
            <a:pPr algn="l"/>
            <a:r>
              <a:rPr lang="en-US" sz="2600" b="1" dirty="0">
                <a:solidFill>
                  <a:schemeClr val="tx1"/>
                </a:solidFill>
                <a:latin typeface="Calibri"/>
                <a:ea typeface="Gill Sans" pitchFamily="-84" charset="0"/>
                <a:cs typeface="Gill Sans" pitchFamily="-84" charset="0"/>
              </a:rPr>
              <a:t>INSPIRE</a:t>
            </a:r>
            <a:r>
              <a:rPr lang="en-US" sz="2600" b="1" dirty="0" smtClean="0">
                <a:solidFill>
                  <a:schemeClr val="tx1"/>
                </a:solidFill>
                <a:latin typeface="Calibri"/>
                <a:ea typeface="Gill Sans" pitchFamily="-84" charset="0"/>
                <a:cs typeface="Gill Sans" pitchFamily="-84" charset="0"/>
              </a:rPr>
              <a:t> directive website</a:t>
            </a:r>
            <a:endParaRPr lang="en-US" sz="2600" b="1" dirty="0">
              <a:solidFill>
                <a:schemeClr val="tx1"/>
              </a:solidFill>
              <a:latin typeface="Calibri"/>
              <a:ea typeface="Gill Sans" pitchFamily="-84" charset="0"/>
              <a:cs typeface="Gill Sans" pitchFamily="-84"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3" name="Picture 1"/>
          <p:cNvPicPr>
            <a:picLocks noChangeAspect="1" noChangeArrowheads="1"/>
          </p:cNvPicPr>
          <p:nvPr/>
        </p:nvPicPr>
        <p:blipFill>
          <a:blip r:embed="rId3"/>
          <a:srcRect/>
          <a:stretch>
            <a:fillRect/>
          </a:stretch>
        </p:blipFill>
        <p:spPr bwMode="auto">
          <a:xfrm>
            <a:off x="1178719" y="68089"/>
            <a:ext cx="1107281" cy="1110630"/>
          </a:xfrm>
          <a:prstGeom prst="rect">
            <a:avLst/>
          </a:prstGeom>
          <a:noFill/>
          <a:ln w="12700">
            <a:noFill/>
            <a:miter lim="800000"/>
            <a:headEnd/>
            <a:tailEnd/>
          </a:ln>
        </p:spPr>
      </p:pic>
      <p:pic>
        <p:nvPicPr>
          <p:cNvPr id="136194" name="Picture 2"/>
          <p:cNvPicPr>
            <a:picLocks noChangeAspect="1" noChangeArrowheads="1"/>
          </p:cNvPicPr>
          <p:nvPr/>
        </p:nvPicPr>
        <p:blipFill>
          <a:blip r:embed="rId4"/>
          <a:srcRect/>
          <a:stretch>
            <a:fillRect/>
          </a:stretch>
        </p:blipFill>
        <p:spPr bwMode="auto">
          <a:xfrm>
            <a:off x="1678425" y="1443653"/>
            <a:ext cx="5931416" cy="4779330"/>
          </a:xfrm>
          <a:prstGeom prst="rect">
            <a:avLst/>
          </a:prstGeom>
          <a:noFill/>
          <a:ln w="12700">
            <a:noFill/>
            <a:miter lim="800000"/>
            <a:headEnd/>
            <a:tailEnd/>
          </a:ln>
        </p:spPr>
      </p:pic>
      <p:sp>
        <p:nvSpPr>
          <p:cNvPr id="5" name="Rectangle 3"/>
          <p:cNvSpPr>
            <a:spLocks/>
          </p:cNvSpPr>
          <p:nvPr/>
        </p:nvSpPr>
        <p:spPr bwMode="auto">
          <a:xfrm>
            <a:off x="3125391" y="281285"/>
            <a:ext cx="2495312" cy="400110"/>
          </a:xfrm>
          <a:prstGeom prst="rect">
            <a:avLst/>
          </a:prstGeom>
          <a:noFill/>
          <a:ln w="12700">
            <a:noFill/>
            <a:miter lim="800000"/>
            <a:headEnd/>
            <a:tailEnd/>
          </a:ln>
        </p:spPr>
        <p:txBody>
          <a:bodyPr wrap="none" lIns="0" tIns="0" rIns="0" bIns="0" anchor="ctr">
            <a:prstTxWarp prst="textNoShape">
              <a:avLst/>
            </a:prstTxWarp>
            <a:spAutoFit/>
          </a:bodyPr>
          <a:lstStyle/>
          <a:p>
            <a:pPr algn="l"/>
            <a:r>
              <a:rPr lang="en-US" sz="2600" b="1" dirty="0">
                <a:solidFill>
                  <a:schemeClr val="tx1"/>
                </a:solidFill>
                <a:latin typeface="Calibri"/>
                <a:ea typeface="Gill Sans" pitchFamily="-84" charset="0"/>
                <a:cs typeface="Gill Sans" pitchFamily="-84" charset="0"/>
              </a:rPr>
              <a:t>INSPIRE</a:t>
            </a:r>
            <a:r>
              <a:rPr lang="en-US" sz="2600" b="1" dirty="0" smtClean="0">
                <a:solidFill>
                  <a:schemeClr val="tx1"/>
                </a:solidFill>
                <a:latin typeface="Calibri"/>
                <a:ea typeface="Gill Sans" pitchFamily="-84" charset="0"/>
                <a:cs typeface="Gill Sans" pitchFamily="-84" charset="0"/>
              </a:rPr>
              <a:t> </a:t>
            </a:r>
            <a:r>
              <a:rPr lang="en-US" sz="2600" b="1" dirty="0" err="1" smtClean="0">
                <a:solidFill>
                  <a:schemeClr val="tx1"/>
                </a:solidFill>
                <a:latin typeface="Calibri"/>
                <a:ea typeface="Gill Sans" pitchFamily="-84" charset="0"/>
                <a:cs typeface="Gill Sans" pitchFamily="-84" charset="0"/>
              </a:rPr>
              <a:t>geoportal</a:t>
            </a:r>
            <a:endParaRPr lang="en-US" sz="2600" b="1" dirty="0">
              <a:solidFill>
                <a:schemeClr val="tx1"/>
              </a:solidFill>
              <a:latin typeface="Calibri"/>
              <a:ea typeface="Gill Sans" pitchFamily="-84" charset="0"/>
              <a:cs typeface="Gill Sans" pitchFamily="-84"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756623" y="622310"/>
            <a:ext cx="3317538" cy="3125129"/>
            <a:chOff x="0" y="0"/>
            <a:chExt cx="3275" cy="3085"/>
          </a:xfrm>
        </p:grpSpPr>
        <p:sp>
          <p:nvSpPr>
            <p:cNvPr id="27657" name="Rectangle 2"/>
            <p:cNvSpPr>
              <a:spLocks/>
            </p:cNvSpPr>
            <p:nvPr/>
          </p:nvSpPr>
          <p:spPr bwMode="auto">
            <a:xfrm>
              <a:off x="123" y="2629"/>
              <a:ext cx="3040" cy="456"/>
            </a:xfrm>
            <a:prstGeom prst="rect">
              <a:avLst/>
            </a:prstGeom>
            <a:noFill/>
            <a:ln w="12700">
              <a:noFill/>
              <a:miter lim="800000"/>
              <a:headEnd/>
              <a:tailEnd/>
            </a:ln>
          </p:spPr>
          <p:txBody>
            <a:bodyPr lIns="0" tIns="0" rIns="0" bIns="0" anchor="ctr">
              <a:prstTxWarp prst="textNoShape">
                <a:avLst/>
              </a:prstTxWarp>
            </a:bodyPr>
            <a:lstStyle/>
            <a:p>
              <a:r>
                <a:rPr lang="en-US">
                  <a:ea typeface="Gill Sans" pitchFamily="-84" charset="0"/>
                  <a:cs typeface="Gill Sans" pitchFamily="-84" charset="0"/>
                </a:rPr>
                <a:t>OBSERVE</a:t>
              </a:r>
            </a:p>
          </p:txBody>
        </p:sp>
        <p:pic>
          <p:nvPicPr>
            <p:cNvPr id="27658" name="Picture 3"/>
            <p:cNvPicPr>
              <a:picLocks noChangeAspect="1" noChangeArrowheads="1"/>
            </p:cNvPicPr>
            <p:nvPr/>
          </p:nvPicPr>
          <p:blipFill>
            <a:blip r:embed="rId3"/>
            <a:srcRect/>
            <a:stretch>
              <a:fillRect/>
            </a:stretch>
          </p:blipFill>
          <p:spPr bwMode="auto">
            <a:xfrm>
              <a:off x="0" y="0"/>
              <a:ext cx="3275" cy="2624"/>
            </a:xfrm>
            <a:prstGeom prst="rect">
              <a:avLst/>
            </a:prstGeom>
            <a:noFill/>
            <a:ln w="12700">
              <a:noFill/>
              <a:miter lim="800000"/>
              <a:headEnd/>
              <a:tailEnd/>
            </a:ln>
          </p:spPr>
        </p:pic>
      </p:grpSp>
      <p:grpSp>
        <p:nvGrpSpPr>
          <p:cNvPr id="3" name="Group 4"/>
          <p:cNvGrpSpPr>
            <a:grpSpLocks/>
          </p:cNvGrpSpPr>
          <p:nvPr/>
        </p:nvGrpSpPr>
        <p:grpSpPr bwMode="auto">
          <a:xfrm>
            <a:off x="5476239" y="743229"/>
            <a:ext cx="3374033" cy="2977712"/>
            <a:chOff x="0" y="0"/>
            <a:chExt cx="3498" cy="3088"/>
          </a:xfrm>
        </p:grpSpPr>
        <p:sp>
          <p:nvSpPr>
            <p:cNvPr id="27655" name="Rectangle 5"/>
            <p:cNvSpPr>
              <a:spLocks/>
            </p:cNvSpPr>
            <p:nvPr/>
          </p:nvSpPr>
          <p:spPr bwMode="auto">
            <a:xfrm>
              <a:off x="234" y="2632"/>
              <a:ext cx="3040" cy="456"/>
            </a:xfrm>
            <a:prstGeom prst="rect">
              <a:avLst/>
            </a:prstGeom>
            <a:noFill/>
            <a:ln w="12700">
              <a:noFill/>
              <a:miter lim="800000"/>
              <a:headEnd/>
              <a:tailEnd/>
            </a:ln>
          </p:spPr>
          <p:txBody>
            <a:bodyPr lIns="0" tIns="0" rIns="0" bIns="0" anchor="ctr">
              <a:prstTxWarp prst="textNoShape">
                <a:avLst/>
              </a:prstTxWarp>
            </a:bodyPr>
            <a:lstStyle/>
            <a:p>
              <a:r>
                <a:rPr lang="en-US">
                  <a:ea typeface="Gill Sans" pitchFamily="-84" charset="0"/>
                  <a:cs typeface="Gill Sans" pitchFamily="-84" charset="0"/>
                </a:rPr>
                <a:t>SHARE</a:t>
              </a:r>
            </a:p>
          </p:txBody>
        </p:sp>
        <p:pic>
          <p:nvPicPr>
            <p:cNvPr id="27656" name="Picture 6"/>
            <p:cNvPicPr>
              <a:picLocks noChangeAspect="1" noChangeArrowheads="1"/>
            </p:cNvPicPr>
            <p:nvPr/>
          </p:nvPicPr>
          <p:blipFill>
            <a:blip r:embed="rId4"/>
            <a:srcRect/>
            <a:stretch>
              <a:fillRect/>
            </a:stretch>
          </p:blipFill>
          <p:spPr bwMode="auto">
            <a:xfrm>
              <a:off x="0" y="0"/>
              <a:ext cx="3498" cy="2624"/>
            </a:xfrm>
            <a:prstGeom prst="rect">
              <a:avLst/>
            </a:prstGeom>
            <a:noFill/>
            <a:ln w="12700">
              <a:noFill/>
              <a:miter lim="800000"/>
              <a:headEnd/>
              <a:tailEnd/>
            </a:ln>
          </p:spPr>
        </p:pic>
      </p:grpSp>
      <p:grpSp>
        <p:nvGrpSpPr>
          <p:cNvPr id="4" name="Group 7"/>
          <p:cNvGrpSpPr>
            <a:grpSpLocks/>
          </p:cNvGrpSpPr>
          <p:nvPr/>
        </p:nvGrpSpPr>
        <p:grpSpPr bwMode="auto">
          <a:xfrm>
            <a:off x="2929127" y="3672499"/>
            <a:ext cx="3207514" cy="2830429"/>
            <a:chOff x="0" y="0"/>
            <a:chExt cx="3496" cy="3084"/>
          </a:xfrm>
        </p:grpSpPr>
        <p:sp>
          <p:nvSpPr>
            <p:cNvPr id="27653" name="Rectangle 8"/>
            <p:cNvSpPr>
              <a:spLocks/>
            </p:cNvSpPr>
            <p:nvPr/>
          </p:nvSpPr>
          <p:spPr bwMode="auto">
            <a:xfrm>
              <a:off x="233" y="2628"/>
              <a:ext cx="3040" cy="456"/>
            </a:xfrm>
            <a:prstGeom prst="rect">
              <a:avLst/>
            </a:prstGeom>
            <a:noFill/>
            <a:ln w="12700">
              <a:noFill/>
              <a:miter lim="800000"/>
              <a:headEnd/>
              <a:tailEnd/>
            </a:ln>
          </p:spPr>
          <p:txBody>
            <a:bodyPr lIns="0" tIns="0" rIns="0" bIns="0" anchor="ctr">
              <a:prstTxWarp prst="textNoShape">
                <a:avLst/>
              </a:prstTxWarp>
            </a:bodyPr>
            <a:lstStyle/>
            <a:p>
              <a:r>
                <a:rPr lang="en-US">
                  <a:ea typeface="Gill Sans" pitchFamily="-84" charset="0"/>
                  <a:cs typeface="Gill Sans" pitchFamily="-84" charset="0"/>
                </a:rPr>
                <a:t>INFORM</a:t>
              </a:r>
            </a:p>
          </p:txBody>
        </p:sp>
        <p:pic>
          <p:nvPicPr>
            <p:cNvPr id="27654" name="Picture 9"/>
            <p:cNvPicPr>
              <a:picLocks noChangeAspect="1" noChangeArrowheads="1"/>
            </p:cNvPicPr>
            <p:nvPr/>
          </p:nvPicPr>
          <p:blipFill>
            <a:blip r:embed="rId5"/>
            <a:srcRect/>
            <a:stretch>
              <a:fillRect/>
            </a:stretch>
          </p:blipFill>
          <p:spPr bwMode="auto">
            <a:xfrm>
              <a:off x="0" y="0"/>
              <a:ext cx="3496" cy="2620"/>
            </a:xfrm>
            <a:prstGeom prst="rect">
              <a:avLst/>
            </a:prstGeom>
            <a:noFill/>
            <a:ln w="12700">
              <a:noFill/>
              <a:miter lim="800000"/>
              <a:headEnd/>
              <a:tailEnd/>
            </a:ln>
          </p:spPr>
        </p:pic>
      </p:gr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1"/>
          <p:cNvPicPr>
            <a:picLocks noChangeAspect="1" noChangeArrowheads="1"/>
          </p:cNvPicPr>
          <p:nvPr/>
        </p:nvPicPr>
        <p:blipFill>
          <a:blip r:embed="rId3"/>
          <a:srcRect/>
          <a:stretch>
            <a:fillRect/>
          </a:stretch>
        </p:blipFill>
        <p:spPr bwMode="auto">
          <a:xfrm>
            <a:off x="1381869" y="947664"/>
            <a:ext cx="6025307" cy="4262809"/>
          </a:xfrm>
          <a:prstGeom prst="rect">
            <a:avLst/>
          </a:prstGeom>
          <a:noFill/>
          <a:ln w="12700">
            <a:noFill/>
            <a:miter lim="800000"/>
            <a:headEnd/>
            <a:tailEnd/>
          </a:ln>
        </p:spPr>
      </p:pic>
      <p:sp>
        <p:nvSpPr>
          <p:cNvPr id="138242" name="Rectangle 2"/>
          <p:cNvSpPr>
            <a:spLocks/>
          </p:cNvSpPr>
          <p:nvPr/>
        </p:nvSpPr>
        <p:spPr bwMode="auto">
          <a:xfrm>
            <a:off x="2479105" y="276820"/>
            <a:ext cx="3483676" cy="369332"/>
          </a:xfrm>
          <a:prstGeom prst="rect">
            <a:avLst/>
          </a:prstGeom>
          <a:noFill/>
          <a:ln w="12700">
            <a:noFill/>
            <a:miter lim="800000"/>
            <a:headEnd/>
            <a:tailEnd/>
          </a:ln>
        </p:spPr>
        <p:txBody>
          <a:bodyPr wrap="none" lIns="0" tIns="0" rIns="0" bIns="0" anchor="ctr">
            <a:prstTxWarp prst="textNoShape">
              <a:avLst/>
            </a:prstTxWarp>
            <a:spAutoFit/>
          </a:bodyPr>
          <a:lstStyle/>
          <a:p>
            <a:r>
              <a:rPr lang="en-US" sz="2400" u="sng" dirty="0">
                <a:solidFill>
                  <a:schemeClr val="tx1"/>
                </a:solidFill>
                <a:ea typeface="Gill Sans" pitchFamily="-84" charset="0"/>
                <a:cs typeface="Gill Sans" pitchFamily="-84" charset="0"/>
                <a:hlinkClick r:id="rId4"/>
              </a:rPr>
              <a:t>http://www.eyeonearth.org</a:t>
            </a:r>
            <a:endParaRPr lang="en-US" sz="2400" u="sng" dirty="0">
              <a:solidFill>
                <a:schemeClr val="tx1"/>
              </a:solidFill>
              <a:ea typeface="Gill Sans" pitchFamily="-84" charset="0"/>
              <a:cs typeface="Gill Sans" pitchFamily="-84" charset="0"/>
            </a:endParaRPr>
          </a:p>
        </p:txBody>
      </p:sp>
      <p:sp>
        <p:nvSpPr>
          <p:cNvPr id="138243" name="TextBox 1"/>
          <p:cNvSpPr txBox="1">
            <a:spLocks noChangeArrowheads="1"/>
          </p:cNvSpPr>
          <p:nvPr/>
        </p:nvSpPr>
        <p:spPr bwMode="auto">
          <a:xfrm>
            <a:off x="15627" y="5413762"/>
            <a:ext cx="9144000" cy="711251"/>
          </a:xfrm>
          <a:prstGeom prst="rect">
            <a:avLst/>
          </a:prstGeom>
          <a:noFill/>
          <a:ln w="9525">
            <a:noFill/>
            <a:miter lim="800000"/>
            <a:headEnd/>
            <a:tailEnd/>
          </a:ln>
        </p:spPr>
        <p:txBody>
          <a:bodyPr lIns="64291" tIns="32146" rIns="64291" bIns="32146">
            <a:prstTxWarp prst="textNoShape">
              <a:avLst/>
            </a:prstTxWarp>
            <a:spAutoFit/>
          </a:bodyPr>
          <a:lstStyle/>
          <a:p>
            <a:pPr algn="ctr"/>
            <a:r>
              <a:rPr lang="en-US" sz="2100" dirty="0">
                <a:latin typeface="Gill Sans"/>
              </a:rPr>
              <a:t>“</a:t>
            </a:r>
            <a:r>
              <a:rPr lang="en-GB" sz="2100" dirty="0">
                <a:latin typeface="Gill Sans"/>
              </a:rPr>
              <a:t>‘</a:t>
            </a:r>
            <a:r>
              <a:rPr lang="en-GB" altLang="ja-JP" sz="2100" dirty="0">
                <a:latin typeface="Gill Sans"/>
              </a:rPr>
              <a:t>global public information network</a:t>
            </a:r>
            <a:r>
              <a:rPr lang="en-GB" sz="2100" dirty="0">
                <a:latin typeface="Gill Sans"/>
              </a:rPr>
              <a:t>’</a:t>
            </a:r>
            <a:r>
              <a:rPr lang="en-GB" altLang="ja-JP" sz="2100" dirty="0">
                <a:latin typeface="Gill Sans"/>
              </a:rPr>
              <a:t> for creating and sharing environmentally relevant data and information online through interactive map-based visualisations</a:t>
            </a:r>
            <a:r>
              <a:rPr lang="en-GB" sz="2100" dirty="0">
                <a:latin typeface="Gill Sans"/>
              </a:rPr>
              <a:t>”</a:t>
            </a:r>
            <a:r>
              <a:rPr lang="en-GB" altLang="ja-JP" sz="2100" dirty="0">
                <a:latin typeface="Gill Sans"/>
              </a:rPr>
              <a:t> </a:t>
            </a:r>
            <a:endParaRPr lang="en-US" sz="2100" dirty="0">
              <a:latin typeface="Gill Sans"/>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1"/>
          <p:cNvSpPr>
            <a:spLocks/>
          </p:cNvSpPr>
          <p:nvPr/>
        </p:nvSpPr>
        <p:spPr bwMode="auto">
          <a:xfrm>
            <a:off x="2593677" y="223242"/>
            <a:ext cx="4206280" cy="369332"/>
          </a:xfrm>
          <a:prstGeom prst="rect">
            <a:avLst/>
          </a:prstGeom>
          <a:noFill/>
          <a:ln w="12700">
            <a:noFill/>
            <a:miter lim="800000"/>
            <a:headEnd/>
            <a:tailEnd/>
          </a:ln>
        </p:spPr>
        <p:txBody>
          <a:bodyPr wrap="none" lIns="0" tIns="0" rIns="0" bIns="0" anchor="ctr">
            <a:prstTxWarp prst="textNoShape">
              <a:avLst/>
            </a:prstTxWarp>
            <a:spAutoFit/>
          </a:bodyPr>
          <a:lstStyle/>
          <a:p>
            <a:r>
              <a:rPr lang="en-US" sz="2400" u="sng" dirty="0">
                <a:solidFill>
                  <a:schemeClr val="tx1"/>
                </a:solidFill>
                <a:latin typeface="Gill Sans"/>
                <a:ea typeface="Gill Sans" pitchFamily="-84" charset="0"/>
                <a:cs typeface="Gill Sans" pitchFamily="-84" charset="0"/>
                <a:hlinkClick r:id="rId3"/>
              </a:rPr>
              <a:t>http://ec.europa.eu/digital-agenda/</a:t>
            </a:r>
            <a:endParaRPr lang="en-US" sz="2400" u="sng" dirty="0">
              <a:solidFill>
                <a:schemeClr val="tx1"/>
              </a:solidFill>
              <a:latin typeface="Gill Sans"/>
              <a:ea typeface="Gill Sans" pitchFamily="-84" charset="0"/>
              <a:cs typeface="Gill Sans" pitchFamily="-84" charset="0"/>
            </a:endParaRPr>
          </a:p>
        </p:txBody>
      </p:sp>
      <p:pic>
        <p:nvPicPr>
          <p:cNvPr id="140290" name="Picture 2"/>
          <p:cNvPicPr>
            <a:picLocks noChangeAspect="1" noChangeArrowheads="1"/>
          </p:cNvPicPr>
          <p:nvPr/>
        </p:nvPicPr>
        <p:blipFill>
          <a:blip r:embed="rId4"/>
          <a:srcRect/>
          <a:stretch>
            <a:fillRect/>
          </a:stretch>
        </p:blipFill>
        <p:spPr bwMode="auto">
          <a:xfrm>
            <a:off x="2245816" y="704532"/>
            <a:ext cx="4554141" cy="4862215"/>
          </a:xfrm>
          <a:prstGeom prst="rect">
            <a:avLst/>
          </a:prstGeom>
          <a:noFill/>
          <a:ln w="12700">
            <a:noFill/>
            <a:miter lim="800000"/>
            <a:headEnd/>
            <a:tailEnd/>
          </a:ln>
        </p:spPr>
      </p:pic>
      <p:sp>
        <p:nvSpPr>
          <p:cNvPr id="140291" name="TextBox 1"/>
          <p:cNvSpPr txBox="1">
            <a:spLocks noChangeArrowheads="1"/>
          </p:cNvSpPr>
          <p:nvPr/>
        </p:nvSpPr>
        <p:spPr bwMode="auto">
          <a:xfrm>
            <a:off x="0" y="5656387"/>
            <a:ext cx="9144000" cy="803584"/>
          </a:xfrm>
          <a:prstGeom prst="rect">
            <a:avLst/>
          </a:prstGeom>
          <a:noFill/>
          <a:ln w="9525">
            <a:noFill/>
            <a:miter lim="800000"/>
            <a:headEnd/>
            <a:tailEnd/>
          </a:ln>
        </p:spPr>
        <p:txBody>
          <a:bodyPr lIns="64291" tIns="32146" rIns="64291" bIns="32146">
            <a:prstTxWarp prst="textNoShape">
              <a:avLst/>
            </a:prstTxWarp>
            <a:spAutoFit/>
          </a:bodyPr>
          <a:lstStyle/>
          <a:p>
            <a:pPr algn="ctr"/>
            <a:r>
              <a:rPr lang="en-US" sz="2400" dirty="0">
                <a:solidFill>
                  <a:schemeClr val="tx1"/>
                </a:solidFill>
                <a:latin typeface="Gill Sans"/>
              </a:rPr>
              <a:t>“to reboot Europe’s economy and help Europe’s citizens and businesses to get the most out of digital technologies”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7262069" y="-118318"/>
            <a:ext cx="1832818" cy="2008064"/>
            <a:chOff x="0" y="0"/>
            <a:chExt cx="1642" cy="1800"/>
          </a:xfrm>
        </p:grpSpPr>
        <p:pic>
          <p:nvPicPr>
            <p:cNvPr id="142339" name="Picture 2"/>
            <p:cNvPicPr>
              <a:picLocks noChangeAspect="1" noChangeArrowheads="1"/>
            </p:cNvPicPr>
            <p:nvPr/>
          </p:nvPicPr>
          <p:blipFill>
            <a:blip r:embed="rId3"/>
            <a:srcRect/>
            <a:stretch>
              <a:fillRect/>
            </a:stretch>
          </p:blipFill>
          <p:spPr bwMode="auto">
            <a:xfrm rot="1328307">
              <a:off x="161" y="207"/>
              <a:ext cx="1319" cy="1115"/>
            </a:xfrm>
            <a:prstGeom prst="rect">
              <a:avLst/>
            </a:prstGeom>
            <a:noFill/>
            <a:ln w="12700">
              <a:noFill/>
              <a:miter lim="800000"/>
              <a:headEnd/>
              <a:tailEnd/>
            </a:ln>
          </p:spPr>
        </p:pic>
        <p:pic>
          <p:nvPicPr>
            <p:cNvPr id="142340" name="Picture 3"/>
            <p:cNvPicPr>
              <a:picLocks noChangeAspect="1" noChangeArrowheads="1"/>
            </p:cNvPicPr>
            <p:nvPr/>
          </p:nvPicPr>
          <p:blipFill>
            <a:blip r:embed="rId3"/>
            <a:srcRect/>
            <a:stretch>
              <a:fillRect/>
            </a:stretch>
          </p:blipFill>
          <p:spPr bwMode="auto">
            <a:xfrm rot="668944">
              <a:off x="159" y="476"/>
              <a:ext cx="1319" cy="1115"/>
            </a:xfrm>
            <a:prstGeom prst="rect">
              <a:avLst/>
            </a:prstGeom>
            <a:noFill/>
            <a:ln w="12700">
              <a:noFill/>
              <a:miter lim="800000"/>
              <a:headEnd/>
              <a:tailEnd/>
            </a:ln>
          </p:spPr>
        </p:pic>
        <p:pic>
          <p:nvPicPr>
            <p:cNvPr id="142341" name="Picture 4"/>
            <p:cNvPicPr>
              <a:picLocks noChangeAspect="1" noChangeArrowheads="1"/>
            </p:cNvPicPr>
            <p:nvPr/>
          </p:nvPicPr>
          <p:blipFill>
            <a:blip r:embed="rId3"/>
            <a:srcRect/>
            <a:stretch>
              <a:fillRect/>
            </a:stretch>
          </p:blipFill>
          <p:spPr bwMode="auto">
            <a:xfrm>
              <a:off x="300" y="684"/>
              <a:ext cx="1319" cy="1116"/>
            </a:xfrm>
            <a:prstGeom prst="rect">
              <a:avLst/>
            </a:prstGeom>
            <a:noFill/>
            <a:ln w="12700">
              <a:noFill/>
              <a:miter lim="800000"/>
              <a:headEnd/>
              <a:tailEnd/>
            </a:ln>
          </p:spPr>
        </p:pic>
      </p:grpSp>
      <p:sp>
        <p:nvSpPr>
          <p:cNvPr id="139269" name="Rectangle 5"/>
          <p:cNvSpPr>
            <a:spLocks/>
          </p:cNvSpPr>
          <p:nvPr/>
        </p:nvSpPr>
        <p:spPr bwMode="auto">
          <a:xfrm>
            <a:off x="267891" y="2076152"/>
            <a:ext cx="8599289" cy="2696766"/>
          </a:xfrm>
          <a:prstGeom prst="rect">
            <a:avLst/>
          </a:prstGeom>
          <a:noFill/>
          <a:ln w="12700">
            <a:noFill/>
            <a:miter lim="800000"/>
            <a:headEnd/>
            <a:tailEnd/>
          </a:ln>
        </p:spPr>
        <p:txBody>
          <a:bodyPr lIns="0" tIns="0" rIns="0" bIns="0" anchor="ctr">
            <a:prstTxWarp prst="textNoShape">
              <a:avLst/>
            </a:prstTxWarp>
          </a:bodyPr>
          <a:lstStyle/>
          <a:p>
            <a:pPr algn="l"/>
            <a:r>
              <a:rPr lang="en-US" sz="3600" dirty="0">
                <a:latin typeface="Gill Sans"/>
                <a:ea typeface="Gill Sans" pitchFamily="-84" charset="0"/>
                <a:cs typeface="Gill Sans" pitchFamily="-84" charset="0"/>
              </a:rPr>
              <a:t>Without sharing environmental data: </a:t>
            </a:r>
          </a:p>
          <a:p>
            <a:pPr algn="l">
              <a:buSzPct val="100000"/>
              <a:buFont typeface="Lucida Grande" pitchFamily="-84" charset="0"/>
              <a:buChar char="‣"/>
            </a:pPr>
            <a:r>
              <a:rPr lang="en-US" sz="3600" dirty="0">
                <a:latin typeface="Gill Sans"/>
                <a:ea typeface="Gill Sans" pitchFamily="-84" charset="0"/>
                <a:cs typeface="Gill Sans" pitchFamily="-84" charset="0"/>
              </a:rPr>
              <a:t> doing science can be difficult, </a:t>
            </a:r>
          </a:p>
          <a:p>
            <a:pPr algn="l">
              <a:buSzPct val="100000"/>
              <a:buFont typeface="Lucida Grande" pitchFamily="-84" charset="0"/>
              <a:buChar char="‣"/>
            </a:pPr>
            <a:r>
              <a:rPr lang="en-US" sz="3600" dirty="0">
                <a:latin typeface="Gill Sans"/>
                <a:ea typeface="Gill Sans" pitchFamily="-84" charset="0"/>
                <a:cs typeface="Gill Sans" pitchFamily="-84" charset="0"/>
              </a:rPr>
              <a:t> taking sound decisions can be problematic,</a:t>
            </a:r>
          </a:p>
          <a:p>
            <a:pPr algn="l">
              <a:buSzPct val="100000"/>
              <a:buFont typeface="Lucida Grande" pitchFamily="-84" charset="0"/>
              <a:buChar char="‣"/>
            </a:pPr>
            <a:r>
              <a:rPr lang="en-US" sz="3600" dirty="0">
                <a:latin typeface="Gill Sans"/>
                <a:ea typeface="Gill Sans" pitchFamily="-84" charset="0"/>
                <a:cs typeface="Gill Sans" pitchFamily="-84" charset="0"/>
              </a:rPr>
              <a:t> and envisioning a sustainable development can be complicated.</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926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3926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3926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3926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69" grpId="0" build="p"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1"/>
          <p:cNvSpPr>
            <a:spLocks/>
          </p:cNvSpPr>
          <p:nvPr/>
        </p:nvSpPr>
        <p:spPr bwMode="auto">
          <a:xfrm>
            <a:off x="203200" y="2067223"/>
            <a:ext cx="8814997" cy="2714625"/>
          </a:xfrm>
          <a:prstGeom prst="rect">
            <a:avLst/>
          </a:prstGeom>
          <a:noFill/>
          <a:ln w="12700">
            <a:noFill/>
            <a:miter lim="800000"/>
            <a:headEnd/>
            <a:tailEnd/>
          </a:ln>
        </p:spPr>
        <p:txBody>
          <a:bodyPr lIns="0" tIns="0" rIns="0" bIns="0" anchor="ctr">
            <a:prstTxWarp prst="textNoShape">
              <a:avLst/>
            </a:prstTxWarp>
          </a:bodyPr>
          <a:lstStyle/>
          <a:p>
            <a:r>
              <a:rPr lang="en-US" sz="3600" dirty="0">
                <a:latin typeface="Gill Sans"/>
                <a:ea typeface="Gill Sans" pitchFamily="-84" charset="0"/>
                <a:cs typeface="Gill Sans" pitchFamily="-84" charset="0"/>
              </a:rPr>
              <a:t>Publicly funded data are a public good, produced in the public interest and thus should be freely available to the maximum extent possible.</a:t>
            </a:r>
          </a:p>
        </p:txBody>
      </p:sp>
      <p:grpSp>
        <p:nvGrpSpPr>
          <p:cNvPr id="2" name="Group 2"/>
          <p:cNvGrpSpPr>
            <a:grpSpLocks/>
          </p:cNvGrpSpPr>
          <p:nvPr/>
        </p:nvGrpSpPr>
        <p:grpSpPr bwMode="auto">
          <a:xfrm>
            <a:off x="7262069" y="-118318"/>
            <a:ext cx="1832818" cy="2008064"/>
            <a:chOff x="0" y="0"/>
            <a:chExt cx="1642" cy="1800"/>
          </a:xfrm>
        </p:grpSpPr>
        <p:pic>
          <p:nvPicPr>
            <p:cNvPr id="144387" name="Picture 3"/>
            <p:cNvPicPr>
              <a:picLocks noChangeAspect="1" noChangeArrowheads="1"/>
            </p:cNvPicPr>
            <p:nvPr/>
          </p:nvPicPr>
          <p:blipFill>
            <a:blip r:embed="rId3"/>
            <a:srcRect/>
            <a:stretch>
              <a:fillRect/>
            </a:stretch>
          </p:blipFill>
          <p:spPr bwMode="auto">
            <a:xfrm rot="1328307">
              <a:off x="161" y="207"/>
              <a:ext cx="1319" cy="1115"/>
            </a:xfrm>
            <a:prstGeom prst="rect">
              <a:avLst/>
            </a:prstGeom>
            <a:noFill/>
            <a:ln w="12700">
              <a:noFill/>
              <a:miter lim="800000"/>
              <a:headEnd/>
              <a:tailEnd/>
            </a:ln>
          </p:spPr>
        </p:pic>
        <p:pic>
          <p:nvPicPr>
            <p:cNvPr id="144388" name="Picture 4"/>
            <p:cNvPicPr>
              <a:picLocks noChangeAspect="1" noChangeArrowheads="1"/>
            </p:cNvPicPr>
            <p:nvPr/>
          </p:nvPicPr>
          <p:blipFill>
            <a:blip r:embed="rId3"/>
            <a:srcRect/>
            <a:stretch>
              <a:fillRect/>
            </a:stretch>
          </p:blipFill>
          <p:spPr bwMode="auto">
            <a:xfrm rot="668944">
              <a:off x="159" y="476"/>
              <a:ext cx="1319" cy="1115"/>
            </a:xfrm>
            <a:prstGeom prst="rect">
              <a:avLst/>
            </a:prstGeom>
            <a:noFill/>
            <a:ln w="12700">
              <a:noFill/>
              <a:miter lim="800000"/>
              <a:headEnd/>
              <a:tailEnd/>
            </a:ln>
          </p:spPr>
        </p:pic>
        <p:pic>
          <p:nvPicPr>
            <p:cNvPr id="144389" name="Picture 5"/>
            <p:cNvPicPr>
              <a:picLocks noChangeAspect="1" noChangeArrowheads="1"/>
            </p:cNvPicPr>
            <p:nvPr/>
          </p:nvPicPr>
          <p:blipFill>
            <a:blip r:embed="rId3"/>
            <a:srcRect/>
            <a:stretch>
              <a:fillRect/>
            </a:stretch>
          </p:blipFill>
          <p:spPr bwMode="auto">
            <a:xfrm>
              <a:off x="300" y="684"/>
              <a:ext cx="1319" cy="1116"/>
            </a:xfrm>
            <a:prstGeom prst="rect">
              <a:avLst/>
            </a:prstGeom>
            <a:noFill/>
            <a:ln w="12700">
              <a:noFill/>
              <a:miter lim="800000"/>
              <a:headEnd/>
              <a:tailEnd/>
            </a:ln>
          </p:spPr>
        </p:pic>
      </p:gr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1"/>
          <p:cNvSpPr>
            <a:spLocks/>
          </p:cNvSpPr>
          <p:nvPr/>
        </p:nvSpPr>
        <p:spPr bwMode="auto">
          <a:xfrm>
            <a:off x="223520" y="1736824"/>
            <a:ext cx="8794677" cy="3375422"/>
          </a:xfrm>
          <a:prstGeom prst="rect">
            <a:avLst/>
          </a:prstGeom>
          <a:noFill/>
          <a:ln w="12700">
            <a:noFill/>
            <a:miter lim="800000"/>
            <a:headEnd/>
            <a:tailEnd/>
          </a:ln>
        </p:spPr>
        <p:txBody>
          <a:bodyPr lIns="0" tIns="0" rIns="0" bIns="0" anchor="ctr">
            <a:prstTxWarp prst="textNoShape">
              <a:avLst/>
            </a:prstTxWarp>
          </a:bodyPr>
          <a:lstStyle/>
          <a:p>
            <a:r>
              <a:rPr lang="en-US" sz="3600" dirty="0">
                <a:latin typeface="Gill Sans"/>
                <a:ea typeface="Gill Sans" pitchFamily="-84" charset="0"/>
                <a:cs typeface="Gill Sans" pitchFamily="-84" charset="0"/>
              </a:rPr>
              <a:t>Sharing and documenting data is part of the elementary scientific approach.</a:t>
            </a:r>
          </a:p>
          <a:p>
            <a:r>
              <a:rPr lang="en-US" sz="3600" dirty="0">
                <a:latin typeface="Gill Sans"/>
                <a:ea typeface="Gill Sans" pitchFamily="-84" charset="0"/>
                <a:cs typeface="Gill Sans" pitchFamily="-84" charset="0"/>
              </a:rPr>
              <a:t> </a:t>
            </a:r>
          </a:p>
          <a:p>
            <a:r>
              <a:rPr lang="en-US" sz="3600" dirty="0">
                <a:latin typeface="Gill Sans"/>
                <a:ea typeface="Gill Sans" pitchFamily="-84" charset="0"/>
                <a:cs typeface="Gill Sans" pitchFamily="-84" charset="0"/>
              </a:rPr>
              <a:t>Enhance scientific accountability and credibility.</a:t>
            </a:r>
          </a:p>
        </p:txBody>
      </p:sp>
      <p:grpSp>
        <p:nvGrpSpPr>
          <p:cNvPr id="2" name="Group 2"/>
          <p:cNvGrpSpPr>
            <a:grpSpLocks/>
          </p:cNvGrpSpPr>
          <p:nvPr/>
        </p:nvGrpSpPr>
        <p:grpSpPr bwMode="auto">
          <a:xfrm>
            <a:off x="7262069" y="-118318"/>
            <a:ext cx="1832818" cy="2008064"/>
            <a:chOff x="0" y="0"/>
            <a:chExt cx="1642" cy="1800"/>
          </a:xfrm>
        </p:grpSpPr>
        <p:pic>
          <p:nvPicPr>
            <p:cNvPr id="146435" name="Picture 3"/>
            <p:cNvPicPr>
              <a:picLocks noChangeAspect="1" noChangeArrowheads="1"/>
            </p:cNvPicPr>
            <p:nvPr/>
          </p:nvPicPr>
          <p:blipFill>
            <a:blip r:embed="rId3"/>
            <a:srcRect/>
            <a:stretch>
              <a:fillRect/>
            </a:stretch>
          </p:blipFill>
          <p:spPr bwMode="auto">
            <a:xfrm rot="1328307">
              <a:off x="161" y="207"/>
              <a:ext cx="1319" cy="1115"/>
            </a:xfrm>
            <a:prstGeom prst="rect">
              <a:avLst/>
            </a:prstGeom>
            <a:noFill/>
            <a:ln w="12700">
              <a:noFill/>
              <a:miter lim="800000"/>
              <a:headEnd/>
              <a:tailEnd/>
            </a:ln>
          </p:spPr>
        </p:pic>
        <p:pic>
          <p:nvPicPr>
            <p:cNvPr id="146436" name="Picture 4"/>
            <p:cNvPicPr>
              <a:picLocks noChangeAspect="1" noChangeArrowheads="1"/>
            </p:cNvPicPr>
            <p:nvPr/>
          </p:nvPicPr>
          <p:blipFill>
            <a:blip r:embed="rId3"/>
            <a:srcRect/>
            <a:stretch>
              <a:fillRect/>
            </a:stretch>
          </p:blipFill>
          <p:spPr bwMode="auto">
            <a:xfrm rot="668944">
              <a:off x="159" y="476"/>
              <a:ext cx="1319" cy="1115"/>
            </a:xfrm>
            <a:prstGeom prst="rect">
              <a:avLst/>
            </a:prstGeom>
            <a:noFill/>
            <a:ln w="12700">
              <a:noFill/>
              <a:miter lim="800000"/>
              <a:headEnd/>
              <a:tailEnd/>
            </a:ln>
          </p:spPr>
        </p:pic>
        <p:pic>
          <p:nvPicPr>
            <p:cNvPr id="146437" name="Picture 5"/>
            <p:cNvPicPr>
              <a:picLocks noChangeAspect="1" noChangeArrowheads="1"/>
            </p:cNvPicPr>
            <p:nvPr/>
          </p:nvPicPr>
          <p:blipFill>
            <a:blip r:embed="rId3"/>
            <a:srcRect/>
            <a:stretch>
              <a:fillRect/>
            </a:stretch>
          </p:blipFill>
          <p:spPr bwMode="auto">
            <a:xfrm>
              <a:off x="300" y="684"/>
              <a:ext cx="1319" cy="1116"/>
            </a:xfrm>
            <a:prstGeom prst="rect">
              <a:avLst/>
            </a:prstGeom>
            <a:noFill/>
            <a:ln w="12700">
              <a:noFill/>
              <a:miter lim="800000"/>
              <a:headEnd/>
              <a:tailEnd/>
            </a:ln>
          </p:spPr>
        </p:pic>
      </p:gr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1"/>
          <p:cNvSpPr>
            <a:spLocks/>
          </p:cNvSpPr>
          <p:nvPr/>
        </p:nvSpPr>
        <p:spPr bwMode="auto">
          <a:xfrm>
            <a:off x="0" y="2277070"/>
            <a:ext cx="9135070" cy="2294930"/>
          </a:xfrm>
          <a:prstGeom prst="rect">
            <a:avLst/>
          </a:prstGeom>
          <a:noFill/>
          <a:ln w="12700">
            <a:noFill/>
            <a:miter lim="800000"/>
            <a:headEnd/>
            <a:tailEnd/>
          </a:ln>
        </p:spPr>
        <p:txBody>
          <a:bodyPr lIns="0" tIns="0" rIns="0" bIns="0" anchor="ctr">
            <a:prstTxWarp prst="textNoShape">
              <a:avLst/>
            </a:prstTxWarp>
          </a:bodyPr>
          <a:lstStyle/>
          <a:p>
            <a:pPr algn="ctr"/>
            <a:r>
              <a:rPr lang="en-US" sz="3600" dirty="0">
                <a:latin typeface="Gill Sans"/>
                <a:ea typeface="Gill Sans" pitchFamily="-84" charset="0"/>
                <a:cs typeface="Gill Sans" pitchFamily="-84" charset="0"/>
              </a:rPr>
              <a:t>Keep it simple and let users experience the benefits of interoperability</a:t>
            </a:r>
          </a:p>
        </p:txBody>
      </p:sp>
      <p:grpSp>
        <p:nvGrpSpPr>
          <p:cNvPr id="2" name="Group 2"/>
          <p:cNvGrpSpPr>
            <a:grpSpLocks/>
          </p:cNvGrpSpPr>
          <p:nvPr/>
        </p:nvGrpSpPr>
        <p:grpSpPr bwMode="auto">
          <a:xfrm>
            <a:off x="7262069" y="-118318"/>
            <a:ext cx="1832818" cy="2008064"/>
            <a:chOff x="0" y="0"/>
            <a:chExt cx="1642" cy="1800"/>
          </a:xfrm>
        </p:grpSpPr>
        <p:pic>
          <p:nvPicPr>
            <p:cNvPr id="148483" name="Picture 3"/>
            <p:cNvPicPr>
              <a:picLocks noChangeAspect="1" noChangeArrowheads="1"/>
            </p:cNvPicPr>
            <p:nvPr/>
          </p:nvPicPr>
          <p:blipFill>
            <a:blip r:embed="rId3"/>
            <a:srcRect/>
            <a:stretch>
              <a:fillRect/>
            </a:stretch>
          </p:blipFill>
          <p:spPr bwMode="auto">
            <a:xfrm rot="1328307">
              <a:off x="161" y="207"/>
              <a:ext cx="1319" cy="1115"/>
            </a:xfrm>
            <a:prstGeom prst="rect">
              <a:avLst/>
            </a:prstGeom>
            <a:noFill/>
            <a:ln w="12700">
              <a:noFill/>
              <a:miter lim="800000"/>
              <a:headEnd/>
              <a:tailEnd/>
            </a:ln>
          </p:spPr>
        </p:pic>
        <p:pic>
          <p:nvPicPr>
            <p:cNvPr id="148484" name="Picture 4"/>
            <p:cNvPicPr>
              <a:picLocks noChangeAspect="1" noChangeArrowheads="1"/>
            </p:cNvPicPr>
            <p:nvPr/>
          </p:nvPicPr>
          <p:blipFill>
            <a:blip r:embed="rId3"/>
            <a:srcRect/>
            <a:stretch>
              <a:fillRect/>
            </a:stretch>
          </p:blipFill>
          <p:spPr bwMode="auto">
            <a:xfrm rot="668944">
              <a:off x="159" y="476"/>
              <a:ext cx="1319" cy="1115"/>
            </a:xfrm>
            <a:prstGeom prst="rect">
              <a:avLst/>
            </a:prstGeom>
            <a:noFill/>
            <a:ln w="12700">
              <a:noFill/>
              <a:miter lim="800000"/>
              <a:headEnd/>
              <a:tailEnd/>
            </a:ln>
          </p:spPr>
        </p:pic>
        <p:pic>
          <p:nvPicPr>
            <p:cNvPr id="148485" name="Picture 5"/>
            <p:cNvPicPr>
              <a:picLocks noChangeAspect="1" noChangeArrowheads="1"/>
            </p:cNvPicPr>
            <p:nvPr/>
          </p:nvPicPr>
          <p:blipFill>
            <a:blip r:embed="rId3"/>
            <a:srcRect/>
            <a:stretch>
              <a:fillRect/>
            </a:stretch>
          </p:blipFill>
          <p:spPr bwMode="auto">
            <a:xfrm>
              <a:off x="300" y="684"/>
              <a:ext cx="1319" cy="1116"/>
            </a:xfrm>
            <a:prstGeom prst="rect">
              <a:avLst/>
            </a:prstGeom>
            <a:noFill/>
            <a:ln w="12700">
              <a:noFill/>
              <a:miter lim="800000"/>
              <a:headEnd/>
              <a:tailEnd/>
            </a:ln>
          </p:spPr>
        </p:pic>
      </p:gr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1"/>
          <p:cNvSpPr>
            <a:spLocks/>
          </p:cNvSpPr>
          <p:nvPr/>
        </p:nvSpPr>
        <p:spPr bwMode="auto">
          <a:xfrm>
            <a:off x="0" y="2277070"/>
            <a:ext cx="9135070" cy="2294930"/>
          </a:xfrm>
          <a:prstGeom prst="rect">
            <a:avLst/>
          </a:prstGeom>
          <a:noFill/>
          <a:ln w="12700">
            <a:noFill/>
            <a:miter lim="800000"/>
            <a:headEnd/>
            <a:tailEnd/>
          </a:ln>
        </p:spPr>
        <p:txBody>
          <a:bodyPr lIns="0" tIns="0" rIns="0" bIns="0" anchor="ctr">
            <a:prstTxWarp prst="textNoShape">
              <a:avLst/>
            </a:prstTxWarp>
          </a:bodyPr>
          <a:lstStyle/>
          <a:p>
            <a:pPr algn="ctr"/>
            <a:r>
              <a:rPr lang="en-US" sz="3600" dirty="0">
                <a:latin typeface="Gill Sans"/>
                <a:ea typeface="Gill Sans" pitchFamily="-84" charset="0"/>
                <a:cs typeface="Gill Sans" pitchFamily="-84" charset="0"/>
              </a:rPr>
              <a:t>Make your data discoverable</a:t>
            </a:r>
          </a:p>
          <a:p>
            <a:pPr algn="ctr"/>
            <a:endParaRPr lang="en-US" sz="3600" dirty="0">
              <a:latin typeface="Gill Sans"/>
              <a:ea typeface="Gill Sans" pitchFamily="-84" charset="0"/>
              <a:cs typeface="Gill Sans" pitchFamily="-84" charset="0"/>
            </a:endParaRPr>
          </a:p>
          <a:p>
            <a:pPr algn="ctr"/>
            <a:r>
              <a:rPr lang="en-US" sz="3600" dirty="0">
                <a:latin typeface="Gill Sans"/>
                <a:ea typeface="Gill Sans" pitchFamily="-84" charset="0"/>
                <a:cs typeface="Gill Sans" pitchFamily="-84" charset="0"/>
              </a:rPr>
              <a:t>Promote GEOSS &amp; OGC</a:t>
            </a:r>
          </a:p>
        </p:txBody>
      </p:sp>
      <p:grpSp>
        <p:nvGrpSpPr>
          <p:cNvPr id="2" name="Group 2"/>
          <p:cNvGrpSpPr>
            <a:grpSpLocks/>
          </p:cNvGrpSpPr>
          <p:nvPr/>
        </p:nvGrpSpPr>
        <p:grpSpPr bwMode="auto">
          <a:xfrm>
            <a:off x="7262069" y="-118318"/>
            <a:ext cx="1832818" cy="2008064"/>
            <a:chOff x="0" y="0"/>
            <a:chExt cx="1642" cy="1800"/>
          </a:xfrm>
        </p:grpSpPr>
        <p:pic>
          <p:nvPicPr>
            <p:cNvPr id="150531" name="Picture 3"/>
            <p:cNvPicPr>
              <a:picLocks noChangeAspect="1" noChangeArrowheads="1"/>
            </p:cNvPicPr>
            <p:nvPr/>
          </p:nvPicPr>
          <p:blipFill>
            <a:blip r:embed="rId3"/>
            <a:srcRect/>
            <a:stretch>
              <a:fillRect/>
            </a:stretch>
          </p:blipFill>
          <p:spPr bwMode="auto">
            <a:xfrm rot="1328307">
              <a:off x="161" y="207"/>
              <a:ext cx="1319" cy="1115"/>
            </a:xfrm>
            <a:prstGeom prst="rect">
              <a:avLst/>
            </a:prstGeom>
            <a:noFill/>
            <a:ln w="12700">
              <a:noFill/>
              <a:miter lim="800000"/>
              <a:headEnd/>
              <a:tailEnd/>
            </a:ln>
          </p:spPr>
        </p:pic>
        <p:pic>
          <p:nvPicPr>
            <p:cNvPr id="150532" name="Picture 4"/>
            <p:cNvPicPr>
              <a:picLocks noChangeAspect="1" noChangeArrowheads="1"/>
            </p:cNvPicPr>
            <p:nvPr/>
          </p:nvPicPr>
          <p:blipFill>
            <a:blip r:embed="rId3"/>
            <a:srcRect/>
            <a:stretch>
              <a:fillRect/>
            </a:stretch>
          </p:blipFill>
          <p:spPr bwMode="auto">
            <a:xfrm rot="668944">
              <a:off x="159" y="476"/>
              <a:ext cx="1319" cy="1115"/>
            </a:xfrm>
            <a:prstGeom prst="rect">
              <a:avLst/>
            </a:prstGeom>
            <a:noFill/>
            <a:ln w="12700">
              <a:noFill/>
              <a:miter lim="800000"/>
              <a:headEnd/>
              <a:tailEnd/>
            </a:ln>
          </p:spPr>
        </p:pic>
        <p:pic>
          <p:nvPicPr>
            <p:cNvPr id="150533" name="Picture 5"/>
            <p:cNvPicPr>
              <a:picLocks noChangeAspect="1" noChangeArrowheads="1"/>
            </p:cNvPicPr>
            <p:nvPr/>
          </p:nvPicPr>
          <p:blipFill>
            <a:blip r:embed="rId3"/>
            <a:srcRect/>
            <a:stretch>
              <a:fillRect/>
            </a:stretch>
          </p:blipFill>
          <p:spPr bwMode="auto">
            <a:xfrm>
              <a:off x="300" y="684"/>
              <a:ext cx="1319" cy="1116"/>
            </a:xfrm>
            <a:prstGeom prst="rect">
              <a:avLst/>
            </a:prstGeom>
            <a:noFill/>
            <a:ln w="12700">
              <a:noFill/>
              <a:miter lim="800000"/>
              <a:headEnd/>
              <a:tailEnd/>
            </a:ln>
          </p:spPr>
        </p:pic>
      </p:gr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1"/>
          <p:cNvSpPr>
            <a:spLocks/>
          </p:cNvSpPr>
          <p:nvPr/>
        </p:nvSpPr>
        <p:spPr bwMode="auto">
          <a:xfrm>
            <a:off x="0" y="2567285"/>
            <a:ext cx="9135070" cy="1714500"/>
          </a:xfrm>
          <a:prstGeom prst="rect">
            <a:avLst/>
          </a:prstGeom>
          <a:noFill/>
          <a:ln w="12700">
            <a:noFill/>
            <a:miter lim="800000"/>
            <a:headEnd/>
            <a:tailEnd/>
          </a:ln>
        </p:spPr>
        <p:txBody>
          <a:bodyPr lIns="0" tIns="0" rIns="0" bIns="0" anchor="ctr">
            <a:prstTxWarp prst="textNoShape">
              <a:avLst/>
            </a:prstTxWarp>
          </a:bodyPr>
          <a:lstStyle/>
          <a:p>
            <a:pPr algn="ctr"/>
            <a:endParaRPr lang="en-US" sz="3600" dirty="0">
              <a:latin typeface="Gill Sans"/>
              <a:ea typeface="Gill Sans" pitchFamily="-84" charset="0"/>
              <a:cs typeface="Gill Sans" pitchFamily="-84" charset="0"/>
            </a:endParaRPr>
          </a:p>
          <a:p>
            <a:pPr algn="ctr"/>
            <a:r>
              <a:rPr lang="en-US" sz="3600" dirty="0">
                <a:latin typeface="Gill Sans"/>
                <a:ea typeface="Gill Sans" pitchFamily="-84" charset="0"/>
                <a:cs typeface="Gill Sans" pitchFamily="-84" charset="0"/>
              </a:rPr>
              <a:t>SHARE, SHARE, SHARE!</a:t>
            </a:r>
          </a:p>
        </p:txBody>
      </p:sp>
      <p:grpSp>
        <p:nvGrpSpPr>
          <p:cNvPr id="2" name="Group 2"/>
          <p:cNvGrpSpPr>
            <a:grpSpLocks/>
          </p:cNvGrpSpPr>
          <p:nvPr/>
        </p:nvGrpSpPr>
        <p:grpSpPr bwMode="auto">
          <a:xfrm>
            <a:off x="7262069" y="-118318"/>
            <a:ext cx="1832818" cy="2008064"/>
            <a:chOff x="0" y="0"/>
            <a:chExt cx="1642" cy="1800"/>
          </a:xfrm>
        </p:grpSpPr>
        <p:pic>
          <p:nvPicPr>
            <p:cNvPr id="152579" name="Picture 3"/>
            <p:cNvPicPr>
              <a:picLocks noChangeAspect="1" noChangeArrowheads="1"/>
            </p:cNvPicPr>
            <p:nvPr/>
          </p:nvPicPr>
          <p:blipFill>
            <a:blip r:embed="rId3"/>
            <a:srcRect/>
            <a:stretch>
              <a:fillRect/>
            </a:stretch>
          </p:blipFill>
          <p:spPr bwMode="auto">
            <a:xfrm rot="1328307">
              <a:off x="161" y="207"/>
              <a:ext cx="1319" cy="1115"/>
            </a:xfrm>
            <a:prstGeom prst="rect">
              <a:avLst/>
            </a:prstGeom>
            <a:noFill/>
            <a:ln w="12700">
              <a:noFill/>
              <a:miter lim="800000"/>
              <a:headEnd/>
              <a:tailEnd/>
            </a:ln>
          </p:spPr>
        </p:pic>
        <p:pic>
          <p:nvPicPr>
            <p:cNvPr id="152580" name="Picture 4"/>
            <p:cNvPicPr>
              <a:picLocks noChangeAspect="1" noChangeArrowheads="1"/>
            </p:cNvPicPr>
            <p:nvPr/>
          </p:nvPicPr>
          <p:blipFill>
            <a:blip r:embed="rId3"/>
            <a:srcRect/>
            <a:stretch>
              <a:fillRect/>
            </a:stretch>
          </p:blipFill>
          <p:spPr bwMode="auto">
            <a:xfrm rot="668944">
              <a:off x="159" y="476"/>
              <a:ext cx="1319" cy="1115"/>
            </a:xfrm>
            <a:prstGeom prst="rect">
              <a:avLst/>
            </a:prstGeom>
            <a:noFill/>
            <a:ln w="12700">
              <a:noFill/>
              <a:miter lim="800000"/>
              <a:headEnd/>
              <a:tailEnd/>
            </a:ln>
          </p:spPr>
        </p:pic>
        <p:pic>
          <p:nvPicPr>
            <p:cNvPr id="152581" name="Picture 5"/>
            <p:cNvPicPr>
              <a:picLocks noChangeAspect="1" noChangeArrowheads="1"/>
            </p:cNvPicPr>
            <p:nvPr/>
          </p:nvPicPr>
          <p:blipFill>
            <a:blip r:embed="rId3"/>
            <a:srcRect/>
            <a:stretch>
              <a:fillRect/>
            </a:stretch>
          </p:blipFill>
          <p:spPr bwMode="auto">
            <a:xfrm>
              <a:off x="300" y="684"/>
              <a:ext cx="1319" cy="1116"/>
            </a:xfrm>
            <a:prstGeom prst="rect">
              <a:avLst/>
            </a:prstGeom>
            <a:noFill/>
            <a:ln w="12700">
              <a:noFill/>
              <a:miter lim="800000"/>
              <a:headEnd/>
              <a:tailEnd/>
            </a:ln>
          </p:spPr>
        </p:pic>
      </p:gr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AE6021A-3E9D-954B-AEED-16E2F3D7148C}" type="slidenum">
              <a:rPr lang="en-US" smtClean="0"/>
              <a:pPr/>
              <a:t>68</a:t>
            </a:fld>
            <a:endParaRPr lang="en-US"/>
          </a:p>
        </p:txBody>
      </p:sp>
      <p:sp>
        <p:nvSpPr>
          <p:cNvPr id="7" name="TextBox 6"/>
          <p:cNvSpPr txBox="1"/>
          <p:nvPr/>
        </p:nvSpPr>
        <p:spPr>
          <a:xfrm>
            <a:off x="457200" y="415457"/>
            <a:ext cx="8229600" cy="492443"/>
          </a:xfrm>
          <a:prstGeom prst="rect">
            <a:avLst/>
          </a:prstGeom>
          <a:noFill/>
        </p:spPr>
        <p:txBody>
          <a:bodyPr wrap="square" rtlCol="0">
            <a:spAutoFit/>
          </a:bodyPr>
          <a:lstStyle/>
          <a:p>
            <a:r>
              <a:rPr lang="en-US" sz="2600" b="1" dirty="0" smtClean="0"/>
              <a:t>What is </a:t>
            </a:r>
            <a:r>
              <a:rPr lang="en-US" sz="2600" b="1" i="1" dirty="0" smtClean="0"/>
              <a:t>Bringing GEOSS into practice</a:t>
            </a:r>
            <a:r>
              <a:rPr lang="en-US" sz="2600" b="1" dirty="0" smtClean="0"/>
              <a:t> ?</a:t>
            </a:r>
            <a:endParaRPr lang="en-US" sz="2600" b="1" dirty="0"/>
          </a:p>
        </p:txBody>
      </p:sp>
      <p:sp>
        <p:nvSpPr>
          <p:cNvPr id="10" name="Content Placeholder 2"/>
          <p:cNvSpPr>
            <a:spLocks noGrp="1"/>
          </p:cNvSpPr>
          <p:nvPr>
            <p:ph sz="quarter" idx="4294967295"/>
          </p:nvPr>
        </p:nvSpPr>
        <p:spPr>
          <a:xfrm>
            <a:off x="299891" y="1224845"/>
            <a:ext cx="3991898" cy="4703789"/>
          </a:xfrm>
          <a:prstGeom prst="rect">
            <a:avLst/>
          </a:prstGeom>
        </p:spPr>
        <p:txBody>
          <a:bodyPr>
            <a:noAutofit/>
          </a:bodyPr>
          <a:lstStyle/>
          <a:p>
            <a:pPr marL="0" indent="0"/>
            <a:r>
              <a:rPr lang="en-GB" sz="1800" dirty="0" smtClean="0">
                <a:latin typeface="+mj-lt"/>
                <a:cs typeface="Corbel"/>
              </a:rPr>
              <a:t> Train-the-trainers course developed in the framework of the FP7 </a:t>
            </a:r>
            <a:r>
              <a:rPr lang="en-GB" sz="1800" dirty="0" err="1" smtClean="0">
                <a:latin typeface="+mj-lt"/>
                <a:cs typeface="Corbel"/>
              </a:rPr>
              <a:t>enviroGRIDS</a:t>
            </a:r>
            <a:r>
              <a:rPr lang="en-GB" sz="1800" dirty="0" smtClean="0">
                <a:latin typeface="+mj-lt"/>
                <a:cs typeface="Corbel"/>
              </a:rPr>
              <a:t> project by UNIGE</a:t>
            </a:r>
            <a:endParaRPr lang="en-GB" sz="1800" dirty="0" smtClean="0">
              <a:cs typeface="Corbel"/>
            </a:endParaRPr>
          </a:p>
          <a:p>
            <a:pPr marL="0" indent="0"/>
            <a:endParaRPr lang="en-GB" sz="1800" dirty="0" smtClean="0">
              <a:cs typeface="Corbel"/>
            </a:endParaRPr>
          </a:p>
          <a:p>
            <a:pPr marL="0" indent="0"/>
            <a:endParaRPr lang="en-GB" sz="1800" dirty="0">
              <a:cs typeface="Corbel"/>
            </a:endParaRPr>
          </a:p>
          <a:p>
            <a:pPr marL="0" indent="0"/>
            <a:r>
              <a:rPr lang="en-GB" sz="1800" dirty="0" smtClean="0">
                <a:cs typeface="Corbel"/>
              </a:rPr>
              <a:t> Goal: promoting GEO/GEOSS data sharing principles through the use of open source &amp; interoperable solutions</a:t>
            </a:r>
          </a:p>
          <a:p>
            <a:pPr marL="0" indent="0"/>
            <a:endParaRPr lang="en-GB" sz="1800" dirty="0">
              <a:latin typeface="+mj-lt"/>
              <a:cs typeface="Corbel"/>
            </a:endParaRPr>
          </a:p>
          <a:p>
            <a:pPr marL="0" indent="0"/>
            <a:endParaRPr lang="en-GB" sz="1800" dirty="0" smtClean="0">
              <a:latin typeface="+mj-lt"/>
              <a:cs typeface="Corbel"/>
            </a:endParaRPr>
          </a:p>
          <a:p>
            <a:pPr marL="0" indent="0"/>
            <a:r>
              <a:rPr lang="en-GB" sz="1800" dirty="0" smtClean="0">
                <a:latin typeface="+mj-lt"/>
                <a:cs typeface="Corbel"/>
              </a:rPr>
              <a:t> Already 450 attendees</a:t>
            </a:r>
          </a:p>
          <a:p>
            <a:pPr marL="0" indent="0"/>
            <a:endParaRPr lang="en-GB" sz="1800" dirty="0" smtClean="0">
              <a:latin typeface="+mj-lt"/>
              <a:cs typeface="Corbel"/>
            </a:endParaRPr>
          </a:p>
          <a:p>
            <a:pPr marL="0" indent="0"/>
            <a:r>
              <a:rPr lang="en-GB" sz="1800" dirty="0">
                <a:latin typeface="+mj-lt"/>
                <a:cs typeface="Corbel"/>
              </a:rPr>
              <a:t> </a:t>
            </a:r>
            <a:r>
              <a:rPr lang="en-GB" sz="1800" dirty="0" smtClean="0">
                <a:latin typeface="+mj-lt"/>
                <a:cs typeface="Corbel"/>
              </a:rPr>
              <a:t>More dates on </a:t>
            </a:r>
            <a:r>
              <a:rPr lang="en-GB" sz="1800" dirty="0" smtClean="0">
                <a:latin typeface="+mj-lt"/>
                <a:cs typeface="Corbel"/>
                <a:hlinkClick r:id="rId2"/>
              </a:rPr>
              <a:t>www.geossintopractice.org</a:t>
            </a:r>
            <a:r>
              <a:rPr lang="en-GB" sz="1800" dirty="0" smtClean="0">
                <a:latin typeface="+mj-lt"/>
                <a:cs typeface="Corbel"/>
              </a:rPr>
              <a:t> </a:t>
            </a:r>
            <a:endParaRPr lang="en-GB" sz="1800" dirty="0">
              <a:latin typeface="+mj-lt"/>
              <a:cs typeface="Corbel"/>
            </a:endParaRPr>
          </a:p>
        </p:txBody>
      </p:sp>
      <p:pic>
        <p:nvPicPr>
          <p:cNvPr id="11" name="Image 8" descr="Screen Shot 2013-09-06 at 16.11.27.png"/>
          <p:cNvPicPr>
            <a:picLocks noChangeAspect="1"/>
          </p:cNvPicPr>
          <p:nvPr/>
        </p:nvPicPr>
        <p:blipFill>
          <a:blip r:embed="rId3"/>
          <a:stretch>
            <a:fillRect/>
          </a:stretch>
        </p:blipFill>
        <p:spPr>
          <a:xfrm>
            <a:off x="4557253" y="1174284"/>
            <a:ext cx="4144295" cy="5126963"/>
          </a:xfrm>
          <a:prstGeom prst="rect">
            <a:avLst/>
          </a:prstGeom>
        </p:spPr>
      </p:pic>
    </p:spTree>
    <p:extLst>
      <p:ext uri="{BB962C8B-B14F-4D97-AF65-F5344CB8AC3E}">
        <p14:creationId xmlns:p14="http://schemas.microsoft.com/office/powerpoint/2010/main" val="12169044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914400" y="415456"/>
            <a:ext cx="8229600" cy="492443"/>
          </a:xfrm>
          <a:prstGeom prst="rect">
            <a:avLst/>
          </a:prstGeom>
          <a:noFill/>
        </p:spPr>
        <p:txBody>
          <a:bodyPr wrap="square" rtlCol="0">
            <a:spAutoFit/>
          </a:bodyPr>
          <a:lstStyle/>
          <a:p>
            <a:r>
              <a:rPr lang="en-US" sz="2600" b="1" dirty="0" smtClean="0"/>
              <a:t>FP7 EOPOWER and IASON upgrade</a:t>
            </a:r>
            <a:endParaRPr lang="en-US" sz="2600" b="1" dirty="0"/>
          </a:p>
        </p:txBody>
      </p:sp>
      <p:sp>
        <p:nvSpPr>
          <p:cNvPr id="9" name="Content Placeholder 2"/>
          <p:cNvSpPr>
            <a:spLocks noGrp="1"/>
          </p:cNvSpPr>
          <p:nvPr>
            <p:ph sz="quarter" idx="4294967295"/>
          </p:nvPr>
        </p:nvSpPr>
        <p:spPr>
          <a:xfrm>
            <a:off x="299891" y="1224845"/>
            <a:ext cx="3783075" cy="4703789"/>
          </a:xfrm>
          <a:prstGeom prst="rect">
            <a:avLst/>
          </a:prstGeom>
        </p:spPr>
        <p:txBody>
          <a:bodyPr>
            <a:noAutofit/>
          </a:bodyPr>
          <a:lstStyle/>
          <a:p>
            <a:pPr marL="0" indent="0"/>
            <a:r>
              <a:rPr lang="en-GB" sz="1800" dirty="0" smtClean="0">
                <a:latin typeface="+mj-lt"/>
                <a:cs typeface="Corbel"/>
              </a:rPr>
              <a:t> Upgraded in common FP7 EOPOWER + IASON tasks by UNIGE, UNEP and CNR-IIA </a:t>
            </a:r>
          </a:p>
          <a:p>
            <a:pPr marL="0" indent="0"/>
            <a:endParaRPr lang="en-GB" sz="1800" dirty="0">
              <a:latin typeface="+mj-lt"/>
              <a:cs typeface="Corbel"/>
            </a:endParaRPr>
          </a:p>
          <a:p>
            <a:pPr marL="0" indent="0"/>
            <a:endParaRPr lang="en-GB" sz="1800" dirty="0" smtClean="0">
              <a:latin typeface="+mj-lt"/>
              <a:cs typeface="Corbel"/>
            </a:endParaRPr>
          </a:p>
          <a:p>
            <a:pPr marL="0" indent="0"/>
            <a:r>
              <a:rPr lang="en-GB" sz="1800" dirty="0" smtClean="0">
                <a:latin typeface="+mj-lt"/>
                <a:cs typeface="Corbel"/>
              </a:rPr>
              <a:t> Upgrade includes:</a:t>
            </a:r>
          </a:p>
          <a:p>
            <a:pPr marL="400050" lvl="1" indent="0"/>
            <a:r>
              <a:rPr lang="en-GB" sz="1600" dirty="0" smtClean="0">
                <a:latin typeface="+mj-lt"/>
                <a:cs typeface="Corbel"/>
              </a:rPr>
              <a:t> new chapters (PyWPS, Discovery and Access Broker)</a:t>
            </a:r>
          </a:p>
          <a:p>
            <a:pPr marL="400050" lvl="1" indent="0"/>
            <a:r>
              <a:rPr lang="en-GB" sz="1600" dirty="0" smtClean="0">
                <a:latin typeface="+mj-lt"/>
                <a:cs typeface="Corbel"/>
              </a:rPr>
              <a:t> latest software versions</a:t>
            </a:r>
          </a:p>
          <a:p>
            <a:pPr marL="400050" lvl="1" indent="0"/>
            <a:r>
              <a:rPr lang="en-GB" sz="1600" dirty="0" smtClean="0">
                <a:latin typeface="+mj-lt"/>
                <a:cs typeface="Corbel"/>
              </a:rPr>
              <a:t> more step-by-step hands-on</a:t>
            </a:r>
          </a:p>
          <a:p>
            <a:pPr marL="400050" lvl="1" indent="0"/>
            <a:r>
              <a:rPr lang="en-GB" sz="1600" dirty="0" smtClean="0">
                <a:latin typeface="+mj-lt"/>
                <a:cs typeface="Corbel"/>
              </a:rPr>
              <a:t> some sections translated in 6 languages (expected Nov. 2014)</a:t>
            </a:r>
          </a:p>
        </p:txBody>
      </p:sp>
      <p:grpSp>
        <p:nvGrpSpPr>
          <p:cNvPr id="12" name="Group 11"/>
          <p:cNvGrpSpPr/>
          <p:nvPr/>
        </p:nvGrpSpPr>
        <p:grpSpPr>
          <a:xfrm>
            <a:off x="4682763" y="2396518"/>
            <a:ext cx="4157818" cy="1361495"/>
            <a:chOff x="532573" y="2206044"/>
            <a:chExt cx="4157818" cy="1361495"/>
          </a:xfrm>
        </p:grpSpPr>
        <p:pic>
          <p:nvPicPr>
            <p:cNvPr id="13" name="Picture 12" descr="eopower_logo_web_transparent_background_highre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1248" y="2206044"/>
              <a:ext cx="1929143" cy="975472"/>
            </a:xfrm>
            <a:prstGeom prst="rect">
              <a:avLst/>
            </a:prstGeom>
          </p:spPr>
        </p:pic>
        <p:pic>
          <p:nvPicPr>
            <p:cNvPr id="14" name="Picture 13" descr="iason_log_smal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313" y="2403212"/>
              <a:ext cx="1308100" cy="660400"/>
            </a:xfrm>
            <a:prstGeom prst="rect">
              <a:avLst/>
            </a:prstGeom>
          </p:spPr>
        </p:pic>
        <p:sp>
          <p:nvSpPr>
            <p:cNvPr id="15" name="TextBox 14"/>
            <p:cNvSpPr txBox="1"/>
            <p:nvPr/>
          </p:nvSpPr>
          <p:spPr>
            <a:xfrm>
              <a:off x="532573" y="3227472"/>
              <a:ext cx="1758702" cy="338554"/>
            </a:xfrm>
            <a:prstGeom prst="rect">
              <a:avLst/>
            </a:prstGeom>
            <a:noFill/>
          </p:spPr>
          <p:txBody>
            <a:bodyPr wrap="none" rtlCol="0">
              <a:spAutoFit/>
            </a:bodyPr>
            <a:lstStyle/>
            <a:p>
              <a:r>
                <a:rPr lang="en-US" sz="1600" i="1" dirty="0" smtClean="0"/>
                <a:t>www.iason-fp7.eu</a:t>
              </a:r>
              <a:endParaRPr lang="en-US" sz="1600" i="1" dirty="0"/>
            </a:p>
          </p:txBody>
        </p:sp>
        <p:sp>
          <p:nvSpPr>
            <p:cNvPr id="16" name="TextBox 15"/>
            <p:cNvSpPr txBox="1"/>
            <p:nvPr/>
          </p:nvSpPr>
          <p:spPr>
            <a:xfrm>
              <a:off x="2952418" y="3228985"/>
              <a:ext cx="1709610" cy="338554"/>
            </a:xfrm>
            <a:prstGeom prst="rect">
              <a:avLst/>
            </a:prstGeom>
            <a:noFill/>
          </p:spPr>
          <p:txBody>
            <a:bodyPr wrap="none" rtlCol="0">
              <a:spAutoFit/>
            </a:bodyPr>
            <a:lstStyle/>
            <a:p>
              <a:r>
                <a:rPr lang="en-US" sz="1600" i="1" dirty="0" err="1" smtClean="0"/>
                <a:t>www.eopower.eu</a:t>
              </a:r>
              <a:endParaRPr lang="en-US" sz="1600" i="1" dirty="0"/>
            </a:p>
          </p:txBody>
        </p:sp>
      </p:grpSp>
    </p:spTree>
    <p:extLst>
      <p:ext uri="{BB962C8B-B14F-4D97-AF65-F5344CB8AC3E}">
        <p14:creationId xmlns:p14="http://schemas.microsoft.com/office/powerpoint/2010/main" val="12169044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xEl>
                                              <p:pRg st="6" end="6"/>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
          <p:cNvPicPr>
            <a:picLocks noChangeAspect="1" noChangeArrowheads="1"/>
          </p:cNvPicPr>
          <p:nvPr/>
        </p:nvPicPr>
        <p:blipFill>
          <a:blip r:embed="rId3"/>
          <a:srcRect/>
          <a:stretch>
            <a:fillRect/>
          </a:stretch>
        </p:blipFill>
        <p:spPr bwMode="auto">
          <a:xfrm>
            <a:off x="2384227" y="1151929"/>
            <a:ext cx="4376663" cy="3214688"/>
          </a:xfrm>
          <a:prstGeom prst="rect">
            <a:avLst/>
          </a:prstGeom>
          <a:noFill/>
          <a:ln w="12700">
            <a:noFill/>
            <a:miter lim="800000"/>
            <a:headEnd/>
            <a:tailEnd/>
          </a:ln>
        </p:spPr>
      </p:pic>
      <p:sp>
        <p:nvSpPr>
          <p:cNvPr id="29699" name="Rectangle 2"/>
          <p:cNvSpPr>
            <a:spLocks/>
          </p:cNvSpPr>
          <p:nvPr/>
        </p:nvSpPr>
        <p:spPr bwMode="auto">
          <a:xfrm>
            <a:off x="1232297" y="4540746"/>
            <a:ext cx="6679406" cy="1393031"/>
          </a:xfrm>
          <a:prstGeom prst="rect">
            <a:avLst/>
          </a:prstGeom>
          <a:noFill/>
          <a:ln w="12700">
            <a:noFill/>
            <a:miter lim="800000"/>
            <a:headEnd/>
            <a:tailEnd/>
          </a:ln>
        </p:spPr>
        <p:txBody>
          <a:bodyPr lIns="0" tIns="0" rIns="0" bIns="0" anchor="ctr">
            <a:prstTxWarp prst="textNoShape">
              <a:avLst/>
            </a:prstTxWarp>
          </a:bodyPr>
          <a:lstStyle/>
          <a:p>
            <a:pPr algn="ctr"/>
            <a:r>
              <a:rPr lang="en-US" sz="4000" dirty="0">
                <a:ea typeface="Gill Sans" pitchFamily="-84" charset="0"/>
                <a:cs typeface="Gill Sans" pitchFamily="-84" charset="0"/>
              </a:rPr>
              <a:t>One dataset for many users</a:t>
            </a:r>
          </a:p>
          <a:p>
            <a:pPr algn="ctr"/>
            <a:r>
              <a:rPr lang="en-US" sz="4000" dirty="0">
                <a:ea typeface="Gill Sans" pitchFamily="-84" charset="0"/>
                <a:cs typeface="Gill Sans" pitchFamily="-84" charset="0"/>
              </a:rPr>
              <a:t>Many datasets for one user</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2103120" y="1244490"/>
            <a:ext cx="5364480" cy="4989633"/>
          </a:xfrm>
          <a:prstGeom prst="rect">
            <a:avLst/>
          </a:prstGeom>
        </p:spPr>
      </p:pic>
      <p:pic>
        <p:nvPicPr>
          <p:cNvPr id="11" name="Picture 10"/>
          <p:cNvPicPr>
            <a:picLocks noChangeAspect="1"/>
          </p:cNvPicPr>
          <p:nvPr/>
        </p:nvPicPr>
        <p:blipFill>
          <a:blip r:embed="rId3"/>
          <a:stretch>
            <a:fillRect/>
          </a:stretch>
        </p:blipFill>
        <p:spPr>
          <a:xfrm>
            <a:off x="1259840" y="397536"/>
            <a:ext cx="6938010" cy="1010893"/>
          </a:xfrm>
          <a:prstGeom prst="rect">
            <a:avLst/>
          </a:prstGeom>
        </p:spPr>
      </p:pic>
    </p:spTree>
    <p:extLst>
      <p:ext uri="{BB962C8B-B14F-4D97-AF65-F5344CB8AC3E}">
        <p14:creationId xmlns:p14="http://schemas.microsoft.com/office/powerpoint/2010/main" val="1216904499"/>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904240" y="340507"/>
            <a:ext cx="3834589" cy="492443"/>
          </a:xfrm>
          <a:prstGeom prst="rect">
            <a:avLst/>
          </a:prstGeom>
          <a:noFill/>
        </p:spPr>
        <p:txBody>
          <a:bodyPr wrap="square" rtlCol="0">
            <a:spAutoFit/>
          </a:bodyPr>
          <a:lstStyle/>
          <a:p>
            <a:r>
              <a:rPr lang="en-US" sz="2600" b="1" dirty="0" smtClean="0"/>
              <a:t>Material</a:t>
            </a:r>
            <a:endParaRPr lang="en-US" sz="2600" b="1" dirty="0"/>
          </a:p>
        </p:txBody>
      </p:sp>
      <p:sp>
        <p:nvSpPr>
          <p:cNvPr id="12" name="Content Placeholder 2"/>
          <p:cNvSpPr>
            <a:spLocks noGrp="1"/>
          </p:cNvSpPr>
          <p:nvPr>
            <p:ph sz="quarter" idx="4294967295"/>
          </p:nvPr>
        </p:nvSpPr>
        <p:spPr>
          <a:xfrm>
            <a:off x="299891" y="1419715"/>
            <a:ext cx="3991898" cy="4703789"/>
          </a:xfrm>
          <a:prstGeom prst="rect">
            <a:avLst/>
          </a:prstGeom>
        </p:spPr>
        <p:txBody>
          <a:bodyPr>
            <a:noAutofit/>
          </a:bodyPr>
          <a:lstStyle/>
          <a:p>
            <a:pPr marL="0" indent="0"/>
            <a:r>
              <a:rPr lang="en-GB" sz="1800" dirty="0" smtClean="0">
                <a:latin typeface="+mj-lt"/>
                <a:cs typeface="Corbel"/>
              </a:rPr>
              <a:t> PDF</a:t>
            </a:r>
          </a:p>
          <a:p>
            <a:pPr marL="0" indent="0"/>
            <a:endParaRPr lang="en-GB" sz="1800" dirty="0" smtClean="0">
              <a:latin typeface="+mj-lt"/>
              <a:cs typeface="Corbel"/>
            </a:endParaRPr>
          </a:p>
          <a:p>
            <a:pPr marL="0" indent="0"/>
            <a:r>
              <a:rPr lang="en-GB" sz="1800" dirty="0" smtClean="0">
                <a:latin typeface="+mj-lt"/>
                <a:cs typeface="Corbel"/>
              </a:rPr>
              <a:t> eBook (</a:t>
            </a:r>
            <a:r>
              <a:rPr lang="en-GB" sz="1800" dirty="0" err="1" smtClean="0">
                <a:latin typeface="+mj-lt"/>
                <a:cs typeface="Corbel"/>
              </a:rPr>
              <a:t>iTunesStore</a:t>
            </a:r>
            <a:r>
              <a:rPr lang="en-GB" sz="1800" dirty="0" smtClean="0">
                <a:latin typeface="+mj-lt"/>
                <a:cs typeface="Corbel"/>
              </a:rPr>
              <a:t> and Google Play Books)</a:t>
            </a:r>
          </a:p>
          <a:p>
            <a:pPr marL="0" indent="0"/>
            <a:endParaRPr lang="en-GB" sz="1800" dirty="0" smtClean="0">
              <a:latin typeface="+mj-lt"/>
              <a:cs typeface="Corbel"/>
            </a:endParaRPr>
          </a:p>
          <a:p>
            <a:pPr marL="0" indent="0"/>
            <a:r>
              <a:rPr lang="en-GB" sz="1800" dirty="0" smtClean="0">
                <a:latin typeface="+mj-lt"/>
                <a:cs typeface="Corbel"/>
              </a:rPr>
              <a:t> Virtual machine</a:t>
            </a:r>
          </a:p>
          <a:p>
            <a:pPr marL="0" indent="0"/>
            <a:endParaRPr lang="en-GB" sz="1800" dirty="0" smtClean="0">
              <a:latin typeface="+mj-lt"/>
              <a:cs typeface="Corbel"/>
            </a:endParaRPr>
          </a:p>
          <a:p>
            <a:pPr marL="0" indent="0"/>
            <a:r>
              <a:rPr lang="en-GB" sz="1800" dirty="0" smtClean="0">
                <a:latin typeface="+mj-lt"/>
                <a:cs typeface="Corbel"/>
              </a:rPr>
              <a:t> All software / tutorial / test data already installed</a:t>
            </a:r>
          </a:p>
          <a:p>
            <a:pPr marL="0" indent="0"/>
            <a:endParaRPr lang="en-GB" sz="1800" dirty="0">
              <a:latin typeface="+mj-lt"/>
              <a:cs typeface="Corbel"/>
            </a:endParaRPr>
          </a:p>
          <a:p>
            <a:pPr marL="0" indent="0"/>
            <a:r>
              <a:rPr lang="en-GB" sz="1800" dirty="0">
                <a:latin typeface="+mj-lt"/>
                <a:cs typeface="Corbel"/>
              </a:rPr>
              <a:t> </a:t>
            </a:r>
            <a:r>
              <a:rPr lang="en-GB" sz="1800" dirty="0" smtClean="0">
                <a:latin typeface="+mj-lt"/>
                <a:cs typeface="Corbel"/>
              </a:rPr>
              <a:t>Completely free (under CC license) </a:t>
            </a:r>
          </a:p>
        </p:txBody>
      </p:sp>
      <p:pic>
        <p:nvPicPr>
          <p:cNvPr id="13" name="Image 9" descr="Screen Shot 2013-09-06 at 16.36.42.png"/>
          <p:cNvPicPr>
            <a:picLocks noChangeAspect="1"/>
          </p:cNvPicPr>
          <p:nvPr/>
        </p:nvPicPr>
        <p:blipFill>
          <a:blip r:embed="rId2"/>
          <a:stretch>
            <a:fillRect/>
          </a:stretch>
        </p:blipFill>
        <p:spPr>
          <a:xfrm>
            <a:off x="4570662" y="832950"/>
            <a:ext cx="3984411" cy="5215604"/>
          </a:xfrm>
          <a:prstGeom prst="rect">
            <a:avLst/>
          </a:prstGeom>
        </p:spPr>
      </p:pic>
      <p:grpSp>
        <p:nvGrpSpPr>
          <p:cNvPr id="16" name="Group 15"/>
          <p:cNvGrpSpPr/>
          <p:nvPr/>
        </p:nvGrpSpPr>
        <p:grpSpPr>
          <a:xfrm>
            <a:off x="457200" y="5001068"/>
            <a:ext cx="3928907" cy="584776"/>
            <a:chOff x="457200" y="5001068"/>
            <a:chExt cx="3928907" cy="584776"/>
          </a:xfrm>
        </p:grpSpPr>
        <p:pic>
          <p:nvPicPr>
            <p:cNvPr id="14" name="Picture 13"/>
            <p:cNvPicPr>
              <a:picLocks noChangeAspect="1"/>
            </p:cNvPicPr>
            <p:nvPr/>
          </p:nvPicPr>
          <p:blipFill>
            <a:blip r:embed="rId3"/>
            <a:stretch>
              <a:fillRect/>
            </a:stretch>
          </p:blipFill>
          <p:spPr>
            <a:xfrm>
              <a:off x="457200" y="5056421"/>
              <a:ext cx="1308965" cy="448143"/>
            </a:xfrm>
            <a:prstGeom prst="rect">
              <a:avLst/>
            </a:prstGeom>
          </p:spPr>
        </p:pic>
        <p:sp>
          <p:nvSpPr>
            <p:cNvPr id="15" name="TextBox 14"/>
            <p:cNvSpPr txBox="1"/>
            <p:nvPr/>
          </p:nvSpPr>
          <p:spPr>
            <a:xfrm>
              <a:off x="1766165" y="5001068"/>
              <a:ext cx="2619942" cy="584776"/>
            </a:xfrm>
            <a:prstGeom prst="rect">
              <a:avLst/>
            </a:prstGeom>
            <a:noFill/>
          </p:spPr>
          <p:txBody>
            <a:bodyPr wrap="square" rtlCol="0">
              <a:spAutoFit/>
            </a:bodyPr>
            <a:lstStyle/>
            <a:p>
              <a:r>
                <a:rPr sz="800" dirty="0" smtClean="0"/>
                <a:t>This work is licensed under the Creative Commons Attribution- NonCommercial-ShareAlike 3.0 Unported License. To view a copy of this license, visit: http://creativecommons.org/licenses/by-nc-sa/3.0/. </a:t>
              </a:r>
            </a:p>
            <a:p>
              <a:endParaRPr lang="en-US" sz="800" dirty="0"/>
            </a:p>
          </p:txBody>
        </p:sp>
      </p:grpSp>
    </p:spTree>
    <p:extLst>
      <p:ext uri="{BB962C8B-B14F-4D97-AF65-F5344CB8AC3E}">
        <p14:creationId xmlns:p14="http://schemas.microsoft.com/office/powerpoint/2010/main" val="12169044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36053" y="415457"/>
            <a:ext cx="4683760" cy="492443"/>
          </a:xfrm>
          <a:prstGeom prst="rect">
            <a:avLst/>
          </a:prstGeom>
          <a:noFill/>
        </p:spPr>
        <p:txBody>
          <a:bodyPr wrap="square" rtlCol="0">
            <a:spAutoFit/>
          </a:bodyPr>
          <a:lstStyle/>
          <a:p>
            <a:r>
              <a:rPr lang="en-US" sz="2600" b="1" dirty="0" smtClean="0"/>
              <a:t>What is the approach taken?</a:t>
            </a:r>
            <a:endParaRPr lang="en-US" sz="2600" b="1" dirty="0"/>
          </a:p>
        </p:txBody>
      </p:sp>
      <p:sp>
        <p:nvSpPr>
          <p:cNvPr id="6" name="Content Placeholder 2"/>
          <p:cNvSpPr>
            <a:spLocks noGrp="1"/>
          </p:cNvSpPr>
          <p:nvPr>
            <p:ph sz="quarter" idx="4294967295"/>
          </p:nvPr>
        </p:nvSpPr>
        <p:spPr>
          <a:xfrm>
            <a:off x="299891" y="1419715"/>
            <a:ext cx="3991898" cy="4703789"/>
          </a:xfrm>
          <a:prstGeom prst="rect">
            <a:avLst/>
          </a:prstGeom>
        </p:spPr>
        <p:txBody>
          <a:bodyPr>
            <a:normAutofit fontScale="92500" lnSpcReduction="10000"/>
          </a:bodyPr>
          <a:lstStyle/>
          <a:p>
            <a:pPr marL="0" indent="0"/>
            <a:r>
              <a:rPr lang="en-GB" sz="1800" dirty="0" smtClean="0">
                <a:latin typeface="+mj-lt"/>
                <a:cs typeface="Corbel"/>
              </a:rPr>
              <a:t> Ask questions and answer them, e.g.</a:t>
            </a:r>
          </a:p>
          <a:p>
            <a:pPr marL="400050" lvl="1" indent="0"/>
            <a:r>
              <a:rPr lang="en-GB" sz="1600" dirty="0" smtClean="0">
                <a:latin typeface="+mj-lt"/>
                <a:cs typeface="Corbel"/>
              </a:rPr>
              <a:t> How to store data?</a:t>
            </a:r>
          </a:p>
          <a:p>
            <a:pPr marL="400050" lvl="1" indent="0"/>
            <a:r>
              <a:rPr lang="en-GB" sz="1600" dirty="0" smtClean="0">
                <a:latin typeface="+mj-lt"/>
                <a:cs typeface="Corbel"/>
              </a:rPr>
              <a:t> How to publish data?</a:t>
            </a:r>
          </a:p>
          <a:p>
            <a:pPr marL="0" indent="0"/>
            <a:r>
              <a:rPr lang="en-GB" sz="2000" dirty="0" smtClean="0">
                <a:latin typeface="+mj-lt"/>
                <a:cs typeface="Corbel"/>
              </a:rPr>
              <a:t> Tutorial </a:t>
            </a:r>
            <a:r>
              <a:rPr lang="en-GB" sz="1800" dirty="0" smtClean="0">
                <a:latin typeface="+mj-lt"/>
                <a:cs typeface="Corbel"/>
              </a:rPr>
              <a:t>alternates theory / hands on</a:t>
            </a:r>
          </a:p>
          <a:p>
            <a:pPr marL="0" indent="0"/>
            <a:r>
              <a:rPr lang="en-GB" sz="1800" dirty="0" smtClean="0">
                <a:latin typeface="+mj-lt"/>
                <a:cs typeface="Corbel"/>
              </a:rPr>
              <a:t> Simple to start with</a:t>
            </a:r>
          </a:p>
          <a:p>
            <a:pPr marL="400050" lvl="1" indent="0"/>
            <a:r>
              <a:rPr lang="en-GB" sz="1600" dirty="0" smtClean="0">
                <a:latin typeface="+mj-lt"/>
                <a:cs typeface="Corbel"/>
              </a:rPr>
              <a:t> To complete the course users just need to  copy a virtual machine on their computer</a:t>
            </a:r>
          </a:p>
          <a:p>
            <a:pPr marL="400050" lvl="1" indent="0"/>
            <a:r>
              <a:rPr lang="en-GB" sz="1600" dirty="0">
                <a:latin typeface="+mj-lt"/>
                <a:cs typeface="Corbel"/>
              </a:rPr>
              <a:t> </a:t>
            </a:r>
            <a:r>
              <a:rPr lang="en-GB" sz="1600" dirty="0" smtClean="0">
                <a:latin typeface="+mj-lt"/>
                <a:cs typeface="Corbel"/>
              </a:rPr>
              <a:t>“start” HTML page</a:t>
            </a:r>
          </a:p>
          <a:p>
            <a:pPr marL="400050" lvl="1" indent="0"/>
            <a:r>
              <a:rPr lang="en-GB" sz="1600" dirty="0" smtClean="0">
                <a:latin typeface="+mj-lt"/>
                <a:cs typeface="Corbel"/>
              </a:rPr>
              <a:t> Possibility to go through exercises quickly (instructions: bold / bullet points)</a:t>
            </a:r>
          </a:p>
          <a:p>
            <a:pPr marL="400050" lvl="1" indent="0"/>
            <a:r>
              <a:rPr lang="en-GB" sz="1600" dirty="0" smtClean="0">
                <a:latin typeface="+mj-lt"/>
                <a:cs typeface="Corbel"/>
              </a:rPr>
              <a:t> Simple user interface</a:t>
            </a:r>
          </a:p>
          <a:p>
            <a:pPr marL="0" indent="0"/>
            <a:r>
              <a:rPr lang="en-GB" sz="1800" dirty="0" smtClean="0">
                <a:latin typeface="+mj-lt"/>
                <a:cs typeface="Corbel"/>
              </a:rPr>
              <a:t> Interoperability</a:t>
            </a:r>
          </a:p>
          <a:p>
            <a:pPr marL="400050" lvl="1" indent="0"/>
            <a:r>
              <a:rPr lang="en-GB" sz="1600" dirty="0">
                <a:cs typeface="Corbel"/>
              </a:rPr>
              <a:t>Virtual machine can be used on Mac OS, Windows, Linux</a:t>
            </a:r>
          </a:p>
          <a:p>
            <a:pPr marL="400050" lvl="1" indent="0"/>
            <a:r>
              <a:rPr lang="en-GB" sz="1600" dirty="0">
                <a:cs typeface="Corbel"/>
              </a:rPr>
              <a:t> OGC-compliant </a:t>
            </a:r>
            <a:r>
              <a:rPr lang="en-GB" sz="1600" dirty="0" smtClean="0">
                <a:cs typeface="Corbel"/>
              </a:rPr>
              <a:t>technologies</a:t>
            </a:r>
            <a:endParaRPr lang="en-GB" sz="1600" dirty="0" smtClean="0">
              <a:latin typeface="+mj-lt"/>
              <a:cs typeface="Corbel"/>
            </a:endParaRPr>
          </a:p>
          <a:p>
            <a:pPr marL="0" indent="0"/>
            <a:r>
              <a:rPr lang="en-GB" sz="1800" dirty="0">
                <a:latin typeface="+mj-lt"/>
                <a:cs typeface="Corbel"/>
              </a:rPr>
              <a:t> </a:t>
            </a:r>
            <a:r>
              <a:rPr lang="en-GB" sz="1800" dirty="0" smtClean="0">
                <a:latin typeface="+mj-lt"/>
                <a:cs typeface="Corbel"/>
              </a:rPr>
              <a:t>From test to production</a:t>
            </a:r>
          </a:p>
          <a:p>
            <a:pPr marL="400050" lvl="1" indent="0"/>
            <a:r>
              <a:rPr lang="en-GB" sz="1600" dirty="0" smtClean="0">
                <a:latin typeface="+mj-lt"/>
                <a:cs typeface="Corbel"/>
              </a:rPr>
              <a:t> Deploy the VM in a production environment</a:t>
            </a:r>
          </a:p>
        </p:txBody>
      </p:sp>
      <p:pic>
        <p:nvPicPr>
          <p:cNvPr id="7" name="Image 9" descr="Screen Shot 2013-09-06 at 16.31.29.png"/>
          <p:cNvPicPr>
            <a:picLocks noChangeAspect="1"/>
          </p:cNvPicPr>
          <p:nvPr/>
        </p:nvPicPr>
        <p:blipFill>
          <a:blip r:embed="rId2"/>
          <a:stretch>
            <a:fillRect/>
          </a:stretch>
        </p:blipFill>
        <p:spPr>
          <a:xfrm>
            <a:off x="4895017" y="1727663"/>
            <a:ext cx="3927014" cy="2710016"/>
          </a:xfrm>
          <a:prstGeom prst="rect">
            <a:avLst/>
          </a:prstGeom>
          <a:ln>
            <a:solidFill>
              <a:schemeClr val="accent1"/>
            </a:solidFill>
          </a:ln>
        </p:spPr>
      </p:pic>
      <p:sp>
        <p:nvSpPr>
          <p:cNvPr id="8" name="Content Placeholder 2"/>
          <p:cNvSpPr>
            <a:spLocks noGrp="1"/>
          </p:cNvSpPr>
          <p:nvPr>
            <p:ph sz="quarter" idx="4294967295"/>
          </p:nvPr>
        </p:nvSpPr>
        <p:spPr>
          <a:xfrm>
            <a:off x="5419813" y="4481747"/>
            <a:ext cx="2751522" cy="308472"/>
          </a:xfrm>
          <a:prstGeom prst="rect">
            <a:avLst/>
          </a:prstGeom>
        </p:spPr>
        <p:txBody>
          <a:bodyPr>
            <a:normAutofit/>
          </a:bodyPr>
          <a:lstStyle/>
          <a:p>
            <a:pPr marL="0" indent="0">
              <a:buNone/>
            </a:pPr>
            <a:r>
              <a:rPr lang="en-GB" sz="1300" i="1" dirty="0" smtClean="0">
                <a:latin typeface="+mj-lt"/>
                <a:cs typeface="Corbel"/>
              </a:rPr>
              <a:t>Instructions are in bold + bullet points</a:t>
            </a:r>
          </a:p>
        </p:txBody>
      </p:sp>
    </p:spTree>
    <p:extLst>
      <p:ext uri="{BB962C8B-B14F-4D97-AF65-F5344CB8AC3E}">
        <p14:creationId xmlns:p14="http://schemas.microsoft.com/office/powerpoint/2010/main" val="12169044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
                                            <p:txEl>
                                              <p:pRg st="10" end="1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xEl>
                                              <p:pRg st="12" end="12"/>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71562" y="415457"/>
            <a:ext cx="1515998" cy="492443"/>
          </a:xfrm>
          <a:prstGeom prst="rect">
            <a:avLst/>
          </a:prstGeom>
          <a:noFill/>
        </p:spPr>
        <p:txBody>
          <a:bodyPr wrap="square" rtlCol="0">
            <a:spAutoFit/>
          </a:bodyPr>
          <a:lstStyle/>
          <a:p>
            <a:r>
              <a:rPr lang="fr-CH" sz="2600" b="1" dirty="0" smtClean="0"/>
              <a:t>Overview</a:t>
            </a:r>
            <a:endParaRPr lang="en-US" sz="2600" b="1" dirty="0"/>
          </a:p>
        </p:txBody>
      </p:sp>
      <p:pic>
        <p:nvPicPr>
          <p:cNvPr id="6" name="Picture 5" descr="Overview.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7193" y="40005"/>
            <a:ext cx="6661211" cy="6356350"/>
          </a:xfrm>
          <a:prstGeom prst="rect">
            <a:avLst/>
          </a:prstGeom>
        </p:spPr>
      </p:pic>
      <p:pic>
        <p:nvPicPr>
          <p:cNvPr id="7" name="Picture 6"/>
          <p:cNvPicPr>
            <a:picLocks noChangeAspect="1"/>
          </p:cNvPicPr>
          <p:nvPr/>
        </p:nvPicPr>
        <p:blipFill>
          <a:blip r:embed="rId3"/>
          <a:stretch>
            <a:fillRect/>
          </a:stretch>
        </p:blipFill>
        <p:spPr>
          <a:xfrm>
            <a:off x="329107" y="1862256"/>
            <a:ext cx="1644091" cy="712583"/>
          </a:xfrm>
          <a:prstGeom prst="rect">
            <a:avLst/>
          </a:prstGeom>
        </p:spPr>
      </p:pic>
      <p:pic>
        <p:nvPicPr>
          <p:cNvPr id="8" name="Picture 7"/>
          <p:cNvPicPr>
            <a:picLocks noChangeAspect="1"/>
          </p:cNvPicPr>
          <p:nvPr/>
        </p:nvPicPr>
        <p:blipFill>
          <a:blip r:embed="rId4"/>
          <a:stretch>
            <a:fillRect/>
          </a:stretch>
        </p:blipFill>
        <p:spPr>
          <a:xfrm>
            <a:off x="329107" y="2945676"/>
            <a:ext cx="1862518" cy="433073"/>
          </a:xfrm>
          <a:prstGeom prst="rect">
            <a:avLst/>
          </a:prstGeom>
        </p:spPr>
      </p:pic>
      <p:pic>
        <p:nvPicPr>
          <p:cNvPr id="10" name="Picture 9"/>
          <p:cNvPicPr>
            <a:picLocks noChangeAspect="1"/>
          </p:cNvPicPr>
          <p:nvPr/>
        </p:nvPicPr>
        <p:blipFill>
          <a:blip r:embed="rId5"/>
          <a:stretch>
            <a:fillRect/>
          </a:stretch>
        </p:blipFill>
        <p:spPr>
          <a:xfrm>
            <a:off x="871562" y="4450631"/>
            <a:ext cx="538344" cy="606849"/>
          </a:xfrm>
          <a:prstGeom prst="rect">
            <a:avLst/>
          </a:prstGeom>
        </p:spPr>
      </p:pic>
      <p:pic>
        <p:nvPicPr>
          <p:cNvPr id="11" name="Picture 10"/>
          <p:cNvPicPr>
            <a:picLocks noChangeAspect="1"/>
          </p:cNvPicPr>
          <p:nvPr/>
        </p:nvPicPr>
        <p:blipFill>
          <a:blip r:embed="rId6"/>
          <a:stretch>
            <a:fillRect/>
          </a:stretch>
        </p:blipFill>
        <p:spPr>
          <a:xfrm>
            <a:off x="457200" y="3557155"/>
            <a:ext cx="1332193" cy="666097"/>
          </a:xfrm>
          <a:prstGeom prst="rect">
            <a:avLst/>
          </a:prstGeom>
        </p:spPr>
      </p:pic>
    </p:spTree>
    <p:extLst>
      <p:ext uri="{BB962C8B-B14F-4D97-AF65-F5344CB8AC3E}">
        <p14:creationId xmlns:p14="http://schemas.microsoft.com/office/powerpoint/2010/main" val="1216904499"/>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dirty="0" smtClean="0"/>
              <a:t>EOPOWER - http://www.eopower.eu</a:t>
            </a:r>
            <a:endParaRPr lang="en-US" dirty="0"/>
          </a:p>
        </p:txBody>
      </p:sp>
      <p:sp>
        <p:nvSpPr>
          <p:cNvPr id="6" name="Slide Number Placeholder 5"/>
          <p:cNvSpPr>
            <a:spLocks noGrp="1"/>
          </p:cNvSpPr>
          <p:nvPr>
            <p:ph type="sldNum" sz="quarter" idx="12"/>
          </p:nvPr>
        </p:nvSpPr>
        <p:spPr/>
        <p:txBody>
          <a:bodyPr/>
          <a:lstStyle/>
          <a:p>
            <a:fld id="{DAE6021A-3E9D-954B-AEED-16E2F3D7148C}" type="slidenum">
              <a:rPr lang="en-US" smtClean="0"/>
              <a:pPr/>
              <a:t>74</a:t>
            </a:fld>
            <a:endParaRPr lang="en-US"/>
          </a:p>
        </p:txBody>
      </p:sp>
      <p:sp>
        <p:nvSpPr>
          <p:cNvPr id="7" name="TextBox 6"/>
          <p:cNvSpPr txBox="1"/>
          <p:nvPr/>
        </p:nvSpPr>
        <p:spPr>
          <a:xfrm>
            <a:off x="838354" y="415457"/>
            <a:ext cx="5628640" cy="492443"/>
          </a:xfrm>
          <a:prstGeom prst="rect">
            <a:avLst/>
          </a:prstGeom>
          <a:noFill/>
        </p:spPr>
        <p:txBody>
          <a:bodyPr wrap="square" rtlCol="0">
            <a:spAutoFit/>
          </a:bodyPr>
          <a:lstStyle/>
          <a:p>
            <a:r>
              <a:rPr lang="en-US" sz="2600" b="1" dirty="0" smtClean="0"/>
              <a:t>Chapters and related keywords</a:t>
            </a:r>
            <a:endParaRPr lang="en-US" sz="2600" b="1" dirty="0"/>
          </a:p>
        </p:txBody>
      </p:sp>
      <p:graphicFrame>
        <p:nvGraphicFramePr>
          <p:cNvPr id="10" name="Tableau 9"/>
          <p:cNvGraphicFramePr>
            <a:graphicFrameLocks noGrp="1"/>
          </p:cNvGraphicFramePr>
          <p:nvPr/>
        </p:nvGraphicFramePr>
        <p:xfrm>
          <a:off x="312666" y="1340512"/>
          <a:ext cx="8686799" cy="4673600"/>
        </p:xfrm>
        <a:graphic>
          <a:graphicData uri="http://schemas.openxmlformats.org/drawingml/2006/table">
            <a:tbl>
              <a:tblPr firstRow="1" bandRow="1">
                <a:tableStyleId>{5C22544A-7EE6-4342-B048-85BDC9FD1C3A}</a:tableStyleId>
              </a:tblPr>
              <a:tblGrid>
                <a:gridCol w="3598606"/>
                <a:gridCol w="5088193"/>
              </a:tblGrid>
              <a:tr h="370840">
                <a:tc>
                  <a:txBody>
                    <a:bodyPr/>
                    <a:lstStyle/>
                    <a:p>
                      <a:pPr algn="ctr"/>
                      <a:r>
                        <a:rPr lang="fr-CH" sz="1900" dirty="0" err="1" smtClean="0"/>
                        <a:t>Chapter</a:t>
                      </a:r>
                      <a:endParaRPr lang="en-US" sz="1900" dirty="0"/>
                    </a:p>
                  </a:txBody>
                  <a:tcPr/>
                </a:tc>
                <a:tc>
                  <a:txBody>
                    <a:bodyPr/>
                    <a:lstStyle/>
                    <a:p>
                      <a:pPr algn="ctr"/>
                      <a:r>
                        <a:rPr lang="fr-CH" sz="1900" dirty="0" smtClean="0"/>
                        <a:t>Keywords</a:t>
                      </a:r>
                      <a:endParaRPr lang="en-US" sz="1900" dirty="0"/>
                    </a:p>
                  </a:txBody>
                  <a:tcPr/>
                </a:tc>
              </a:tr>
              <a:tr h="370840">
                <a:tc>
                  <a:txBody>
                    <a:bodyPr/>
                    <a:lstStyle/>
                    <a:p>
                      <a:r>
                        <a:rPr lang="fr-CH" sz="1700" dirty="0" err="1" smtClean="0"/>
                        <a:t>Summary</a:t>
                      </a:r>
                      <a:r>
                        <a:rPr lang="fr-CH" sz="1700" dirty="0" smtClean="0"/>
                        <a:t> on SDIs concepts</a:t>
                      </a:r>
                      <a:endParaRPr lang="en-US" sz="1700" dirty="0"/>
                    </a:p>
                  </a:txBody>
                  <a:tcPr/>
                </a:tc>
                <a:tc>
                  <a:txBody>
                    <a:bodyPr/>
                    <a:lstStyle/>
                    <a:p>
                      <a:r>
                        <a:rPr lang="en-US" sz="1700" kern="1200" baseline="0" dirty="0" smtClean="0">
                          <a:solidFill>
                            <a:schemeClr val="dk1"/>
                          </a:solidFill>
                          <a:latin typeface="+mn-lt"/>
                          <a:ea typeface="+mn-ea"/>
                          <a:cs typeface="+mn-cs"/>
                        </a:rPr>
                        <a:t>data sharing; Internet; interoperability; OGC; SDI; web services</a:t>
                      </a:r>
                      <a:endParaRPr lang="en-US" sz="1700" dirty="0"/>
                    </a:p>
                  </a:txBody>
                  <a:tcPr/>
                </a:tc>
              </a:tr>
              <a:tr h="370840">
                <a:tc>
                  <a:txBody>
                    <a:bodyPr/>
                    <a:lstStyle/>
                    <a:p>
                      <a:r>
                        <a:rPr lang="fr-CH" sz="1700" dirty="0" smtClean="0"/>
                        <a:t>How to store data?</a:t>
                      </a:r>
                      <a:endParaRPr lang="en-US" sz="1700" dirty="0"/>
                    </a:p>
                  </a:txBody>
                  <a:tcPr/>
                </a:tc>
                <a:tc>
                  <a:txBody>
                    <a:bodyPr/>
                    <a:lstStyle/>
                    <a:p>
                      <a:r>
                        <a:rPr lang="en-US" sz="1700" kern="1200" baseline="0" dirty="0" smtClean="0">
                          <a:solidFill>
                            <a:schemeClr val="dk1"/>
                          </a:solidFill>
                          <a:latin typeface="+mn-lt"/>
                          <a:ea typeface="+mn-ea"/>
                          <a:cs typeface="+mn-cs"/>
                        </a:rPr>
                        <a:t>DBMS; PostGIS; PostgreSQL; SQL</a:t>
                      </a:r>
                      <a:endParaRPr lang="en-US" sz="1700" dirty="0"/>
                    </a:p>
                  </a:txBody>
                  <a:tcPr/>
                </a:tc>
              </a:tr>
              <a:tr h="370840">
                <a:tc>
                  <a:txBody>
                    <a:bodyPr/>
                    <a:lstStyle/>
                    <a:p>
                      <a:r>
                        <a:rPr lang="fr-CH" sz="1700" dirty="0" smtClean="0"/>
                        <a:t>How to </a:t>
                      </a:r>
                      <a:r>
                        <a:rPr lang="fr-CH" sz="1700" dirty="0" err="1" smtClean="0"/>
                        <a:t>publish</a:t>
                      </a:r>
                      <a:r>
                        <a:rPr lang="fr-CH" sz="1700" dirty="0" smtClean="0"/>
                        <a:t> data?</a:t>
                      </a:r>
                      <a:endParaRPr lang="en-US" sz="1700" dirty="0"/>
                    </a:p>
                  </a:txBody>
                  <a:tcPr/>
                </a:tc>
                <a:tc>
                  <a:txBody>
                    <a:bodyPr/>
                    <a:lstStyle/>
                    <a:p>
                      <a:r>
                        <a:rPr lang="en-US" sz="1700" kern="1200" baseline="0" dirty="0" smtClean="0">
                          <a:solidFill>
                            <a:schemeClr val="dk1"/>
                          </a:solidFill>
                          <a:latin typeface="+mn-lt"/>
                          <a:ea typeface="+mn-ea"/>
                          <a:cs typeface="+mn-cs"/>
                        </a:rPr>
                        <a:t>GeoServer; KML; WCS, WFS; WMS; SLD</a:t>
                      </a:r>
                      <a:endParaRPr lang="en-US" sz="1700" dirty="0"/>
                    </a:p>
                  </a:txBody>
                  <a:tcPr/>
                </a:tc>
              </a:tr>
              <a:tr h="370840">
                <a:tc>
                  <a:txBody>
                    <a:bodyPr/>
                    <a:lstStyle/>
                    <a:p>
                      <a:r>
                        <a:rPr lang="fr-CH" sz="1700" dirty="0" smtClean="0"/>
                        <a:t>How to document and </a:t>
                      </a:r>
                      <a:r>
                        <a:rPr lang="fr-CH" sz="1700" dirty="0" err="1" smtClean="0"/>
                        <a:t>search</a:t>
                      </a:r>
                      <a:r>
                        <a:rPr lang="fr-CH" sz="1700" dirty="0" smtClean="0"/>
                        <a:t> data?</a:t>
                      </a:r>
                      <a:endParaRPr lang="en-US" sz="1700" dirty="0"/>
                    </a:p>
                  </a:txBody>
                  <a:tcPr/>
                </a:tc>
                <a:tc>
                  <a:txBody>
                    <a:bodyPr/>
                    <a:lstStyle/>
                    <a:p>
                      <a:r>
                        <a:rPr lang="pt-BR" sz="1700" kern="1200" baseline="0" dirty="0" smtClean="0">
                          <a:solidFill>
                            <a:schemeClr val="dk1"/>
                          </a:solidFill>
                          <a:latin typeface="+mn-lt"/>
                          <a:ea typeface="+mn-ea"/>
                          <a:cs typeface="+mn-cs"/>
                        </a:rPr>
                        <a:t>CSW; GeoNetwork; ISO19115; ISO19139; metadata; XML</a:t>
                      </a:r>
                      <a:endParaRPr lang="en-US" sz="1700" dirty="0"/>
                    </a:p>
                  </a:txBody>
                  <a:tcPr/>
                </a:tc>
              </a:tr>
              <a:tr h="370840">
                <a:tc>
                  <a:txBody>
                    <a:bodyPr/>
                    <a:lstStyle/>
                    <a:p>
                      <a:r>
                        <a:rPr lang="fr-CH" sz="1700" dirty="0" smtClean="0"/>
                        <a:t>How to </a:t>
                      </a:r>
                      <a:r>
                        <a:rPr lang="fr-CH" sz="1700" dirty="0" err="1" smtClean="0"/>
                        <a:t>process</a:t>
                      </a:r>
                      <a:r>
                        <a:rPr lang="fr-CH" sz="1700" dirty="0" smtClean="0"/>
                        <a:t> data?</a:t>
                      </a:r>
                      <a:endParaRPr lang="en-US" sz="1700" dirty="0"/>
                    </a:p>
                  </a:txBody>
                  <a:tcPr/>
                </a:tc>
                <a:tc>
                  <a:txBody>
                    <a:bodyPr/>
                    <a:lstStyle/>
                    <a:p>
                      <a:r>
                        <a:rPr lang="en-US" sz="1700" kern="1200" baseline="0" dirty="0" smtClean="0">
                          <a:solidFill>
                            <a:schemeClr val="dk1"/>
                          </a:solidFill>
                          <a:latin typeface="+mn-lt"/>
                          <a:ea typeface="+mn-ea"/>
                          <a:cs typeface="+mn-cs"/>
                        </a:rPr>
                        <a:t>environmental data; geoprocessing; Python script; PyWPS; Web Processing Service (WPS)</a:t>
                      </a:r>
                      <a:endParaRPr lang="en-US" sz="1700" dirty="0"/>
                    </a:p>
                  </a:txBody>
                  <a:tcPr/>
                </a:tc>
              </a:tr>
              <a:tr h="370840">
                <a:tc>
                  <a:txBody>
                    <a:bodyPr/>
                    <a:lstStyle/>
                    <a:p>
                      <a:r>
                        <a:rPr lang="fr-CH" sz="1700" dirty="0" smtClean="0"/>
                        <a:t>How to </a:t>
                      </a:r>
                      <a:r>
                        <a:rPr lang="fr-CH" sz="1700" dirty="0" err="1" smtClean="0"/>
                        <a:t>visualize</a:t>
                      </a:r>
                      <a:r>
                        <a:rPr lang="fr-CH" sz="1700" baseline="0" dirty="0" smtClean="0"/>
                        <a:t> data?</a:t>
                      </a:r>
                      <a:endParaRPr lang="en-US" sz="1700" dirty="0"/>
                    </a:p>
                  </a:txBody>
                  <a:tcPr/>
                </a:tc>
                <a:tc>
                  <a:txBody>
                    <a:bodyPr/>
                    <a:lstStyle/>
                    <a:p>
                      <a:r>
                        <a:rPr lang="en-US" sz="1700" kern="1200" baseline="0" dirty="0" smtClean="0">
                          <a:solidFill>
                            <a:schemeClr val="dk1"/>
                          </a:solidFill>
                          <a:latin typeface="+mn-lt"/>
                          <a:ea typeface="+mn-ea"/>
                          <a:cs typeface="+mn-cs"/>
                        </a:rPr>
                        <a:t>Google Earth; </a:t>
                      </a:r>
                      <a:r>
                        <a:rPr lang="en-US" sz="1700" kern="1200" baseline="0" dirty="0" err="1" smtClean="0">
                          <a:solidFill>
                            <a:schemeClr val="dk1"/>
                          </a:solidFill>
                          <a:latin typeface="+mn-lt"/>
                          <a:ea typeface="+mn-ea"/>
                          <a:cs typeface="+mn-cs"/>
                        </a:rPr>
                        <a:t>OpenLayers</a:t>
                      </a:r>
                      <a:r>
                        <a:rPr lang="en-US" sz="1700" kern="1200" baseline="0" dirty="0" smtClean="0">
                          <a:solidFill>
                            <a:schemeClr val="dk1"/>
                          </a:solidFill>
                          <a:latin typeface="+mn-lt"/>
                          <a:ea typeface="+mn-ea"/>
                          <a:cs typeface="+mn-cs"/>
                        </a:rPr>
                        <a:t>; QGIS; WMS</a:t>
                      </a:r>
                      <a:endParaRPr lang="en-US" sz="1700" dirty="0"/>
                    </a:p>
                  </a:txBody>
                  <a:tcPr/>
                </a:tc>
              </a:tr>
              <a:tr h="370840">
                <a:tc>
                  <a:txBody>
                    <a:bodyPr/>
                    <a:lstStyle/>
                    <a:p>
                      <a:r>
                        <a:rPr lang="fr-CH" sz="1700" dirty="0" smtClean="0"/>
                        <a:t>How to </a:t>
                      </a:r>
                      <a:r>
                        <a:rPr lang="fr-CH" sz="1700" dirty="0" err="1" smtClean="0"/>
                        <a:t>download</a:t>
                      </a:r>
                      <a:r>
                        <a:rPr lang="fr-CH" sz="1700" dirty="0" smtClean="0"/>
                        <a:t> data?</a:t>
                      </a:r>
                      <a:endParaRPr lang="en-US" sz="1700" dirty="0"/>
                    </a:p>
                  </a:txBody>
                  <a:tcPr/>
                </a:tc>
                <a:tc>
                  <a:txBody>
                    <a:bodyPr/>
                    <a:lstStyle/>
                    <a:p>
                      <a:r>
                        <a:rPr lang="en-US" sz="1700" kern="1200" baseline="0" dirty="0" smtClean="0">
                          <a:solidFill>
                            <a:schemeClr val="dk1"/>
                          </a:solidFill>
                          <a:latin typeface="+mn-lt"/>
                          <a:ea typeface="+mn-ea"/>
                          <a:cs typeface="+mn-cs"/>
                        </a:rPr>
                        <a:t>download; </a:t>
                      </a:r>
                      <a:r>
                        <a:rPr lang="en-US" sz="1700" kern="1200" baseline="0" dirty="0" err="1" smtClean="0">
                          <a:solidFill>
                            <a:schemeClr val="dk1"/>
                          </a:solidFill>
                          <a:latin typeface="+mn-lt"/>
                          <a:ea typeface="+mn-ea"/>
                          <a:cs typeface="+mn-cs"/>
                        </a:rPr>
                        <a:t>plugins</a:t>
                      </a:r>
                      <a:r>
                        <a:rPr lang="en-US" sz="1700" kern="1200" baseline="0" dirty="0" smtClean="0">
                          <a:solidFill>
                            <a:schemeClr val="dk1"/>
                          </a:solidFill>
                          <a:latin typeface="+mn-lt"/>
                          <a:ea typeface="+mn-ea"/>
                          <a:cs typeface="+mn-cs"/>
                        </a:rPr>
                        <a:t>; WCS, WFS</a:t>
                      </a:r>
                      <a:endParaRPr lang="en-US" sz="1700" dirty="0"/>
                    </a:p>
                  </a:txBody>
                  <a:tcPr/>
                </a:tc>
              </a:tr>
              <a:tr h="370840">
                <a:tc>
                  <a:txBody>
                    <a:bodyPr/>
                    <a:lstStyle/>
                    <a:p>
                      <a:r>
                        <a:rPr lang="fr-CH" sz="1700" dirty="0" smtClean="0"/>
                        <a:t>How to </a:t>
                      </a:r>
                      <a:r>
                        <a:rPr lang="fr-CH" sz="1700" dirty="0" err="1" smtClean="0"/>
                        <a:t>analyze</a:t>
                      </a:r>
                      <a:r>
                        <a:rPr lang="fr-CH" sz="1700" dirty="0" smtClean="0"/>
                        <a:t> data?</a:t>
                      </a:r>
                      <a:endParaRPr lang="en-US" sz="1700" dirty="0"/>
                    </a:p>
                  </a:txBody>
                  <a:tcPr/>
                </a:tc>
                <a:tc>
                  <a:txBody>
                    <a:bodyPr/>
                    <a:lstStyle/>
                    <a:p>
                      <a:r>
                        <a:rPr lang="en-US" sz="1700" kern="1200" baseline="0" dirty="0" smtClean="0">
                          <a:solidFill>
                            <a:schemeClr val="dk1"/>
                          </a:solidFill>
                          <a:latin typeface="+mn-lt"/>
                          <a:ea typeface="+mn-ea"/>
                          <a:cs typeface="+mn-cs"/>
                        </a:rPr>
                        <a:t>environmental data; geoprocessing; local server; PyWPS; remote server; Web Processing Service (WPS)</a:t>
                      </a:r>
                      <a:endParaRPr lang="en-US" sz="1700" dirty="0"/>
                    </a:p>
                  </a:txBody>
                  <a:tcPr/>
                </a:tc>
              </a:tr>
              <a:tr h="370840">
                <a:tc>
                  <a:txBody>
                    <a:bodyPr/>
                    <a:lstStyle/>
                    <a:p>
                      <a:r>
                        <a:rPr lang="fr-CH" sz="1700" dirty="0" smtClean="0"/>
                        <a:t>How to </a:t>
                      </a:r>
                      <a:r>
                        <a:rPr lang="fr-CH" sz="1700" dirty="0" err="1" smtClean="0"/>
                        <a:t>share</a:t>
                      </a:r>
                      <a:r>
                        <a:rPr lang="fr-CH" sz="1700" dirty="0" smtClean="0"/>
                        <a:t> services </a:t>
                      </a:r>
                      <a:r>
                        <a:rPr lang="fr-CH" sz="1700" dirty="0" err="1" smtClean="0"/>
                        <a:t>with</a:t>
                      </a:r>
                      <a:r>
                        <a:rPr lang="fr-CH" sz="1700" dirty="0" smtClean="0"/>
                        <a:t> </a:t>
                      </a:r>
                      <a:r>
                        <a:rPr lang="fr-CH" sz="1700" dirty="0" err="1" smtClean="0"/>
                        <a:t>others</a:t>
                      </a:r>
                      <a:r>
                        <a:rPr lang="fr-CH" sz="1700" dirty="0" smtClean="0"/>
                        <a:t>?</a:t>
                      </a:r>
                      <a:endParaRPr lang="en-US" sz="1700" dirty="0"/>
                    </a:p>
                  </a:txBody>
                  <a:tcPr/>
                </a:tc>
                <a:tc>
                  <a:txBody>
                    <a:bodyPr/>
                    <a:lstStyle/>
                    <a:p>
                      <a:r>
                        <a:rPr lang="fr-CH" sz="1700" dirty="0" smtClean="0"/>
                        <a:t>GEO </a:t>
                      </a:r>
                      <a:r>
                        <a:rPr lang="fr-CH" sz="1700" dirty="0" err="1" smtClean="0"/>
                        <a:t>discovery</a:t>
                      </a:r>
                      <a:r>
                        <a:rPr lang="fr-CH" sz="1700" dirty="0" smtClean="0"/>
                        <a:t> and</a:t>
                      </a:r>
                      <a:r>
                        <a:rPr lang="fr-CH" sz="1700" baseline="0" dirty="0" smtClean="0"/>
                        <a:t> Access broker; GEOSS registration</a:t>
                      </a:r>
                      <a:endParaRPr lang="en-US" sz="1700" dirty="0"/>
                    </a:p>
                  </a:txBody>
                  <a:tcPr/>
                </a:tc>
              </a:tr>
            </a:tbl>
          </a:graphicData>
        </a:graphic>
      </p:graphicFrame>
    </p:spTree>
    <p:extLst>
      <p:ext uri="{BB962C8B-B14F-4D97-AF65-F5344CB8AC3E}">
        <p14:creationId xmlns:p14="http://schemas.microsoft.com/office/powerpoint/2010/main" val="1216904499"/>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AE6021A-3E9D-954B-AEED-16E2F3D7148C}" type="slidenum">
              <a:rPr lang="en-US" smtClean="0"/>
              <a:pPr/>
              <a:t>75</a:t>
            </a:fld>
            <a:endParaRPr lang="en-US"/>
          </a:p>
        </p:txBody>
      </p:sp>
      <p:sp>
        <p:nvSpPr>
          <p:cNvPr id="7" name="TextBox 6"/>
          <p:cNvSpPr txBox="1"/>
          <p:nvPr/>
        </p:nvSpPr>
        <p:spPr>
          <a:xfrm>
            <a:off x="467360" y="405297"/>
            <a:ext cx="4033520" cy="492443"/>
          </a:xfrm>
          <a:prstGeom prst="rect">
            <a:avLst/>
          </a:prstGeom>
          <a:noFill/>
        </p:spPr>
        <p:txBody>
          <a:bodyPr wrap="square" rtlCol="0">
            <a:spAutoFit/>
          </a:bodyPr>
          <a:lstStyle/>
          <a:p>
            <a:r>
              <a:rPr lang="en-US" sz="2600" b="1" dirty="0" smtClean="0"/>
              <a:t>How to store data?</a:t>
            </a:r>
            <a:endParaRPr lang="en-US" sz="2600" b="1" dirty="0"/>
          </a:p>
        </p:txBody>
      </p:sp>
      <p:pic>
        <p:nvPicPr>
          <p:cNvPr id="8" name="Picture 7"/>
          <p:cNvPicPr>
            <a:picLocks noChangeAspect="1"/>
          </p:cNvPicPr>
          <p:nvPr/>
        </p:nvPicPr>
        <p:blipFill>
          <a:blip r:embed="rId2"/>
          <a:stretch>
            <a:fillRect/>
          </a:stretch>
        </p:blipFill>
        <p:spPr>
          <a:xfrm>
            <a:off x="325496" y="1970061"/>
            <a:ext cx="4758329" cy="3505050"/>
          </a:xfrm>
          <a:prstGeom prst="rect">
            <a:avLst/>
          </a:prstGeom>
        </p:spPr>
      </p:pic>
      <p:sp>
        <p:nvSpPr>
          <p:cNvPr id="9" name="TextBox 8"/>
          <p:cNvSpPr txBox="1"/>
          <p:nvPr/>
        </p:nvSpPr>
        <p:spPr>
          <a:xfrm>
            <a:off x="6553200" y="1970061"/>
            <a:ext cx="1877719" cy="2585323"/>
          </a:xfrm>
          <a:prstGeom prst="rect">
            <a:avLst/>
          </a:prstGeom>
          <a:noFill/>
        </p:spPr>
        <p:txBody>
          <a:bodyPr wrap="square" rtlCol="0">
            <a:spAutoFit/>
          </a:bodyPr>
          <a:lstStyle/>
          <a:p>
            <a:r>
              <a:rPr lang="en-US" b="1" u="sng" dirty="0" smtClean="0"/>
              <a:t>Keywords:</a:t>
            </a:r>
          </a:p>
          <a:p>
            <a:r>
              <a:rPr lang="en-US" dirty="0" smtClean="0"/>
              <a:t> </a:t>
            </a:r>
          </a:p>
          <a:p>
            <a:pPr>
              <a:buFont typeface="Arial"/>
              <a:buChar char="•"/>
            </a:pPr>
            <a:r>
              <a:rPr lang="en-US" dirty="0" smtClean="0"/>
              <a:t> DBMS</a:t>
            </a:r>
          </a:p>
          <a:p>
            <a:pPr>
              <a:buFont typeface="Arial"/>
              <a:buChar char="•"/>
            </a:pPr>
            <a:endParaRPr lang="en-US" dirty="0" smtClean="0"/>
          </a:p>
          <a:p>
            <a:pPr>
              <a:buFont typeface="Arial"/>
              <a:buChar char="•"/>
            </a:pPr>
            <a:r>
              <a:rPr lang="en-US" dirty="0" smtClean="0"/>
              <a:t> </a:t>
            </a:r>
            <a:r>
              <a:rPr lang="en-US" dirty="0" err="1" smtClean="0"/>
              <a:t>PostGIS</a:t>
            </a:r>
            <a:endParaRPr lang="en-US" dirty="0" smtClean="0"/>
          </a:p>
          <a:p>
            <a:pPr>
              <a:buFont typeface="Arial"/>
              <a:buChar char="•"/>
            </a:pPr>
            <a:endParaRPr lang="en-US" dirty="0" smtClean="0"/>
          </a:p>
          <a:p>
            <a:pPr>
              <a:buFont typeface="Arial"/>
              <a:buChar char="•"/>
            </a:pPr>
            <a:r>
              <a:rPr lang="en-US" dirty="0" smtClean="0"/>
              <a:t> </a:t>
            </a:r>
            <a:r>
              <a:rPr lang="en-US" dirty="0" err="1" smtClean="0"/>
              <a:t>PostgreSQL</a:t>
            </a:r>
            <a:endParaRPr lang="en-US" dirty="0" smtClean="0"/>
          </a:p>
          <a:p>
            <a:pPr>
              <a:buFont typeface="Arial"/>
              <a:buChar char="•"/>
            </a:pPr>
            <a:endParaRPr lang="en-US" dirty="0" smtClean="0"/>
          </a:p>
          <a:p>
            <a:pPr>
              <a:buFont typeface="Arial"/>
              <a:buChar char="•"/>
            </a:pPr>
            <a:r>
              <a:rPr lang="en-US" dirty="0" smtClean="0"/>
              <a:t> SQL</a:t>
            </a:r>
            <a:endParaRPr lang="en-US" dirty="0"/>
          </a:p>
        </p:txBody>
      </p:sp>
    </p:spTree>
    <p:extLst>
      <p:ext uri="{BB962C8B-B14F-4D97-AF65-F5344CB8AC3E}">
        <p14:creationId xmlns:p14="http://schemas.microsoft.com/office/powerpoint/2010/main" val="1216904499"/>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AE6021A-3E9D-954B-AEED-16E2F3D7148C}" type="slidenum">
              <a:rPr lang="en-US" smtClean="0"/>
              <a:pPr/>
              <a:t>76</a:t>
            </a:fld>
            <a:endParaRPr lang="en-US"/>
          </a:p>
        </p:txBody>
      </p:sp>
      <p:sp>
        <p:nvSpPr>
          <p:cNvPr id="7" name="TextBox 6"/>
          <p:cNvSpPr txBox="1"/>
          <p:nvPr/>
        </p:nvSpPr>
        <p:spPr>
          <a:xfrm>
            <a:off x="457200" y="415457"/>
            <a:ext cx="8229600" cy="492443"/>
          </a:xfrm>
          <a:prstGeom prst="rect">
            <a:avLst/>
          </a:prstGeom>
          <a:noFill/>
        </p:spPr>
        <p:txBody>
          <a:bodyPr wrap="square" rtlCol="0">
            <a:spAutoFit/>
          </a:bodyPr>
          <a:lstStyle/>
          <a:p>
            <a:r>
              <a:rPr lang="en-US" sz="2600" b="1" dirty="0" smtClean="0">
                <a:solidFill>
                  <a:schemeClr val="bg1">
                    <a:lumMod val="75000"/>
                  </a:schemeClr>
                </a:solidFill>
              </a:rPr>
              <a:t>How to store data?</a:t>
            </a:r>
            <a:endParaRPr lang="en-US" sz="2600" b="1" dirty="0">
              <a:solidFill>
                <a:schemeClr val="bg1">
                  <a:lumMod val="75000"/>
                </a:schemeClr>
              </a:solidFill>
            </a:endParaRPr>
          </a:p>
        </p:txBody>
      </p:sp>
      <p:sp>
        <p:nvSpPr>
          <p:cNvPr id="8" name="Rectangle 7"/>
          <p:cNvSpPr/>
          <p:nvPr/>
        </p:nvSpPr>
        <p:spPr>
          <a:xfrm>
            <a:off x="457200" y="907900"/>
            <a:ext cx="2864899" cy="369332"/>
          </a:xfrm>
          <a:prstGeom prst="rect">
            <a:avLst/>
          </a:prstGeom>
        </p:spPr>
        <p:txBody>
          <a:bodyPr wrap="none">
            <a:spAutoFit/>
          </a:bodyPr>
          <a:lstStyle/>
          <a:p>
            <a:r>
              <a:rPr lang="en-US" b="1" i="1" dirty="0" smtClean="0"/>
              <a:t>What is a spatial database?</a:t>
            </a:r>
            <a:endParaRPr lang="en-US" dirty="0"/>
          </a:p>
        </p:txBody>
      </p:sp>
      <p:sp>
        <p:nvSpPr>
          <p:cNvPr id="9" name="TextBox 8"/>
          <p:cNvSpPr txBox="1"/>
          <p:nvPr/>
        </p:nvSpPr>
        <p:spPr>
          <a:xfrm>
            <a:off x="457200" y="1510636"/>
            <a:ext cx="8346441" cy="3416320"/>
          </a:xfrm>
          <a:prstGeom prst="rect">
            <a:avLst/>
          </a:prstGeom>
          <a:noFill/>
        </p:spPr>
        <p:txBody>
          <a:bodyPr wrap="square" rtlCol="0">
            <a:spAutoFit/>
          </a:bodyPr>
          <a:lstStyle/>
          <a:p>
            <a:pPr>
              <a:buFont typeface="Arial"/>
              <a:buChar char="•"/>
            </a:pPr>
            <a:r>
              <a:rPr lang="en-US" dirty="0" smtClean="0"/>
              <a:t> To store geospatial data, spatial databases are the best mean  </a:t>
            </a:r>
          </a:p>
          <a:p>
            <a:pPr>
              <a:buFont typeface="Arial"/>
              <a:buChar char="•"/>
            </a:pPr>
            <a:endParaRPr lang="en-US" dirty="0" smtClean="0"/>
          </a:p>
          <a:p>
            <a:pPr>
              <a:buFont typeface="Arial"/>
              <a:buChar char="•"/>
            </a:pPr>
            <a:r>
              <a:rPr lang="en-US" dirty="0" smtClean="0"/>
              <a:t> Spatial databases store and manipulate spatial objects like any other object in the database</a:t>
            </a:r>
            <a:r>
              <a:rPr lang="en-US" i="1" dirty="0" smtClean="0"/>
              <a:t>.</a:t>
            </a:r>
          </a:p>
          <a:p>
            <a:pPr>
              <a:buFont typeface="Arial"/>
              <a:buChar char="•"/>
            </a:pPr>
            <a:endParaRPr lang="en-US" i="1" dirty="0" smtClean="0"/>
          </a:p>
          <a:p>
            <a:pPr>
              <a:buFont typeface="Arial"/>
              <a:buChar char="•"/>
            </a:pPr>
            <a:r>
              <a:rPr lang="en-US" i="1" dirty="0" smtClean="0"/>
              <a:t> </a:t>
            </a:r>
            <a:r>
              <a:rPr lang="en-US" dirty="0" smtClean="0"/>
              <a:t>Examples: </a:t>
            </a:r>
            <a:r>
              <a:rPr lang="en-US" dirty="0" err="1" smtClean="0"/>
              <a:t>PostGIS</a:t>
            </a:r>
            <a:r>
              <a:rPr lang="en-US" dirty="0" smtClean="0"/>
              <a:t>, Oracle Spatial, SQL server 2008, …</a:t>
            </a:r>
          </a:p>
          <a:p>
            <a:pPr>
              <a:buFont typeface="Arial"/>
              <a:buChar char="•"/>
            </a:pPr>
            <a:endParaRPr lang="en-US" i="1" dirty="0" smtClean="0"/>
          </a:p>
          <a:p>
            <a:pPr>
              <a:buFont typeface="Arial"/>
              <a:buChar char="•"/>
            </a:pPr>
            <a:r>
              <a:rPr lang="en-US" dirty="0" smtClean="0"/>
              <a:t> An ordinary database has strings, numbers, and dates. A spatial database adds additional (spatial) types for representing geographic features.</a:t>
            </a:r>
          </a:p>
          <a:p>
            <a:pPr>
              <a:buFont typeface="Arial"/>
              <a:buChar char="•"/>
            </a:pPr>
            <a:endParaRPr lang="en-US" dirty="0" smtClean="0"/>
          </a:p>
          <a:p>
            <a:pPr>
              <a:buFont typeface="Arial"/>
              <a:buChar char="•"/>
            </a:pPr>
            <a:r>
              <a:rPr lang="en-US" dirty="0" smtClean="0"/>
              <a:t> Spatial databases provide a “spatial index” that answers the question “which objects are within this particular bounding box?”. </a:t>
            </a:r>
            <a:r>
              <a:rPr lang="en-US" i="1" dirty="0" smtClean="0"/>
              <a:t> </a:t>
            </a:r>
            <a:endParaRPr lang="en-US" dirty="0"/>
          </a:p>
        </p:txBody>
      </p:sp>
      <p:pic>
        <p:nvPicPr>
          <p:cNvPr id="10" name="Picture 9"/>
          <p:cNvPicPr>
            <a:picLocks noChangeAspect="1"/>
          </p:cNvPicPr>
          <p:nvPr/>
        </p:nvPicPr>
        <p:blipFill>
          <a:blip r:embed="rId2"/>
          <a:stretch>
            <a:fillRect/>
          </a:stretch>
        </p:blipFill>
        <p:spPr>
          <a:xfrm>
            <a:off x="4988856" y="4714750"/>
            <a:ext cx="2320283" cy="1641600"/>
          </a:xfrm>
          <a:prstGeom prst="rect">
            <a:avLst/>
          </a:prstGeom>
        </p:spPr>
      </p:pic>
    </p:spTree>
    <p:extLst>
      <p:ext uri="{BB962C8B-B14F-4D97-AF65-F5344CB8AC3E}">
        <p14:creationId xmlns:p14="http://schemas.microsoft.com/office/powerpoint/2010/main" val="1216904499"/>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AE6021A-3E9D-954B-AEED-16E2F3D7148C}" type="slidenum">
              <a:rPr lang="en-US" smtClean="0"/>
              <a:pPr/>
              <a:t>77</a:t>
            </a:fld>
            <a:endParaRPr lang="en-US"/>
          </a:p>
        </p:txBody>
      </p:sp>
      <p:sp>
        <p:nvSpPr>
          <p:cNvPr id="7" name="TextBox 6"/>
          <p:cNvSpPr txBox="1"/>
          <p:nvPr/>
        </p:nvSpPr>
        <p:spPr>
          <a:xfrm>
            <a:off x="457200" y="415457"/>
            <a:ext cx="8229600" cy="492443"/>
          </a:xfrm>
          <a:prstGeom prst="rect">
            <a:avLst/>
          </a:prstGeom>
          <a:noFill/>
        </p:spPr>
        <p:txBody>
          <a:bodyPr wrap="square" rtlCol="0">
            <a:spAutoFit/>
          </a:bodyPr>
          <a:lstStyle/>
          <a:p>
            <a:r>
              <a:rPr lang="en-US" sz="2600" b="1" dirty="0" smtClean="0">
                <a:solidFill>
                  <a:schemeClr val="bg1">
                    <a:lumMod val="75000"/>
                  </a:schemeClr>
                </a:solidFill>
              </a:rPr>
              <a:t>How to store data?</a:t>
            </a:r>
            <a:endParaRPr lang="en-US" sz="2600" b="1" dirty="0">
              <a:solidFill>
                <a:schemeClr val="bg1">
                  <a:lumMod val="75000"/>
                </a:schemeClr>
              </a:solidFill>
            </a:endParaRPr>
          </a:p>
        </p:txBody>
      </p:sp>
      <p:sp>
        <p:nvSpPr>
          <p:cNvPr id="8" name="Rectangle 7"/>
          <p:cNvSpPr/>
          <p:nvPr/>
        </p:nvSpPr>
        <p:spPr>
          <a:xfrm>
            <a:off x="457200" y="907900"/>
            <a:ext cx="2108282" cy="369332"/>
          </a:xfrm>
          <a:prstGeom prst="rect">
            <a:avLst/>
          </a:prstGeom>
        </p:spPr>
        <p:txBody>
          <a:bodyPr wrap="none">
            <a:spAutoFit/>
          </a:bodyPr>
          <a:lstStyle/>
          <a:p>
            <a:r>
              <a:rPr lang="en-US" b="1" i="1" dirty="0" err="1" smtClean="0"/>
              <a:t>PostgreSQL/PostGIS</a:t>
            </a:r>
            <a:endParaRPr lang="en-US" dirty="0"/>
          </a:p>
        </p:txBody>
      </p:sp>
      <p:sp>
        <p:nvSpPr>
          <p:cNvPr id="9" name="TextBox 8"/>
          <p:cNvSpPr txBox="1"/>
          <p:nvPr/>
        </p:nvSpPr>
        <p:spPr>
          <a:xfrm>
            <a:off x="457200" y="1510636"/>
            <a:ext cx="8346441" cy="1477328"/>
          </a:xfrm>
          <a:prstGeom prst="rect">
            <a:avLst/>
          </a:prstGeom>
          <a:noFill/>
        </p:spPr>
        <p:txBody>
          <a:bodyPr wrap="square" rtlCol="0">
            <a:spAutoFit/>
          </a:bodyPr>
          <a:lstStyle/>
          <a:p>
            <a:pPr>
              <a:buFont typeface="Arial"/>
              <a:buChar char="•"/>
            </a:pPr>
            <a:r>
              <a:rPr lang="en-US" dirty="0" smtClean="0"/>
              <a:t> </a:t>
            </a:r>
            <a:r>
              <a:rPr lang="en-US" b="1" dirty="0" err="1" smtClean="0"/>
              <a:t>PostgreSQL</a:t>
            </a:r>
            <a:r>
              <a:rPr lang="en-US" b="1" dirty="0" smtClean="0"/>
              <a:t> </a:t>
            </a:r>
            <a:r>
              <a:rPr lang="en-US" dirty="0" smtClean="0"/>
              <a:t>is a powerful object-relational database management system, free and open source software </a:t>
            </a:r>
          </a:p>
          <a:p>
            <a:pPr>
              <a:buFont typeface="Arial"/>
              <a:buChar char="•"/>
            </a:pPr>
            <a:endParaRPr lang="en-US" dirty="0" smtClean="0"/>
          </a:p>
          <a:p>
            <a:pPr>
              <a:buFont typeface="Arial"/>
              <a:buChar char="•"/>
            </a:pPr>
            <a:r>
              <a:rPr lang="en-US" dirty="0" smtClean="0"/>
              <a:t> </a:t>
            </a:r>
            <a:r>
              <a:rPr lang="en-US" b="1" dirty="0" err="1" smtClean="0"/>
              <a:t>PostGIS</a:t>
            </a:r>
            <a:r>
              <a:rPr lang="en-US" b="1" dirty="0" smtClean="0"/>
              <a:t> </a:t>
            </a:r>
            <a:r>
              <a:rPr lang="en-US" dirty="0" smtClean="0"/>
              <a:t>turns the </a:t>
            </a:r>
            <a:r>
              <a:rPr lang="en-US" dirty="0" err="1" smtClean="0"/>
              <a:t>PostgreSQL</a:t>
            </a:r>
            <a:r>
              <a:rPr lang="en-US" dirty="0" smtClean="0"/>
              <a:t> Database Management System into a spatial database by adding adding support for the three features: spatial types, indexes, and functions</a:t>
            </a:r>
            <a:endParaRPr lang="en-US" dirty="0"/>
          </a:p>
        </p:txBody>
      </p:sp>
    </p:spTree>
    <p:extLst>
      <p:ext uri="{BB962C8B-B14F-4D97-AF65-F5344CB8AC3E}">
        <p14:creationId xmlns:p14="http://schemas.microsoft.com/office/powerpoint/2010/main" val="1216904499"/>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479296" y="3500702"/>
            <a:ext cx="6274973" cy="3416320"/>
          </a:xfrm>
          <a:prstGeom prst="rect">
            <a:avLst/>
          </a:prstGeom>
          <a:noFill/>
        </p:spPr>
        <p:txBody>
          <a:bodyPr wrap="square" rtlCol="0">
            <a:spAutoFit/>
          </a:bodyPr>
          <a:lstStyle/>
          <a:p>
            <a:r>
              <a:rPr lang="en-US" dirty="0" smtClean="0"/>
              <a:t>3) Create the database:</a:t>
            </a:r>
          </a:p>
          <a:p>
            <a:r>
              <a:rPr lang="en-US" dirty="0" smtClean="0"/>
              <a:t>	a) Right-click on the Databases item and select New Database</a:t>
            </a:r>
          </a:p>
          <a:p>
            <a:r>
              <a:rPr lang="en-US" dirty="0" smtClean="0"/>
              <a:t>	</a:t>
            </a:r>
            <a:r>
              <a:rPr lang="en-US" dirty="0" err="1" smtClean="0"/>
              <a:t>b</a:t>
            </a:r>
            <a:r>
              <a:rPr lang="en-US" dirty="0" smtClean="0"/>
              <a:t>) Fill the form:</a:t>
            </a:r>
          </a:p>
          <a:p>
            <a:pPr lvl="1">
              <a:buFont typeface="Arial"/>
              <a:buChar char="•"/>
            </a:pPr>
            <a:r>
              <a:rPr lang="en-US" dirty="0" smtClean="0"/>
              <a:t> Name: Cyclones </a:t>
            </a:r>
          </a:p>
          <a:p>
            <a:pPr lvl="1">
              <a:buFont typeface="Arial"/>
              <a:buChar char="•"/>
            </a:pPr>
            <a:r>
              <a:rPr lang="en-US" dirty="0" smtClean="0"/>
              <a:t> Owner: </a:t>
            </a:r>
            <a:r>
              <a:rPr lang="en-US" dirty="0" err="1" smtClean="0"/>
              <a:t>Postgres</a:t>
            </a:r>
            <a:endParaRPr lang="en-US" dirty="0" smtClean="0"/>
          </a:p>
          <a:p>
            <a:pPr lvl="1">
              <a:buFont typeface="Arial"/>
              <a:buChar char="•"/>
            </a:pPr>
            <a:r>
              <a:rPr lang="en-US" dirty="0" smtClean="0"/>
              <a:t> Template: </a:t>
            </a:r>
            <a:r>
              <a:rPr lang="en-US" dirty="0" err="1" smtClean="0"/>
              <a:t>template_postgis</a:t>
            </a:r>
            <a:endParaRPr lang="en-US" dirty="0" smtClean="0"/>
          </a:p>
          <a:p>
            <a:pPr lvl="1"/>
            <a:r>
              <a:rPr lang="en-US" dirty="0" err="1" smtClean="0"/>
              <a:t>c</a:t>
            </a:r>
            <a:r>
              <a:rPr lang="en-US" dirty="0" smtClean="0"/>
              <a:t>) Click OK</a:t>
            </a:r>
          </a:p>
          <a:p>
            <a:pPr lvl="1"/>
            <a:endParaRPr lang="en-US" dirty="0" smtClean="0"/>
          </a:p>
          <a:p>
            <a:pPr marL="0" lvl="1"/>
            <a:r>
              <a:rPr lang="en-US" dirty="0" smtClean="0"/>
              <a:t>The database is created! You can check it by running the following SQL query            : </a:t>
            </a:r>
            <a:r>
              <a:rPr lang="en-US" b="1" dirty="0" smtClean="0"/>
              <a:t>SELECT </a:t>
            </a:r>
            <a:r>
              <a:rPr lang="en-US" b="1" dirty="0" err="1" smtClean="0"/>
              <a:t>postgis_full_version</a:t>
            </a:r>
            <a:r>
              <a:rPr lang="en-US" b="1" dirty="0" smtClean="0"/>
              <a:t>();</a:t>
            </a:r>
            <a:endParaRPr lang="en-US" dirty="0" smtClean="0"/>
          </a:p>
          <a:p>
            <a:pPr lvl="1"/>
            <a:endParaRPr lang="en-US" dirty="0" smtClean="0"/>
          </a:p>
          <a:p>
            <a:pPr lvl="1"/>
            <a:r>
              <a:rPr lang="en-US" dirty="0" smtClean="0"/>
              <a:t> </a:t>
            </a:r>
          </a:p>
        </p:txBody>
      </p:sp>
      <p:sp>
        <p:nvSpPr>
          <p:cNvPr id="6" name="Slide Number Placeholder 5"/>
          <p:cNvSpPr>
            <a:spLocks noGrp="1"/>
          </p:cNvSpPr>
          <p:nvPr>
            <p:ph type="sldNum" sz="quarter" idx="12"/>
          </p:nvPr>
        </p:nvSpPr>
        <p:spPr/>
        <p:txBody>
          <a:bodyPr/>
          <a:lstStyle/>
          <a:p>
            <a:fld id="{DAE6021A-3E9D-954B-AEED-16E2F3D7148C}" type="slidenum">
              <a:rPr lang="en-US" smtClean="0"/>
              <a:pPr/>
              <a:t>78</a:t>
            </a:fld>
            <a:endParaRPr lang="en-US"/>
          </a:p>
        </p:txBody>
      </p:sp>
      <p:sp>
        <p:nvSpPr>
          <p:cNvPr id="7" name="TextBox 6"/>
          <p:cNvSpPr txBox="1"/>
          <p:nvPr/>
        </p:nvSpPr>
        <p:spPr>
          <a:xfrm>
            <a:off x="457200" y="415457"/>
            <a:ext cx="8229600" cy="492443"/>
          </a:xfrm>
          <a:prstGeom prst="rect">
            <a:avLst/>
          </a:prstGeom>
          <a:noFill/>
        </p:spPr>
        <p:txBody>
          <a:bodyPr wrap="square" rtlCol="0">
            <a:spAutoFit/>
          </a:bodyPr>
          <a:lstStyle/>
          <a:p>
            <a:r>
              <a:rPr lang="en-US" sz="2600" b="1" dirty="0" smtClean="0">
                <a:solidFill>
                  <a:schemeClr val="bg1">
                    <a:lumMod val="75000"/>
                  </a:schemeClr>
                </a:solidFill>
              </a:rPr>
              <a:t>How to store data?</a:t>
            </a:r>
            <a:endParaRPr lang="en-US" sz="2600" b="1" dirty="0">
              <a:solidFill>
                <a:schemeClr val="bg1">
                  <a:lumMod val="75000"/>
                </a:schemeClr>
              </a:solidFill>
            </a:endParaRPr>
          </a:p>
        </p:txBody>
      </p:sp>
      <p:sp>
        <p:nvSpPr>
          <p:cNvPr id="8" name="Rectangle 7"/>
          <p:cNvSpPr/>
          <p:nvPr/>
        </p:nvSpPr>
        <p:spPr>
          <a:xfrm>
            <a:off x="457200" y="907900"/>
            <a:ext cx="3981779" cy="369332"/>
          </a:xfrm>
          <a:prstGeom prst="rect">
            <a:avLst/>
          </a:prstGeom>
        </p:spPr>
        <p:txBody>
          <a:bodyPr wrap="none">
            <a:spAutoFit/>
          </a:bodyPr>
          <a:lstStyle/>
          <a:p>
            <a:r>
              <a:rPr lang="en-US" b="1" i="1" dirty="0" smtClean="0"/>
              <a:t>Creating a spatial database (in </a:t>
            </a:r>
            <a:r>
              <a:rPr lang="en-US" b="1" i="1" dirty="0" err="1" smtClean="0"/>
              <a:t>PostGIS</a:t>
            </a:r>
            <a:r>
              <a:rPr lang="en-US" b="1" i="1" dirty="0" smtClean="0"/>
              <a:t>)</a:t>
            </a:r>
            <a:endParaRPr lang="en-US" dirty="0"/>
          </a:p>
        </p:txBody>
      </p:sp>
      <p:sp>
        <p:nvSpPr>
          <p:cNvPr id="9" name="TextBox 8"/>
          <p:cNvSpPr txBox="1"/>
          <p:nvPr/>
        </p:nvSpPr>
        <p:spPr>
          <a:xfrm>
            <a:off x="457200" y="1510636"/>
            <a:ext cx="8346441" cy="646331"/>
          </a:xfrm>
          <a:prstGeom prst="rect">
            <a:avLst/>
          </a:prstGeom>
          <a:noFill/>
        </p:spPr>
        <p:txBody>
          <a:bodyPr wrap="square" rtlCol="0">
            <a:spAutoFit/>
          </a:bodyPr>
          <a:lstStyle/>
          <a:p>
            <a:r>
              <a:rPr lang="en-US" dirty="0" smtClean="0"/>
              <a:t>1) Launch </a:t>
            </a:r>
            <a:r>
              <a:rPr lang="en-US" dirty="0" err="1" smtClean="0"/>
              <a:t>pgAdmin</a:t>
            </a:r>
            <a:r>
              <a:rPr lang="en-US" dirty="0" smtClean="0"/>
              <a:t> III (</a:t>
            </a:r>
            <a:r>
              <a:rPr lang="en-US" dirty="0" err="1" smtClean="0"/>
              <a:t>PostgreSQL</a:t>
            </a:r>
            <a:r>
              <a:rPr lang="en-US" dirty="0" smtClean="0"/>
              <a:t> administration interface)</a:t>
            </a:r>
          </a:p>
          <a:p>
            <a:r>
              <a:rPr lang="en-US" dirty="0" smtClean="0"/>
              <a:t>     from </a:t>
            </a:r>
            <a:r>
              <a:rPr lang="en-US" dirty="0" err="1" smtClean="0"/>
              <a:t>OpenGEO</a:t>
            </a:r>
            <a:r>
              <a:rPr lang="en-US" dirty="0" smtClean="0"/>
              <a:t> dashboard </a:t>
            </a:r>
            <a:endParaRPr lang="en-US" dirty="0"/>
          </a:p>
        </p:txBody>
      </p:sp>
      <p:pic>
        <p:nvPicPr>
          <p:cNvPr id="10" name="Picture 9"/>
          <p:cNvPicPr>
            <a:picLocks noChangeAspect="1"/>
          </p:cNvPicPr>
          <p:nvPr/>
        </p:nvPicPr>
        <p:blipFill>
          <a:blip r:embed="rId2"/>
          <a:stretch>
            <a:fillRect/>
          </a:stretch>
        </p:blipFill>
        <p:spPr>
          <a:xfrm>
            <a:off x="6553201" y="1058327"/>
            <a:ext cx="1725850" cy="1139146"/>
          </a:xfrm>
          <a:prstGeom prst="rect">
            <a:avLst/>
          </a:prstGeom>
        </p:spPr>
      </p:pic>
      <p:sp>
        <p:nvSpPr>
          <p:cNvPr id="11" name="TextBox 10"/>
          <p:cNvSpPr txBox="1"/>
          <p:nvPr/>
        </p:nvSpPr>
        <p:spPr>
          <a:xfrm>
            <a:off x="479296" y="2382530"/>
            <a:ext cx="8346441" cy="646331"/>
          </a:xfrm>
          <a:prstGeom prst="rect">
            <a:avLst/>
          </a:prstGeom>
          <a:noFill/>
        </p:spPr>
        <p:txBody>
          <a:bodyPr wrap="square" rtlCol="0">
            <a:spAutoFit/>
          </a:bodyPr>
          <a:lstStyle/>
          <a:p>
            <a:r>
              <a:rPr lang="en-US" dirty="0" smtClean="0"/>
              <a:t>2) Double-click </a:t>
            </a:r>
            <a:r>
              <a:rPr lang="en-US" dirty="0" err="1" smtClean="0"/>
              <a:t>PostGIS</a:t>
            </a:r>
            <a:r>
              <a:rPr lang="en-US" dirty="0" smtClean="0"/>
              <a:t> (localhost:5342) and use “</a:t>
            </a:r>
            <a:r>
              <a:rPr lang="en-US" dirty="0" err="1" smtClean="0"/>
              <a:t>opengeo</a:t>
            </a:r>
            <a:r>
              <a:rPr lang="en-US" dirty="0" smtClean="0"/>
              <a:t>”</a:t>
            </a:r>
          </a:p>
          <a:p>
            <a:r>
              <a:rPr lang="en-US" dirty="0" smtClean="0"/>
              <a:t>    as password  </a:t>
            </a:r>
            <a:endParaRPr lang="en-US" dirty="0"/>
          </a:p>
        </p:txBody>
      </p:sp>
      <p:pic>
        <p:nvPicPr>
          <p:cNvPr id="12" name="Picture 11"/>
          <p:cNvPicPr>
            <a:picLocks noChangeAspect="1"/>
          </p:cNvPicPr>
          <p:nvPr/>
        </p:nvPicPr>
        <p:blipFill>
          <a:blip r:embed="rId3"/>
          <a:stretch>
            <a:fillRect/>
          </a:stretch>
        </p:blipFill>
        <p:spPr>
          <a:xfrm>
            <a:off x="6553200" y="2394357"/>
            <a:ext cx="1725850" cy="1269007"/>
          </a:xfrm>
          <a:prstGeom prst="rect">
            <a:avLst/>
          </a:prstGeom>
        </p:spPr>
      </p:pic>
      <p:pic>
        <p:nvPicPr>
          <p:cNvPr id="15" name="Picture 14"/>
          <p:cNvPicPr>
            <a:picLocks noChangeAspect="1"/>
          </p:cNvPicPr>
          <p:nvPr/>
        </p:nvPicPr>
        <p:blipFill>
          <a:blip r:embed="rId4"/>
          <a:stretch>
            <a:fillRect/>
          </a:stretch>
        </p:blipFill>
        <p:spPr>
          <a:xfrm>
            <a:off x="4190356" y="4125215"/>
            <a:ext cx="1829444" cy="1340288"/>
          </a:xfrm>
          <a:prstGeom prst="rect">
            <a:avLst/>
          </a:prstGeom>
        </p:spPr>
      </p:pic>
      <p:pic>
        <p:nvPicPr>
          <p:cNvPr id="16" name="Picture 15"/>
          <p:cNvPicPr>
            <a:picLocks noChangeAspect="1"/>
          </p:cNvPicPr>
          <p:nvPr/>
        </p:nvPicPr>
        <p:blipFill>
          <a:blip r:embed="rId5"/>
          <a:stretch>
            <a:fillRect/>
          </a:stretch>
        </p:blipFill>
        <p:spPr>
          <a:xfrm>
            <a:off x="6135186" y="4389060"/>
            <a:ext cx="1411344" cy="750054"/>
          </a:xfrm>
          <a:prstGeom prst="rect">
            <a:avLst/>
          </a:prstGeom>
        </p:spPr>
      </p:pic>
      <p:pic>
        <p:nvPicPr>
          <p:cNvPr id="17" name="Picture 16"/>
          <p:cNvPicPr>
            <a:picLocks noChangeAspect="1"/>
          </p:cNvPicPr>
          <p:nvPr/>
        </p:nvPicPr>
        <p:blipFill>
          <a:blip r:embed="rId6"/>
          <a:stretch>
            <a:fillRect/>
          </a:stretch>
        </p:blipFill>
        <p:spPr>
          <a:xfrm>
            <a:off x="7665620" y="4389060"/>
            <a:ext cx="1351000" cy="750053"/>
          </a:xfrm>
          <a:prstGeom prst="rect">
            <a:avLst/>
          </a:prstGeom>
        </p:spPr>
      </p:pic>
      <p:pic>
        <p:nvPicPr>
          <p:cNvPr id="18" name="Picture 17"/>
          <p:cNvPicPr>
            <a:picLocks noChangeAspect="1"/>
          </p:cNvPicPr>
          <p:nvPr/>
        </p:nvPicPr>
        <p:blipFill>
          <a:blip r:embed="rId7"/>
          <a:stretch>
            <a:fillRect/>
          </a:stretch>
        </p:blipFill>
        <p:spPr>
          <a:xfrm>
            <a:off x="2524420" y="6017595"/>
            <a:ext cx="503570" cy="431631"/>
          </a:xfrm>
          <a:prstGeom prst="rect">
            <a:avLst/>
          </a:prstGeom>
        </p:spPr>
      </p:pic>
    </p:spTree>
    <p:extLst>
      <p:ext uri="{BB962C8B-B14F-4D97-AF65-F5344CB8AC3E}">
        <p14:creationId xmlns:p14="http://schemas.microsoft.com/office/powerpoint/2010/main" val="1216904499"/>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479296" y="3106200"/>
            <a:ext cx="8207504" cy="3693319"/>
          </a:xfrm>
          <a:prstGeom prst="rect">
            <a:avLst/>
          </a:prstGeom>
          <a:noFill/>
        </p:spPr>
        <p:txBody>
          <a:bodyPr wrap="square" rtlCol="0">
            <a:spAutoFit/>
          </a:bodyPr>
          <a:lstStyle/>
          <a:p>
            <a:r>
              <a:rPr lang="en-US" dirty="0" smtClean="0"/>
              <a:t>3) Set the </a:t>
            </a:r>
            <a:r>
              <a:rPr lang="en-US" dirty="0" err="1" smtClean="0"/>
              <a:t>connexion</a:t>
            </a:r>
            <a:r>
              <a:rPr lang="en-US" dirty="0" smtClean="0"/>
              <a:t> details:</a:t>
            </a:r>
          </a:p>
          <a:p>
            <a:pPr lvl="1">
              <a:buFont typeface="Arial"/>
              <a:buChar char="•"/>
            </a:pPr>
            <a:r>
              <a:rPr lang="en-US" dirty="0" smtClean="0"/>
              <a:t> Username: </a:t>
            </a:r>
            <a:r>
              <a:rPr lang="en-US" dirty="0" err="1" smtClean="0"/>
              <a:t>opengeo</a:t>
            </a:r>
            <a:endParaRPr lang="en-US" dirty="0" smtClean="0"/>
          </a:p>
          <a:p>
            <a:pPr lvl="1">
              <a:buFont typeface="Arial"/>
              <a:buChar char="•"/>
            </a:pPr>
            <a:r>
              <a:rPr lang="en-US" dirty="0" smtClean="0"/>
              <a:t> Password: </a:t>
            </a:r>
            <a:r>
              <a:rPr lang="en-US" dirty="0" err="1" smtClean="0"/>
              <a:t>opengeo</a:t>
            </a:r>
            <a:endParaRPr lang="en-US" dirty="0" smtClean="0"/>
          </a:p>
          <a:p>
            <a:pPr lvl="1">
              <a:buFont typeface="Arial"/>
              <a:buChar char="•"/>
            </a:pPr>
            <a:r>
              <a:rPr lang="en-US" dirty="0" smtClean="0"/>
              <a:t> </a:t>
            </a:r>
            <a:r>
              <a:rPr lang="en-US" dirty="0" err="1" smtClean="0"/>
              <a:t>Serverhost</a:t>
            </a:r>
            <a:r>
              <a:rPr lang="en-US" dirty="0" smtClean="0"/>
              <a:t>: </a:t>
            </a:r>
            <a:r>
              <a:rPr lang="en-US" dirty="0" err="1" smtClean="0"/>
              <a:t>localhost</a:t>
            </a:r>
            <a:endParaRPr lang="en-US" dirty="0" smtClean="0"/>
          </a:p>
          <a:p>
            <a:pPr lvl="1">
              <a:buFont typeface="Arial"/>
              <a:buChar char="•"/>
            </a:pPr>
            <a:r>
              <a:rPr lang="en-US" dirty="0" smtClean="0"/>
              <a:t> Port: 5432</a:t>
            </a:r>
          </a:p>
          <a:p>
            <a:pPr lvl="1">
              <a:buFont typeface="Arial"/>
              <a:buChar char="•"/>
            </a:pPr>
            <a:r>
              <a:rPr lang="en-US" dirty="0" smtClean="0"/>
              <a:t> Database: Cyclones</a:t>
            </a:r>
          </a:p>
          <a:p>
            <a:pPr lvl="1">
              <a:buFont typeface="Arial"/>
              <a:buChar char="•"/>
            </a:pPr>
            <a:endParaRPr lang="en-US" dirty="0" smtClean="0"/>
          </a:p>
          <a:p>
            <a:pPr marL="0" lvl="1"/>
            <a:r>
              <a:rPr lang="en-US" dirty="0" smtClean="0"/>
              <a:t>4) Click </a:t>
            </a:r>
            <a:r>
              <a:rPr lang="en-US" i="1" dirty="0" smtClean="0"/>
              <a:t>OK </a:t>
            </a:r>
            <a:r>
              <a:rPr lang="en-US" dirty="0" smtClean="0"/>
              <a:t>and </a:t>
            </a:r>
            <a:r>
              <a:rPr lang="en-US" i="1" dirty="0" smtClean="0"/>
              <a:t>Import</a:t>
            </a:r>
          </a:p>
          <a:p>
            <a:pPr lvl="1"/>
            <a:endParaRPr lang="en-US" dirty="0" smtClean="0"/>
          </a:p>
          <a:p>
            <a:pPr marL="0" lvl="1"/>
            <a:r>
              <a:rPr lang="en-US" dirty="0" smtClean="0"/>
              <a:t>The </a:t>
            </a:r>
            <a:r>
              <a:rPr lang="en-US" dirty="0" err="1" smtClean="0"/>
              <a:t>shapefile</a:t>
            </a:r>
            <a:r>
              <a:rPr lang="en-US" dirty="0" smtClean="0"/>
              <a:t> is now imported in the The </a:t>
            </a:r>
            <a:r>
              <a:rPr lang="en-US" dirty="0" err="1" smtClean="0"/>
              <a:t>PostGIS</a:t>
            </a:r>
            <a:r>
              <a:rPr lang="en-US" dirty="0" smtClean="0"/>
              <a:t> database! A new table “</a:t>
            </a:r>
            <a:r>
              <a:rPr lang="en-US" dirty="0" err="1" smtClean="0"/>
              <a:t>cy_buffers</a:t>
            </a:r>
            <a:r>
              <a:rPr lang="en-US" dirty="0" smtClean="0"/>
              <a:t>” should now exist when opening the “Cyclones” database in </a:t>
            </a:r>
            <a:r>
              <a:rPr lang="en-US" dirty="0" err="1" smtClean="0"/>
              <a:t>pgadmin</a:t>
            </a:r>
            <a:r>
              <a:rPr lang="en-US" dirty="0" smtClean="0"/>
              <a:t> </a:t>
            </a:r>
          </a:p>
          <a:p>
            <a:pPr lvl="1"/>
            <a:endParaRPr lang="en-US" dirty="0" smtClean="0"/>
          </a:p>
          <a:p>
            <a:pPr lvl="1"/>
            <a:r>
              <a:rPr lang="en-US" dirty="0" smtClean="0"/>
              <a:t> </a:t>
            </a:r>
          </a:p>
        </p:txBody>
      </p:sp>
      <p:sp>
        <p:nvSpPr>
          <p:cNvPr id="6" name="Slide Number Placeholder 5"/>
          <p:cNvSpPr>
            <a:spLocks noGrp="1"/>
          </p:cNvSpPr>
          <p:nvPr>
            <p:ph type="sldNum" sz="quarter" idx="12"/>
          </p:nvPr>
        </p:nvSpPr>
        <p:spPr/>
        <p:txBody>
          <a:bodyPr/>
          <a:lstStyle/>
          <a:p>
            <a:fld id="{DAE6021A-3E9D-954B-AEED-16E2F3D7148C}" type="slidenum">
              <a:rPr lang="en-US" smtClean="0"/>
              <a:pPr/>
              <a:t>79</a:t>
            </a:fld>
            <a:endParaRPr lang="en-US"/>
          </a:p>
        </p:txBody>
      </p:sp>
      <p:sp>
        <p:nvSpPr>
          <p:cNvPr id="7" name="TextBox 6"/>
          <p:cNvSpPr txBox="1"/>
          <p:nvPr/>
        </p:nvSpPr>
        <p:spPr>
          <a:xfrm>
            <a:off x="457200" y="415457"/>
            <a:ext cx="8229600" cy="492443"/>
          </a:xfrm>
          <a:prstGeom prst="rect">
            <a:avLst/>
          </a:prstGeom>
          <a:noFill/>
        </p:spPr>
        <p:txBody>
          <a:bodyPr wrap="square" rtlCol="0">
            <a:spAutoFit/>
          </a:bodyPr>
          <a:lstStyle/>
          <a:p>
            <a:r>
              <a:rPr lang="en-US" sz="2600" b="1" dirty="0" smtClean="0">
                <a:solidFill>
                  <a:schemeClr val="bg1">
                    <a:lumMod val="75000"/>
                  </a:schemeClr>
                </a:solidFill>
              </a:rPr>
              <a:t>How to store data?</a:t>
            </a:r>
            <a:endParaRPr lang="en-US" sz="2600" b="1" dirty="0">
              <a:solidFill>
                <a:schemeClr val="bg1">
                  <a:lumMod val="75000"/>
                </a:schemeClr>
              </a:solidFill>
            </a:endParaRPr>
          </a:p>
        </p:txBody>
      </p:sp>
      <p:sp>
        <p:nvSpPr>
          <p:cNvPr id="8" name="Rectangle 7"/>
          <p:cNvSpPr/>
          <p:nvPr/>
        </p:nvSpPr>
        <p:spPr>
          <a:xfrm>
            <a:off x="457200" y="907900"/>
            <a:ext cx="4299399" cy="369332"/>
          </a:xfrm>
          <a:prstGeom prst="rect">
            <a:avLst/>
          </a:prstGeom>
        </p:spPr>
        <p:txBody>
          <a:bodyPr wrap="none">
            <a:spAutoFit/>
          </a:bodyPr>
          <a:lstStyle/>
          <a:p>
            <a:r>
              <a:rPr lang="en-US" b="1" i="1" dirty="0" smtClean="0"/>
              <a:t>Loading spatial data (</a:t>
            </a:r>
            <a:r>
              <a:rPr lang="en-US" b="1" i="1" dirty="0" err="1" smtClean="0"/>
              <a:t>shapefile</a:t>
            </a:r>
            <a:r>
              <a:rPr lang="en-US" b="1" i="1" dirty="0" smtClean="0"/>
              <a:t>) in </a:t>
            </a:r>
            <a:r>
              <a:rPr lang="en-US" b="1" i="1" dirty="0" err="1" smtClean="0"/>
              <a:t>PostGIS</a:t>
            </a:r>
            <a:endParaRPr lang="en-US" dirty="0"/>
          </a:p>
        </p:txBody>
      </p:sp>
      <p:sp>
        <p:nvSpPr>
          <p:cNvPr id="9" name="TextBox 8"/>
          <p:cNvSpPr txBox="1"/>
          <p:nvPr/>
        </p:nvSpPr>
        <p:spPr>
          <a:xfrm>
            <a:off x="457200" y="1510636"/>
            <a:ext cx="8346441" cy="646331"/>
          </a:xfrm>
          <a:prstGeom prst="rect">
            <a:avLst/>
          </a:prstGeom>
          <a:noFill/>
        </p:spPr>
        <p:txBody>
          <a:bodyPr wrap="square" rtlCol="0">
            <a:spAutoFit/>
          </a:bodyPr>
          <a:lstStyle/>
          <a:p>
            <a:r>
              <a:rPr lang="en-US" dirty="0" smtClean="0"/>
              <a:t>1) Launch </a:t>
            </a:r>
            <a:r>
              <a:rPr lang="en-US" dirty="0" err="1" smtClean="0"/>
              <a:t>pgShapeLoader</a:t>
            </a:r>
            <a:r>
              <a:rPr lang="en-US" dirty="0" smtClean="0"/>
              <a:t> </a:t>
            </a:r>
          </a:p>
          <a:p>
            <a:r>
              <a:rPr lang="en-US" dirty="0" smtClean="0"/>
              <a:t>     </a:t>
            </a:r>
            <a:endParaRPr lang="en-US" dirty="0"/>
          </a:p>
        </p:txBody>
      </p:sp>
      <p:sp>
        <p:nvSpPr>
          <p:cNvPr id="11" name="TextBox 10"/>
          <p:cNvSpPr txBox="1"/>
          <p:nvPr/>
        </p:nvSpPr>
        <p:spPr>
          <a:xfrm>
            <a:off x="479295" y="2382530"/>
            <a:ext cx="6525131" cy="369332"/>
          </a:xfrm>
          <a:prstGeom prst="rect">
            <a:avLst/>
          </a:prstGeom>
          <a:noFill/>
        </p:spPr>
        <p:txBody>
          <a:bodyPr wrap="square" rtlCol="0">
            <a:spAutoFit/>
          </a:bodyPr>
          <a:lstStyle/>
          <a:p>
            <a:r>
              <a:rPr lang="en-US" dirty="0" smtClean="0"/>
              <a:t>2) Click </a:t>
            </a:r>
            <a:r>
              <a:rPr lang="en-US" i="1" dirty="0" smtClean="0"/>
              <a:t>Add File and select a </a:t>
            </a:r>
            <a:r>
              <a:rPr lang="en-US" i="1" dirty="0" err="1" smtClean="0"/>
              <a:t>shapefile</a:t>
            </a:r>
            <a:r>
              <a:rPr lang="en-US" i="1" dirty="0" smtClean="0"/>
              <a:t> to upload (ex: </a:t>
            </a:r>
            <a:r>
              <a:rPr lang="en-US" i="1" dirty="0" err="1" smtClean="0"/>
              <a:t>cy_buffers.shp</a:t>
            </a:r>
            <a:r>
              <a:rPr lang="en-US" i="1" dirty="0" smtClean="0"/>
              <a:t>)</a:t>
            </a:r>
            <a:r>
              <a:rPr lang="en-US" dirty="0" smtClean="0"/>
              <a:t> </a:t>
            </a:r>
            <a:endParaRPr lang="en-US" dirty="0"/>
          </a:p>
        </p:txBody>
      </p:sp>
      <p:pic>
        <p:nvPicPr>
          <p:cNvPr id="19" name="Picture 18"/>
          <p:cNvPicPr>
            <a:picLocks noChangeAspect="1"/>
          </p:cNvPicPr>
          <p:nvPr/>
        </p:nvPicPr>
        <p:blipFill>
          <a:blip r:embed="rId2"/>
          <a:stretch>
            <a:fillRect/>
          </a:stretch>
        </p:blipFill>
        <p:spPr>
          <a:xfrm>
            <a:off x="3124200" y="1510636"/>
            <a:ext cx="940249" cy="608396"/>
          </a:xfrm>
          <a:prstGeom prst="rect">
            <a:avLst/>
          </a:prstGeom>
        </p:spPr>
      </p:pic>
      <p:pic>
        <p:nvPicPr>
          <p:cNvPr id="20" name="Picture 19"/>
          <p:cNvPicPr>
            <a:picLocks noChangeAspect="1"/>
          </p:cNvPicPr>
          <p:nvPr/>
        </p:nvPicPr>
        <p:blipFill>
          <a:blip r:embed="rId3"/>
          <a:stretch>
            <a:fillRect/>
          </a:stretch>
        </p:blipFill>
        <p:spPr>
          <a:xfrm>
            <a:off x="7277100" y="1510636"/>
            <a:ext cx="1409700" cy="1372108"/>
          </a:xfrm>
          <a:prstGeom prst="rect">
            <a:avLst/>
          </a:prstGeom>
        </p:spPr>
      </p:pic>
      <p:pic>
        <p:nvPicPr>
          <p:cNvPr id="21" name="Picture 20"/>
          <p:cNvPicPr>
            <a:picLocks noChangeAspect="1"/>
          </p:cNvPicPr>
          <p:nvPr/>
        </p:nvPicPr>
        <p:blipFill>
          <a:blip r:embed="rId4"/>
          <a:stretch>
            <a:fillRect/>
          </a:stretch>
        </p:blipFill>
        <p:spPr>
          <a:xfrm>
            <a:off x="3943574" y="3223278"/>
            <a:ext cx="1626049" cy="1292128"/>
          </a:xfrm>
          <a:prstGeom prst="rect">
            <a:avLst/>
          </a:prstGeom>
        </p:spPr>
      </p:pic>
      <p:pic>
        <p:nvPicPr>
          <p:cNvPr id="22" name="Picture 21"/>
          <p:cNvPicPr>
            <a:picLocks noChangeAspect="1"/>
          </p:cNvPicPr>
          <p:nvPr/>
        </p:nvPicPr>
        <p:blipFill>
          <a:blip r:embed="rId5"/>
          <a:stretch>
            <a:fillRect/>
          </a:stretch>
        </p:blipFill>
        <p:spPr>
          <a:xfrm>
            <a:off x="7004426" y="5894411"/>
            <a:ext cx="1333949" cy="611700"/>
          </a:xfrm>
          <a:prstGeom prst="rect">
            <a:avLst/>
          </a:prstGeom>
        </p:spPr>
      </p:pic>
    </p:spTree>
    <p:extLst>
      <p:ext uri="{BB962C8B-B14F-4D97-AF65-F5344CB8AC3E}">
        <p14:creationId xmlns:p14="http://schemas.microsoft.com/office/powerpoint/2010/main" val="121690449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p:cNvSpPr>
            <a:spLocks/>
          </p:cNvSpPr>
          <p:nvPr/>
        </p:nvSpPr>
        <p:spPr bwMode="auto">
          <a:xfrm>
            <a:off x="782320" y="518160"/>
            <a:ext cx="7233919" cy="1696442"/>
          </a:xfrm>
          <a:prstGeom prst="rect">
            <a:avLst/>
          </a:prstGeom>
          <a:noFill/>
          <a:ln w="12700">
            <a:noFill/>
            <a:miter lim="800000"/>
            <a:headEnd/>
            <a:tailEnd/>
          </a:ln>
        </p:spPr>
        <p:txBody>
          <a:bodyPr lIns="0" tIns="0" rIns="0" bIns="0" anchor="ctr">
            <a:prstTxWarp prst="textNoShape">
              <a:avLst/>
            </a:prstTxWarp>
          </a:bodyPr>
          <a:lstStyle/>
          <a:p>
            <a:pPr algn="ctr"/>
            <a:r>
              <a:rPr lang="en-US" sz="4000" dirty="0">
                <a:ea typeface="Gill Sans" pitchFamily="-84" charset="0"/>
                <a:cs typeface="Gill Sans" pitchFamily="-84" charset="0"/>
              </a:rPr>
              <a:t>Data are the fuel for scientific analysis and decision-making</a:t>
            </a:r>
          </a:p>
        </p:txBody>
      </p:sp>
      <p:pic>
        <p:nvPicPr>
          <p:cNvPr id="31746" name="Picture 2"/>
          <p:cNvPicPr>
            <a:picLocks noChangeAspect="1" noChangeArrowheads="1"/>
          </p:cNvPicPr>
          <p:nvPr/>
        </p:nvPicPr>
        <p:blipFill>
          <a:blip r:embed="rId3"/>
          <a:srcRect/>
          <a:stretch>
            <a:fillRect/>
          </a:stretch>
        </p:blipFill>
        <p:spPr bwMode="auto">
          <a:xfrm>
            <a:off x="2035969" y="2214602"/>
            <a:ext cx="5064249" cy="3545086"/>
          </a:xfrm>
          <a:prstGeom prst="rect">
            <a:avLst/>
          </a:prstGeom>
          <a:noFill/>
          <a:ln w="12700">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AE6021A-3E9D-954B-AEED-16E2F3D7148C}" type="slidenum">
              <a:rPr lang="en-US" smtClean="0"/>
              <a:pPr/>
              <a:t>80</a:t>
            </a:fld>
            <a:endParaRPr lang="en-US"/>
          </a:p>
        </p:txBody>
      </p:sp>
      <p:sp>
        <p:nvSpPr>
          <p:cNvPr id="7" name="TextBox 6"/>
          <p:cNvSpPr txBox="1"/>
          <p:nvPr/>
        </p:nvSpPr>
        <p:spPr>
          <a:xfrm>
            <a:off x="457200" y="415457"/>
            <a:ext cx="8229600" cy="492443"/>
          </a:xfrm>
          <a:prstGeom prst="rect">
            <a:avLst/>
          </a:prstGeom>
          <a:noFill/>
        </p:spPr>
        <p:txBody>
          <a:bodyPr wrap="square" rtlCol="0">
            <a:spAutoFit/>
          </a:bodyPr>
          <a:lstStyle/>
          <a:p>
            <a:r>
              <a:rPr lang="en-US" sz="2600" b="1" dirty="0" smtClean="0"/>
              <a:t>How to publish data?</a:t>
            </a:r>
            <a:endParaRPr lang="en-US" sz="2600" b="1" dirty="0"/>
          </a:p>
        </p:txBody>
      </p:sp>
      <p:pic>
        <p:nvPicPr>
          <p:cNvPr id="8" name="Picture 7"/>
          <p:cNvPicPr>
            <a:picLocks noChangeAspect="1"/>
          </p:cNvPicPr>
          <p:nvPr/>
        </p:nvPicPr>
        <p:blipFill>
          <a:blip r:embed="rId2"/>
          <a:stretch>
            <a:fillRect/>
          </a:stretch>
        </p:blipFill>
        <p:spPr>
          <a:xfrm>
            <a:off x="200495" y="1593849"/>
            <a:ext cx="4780609" cy="3412877"/>
          </a:xfrm>
          <a:prstGeom prst="rect">
            <a:avLst/>
          </a:prstGeom>
        </p:spPr>
      </p:pic>
      <p:sp>
        <p:nvSpPr>
          <p:cNvPr id="9" name="TextBox 8"/>
          <p:cNvSpPr txBox="1"/>
          <p:nvPr/>
        </p:nvSpPr>
        <p:spPr>
          <a:xfrm>
            <a:off x="6553200" y="1970061"/>
            <a:ext cx="1877719" cy="3693319"/>
          </a:xfrm>
          <a:prstGeom prst="rect">
            <a:avLst/>
          </a:prstGeom>
          <a:noFill/>
        </p:spPr>
        <p:txBody>
          <a:bodyPr wrap="square" rtlCol="0">
            <a:spAutoFit/>
          </a:bodyPr>
          <a:lstStyle/>
          <a:p>
            <a:r>
              <a:rPr lang="en-US" b="1" u="sng" dirty="0" smtClean="0"/>
              <a:t>Keywords:</a:t>
            </a:r>
          </a:p>
          <a:p>
            <a:r>
              <a:rPr lang="en-US" dirty="0" smtClean="0"/>
              <a:t> </a:t>
            </a:r>
          </a:p>
          <a:p>
            <a:pPr>
              <a:buFont typeface="Arial"/>
              <a:buChar char="•"/>
            </a:pPr>
            <a:r>
              <a:rPr lang="en-US" dirty="0" smtClean="0"/>
              <a:t> </a:t>
            </a:r>
            <a:r>
              <a:rPr lang="en-US" dirty="0" err="1" smtClean="0"/>
              <a:t>Geoserver</a:t>
            </a:r>
            <a:endParaRPr lang="en-US" dirty="0" smtClean="0"/>
          </a:p>
          <a:p>
            <a:pPr>
              <a:buFont typeface="Arial"/>
              <a:buChar char="•"/>
            </a:pPr>
            <a:endParaRPr lang="en-US" dirty="0" smtClean="0"/>
          </a:p>
          <a:p>
            <a:pPr>
              <a:buFont typeface="Arial"/>
              <a:buChar char="•"/>
            </a:pPr>
            <a:r>
              <a:rPr lang="en-US" dirty="0" smtClean="0"/>
              <a:t> KML</a:t>
            </a:r>
          </a:p>
          <a:p>
            <a:pPr>
              <a:buFont typeface="Arial"/>
              <a:buChar char="•"/>
            </a:pPr>
            <a:endParaRPr lang="en-US" dirty="0" smtClean="0"/>
          </a:p>
          <a:p>
            <a:pPr>
              <a:buFont typeface="Arial"/>
              <a:buChar char="•"/>
            </a:pPr>
            <a:r>
              <a:rPr lang="en-US" dirty="0" smtClean="0"/>
              <a:t> WCS</a:t>
            </a:r>
          </a:p>
          <a:p>
            <a:pPr>
              <a:buFont typeface="Arial"/>
              <a:buChar char="•"/>
            </a:pPr>
            <a:endParaRPr lang="en-US" dirty="0" smtClean="0"/>
          </a:p>
          <a:p>
            <a:pPr>
              <a:buFont typeface="Arial"/>
              <a:buChar char="•"/>
            </a:pPr>
            <a:r>
              <a:rPr lang="en-US" dirty="0" smtClean="0"/>
              <a:t> WFS</a:t>
            </a:r>
          </a:p>
          <a:p>
            <a:pPr>
              <a:buFont typeface="Arial"/>
              <a:buChar char="•"/>
            </a:pPr>
            <a:endParaRPr lang="en-US" dirty="0" smtClean="0"/>
          </a:p>
          <a:p>
            <a:pPr>
              <a:buFont typeface="Arial"/>
              <a:buChar char="•"/>
            </a:pPr>
            <a:r>
              <a:rPr lang="en-US" dirty="0" smtClean="0"/>
              <a:t> WMS</a:t>
            </a:r>
          </a:p>
          <a:p>
            <a:pPr>
              <a:buFont typeface="Arial"/>
              <a:buChar char="•"/>
            </a:pPr>
            <a:endParaRPr lang="en-US" dirty="0" smtClean="0"/>
          </a:p>
          <a:p>
            <a:pPr>
              <a:buFont typeface="Arial"/>
              <a:buChar char="•"/>
            </a:pPr>
            <a:r>
              <a:rPr lang="en-US" dirty="0" smtClean="0"/>
              <a:t> SLD</a:t>
            </a:r>
            <a:endParaRPr lang="en-US" dirty="0"/>
          </a:p>
        </p:txBody>
      </p:sp>
    </p:spTree>
    <p:extLst>
      <p:ext uri="{BB962C8B-B14F-4D97-AF65-F5344CB8AC3E}">
        <p14:creationId xmlns:p14="http://schemas.microsoft.com/office/powerpoint/2010/main" val="1216904499"/>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57200" y="1352656"/>
            <a:ext cx="8229600" cy="4801315"/>
          </a:xfrm>
          <a:prstGeom prst="rect">
            <a:avLst/>
          </a:prstGeom>
        </p:spPr>
        <p:txBody>
          <a:bodyPr wrap="square">
            <a:spAutoFit/>
          </a:bodyPr>
          <a:lstStyle/>
          <a:p>
            <a:pPr>
              <a:buFont typeface="Arial"/>
              <a:buChar char="•"/>
            </a:pPr>
            <a:r>
              <a:rPr lang="en-US" dirty="0" smtClean="0"/>
              <a:t> </a:t>
            </a:r>
            <a:r>
              <a:rPr lang="en-US" dirty="0" err="1" smtClean="0"/>
              <a:t>GeoServer</a:t>
            </a:r>
            <a:r>
              <a:rPr lang="en-US" dirty="0" smtClean="0"/>
              <a:t> is an open source software server written in Java that allows users to </a:t>
            </a:r>
            <a:br>
              <a:rPr lang="en-US" dirty="0" smtClean="0"/>
            </a:br>
            <a:r>
              <a:rPr lang="en-US" dirty="0" smtClean="0"/>
              <a:t>  share and edit geospatial data</a:t>
            </a:r>
          </a:p>
          <a:p>
            <a:pPr>
              <a:buFont typeface="Arial"/>
              <a:buChar char="•"/>
            </a:pPr>
            <a:endParaRPr lang="en-US" dirty="0" smtClean="0"/>
          </a:p>
          <a:p>
            <a:pPr>
              <a:buFont typeface="Arial"/>
              <a:buChar char="•"/>
            </a:pPr>
            <a:r>
              <a:rPr lang="en-US" dirty="0" smtClean="0"/>
              <a:t> a web mapping server uses protocols that are designed specifically for the </a:t>
            </a:r>
            <a:br>
              <a:rPr lang="en-US" dirty="0" smtClean="0"/>
            </a:br>
            <a:r>
              <a:rPr lang="en-US" dirty="0" smtClean="0"/>
              <a:t>  transfer of geographic information</a:t>
            </a:r>
          </a:p>
          <a:p>
            <a:pPr>
              <a:buFont typeface="Arial"/>
              <a:buChar char="•"/>
            </a:pPr>
            <a:endParaRPr lang="en-US" dirty="0" smtClean="0"/>
          </a:p>
          <a:p>
            <a:pPr>
              <a:buFont typeface="Arial"/>
              <a:buChar char="•"/>
            </a:pPr>
            <a:r>
              <a:rPr lang="en-US" dirty="0" smtClean="0"/>
              <a:t> the protocols used can be proprietary or open (ex: WMS, WFS)</a:t>
            </a:r>
          </a:p>
          <a:p>
            <a:pPr>
              <a:buFont typeface="Arial"/>
              <a:buChar char="•"/>
            </a:pPr>
            <a:endParaRPr lang="en-US" dirty="0" smtClean="0"/>
          </a:p>
          <a:p>
            <a:pPr>
              <a:buFont typeface="Arial"/>
              <a:buChar char="•"/>
            </a:pPr>
            <a:r>
              <a:rPr lang="en-US" dirty="0" smtClean="0"/>
              <a:t> examples of web mapping servers: </a:t>
            </a:r>
            <a:r>
              <a:rPr lang="en-US" dirty="0" err="1" smtClean="0"/>
              <a:t>geoserver</a:t>
            </a:r>
            <a:r>
              <a:rPr lang="en-US" dirty="0" smtClean="0"/>
              <a:t>, </a:t>
            </a:r>
            <a:r>
              <a:rPr lang="en-US" dirty="0" err="1" smtClean="0"/>
              <a:t>mapserver</a:t>
            </a:r>
            <a:r>
              <a:rPr lang="en-US" dirty="0" smtClean="0"/>
              <a:t>, </a:t>
            </a:r>
            <a:r>
              <a:rPr lang="en-US" dirty="0" err="1" smtClean="0"/>
              <a:t>mapnik</a:t>
            </a:r>
            <a:r>
              <a:rPr lang="en-US" dirty="0" smtClean="0"/>
              <a:t>, </a:t>
            </a:r>
            <a:r>
              <a:rPr lang="en-US" dirty="0" err="1" smtClean="0"/>
              <a:t>ArcGIS</a:t>
            </a:r>
            <a:r>
              <a:rPr lang="en-US" dirty="0" smtClean="0"/>
              <a:t> server, …</a:t>
            </a:r>
          </a:p>
          <a:p>
            <a:pPr>
              <a:buFont typeface="Arial"/>
              <a:buChar char="•"/>
            </a:pPr>
            <a:endParaRPr lang="en-US" dirty="0" smtClean="0"/>
          </a:p>
          <a:p>
            <a:pPr>
              <a:buFont typeface="Arial"/>
              <a:buChar char="•"/>
            </a:pPr>
            <a:r>
              <a:rPr lang="en-US" dirty="0" smtClean="0"/>
              <a:t> </a:t>
            </a:r>
            <a:r>
              <a:rPr lang="en-US" dirty="0" err="1" smtClean="0"/>
              <a:t>Geoserver</a:t>
            </a:r>
            <a:r>
              <a:rPr lang="en-US" dirty="0" smtClean="0"/>
              <a:t> can read from different data sources: </a:t>
            </a:r>
          </a:p>
          <a:p>
            <a:pPr lvl="1">
              <a:buFont typeface="Courier New"/>
              <a:buChar char="o"/>
            </a:pPr>
            <a:r>
              <a:rPr lang="en-US" dirty="0" smtClean="0"/>
              <a:t> files: </a:t>
            </a:r>
            <a:r>
              <a:rPr lang="en-US" dirty="0" err="1" smtClean="0"/>
              <a:t>Shapefile</a:t>
            </a:r>
            <a:r>
              <a:rPr lang="en-US" dirty="0" smtClean="0"/>
              <a:t>, </a:t>
            </a:r>
            <a:r>
              <a:rPr lang="en-US" dirty="0" err="1" smtClean="0"/>
              <a:t>GeoTIFF</a:t>
            </a:r>
            <a:r>
              <a:rPr lang="en-US" dirty="0" smtClean="0"/>
              <a:t>, </a:t>
            </a:r>
            <a:r>
              <a:rPr lang="en-US" dirty="0" err="1" smtClean="0"/>
              <a:t>ArcGrid</a:t>
            </a:r>
            <a:r>
              <a:rPr lang="en-US" dirty="0" smtClean="0"/>
              <a:t>, JPEG2000, GDAL formats</a:t>
            </a:r>
          </a:p>
          <a:p>
            <a:pPr lvl="1">
              <a:buFont typeface="Courier New"/>
              <a:buChar char="o"/>
            </a:pPr>
            <a:r>
              <a:rPr lang="en-US" dirty="0" smtClean="0"/>
              <a:t> databases: </a:t>
            </a:r>
            <a:r>
              <a:rPr lang="en-US" dirty="0" err="1" smtClean="0"/>
              <a:t>PostGIS</a:t>
            </a:r>
            <a:r>
              <a:rPr lang="en-US" dirty="0" smtClean="0"/>
              <a:t>, </a:t>
            </a:r>
            <a:r>
              <a:rPr lang="en-US" dirty="0" err="1" smtClean="0"/>
              <a:t>ArcSDE</a:t>
            </a:r>
            <a:r>
              <a:rPr lang="en-US" dirty="0" smtClean="0"/>
              <a:t>, Oracle Spatial, DB2, SQL Server</a:t>
            </a:r>
          </a:p>
          <a:p>
            <a:pPr lvl="1">
              <a:buFont typeface="Courier New"/>
              <a:buChar char="o"/>
            </a:pPr>
            <a:endParaRPr lang="en-US" dirty="0" smtClean="0"/>
          </a:p>
          <a:p>
            <a:pPr marL="0" lvl="1">
              <a:buFont typeface="Arial"/>
              <a:buChar char="•"/>
            </a:pPr>
            <a:r>
              <a:rPr lang="en-US" dirty="0" smtClean="0"/>
              <a:t> </a:t>
            </a:r>
            <a:r>
              <a:rPr lang="en-US" dirty="0" err="1" smtClean="0"/>
              <a:t>GeoServer</a:t>
            </a:r>
            <a:r>
              <a:rPr lang="en-US" dirty="0" smtClean="0"/>
              <a:t> implements standard open web protocols established by the Open </a:t>
            </a:r>
            <a:br>
              <a:rPr lang="en-US" dirty="0" smtClean="0"/>
            </a:br>
            <a:r>
              <a:rPr lang="en-US" dirty="0" smtClean="0"/>
              <a:t>  Geospatial Consortium (OGC) : WMS, WFS, WCS</a:t>
            </a:r>
          </a:p>
          <a:p>
            <a:pPr lvl="1"/>
            <a:endParaRPr lang="en-US" dirty="0" smtClean="0"/>
          </a:p>
        </p:txBody>
      </p:sp>
      <p:sp>
        <p:nvSpPr>
          <p:cNvPr id="6" name="Slide Number Placeholder 5"/>
          <p:cNvSpPr>
            <a:spLocks noGrp="1"/>
          </p:cNvSpPr>
          <p:nvPr>
            <p:ph type="sldNum" sz="quarter" idx="12"/>
          </p:nvPr>
        </p:nvSpPr>
        <p:spPr/>
        <p:txBody>
          <a:bodyPr/>
          <a:lstStyle/>
          <a:p>
            <a:fld id="{DAE6021A-3E9D-954B-AEED-16E2F3D7148C}" type="slidenum">
              <a:rPr lang="en-US" smtClean="0"/>
              <a:pPr/>
              <a:t>81</a:t>
            </a:fld>
            <a:endParaRPr lang="en-US"/>
          </a:p>
        </p:txBody>
      </p:sp>
      <p:sp>
        <p:nvSpPr>
          <p:cNvPr id="7" name="TextBox 6"/>
          <p:cNvSpPr txBox="1"/>
          <p:nvPr/>
        </p:nvSpPr>
        <p:spPr>
          <a:xfrm>
            <a:off x="457200" y="415457"/>
            <a:ext cx="8229600" cy="492443"/>
          </a:xfrm>
          <a:prstGeom prst="rect">
            <a:avLst/>
          </a:prstGeom>
          <a:noFill/>
        </p:spPr>
        <p:txBody>
          <a:bodyPr wrap="square" rtlCol="0">
            <a:spAutoFit/>
          </a:bodyPr>
          <a:lstStyle/>
          <a:p>
            <a:r>
              <a:rPr lang="en-US" sz="2600" b="1" dirty="0" smtClean="0">
                <a:solidFill>
                  <a:schemeClr val="bg1">
                    <a:lumMod val="75000"/>
                  </a:schemeClr>
                </a:solidFill>
              </a:rPr>
              <a:t>How to publish data?</a:t>
            </a:r>
            <a:endParaRPr lang="en-US" sz="2600" b="1" dirty="0">
              <a:solidFill>
                <a:schemeClr val="bg1">
                  <a:lumMod val="75000"/>
                </a:schemeClr>
              </a:solidFill>
            </a:endParaRPr>
          </a:p>
        </p:txBody>
      </p:sp>
      <p:sp>
        <p:nvSpPr>
          <p:cNvPr id="8" name="Rectangle 7"/>
          <p:cNvSpPr/>
          <p:nvPr/>
        </p:nvSpPr>
        <p:spPr>
          <a:xfrm>
            <a:off x="457200" y="907900"/>
            <a:ext cx="1800505" cy="369332"/>
          </a:xfrm>
          <a:prstGeom prst="rect">
            <a:avLst/>
          </a:prstGeom>
        </p:spPr>
        <p:txBody>
          <a:bodyPr wrap="none">
            <a:spAutoFit/>
          </a:bodyPr>
          <a:lstStyle/>
          <a:p>
            <a:r>
              <a:rPr lang="en-US" b="1" i="1" dirty="0" err="1" smtClean="0"/>
              <a:t>Geoserver</a:t>
            </a:r>
            <a:r>
              <a:rPr lang="en-US" b="1" i="1" dirty="0" smtClean="0"/>
              <a:t> basics</a:t>
            </a:r>
            <a:endParaRPr lang="en-US" dirty="0"/>
          </a:p>
        </p:txBody>
      </p:sp>
      <p:pic>
        <p:nvPicPr>
          <p:cNvPr id="11" name="Picture 10" descr="OGC.png"/>
          <p:cNvPicPr>
            <a:picLocks noChangeAspect="1"/>
          </p:cNvPicPr>
          <p:nvPr/>
        </p:nvPicPr>
        <p:blipFill>
          <a:blip r:embed="rId2"/>
          <a:stretch>
            <a:fillRect/>
          </a:stretch>
        </p:blipFill>
        <p:spPr>
          <a:xfrm>
            <a:off x="596415" y="5735802"/>
            <a:ext cx="1206407" cy="620548"/>
          </a:xfrm>
          <a:prstGeom prst="rect">
            <a:avLst/>
          </a:prstGeom>
        </p:spPr>
      </p:pic>
    </p:spTree>
    <p:extLst>
      <p:ext uri="{BB962C8B-B14F-4D97-AF65-F5344CB8AC3E}">
        <p14:creationId xmlns:p14="http://schemas.microsoft.com/office/powerpoint/2010/main" val="1216904499"/>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AE6021A-3E9D-954B-AEED-16E2F3D7148C}" type="slidenum">
              <a:rPr lang="en-US" smtClean="0"/>
              <a:pPr/>
              <a:t>82</a:t>
            </a:fld>
            <a:endParaRPr lang="en-US"/>
          </a:p>
        </p:txBody>
      </p:sp>
      <p:sp>
        <p:nvSpPr>
          <p:cNvPr id="7" name="TextBox 6"/>
          <p:cNvSpPr txBox="1"/>
          <p:nvPr/>
        </p:nvSpPr>
        <p:spPr>
          <a:xfrm>
            <a:off x="457200" y="415457"/>
            <a:ext cx="8229600" cy="492443"/>
          </a:xfrm>
          <a:prstGeom prst="rect">
            <a:avLst/>
          </a:prstGeom>
          <a:noFill/>
        </p:spPr>
        <p:txBody>
          <a:bodyPr wrap="square" rtlCol="0">
            <a:spAutoFit/>
          </a:bodyPr>
          <a:lstStyle/>
          <a:p>
            <a:r>
              <a:rPr lang="en-US" sz="2600" b="1" dirty="0" smtClean="0">
                <a:solidFill>
                  <a:schemeClr val="bg1">
                    <a:lumMod val="75000"/>
                  </a:schemeClr>
                </a:solidFill>
              </a:rPr>
              <a:t>How to publish data?</a:t>
            </a:r>
            <a:endParaRPr lang="en-US" sz="2600" b="1" dirty="0">
              <a:solidFill>
                <a:schemeClr val="bg1">
                  <a:lumMod val="75000"/>
                </a:schemeClr>
              </a:solidFill>
            </a:endParaRPr>
          </a:p>
        </p:txBody>
      </p:sp>
      <p:sp>
        <p:nvSpPr>
          <p:cNvPr id="8" name="Rectangle 7"/>
          <p:cNvSpPr/>
          <p:nvPr/>
        </p:nvSpPr>
        <p:spPr>
          <a:xfrm>
            <a:off x="457200" y="907900"/>
            <a:ext cx="2434142" cy="369332"/>
          </a:xfrm>
          <a:prstGeom prst="rect">
            <a:avLst/>
          </a:prstGeom>
        </p:spPr>
        <p:txBody>
          <a:bodyPr wrap="none">
            <a:spAutoFit/>
          </a:bodyPr>
          <a:lstStyle/>
          <a:p>
            <a:r>
              <a:rPr lang="en-US" b="1" i="1" dirty="0" err="1" smtClean="0"/>
              <a:t>Geoserver</a:t>
            </a:r>
            <a:r>
              <a:rPr lang="en-US" b="1" i="1" dirty="0" smtClean="0"/>
              <a:t> basics: WMS</a:t>
            </a:r>
            <a:endParaRPr lang="en-US" dirty="0"/>
          </a:p>
        </p:txBody>
      </p:sp>
      <p:sp>
        <p:nvSpPr>
          <p:cNvPr id="9" name="Rectangle 8"/>
          <p:cNvSpPr/>
          <p:nvPr/>
        </p:nvSpPr>
        <p:spPr>
          <a:xfrm>
            <a:off x="457199" y="1352656"/>
            <a:ext cx="8686801" cy="3970318"/>
          </a:xfrm>
          <a:prstGeom prst="rect">
            <a:avLst/>
          </a:prstGeom>
        </p:spPr>
        <p:txBody>
          <a:bodyPr wrap="square">
            <a:spAutoFit/>
          </a:bodyPr>
          <a:lstStyle/>
          <a:p>
            <a:pPr marL="0" lvl="1">
              <a:buFont typeface="Arial"/>
              <a:buChar char="•"/>
            </a:pPr>
            <a:r>
              <a:rPr lang="en-US" dirty="0" smtClean="0"/>
              <a:t> Web Map Service (WMS): </a:t>
            </a:r>
          </a:p>
          <a:p>
            <a:pPr marL="355600" lvl="1">
              <a:buFont typeface="Wingdings" charset="2"/>
              <a:buChar char="Ø"/>
            </a:pPr>
            <a:r>
              <a:rPr lang="en-US" dirty="0" smtClean="0"/>
              <a:t> standard protocol for serving </a:t>
            </a:r>
            <a:r>
              <a:rPr lang="en-US" dirty="0" err="1" smtClean="0"/>
              <a:t>georeferenced</a:t>
            </a:r>
            <a:r>
              <a:rPr lang="en-US" dirty="0" smtClean="0"/>
              <a:t> map images generated by a map server</a:t>
            </a:r>
          </a:p>
          <a:p>
            <a:pPr marL="355600" lvl="1"/>
            <a:r>
              <a:rPr lang="en-US" dirty="0" smtClean="0"/>
              <a:t> </a:t>
            </a:r>
          </a:p>
          <a:p>
            <a:pPr marL="355600" lvl="1">
              <a:buFont typeface="Wingdings" charset="2"/>
              <a:buChar char="Ø"/>
            </a:pPr>
            <a:r>
              <a:rPr lang="en-US" dirty="0" smtClean="0"/>
              <a:t>Example of WMS request:</a:t>
            </a:r>
          </a:p>
          <a:p>
            <a:pPr marL="355600" lvl="1"/>
            <a:r>
              <a:rPr lang="en-US" dirty="0" smtClean="0"/>
              <a:t>        http://</a:t>
            </a:r>
            <a:r>
              <a:rPr lang="en-US" dirty="0" err="1" smtClean="0"/>
              <a:t>suite.opengeo.org/geoserver/wms</a:t>
            </a:r>
            <a:r>
              <a:rPr lang="en-US" dirty="0" smtClean="0"/>
              <a:t>?  </a:t>
            </a:r>
            <a:br>
              <a:rPr lang="en-US" dirty="0" smtClean="0"/>
            </a:br>
            <a:r>
              <a:rPr lang="en-US" dirty="0" smtClean="0"/>
              <a:t>                    SERVICE=WMS&amp;  </a:t>
            </a:r>
            <a:br>
              <a:rPr lang="en-US" dirty="0" smtClean="0"/>
            </a:br>
            <a:r>
              <a:rPr lang="en-US" dirty="0" smtClean="0"/>
              <a:t>                    VERSION=1.3.0&amp;  </a:t>
            </a:r>
            <a:br>
              <a:rPr lang="en-US" dirty="0" smtClean="0"/>
            </a:br>
            <a:r>
              <a:rPr lang="en-US" dirty="0" smtClean="0"/>
              <a:t>                    REQUEST=</a:t>
            </a:r>
            <a:r>
              <a:rPr lang="en-US" dirty="0" err="1" smtClean="0"/>
              <a:t>GetMap</a:t>
            </a:r>
            <a:r>
              <a:rPr lang="en-US" dirty="0" smtClean="0"/>
              <a:t>&amp;  </a:t>
            </a:r>
          </a:p>
          <a:p>
            <a:pPr marL="355600" lvl="1"/>
            <a:r>
              <a:rPr lang="en-US" dirty="0" smtClean="0"/>
              <a:t>                    LAYERS=</a:t>
            </a:r>
            <a:r>
              <a:rPr lang="en-US" dirty="0" err="1" smtClean="0"/>
              <a:t>usa:states</a:t>
            </a:r>
            <a:r>
              <a:rPr lang="en-US" dirty="0" smtClean="0"/>
              <a:t>&amp;  </a:t>
            </a:r>
          </a:p>
          <a:p>
            <a:pPr marL="355600" lvl="1"/>
            <a:r>
              <a:rPr lang="en-US" dirty="0" smtClean="0"/>
              <a:t>                    SRS=EPSG:4326&amp;  </a:t>
            </a:r>
          </a:p>
          <a:p>
            <a:pPr marL="355600" lvl="1"/>
            <a:r>
              <a:rPr lang="en-US" dirty="0" smtClean="0"/>
              <a:t>                    BBOX=24.956,-124.731,49.372,-66.97&amp;  </a:t>
            </a:r>
          </a:p>
          <a:p>
            <a:pPr marL="355600" lvl="1"/>
            <a:r>
              <a:rPr lang="en-US" dirty="0" smtClean="0"/>
              <a:t>                    FORMAT=image/</a:t>
            </a:r>
            <a:r>
              <a:rPr lang="en-US" dirty="0" err="1" smtClean="0"/>
              <a:t>png</a:t>
            </a:r>
            <a:r>
              <a:rPr lang="en-US" dirty="0" smtClean="0"/>
              <a:t>&amp;  </a:t>
            </a:r>
          </a:p>
          <a:p>
            <a:pPr marL="355600" lvl="1"/>
            <a:r>
              <a:rPr lang="en-US" dirty="0" smtClean="0"/>
              <a:t>                    WIDTH=600&amp;  </a:t>
            </a:r>
          </a:p>
          <a:p>
            <a:pPr marL="355600" lvl="1"/>
            <a:r>
              <a:rPr lang="en-US" dirty="0" smtClean="0"/>
              <a:t>                    HEIGHT=255   </a:t>
            </a:r>
            <a:endParaRPr lang="en-US" dirty="0"/>
          </a:p>
        </p:txBody>
      </p:sp>
      <p:pic>
        <p:nvPicPr>
          <p:cNvPr id="10" name="Picture 9" descr="OGC.png"/>
          <p:cNvPicPr>
            <a:picLocks noChangeAspect="1"/>
          </p:cNvPicPr>
          <p:nvPr/>
        </p:nvPicPr>
        <p:blipFill>
          <a:blip r:embed="rId2"/>
          <a:stretch>
            <a:fillRect/>
          </a:stretch>
        </p:blipFill>
        <p:spPr>
          <a:xfrm>
            <a:off x="6369294" y="732108"/>
            <a:ext cx="1206407" cy="620548"/>
          </a:xfrm>
          <a:prstGeom prst="rect">
            <a:avLst/>
          </a:prstGeom>
        </p:spPr>
      </p:pic>
      <p:pic>
        <p:nvPicPr>
          <p:cNvPr id="11" name="Picture 10"/>
          <p:cNvPicPr>
            <a:picLocks noChangeAspect="1"/>
          </p:cNvPicPr>
          <p:nvPr/>
        </p:nvPicPr>
        <p:blipFill>
          <a:blip r:embed="rId3"/>
          <a:stretch>
            <a:fillRect/>
          </a:stretch>
        </p:blipFill>
        <p:spPr>
          <a:xfrm>
            <a:off x="5851755" y="2974002"/>
            <a:ext cx="3105829" cy="1319977"/>
          </a:xfrm>
          <a:prstGeom prst="rect">
            <a:avLst/>
          </a:prstGeom>
        </p:spPr>
      </p:pic>
    </p:spTree>
    <p:extLst>
      <p:ext uri="{BB962C8B-B14F-4D97-AF65-F5344CB8AC3E}">
        <p14:creationId xmlns:p14="http://schemas.microsoft.com/office/powerpoint/2010/main" val="1216904499"/>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AE6021A-3E9D-954B-AEED-16E2F3D7148C}" type="slidenum">
              <a:rPr lang="en-US" smtClean="0"/>
              <a:pPr/>
              <a:t>83</a:t>
            </a:fld>
            <a:endParaRPr lang="en-US"/>
          </a:p>
        </p:txBody>
      </p:sp>
      <p:sp>
        <p:nvSpPr>
          <p:cNvPr id="7" name="TextBox 6"/>
          <p:cNvSpPr txBox="1"/>
          <p:nvPr/>
        </p:nvSpPr>
        <p:spPr>
          <a:xfrm>
            <a:off x="457200" y="415457"/>
            <a:ext cx="8229600" cy="492443"/>
          </a:xfrm>
          <a:prstGeom prst="rect">
            <a:avLst/>
          </a:prstGeom>
          <a:noFill/>
        </p:spPr>
        <p:txBody>
          <a:bodyPr wrap="square" rtlCol="0">
            <a:spAutoFit/>
          </a:bodyPr>
          <a:lstStyle/>
          <a:p>
            <a:r>
              <a:rPr lang="en-US" sz="2600" b="1" dirty="0" smtClean="0">
                <a:solidFill>
                  <a:schemeClr val="bg1">
                    <a:lumMod val="75000"/>
                  </a:schemeClr>
                </a:solidFill>
              </a:rPr>
              <a:t>How to publish data?</a:t>
            </a:r>
            <a:endParaRPr lang="en-US" sz="2600" b="1" dirty="0">
              <a:solidFill>
                <a:schemeClr val="bg1">
                  <a:lumMod val="75000"/>
                </a:schemeClr>
              </a:solidFill>
            </a:endParaRPr>
          </a:p>
        </p:txBody>
      </p:sp>
      <p:sp>
        <p:nvSpPr>
          <p:cNvPr id="8" name="Rectangle 7"/>
          <p:cNvSpPr/>
          <p:nvPr/>
        </p:nvSpPr>
        <p:spPr>
          <a:xfrm>
            <a:off x="457200" y="907900"/>
            <a:ext cx="2335746" cy="369332"/>
          </a:xfrm>
          <a:prstGeom prst="rect">
            <a:avLst/>
          </a:prstGeom>
        </p:spPr>
        <p:txBody>
          <a:bodyPr wrap="none">
            <a:spAutoFit/>
          </a:bodyPr>
          <a:lstStyle/>
          <a:p>
            <a:r>
              <a:rPr lang="en-US" b="1" i="1" dirty="0" err="1" smtClean="0"/>
              <a:t>Geoserver</a:t>
            </a:r>
            <a:r>
              <a:rPr lang="en-US" b="1" i="1" dirty="0" smtClean="0"/>
              <a:t> basics: WFS</a:t>
            </a:r>
            <a:endParaRPr lang="en-US" dirty="0"/>
          </a:p>
        </p:txBody>
      </p:sp>
      <p:sp>
        <p:nvSpPr>
          <p:cNvPr id="9" name="Rectangle 8"/>
          <p:cNvSpPr/>
          <p:nvPr/>
        </p:nvSpPr>
        <p:spPr>
          <a:xfrm>
            <a:off x="457199" y="1352656"/>
            <a:ext cx="8686801" cy="3970318"/>
          </a:xfrm>
          <a:prstGeom prst="rect">
            <a:avLst/>
          </a:prstGeom>
        </p:spPr>
        <p:txBody>
          <a:bodyPr wrap="square">
            <a:spAutoFit/>
          </a:bodyPr>
          <a:lstStyle/>
          <a:p>
            <a:pPr marL="0" lvl="1">
              <a:buFont typeface="Arial"/>
              <a:buChar char="•"/>
            </a:pPr>
            <a:r>
              <a:rPr lang="en-US" dirty="0" smtClean="0"/>
              <a:t> Web Feature Service (WFS): </a:t>
            </a:r>
          </a:p>
          <a:p>
            <a:pPr marL="355600" lvl="1">
              <a:buFont typeface="Wingdings" charset="2"/>
              <a:buChar char="Ø"/>
            </a:pPr>
            <a:r>
              <a:rPr lang="en-US" dirty="0" smtClean="0"/>
              <a:t> standard protocol for serving actual geographic data that comprise the map images</a:t>
            </a:r>
          </a:p>
          <a:p>
            <a:pPr marL="355600" lvl="1"/>
            <a:r>
              <a:rPr lang="en-US" dirty="0" smtClean="0"/>
              <a:t> </a:t>
            </a:r>
          </a:p>
          <a:p>
            <a:pPr marL="355600" lvl="1">
              <a:buFont typeface="Wingdings" charset="2"/>
              <a:buChar char="Ø"/>
            </a:pPr>
            <a:r>
              <a:rPr lang="en-US" dirty="0" smtClean="0"/>
              <a:t>Example of WFS request:</a:t>
            </a:r>
          </a:p>
          <a:p>
            <a:pPr marL="355600" lvl="1"/>
            <a:r>
              <a:rPr lang="en-US" dirty="0" smtClean="0"/>
              <a:t>        http://</a:t>
            </a:r>
            <a:r>
              <a:rPr lang="en-US" dirty="0" err="1" smtClean="0"/>
              <a:t>suite.opengeo.org/geoserver/wfs</a:t>
            </a:r>
            <a:r>
              <a:rPr lang="en-US" dirty="0" smtClean="0"/>
              <a:t>?  </a:t>
            </a:r>
            <a:br>
              <a:rPr lang="en-US" dirty="0" smtClean="0"/>
            </a:br>
            <a:r>
              <a:rPr lang="en-US" dirty="0" smtClean="0"/>
              <a:t>                    SERVICE=</a:t>
            </a:r>
            <a:r>
              <a:rPr lang="en-US" dirty="0" err="1" smtClean="0"/>
              <a:t>wfs</a:t>
            </a:r>
            <a:r>
              <a:rPr lang="en-US" dirty="0" smtClean="0"/>
              <a:t>&amp;</a:t>
            </a:r>
          </a:p>
          <a:p>
            <a:pPr marL="355600" lvl="1"/>
            <a:r>
              <a:rPr lang="en-US" dirty="0" smtClean="0"/>
              <a:t>                    VERSION=1.1.0&amp;</a:t>
            </a:r>
          </a:p>
          <a:p>
            <a:pPr marL="355600" lvl="1"/>
            <a:r>
              <a:rPr lang="en-US" dirty="0" smtClean="0"/>
              <a:t>                    REQUEST=</a:t>
            </a:r>
            <a:r>
              <a:rPr lang="en-US" dirty="0" err="1" smtClean="0"/>
              <a:t>GetFeature</a:t>
            </a:r>
            <a:r>
              <a:rPr lang="en-US" dirty="0" smtClean="0"/>
              <a:t>&amp;</a:t>
            </a:r>
          </a:p>
          <a:p>
            <a:pPr marL="355600" lvl="1"/>
            <a:r>
              <a:rPr lang="en-US" dirty="0" smtClean="0"/>
              <a:t>                    TYPENAME=</a:t>
            </a:r>
            <a:r>
              <a:rPr lang="en-US" dirty="0" err="1" smtClean="0"/>
              <a:t>usa:states</a:t>
            </a:r>
            <a:r>
              <a:rPr lang="en-US" dirty="0" smtClean="0"/>
              <a:t>&amp;</a:t>
            </a:r>
          </a:p>
          <a:p>
            <a:pPr marL="355600" lvl="1"/>
            <a:r>
              <a:rPr lang="en-US" dirty="0" smtClean="0"/>
              <a:t>                    FEATUREID=states.39</a:t>
            </a:r>
          </a:p>
          <a:p>
            <a:pPr marL="355600" lvl="1"/>
            <a:endParaRPr lang="en-US" dirty="0" smtClean="0"/>
          </a:p>
          <a:p>
            <a:pPr marL="355600" lvl="1">
              <a:buFont typeface="Wingdings" charset="2"/>
              <a:buChar char="Ø"/>
            </a:pPr>
            <a:r>
              <a:rPr lang="en-US" dirty="0" smtClean="0"/>
              <a:t> Feature=single unit of geographic data, such as a polygon or point</a:t>
            </a:r>
          </a:p>
          <a:p>
            <a:pPr marL="355600" lvl="1">
              <a:buFont typeface="Wingdings" charset="2"/>
              <a:buChar char="Ø"/>
            </a:pPr>
            <a:endParaRPr lang="en-US" dirty="0" smtClean="0"/>
          </a:p>
          <a:p>
            <a:pPr marL="355600" lvl="1">
              <a:buFont typeface="Wingdings" charset="2"/>
              <a:buChar char="Ø"/>
            </a:pPr>
            <a:r>
              <a:rPr lang="en-US" dirty="0" smtClean="0"/>
              <a:t> request returned as an .xml file, easy to parse for computers</a:t>
            </a:r>
            <a:endParaRPr lang="en-US" dirty="0"/>
          </a:p>
        </p:txBody>
      </p:sp>
      <p:pic>
        <p:nvPicPr>
          <p:cNvPr id="10" name="Picture 9" descr="OGC.png"/>
          <p:cNvPicPr>
            <a:picLocks noChangeAspect="1"/>
          </p:cNvPicPr>
          <p:nvPr/>
        </p:nvPicPr>
        <p:blipFill>
          <a:blip r:embed="rId2"/>
          <a:stretch>
            <a:fillRect/>
          </a:stretch>
        </p:blipFill>
        <p:spPr>
          <a:xfrm>
            <a:off x="6369294" y="732108"/>
            <a:ext cx="1206407" cy="620548"/>
          </a:xfrm>
          <a:prstGeom prst="rect">
            <a:avLst/>
          </a:prstGeom>
        </p:spPr>
      </p:pic>
      <p:pic>
        <p:nvPicPr>
          <p:cNvPr id="12" name="Picture 11"/>
          <p:cNvPicPr>
            <a:picLocks noChangeAspect="1"/>
          </p:cNvPicPr>
          <p:nvPr/>
        </p:nvPicPr>
        <p:blipFill>
          <a:blip r:embed="rId3"/>
          <a:stretch>
            <a:fillRect/>
          </a:stretch>
        </p:blipFill>
        <p:spPr>
          <a:xfrm>
            <a:off x="5217800" y="2417569"/>
            <a:ext cx="3661429" cy="1931525"/>
          </a:xfrm>
          <a:prstGeom prst="rect">
            <a:avLst/>
          </a:prstGeom>
        </p:spPr>
      </p:pic>
    </p:spTree>
    <p:extLst>
      <p:ext uri="{BB962C8B-B14F-4D97-AF65-F5344CB8AC3E}">
        <p14:creationId xmlns:p14="http://schemas.microsoft.com/office/powerpoint/2010/main" val="1216904499"/>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AE6021A-3E9D-954B-AEED-16E2F3D7148C}" type="slidenum">
              <a:rPr lang="en-US" smtClean="0"/>
              <a:pPr/>
              <a:t>84</a:t>
            </a:fld>
            <a:endParaRPr lang="en-US"/>
          </a:p>
        </p:txBody>
      </p:sp>
      <p:sp>
        <p:nvSpPr>
          <p:cNvPr id="7" name="TextBox 6"/>
          <p:cNvSpPr txBox="1"/>
          <p:nvPr/>
        </p:nvSpPr>
        <p:spPr>
          <a:xfrm>
            <a:off x="457200" y="415457"/>
            <a:ext cx="8229600" cy="492443"/>
          </a:xfrm>
          <a:prstGeom prst="rect">
            <a:avLst/>
          </a:prstGeom>
          <a:noFill/>
        </p:spPr>
        <p:txBody>
          <a:bodyPr wrap="square" rtlCol="0">
            <a:spAutoFit/>
          </a:bodyPr>
          <a:lstStyle/>
          <a:p>
            <a:r>
              <a:rPr lang="en-US" sz="2600" b="1" dirty="0" smtClean="0">
                <a:solidFill>
                  <a:schemeClr val="bg1">
                    <a:lumMod val="75000"/>
                  </a:schemeClr>
                </a:solidFill>
              </a:rPr>
              <a:t>How to publish data?</a:t>
            </a:r>
            <a:endParaRPr lang="en-US" sz="2600" b="1" dirty="0">
              <a:solidFill>
                <a:schemeClr val="bg1">
                  <a:lumMod val="75000"/>
                </a:schemeClr>
              </a:solidFill>
            </a:endParaRPr>
          </a:p>
        </p:txBody>
      </p:sp>
      <p:sp>
        <p:nvSpPr>
          <p:cNvPr id="8" name="Rectangle 7"/>
          <p:cNvSpPr/>
          <p:nvPr/>
        </p:nvSpPr>
        <p:spPr>
          <a:xfrm>
            <a:off x="457200" y="907900"/>
            <a:ext cx="2335746" cy="369332"/>
          </a:xfrm>
          <a:prstGeom prst="rect">
            <a:avLst/>
          </a:prstGeom>
        </p:spPr>
        <p:txBody>
          <a:bodyPr wrap="none">
            <a:spAutoFit/>
          </a:bodyPr>
          <a:lstStyle/>
          <a:p>
            <a:r>
              <a:rPr lang="en-US" b="1" i="1" dirty="0" err="1" smtClean="0"/>
              <a:t>Geoserver</a:t>
            </a:r>
            <a:r>
              <a:rPr lang="en-US" b="1" i="1" dirty="0" smtClean="0"/>
              <a:t> basics: WCS</a:t>
            </a:r>
            <a:endParaRPr lang="en-US" dirty="0"/>
          </a:p>
        </p:txBody>
      </p:sp>
      <p:sp>
        <p:nvSpPr>
          <p:cNvPr id="9" name="Rectangle 8"/>
          <p:cNvSpPr/>
          <p:nvPr/>
        </p:nvSpPr>
        <p:spPr>
          <a:xfrm>
            <a:off x="457199" y="1352656"/>
            <a:ext cx="8686801" cy="1477328"/>
          </a:xfrm>
          <a:prstGeom prst="rect">
            <a:avLst/>
          </a:prstGeom>
        </p:spPr>
        <p:txBody>
          <a:bodyPr wrap="square">
            <a:spAutoFit/>
          </a:bodyPr>
          <a:lstStyle/>
          <a:p>
            <a:pPr marL="0" lvl="1">
              <a:buFont typeface="Arial"/>
              <a:buChar char="•"/>
            </a:pPr>
            <a:r>
              <a:rPr lang="en-US" dirty="0" smtClean="0"/>
              <a:t> Web Coverage Service (WCS): </a:t>
            </a:r>
          </a:p>
          <a:p>
            <a:pPr marL="355600" lvl="1">
              <a:buFont typeface="Wingdings" charset="2"/>
              <a:buChar char="Ø"/>
            </a:pPr>
            <a:r>
              <a:rPr lang="en-US" dirty="0" smtClean="0"/>
              <a:t> standard protocol that enables access to the underlying raster (or “coverage”) data</a:t>
            </a:r>
          </a:p>
          <a:p>
            <a:pPr marL="355600" lvl="1"/>
            <a:r>
              <a:rPr lang="en-US" dirty="0" smtClean="0"/>
              <a:t> </a:t>
            </a:r>
          </a:p>
          <a:p>
            <a:pPr marL="355600" lvl="1">
              <a:buFont typeface="Wingdings" charset="2"/>
              <a:buChar char="Ø"/>
            </a:pPr>
            <a:r>
              <a:rPr lang="en-US" dirty="0" smtClean="0"/>
              <a:t>Equivalent of WFS but for raster data</a:t>
            </a:r>
          </a:p>
          <a:p>
            <a:pPr marL="355600" lvl="1"/>
            <a:r>
              <a:rPr lang="en-US" dirty="0" smtClean="0"/>
              <a:t>        </a:t>
            </a:r>
          </a:p>
        </p:txBody>
      </p:sp>
      <p:pic>
        <p:nvPicPr>
          <p:cNvPr id="10" name="Picture 9" descr="OGC.png"/>
          <p:cNvPicPr>
            <a:picLocks noChangeAspect="1"/>
          </p:cNvPicPr>
          <p:nvPr/>
        </p:nvPicPr>
        <p:blipFill>
          <a:blip r:embed="rId2"/>
          <a:stretch>
            <a:fillRect/>
          </a:stretch>
        </p:blipFill>
        <p:spPr>
          <a:xfrm>
            <a:off x="6369294" y="732108"/>
            <a:ext cx="1206407" cy="620548"/>
          </a:xfrm>
          <a:prstGeom prst="rect">
            <a:avLst/>
          </a:prstGeom>
        </p:spPr>
      </p:pic>
    </p:spTree>
    <p:extLst>
      <p:ext uri="{BB962C8B-B14F-4D97-AF65-F5344CB8AC3E}">
        <p14:creationId xmlns:p14="http://schemas.microsoft.com/office/powerpoint/2010/main" val="1216904499"/>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AE6021A-3E9D-954B-AEED-16E2F3D7148C}" type="slidenum">
              <a:rPr lang="en-US" smtClean="0"/>
              <a:pPr/>
              <a:t>85</a:t>
            </a:fld>
            <a:endParaRPr lang="en-US"/>
          </a:p>
        </p:txBody>
      </p:sp>
      <p:sp>
        <p:nvSpPr>
          <p:cNvPr id="7" name="TextBox 6"/>
          <p:cNvSpPr txBox="1"/>
          <p:nvPr/>
        </p:nvSpPr>
        <p:spPr>
          <a:xfrm>
            <a:off x="457200" y="415457"/>
            <a:ext cx="8229600" cy="492443"/>
          </a:xfrm>
          <a:prstGeom prst="rect">
            <a:avLst/>
          </a:prstGeom>
          <a:noFill/>
        </p:spPr>
        <p:txBody>
          <a:bodyPr wrap="square" rtlCol="0">
            <a:spAutoFit/>
          </a:bodyPr>
          <a:lstStyle/>
          <a:p>
            <a:r>
              <a:rPr lang="en-US" sz="2600" b="1" dirty="0" smtClean="0">
                <a:solidFill>
                  <a:schemeClr val="bg1">
                    <a:lumMod val="75000"/>
                  </a:schemeClr>
                </a:solidFill>
              </a:rPr>
              <a:t>How to publish data?</a:t>
            </a:r>
            <a:endParaRPr lang="en-US" sz="2600" b="1" dirty="0">
              <a:solidFill>
                <a:schemeClr val="bg1">
                  <a:lumMod val="75000"/>
                </a:schemeClr>
              </a:solidFill>
            </a:endParaRPr>
          </a:p>
        </p:txBody>
      </p:sp>
      <p:sp>
        <p:nvSpPr>
          <p:cNvPr id="8" name="Rectangle 7"/>
          <p:cNvSpPr/>
          <p:nvPr/>
        </p:nvSpPr>
        <p:spPr>
          <a:xfrm>
            <a:off x="457200" y="907900"/>
            <a:ext cx="2335746" cy="369332"/>
          </a:xfrm>
          <a:prstGeom prst="rect">
            <a:avLst/>
          </a:prstGeom>
        </p:spPr>
        <p:txBody>
          <a:bodyPr wrap="none">
            <a:spAutoFit/>
          </a:bodyPr>
          <a:lstStyle/>
          <a:p>
            <a:r>
              <a:rPr lang="en-US" b="1" i="1" dirty="0" err="1" smtClean="0"/>
              <a:t>Geoserver</a:t>
            </a:r>
            <a:r>
              <a:rPr lang="en-US" b="1" i="1" dirty="0" smtClean="0"/>
              <a:t> basics: WPS</a:t>
            </a:r>
            <a:endParaRPr lang="en-US" dirty="0"/>
          </a:p>
        </p:txBody>
      </p:sp>
      <p:sp>
        <p:nvSpPr>
          <p:cNvPr id="9" name="Rectangle 8"/>
          <p:cNvSpPr/>
          <p:nvPr/>
        </p:nvSpPr>
        <p:spPr>
          <a:xfrm>
            <a:off x="457199" y="1352656"/>
            <a:ext cx="8229601" cy="1477328"/>
          </a:xfrm>
          <a:prstGeom prst="rect">
            <a:avLst/>
          </a:prstGeom>
        </p:spPr>
        <p:txBody>
          <a:bodyPr wrap="square">
            <a:spAutoFit/>
          </a:bodyPr>
          <a:lstStyle/>
          <a:p>
            <a:pPr marL="0" lvl="1">
              <a:buFont typeface="Arial"/>
              <a:buChar char="•"/>
            </a:pPr>
            <a:r>
              <a:rPr lang="en-US" dirty="0" smtClean="0"/>
              <a:t> Web Processing Service (WPS): </a:t>
            </a:r>
          </a:p>
          <a:p>
            <a:pPr marL="355600" lvl="1">
              <a:buFont typeface="Wingdings" charset="2"/>
              <a:buChar char="Ø"/>
            </a:pPr>
            <a:r>
              <a:rPr lang="en-US" dirty="0" smtClean="0"/>
              <a:t> Service for the publishing of geospatial processes, algorithms, and calculations</a:t>
            </a:r>
          </a:p>
          <a:p>
            <a:pPr marL="355600" lvl="1"/>
            <a:r>
              <a:rPr lang="en-US" dirty="0" smtClean="0"/>
              <a:t> </a:t>
            </a:r>
          </a:p>
          <a:p>
            <a:pPr marL="630238" lvl="1" indent="-274638">
              <a:buFont typeface="Wingdings" charset="2"/>
              <a:buChar char="Ø"/>
            </a:pPr>
            <a:r>
              <a:rPr lang="en-US" dirty="0" smtClean="0"/>
              <a:t> allows to create processes based on data served in </a:t>
            </a:r>
            <a:r>
              <a:rPr lang="en-US" dirty="0" err="1" smtClean="0"/>
              <a:t>GeoServer</a:t>
            </a:r>
            <a:r>
              <a:rPr lang="en-US" dirty="0" smtClean="0"/>
              <a:t>, including the </a:t>
            </a:r>
            <a:br>
              <a:rPr lang="en-US" dirty="0" smtClean="0"/>
            </a:br>
            <a:r>
              <a:rPr lang="en-US" dirty="0" smtClean="0"/>
              <a:t>results of a process to be stored as a new layer        </a:t>
            </a:r>
          </a:p>
        </p:txBody>
      </p:sp>
      <p:pic>
        <p:nvPicPr>
          <p:cNvPr id="10" name="Picture 9" descr="OGC.png"/>
          <p:cNvPicPr>
            <a:picLocks noChangeAspect="1"/>
          </p:cNvPicPr>
          <p:nvPr/>
        </p:nvPicPr>
        <p:blipFill>
          <a:blip r:embed="rId2"/>
          <a:stretch>
            <a:fillRect/>
          </a:stretch>
        </p:blipFill>
        <p:spPr>
          <a:xfrm>
            <a:off x="6369294" y="732108"/>
            <a:ext cx="1206407" cy="620548"/>
          </a:xfrm>
          <a:prstGeom prst="rect">
            <a:avLst/>
          </a:prstGeom>
        </p:spPr>
      </p:pic>
    </p:spTree>
    <p:extLst>
      <p:ext uri="{BB962C8B-B14F-4D97-AF65-F5344CB8AC3E}">
        <p14:creationId xmlns:p14="http://schemas.microsoft.com/office/powerpoint/2010/main" val="1216904499"/>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AE6021A-3E9D-954B-AEED-16E2F3D7148C}" type="slidenum">
              <a:rPr lang="en-US" smtClean="0"/>
              <a:pPr/>
              <a:t>86</a:t>
            </a:fld>
            <a:endParaRPr lang="en-US"/>
          </a:p>
        </p:txBody>
      </p:sp>
      <p:sp>
        <p:nvSpPr>
          <p:cNvPr id="7" name="TextBox 6"/>
          <p:cNvSpPr txBox="1"/>
          <p:nvPr/>
        </p:nvSpPr>
        <p:spPr>
          <a:xfrm>
            <a:off x="457200" y="415457"/>
            <a:ext cx="8229600" cy="492443"/>
          </a:xfrm>
          <a:prstGeom prst="rect">
            <a:avLst/>
          </a:prstGeom>
          <a:noFill/>
        </p:spPr>
        <p:txBody>
          <a:bodyPr wrap="square" rtlCol="0">
            <a:spAutoFit/>
          </a:bodyPr>
          <a:lstStyle/>
          <a:p>
            <a:r>
              <a:rPr lang="en-US" sz="2600" b="1" dirty="0" smtClean="0">
                <a:solidFill>
                  <a:schemeClr val="bg1">
                    <a:lumMod val="75000"/>
                  </a:schemeClr>
                </a:solidFill>
              </a:rPr>
              <a:t>How to publish data?</a:t>
            </a:r>
            <a:endParaRPr lang="en-US" sz="2600" b="1" dirty="0">
              <a:solidFill>
                <a:schemeClr val="bg1">
                  <a:lumMod val="75000"/>
                </a:schemeClr>
              </a:solidFill>
            </a:endParaRPr>
          </a:p>
        </p:txBody>
      </p:sp>
      <p:sp>
        <p:nvSpPr>
          <p:cNvPr id="8" name="Rectangle 7"/>
          <p:cNvSpPr/>
          <p:nvPr/>
        </p:nvSpPr>
        <p:spPr>
          <a:xfrm>
            <a:off x="457200" y="907900"/>
            <a:ext cx="2164788" cy="369332"/>
          </a:xfrm>
          <a:prstGeom prst="rect">
            <a:avLst/>
          </a:prstGeom>
        </p:spPr>
        <p:txBody>
          <a:bodyPr wrap="none">
            <a:spAutoFit/>
          </a:bodyPr>
          <a:lstStyle/>
          <a:p>
            <a:r>
              <a:rPr lang="en-US" b="1" i="1" dirty="0" err="1" smtClean="0"/>
              <a:t>Geoserver</a:t>
            </a:r>
            <a:r>
              <a:rPr lang="en-US" b="1" i="1" dirty="0" smtClean="0"/>
              <a:t> concepts </a:t>
            </a:r>
            <a:endParaRPr lang="en-US" dirty="0"/>
          </a:p>
        </p:txBody>
      </p:sp>
      <p:sp>
        <p:nvSpPr>
          <p:cNvPr id="9" name="Rectangle 8"/>
          <p:cNvSpPr/>
          <p:nvPr/>
        </p:nvSpPr>
        <p:spPr>
          <a:xfrm>
            <a:off x="457199" y="1352656"/>
            <a:ext cx="8686801" cy="3970318"/>
          </a:xfrm>
          <a:prstGeom prst="rect">
            <a:avLst/>
          </a:prstGeom>
        </p:spPr>
        <p:txBody>
          <a:bodyPr wrap="square">
            <a:spAutoFit/>
          </a:bodyPr>
          <a:lstStyle/>
          <a:p>
            <a:pPr marL="0" lvl="1">
              <a:buFont typeface="Arial"/>
              <a:buChar char="•"/>
            </a:pPr>
            <a:r>
              <a:rPr lang="en-US" dirty="0" smtClean="0"/>
              <a:t> </a:t>
            </a:r>
            <a:r>
              <a:rPr lang="en-US" b="1" dirty="0" smtClean="0"/>
              <a:t>Workspace</a:t>
            </a:r>
            <a:r>
              <a:rPr lang="en-US" dirty="0" smtClean="0"/>
              <a:t>:</a:t>
            </a:r>
          </a:p>
          <a:p>
            <a:pPr marL="457200" lvl="2">
              <a:buFont typeface="Wingdings" charset="2"/>
              <a:buChar char="Ø"/>
            </a:pPr>
            <a:r>
              <a:rPr lang="en-US" dirty="0" smtClean="0"/>
              <a:t> name for a notional container to group similar data together</a:t>
            </a:r>
          </a:p>
          <a:p>
            <a:pPr marL="457200" lvl="2">
              <a:buFont typeface="Wingdings" charset="2"/>
              <a:buChar char="Ø"/>
            </a:pPr>
            <a:r>
              <a:rPr lang="en-US" dirty="0" smtClean="0"/>
              <a:t> makes it possible to use layers with identical names without conflicts</a:t>
            </a:r>
          </a:p>
          <a:p>
            <a:pPr marL="457200" lvl="2">
              <a:buFont typeface="Wingdings" charset="2"/>
              <a:buChar char="Ø"/>
            </a:pPr>
            <a:r>
              <a:rPr lang="en-US" dirty="0" smtClean="0"/>
              <a:t> ex: </a:t>
            </a:r>
            <a:r>
              <a:rPr lang="en-US" b="1" dirty="0" err="1" smtClean="0"/>
              <a:t>nyc</a:t>
            </a:r>
            <a:r>
              <a:rPr lang="en-US" dirty="0" err="1" smtClean="0"/>
              <a:t>:streets</a:t>
            </a:r>
            <a:endParaRPr lang="en-US" dirty="0" smtClean="0"/>
          </a:p>
          <a:p>
            <a:pPr marL="0" lvl="1">
              <a:buFont typeface="Arial"/>
              <a:buChar char="•"/>
            </a:pPr>
            <a:endParaRPr lang="en-US" dirty="0" smtClean="0"/>
          </a:p>
          <a:p>
            <a:pPr marL="0" lvl="1">
              <a:buFont typeface="Arial"/>
              <a:buChar char="•"/>
            </a:pPr>
            <a:r>
              <a:rPr lang="en-US" dirty="0" smtClean="0"/>
              <a:t> </a:t>
            </a:r>
            <a:r>
              <a:rPr lang="en-US" b="1" dirty="0" smtClean="0"/>
              <a:t>Store</a:t>
            </a:r>
            <a:r>
              <a:rPr lang="en-US" dirty="0" smtClean="0"/>
              <a:t>:</a:t>
            </a:r>
          </a:p>
          <a:p>
            <a:pPr marL="457200" lvl="2">
              <a:buFont typeface="Wingdings" charset="2"/>
              <a:buChar char="Ø"/>
            </a:pPr>
            <a:r>
              <a:rPr lang="en-US" dirty="0" smtClean="0"/>
              <a:t> name for a container of geographic data, that refers to a specific data source. The </a:t>
            </a:r>
            <a:br>
              <a:rPr lang="en-US" dirty="0" smtClean="0"/>
            </a:br>
            <a:r>
              <a:rPr lang="en-US" dirty="0" smtClean="0"/>
              <a:t>    data source can be: a </a:t>
            </a:r>
            <a:r>
              <a:rPr lang="en-US" dirty="0" err="1" smtClean="0"/>
              <a:t>shapefile</a:t>
            </a:r>
            <a:r>
              <a:rPr lang="en-US" dirty="0" smtClean="0"/>
              <a:t>, a database, or any other data source that </a:t>
            </a:r>
            <a:r>
              <a:rPr lang="en-US" dirty="0" err="1" smtClean="0"/>
              <a:t>GeoServer</a:t>
            </a:r>
            <a:r>
              <a:rPr lang="en-US" dirty="0" smtClean="0"/>
              <a:t> </a:t>
            </a:r>
            <a:br>
              <a:rPr lang="en-US" dirty="0" smtClean="0"/>
            </a:br>
            <a:r>
              <a:rPr lang="en-US" dirty="0" smtClean="0"/>
              <a:t>    supports</a:t>
            </a:r>
          </a:p>
          <a:p>
            <a:pPr marL="457200" lvl="2">
              <a:buFont typeface="Wingdings" charset="2"/>
              <a:buChar char="Ø"/>
            </a:pPr>
            <a:r>
              <a:rPr lang="en-US" dirty="0" smtClean="0"/>
              <a:t> it can contain many layers, as in the case of a database that contains many tables. </a:t>
            </a:r>
            <a:br>
              <a:rPr lang="en-US" dirty="0" smtClean="0"/>
            </a:br>
            <a:r>
              <a:rPr lang="en-US" dirty="0" smtClean="0"/>
              <a:t>    A store can also have a single layer, such as in the case of a </a:t>
            </a:r>
            <a:r>
              <a:rPr lang="en-US" dirty="0" err="1" smtClean="0"/>
              <a:t>shapefile</a:t>
            </a:r>
            <a:r>
              <a:rPr lang="en-US" dirty="0" smtClean="0"/>
              <a:t> or </a:t>
            </a:r>
            <a:r>
              <a:rPr lang="en-US" dirty="0" err="1" smtClean="0"/>
              <a:t>GeoTIFF</a:t>
            </a:r>
            <a:r>
              <a:rPr lang="en-US" dirty="0" smtClean="0"/>
              <a:t>, </a:t>
            </a:r>
            <a:br>
              <a:rPr lang="en-US" dirty="0" smtClean="0"/>
            </a:br>
            <a:r>
              <a:rPr lang="en-US" dirty="0" smtClean="0"/>
              <a:t>    which can only contain one layer</a:t>
            </a:r>
          </a:p>
          <a:p>
            <a:pPr marL="457200" lvl="2">
              <a:buFont typeface="Wingdings" charset="2"/>
              <a:buChar char="Ø"/>
            </a:pPr>
            <a:r>
              <a:rPr lang="en-US" dirty="0" smtClean="0"/>
              <a:t> </a:t>
            </a:r>
            <a:r>
              <a:rPr lang="en-US" dirty="0" err="1" smtClean="0"/>
              <a:t>GeoServer</a:t>
            </a:r>
            <a:r>
              <a:rPr lang="en-US" dirty="0" smtClean="0"/>
              <a:t> saves the connection parameters to each store</a:t>
            </a:r>
          </a:p>
          <a:p>
            <a:pPr marL="457200" lvl="2">
              <a:buFont typeface="Wingdings" charset="2"/>
              <a:buChar char="Ø"/>
            </a:pPr>
            <a:r>
              <a:rPr lang="en-US" dirty="0" smtClean="0"/>
              <a:t> Each store must also be associated with one (and only one) workspace</a:t>
            </a:r>
          </a:p>
          <a:p>
            <a:pPr marL="0" lvl="1"/>
            <a:endParaRPr lang="en-US" dirty="0" smtClean="0"/>
          </a:p>
        </p:txBody>
      </p:sp>
    </p:spTree>
    <p:extLst>
      <p:ext uri="{BB962C8B-B14F-4D97-AF65-F5344CB8AC3E}">
        <p14:creationId xmlns:p14="http://schemas.microsoft.com/office/powerpoint/2010/main" val="1216904499"/>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57199" y="1352656"/>
            <a:ext cx="8686801" cy="5078314"/>
          </a:xfrm>
          <a:prstGeom prst="rect">
            <a:avLst/>
          </a:prstGeom>
        </p:spPr>
        <p:txBody>
          <a:bodyPr wrap="square">
            <a:spAutoFit/>
          </a:bodyPr>
          <a:lstStyle/>
          <a:p>
            <a:pPr marL="0" lvl="1">
              <a:buFont typeface="Arial"/>
              <a:buChar char="•"/>
            </a:pPr>
            <a:r>
              <a:rPr lang="en-US" dirty="0" smtClean="0"/>
              <a:t> </a:t>
            </a:r>
            <a:r>
              <a:rPr lang="en-US" b="1" dirty="0" smtClean="0"/>
              <a:t>Layer</a:t>
            </a:r>
            <a:r>
              <a:rPr lang="en-US" dirty="0" smtClean="0"/>
              <a:t>:   </a:t>
            </a:r>
          </a:p>
          <a:p>
            <a:pPr marL="355600" lvl="1">
              <a:buFont typeface="Wingdings" charset="2"/>
              <a:buChar char="Ø"/>
            </a:pPr>
            <a:r>
              <a:rPr lang="en-US" dirty="0" smtClean="0"/>
              <a:t> collection of geospatial features or a coverage</a:t>
            </a:r>
          </a:p>
          <a:p>
            <a:pPr marL="355600" lvl="1">
              <a:buFont typeface="Wingdings" charset="2"/>
              <a:buChar char="Ø"/>
            </a:pPr>
            <a:r>
              <a:rPr lang="en-US" dirty="0" smtClean="0"/>
              <a:t> contains one type of data (points, lines, polygons, raster)</a:t>
            </a:r>
          </a:p>
          <a:p>
            <a:pPr marL="355600" lvl="1">
              <a:buFont typeface="Wingdings" charset="2"/>
              <a:buChar char="Ø"/>
            </a:pPr>
            <a:r>
              <a:rPr lang="en-US" dirty="0" err="1" smtClean="0"/>
              <a:t>GeoServer</a:t>
            </a:r>
            <a:r>
              <a:rPr lang="en-US" dirty="0" smtClean="0"/>
              <a:t> stores information associated with a layer, such as projection information, </a:t>
            </a:r>
            <a:br>
              <a:rPr lang="en-US" dirty="0" smtClean="0"/>
            </a:br>
            <a:r>
              <a:rPr lang="en-US" dirty="0" smtClean="0"/>
              <a:t>   bounding box, associated styles, and more</a:t>
            </a:r>
          </a:p>
          <a:p>
            <a:pPr marL="0" lvl="1"/>
            <a:endParaRPr lang="en-US" b="1" dirty="0" smtClean="0"/>
          </a:p>
          <a:p>
            <a:pPr marL="0" lvl="1">
              <a:buFont typeface="Arial"/>
              <a:buChar char="•"/>
            </a:pPr>
            <a:r>
              <a:rPr lang="en-US" b="1" dirty="0" smtClean="0"/>
              <a:t> Layer group</a:t>
            </a:r>
            <a:r>
              <a:rPr lang="en-US" dirty="0" smtClean="0"/>
              <a:t>:</a:t>
            </a:r>
          </a:p>
          <a:p>
            <a:pPr marL="457200" lvl="2">
              <a:buFont typeface="Wingdings" charset="2"/>
              <a:buChar char="Ø"/>
            </a:pPr>
            <a:r>
              <a:rPr lang="en-US" dirty="0" smtClean="0"/>
              <a:t> collection of layers</a:t>
            </a:r>
          </a:p>
          <a:p>
            <a:pPr marL="457200" lvl="2">
              <a:buFont typeface="Wingdings" charset="2"/>
              <a:buChar char="Ø"/>
            </a:pPr>
            <a:r>
              <a:rPr lang="en-US" dirty="0" smtClean="0"/>
              <a:t> makes it possible to request multiple layers with a single WMS request</a:t>
            </a:r>
          </a:p>
          <a:p>
            <a:pPr marL="457200" lvl="2">
              <a:buFont typeface="Wingdings" charset="2"/>
              <a:buChar char="Ø"/>
            </a:pPr>
            <a:r>
              <a:rPr lang="en-US" dirty="0" smtClean="0"/>
              <a:t> relevant only to WMS requests</a:t>
            </a:r>
          </a:p>
          <a:p>
            <a:pPr marL="457200" lvl="2">
              <a:buFont typeface="Wingdings" charset="2"/>
              <a:buChar char="Ø"/>
            </a:pPr>
            <a:endParaRPr lang="en-US" dirty="0" smtClean="0"/>
          </a:p>
          <a:p>
            <a:pPr marL="0" lvl="2">
              <a:buFont typeface="Arial"/>
              <a:buChar char="•"/>
            </a:pPr>
            <a:r>
              <a:rPr lang="en-US" b="1" dirty="0" smtClean="0"/>
              <a:t> Style</a:t>
            </a:r>
            <a:r>
              <a:rPr lang="en-US" dirty="0" smtClean="0"/>
              <a:t>:</a:t>
            </a:r>
          </a:p>
          <a:p>
            <a:pPr marL="457200" lvl="3">
              <a:buFont typeface="Wingdings" charset="2"/>
              <a:buChar char="Ø"/>
            </a:pPr>
            <a:r>
              <a:rPr lang="en-US" dirty="0" smtClean="0"/>
              <a:t> </a:t>
            </a:r>
            <a:r>
              <a:rPr lang="en-US" dirty="0" err="1" smtClean="0"/>
              <a:t>GeoServer</a:t>
            </a:r>
            <a:r>
              <a:rPr lang="en-US" dirty="0" smtClean="0"/>
              <a:t> recognizes styles in Styled Layer Descriptor (SLD) format </a:t>
            </a:r>
          </a:p>
          <a:p>
            <a:pPr marL="457200" lvl="3">
              <a:buFont typeface="Wingdings" charset="2"/>
              <a:buChar char="Ø"/>
            </a:pPr>
            <a:r>
              <a:rPr lang="en-US" dirty="0" smtClean="0"/>
              <a:t> visualization directive for rendering geographic data (color, shape, size, …)</a:t>
            </a:r>
          </a:p>
          <a:p>
            <a:pPr marL="457200" lvl="3">
              <a:buFont typeface="Wingdings" charset="2"/>
              <a:buChar char="Ø"/>
            </a:pPr>
            <a:r>
              <a:rPr lang="en-US" dirty="0" smtClean="0"/>
              <a:t> every layer must be associated with at least one style.    </a:t>
            </a:r>
          </a:p>
          <a:p>
            <a:pPr marL="355600" lvl="1">
              <a:buFont typeface="Wingdings" charset="2"/>
              <a:buChar char="Ø"/>
            </a:pPr>
            <a:endParaRPr lang="en-US" dirty="0" smtClean="0"/>
          </a:p>
          <a:p>
            <a:pPr marL="355600" lvl="1">
              <a:buFont typeface="Wingdings" charset="2"/>
              <a:buChar char="Ø"/>
            </a:pPr>
            <a:endParaRPr lang="en-US" dirty="0" smtClean="0"/>
          </a:p>
          <a:p>
            <a:pPr marL="355600" lvl="1">
              <a:buFont typeface="Wingdings" charset="2"/>
              <a:buChar char="Ø"/>
            </a:pPr>
            <a:endParaRPr lang="en-US" dirty="0" smtClean="0"/>
          </a:p>
        </p:txBody>
      </p:sp>
      <p:sp>
        <p:nvSpPr>
          <p:cNvPr id="6" name="Slide Number Placeholder 5"/>
          <p:cNvSpPr>
            <a:spLocks noGrp="1"/>
          </p:cNvSpPr>
          <p:nvPr>
            <p:ph type="sldNum" sz="quarter" idx="12"/>
          </p:nvPr>
        </p:nvSpPr>
        <p:spPr/>
        <p:txBody>
          <a:bodyPr/>
          <a:lstStyle/>
          <a:p>
            <a:fld id="{DAE6021A-3E9D-954B-AEED-16E2F3D7148C}" type="slidenum">
              <a:rPr lang="en-US" smtClean="0"/>
              <a:pPr/>
              <a:t>87</a:t>
            </a:fld>
            <a:endParaRPr lang="en-US"/>
          </a:p>
        </p:txBody>
      </p:sp>
      <p:sp>
        <p:nvSpPr>
          <p:cNvPr id="7" name="TextBox 6"/>
          <p:cNvSpPr txBox="1"/>
          <p:nvPr/>
        </p:nvSpPr>
        <p:spPr>
          <a:xfrm>
            <a:off x="457200" y="415457"/>
            <a:ext cx="8229600" cy="492443"/>
          </a:xfrm>
          <a:prstGeom prst="rect">
            <a:avLst/>
          </a:prstGeom>
          <a:noFill/>
        </p:spPr>
        <p:txBody>
          <a:bodyPr wrap="square" rtlCol="0">
            <a:spAutoFit/>
          </a:bodyPr>
          <a:lstStyle/>
          <a:p>
            <a:r>
              <a:rPr lang="en-US" sz="2600" b="1" dirty="0" smtClean="0">
                <a:solidFill>
                  <a:schemeClr val="bg1">
                    <a:lumMod val="75000"/>
                  </a:schemeClr>
                </a:solidFill>
              </a:rPr>
              <a:t>How to publish data?</a:t>
            </a:r>
            <a:endParaRPr lang="en-US" sz="2600" b="1" dirty="0">
              <a:solidFill>
                <a:schemeClr val="bg1">
                  <a:lumMod val="75000"/>
                </a:schemeClr>
              </a:solidFill>
            </a:endParaRPr>
          </a:p>
        </p:txBody>
      </p:sp>
      <p:sp>
        <p:nvSpPr>
          <p:cNvPr id="8" name="Rectangle 7"/>
          <p:cNvSpPr/>
          <p:nvPr/>
        </p:nvSpPr>
        <p:spPr>
          <a:xfrm>
            <a:off x="457200" y="907900"/>
            <a:ext cx="3247266" cy="369332"/>
          </a:xfrm>
          <a:prstGeom prst="rect">
            <a:avLst/>
          </a:prstGeom>
        </p:spPr>
        <p:txBody>
          <a:bodyPr wrap="none">
            <a:spAutoFit/>
          </a:bodyPr>
          <a:lstStyle/>
          <a:p>
            <a:r>
              <a:rPr lang="en-US" b="1" i="1" dirty="0" err="1" smtClean="0"/>
              <a:t>Geoserver</a:t>
            </a:r>
            <a:r>
              <a:rPr lang="en-US" b="1" i="1" dirty="0" smtClean="0"/>
              <a:t> concepts (continued) </a:t>
            </a:r>
            <a:endParaRPr lang="en-US" dirty="0"/>
          </a:p>
        </p:txBody>
      </p:sp>
    </p:spTree>
    <p:extLst>
      <p:ext uri="{BB962C8B-B14F-4D97-AF65-F5344CB8AC3E}">
        <p14:creationId xmlns:p14="http://schemas.microsoft.com/office/powerpoint/2010/main" val="1216904499"/>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457199" y="1352656"/>
            <a:ext cx="8686801" cy="4247317"/>
          </a:xfrm>
          <a:prstGeom prst="rect">
            <a:avLst/>
          </a:prstGeom>
        </p:spPr>
        <p:txBody>
          <a:bodyPr wrap="square">
            <a:spAutoFit/>
          </a:bodyPr>
          <a:lstStyle/>
          <a:p>
            <a:pPr marL="0" lvl="1">
              <a:buFont typeface="Arial"/>
              <a:buChar char="•"/>
            </a:pPr>
            <a:r>
              <a:rPr lang="en-US" dirty="0" smtClean="0"/>
              <a:t> web-based administration interface available by default at </a:t>
            </a:r>
            <a:br>
              <a:rPr lang="en-US" dirty="0" smtClean="0"/>
            </a:br>
            <a:r>
              <a:rPr lang="en-US" dirty="0" smtClean="0"/>
              <a:t>    </a:t>
            </a:r>
            <a:r>
              <a:rPr lang="en-US" dirty="0" smtClean="0">
                <a:hlinkClick r:id="rId2"/>
              </a:rPr>
              <a:t>http://localhost:8080/geoserver</a:t>
            </a:r>
            <a:endParaRPr lang="en-US" dirty="0" smtClean="0"/>
          </a:p>
          <a:p>
            <a:pPr marL="0" lvl="1"/>
            <a:endParaRPr lang="en-US" dirty="0" smtClean="0"/>
          </a:p>
          <a:p>
            <a:pPr marL="0" lvl="1">
              <a:buFont typeface="Arial"/>
              <a:buChar char="•"/>
            </a:pPr>
            <a:r>
              <a:rPr lang="en-US" dirty="0" smtClean="0"/>
              <a:t> </a:t>
            </a:r>
            <a:r>
              <a:rPr lang="en-US" dirty="0" err="1" smtClean="0"/>
              <a:t>authentification</a:t>
            </a:r>
            <a:r>
              <a:rPr lang="en-US" dirty="0" smtClean="0"/>
              <a:t> needed (by default </a:t>
            </a:r>
            <a:r>
              <a:rPr lang="en-US" dirty="0" err="1" smtClean="0"/>
              <a:t>admin:geoserver</a:t>
            </a:r>
            <a:r>
              <a:rPr lang="en-US" dirty="0" smtClean="0"/>
              <a:t>)</a:t>
            </a:r>
          </a:p>
          <a:p>
            <a:pPr marL="0" lvl="1">
              <a:buFont typeface="Arial"/>
              <a:buChar char="•"/>
            </a:pPr>
            <a:endParaRPr lang="en-US" dirty="0" smtClean="0"/>
          </a:p>
          <a:p>
            <a:pPr marL="0" lvl="1"/>
            <a:r>
              <a:rPr lang="en-US" dirty="0" smtClean="0"/>
              <a:t> </a:t>
            </a:r>
          </a:p>
          <a:p>
            <a:pPr marL="0" lvl="1">
              <a:buFont typeface="Arial"/>
              <a:buChar char="•"/>
            </a:pPr>
            <a:endParaRPr lang="en-US" dirty="0" smtClean="0"/>
          </a:p>
          <a:p>
            <a:pPr marL="0" lvl="1">
              <a:buFont typeface="Arial"/>
              <a:buChar char="•"/>
            </a:pPr>
            <a:endParaRPr lang="en-US" dirty="0" smtClean="0"/>
          </a:p>
          <a:p>
            <a:pPr marL="0" lvl="1">
              <a:buFont typeface="Arial"/>
              <a:buChar char="•"/>
            </a:pPr>
            <a:endParaRPr lang="en-US" dirty="0" smtClean="0"/>
          </a:p>
          <a:p>
            <a:pPr marL="0" lvl="1">
              <a:buFont typeface="Arial"/>
              <a:buChar char="•"/>
            </a:pPr>
            <a:endParaRPr lang="en-US" dirty="0" smtClean="0"/>
          </a:p>
          <a:p>
            <a:pPr marL="0" lvl="1">
              <a:buFont typeface="Arial"/>
              <a:buChar char="•"/>
            </a:pPr>
            <a:endParaRPr lang="en-US" dirty="0" smtClean="0"/>
          </a:p>
          <a:p>
            <a:pPr marL="0" lvl="1">
              <a:buFont typeface="Arial"/>
              <a:buChar char="•"/>
            </a:pPr>
            <a:r>
              <a:rPr lang="en-US" dirty="0" smtClean="0"/>
              <a:t> the Layer Preview link allows to easily view layers </a:t>
            </a:r>
            <a:br>
              <a:rPr lang="en-US" dirty="0" smtClean="0"/>
            </a:br>
            <a:r>
              <a:rPr lang="en-US" dirty="0" smtClean="0"/>
              <a:t>   currently being served by </a:t>
            </a:r>
            <a:r>
              <a:rPr lang="en-US" dirty="0" err="1" smtClean="0"/>
              <a:t>GeoServer</a:t>
            </a:r>
            <a:r>
              <a:rPr lang="en-US" dirty="0" smtClean="0"/>
              <a:t>.    </a:t>
            </a:r>
          </a:p>
          <a:p>
            <a:pPr marL="355600" lvl="1">
              <a:buFont typeface="Wingdings" charset="2"/>
              <a:buChar char="Ø"/>
            </a:pPr>
            <a:endParaRPr lang="en-US" dirty="0" smtClean="0"/>
          </a:p>
          <a:p>
            <a:pPr marL="355600" lvl="1">
              <a:buFont typeface="Wingdings" charset="2"/>
              <a:buChar char="Ø"/>
            </a:pPr>
            <a:endParaRPr lang="en-US" dirty="0" smtClean="0"/>
          </a:p>
        </p:txBody>
      </p:sp>
      <p:sp>
        <p:nvSpPr>
          <p:cNvPr id="6" name="Slide Number Placeholder 5"/>
          <p:cNvSpPr>
            <a:spLocks noGrp="1"/>
          </p:cNvSpPr>
          <p:nvPr>
            <p:ph type="sldNum" sz="quarter" idx="12"/>
          </p:nvPr>
        </p:nvSpPr>
        <p:spPr/>
        <p:txBody>
          <a:bodyPr/>
          <a:lstStyle/>
          <a:p>
            <a:fld id="{DAE6021A-3E9D-954B-AEED-16E2F3D7148C}" type="slidenum">
              <a:rPr lang="en-US" smtClean="0"/>
              <a:pPr/>
              <a:t>88</a:t>
            </a:fld>
            <a:endParaRPr lang="en-US"/>
          </a:p>
        </p:txBody>
      </p:sp>
      <p:sp>
        <p:nvSpPr>
          <p:cNvPr id="7" name="TextBox 6"/>
          <p:cNvSpPr txBox="1"/>
          <p:nvPr/>
        </p:nvSpPr>
        <p:spPr>
          <a:xfrm>
            <a:off x="457200" y="415457"/>
            <a:ext cx="8229600" cy="492443"/>
          </a:xfrm>
          <a:prstGeom prst="rect">
            <a:avLst/>
          </a:prstGeom>
          <a:noFill/>
        </p:spPr>
        <p:txBody>
          <a:bodyPr wrap="square" rtlCol="0">
            <a:spAutoFit/>
          </a:bodyPr>
          <a:lstStyle/>
          <a:p>
            <a:r>
              <a:rPr lang="en-US" sz="2600" b="1" dirty="0" smtClean="0">
                <a:solidFill>
                  <a:schemeClr val="bg1">
                    <a:lumMod val="75000"/>
                  </a:schemeClr>
                </a:solidFill>
              </a:rPr>
              <a:t>How to publish data?</a:t>
            </a:r>
            <a:endParaRPr lang="en-US" sz="2600" b="1" dirty="0">
              <a:solidFill>
                <a:schemeClr val="bg1">
                  <a:lumMod val="75000"/>
                </a:schemeClr>
              </a:solidFill>
            </a:endParaRPr>
          </a:p>
        </p:txBody>
      </p:sp>
      <p:sp>
        <p:nvSpPr>
          <p:cNvPr id="8" name="Rectangle 7"/>
          <p:cNvSpPr/>
          <p:nvPr/>
        </p:nvSpPr>
        <p:spPr>
          <a:xfrm>
            <a:off x="457200" y="907900"/>
            <a:ext cx="4150082" cy="369332"/>
          </a:xfrm>
          <a:prstGeom prst="rect">
            <a:avLst/>
          </a:prstGeom>
        </p:spPr>
        <p:txBody>
          <a:bodyPr wrap="none">
            <a:spAutoFit/>
          </a:bodyPr>
          <a:lstStyle/>
          <a:p>
            <a:r>
              <a:rPr lang="en-US" b="1" i="1" dirty="0" err="1" smtClean="0"/>
              <a:t>Geoserver</a:t>
            </a:r>
            <a:r>
              <a:rPr lang="en-US" b="1" i="1" dirty="0" smtClean="0"/>
              <a:t> concepts: web administration </a:t>
            </a:r>
            <a:endParaRPr lang="en-US" dirty="0"/>
          </a:p>
        </p:txBody>
      </p:sp>
      <p:sp>
        <p:nvSpPr>
          <p:cNvPr id="9" name="Rectangle 8"/>
          <p:cNvSpPr/>
          <p:nvPr/>
        </p:nvSpPr>
        <p:spPr>
          <a:xfrm>
            <a:off x="457199" y="1352656"/>
            <a:ext cx="8686801" cy="923330"/>
          </a:xfrm>
          <a:prstGeom prst="rect">
            <a:avLst/>
          </a:prstGeom>
        </p:spPr>
        <p:txBody>
          <a:bodyPr wrap="square">
            <a:spAutoFit/>
          </a:bodyPr>
          <a:lstStyle/>
          <a:p>
            <a:pPr marL="0" lvl="1"/>
            <a:endParaRPr lang="en-US" dirty="0" smtClean="0"/>
          </a:p>
          <a:p>
            <a:pPr marL="355600" lvl="1">
              <a:buFont typeface="Wingdings" charset="2"/>
              <a:buChar char="Ø"/>
            </a:pPr>
            <a:endParaRPr lang="en-US" dirty="0" smtClean="0"/>
          </a:p>
          <a:p>
            <a:pPr marL="355600" lvl="1">
              <a:buFont typeface="Wingdings" charset="2"/>
              <a:buChar char="Ø"/>
            </a:pPr>
            <a:endParaRPr lang="en-US" dirty="0" smtClean="0"/>
          </a:p>
        </p:txBody>
      </p:sp>
      <p:pic>
        <p:nvPicPr>
          <p:cNvPr id="12" name="Picture 11"/>
          <p:cNvPicPr>
            <a:picLocks noChangeAspect="1"/>
          </p:cNvPicPr>
          <p:nvPr/>
        </p:nvPicPr>
        <p:blipFill>
          <a:blip r:embed="rId3"/>
          <a:stretch>
            <a:fillRect/>
          </a:stretch>
        </p:blipFill>
        <p:spPr>
          <a:xfrm>
            <a:off x="509924" y="2843300"/>
            <a:ext cx="3143610" cy="934586"/>
          </a:xfrm>
          <a:prstGeom prst="rect">
            <a:avLst/>
          </a:prstGeom>
        </p:spPr>
      </p:pic>
      <p:pic>
        <p:nvPicPr>
          <p:cNvPr id="13" name="Picture 12"/>
          <p:cNvPicPr>
            <a:picLocks noChangeAspect="1"/>
          </p:cNvPicPr>
          <p:nvPr/>
        </p:nvPicPr>
        <p:blipFill>
          <a:blip r:embed="rId4"/>
          <a:stretch>
            <a:fillRect/>
          </a:stretch>
        </p:blipFill>
        <p:spPr>
          <a:xfrm>
            <a:off x="4464797" y="2702958"/>
            <a:ext cx="2847518" cy="1490367"/>
          </a:xfrm>
          <a:prstGeom prst="rect">
            <a:avLst/>
          </a:prstGeom>
        </p:spPr>
      </p:pic>
      <p:pic>
        <p:nvPicPr>
          <p:cNvPr id="15" name="Picture 14"/>
          <p:cNvPicPr>
            <a:picLocks noChangeAspect="1"/>
          </p:cNvPicPr>
          <p:nvPr/>
        </p:nvPicPr>
        <p:blipFill>
          <a:blip r:embed="rId5"/>
          <a:stretch>
            <a:fillRect/>
          </a:stretch>
        </p:blipFill>
        <p:spPr>
          <a:xfrm>
            <a:off x="612989" y="5179081"/>
            <a:ext cx="897581" cy="549642"/>
          </a:xfrm>
          <a:prstGeom prst="rect">
            <a:avLst/>
          </a:prstGeom>
        </p:spPr>
      </p:pic>
      <p:pic>
        <p:nvPicPr>
          <p:cNvPr id="16" name="Picture 15"/>
          <p:cNvPicPr>
            <a:picLocks noChangeAspect="1"/>
          </p:cNvPicPr>
          <p:nvPr/>
        </p:nvPicPr>
        <p:blipFill>
          <a:blip r:embed="rId6"/>
          <a:stretch>
            <a:fillRect/>
          </a:stretch>
        </p:blipFill>
        <p:spPr>
          <a:xfrm>
            <a:off x="1786967" y="5016027"/>
            <a:ext cx="1914672" cy="1136734"/>
          </a:xfrm>
          <a:prstGeom prst="rect">
            <a:avLst/>
          </a:prstGeom>
        </p:spPr>
      </p:pic>
      <p:pic>
        <p:nvPicPr>
          <p:cNvPr id="17" name="Picture 16"/>
          <p:cNvPicPr>
            <a:picLocks noChangeAspect="1"/>
          </p:cNvPicPr>
          <p:nvPr/>
        </p:nvPicPr>
        <p:blipFill>
          <a:blip r:embed="rId7"/>
          <a:stretch>
            <a:fillRect/>
          </a:stretch>
        </p:blipFill>
        <p:spPr>
          <a:xfrm>
            <a:off x="3954276" y="5302365"/>
            <a:ext cx="1306011" cy="610454"/>
          </a:xfrm>
          <a:prstGeom prst="rect">
            <a:avLst/>
          </a:prstGeom>
        </p:spPr>
      </p:pic>
      <p:sp>
        <p:nvSpPr>
          <p:cNvPr id="18" name="Rectangle 17"/>
          <p:cNvSpPr/>
          <p:nvPr/>
        </p:nvSpPr>
        <p:spPr>
          <a:xfrm>
            <a:off x="1457965" y="5359391"/>
            <a:ext cx="431053" cy="369332"/>
          </a:xfrm>
          <a:prstGeom prst="rect">
            <a:avLst/>
          </a:prstGeom>
        </p:spPr>
        <p:txBody>
          <a:bodyPr wrap="none">
            <a:spAutoFit/>
          </a:bodyPr>
          <a:lstStyle/>
          <a:p>
            <a:r>
              <a:rPr lang="en-US" dirty="0" err="1" smtClean="0">
                <a:latin typeface="Wingdings"/>
                <a:ea typeface="Wingdings"/>
                <a:cs typeface="Wingdings"/>
              </a:rPr>
              <a:t></a:t>
            </a:r>
            <a:endParaRPr lang="en-US" dirty="0"/>
          </a:p>
        </p:txBody>
      </p:sp>
      <p:sp>
        <p:nvSpPr>
          <p:cNvPr id="19" name="Rectangle 18"/>
          <p:cNvSpPr/>
          <p:nvPr/>
        </p:nvSpPr>
        <p:spPr>
          <a:xfrm>
            <a:off x="3653534" y="5359391"/>
            <a:ext cx="252637" cy="369332"/>
          </a:xfrm>
          <a:prstGeom prst="rect">
            <a:avLst/>
          </a:prstGeom>
        </p:spPr>
        <p:txBody>
          <a:bodyPr wrap="square">
            <a:spAutoFit/>
          </a:bodyPr>
          <a:lstStyle/>
          <a:p>
            <a:r>
              <a:rPr lang="en-US" dirty="0" err="1" smtClean="0">
                <a:latin typeface="Wingdings"/>
                <a:ea typeface="Wingdings"/>
                <a:cs typeface="Wingdings"/>
              </a:rPr>
              <a:t></a:t>
            </a:r>
            <a:endParaRPr lang="en-US" dirty="0"/>
          </a:p>
        </p:txBody>
      </p:sp>
      <p:sp>
        <p:nvSpPr>
          <p:cNvPr id="20" name="Rectangle 19"/>
          <p:cNvSpPr/>
          <p:nvPr/>
        </p:nvSpPr>
        <p:spPr>
          <a:xfrm>
            <a:off x="3906171" y="3078810"/>
            <a:ext cx="431053" cy="369332"/>
          </a:xfrm>
          <a:prstGeom prst="rect">
            <a:avLst/>
          </a:prstGeom>
        </p:spPr>
        <p:txBody>
          <a:bodyPr wrap="none">
            <a:spAutoFit/>
          </a:bodyPr>
          <a:lstStyle/>
          <a:p>
            <a:r>
              <a:rPr lang="en-US" dirty="0" err="1" smtClean="0">
                <a:latin typeface="Wingdings"/>
                <a:ea typeface="Wingdings"/>
                <a:cs typeface="Wingdings"/>
              </a:rPr>
              <a:t></a:t>
            </a:r>
            <a:endParaRPr lang="en-US" dirty="0"/>
          </a:p>
        </p:txBody>
      </p:sp>
    </p:spTree>
    <p:extLst>
      <p:ext uri="{BB962C8B-B14F-4D97-AF65-F5344CB8AC3E}">
        <p14:creationId xmlns:p14="http://schemas.microsoft.com/office/powerpoint/2010/main" val="1216904499"/>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AE6021A-3E9D-954B-AEED-16E2F3D7148C}" type="slidenum">
              <a:rPr lang="en-US" smtClean="0"/>
              <a:pPr/>
              <a:t>89</a:t>
            </a:fld>
            <a:endParaRPr lang="en-US"/>
          </a:p>
        </p:txBody>
      </p:sp>
      <p:sp>
        <p:nvSpPr>
          <p:cNvPr id="7" name="TextBox 6"/>
          <p:cNvSpPr txBox="1"/>
          <p:nvPr/>
        </p:nvSpPr>
        <p:spPr>
          <a:xfrm>
            <a:off x="457200" y="415457"/>
            <a:ext cx="8229600" cy="492443"/>
          </a:xfrm>
          <a:prstGeom prst="rect">
            <a:avLst/>
          </a:prstGeom>
          <a:noFill/>
        </p:spPr>
        <p:txBody>
          <a:bodyPr wrap="square" rtlCol="0">
            <a:spAutoFit/>
          </a:bodyPr>
          <a:lstStyle/>
          <a:p>
            <a:r>
              <a:rPr lang="en-US" sz="2600" b="1" dirty="0" smtClean="0">
                <a:solidFill>
                  <a:schemeClr val="bg1">
                    <a:lumMod val="75000"/>
                  </a:schemeClr>
                </a:solidFill>
              </a:rPr>
              <a:t>How to publish data?</a:t>
            </a:r>
            <a:endParaRPr lang="en-US" sz="2600" b="1" dirty="0">
              <a:solidFill>
                <a:schemeClr val="bg1">
                  <a:lumMod val="75000"/>
                </a:schemeClr>
              </a:solidFill>
            </a:endParaRPr>
          </a:p>
        </p:txBody>
      </p:sp>
      <p:sp>
        <p:nvSpPr>
          <p:cNvPr id="8" name="Rectangle 7"/>
          <p:cNvSpPr/>
          <p:nvPr/>
        </p:nvSpPr>
        <p:spPr>
          <a:xfrm>
            <a:off x="457200" y="907900"/>
            <a:ext cx="3352513" cy="369332"/>
          </a:xfrm>
          <a:prstGeom prst="rect">
            <a:avLst/>
          </a:prstGeom>
        </p:spPr>
        <p:txBody>
          <a:bodyPr wrap="none">
            <a:spAutoFit/>
          </a:bodyPr>
          <a:lstStyle/>
          <a:p>
            <a:r>
              <a:rPr lang="en-US" b="1" i="1" dirty="0" err="1" smtClean="0"/>
              <a:t>Geoserver</a:t>
            </a:r>
            <a:r>
              <a:rPr lang="en-US" b="1" i="1" dirty="0" smtClean="0"/>
              <a:t>: Creating a workspace</a:t>
            </a:r>
            <a:endParaRPr lang="en-US" dirty="0"/>
          </a:p>
        </p:txBody>
      </p:sp>
      <p:sp>
        <p:nvSpPr>
          <p:cNvPr id="9" name="Rectangle 8"/>
          <p:cNvSpPr/>
          <p:nvPr/>
        </p:nvSpPr>
        <p:spPr>
          <a:xfrm>
            <a:off x="457199" y="1352656"/>
            <a:ext cx="8686801" cy="923330"/>
          </a:xfrm>
          <a:prstGeom prst="rect">
            <a:avLst/>
          </a:prstGeom>
        </p:spPr>
        <p:txBody>
          <a:bodyPr wrap="square">
            <a:spAutoFit/>
          </a:bodyPr>
          <a:lstStyle/>
          <a:p>
            <a:pPr marL="0" lvl="1"/>
            <a:endParaRPr lang="en-US" dirty="0" smtClean="0"/>
          </a:p>
          <a:p>
            <a:pPr marL="355600" lvl="1">
              <a:buFont typeface="Wingdings" charset="2"/>
              <a:buChar char="Ø"/>
            </a:pPr>
            <a:endParaRPr lang="en-US" dirty="0" smtClean="0"/>
          </a:p>
          <a:p>
            <a:pPr marL="355600" lvl="1">
              <a:buFont typeface="Wingdings" charset="2"/>
              <a:buChar char="Ø"/>
            </a:pPr>
            <a:endParaRPr lang="en-US" dirty="0" smtClean="0"/>
          </a:p>
        </p:txBody>
      </p:sp>
      <p:sp>
        <p:nvSpPr>
          <p:cNvPr id="11" name="Rectangle 10"/>
          <p:cNvSpPr/>
          <p:nvPr/>
        </p:nvSpPr>
        <p:spPr>
          <a:xfrm>
            <a:off x="457200" y="1352657"/>
            <a:ext cx="5779392" cy="2308324"/>
          </a:xfrm>
          <a:prstGeom prst="rect">
            <a:avLst/>
          </a:prstGeom>
        </p:spPr>
        <p:txBody>
          <a:bodyPr wrap="square">
            <a:spAutoFit/>
          </a:bodyPr>
          <a:lstStyle/>
          <a:p>
            <a:pPr marL="342900" lvl="1" indent="-342900">
              <a:buFont typeface="+mj-lt"/>
              <a:buAutoNum type="arabicParenR"/>
            </a:pPr>
            <a:r>
              <a:rPr lang="en-US" dirty="0" smtClean="0"/>
              <a:t> from the dashboard (</a:t>
            </a:r>
            <a:r>
              <a:rPr lang="en-US" dirty="0" smtClean="0">
                <a:hlinkClick r:id="rId2"/>
              </a:rPr>
              <a:t>http://localhost:8080/geoserver</a:t>
            </a:r>
            <a:r>
              <a:rPr lang="en-US" dirty="0" smtClean="0"/>
              <a:t>), click on “Workspaces”</a:t>
            </a:r>
          </a:p>
          <a:p>
            <a:pPr marL="342900" lvl="1" indent="-342900"/>
            <a:endParaRPr lang="en-US" dirty="0" smtClean="0"/>
          </a:p>
          <a:p>
            <a:pPr marL="342900" lvl="1" indent="-342900">
              <a:buFont typeface="+mj-lt"/>
              <a:buAutoNum type="arabicParenR"/>
            </a:pPr>
            <a:r>
              <a:rPr lang="en-US" dirty="0" smtClean="0"/>
              <a:t>Click on “Add new workspace”</a:t>
            </a:r>
          </a:p>
          <a:p>
            <a:pPr marL="342900" lvl="1" indent="-342900">
              <a:buFont typeface="+mj-lt"/>
              <a:buAutoNum type="arabicParenR"/>
            </a:pPr>
            <a:endParaRPr lang="en-US" dirty="0" smtClean="0"/>
          </a:p>
          <a:p>
            <a:pPr marL="342900" lvl="1" indent="-342900">
              <a:buFont typeface="+mj-lt"/>
              <a:buAutoNum type="arabicParenR"/>
            </a:pPr>
            <a:r>
              <a:rPr lang="en-US" dirty="0" smtClean="0"/>
              <a:t>Fill the name of the new workspace (ex: </a:t>
            </a:r>
            <a:r>
              <a:rPr lang="en-US" dirty="0" err="1" smtClean="0"/>
              <a:t>geoss</a:t>
            </a:r>
            <a:r>
              <a:rPr lang="en-US" dirty="0" smtClean="0"/>
              <a:t>), its URI (ex: </a:t>
            </a:r>
            <a:r>
              <a:rPr lang="en-US" dirty="0" smtClean="0">
                <a:hlinkClick r:id="rId3"/>
              </a:rPr>
              <a:t>http://localhost/geoss</a:t>
            </a:r>
            <a:r>
              <a:rPr lang="en-US" dirty="0" smtClean="0"/>
              <a:t>) and submit</a:t>
            </a:r>
          </a:p>
          <a:p>
            <a:pPr marL="355600" lvl="1">
              <a:buFont typeface="Wingdings" charset="2"/>
              <a:buChar char="Ø"/>
            </a:pPr>
            <a:endParaRPr lang="en-US" dirty="0" smtClean="0"/>
          </a:p>
        </p:txBody>
      </p:sp>
      <p:pic>
        <p:nvPicPr>
          <p:cNvPr id="21" name="Picture 20"/>
          <p:cNvPicPr>
            <a:picLocks noChangeAspect="1"/>
          </p:cNvPicPr>
          <p:nvPr/>
        </p:nvPicPr>
        <p:blipFill>
          <a:blip r:embed="rId4"/>
          <a:stretch>
            <a:fillRect/>
          </a:stretch>
        </p:blipFill>
        <p:spPr>
          <a:xfrm>
            <a:off x="6236592" y="1068731"/>
            <a:ext cx="893865" cy="798294"/>
          </a:xfrm>
          <a:prstGeom prst="rect">
            <a:avLst/>
          </a:prstGeom>
        </p:spPr>
      </p:pic>
      <p:pic>
        <p:nvPicPr>
          <p:cNvPr id="22" name="Picture 21"/>
          <p:cNvPicPr>
            <a:picLocks noChangeAspect="1"/>
          </p:cNvPicPr>
          <p:nvPr/>
        </p:nvPicPr>
        <p:blipFill>
          <a:blip r:embed="rId5"/>
          <a:stretch>
            <a:fillRect/>
          </a:stretch>
        </p:blipFill>
        <p:spPr>
          <a:xfrm>
            <a:off x="6393295" y="2086440"/>
            <a:ext cx="2293505" cy="918012"/>
          </a:xfrm>
          <a:prstGeom prst="rect">
            <a:avLst/>
          </a:prstGeom>
        </p:spPr>
      </p:pic>
      <p:pic>
        <p:nvPicPr>
          <p:cNvPr id="23" name="Picture 22"/>
          <p:cNvPicPr>
            <a:picLocks noChangeAspect="1"/>
          </p:cNvPicPr>
          <p:nvPr/>
        </p:nvPicPr>
        <p:blipFill>
          <a:blip r:embed="rId6"/>
          <a:stretch>
            <a:fillRect/>
          </a:stretch>
        </p:blipFill>
        <p:spPr>
          <a:xfrm>
            <a:off x="4679162" y="3480912"/>
            <a:ext cx="4195362" cy="2357315"/>
          </a:xfrm>
          <a:prstGeom prst="rect">
            <a:avLst/>
          </a:prstGeom>
        </p:spPr>
      </p:pic>
      <p:sp>
        <p:nvSpPr>
          <p:cNvPr id="24" name="TextBox 23"/>
          <p:cNvSpPr txBox="1"/>
          <p:nvPr/>
        </p:nvSpPr>
        <p:spPr>
          <a:xfrm>
            <a:off x="457199" y="3857255"/>
            <a:ext cx="3665776" cy="369332"/>
          </a:xfrm>
          <a:prstGeom prst="rect">
            <a:avLst/>
          </a:prstGeom>
          <a:noFill/>
        </p:spPr>
        <p:txBody>
          <a:bodyPr wrap="square" rtlCol="0">
            <a:spAutoFit/>
          </a:bodyPr>
          <a:lstStyle/>
          <a:p>
            <a:r>
              <a:rPr lang="en-US" dirty="0" smtClean="0"/>
              <a:t>Your workspace is created!</a:t>
            </a:r>
            <a:endParaRPr lang="en-US" dirty="0"/>
          </a:p>
        </p:txBody>
      </p:sp>
    </p:spTree>
    <p:extLst>
      <p:ext uri="{BB962C8B-B14F-4D97-AF65-F5344CB8AC3E}">
        <p14:creationId xmlns:p14="http://schemas.microsoft.com/office/powerpoint/2010/main" val="121690449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p:cNvSpPr>
            <a:spLocks/>
          </p:cNvSpPr>
          <p:nvPr/>
        </p:nvSpPr>
        <p:spPr bwMode="auto">
          <a:xfrm>
            <a:off x="2099785" y="4613097"/>
            <a:ext cx="5631975" cy="1553766"/>
          </a:xfrm>
          <a:prstGeom prst="rect">
            <a:avLst/>
          </a:prstGeom>
          <a:noFill/>
          <a:ln w="12700">
            <a:noFill/>
            <a:miter lim="800000"/>
            <a:headEnd/>
            <a:tailEnd/>
          </a:ln>
        </p:spPr>
        <p:txBody>
          <a:bodyPr lIns="0" tIns="0" rIns="0" bIns="0" anchor="ctr">
            <a:prstTxWarp prst="textNoShape">
              <a:avLst/>
            </a:prstTxWarp>
          </a:bodyPr>
          <a:lstStyle/>
          <a:p>
            <a:pPr algn="ctr"/>
            <a:r>
              <a:rPr lang="en-US" sz="4000" dirty="0">
                <a:ea typeface="Gill Sans" pitchFamily="-84" charset="0"/>
                <a:cs typeface="Gill Sans" pitchFamily="-84" charset="0"/>
              </a:rPr>
              <a:t>Spatial information affects </a:t>
            </a:r>
          </a:p>
          <a:p>
            <a:pPr algn="ctr"/>
            <a:r>
              <a:rPr lang="en-US" sz="4000" dirty="0">
                <a:ea typeface="Gill Sans" pitchFamily="-84" charset="0"/>
                <a:cs typeface="Gill Sans" pitchFamily="-84" charset="0"/>
              </a:rPr>
              <a:t>60 - 80% of all decisions</a:t>
            </a:r>
          </a:p>
        </p:txBody>
      </p:sp>
      <p:pic>
        <p:nvPicPr>
          <p:cNvPr id="33794" name="Picture 2"/>
          <p:cNvPicPr>
            <a:picLocks noChangeAspect="1" noChangeArrowheads="1"/>
          </p:cNvPicPr>
          <p:nvPr/>
        </p:nvPicPr>
        <p:blipFill>
          <a:blip r:embed="rId3"/>
          <a:srcRect/>
          <a:stretch>
            <a:fillRect/>
          </a:stretch>
        </p:blipFill>
        <p:spPr bwMode="auto">
          <a:xfrm>
            <a:off x="2583975" y="905192"/>
            <a:ext cx="4141946" cy="3707905"/>
          </a:xfrm>
          <a:prstGeom prst="rect">
            <a:avLst/>
          </a:prstGeom>
          <a:noFill/>
          <a:ln w="12700">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457200" y="1352657"/>
            <a:ext cx="6096000" cy="4247317"/>
          </a:xfrm>
          <a:prstGeom prst="rect">
            <a:avLst/>
          </a:prstGeom>
        </p:spPr>
        <p:txBody>
          <a:bodyPr wrap="square">
            <a:spAutoFit/>
          </a:bodyPr>
          <a:lstStyle/>
          <a:p>
            <a:pPr marL="342900" lvl="1" indent="-342900">
              <a:buFont typeface="+mj-lt"/>
              <a:buAutoNum type="arabicParenR"/>
            </a:pPr>
            <a:r>
              <a:rPr lang="en-US" dirty="0" smtClean="0"/>
              <a:t> from the dashboard (</a:t>
            </a:r>
            <a:r>
              <a:rPr lang="en-US" dirty="0" smtClean="0">
                <a:hlinkClick r:id="rId2"/>
              </a:rPr>
              <a:t>http://localhost:8080/geoserver</a:t>
            </a:r>
            <a:r>
              <a:rPr lang="en-US" dirty="0" smtClean="0"/>
              <a:t>), click on “Stores”</a:t>
            </a:r>
          </a:p>
          <a:p>
            <a:pPr marL="342900" lvl="1" indent="-342900"/>
            <a:endParaRPr lang="en-US" dirty="0" smtClean="0"/>
          </a:p>
          <a:p>
            <a:pPr marL="342900" lvl="1" indent="-342900">
              <a:buFont typeface="+mj-lt"/>
              <a:buAutoNum type="arabicParenR"/>
            </a:pPr>
            <a:r>
              <a:rPr lang="en-US" dirty="0" smtClean="0"/>
              <a:t>Click on “Add new store” and choose “</a:t>
            </a:r>
            <a:r>
              <a:rPr lang="en-US" dirty="0" err="1" smtClean="0"/>
              <a:t>PostGIS</a:t>
            </a:r>
            <a:r>
              <a:rPr lang="en-US" dirty="0" smtClean="0"/>
              <a:t>” as type of store</a:t>
            </a:r>
          </a:p>
          <a:p>
            <a:pPr marL="342900" lvl="1" indent="-342900">
              <a:buFont typeface="+mj-lt"/>
              <a:buAutoNum type="arabicParenR"/>
            </a:pPr>
            <a:endParaRPr lang="en-US" dirty="0" smtClean="0"/>
          </a:p>
          <a:p>
            <a:pPr marL="342900" lvl="1" indent="-342900">
              <a:buFont typeface="+mj-lt"/>
              <a:buAutoNum type="arabicParenR"/>
            </a:pPr>
            <a:r>
              <a:rPr lang="en-US" dirty="0" smtClean="0"/>
              <a:t>Choose </a:t>
            </a:r>
            <a:r>
              <a:rPr lang="en-US" dirty="0" err="1" smtClean="0"/>
              <a:t>PostGIS</a:t>
            </a:r>
            <a:endParaRPr lang="en-US" dirty="0" smtClean="0"/>
          </a:p>
          <a:p>
            <a:pPr marL="342900" lvl="1" indent="-342900">
              <a:buFont typeface="+mj-lt"/>
              <a:buAutoNum type="arabicParenR"/>
            </a:pPr>
            <a:endParaRPr lang="en-US" dirty="0" smtClean="0"/>
          </a:p>
          <a:p>
            <a:pPr marL="342900" lvl="1" indent="-342900">
              <a:buFont typeface="+mj-lt"/>
              <a:buAutoNum type="arabicParenR"/>
            </a:pPr>
            <a:r>
              <a:rPr lang="en-US" dirty="0" smtClean="0"/>
              <a:t>Fill the form with data source name (ex: </a:t>
            </a:r>
            <a:r>
              <a:rPr lang="en-US" dirty="0" err="1" smtClean="0"/>
              <a:t>cy_buffers</a:t>
            </a:r>
            <a:r>
              <a:rPr lang="en-US" dirty="0" smtClean="0"/>
              <a:t>) and description, as well as the database </a:t>
            </a:r>
            <a:r>
              <a:rPr lang="en-US" dirty="0" err="1" smtClean="0"/>
              <a:t>connexion</a:t>
            </a:r>
            <a:r>
              <a:rPr lang="en-US" dirty="0" smtClean="0"/>
              <a:t> parameters</a:t>
            </a:r>
          </a:p>
          <a:p>
            <a:pPr marL="342900" lvl="1" indent="-342900"/>
            <a:endParaRPr lang="en-US" dirty="0" smtClean="0"/>
          </a:p>
          <a:p>
            <a:pPr marL="342900" lvl="1" indent="-342900"/>
            <a:r>
              <a:rPr lang="en-US" dirty="0" smtClean="0"/>
              <a:t>At this stage, the store is created but the layer not published yet</a:t>
            </a:r>
          </a:p>
          <a:p>
            <a:pPr marL="342900" lvl="1" indent="-342900"/>
            <a:endParaRPr lang="en-US" dirty="0" smtClean="0"/>
          </a:p>
          <a:p>
            <a:pPr marL="342900" lvl="1" indent="-342900"/>
            <a:r>
              <a:rPr lang="en-US" dirty="0" smtClean="0"/>
              <a:t>5) Click </a:t>
            </a:r>
            <a:r>
              <a:rPr lang="en-US" b="1" dirty="0" smtClean="0"/>
              <a:t>Publish</a:t>
            </a:r>
            <a:r>
              <a:rPr lang="en-US" dirty="0" smtClean="0"/>
              <a:t> </a:t>
            </a:r>
          </a:p>
        </p:txBody>
      </p:sp>
      <p:sp>
        <p:nvSpPr>
          <p:cNvPr id="6" name="Slide Number Placeholder 5"/>
          <p:cNvSpPr>
            <a:spLocks noGrp="1"/>
          </p:cNvSpPr>
          <p:nvPr>
            <p:ph type="sldNum" sz="quarter" idx="12"/>
          </p:nvPr>
        </p:nvSpPr>
        <p:spPr/>
        <p:txBody>
          <a:bodyPr/>
          <a:lstStyle/>
          <a:p>
            <a:fld id="{DAE6021A-3E9D-954B-AEED-16E2F3D7148C}" type="slidenum">
              <a:rPr lang="en-US" smtClean="0"/>
              <a:pPr/>
              <a:t>90</a:t>
            </a:fld>
            <a:endParaRPr lang="en-US"/>
          </a:p>
        </p:txBody>
      </p:sp>
      <p:sp>
        <p:nvSpPr>
          <p:cNvPr id="7" name="TextBox 6"/>
          <p:cNvSpPr txBox="1"/>
          <p:nvPr/>
        </p:nvSpPr>
        <p:spPr>
          <a:xfrm>
            <a:off x="457200" y="415457"/>
            <a:ext cx="8229600" cy="492443"/>
          </a:xfrm>
          <a:prstGeom prst="rect">
            <a:avLst/>
          </a:prstGeom>
          <a:noFill/>
        </p:spPr>
        <p:txBody>
          <a:bodyPr wrap="square" rtlCol="0">
            <a:spAutoFit/>
          </a:bodyPr>
          <a:lstStyle/>
          <a:p>
            <a:r>
              <a:rPr lang="en-US" sz="2600" b="1" dirty="0" smtClean="0">
                <a:solidFill>
                  <a:schemeClr val="bg1">
                    <a:lumMod val="75000"/>
                  </a:schemeClr>
                </a:solidFill>
              </a:rPr>
              <a:t>How to publish data?</a:t>
            </a:r>
            <a:endParaRPr lang="en-US" sz="2600" b="1" dirty="0">
              <a:solidFill>
                <a:schemeClr val="bg1">
                  <a:lumMod val="75000"/>
                </a:schemeClr>
              </a:solidFill>
            </a:endParaRPr>
          </a:p>
        </p:txBody>
      </p:sp>
      <p:sp>
        <p:nvSpPr>
          <p:cNvPr id="8" name="Rectangle 7"/>
          <p:cNvSpPr/>
          <p:nvPr/>
        </p:nvSpPr>
        <p:spPr>
          <a:xfrm>
            <a:off x="457200" y="907900"/>
            <a:ext cx="3775405" cy="369332"/>
          </a:xfrm>
          <a:prstGeom prst="rect">
            <a:avLst/>
          </a:prstGeom>
        </p:spPr>
        <p:txBody>
          <a:bodyPr wrap="none">
            <a:spAutoFit/>
          </a:bodyPr>
          <a:lstStyle/>
          <a:p>
            <a:r>
              <a:rPr lang="en-US" b="1" i="1" dirty="0" err="1" smtClean="0"/>
              <a:t>Geoserver</a:t>
            </a:r>
            <a:r>
              <a:rPr lang="en-US" b="1" i="1" dirty="0" smtClean="0"/>
              <a:t>: Publishing a </a:t>
            </a:r>
            <a:r>
              <a:rPr lang="en-US" b="1" i="1" dirty="0" err="1" smtClean="0"/>
              <a:t>PostGIS</a:t>
            </a:r>
            <a:r>
              <a:rPr lang="en-US" b="1" i="1" dirty="0" smtClean="0"/>
              <a:t> layer</a:t>
            </a:r>
            <a:endParaRPr lang="en-US" dirty="0"/>
          </a:p>
        </p:txBody>
      </p:sp>
      <p:sp>
        <p:nvSpPr>
          <p:cNvPr id="9" name="Rectangle 8"/>
          <p:cNvSpPr/>
          <p:nvPr/>
        </p:nvSpPr>
        <p:spPr>
          <a:xfrm>
            <a:off x="457199" y="1352656"/>
            <a:ext cx="8686801" cy="923330"/>
          </a:xfrm>
          <a:prstGeom prst="rect">
            <a:avLst/>
          </a:prstGeom>
        </p:spPr>
        <p:txBody>
          <a:bodyPr wrap="square">
            <a:spAutoFit/>
          </a:bodyPr>
          <a:lstStyle/>
          <a:p>
            <a:pPr marL="0" lvl="1"/>
            <a:endParaRPr lang="en-US" dirty="0" smtClean="0"/>
          </a:p>
          <a:p>
            <a:pPr marL="355600" lvl="1">
              <a:buFont typeface="Wingdings" charset="2"/>
              <a:buChar char="Ø"/>
            </a:pPr>
            <a:endParaRPr lang="en-US" dirty="0" smtClean="0"/>
          </a:p>
          <a:p>
            <a:pPr marL="355600" lvl="1">
              <a:buFont typeface="Wingdings" charset="2"/>
              <a:buChar char="Ø"/>
            </a:pPr>
            <a:endParaRPr lang="en-US" dirty="0" smtClean="0"/>
          </a:p>
        </p:txBody>
      </p:sp>
      <p:pic>
        <p:nvPicPr>
          <p:cNvPr id="13" name="Picture 12"/>
          <p:cNvPicPr>
            <a:picLocks noChangeAspect="1"/>
          </p:cNvPicPr>
          <p:nvPr/>
        </p:nvPicPr>
        <p:blipFill>
          <a:blip r:embed="rId3"/>
          <a:stretch>
            <a:fillRect/>
          </a:stretch>
        </p:blipFill>
        <p:spPr>
          <a:xfrm>
            <a:off x="7022258" y="978256"/>
            <a:ext cx="860827" cy="748802"/>
          </a:xfrm>
          <a:prstGeom prst="rect">
            <a:avLst/>
          </a:prstGeom>
        </p:spPr>
      </p:pic>
      <p:pic>
        <p:nvPicPr>
          <p:cNvPr id="14" name="Picture 13"/>
          <p:cNvPicPr>
            <a:picLocks noChangeAspect="1"/>
          </p:cNvPicPr>
          <p:nvPr/>
        </p:nvPicPr>
        <p:blipFill>
          <a:blip r:embed="rId4"/>
          <a:stretch>
            <a:fillRect/>
          </a:stretch>
        </p:blipFill>
        <p:spPr>
          <a:xfrm>
            <a:off x="6553200" y="1823374"/>
            <a:ext cx="2577254" cy="1048617"/>
          </a:xfrm>
          <a:prstGeom prst="rect">
            <a:avLst/>
          </a:prstGeom>
        </p:spPr>
      </p:pic>
      <p:pic>
        <p:nvPicPr>
          <p:cNvPr id="15" name="Picture 14"/>
          <p:cNvPicPr>
            <a:picLocks noChangeAspect="1"/>
          </p:cNvPicPr>
          <p:nvPr/>
        </p:nvPicPr>
        <p:blipFill>
          <a:blip r:embed="rId5"/>
          <a:stretch>
            <a:fillRect/>
          </a:stretch>
        </p:blipFill>
        <p:spPr>
          <a:xfrm>
            <a:off x="7022258" y="3133480"/>
            <a:ext cx="1515571" cy="1973547"/>
          </a:xfrm>
          <a:prstGeom prst="rect">
            <a:avLst/>
          </a:prstGeom>
        </p:spPr>
      </p:pic>
      <p:pic>
        <p:nvPicPr>
          <p:cNvPr id="16" name="Picture 15"/>
          <p:cNvPicPr>
            <a:picLocks noChangeAspect="1"/>
          </p:cNvPicPr>
          <p:nvPr/>
        </p:nvPicPr>
        <p:blipFill>
          <a:blip r:embed="rId6"/>
          <a:stretch>
            <a:fillRect/>
          </a:stretch>
        </p:blipFill>
        <p:spPr>
          <a:xfrm>
            <a:off x="5440104" y="5756702"/>
            <a:ext cx="3583380" cy="599648"/>
          </a:xfrm>
          <a:prstGeom prst="rect">
            <a:avLst/>
          </a:prstGeom>
        </p:spPr>
      </p:pic>
    </p:spTree>
    <p:extLst>
      <p:ext uri="{BB962C8B-B14F-4D97-AF65-F5344CB8AC3E}">
        <p14:creationId xmlns:p14="http://schemas.microsoft.com/office/powerpoint/2010/main" val="1216904499"/>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AE6021A-3E9D-954B-AEED-16E2F3D7148C}" type="slidenum">
              <a:rPr lang="en-US" smtClean="0"/>
              <a:pPr/>
              <a:t>91</a:t>
            </a:fld>
            <a:endParaRPr lang="en-US"/>
          </a:p>
        </p:txBody>
      </p:sp>
      <p:sp>
        <p:nvSpPr>
          <p:cNvPr id="7" name="TextBox 6"/>
          <p:cNvSpPr txBox="1"/>
          <p:nvPr/>
        </p:nvSpPr>
        <p:spPr>
          <a:xfrm>
            <a:off x="457200" y="415457"/>
            <a:ext cx="8229600" cy="492443"/>
          </a:xfrm>
          <a:prstGeom prst="rect">
            <a:avLst/>
          </a:prstGeom>
          <a:noFill/>
        </p:spPr>
        <p:txBody>
          <a:bodyPr wrap="square" rtlCol="0">
            <a:spAutoFit/>
          </a:bodyPr>
          <a:lstStyle/>
          <a:p>
            <a:r>
              <a:rPr lang="en-US" sz="2600" b="1" dirty="0" smtClean="0">
                <a:solidFill>
                  <a:schemeClr val="bg1">
                    <a:lumMod val="75000"/>
                  </a:schemeClr>
                </a:solidFill>
              </a:rPr>
              <a:t>How to publish data?</a:t>
            </a:r>
            <a:endParaRPr lang="en-US" sz="2600" b="1" dirty="0">
              <a:solidFill>
                <a:schemeClr val="bg1">
                  <a:lumMod val="75000"/>
                </a:schemeClr>
              </a:solidFill>
            </a:endParaRPr>
          </a:p>
        </p:txBody>
      </p:sp>
      <p:sp>
        <p:nvSpPr>
          <p:cNvPr id="8" name="Rectangle 7"/>
          <p:cNvSpPr/>
          <p:nvPr/>
        </p:nvSpPr>
        <p:spPr>
          <a:xfrm>
            <a:off x="457200" y="907900"/>
            <a:ext cx="4910406" cy="369332"/>
          </a:xfrm>
          <a:prstGeom prst="rect">
            <a:avLst/>
          </a:prstGeom>
        </p:spPr>
        <p:txBody>
          <a:bodyPr wrap="none">
            <a:spAutoFit/>
          </a:bodyPr>
          <a:lstStyle/>
          <a:p>
            <a:r>
              <a:rPr lang="en-US" b="1" i="1" dirty="0" err="1" smtClean="0"/>
              <a:t>Geoserver</a:t>
            </a:r>
            <a:r>
              <a:rPr lang="en-US" b="1" i="1" dirty="0" smtClean="0"/>
              <a:t>: Publishing a </a:t>
            </a:r>
            <a:r>
              <a:rPr lang="en-US" b="1" i="1" dirty="0" err="1" smtClean="0"/>
              <a:t>PostGIS</a:t>
            </a:r>
            <a:r>
              <a:rPr lang="en-US" b="1" i="1" dirty="0" smtClean="0"/>
              <a:t> layer (continued)</a:t>
            </a:r>
            <a:endParaRPr lang="en-US" dirty="0"/>
          </a:p>
        </p:txBody>
      </p:sp>
      <p:sp>
        <p:nvSpPr>
          <p:cNvPr id="9" name="Rectangle 8"/>
          <p:cNvSpPr/>
          <p:nvPr/>
        </p:nvSpPr>
        <p:spPr>
          <a:xfrm>
            <a:off x="457199" y="1352656"/>
            <a:ext cx="8686801" cy="923330"/>
          </a:xfrm>
          <a:prstGeom prst="rect">
            <a:avLst/>
          </a:prstGeom>
        </p:spPr>
        <p:txBody>
          <a:bodyPr wrap="square">
            <a:spAutoFit/>
          </a:bodyPr>
          <a:lstStyle/>
          <a:p>
            <a:pPr marL="0" lvl="1"/>
            <a:endParaRPr lang="en-US" dirty="0" smtClean="0"/>
          </a:p>
          <a:p>
            <a:pPr marL="355600" lvl="1">
              <a:buFont typeface="Wingdings" charset="2"/>
              <a:buChar char="Ø"/>
            </a:pPr>
            <a:endParaRPr lang="en-US" dirty="0" smtClean="0"/>
          </a:p>
          <a:p>
            <a:pPr marL="355600" lvl="1">
              <a:buFont typeface="Wingdings" charset="2"/>
              <a:buChar char="Ø"/>
            </a:pPr>
            <a:endParaRPr lang="en-US" dirty="0" smtClean="0"/>
          </a:p>
        </p:txBody>
      </p:sp>
      <p:sp>
        <p:nvSpPr>
          <p:cNvPr id="11" name="Rectangle 10"/>
          <p:cNvSpPr/>
          <p:nvPr/>
        </p:nvSpPr>
        <p:spPr>
          <a:xfrm>
            <a:off x="457200" y="1352657"/>
            <a:ext cx="5191749" cy="646331"/>
          </a:xfrm>
          <a:prstGeom prst="rect">
            <a:avLst/>
          </a:prstGeom>
        </p:spPr>
        <p:txBody>
          <a:bodyPr wrap="square">
            <a:spAutoFit/>
          </a:bodyPr>
          <a:lstStyle/>
          <a:p>
            <a:pPr marL="342900" lvl="1" indent="-342900"/>
            <a:r>
              <a:rPr lang="en-US" dirty="0" smtClean="0"/>
              <a:t>6) Fill the “Data” tab, in particular: name, declared SRS, Bounding boxes</a:t>
            </a:r>
            <a:br>
              <a:rPr lang="en-US" dirty="0" smtClean="0"/>
            </a:br>
            <a:endParaRPr lang="en-US" dirty="0" smtClean="0"/>
          </a:p>
        </p:txBody>
      </p:sp>
      <p:pic>
        <p:nvPicPr>
          <p:cNvPr id="17" name="Picture 16"/>
          <p:cNvPicPr>
            <a:picLocks noChangeAspect="1"/>
          </p:cNvPicPr>
          <p:nvPr/>
        </p:nvPicPr>
        <p:blipFill>
          <a:blip r:embed="rId2"/>
          <a:stretch>
            <a:fillRect/>
          </a:stretch>
        </p:blipFill>
        <p:spPr>
          <a:xfrm>
            <a:off x="5781827" y="764704"/>
            <a:ext cx="1542745" cy="1914569"/>
          </a:xfrm>
          <a:prstGeom prst="rect">
            <a:avLst/>
          </a:prstGeom>
        </p:spPr>
      </p:pic>
      <p:pic>
        <p:nvPicPr>
          <p:cNvPr id="18" name="Picture 17"/>
          <p:cNvPicPr>
            <a:picLocks noChangeAspect="1"/>
          </p:cNvPicPr>
          <p:nvPr/>
        </p:nvPicPr>
        <p:blipFill>
          <a:blip r:embed="rId3"/>
          <a:stretch>
            <a:fillRect/>
          </a:stretch>
        </p:blipFill>
        <p:spPr>
          <a:xfrm>
            <a:off x="7324572" y="907900"/>
            <a:ext cx="1684611" cy="1539386"/>
          </a:xfrm>
          <a:prstGeom prst="rect">
            <a:avLst/>
          </a:prstGeom>
        </p:spPr>
      </p:pic>
      <p:sp>
        <p:nvSpPr>
          <p:cNvPr id="19" name="TextBox 18"/>
          <p:cNvSpPr txBox="1"/>
          <p:nvPr/>
        </p:nvSpPr>
        <p:spPr>
          <a:xfrm>
            <a:off x="457199" y="2275986"/>
            <a:ext cx="5191749" cy="2862323"/>
          </a:xfrm>
          <a:prstGeom prst="rect">
            <a:avLst/>
          </a:prstGeom>
          <a:noFill/>
        </p:spPr>
        <p:txBody>
          <a:bodyPr wrap="square" rtlCol="0">
            <a:spAutoFit/>
          </a:bodyPr>
          <a:lstStyle/>
          <a:p>
            <a:pPr marL="1588" lvl="1" indent="17463"/>
            <a:r>
              <a:rPr lang="en-US" dirty="0" smtClean="0"/>
              <a:t>When you submit, your layer is published in </a:t>
            </a:r>
            <a:r>
              <a:rPr lang="en-US" dirty="0" err="1" smtClean="0"/>
              <a:t>Geoserver</a:t>
            </a:r>
            <a:r>
              <a:rPr lang="en-US" dirty="0" smtClean="0"/>
              <a:t>! </a:t>
            </a:r>
          </a:p>
          <a:p>
            <a:pPr marL="1588" lvl="1" indent="17463"/>
            <a:endParaRPr lang="en-US" dirty="0" smtClean="0"/>
          </a:p>
          <a:p>
            <a:pPr marL="1588" lvl="1" indent="17463"/>
            <a:r>
              <a:rPr lang="en-US" dirty="0" smtClean="0"/>
              <a:t>You can see it by clicking on the “Layer Preview” link</a:t>
            </a:r>
          </a:p>
          <a:p>
            <a:pPr marL="1588" lvl="1" indent="17463"/>
            <a:endParaRPr lang="en-US" dirty="0" smtClean="0"/>
          </a:p>
          <a:p>
            <a:pPr marL="1588" lvl="1" indent="17463"/>
            <a:r>
              <a:rPr lang="en-US" dirty="0" smtClean="0"/>
              <a:t>We’ll see later how to change the style</a:t>
            </a:r>
          </a:p>
          <a:p>
            <a:pPr marL="1588" lvl="1" indent="17463"/>
            <a:endParaRPr lang="en-US" dirty="0" smtClean="0"/>
          </a:p>
          <a:p>
            <a:pPr marL="1588" lvl="1" indent="17463"/>
            <a:r>
              <a:rPr lang="en-US" dirty="0" smtClean="0"/>
              <a:t>Publishing </a:t>
            </a:r>
            <a:r>
              <a:rPr lang="en-US" dirty="0" err="1" smtClean="0"/>
              <a:t>shapefiles</a:t>
            </a:r>
            <a:r>
              <a:rPr lang="en-US" dirty="0" smtClean="0"/>
              <a:t>, </a:t>
            </a:r>
            <a:r>
              <a:rPr lang="en-US" dirty="0" err="1" smtClean="0"/>
              <a:t>rasters</a:t>
            </a:r>
            <a:r>
              <a:rPr lang="en-US" dirty="0" smtClean="0"/>
              <a:t> or other formats</a:t>
            </a:r>
            <a:br>
              <a:rPr lang="en-US" dirty="0" smtClean="0"/>
            </a:br>
            <a:r>
              <a:rPr lang="en-US" dirty="0" smtClean="0"/>
              <a:t>follows the same procedure </a:t>
            </a:r>
          </a:p>
          <a:p>
            <a:pPr marL="1588" lvl="1" indent="17463"/>
            <a:r>
              <a:rPr lang="en-US" dirty="0" smtClean="0"/>
              <a:t>     </a:t>
            </a:r>
          </a:p>
        </p:txBody>
      </p:sp>
      <p:pic>
        <p:nvPicPr>
          <p:cNvPr id="20" name="Picture 19"/>
          <p:cNvPicPr>
            <a:picLocks noChangeAspect="1"/>
          </p:cNvPicPr>
          <p:nvPr/>
        </p:nvPicPr>
        <p:blipFill>
          <a:blip r:embed="rId4"/>
          <a:stretch>
            <a:fillRect/>
          </a:stretch>
        </p:blipFill>
        <p:spPr>
          <a:xfrm>
            <a:off x="6553200" y="3016339"/>
            <a:ext cx="1306830" cy="800250"/>
          </a:xfrm>
          <a:prstGeom prst="rect">
            <a:avLst/>
          </a:prstGeom>
        </p:spPr>
      </p:pic>
      <p:pic>
        <p:nvPicPr>
          <p:cNvPr id="21" name="Picture 20"/>
          <p:cNvPicPr>
            <a:picLocks noChangeAspect="1"/>
          </p:cNvPicPr>
          <p:nvPr/>
        </p:nvPicPr>
        <p:blipFill>
          <a:blip r:embed="rId5"/>
          <a:stretch>
            <a:fillRect/>
          </a:stretch>
        </p:blipFill>
        <p:spPr>
          <a:xfrm flipV="1">
            <a:off x="5004419" y="4156955"/>
            <a:ext cx="4004764" cy="447259"/>
          </a:xfrm>
          <a:prstGeom prst="rect">
            <a:avLst/>
          </a:prstGeom>
        </p:spPr>
      </p:pic>
      <p:pic>
        <p:nvPicPr>
          <p:cNvPr id="22" name="Picture 21"/>
          <p:cNvPicPr>
            <a:picLocks noChangeAspect="1"/>
          </p:cNvPicPr>
          <p:nvPr/>
        </p:nvPicPr>
        <p:blipFill>
          <a:blip r:embed="rId6"/>
          <a:stretch>
            <a:fillRect/>
          </a:stretch>
        </p:blipFill>
        <p:spPr>
          <a:xfrm>
            <a:off x="5576896" y="4925064"/>
            <a:ext cx="3495351" cy="1431286"/>
          </a:xfrm>
          <a:prstGeom prst="rect">
            <a:avLst/>
          </a:prstGeom>
        </p:spPr>
      </p:pic>
      <p:sp>
        <p:nvSpPr>
          <p:cNvPr id="23" name="Rectangle 22"/>
          <p:cNvSpPr/>
          <p:nvPr/>
        </p:nvSpPr>
        <p:spPr>
          <a:xfrm>
            <a:off x="7059575" y="3908794"/>
            <a:ext cx="390364" cy="369332"/>
          </a:xfrm>
          <a:prstGeom prst="rect">
            <a:avLst/>
          </a:prstGeom>
        </p:spPr>
        <p:txBody>
          <a:bodyPr wrap="none">
            <a:spAutoFit/>
          </a:bodyPr>
          <a:lstStyle/>
          <a:p>
            <a:r>
              <a:rPr lang="en-US" dirty="0" err="1" smtClean="0">
                <a:latin typeface="Wingdings"/>
                <a:ea typeface="Wingdings"/>
                <a:cs typeface="Wingdings"/>
              </a:rPr>
              <a:t></a:t>
            </a:r>
            <a:endParaRPr lang="en-US" dirty="0"/>
          </a:p>
        </p:txBody>
      </p:sp>
      <p:sp>
        <p:nvSpPr>
          <p:cNvPr id="24" name="Rectangle 23"/>
          <p:cNvSpPr/>
          <p:nvPr/>
        </p:nvSpPr>
        <p:spPr>
          <a:xfrm>
            <a:off x="7059575" y="2647007"/>
            <a:ext cx="390364" cy="369332"/>
          </a:xfrm>
          <a:prstGeom prst="rect">
            <a:avLst/>
          </a:prstGeom>
        </p:spPr>
        <p:txBody>
          <a:bodyPr wrap="none">
            <a:spAutoFit/>
          </a:bodyPr>
          <a:lstStyle/>
          <a:p>
            <a:r>
              <a:rPr lang="en-US" dirty="0" err="1" smtClean="0">
                <a:latin typeface="Wingdings"/>
                <a:ea typeface="Wingdings"/>
                <a:cs typeface="Wingdings"/>
              </a:rPr>
              <a:t></a:t>
            </a:r>
            <a:endParaRPr lang="en-US" dirty="0"/>
          </a:p>
        </p:txBody>
      </p:sp>
    </p:spTree>
    <p:extLst>
      <p:ext uri="{BB962C8B-B14F-4D97-AF65-F5344CB8AC3E}">
        <p14:creationId xmlns:p14="http://schemas.microsoft.com/office/powerpoint/2010/main" val="1216904499"/>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457201" y="1191548"/>
            <a:ext cx="5039419" cy="5355313"/>
          </a:xfrm>
          <a:prstGeom prst="rect">
            <a:avLst/>
          </a:prstGeom>
        </p:spPr>
        <p:txBody>
          <a:bodyPr wrap="square">
            <a:spAutoFit/>
          </a:bodyPr>
          <a:lstStyle/>
          <a:p>
            <a:pPr marL="342900" lvl="1" indent="-342900">
              <a:buFont typeface="Arial"/>
              <a:buChar char="•"/>
            </a:pPr>
            <a:r>
              <a:rPr lang="en-US" dirty="0" err="1" smtClean="0"/>
              <a:t>GeoServer</a:t>
            </a:r>
            <a:r>
              <a:rPr lang="en-US" dirty="0" smtClean="0"/>
              <a:t> uses the Styled Layer Descriptor (SLD) markup language to describe geospatial data</a:t>
            </a:r>
          </a:p>
          <a:p>
            <a:pPr marL="342900" lvl="1" indent="-342900">
              <a:buFont typeface="Arial"/>
              <a:buChar char="•"/>
            </a:pPr>
            <a:endParaRPr lang="en-US" dirty="0" smtClean="0"/>
          </a:p>
          <a:p>
            <a:pPr marL="342900" lvl="1" indent="-342900">
              <a:buFont typeface="Arial"/>
              <a:buChar char="•"/>
            </a:pPr>
            <a:r>
              <a:rPr lang="en-US" dirty="0" smtClean="0"/>
              <a:t>Every published layer must have an associated style</a:t>
            </a:r>
          </a:p>
          <a:p>
            <a:pPr marL="342900" lvl="1" indent="-342900">
              <a:buFont typeface="Arial"/>
              <a:buChar char="•"/>
            </a:pPr>
            <a:endParaRPr lang="en-US" dirty="0" smtClean="0"/>
          </a:p>
          <a:p>
            <a:pPr marL="342900" lvl="1" indent="-342900">
              <a:buFont typeface="Arial"/>
              <a:buChar char="•"/>
            </a:pPr>
            <a:r>
              <a:rPr lang="en-US" dirty="0" smtClean="0"/>
              <a:t>Typical structure of a .</a:t>
            </a:r>
            <a:r>
              <a:rPr lang="en-US" dirty="0" err="1" smtClean="0"/>
              <a:t>sld</a:t>
            </a:r>
            <a:r>
              <a:rPr lang="en-US" dirty="0" smtClean="0"/>
              <a:t> file:</a:t>
            </a:r>
          </a:p>
          <a:p>
            <a:pPr marL="800100" lvl="2" indent="-342900">
              <a:buFont typeface="Courier New"/>
              <a:buChar char="o"/>
            </a:pPr>
            <a:r>
              <a:rPr lang="en-US" dirty="0" smtClean="0"/>
              <a:t>Header: contains metadata about XML namespaces</a:t>
            </a:r>
          </a:p>
          <a:p>
            <a:pPr marL="800100" lvl="2" indent="-342900">
              <a:buFont typeface="Courier New"/>
              <a:buChar char="o"/>
            </a:pPr>
            <a:r>
              <a:rPr lang="en-US" dirty="0" err="1" smtClean="0"/>
              <a:t>FeatureTypeStyle</a:t>
            </a:r>
            <a:r>
              <a:rPr lang="en-US" dirty="0" smtClean="0"/>
              <a:t>: group of styling rules</a:t>
            </a:r>
          </a:p>
          <a:p>
            <a:pPr marL="800100" lvl="2" indent="-342900">
              <a:buFont typeface="Courier New"/>
              <a:buChar char="o"/>
            </a:pPr>
            <a:r>
              <a:rPr lang="en-US" dirty="0" smtClean="0"/>
              <a:t>Rules: single styling directive</a:t>
            </a:r>
          </a:p>
          <a:p>
            <a:pPr marL="800100" lvl="2" indent="-342900">
              <a:buFont typeface="Courier New"/>
              <a:buChar char="o"/>
            </a:pPr>
            <a:r>
              <a:rPr lang="en-US" dirty="0" err="1" smtClean="0"/>
              <a:t>Symbolizers</a:t>
            </a:r>
            <a:r>
              <a:rPr lang="en-US" dirty="0" smtClean="0"/>
              <a:t>: actual style instruction. 5 types:</a:t>
            </a:r>
          </a:p>
          <a:p>
            <a:pPr marL="1257300" lvl="3" indent="-342900">
              <a:buFont typeface="Wingdings" charset="2"/>
              <a:buChar char="Ø"/>
            </a:pPr>
            <a:r>
              <a:rPr lang="en-US" dirty="0" err="1" smtClean="0"/>
              <a:t>PointSymbolizer</a:t>
            </a:r>
            <a:endParaRPr lang="en-US" dirty="0" smtClean="0"/>
          </a:p>
          <a:p>
            <a:pPr marL="1257300" lvl="3" indent="-342900">
              <a:buFont typeface="Wingdings" charset="2"/>
              <a:buChar char="Ø"/>
            </a:pPr>
            <a:r>
              <a:rPr lang="en-US" dirty="0" err="1" smtClean="0"/>
              <a:t>LineSymbolizer</a:t>
            </a:r>
            <a:endParaRPr lang="en-US" dirty="0" smtClean="0"/>
          </a:p>
          <a:p>
            <a:pPr marL="1257300" lvl="3" indent="-342900">
              <a:buFont typeface="Wingdings" charset="2"/>
              <a:buChar char="Ø"/>
            </a:pPr>
            <a:r>
              <a:rPr lang="en-US" dirty="0" err="1" smtClean="0"/>
              <a:t>PolygonSymbolizer</a:t>
            </a:r>
            <a:endParaRPr lang="en-US" dirty="0" smtClean="0"/>
          </a:p>
          <a:p>
            <a:pPr marL="1257300" lvl="3" indent="-342900">
              <a:buFont typeface="Wingdings" charset="2"/>
              <a:buChar char="Ø"/>
            </a:pPr>
            <a:r>
              <a:rPr lang="en-US" dirty="0" err="1" smtClean="0"/>
              <a:t>RasterSymbolizer</a:t>
            </a:r>
            <a:endParaRPr lang="en-US" dirty="0" smtClean="0"/>
          </a:p>
          <a:p>
            <a:pPr marL="1257300" lvl="3" indent="-342900">
              <a:buFont typeface="Wingdings" charset="2"/>
              <a:buChar char="Ø"/>
            </a:pPr>
            <a:r>
              <a:rPr lang="en-US" dirty="0" err="1" smtClean="0"/>
              <a:t>TextSymbolizer</a:t>
            </a:r>
            <a:r>
              <a:rPr lang="en-US" dirty="0" smtClean="0"/>
              <a:t/>
            </a:r>
            <a:br>
              <a:rPr lang="en-US" dirty="0" smtClean="0"/>
            </a:br>
            <a:endParaRPr lang="en-US" dirty="0" smtClean="0"/>
          </a:p>
        </p:txBody>
      </p:sp>
      <p:sp>
        <p:nvSpPr>
          <p:cNvPr id="6" name="Slide Number Placeholder 5"/>
          <p:cNvSpPr>
            <a:spLocks noGrp="1"/>
          </p:cNvSpPr>
          <p:nvPr>
            <p:ph type="sldNum" sz="quarter" idx="12"/>
          </p:nvPr>
        </p:nvSpPr>
        <p:spPr/>
        <p:txBody>
          <a:bodyPr/>
          <a:lstStyle/>
          <a:p>
            <a:fld id="{DAE6021A-3E9D-954B-AEED-16E2F3D7148C}" type="slidenum">
              <a:rPr lang="en-US" smtClean="0"/>
              <a:pPr/>
              <a:t>92</a:t>
            </a:fld>
            <a:endParaRPr lang="en-US"/>
          </a:p>
        </p:txBody>
      </p:sp>
      <p:sp>
        <p:nvSpPr>
          <p:cNvPr id="7" name="TextBox 6"/>
          <p:cNvSpPr txBox="1"/>
          <p:nvPr/>
        </p:nvSpPr>
        <p:spPr>
          <a:xfrm>
            <a:off x="457200" y="415457"/>
            <a:ext cx="8229600" cy="492443"/>
          </a:xfrm>
          <a:prstGeom prst="rect">
            <a:avLst/>
          </a:prstGeom>
          <a:noFill/>
        </p:spPr>
        <p:txBody>
          <a:bodyPr wrap="square" rtlCol="0">
            <a:spAutoFit/>
          </a:bodyPr>
          <a:lstStyle/>
          <a:p>
            <a:r>
              <a:rPr lang="en-US" sz="2600" b="1" dirty="0" smtClean="0">
                <a:solidFill>
                  <a:schemeClr val="bg1">
                    <a:lumMod val="75000"/>
                  </a:schemeClr>
                </a:solidFill>
              </a:rPr>
              <a:t>How to publish data?</a:t>
            </a:r>
            <a:endParaRPr lang="en-US" sz="2600" b="1" dirty="0">
              <a:solidFill>
                <a:schemeClr val="bg1">
                  <a:lumMod val="75000"/>
                </a:schemeClr>
              </a:solidFill>
            </a:endParaRPr>
          </a:p>
        </p:txBody>
      </p:sp>
      <p:sp>
        <p:nvSpPr>
          <p:cNvPr id="8" name="Rectangle 7"/>
          <p:cNvSpPr/>
          <p:nvPr/>
        </p:nvSpPr>
        <p:spPr>
          <a:xfrm>
            <a:off x="457200" y="907900"/>
            <a:ext cx="1991864" cy="369332"/>
          </a:xfrm>
          <a:prstGeom prst="rect">
            <a:avLst/>
          </a:prstGeom>
        </p:spPr>
        <p:txBody>
          <a:bodyPr wrap="none">
            <a:spAutoFit/>
          </a:bodyPr>
          <a:lstStyle/>
          <a:p>
            <a:r>
              <a:rPr lang="en-US" b="1" i="1" dirty="0" err="1" smtClean="0"/>
              <a:t>Geoserver</a:t>
            </a:r>
            <a:r>
              <a:rPr lang="en-US" b="1" i="1" dirty="0" smtClean="0"/>
              <a:t>: styling</a:t>
            </a:r>
            <a:endParaRPr lang="en-US" dirty="0"/>
          </a:p>
        </p:txBody>
      </p:sp>
      <p:sp>
        <p:nvSpPr>
          <p:cNvPr id="9" name="Rectangle 8"/>
          <p:cNvSpPr/>
          <p:nvPr/>
        </p:nvSpPr>
        <p:spPr>
          <a:xfrm>
            <a:off x="457199" y="1352656"/>
            <a:ext cx="8686801" cy="923330"/>
          </a:xfrm>
          <a:prstGeom prst="rect">
            <a:avLst/>
          </a:prstGeom>
        </p:spPr>
        <p:txBody>
          <a:bodyPr wrap="square">
            <a:spAutoFit/>
          </a:bodyPr>
          <a:lstStyle/>
          <a:p>
            <a:pPr marL="0" lvl="1"/>
            <a:endParaRPr lang="en-US" dirty="0" smtClean="0"/>
          </a:p>
          <a:p>
            <a:pPr marL="355600" lvl="1">
              <a:buFont typeface="Wingdings" charset="2"/>
              <a:buChar char="Ø"/>
            </a:pPr>
            <a:endParaRPr lang="en-US" dirty="0" smtClean="0"/>
          </a:p>
          <a:p>
            <a:pPr marL="355600" lvl="1">
              <a:buFont typeface="Wingdings" charset="2"/>
              <a:buChar char="Ø"/>
            </a:pPr>
            <a:endParaRPr lang="en-US" dirty="0" smtClean="0"/>
          </a:p>
        </p:txBody>
      </p:sp>
      <p:pic>
        <p:nvPicPr>
          <p:cNvPr id="25" name="Picture 24"/>
          <p:cNvPicPr>
            <a:picLocks noChangeAspect="1"/>
          </p:cNvPicPr>
          <p:nvPr/>
        </p:nvPicPr>
        <p:blipFill>
          <a:blip r:embed="rId2"/>
          <a:stretch>
            <a:fillRect/>
          </a:stretch>
        </p:blipFill>
        <p:spPr>
          <a:xfrm>
            <a:off x="5496620" y="907900"/>
            <a:ext cx="3514688" cy="2765310"/>
          </a:xfrm>
          <a:prstGeom prst="rect">
            <a:avLst/>
          </a:prstGeom>
        </p:spPr>
      </p:pic>
      <p:pic>
        <p:nvPicPr>
          <p:cNvPr id="26" name="Picture 25"/>
          <p:cNvPicPr>
            <a:picLocks noChangeAspect="1"/>
          </p:cNvPicPr>
          <p:nvPr/>
        </p:nvPicPr>
        <p:blipFill>
          <a:blip r:embed="rId3"/>
          <a:stretch>
            <a:fillRect/>
          </a:stretch>
        </p:blipFill>
        <p:spPr>
          <a:xfrm>
            <a:off x="6282696" y="4104265"/>
            <a:ext cx="2196552" cy="1647414"/>
          </a:xfrm>
          <a:prstGeom prst="rect">
            <a:avLst/>
          </a:prstGeom>
        </p:spPr>
      </p:pic>
      <p:sp>
        <p:nvSpPr>
          <p:cNvPr id="27" name="Rectangle 26"/>
          <p:cNvSpPr/>
          <p:nvPr/>
        </p:nvSpPr>
        <p:spPr>
          <a:xfrm rot="5400000">
            <a:off x="7132429" y="3704072"/>
            <a:ext cx="431053" cy="369332"/>
          </a:xfrm>
          <a:prstGeom prst="rect">
            <a:avLst/>
          </a:prstGeom>
        </p:spPr>
        <p:txBody>
          <a:bodyPr wrap="none">
            <a:spAutoFit/>
          </a:bodyPr>
          <a:lstStyle/>
          <a:p>
            <a:r>
              <a:rPr lang="en-US" dirty="0" err="1" smtClean="0">
                <a:latin typeface="Wingdings"/>
                <a:ea typeface="Wingdings"/>
                <a:cs typeface="Wingdings"/>
              </a:rPr>
              <a:t></a:t>
            </a:r>
            <a:endParaRPr lang="en-US" dirty="0"/>
          </a:p>
        </p:txBody>
      </p:sp>
    </p:spTree>
    <p:extLst>
      <p:ext uri="{BB962C8B-B14F-4D97-AF65-F5344CB8AC3E}">
        <p14:creationId xmlns:p14="http://schemas.microsoft.com/office/powerpoint/2010/main" val="1216904499"/>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AE6021A-3E9D-954B-AEED-16E2F3D7148C}" type="slidenum">
              <a:rPr lang="en-US" smtClean="0"/>
              <a:pPr/>
              <a:t>93</a:t>
            </a:fld>
            <a:endParaRPr lang="en-US"/>
          </a:p>
        </p:txBody>
      </p:sp>
      <p:sp>
        <p:nvSpPr>
          <p:cNvPr id="7" name="TextBox 6"/>
          <p:cNvSpPr txBox="1"/>
          <p:nvPr/>
        </p:nvSpPr>
        <p:spPr>
          <a:xfrm>
            <a:off x="457200" y="415457"/>
            <a:ext cx="8229600" cy="492443"/>
          </a:xfrm>
          <a:prstGeom prst="rect">
            <a:avLst/>
          </a:prstGeom>
          <a:noFill/>
        </p:spPr>
        <p:txBody>
          <a:bodyPr wrap="square" rtlCol="0">
            <a:spAutoFit/>
          </a:bodyPr>
          <a:lstStyle/>
          <a:p>
            <a:r>
              <a:rPr lang="en-US" sz="2600" b="1" dirty="0" smtClean="0">
                <a:solidFill>
                  <a:schemeClr val="bg1">
                    <a:lumMod val="75000"/>
                  </a:schemeClr>
                </a:solidFill>
              </a:rPr>
              <a:t>How to publish data?</a:t>
            </a:r>
            <a:endParaRPr lang="en-US" sz="2600" b="1" dirty="0">
              <a:solidFill>
                <a:schemeClr val="bg1">
                  <a:lumMod val="75000"/>
                </a:schemeClr>
              </a:solidFill>
            </a:endParaRPr>
          </a:p>
        </p:txBody>
      </p:sp>
      <p:sp>
        <p:nvSpPr>
          <p:cNvPr id="8" name="Rectangle 7"/>
          <p:cNvSpPr/>
          <p:nvPr/>
        </p:nvSpPr>
        <p:spPr>
          <a:xfrm>
            <a:off x="457200" y="907900"/>
            <a:ext cx="3066114" cy="369332"/>
          </a:xfrm>
          <a:prstGeom prst="rect">
            <a:avLst/>
          </a:prstGeom>
        </p:spPr>
        <p:txBody>
          <a:bodyPr wrap="none">
            <a:spAutoFit/>
          </a:bodyPr>
          <a:lstStyle/>
          <a:p>
            <a:r>
              <a:rPr lang="en-US" b="1" i="1" dirty="0" err="1" smtClean="0"/>
              <a:t>Geoserver</a:t>
            </a:r>
            <a:r>
              <a:rPr lang="en-US" b="1" i="1" dirty="0" smtClean="0"/>
              <a:t>: styling (continued)</a:t>
            </a:r>
            <a:endParaRPr lang="en-US" dirty="0"/>
          </a:p>
        </p:txBody>
      </p:sp>
      <p:sp>
        <p:nvSpPr>
          <p:cNvPr id="9" name="Rectangle 8"/>
          <p:cNvSpPr/>
          <p:nvPr/>
        </p:nvSpPr>
        <p:spPr>
          <a:xfrm>
            <a:off x="457199" y="1352656"/>
            <a:ext cx="8686801" cy="923330"/>
          </a:xfrm>
          <a:prstGeom prst="rect">
            <a:avLst/>
          </a:prstGeom>
        </p:spPr>
        <p:txBody>
          <a:bodyPr wrap="square">
            <a:spAutoFit/>
          </a:bodyPr>
          <a:lstStyle/>
          <a:p>
            <a:pPr marL="0" lvl="1"/>
            <a:endParaRPr lang="en-US" dirty="0" smtClean="0"/>
          </a:p>
          <a:p>
            <a:pPr marL="355600" lvl="1">
              <a:buFont typeface="Wingdings" charset="2"/>
              <a:buChar char="Ø"/>
            </a:pPr>
            <a:endParaRPr lang="en-US" dirty="0" smtClean="0"/>
          </a:p>
          <a:p>
            <a:pPr marL="355600" lvl="1">
              <a:buFont typeface="Wingdings" charset="2"/>
              <a:buChar char="Ø"/>
            </a:pPr>
            <a:endParaRPr lang="en-US" dirty="0" smtClean="0"/>
          </a:p>
        </p:txBody>
      </p:sp>
      <p:sp>
        <p:nvSpPr>
          <p:cNvPr id="11" name="Rectangle 10"/>
          <p:cNvSpPr/>
          <p:nvPr/>
        </p:nvSpPr>
        <p:spPr>
          <a:xfrm>
            <a:off x="457201" y="1191548"/>
            <a:ext cx="5039419" cy="3693319"/>
          </a:xfrm>
          <a:prstGeom prst="rect">
            <a:avLst/>
          </a:prstGeom>
        </p:spPr>
        <p:txBody>
          <a:bodyPr wrap="square">
            <a:spAutoFit/>
          </a:bodyPr>
          <a:lstStyle/>
          <a:p>
            <a:pPr marL="342900" lvl="1" indent="-342900"/>
            <a:r>
              <a:rPr lang="en-US" dirty="0" smtClean="0"/>
              <a:t>To modify a style:</a:t>
            </a:r>
          </a:p>
          <a:p>
            <a:pPr marL="342900" lvl="1" indent="-342900"/>
            <a:endParaRPr lang="en-US" dirty="0" smtClean="0"/>
          </a:p>
          <a:p>
            <a:pPr marL="342900" lvl="1" indent="-342900">
              <a:buAutoNum type="arabicParenR"/>
            </a:pPr>
            <a:r>
              <a:rPr lang="en-US" dirty="0" smtClean="0"/>
              <a:t>Select the “Styles” line</a:t>
            </a:r>
          </a:p>
          <a:p>
            <a:pPr marL="342900" lvl="1" indent="-342900">
              <a:buAutoNum type="arabicParenR"/>
            </a:pPr>
            <a:endParaRPr lang="en-US" dirty="0" smtClean="0"/>
          </a:p>
          <a:p>
            <a:pPr marL="342900" lvl="1" indent="-342900">
              <a:buAutoNum type="arabicParenR"/>
            </a:pPr>
            <a:r>
              <a:rPr lang="en-US" dirty="0" smtClean="0"/>
              <a:t>Click on the style name to edit (ex: polygon), which will open the style editor</a:t>
            </a:r>
            <a:br>
              <a:rPr lang="en-US" dirty="0" smtClean="0"/>
            </a:br>
            <a:r>
              <a:rPr lang="en-US" dirty="0" smtClean="0"/>
              <a:t>For example, find the line that starts with &lt;</a:t>
            </a:r>
            <a:r>
              <a:rPr lang="en-US" dirty="0" err="1" smtClean="0"/>
              <a:t>CssParameter</a:t>
            </a:r>
            <a:r>
              <a:rPr lang="en-US" dirty="0" smtClean="0"/>
              <a:t> name="fill"&gt; and change the RGB code to #</a:t>
            </a:r>
            <a:r>
              <a:rPr lang="en-US" b="1" dirty="0" smtClean="0"/>
              <a:t>0000ff (blue).</a:t>
            </a:r>
          </a:p>
          <a:p>
            <a:pPr marL="342900" lvl="1" indent="-342900"/>
            <a:endParaRPr lang="en-US" b="1" dirty="0" smtClean="0"/>
          </a:p>
          <a:p>
            <a:pPr marL="342900" lvl="1" indent="-342900"/>
            <a:r>
              <a:rPr lang="en-US" dirty="0" smtClean="0"/>
              <a:t>3) Make the necessary changes, validate and submit </a:t>
            </a:r>
          </a:p>
          <a:p>
            <a:pPr marL="342900" lvl="1" indent="-342900">
              <a:buFont typeface="Arial"/>
              <a:buChar char="•"/>
            </a:pPr>
            <a:endParaRPr lang="en-US" dirty="0" smtClean="0"/>
          </a:p>
          <a:p>
            <a:pPr marL="342900" lvl="1" indent="-342900"/>
            <a:r>
              <a:rPr lang="en-US" dirty="0" smtClean="0"/>
              <a:t/>
            </a:r>
            <a:br>
              <a:rPr lang="en-US" dirty="0" smtClean="0"/>
            </a:br>
            <a:endParaRPr lang="en-US" dirty="0" smtClean="0"/>
          </a:p>
        </p:txBody>
      </p:sp>
      <p:pic>
        <p:nvPicPr>
          <p:cNvPr id="15" name="Picture 14"/>
          <p:cNvPicPr>
            <a:picLocks noChangeAspect="1"/>
          </p:cNvPicPr>
          <p:nvPr/>
        </p:nvPicPr>
        <p:blipFill>
          <a:blip r:embed="rId2"/>
          <a:stretch>
            <a:fillRect/>
          </a:stretch>
        </p:blipFill>
        <p:spPr>
          <a:xfrm>
            <a:off x="7414465" y="415457"/>
            <a:ext cx="1103741" cy="1042422"/>
          </a:xfrm>
          <a:prstGeom prst="rect">
            <a:avLst/>
          </a:prstGeom>
        </p:spPr>
      </p:pic>
      <p:pic>
        <p:nvPicPr>
          <p:cNvPr id="16" name="Picture 15"/>
          <p:cNvPicPr>
            <a:picLocks noChangeAspect="1"/>
          </p:cNvPicPr>
          <p:nvPr/>
        </p:nvPicPr>
        <p:blipFill>
          <a:blip r:embed="rId3"/>
          <a:stretch>
            <a:fillRect/>
          </a:stretch>
        </p:blipFill>
        <p:spPr>
          <a:xfrm>
            <a:off x="5676664" y="2028139"/>
            <a:ext cx="3244592" cy="3357221"/>
          </a:xfrm>
          <a:prstGeom prst="rect">
            <a:avLst/>
          </a:prstGeom>
        </p:spPr>
      </p:pic>
      <p:pic>
        <p:nvPicPr>
          <p:cNvPr id="17" name="Picture 16"/>
          <p:cNvPicPr>
            <a:picLocks noChangeAspect="1"/>
          </p:cNvPicPr>
          <p:nvPr/>
        </p:nvPicPr>
        <p:blipFill>
          <a:blip r:embed="rId4"/>
          <a:stretch>
            <a:fillRect/>
          </a:stretch>
        </p:blipFill>
        <p:spPr>
          <a:xfrm>
            <a:off x="1308800" y="4520810"/>
            <a:ext cx="1986711" cy="364057"/>
          </a:xfrm>
          <a:prstGeom prst="rect">
            <a:avLst/>
          </a:prstGeom>
        </p:spPr>
      </p:pic>
      <p:pic>
        <p:nvPicPr>
          <p:cNvPr id="18" name="Picture 17"/>
          <p:cNvPicPr>
            <a:picLocks noChangeAspect="1"/>
          </p:cNvPicPr>
          <p:nvPr/>
        </p:nvPicPr>
        <p:blipFill>
          <a:blip r:embed="rId5"/>
          <a:stretch>
            <a:fillRect/>
          </a:stretch>
        </p:blipFill>
        <p:spPr>
          <a:xfrm>
            <a:off x="1346198" y="5253193"/>
            <a:ext cx="1778001" cy="712733"/>
          </a:xfrm>
          <a:prstGeom prst="rect">
            <a:avLst/>
          </a:prstGeom>
        </p:spPr>
      </p:pic>
      <p:sp>
        <p:nvSpPr>
          <p:cNvPr id="19" name="Rectangle 18"/>
          <p:cNvSpPr/>
          <p:nvPr/>
        </p:nvSpPr>
        <p:spPr>
          <a:xfrm>
            <a:off x="1961174" y="4883861"/>
            <a:ext cx="390364" cy="369332"/>
          </a:xfrm>
          <a:prstGeom prst="rect">
            <a:avLst/>
          </a:prstGeom>
        </p:spPr>
        <p:txBody>
          <a:bodyPr wrap="none">
            <a:spAutoFit/>
          </a:bodyPr>
          <a:lstStyle/>
          <a:p>
            <a:r>
              <a:rPr lang="en-US" dirty="0" err="1" smtClean="0">
                <a:latin typeface="Wingdings"/>
                <a:ea typeface="Wingdings"/>
                <a:cs typeface="Wingdings"/>
              </a:rPr>
              <a:t></a:t>
            </a:r>
            <a:endParaRPr lang="en-US" dirty="0"/>
          </a:p>
        </p:txBody>
      </p:sp>
    </p:spTree>
    <p:extLst>
      <p:ext uri="{BB962C8B-B14F-4D97-AF65-F5344CB8AC3E}">
        <p14:creationId xmlns:p14="http://schemas.microsoft.com/office/powerpoint/2010/main" val="1216904499"/>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457201" y="1191548"/>
            <a:ext cx="5039419" cy="4801315"/>
          </a:xfrm>
          <a:prstGeom prst="rect">
            <a:avLst/>
          </a:prstGeom>
        </p:spPr>
        <p:txBody>
          <a:bodyPr wrap="square">
            <a:spAutoFit/>
          </a:bodyPr>
          <a:lstStyle/>
          <a:p>
            <a:pPr marL="342900" lvl="1" indent="-342900"/>
            <a:r>
              <a:rPr lang="en-US" dirty="0" smtClean="0"/>
              <a:t>To associate a style with a layer:</a:t>
            </a:r>
          </a:p>
          <a:p>
            <a:pPr marL="342900" lvl="1" indent="-342900"/>
            <a:endParaRPr lang="en-US" dirty="0" smtClean="0"/>
          </a:p>
          <a:p>
            <a:pPr marL="342900" lvl="1" indent="-342900">
              <a:buAutoNum type="arabicParenR"/>
            </a:pPr>
            <a:r>
              <a:rPr lang="en-US" dirty="0" smtClean="0"/>
              <a:t>select the layer in question (ex: </a:t>
            </a:r>
            <a:r>
              <a:rPr lang="en-US" dirty="0" err="1" smtClean="0"/>
              <a:t>geoss:cy_buffers</a:t>
            </a:r>
            <a:r>
              <a:rPr lang="en-US" dirty="0" smtClean="0"/>
              <a:t>)</a:t>
            </a:r>
          </a:p>
          <a:p>
            <a:pPr marL="342900" lvl="1" indent="-342900"/>
            <a:endParaRPr lang="en-US" dirty="0" smtClean="0"/>
          </a:p>
          <a:p>
            <a:pPr marL="342900" lvl="1" indent="-342900">
              <a:buAutoNum type="arabicParenR"/>
            </a:pPr>
            <a:r>
              <a:rPr lang="en-US" dirty="0" smtClean="0"/>
              <a:t>Click on the “publishing” tab and go to “default style”</a:t>
            </a:r>
          </a:p>
          <a:p>
            <a:pPr marL="342900" lvl="1" indent="-342900"/>
            <a:endParaRPr lang="en-US" dirty="0" smtClean="0"/>
          </a:p>
          <a:p>
            <a:pPr marL="342900" lvl="1" indent="-342900">
              <a:buAutoNum type="arabicParenR"/>
            </a:pPr>
            <a:r>
              <a:rPr lang="en-US" dirty="0" smtClean="0"/>
              <a:t>Scroll down to the Default style drop down list and choose the one you want (ex: </a:t>
            </a:r>
            <a:r>
              <a:rPr lang="en-US" dirty="0" err="1" smtClean="0"/>
              <a:t>cy_buffers_yellow_red</a:t>
            </a:r>
            <a:r>
              <a:rPr lang="en-US" dirty="0" smtClean="0"/>
              <a:t>)</a:t>
            </a:r>
          </a:p>
          <a:p>
            <a:pPr marL="342900" lvl="1" indent="-342900"/>
            <a:endParaRPr lang="en-US" dirty="0" smtClean="0"/>
          </a:p>
          <a:p>
            <a:pPr marL="342900" lvl="1" indent="-342900">
              <a:buAutoNum type="arabicParenR"/>
            </a:pPr>
            <a:r>
              <a:rPr lang="en-US" dirty="0" smtClean="0"/>
              <a:t>Save</a:t>
            </a:r>
          </a:p>
          <a:p>
            <a:pPr marL="342900" lvl="1" indent="-342900">
              <a:buAutoNum type="arabicParenR"/>
            </a:pPr>
            <a:endParaRPr lang="en-US" dirty="0" smtClean="0"/>
          </a:p>
          <a:p>
            <a:pPr marL="342900" lvl="1" indent="-342900"/>
            <a:r>
              <a:rPr lang="en-US" dirty="0" smtClean="0"/>
              <a:t>Your layer will look differently! </a:t>
            </a:r>
          </a:p>
          <a:p>
            <a:pPr marL="342900" lvl="1" indent="-342900">
              <a:buFont typeface="Arial"/>
              <a:buChar char="•"/>
            </a:pPr>
            <a:endParaRPr lang="en-US" dirty="0" smtClean="0"/>
          </a:p>
          <a:p>
            <a:pPr marL="342900" lvl="1" indent="-342900"/>
            <a:r>
              <a:rPr lang="en-US" dirty="0" smtClean="0"/>
              <a:t/>
            </a:r>
            <a:br>
              <a:rPr lang="en-US" dirty="0" smtClean="0"/>
            </a:br>
            <a:endParaRPr lang="en-US" dirty="0" smtClean="0"/>
          </a:p>
        </p:txBody>
      </p:sp>
      <p:sp>
        <p:nvSpPr>
          <p:cNvPr id="6" name="Slide Number Placeholder 5"/>
          <p:cNvSpPr>
            <a:spLocks noGrp="1"/>
          </p:cNvSpPr>
          <p:nvPr>
            <p:ph type="sldNum" sz="quarter" idx="12"/>
          </p:nvPr>
        </p:nvSpPr>
        <p:spPr/>
        <p:txBody>
          <a:bodyPr/>
          <a:lstStyle/>
          <a:p>
            <a:fld id="{DAE6021A-3E9D-954B-AEED-16E2F3D7148C}" type="slidenum">
              <a:rPr lang="en-US" smtClean="0"/>
              <a:pPr/>
              <a:t>94</a:t>
            </a:fld>
            <a:endParaRPr lang="en-US"/>
          </a:p>
        </p:txBody>
      </p:sp>
      <p:sp>
        <p:nvSpPr>
          <p:cNvPr id="7" name="TextBox 6"/>
          <p:cNvSpPr txBox="1"/>
          <p:nvPr/>
        </p:nvSpPr>
        <p:spPr>
          <a:xfrm>
            <a:off x="457200" y="415457"/>
            <a:ext cx="8229600" cy="492443"/>
          </a:xfrm>
          <a:prstGeom prst="rect">
            <a:avLst/>
          </a:prstGeom>
          <a:noFill/>
        </p:spPr>
        <p:txBody>
          <a:bodyPr wrap="square" rtlCol="0">
            <a:spAutoFit/>
          </a:bodyPr>
          <a:lstStyle/>
          <a:p>
            <a:r>
              <a:rPr lang="en-US" sz="2600" b="1" dirty="0" smtClean="0">
                <a:solidFill>
                  <a:schemeClr val="bg1">
                    <a:lumMod val="75000"/>
                  </a:schemeClr>
                </a:solidFill>
              </a:rPr>
              <a:t>How to publish data?</a:t>
            </a:r>
            <a:endParaRPr lang="en-US" sz="2600" b="1" dirty="0">
              <a:solidFill>
                <a:schemeClr val="bg1">
                  <a:lumMod val="75000"/>
                </a:schemeClr>
              </a:solidFill>
            </a:endParaRPr>
          </a:p>
        </p:txBody>
      </p:sp>
      <p:sp>
        <p:nvSpPr>
          <p:cNvPr id="8" name="Rectangle 7"/>
          <p:cNvSpPr/>
          <p:nvPr/>
        </p:nvSpPr>
        <p:spPr>
          <a:xfrm>
            <a:off x="457200" y="907900"/>
            <a:ext cx="3066114" cy="369332"/>
          </a:xfrm>
          <a:prstGeom prst="rect">
            <a:avLst/>
          </a:prstGeom>
        </p:spPr>
        <p:txBody>
          <a:bodyPr wrap="none">
            <a:spAutoFit/>
          </a:bodyPr>
          <a:lstStyle/>
          <a:p>
            <a:r>
              <a:rPr lang="en-US" b="1" i="1" dirty="0" err="1" smtClean="0"/>
              <a:t>Geoserver</a:t>
            </a:r>
            <a:r>
              <a:rPr lang="en-US" b="1" i="1" dirty="0" smtClean="0"/>
              <a:t>: styling (continued)</a:t>
            </a:r>
            <a:endParaRPr lang="en-US" dirty="0"/>
          </a:p>
        </p:txBody>
      </p:sp>
      <p:sp>
        <p:nvSpPr>
          <p:cNvPr id="9" name="Rectangle 8"/>
          <p:cNvSpPr/>
          <p:nvPr/>
        </p:nvSpPr>
        <p:spPr>
          <a:xfrm>
            <a:off x="457199" y="1352656"/>
            <a:ext cx="8686801" cy="923330"/>
          </a:xfrm>
          <a:prstGeom prst="rect">
            <a:avLst/>
          </a:prstGeom>
        </p:spPr>
        <p:txBody>
          <a:bodyPr wrap="square">
            <a:spAutoFit/>
          </a:bodyPr>
          <a:lstStyle/>
          <a:p>
            <a:pPr marL="0" lvl="1"/>
            <a:endParaRPr lang="en-US" dirty="0" smtClean="0"/>
          </a:p>
          <a:p>
            <a:pPr marL="355600" lvl="1">
              <a:buFont typeface="Wingdings" charset="2"/>
              <a:buChar char="Ø"/>
            </a:pPr>
            <a:endParaRPr lang="en-US" dirty="0" smtClean="0"/>
          </a:p>
          <a:p>
            <a:pPr marL="355600" lvl="1">
              <a:buFont typeface="Wingdings" charset="2"/>
              <a:buChar char="Ø"/>
            </a:pPr>
            <a:endParaRPr lang="en-US" dirty="0" smtClean="0"/>
          </a:p>
        </p:txBody>
      </p:sp>
      <p:pic>
        <p:nvPicPr>
          <p:cNvPr id="12" name="Picture 11"/>
          <p:cNvPicPr>
            <a:picLocks noChangeAspect="1"/>
          </p:cNvPicPr>
          <p:nvPr/>
        </p:nvPicPr>
        <p:blipFill>
          <a:blip r:embed="rId2"/>
          <a:stretch>
            <a:fillRect/>
          </a:stretch>
        </p:blipFill>
        <p:spPr>
          <a:xfrm>
            <a:off x="7604974" y="305682"/>
            <a:ext cx="1081826" cy="1061022"/>
          </a:xfrm>
          <a:prstGeom prst="rect">
            <a:avLst/>
          </a:prstGeom>
        </p:spPr>
      </p:pic>
      <p:pic>
        <p:nvPicPr>
          <p:cNvPr id="13" name="Picture 12"/>
          <p:cNvPicPr>
            <a:picLocks noChangeAspect="1"/>
          </p:cNvPicPr>
          <p:nvPr/>
        </p:nvPicPr>
        <p:blipFill>
          <a:blip r:embed="rId3"/>
          <a:stretch>
            <a:fillRect/>
          </a:stretch>
        </p:blipFill>
        <p:spPr>
          <a:xfrm flipV="1">
            <a:off x="5986266" y="1709513"/>
            <a:ext cx="3157734" cy="414823"/>
          </a:xfrm>
          <a:prstGeom prst="rect">
            <a:avLst/>
          </a:prstGeom>
        </p:spPr>
      </p:pic>
      <p:pic>
        <p:nvPicPr>
          <p:cNvPr id="14" name="Picture 13"/>
          <p:cNvPicPr>
            <a:picLocks noChangeAspect="1"/>
          </p:cNvPicPr>
          <p:nvPr/>
        </p:nvPicPr>
        <p:blipFill>
          <a:blip r:embed="rId4"/>
          <a:stretch>
            <a:fillRect/>
          </a:stretch>
        </p:blipFill>
        <p:spPr>
          <a:xfrm>
            <a:off x="7414465" y="2275986"/>
            <a:ext cx="1096872" cy="1708861"/>
          </a:xfrm>
          <a:prstGeom prst="rect">
            <a:avLst/>
          </a:prstGeom>
        </p:spPr>
      </p:pic>
      <p:pic>
        <p:nvPicPr>
          <p:cNvPr id="15" name="Picture 14"/>
          <p:cNvPicPr>
            <a:picLocks noChangeAspect="1"/>
          </p:cNvPicPr>
          <p:nvPr/>
        </p:nvPicPr>
        <p:blipFill>
          <a:blip r:embed="rId5"/>
          <a:stretch>
            <a:fillRect/>
          </a:stretch>
        </p:blipFill>
        <p:spPr>
          <a:xfrm>
            <a:off x="7614150" y="4119188"/>
            <a:ext cx="897187" cy="1035216"/>
          </a:xfrm>
          <a:prstGeom prst="rect">
            <a:avLst/>
          </a:prstGeom>
        </p:spPr>
      </p:pic>
      <p:sp>
        <p:nvSpPr>
          <p:cNvPr id="16" name="Rectangle 15"/>
          <p:cNvSpPr/>
          <p:nvPr/>
        </p:nvSpPr>
        <p:spPr>
          <a:xfrm>
            <a:off x="7812630" y="1366704"/>
            <a:ext cx="390364" cy="369332"/>
          </a:xfrm>
          <a:prstGeom prst="rect">
            <a:avLst/>
          </a:prstGeom>
        </p:spPr>
        <p:txBody>
          <a:bodyPr wrap="none">
            <a:spAutoFit/>
          </a:bodyPr>
          <a:lstStyle/>
          <a:p>
            <a:r>
              <a:rPr lang="en-US" dirty="0" err="1" smtClean="0">
                <a:latin typeface="Wingdings"/>
                <a:ea typeface="Wingdings"/>
                <a:cs typeface="Wingdings"/>
              </a:rPr>
              <a:t></a:t>
            </a:r>
            <a:endParaRPr lang="en-US" dirty="0"/>
          </a:p>
        </p:txBody>
      </p:sp>
      <p:sp>
        <p:nvSpPr>
          <p:cNvPr id="17" name="Rectangle 16"/>
          <p:cNvSpPr/>
          <p:nvPr/>
        </p:nvSpPr>
        <p:spPr>
          <a:xfrm>
            <a:off x="7812630" y="2023966"/>
            <a:ext cx="390364" cy="369332"/>
          </a:xfrm>
          <a:prstGeom prst="rect">
            <a:avLst/>
          </a:prstGeom>
        </p:spPr>
        <p:txBody>
          <a:bodyPr wrap="none">
            <a:spAutoFit/>
          </a:bodyPr>
          <a:lstStyle/>
          <a:p>
            <a:r>
              <a:rPr lang="en-US" dirty="0" err="1" smtClean="0">
                <a:latin typeface="Wingdings"/>
                <a:ea typeface="Wingdings"/>
                <a:cs typeface="Wingdings"/>
              </a:rPr>
              <a:t></a:t>
            </a:r>
            <a:endParaRPr lang="en-US" dirty="0"/>
          </a:p>
        </p:txBody>
      </p:sp>
      <p:sp>
        <p:nvSpPr>
          <p:cNvPr id="18" name="Rectangle 17"/>
          <p:cNvSpPr/>
          <p:nvPr/>
        </p:nvSpPr>
        <p:spPr>
          <a:xfrm>
            <a:off x="7812630" y="3867535"/>
            <a:ext cx="390364" cy="369332"/>
          </a:xfrm>
          <a:prstGeom prst="rect">
            <a:avLst/>
          </a:prstGeom>
        </p:spPr>
        <p:txBody>
          <a:bodyPr wrap="none">
            <a:spAutoFit/>
          </a:bodyPr>
          <a:lstStyle/>
          <a:p>
            <a:r>
              <a:rPr lang="en-US" dirty="0" err="1" smtClean="0">
                <a:latin typeface="Wingdings"/>
                <a:ea typeface="Wingdings"/>
                <a:cs typeface="Wingdings"/>
              </a:rPr>
              <a:t></a:t>
            </a:r>
            <a:endParaRPr lang="en-US" dirty="0"/>
          </a:p>
        </p:txBody>
      </p:sp>
      <p:pic>
        <p:nvPicPr>
          <p:cNvPr id="19" name="Picture 18"/>
          <p:cNvPicPr>
            <a:picLocks noChangeAspect="1"/>
          </p:cNvPicPr>
          <p:nvPr/>
        </p:nvPicPr>
        <p:blipFill>
          <a:blip r:embed="rId6"/>
          <a:stretch>
            <a:fillRect/>
          </a:stretch>
        </p:blipFill>
        <p:spPr>
          <a:xfrm>
            <a:off x="6888704" y="5457635"/>
            <a:ext cx="1847851" cy="755671"/>
          </a:xfrm>
          <a:prstGeom prst="rect">
            <a:avLst/>
          </a:prstGeom>
        </p:spPr>
      </p:pic>
      <p:sp>
        <p:nvSpPr>
          <p:cNvPr id="20" name="Rectangle 19"/>
          <p:cNvSpPr/>
          <p:nvPr/>
        </p:nvSpPr>
        <p:spPr>
          <a:xfrm>
            <a:off x="7812630" y="5154404"/>
            <a:ext cx="390364" cy="369332"/>
          </a:xfrm>
          <a:prstGeom prst="rect">
            <a:avLst/>
          </a:prstGeom>
        </p:spPr>
        <p:txBody>
          <a:bodyPr wrap="none">
            <a:spAutoFit/>
          </a:bodyPr>
          <a:lstStyle/>
          <a:p>
            <a:r>
              <a:rPr lang="en-US" dirty="0" err="1" smtClean="0">
                <a:latin typeface="Wingdings"/>
                <a:ea typeface="Wingdings"/>
                <a:cs typeface="Wingdings"/>
              </a:rPr>
              <a:t></a:t>
            </a:r>
            <a:endParaRPr lang="en-US" dirty="0"/>
          </a:p>
        </p:txBody>
      </p:sp>
    </p:spTree>
    <p:extLst>
      <p:ext uri="{BB962C8B-B14F-4D97-AF65-F5344CB8AC3E}">
        <p14:creationId xmlns:p14="http://schemas.microsoft.com/office/powerpoint/2010/main" val="1216904499"/>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AE6021A-3E9D-954B-AEED-16E2F3D7148C}" type="slidenum">
              <a:rPr lang="en-US" smtClean="0"/>
              <a:pPr/>
              <a:t>95</a:t>
            </a:fld>
            <a:endParaRPr lang="en-US"/>
          </a:p>
        </p:txBody>
      </p:sp>
      <p:sp>
        <p:nvSpPr>
          <p:cNvPr id="7" name="TextBox 6"/>
          <p:cNvSpPr txBox="1"/>
          <p:nvPr/>
        </p:nvSpPr>
        <p:spPr>
          <a:xfrm>
            <a:off x="457200" y="415457"/>
            <a:ext cx="8229600" cy="492443"/>
          </a:xfrm>
          <a:prstGeom prst="rect">
            <a:avLst/>
          </a:prstGeom>
          <a:noFill/>
        </p:spPr>
        <p:txBody>
          <a:bodyPr wrap="square" rtlCol="0">
            <a:spAutoFit/>
          </a:bodyPr>
          <a:lstStyle/>
          <a:p>
            <a:r>
              <a:rPr lang="en-US" sz="2600" b="1" dirty="0" smtClean="0">
                <a:solidFill>
                  <a:schemeClr val="bg1">
                    <a:lumMod val="75000"/>
                  </a:schemeClr>
                </a:solidFill>
              </a:rPr>
              <a:t>How to publish data?</a:t>
            </a:r>
            <a:endParaRPr lang="en-US" sz="2600" b="1" dirty="0">
              <a:solidFill>
                <a:schemeClr val="bg1">
                  <a:lumMod val="75000"/>
                </a:schemeClr>
              </a:solidFill>
            </a:endParaRPr>
          </a:p>
        </p:txBody>
      </p:sp>
      <p:sp>
        <p:nvSpPr>
          <p:cNvPr id="8" name="Rectangle 7"/>
          <p:cNvSpPr/>
          <p:nvPr/>
        </p:nvSpPr>
        <p:spPr>
          <a:xfrm>
            <a:off x="457200" y="907900"/>
            <a:ext cx="1377313" cy="369332"/>
          </a:xfrm>
          <a:prstGeom prst="rect">
            <a:avLst/>
          </a:prstGeom>
        </p:spPr>
        <p:txBody>
          <a:bodyPr wrap="none">
            <a:spAutoFit/>
          </a:bodyPr>
          <a:lstStyle/>
          <a:p>
            <a:r>
              <a:rPr lang="en-US" b="1" i="1" dirty="0" err="1" smtClean="0"/>
              <a:t>Geoexplorer</a:t>
            </a:r>
            <a:endParaRPr lang="en-US" dirty="0"/>
          </a:p>
        </p:txBody>
      </p:sp>
      <p:sp>
        <p:nvSpPr>
          <p:cNvPr id="11" name="Rectangle 10"/>
          <p:cNvSpPr/>
          <p:nvPr/>
        </p:nvSpPr>
        <p:spPr>
          <a:xfrm>
            <a:off x="457201" y="1191548"/>
            <a:ext cx="6566469" cy="3139321"/>
          </a:xfrm>
          <a:prstGeom prst="rect">
            <a:avLst/>
          </a:prstGeom>
        </p:spPr>
        <p:txBody>
          <a:bodyPr wrap="square">
            <a:spAutoFit/>
          </a:bodyPr>
          <a:lstStyle/>
          <a:p>
            <a:pPr marL="342900" lvl="1" indent="-342900">
              <a:buFont typeface="Arial"/>
              <a:buChar char="•"/>
            </a:pPr>
            <a:r>
              <a:rPr lang="en-US" dirty="0" smtClean="0"/>
              <a:t>It is a </a:t>
            </a:r>
            <a:r>
              <a:rPr lang="en-US" dirty="0" err="1" smtClean="0"/>
              <a:t>vizualisation</a:t>
            </a:r>
            <a:r>
              <a:rPr lang="en-US" dirty="0" smtClean="0"/>
              <a:t> tool available from the dashboard</a:t>
            </a:r>
          </a:p>
          <a:p>
            <a:pPr marL="342900" lvl="1" indent="-342900">
              <a:buFont typeface="Arial"/>
              <a:buChar char="•"/>
            </a:pPr>
            <a:endParaRPr lang="en-US" dirty="0" smtClean="0"/>
          </a:p>
          <a:p>
            <a:pPr marL="342900" lvl="1" indent="-342900">
              <a:buFont typeface="Arial"/>
              <a:buChar char="•"/>
            </a:pPr>
            <a:r>
              <a:rPr lang="en-US" dirty="0" smtClean="0"/>
              <a:t>Layers can be added by clicking on the green button</a:t>
            </a:r>
          </a:p>
          <a:p>
            <a:pPr marL="342900" lvl="1" indent="-342900">
              <a:buFont typeface="Arial"/>
              <a:buChar char="•"/>
            </a:pPr>
            <a:endParaRPr lang="en-US" dirty="0" smtClean="0"/>
          </a:p>
          <a:p>
            <a:pPr marL="342900" lvl="1" indent="-342900">
              <a:buFont typeface="Arial"/>
              <a:buChar char="•"/>
            </a:pPr>
            <a:r>
              <a:rPr lang="en-US" dirty="0" err="1" smtClean="0"/>
              <a:t>Geoexplorer</a:t>
            </a:r>
            <a:r>
              <a:rPr lang="en-US" dirty="0" smtClean="0"/>
              <a:t> also allows to modify the style of a layer (needs to be logged in) but </a:t>
            </a:r>
            <a:br>
              <a:rPr lang="en-US" dirty="0" smtClean="0"/>
            </a:br>
            <a:r>
              <a:rPr lang="en-US" dirty="0" smtClean="0"/>
              <a:t>!!! it makes changes directly to an SLD, and will completely recreate the SLD file !!!</a:t>
            </a:r>
          </a:p>
          <a:p>
            <a:pPr marL="342900" lvl="1" indent="-342900">
              <a:buFont typeface="Arial"/>
              <a:buChar char="•"/>
            </a:pPr>
            <a:endParaRPr lang="en-US" dirty="0" smtClean="0"/>
          </a:p>
          <a:p>
            <a:pPr marL="342900" lvl="1" indent="-342900">
              <a:buFont typeface="Arial"/>
              <a:buChar char="•"/>
            </a:pPr>
            <a:endParaRPr lang="en-US" dirty="0" smtClean="0"/>
          </a:p>
          <a:p>
            <a:pPr marL="342900" lvl="1" indent="-342900"/>
            <a:r>
              <a:rPr lang="en-US" dirty="0" smtClean="0"/>
              <a:t/>
            </a:r>
            <a:br>
              <a:rPr lang="en-US" dirty="0" smtClean="0"/>
            </a:br>
            <a:endParaRPr lang="en-US" dirty="0" smtClean="0"/>
          </a:p>
        </p:txBody>
      </p:sp>
      <p:pic>
        <p:nvPicPr>
          <p:cNvPr id="21" name="Picture 20"/>
          <p:cNvPicPr>
            <a:picLocks noChangeAspect="1"/>
          </p:cNvPicPr>
          <p:nvPr/>
        </p:nvPicPr>
        <p:blipFill>
          <a:blip r:embed="rId2"/>
          <a:stretch>
            <a:fillRect/>
          </a:stretch>
        </p:blipFill>
        <p:spPr>
          <a:xfrm>
            <a:off x="7810689" y="415457"/>
            <a:ext cx="738940" cy="752624"/>
          </a:xfrm>
          <a:prstGeom prst="rect">
            <a:avLst/>
          </a:prstGeom>
        </p:spPr>
      </p:pic>
      <p:pic>
        <p:nvPicPr>
          <p:cNvPr id="22" name="Picture 21"/>
          <p:cNvPicPr>
            <a:picLocks noChangeAspect="1"/>
          </p:cNvPicPr>
          <p:nvPr/>
        </p:nvPicPr>
        <p:blipFill>
          <a:blip r:embed="rId3"/>
          <a:stretch>
            <a:fillRect/>
          </a:stretch>
        </p:blipFill>
        <p:spPr>
          <a:xfrm>
            <a:off x="7039675" y="1703713"/>
            <a:ext cx="2002725" cy="2199844"/>
          </a:xfrm>
          <a:prstGeom prst="rect">
            <a:avLst/>
          </a:prstGeom>
        </p:spPr>
      </p:pic>
      <p:sp>
        <p:nvSpPr>
          <p:cNvPr id="23" name="Rectangle 22"/>
          <p:cNvSpPr/>
          <p:nvPr/>
        </p:nvSpPr>
        <p:spPr>
          <a:xfrm rot="5400000">
            <a:off x="7937709" y="1277232"/>
            <a:ext cx="431053" cy="369332"/>
          </a:xfrm>
          <a:prstGeom prst="rect">
            <a:avLst/>
          </a:prstGeom>
        </p:spPr>
        <p:txBody>
          <a:bodyPr wrap="none">
            <a:spAutoFit/>
          </a:bodyPr>
          <a:lstStyle/>
          <a:p>
            <a:r>
              <a:rPr lang="en-US" dirty="0" err="1" smtClean="0">
                <a:latin typeface="Wingdings"/>
                <a:ea typeface="Wingdings"/>
                <a:cs typeface="Wingdings"/>
              </a:rPr>
              <a:t></a:t>
            </a:r>
            <a:endParaRPr lang="en-US" dirty="0"/>
          </a:p>
        </p:txBody>
      </p:sp>
      <p:sp>
        <p:nvSpPr>
          <p:cNvPr id="31" name="TextBox 30"/>
          <p:cNvSpPr txBox="1"/>
          <p:nvPr/>
        </p:nvSpPr>
        <p:spPr>
          <a:xfrm>
            <a:off x="843801" y="3474720"/>
            <a:ext cx="5851639" cy="369332"/>
          </a:xfrm>
          <a:prstGeom prst="rect">
            <a:avLst/>
          </a:prstGeom>
          <a:noFill/>
        </p:spPr>
        <p:txBody>
          <a:bodyPr wrap="square" rtlCol="0">
            <a:spAutoFit/>
          </a:bodyPr>
          <a:lstStyle/>
          <a:p>
            <a:r>
              <a:rPr lang="en-US" dirty="0" smtClean="0"/>
              <a:t>This changes both the .</a:t>
            </a:r>
            <a:r>
              <a:rPr lang="en-US" dirty="0" err="1" smtClean="0"/>
              <a:t>sld</a:t>
            </a:r>
            <a:r>
              <a:rPr lang="en-US" dirty="0" smtClean="0"/>
              <a:t> code and the visual rendering</a:t>
            </a:r>
            <a:endParaRPr lang="en-US" dirty="0"/>
          </a:p>
        </p:txBody>
      </p:sp>
    </p:spTree>
    <p:extLst>
      <p:ext uri="{BB962C8B-B14F-4D97-AF65-F5344CB8AC3E}">
        <p14:creationId xmlns:p14="http://schemas.microsoft.com/office/powerpoint/2010/main" val="1216904499"/>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457201" y="1191548"/>
            <a:ext cx="6566469" cy="5355313"/>
          </a:xfrm>
          <a:prstGeom prst="rect">
            <a:avLst/>
          </a:prstGeom>
        </p:spPr>
        <p:txBody>
          <a:bodyPr wrap="square">
            <a:spAutoFit/>
          </a:bodyPr>
          <a:lstStyle/>
          <a:p>
            <a:pPr marL="342900" lvl="1" indent="-342900">
              <a:buFont typeface="Arial"/>
              <a:buChar char="•"/>
            </a:pPr>
            <a:r>
              <a:rPr lang="en-US" dirty="0" smtClean="0"/>
              <a:t>Google Earth is a powerful 3D map viewer.</a:t>
            </a:r>
          </a:p>
          <a:p>
            <a:pPr marL="342900" lvl="1" indent="-342900">
              <a:buFont typeface="Arial"/>
              <a:buChar char="•"/>
            </a:pPr>
            <a:endParaRPr lang="en-US" dirty="0" smtClean="0"/>
          </a:p>
          <a:p>
            <a:pPr marL="342900" lvl="1" indent="-342900">
              <a:buFont typeface="Arial"/>
              <a:buChar char="•"/>
            </a:pPr>
            <a:r>
              <a:rPr lang="en-US" dirty="0" smtClean="0"/>
              <a:t>Any layer served by </a:t>
            </a:r>
            <a:r>
              <a:rPr lang="en-US" dirty="0" err="1" smtClean="0"/>
              <a:t>GeoServer</a:t>
            </a:r>
            <a:r>
              <a:rPr lang="en-US" dirty="0" smtClean="0"/>
              <a:t> can be loaded into Google Earth</a:t>
            </a:r>
          </a:p>
          <a:p>
            <a:pPr marL="342900" lvl="1" indent="-342900">
              <a:buFont typeface="Arial"/>
              <a:buChar char="•"/>
            </a:pPr>
            <a:endParaRPr lang="en-US" dirty="0" smtClean="0"/>
          </a:p>
          <a:p>
            <a:pPr marL="342900" lvl="1" indent="-342900">
              <a:buFont typeface="Arial"/>
              <a:buChar char="•"/>
            </a:pPr>
            <a:r>
              <a:rPr lang="en-US" dirty="0" smtClean="0"/>
              <a:t>There are two ways to view data in Google Earth:</a:t>
            </a:r>
          </a:p>
          <a:p>
            <a:pPr marL="800100" lvl="2" indent="-342900">
              <a:buFont typeface="Wingdings" charset="2"/>
              <a:buChar char="Ø"/>
            </a:pPr>
            <a:r>
              <a:rPr lang="en-US" dirty="0" smtClean="0"/>
              <a:t>by statically loading a KML file</a:t>
            </a:r>
          </a:p>
          <a:p>
            <a:pPr marL="800100" lvl="2" indent="-342900">
              <a:buFont typeface="Wingdings" charset="2"/>
              <a:buChar char="Ø"/>
            </a:pPr>
            <a:r>
              <a:rPr lang="en-US" dirty="0" smtClean="0"/>
              <a:t>by using a Network Link and connecting to a KML stream</a:t>
            </a:r>
          </a:p>
          <a:p>
            <a:pPr marL="800100" lvl="2" indent="-342900"/>
            <a:endParaRPr lang="en-US" dirty="0" smtClean="0"/>
          </a:p>
          <a:p>
            <a:pPr marL="342900" lvl="1" indent="-342900">
              <a:buAutoNum type="arabicParenR"/>
            </a:pPr>
            <a:r>
              <a:rPr lang="en-US" dirty="0" smtClean="0"/>
              <a:t>Loading a .</a:t>
            </a:r>
            <a:r>
              <a:rPr lang="en-US" dirty="0" err="1" smtClean="0"/>
              <a:t>kml</a:t>
            </a:r>
            <a:r>
              <a:rPr lang="en-US" dirty="0" smtClean="0"/>
              <a:t> file:</a:t>
            </a:r>
          </a:p>
          <a:p>
            <a:pPr marL="342900" lvl="1" indent="-342900"/>
            <a:r>
              <a:rPr lang="en-US" dirty="0" smtClean="0"/>
              <a:t>1.1) click on “layers preview”</a:t>
            </a:r>
          </a:p>
          <a:p>
            <a:pPr marL="342900" lvl="1" indent="-342900"/>
            <a:r>
              <a:rPr lang="en-US" dirty="0" smtClean="0"/>
              <a:t>1.2) select “Google Earth” in the dropdown list next to the layer you want to display (ex: </a:t>
            </a:r>
            <a:r>
              <a:rPr lang="en-US" dirty="0" err="1" smtClean="0"/>
              <a:t>geoss:lmz_po_shp</a:t>
            </a:r>
            <a:r>
              <a:rPr lang="en-US" dirty="0" smtClean="0"/>
              <a:t>) and click “Go”</a:t>
            </a:r>
          </a:p>
          <a:p>
            <a:pPr marL="342900" lvl="1" indent="-342900"/>
            <a:r>
              <a:rPr lang="en-US" dirty="0" smtClean="0"/>
              <a:t>1.3) Accept to open the .</a:t>
            </a:r>
            <a:r>
              <a:rPr lang="en-US" dirty="0" err="1" smtClean="0"/>
              <a:t>kmz</a:t>
            </a:r>
            <a:r>
              <a:rPr lang="en-US" dirty="0" smtClean="0"/>
              <a:t> with Google Earth</a:t>
            </a:r>
          </a:p>
          <a:p>
            <a:pPr marL="342900" lvl="1" indent="-342900"/>
            <a:r>
              <a:rPr lang="en-US" dirty="0" smtClean="0"/>
              <a:t>1.4) Click on one of the layer’s points to view its </a:t>
            </a:r>
            <a:r>
              <a:rPr lang="en-US" dirty="0" err="1" smtClean="0"/>
              <a:t>placemark</a:t>
            </a:r>
            <a:r>
              <a:rPr lang="en-US" dirty="0" smtClean="0"/>
              <a:t> description   </a:t>
            </a:r>
          </a:p>
          <a:p>
            <a:pPr marL="342900" lvl="1" indent="-342900"/>
            <a:endParaRPr lang="en-US" dirty="0" smtClean="0"/>
          </a:p>
          <a:p>
            <a:pPr marL="342900" lvl="1" indent="-342900">
              <a:buFont typeface="Arial"/>
              <a:buChar char="•"/>
            </a:pPr>
            <a:endParaRPr lang="en-US" dirty="0" smtClean="0"/>
          </a:p>
          <a:p>
            <a:pPr marL="342900" lvl="1" indent="-342900">
              <a:buFont typeface="Arial"/>
              <a:buChar char="•"/>
            </a:pPr>
            <a:endParaRPr lang="en-US" dirty="0" smtClean="0"/>
          </a:p>
          <a:p>
            <a:pPr marL="342900" lvl="1" indent="-342900"/>
            <a:r>
              <a:rPr lang="en-US" dirty="0" smtClean="0"/>
              <a:t/>
            </a:r>
            <a:br>
              <a:rPr lang="en-US" dirty="0" smtClean="0"/>
            </a:br>
            <a:endParaRPr lang="en-US" dirty="0" smtClean="0"/>
          </a:p>
        </p:txBody>
      </p:sp>
      <p:sp>
        <p:nvSpPr>
          <p:cNvPr id="6" name="Slide Number Placeholder 5"/>
          <p:cNvSpPr>
            <a:spLocks noGrp="1"/>
          </p:cNvSpPr>
          <p:nvPr>
            <p:ph type="sldNum" sz="quarter" idx="12"/>
          </p:nvPr>
        </p:nvSpPr>
        <p:spPr/>
        <p:txBody>
          <a:bodyPr/>
          <a:lstStyle/>
          <a:p>
            <a:fld id="{DAE6021A-3E9D-954B-AEED-16E2F3D7148C}" type="slidenum">
              <a:rPr lang="en-US" smtClean="0"/>
              <a:pPr/>
              <a:t>96</a:t>
            </a:fld>
            <a:endParaRPr lang="en-US" dirty="0"/>
          </a:p>
        </p:txBody>
      </p:sp>
      <p:sp>
        <p:nvSpPr>
          <p:cNvPr id="7" name="TextBox 6"/>
          <p:cNvSpPr txBox="1"/>
          <p:nvPr/>
        </p:nvSpPr>
        <p:spPr>
          <a:xfrm>
            <a:off x="457200" y="415457"/>
            <a:ext cx="8229600" cy="492443"/>
          </a:xfrm>
          <a:prstGeom prst="rect">
            <a:avLst/>
          </a:prstGeom>
          <a:noFill/>
        </p:spPr>
        <p:txBody>
          <a:bodyPr wrap="square" rtlCol="0">
            <a:spAutoFit/>
          </a:bodyPr>
          <a:lstStyle/>
          <a:p>
            <a:r>
              <a:rPr lang="en-US" sz="2600" b="1" dirty="0" smtClean="0">
                <a:solidFill>
                  <a:schemeClr val="bg1">
                    <a:lumMod val="75000"/>
                  </a:schemeClr>
                </a:solidFill>
              </a:rPr>
              <a:t>How to publish data?</a:t>
            </a:r>
            <a:endParaRPr lang="en-US" sz="2600" b="1" dirty="0">
              <a:solidFill>
                <a:schemeClr val="bg1">
                  <a:lumMod val="75000"/>
                </a:schemeClr>
              </a:solidFill>
            </a:endParaRPr>
          </a:p>
        </p:txBody>
      </p:sp>
      <p:sp>
        <p:nvSpPr>
          <p:cNvPr id="8" name="Rectangle 7"/>
          <p:cNvSpPr/>
          <p:nvPr/>
        </p:nvSpPr>
        <p:spPr>
          <a:xfrm>
            <a:off x="457200" y="907900"/>
            <a:ext cx="1445553" cy="369332"/>
          </a:xfrm>
          <a:prstGeom prst="rect">
            <a:avLst/>
          </a:prstGeom>
        </p:spPr>
        <p:txBody>
          <a:bodyPr wrap="none">
            <a:spAutoFit/>
          </a:bodyPr>
          <a:lstStyle/>
          <a:p>
            <a:r>
              <a:rPr lang="en-US" b="1" i="1" dirty="0" smtClean="0"/>
              <a:t>Google Earth</a:t>
            </a:r>
            <a:endParaRPr lang="en-US" dirty="0"/>
          </a:p>
        </p:txBody>
      </p:sp>
      <p:pic>
        <p:nvPicPr>
          <p:cNvPr id="19" name="Picture 18"/>
          <p:cNvPicPr>
            <a:picLocks noChangeAspect="1"/>
          </p:cNvPicPr>
          <p:nvPr/>
        </p:nvPicPr>
        <p:blipFill>
          <a:blip r:embed="rId2"/>
          <a:stretch>
            <a:fillRect/>
          </a:stretch>
        </p:blipFill>
        <p:spPr>
          <a:xfrm>
            <a:off x="0" y="5689039"/>
            <a:ext cx="3127303" cy="459153"/>
          </a:xfrm>
          <a:prstGeom prst="rect">
            <a:avLst/>
          </a:prstGeom>
        </p:spPr>
      </p:pic>
      <p:pic>
        <p:nvPicPr>
          <p:cNvPr id="20" name="Picture 19"/>
          <p:cNvPicPr>
            <a:picLocks noChangeAspect="1"/>
          </p:cNvPicPr>
          <p:nvPr/>
        </p:nvPicPr>
        <p:blipFill>
          <a:blip r:embed="rId3"/>
          <a:stretch>
            <a:fillRect/>
          </a:stretch>
        </p:blipFill>
        <p:spPr>
          <a:xfrm>
            <a:off x="3501089" y="5408818"/>
            <a:ext cx="1422400" cy="1019596"/>
          </a:xfrm>
          <a:prstGeom prst="rect">
            <a:avLst/>
          </a:prstGeom>
        </p:spPr>
      </p:pic>
      <p:pic>
        <p:nvPicPr>
          <p:cNvPr id="32" name="Picture 31"/>
          <p:cNvPicPr>
            <a:picLocks noChangeAspect="1"/>
          </p:cNvPicPr>
          <p:nvPr/>
        </p:nvPicPr>
        <p:blipFill>
          <a:blip r:embed="rId4"/>
          <a:stretch>
            <a:fillRect/>
          </a:stretch>
        </p:blipFill>
        <p:spPr>
          <a:xfrm>
            <a:off x="5258776" y="5382039"/>
            <a:ext cx="1622984" cy="1046375"/>
          </a:xfrm>
          <a:prstGeom prst="rect">
            <a:avLst/>
          </a:prstGeom>
        </p:spPr>
      </p:pic>
      <p:sp>
        <p:nvSpPr>
          <p:cNvPr id="33" name="Rectangle 32"/>
          <p:cNvSpPr/>
          <p:nvPr/>
        </p:nvSpPr>
        <p:spPr>
          <a:xfrm>
            <a:off x="3127303" y="5778860"/>
            <a:ext cx="431053" cy="369332"/>
          </a:xfrm>
          <a:prstGeom prst="rect">
            <a:avLst/>
          </a:prstGeom>
        </p:spPr>
        <p:txBody>
          <a:bodyPr wrap="none">
            <a:spAutoFit/>
          </a:bodyPr>
          <a:lstStyle/>
          <a:p>
            <a:r>
              <a:rPr lang="en-US" dirty="0" err="1" smtClean="0">
                <a:latin typeface="Wingdings"/>
                <a:ea typeface="Wingdings"/>
                <a:cs typeface="Wingdings"/>
              </a:rPr>
              <a:t></a:t>
            </a:r>
            <a:endParaRPr lang="en-US" dirty="0"/>
          </a:p>
        </p:txBody>
      </p:sp>
      <p:sp>
        <p:nvSpPr>
          <p:cNvPr id="34" name="Rectangle 33"/>
          <p:cNvSpPr/>
          <p:nvPr/>
        </p:nvSpPr>
        <p:spPr>
          <a:xfrm>
            <a:off x="4923489" y="5778860"/>
            <a:ext cx="431053" cy="369332"/>
          </a:xfrm>
          <a:prstGeom prst="rect">
            <a:avLst/>
          </a:prstGeom>
        </p:spPr>
        <p:txBody>
          <a:bodyPr wrap="none">
            <a:spAutoFit/>
          </a:bodyPr>
          <a:lstStyle/>
          <a:p>
            <a:r>
              <a:rPr lang="en-US" dirty="0" err="1" smtClean="0">
                <a:latin typeface="Wingdings"/>
                <a:ea typeface="Wingdings"/>
                <a:cs typeface="Wingdings"/>
              </a:rPr>
              <a:t></a:t>
            </a:r>
            <a:endParaRPr lang="en-US" dirty="0"/>
          </a:p>
        </p:txBody>
      </p:sp>
      <p:pic>
        <p:nvPicPr>
          <p:cNvPr id="35" name="Picture 34"/>
          <p:cNvPicPr>
            <a:picLocks noChangeAspect="1"/>
          </p:cNvPicPr>
          <p:nvPr/>
        </p:nvPicPr>
        <p:blipFill>
          <a:blip r:embed="rId5"/>
          <a:stretch>
            <a:fillRect/>
          </a:stretch>
        </p:blipFill>
        <p:spPr>
          <a:xfrm>
            <a:off x="7312813" y="4921261"/>
            <a:ext cx="1621489" cy="1507153"/>
          </a:xfrm>
          <a:prstGeom prst="rect">
            <a:avLst/>
          </a:prstGeom>
        </p:spPr>
      </p:pic>
      <p:sp>
        <p:nvSpPr>
          <p:cNvPr id="36" name="Rectangle 35"/>
          <p:cNvSpPr/>
          <p:nvPr/>
        </p:nvSpPr>
        <p:spPr>
          <a:xfrm>
            <a:off x="6881760" y="5746594"/>
            <a:ext cx="431053" cy="369332"/>
          </a:xfrm>
          <a:prstGeom prst="rect">
            <a:avLst/>
          </a:prstGeom>
        </p:spPr>
        <p:txBody>
          <a:bodyPr wrap="none">
            <a:spAutoFit/>
          </a:bodyPr>
          <a:lstStyle/>
          <a:p>
            <a:r>
              <a:rPr lang="en-US" dirty="0" err="1" smtClean="0">
                <a:latin typeface="Wingdings"/>
                <a:ea typeface="Wingdings"/>
                <a:cs typeface="Wingdings"/>
              </a:rPr>
              <a:t></a:t>
            </a:r>
            <a:endParaRPr lang="en-US" dirty="0"/>
          </a:p>
        </p:txBody>
      </p:sp>
    </p:spTree>
    <p:extLst>
      <p:ext uri="{BB962C8B-B14F-4D97-AF65-F5344CB8AC3E}">
        <p14:creationId xmlns:p14="http://schemas.microsoft.com/office/powerpoint/2010/main" val="1216904499"/>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615420" y="4887919"/>
            <a:ext cx="6390438" cy="1477328"/>
          </a:xfrm>
          <a:prstGeom prst="rect">
            <a:avLst/>
          </a:prstGeom>
          <a:noFill/>
        </p:spPr>
        <p:txBody>
          <a:bodyPr wrap="square" rtlCol="0">
            <a:spAutoFit/>
          </a:bodyPr>
          <a:lstStyle/>
          <a:p>
            <a:r>
              <a:rPr lang="en-US" dirty="0" smtClean="0"/>
              <a:t>2.4) possible to add a filter to only show certain features: add &amp;</a:t>
            </a:r>
            <a:r>
              <a:rPr lang="en-US" dirty="0" err="1" smtClean="0"/>
              <a:t>cql_filter</a:t>
            </a:r>
            <a:r>
              <a:rPr lang="en-US" dirty="0" smtClean="0"/>
              <a:t>=LME_NAME=‘Faroe Plateau’ at the end of the link =&gt;</a:t>
            </a:r>
          </a:p>
          <a:p>
            <a:endParaRPr lang="en-US" dirty="0" smtClean="0"/>
          </a:p>
          <a:p>
            <a:r>
              <a:rPr lang="en-US" dirty="0" smtClean="0"/>
              <a:t>Advantage of network link: if a modification is made on the source, directly reflected on the .</a:t>
            </a:r>
            <a:r>
              <a:rPr lang="en-US" dirty="0" err="1" smtClean="0"/>
              <a:t>kmz</a:t>
            </a:r>
            <a:r>
              <a:rPr lang="en-US" dirty="0" smtClean="0"/>
              <a:t>! </a:t>
            </a:r>
            <a:endParaRPr lang="en-US" dirty="0"/>
          </a:p>
        </p:txBody>
      </p:sp>
      <p:sp>
        <p:nvSpPr>
          <p:cNvPr id="6" name="Slide Number Placeholder 5"/>
          <p:cNvSpPr>
            <a:spLocks noGrp="1"/>
          </p:cNvSpPr>
          <p:nvPr>
            <p:ph type="sldNum" sz="quarter" idx="12"/>
          </p:nvPr>
        </p:nvSpPr>
        <p:spPr/>
        <p:txBody>
          <a:bodyPr/>
          <a:lstStyle/>
          <a:p>
            <a:fld id="{DAE6021A-3E9D-954B-AEED-16E2F3D7148C}" type="slidenum">
              <a:rPr lang="en-US" smtClean="0"/>
              <a:pPr/>
              <a:t>97</a:t>
            </a:fld>
            <a:endParaRPr lang="en-US" dirty="0"/>
          </a:p>
        </p:txBody>
      </p:sp>
      <p:sp>
        <p:nvSpPr>
          <p:cNvPr id="7" name="TextBox 6"/>
          <p:cNvSpPr txBox="1"/>
          <p:nvPr/>
        </p:nvSpPr>
        <p:spPr>
          <a:xfrm>
            <a:off x="457200" y="415457"/>
            <a:ext cx="8229600" cy="492443"/>
          </a:xfrm>
          <a:prstGeom prst="rect">
            <a:avLst/>
          </a:prstGeom>
          <a:noFill/>
        </p:spPr>
        <p:txBody>
          <a:bodyPr wrap="square" rtlCol="0">
            <a:spAutoFit/>
          </a:bodyPr>
          <a:lstStyle/>
          <a:p>
            <a:r>
              <a:rPr lang="en-US" sz="2600" b="1" dirty="0" smtClean="0">
                <a:solidFill>
                  <a:schemeClr val="bg1">
                    <a:lumMod val="75000"/>
                  </a:schemeClr>
                </a:solidFill>
              </a:rPr>
              <a:t>How to publish data?</a:t>
            </a:r>
            <a:endParaRPr lang="en-US" sz="2600" b="1" dirty="0">
              <a:solidFill>
                <a:schemeClr val="bg1">
                  <a:lumMod val="75000"/>
                </a:schemeClr>
              </a:solidFill>
            </a:endParaRPr>
          </a:p>
        </p:txBody>
      </p:sp>
      <p:sp>
        <p:nvSpPr>
          <p:cNvPr id="8" name="Rectangle 7"/>
          <p:cNvSpPr/>
          <p:nvPr/>
        </p:nvSpPr>
        <p:spPr>
          <a:xfrm>
            <a:off x="457200" y="907900"/>
            <a:ext cx="2591713" cy="369332"/>
          </a:xfrm>
          <a:prstGeom prst="rect">
            <a:avLst/>
          </a:prstGeom>
        </p:spPr>
        <p:txBody>
          <a:bodyPr wrap="none">
            <a:spAutoFit/>
          </a:bodyPr>
          <a:lstStyle/>
          <a:p>
            <a:r>
              <a:rPr lang="en-US" b="1" i="1" dirty="0" smtClean="0"/>
              <a:t>Google Earth (continued)</a:t>
            </a:r>
            <a:endParaRPr lang="en-US" dirty="0"/>
          </a:p>
        </p:txBody>
      </p:sp>
      <p:sp>
        <p:nvSpPr>
          <p:cNvPr id="11" name="Rectangle 10"/>
          <p:cNvSpPr/>
          <p:nvPr/>
        </p:nvSpPr>
        <p:spPr>
          <a:xfrm>
            <a:off x="457201" y="1191548"/>
            <a:ext cx="6566469" cy="1200329"/>
          </a:xfrm>
          <a:prstGeom prst="rect">
            <a:avLst/>
          </a:prstGeom>
        </p:spPr>
        <p:txBody>
          <a:bodyPr wrap="square">
            <a:spAutoFit/>
          </a:bodyPr>
          <a:lstStyle/>
          <a:p>
            <a:pPr marL="342900" lvl="1" indent="-342900"/>
            <a:endParaRPr lang="en-US" dirty="0" smtClean="0"/>
          </a:p>
          <a:p>
            <a:pPr marL="342900" lvl="1" indent="-342900">
              <a:buFont typeface="Arial"/>
              <a:buChar char="•"/>
            </a:pPr>
            <a:endParaRPr lang="en-US" dirty="0" smtClean="0"/>
          </a:p>
          <a:p>
            <a:pPr marL="342900" lvl="1" indent="-342900">
              <a:buFont typeface="Arial"/>
              <a:buChar char="•"/>
            </a:pPr>
            <a:endParaRPr lang="en-US" dirty="0" smtClean="0"/>
          </a:p>
          <a:p>
            <a:pPr marL="342900" lvl="1" indent="-342900"/>
            <a:r>
              <a:rPr lang="en-US" dirty="0" smtClean="0"/>
              <a:t/>
            </a:r>
            <a:br>
              <a:rPr lang="en-US" dirty="0" smtClean="0"/>
            </a:br>
            <a:endParaRPr lang="en-US" dirty="0" smtClean="0"/>
          </a:p>
        </p:txBody>
      </p:sp>
      <p:sp>
        <p:nvSpPr>
          <p:cNvPr id="15" name="Rectangle 14"/>
          <p:cNvSpPr/>
          <p:nvPr/>
        </p:nvSpPr>
        <p:spPr>
          <a:xfrm>
            <a:off x="615420" y="1472149"/>
            <a:ext cx="8556286" cy="2585323"/>
          </a:xfrm>
          <a:prstGeom prst="rect">
            <a:avLst/>
          </a:prstGeom>
        </p:spPr>
        <p:txBody>
          <a:bodyPr wrap="none">
            <a:spAutoFit/>
          </a:bodyPr>
          <a:lstStyle/>
          <a:p>
            <a:pPr marL="342900" lvl="1" indent="-342900"/>
            <a:r>
              <a:rPr lang="en-US" dirty="0" smtClean="0"/>
              <a:t>2) using a Network Link and connecting to a KML stream:</a:t>
            </a:r>
          </a:p>
          <a:p>
            <a:pPr marL="342900" lvl="1" indent="-342900"/>
            <a:r>
              <a:rPr lang="en-US" dirty="0" smtClean="0"/>
              <a:t>2.1) Add a new Network Link by navigating to the “Add menu and selecting Network Link”</a:t>
            </a:r>
          </a:p>
          <a:p>
            <a:pPr marL="0" lvl="1" indent="12700"/>
            <a:r>
              <a:rPr lang="en-US" dirty="0" smtClean="0"/>
              <a:t>2.2) Fill the form as follows:</a:t>
            </a:r>
          </a:p>
          <a:p>
            <a:pPr marL="719138" lvl="1" indent="-342900">
              <a:buFont typeface="Arial"/>
              <a:buChar char="•"/>
            </a:pPr>
            <a:r>
              <a:rPr lang="en-US" dirty="0" smtClean="0"/>
              <a:t>Name: Large Marine Areas</a:t>
            </a:r>
          </a:p>
          <a:p>
            <a:pPr marL="719138" lvl="1" indent="-342900">
              <a:buFont typeface="Arial"/>
              <a:buChar char="•"/>
            </a:pPr>
            <a:r>
              <a:rPr lang="en-US" dirty="0" smtClean="0"/>
              <a:t>Link: </a:t>
            </a:r>
            <a:r>
              <a:rPr lang="en-US" dirty="0" smtClean="0">
                <a:hlinkClick r:id="rId2"/>
              </a:rPr>
              <a:t>http://localhost:8080/geoserver/wms/kml?layers=geoss:lmz_po_shp</a:t>
            </a:r>
            <a:endParaRPr lang="en-US" dirty="0" smtClean="0"/>
          </a:p>
          <a:p>
            <a:pPr marL="0" lvl="1" indent="3175"/>
            <a:r>
              <a:rPr lang="en-US" dirty="0" smtClean="0"/>
              <a:t>2.3) click OK</a:t>
            </a:r>
          </a:p>
          <a:p>
            <a:pPr marL="0" lvl="1" indent="3175"/>
            <a:endParaRPr lang="en-US" dirty="0" smtClean="0"/>
          </a:p>
          <a:p>
            <a:pPr marL="0" lvl="1" indent="3175"/>
            <a:r>
              <a:rPr lang="en-US" dirty="0" smtClean="0"/>
              <a:t/>
            </a:r>
            <a:br>
              <a:rPr lang="en-US" dirty="0" smtClean="0"/>
            </a:br>
            <a:r>
              <a:rPr lang="en-US" b="1" dirty="0" smtClean="0"/>
              <a:t> </a:t>
            </a:r>
            <a:r>
              <a:rPr lang="en-US" dirty="0" smtClean="0"/>
              <a:t> </a:t>
            </a:r>
          </a:p>
        </p:txBody>
      </p:sp>
      <p:pic>
        <p:nvPicPr>
          <p:cNvPr id="16" name="Picture 15"/>
          <p:cNvPicPr>
            <a:picLocks noChangeAspect="1"/>
          </p:cNvPicPr>
          <p:nvPr/>
        </p:nvPicPr>
        <p:blipFill>
          <a:blip r:embed="rId3"/>
          <a:stretch>
            <a:fillRect/>
          </a:stretch>
        </p:blipFill>
        <p:spPr>
          <a:xfrm>
            <a:off x="945529" y="3258546"/>
            <a:ext cx="1645271" cy="1323001"/>
          </a:xfrm>
          <a:prstGeom prst="rect">
            <a:avLst/>
          </a:prstGeom>
        </p:spPr>
      </p:pic>
      <p:pic>
        <p:nvPicPr>
          <p:cNvPr id="17" name="Picture 16"/>
          <p:cNvPicPr>
            <a:picLocks noChangeAspect="1"/>
          </p:cNvPicPr>
          <p:nvPr/>
        </p:nvPicPr>
        <p:blipFill>
          <a:blip r:embed="rId4"/>
          <a:stretch>
            <a:fillRect/>
          </a:stretch>
        </p:blipFill>
        <p:spPr>
          <a:xfrm>
            <a:off x="3124200" y="3258546"/>
            <a:ext cx="2052044" cy="1323000"/>
          </a:xfrm>
          <a:prstGeom prst="rect">
            <a:avLst/>
          </a:prstGeom>
        </p:spPr>
      </p:pic>
      <p:sp>
        <p:nvSpPr>
          <p:cNvPr id="18" name="Rectangle 17"/>
          <p:cNvSpPr/>
          <p:nvPr/>
        </p:nvSpPr>
        <p:spPr>
          <a:xfrm>
            <a:off x="2693147" y="3688140"/>
            <a:ext cx="431053" cy="369332"/>
          </a:xfrm>
          <a:prstGeom prst="rect">
            <a:avLst/>
          </a:prstGeom>
        </p:spPr>
        <p:txBody>
          <a:bodyPr wrap="none">
            <a:spAutoFit/>
          </a:bodyPr>
          <a:lstStyle/>
          <a:p>
            <a:r>
              <a:rPr lang="en-US" dirty="0" err="1" smtClean="0">
                <a:latin typeface="Wingdings"/>
                <a:ea typeface="Wingdings"/>
                <a:cs typeface="Wingdings"/>
              </a:rPr>
              <a:t></a:t>
            </a:r>
            <a:endParaRPr lang="en-US" dirty="0"/>
          </a:p>
        </p:txBody>
      </p:sp>
      <p:pic>
        <p:nvPicPr>
          <p:cNvPr id="22" name="Picture 21"/>
          <p:cNvPicPr>
            <a:picLocks noChangeAspect="1"/>
          </p:cNvPicPr>
          <p:nvPr/>
        </p:nvPicPr>
        <p:blipFill>
          <a:blip r:embed="rId5"/>
          <a:stretch>
            <a:fillRect/>
          </a:stretch>
        </p:blipFill>
        <p:spPr>
          <a:xfrm>
            <a:off x="7005858" y="5210044"/>
            <a:ext cx="1680942" cy="953868"/>
          </a:xfrm>
          <a:prstGeom prst="rect">
            <a:avLst/>
          </a:prstGeom>
        </p:spPr>
      </p:pic>
    </p:spTree>
    <p:extLst>
      <p:ext uri="{BB962C8B-B14F-4D97-AF65-F5344CB8AC3E}">
        <p14:creationId xmlns:p14="http://schemas.microsoft.com/office/powerpoint/2010/main" val="1216904499"/>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AE6021A-3E9D-954B-AEED-16E2F3D7148C}" type="slidenum">
              <a:rPr lang="en-US" smtClean="0"/>
              <a:pPr/>
              <a:t>98</a:t>
            </a:fld>
            <a:endParaRPr lang="en-US"/>
          </a:p>
        </p:txBody>
      </p:sp>
      <p:sp>
        <p:nvSpPr>
          <p:cNvPr id="7" name="TextBox 6"/>
          <p:cNvSpPr txBox="1"/>
          <p:nvPr/>
        </p:nvSpPr>
        <p:spPr>
          <a:xfrm>
            <a:off x="457200" y="415457"/>
            <a:ext cx="8229600" cy="492443"/>
          </a:xfrm>
          <a:prstGeom prst="rect">
            <a:avLst/>
          </a:prstGeom>
          <a:noFill/>
        </p:spPr>
        <p:txBody>
          <a:bodyPr wrap="square" rtlCol="0">
            <a:spAutoFit/>
          </a:bodyPr>
          <a:lstStyle/>
          <a:p>
            <a:r>
              <a:rPr lang="en-US" sz="2600" b="1" dirty="0" smtClean="0"/>
              <a:t>How to document and search data?</a:t>
            </a:r>
            <a:endParaRPr lang="en-US" sz="2600" b="1" dirty="0"/>
          </a:p>
        </p:txBody>
      </p:sp>
      <p:pic>
        <p:nvPicPr>
          <p:cNvPr id="8" name="Picture 7"/>
          <p:cNvPicPr>
            <a:picLocks noChangeAspect="1"/>
          </p:cNvPicPr>
          <p:nvPr/>
        </p:nvPicPr>
        <p:blipFill>
          <a:blip r:embed="rId2"/>
          <a:stretch>
            <a:fillRect/>
          </a:stretch>
        </p:blipFill>
        <p:spPr>
          <a:xfrm>
            <a:off x="0" y="1761106"/>
            <a:ext cx="4552244" cy="3420613"/>
          </a:xfrm>
          <a:prstGeom prst="rect">
            <a:avLst/>
          </a:prstGeom>
        </p:spPr>
      </p:pic>
      <p:sp>
        <p:nvSpPr>
          <p:cNvPr id="9" name="TextBox 8"/>
          <p:cNvSpPr txBox="1"/>
          <p:nvPr/>
        </p:nvSpPr>
        <p:spPr>
          <a:xfrm>
            <a:off x="6553200" y="1970061"/>
            <a:ext cx="1877719" cy="3693319"/>
          </a:xfrm>
          <a:prstGeom prst="rect">
            <a:avLst/>
          </a:prstGeom>
          <a:noFill/>
        </p:spPr>
        <p:txBody>
          <a:bodyPr wrap="square" rtlCol="0">
            <a:spAutoFit/>
          </a:bodyPr>
          <a:lstStyle/>
          <a:p>
            <a:r>
              <a:rPr lang="en-US" b="1" u="sng" dirty="0" smtClean="0"/>
              <a:t>Keywords:</a:t>
            </a:r>
          </a:p>
          <a:p>
            <a:r>
              <a:rPr lang="en-US" dirty="0" smtClean="0"/>
              <a:t> </a:t>
            </a:r>
          </a:p>
          <a:p>
            <a:pPr>
              <a:buFont typeface="Arial"/>
              <a:buChar char="•"/>
            </a:pPr>
            <a:r>
              <a:rPr lang="en-US" dirty="0" smtClean="0"/>
              <a:t> CSW</a:t>
            </a:r>
          </a:p>
          <a:p>
            <a:pPr>
              <a:buFont typeface="Arial"/>
              <a:buChar char="•"/>
            </a:pPr>
            <a:endParaRPr lang="en-US" dirty="0" smtClean="0"/>
          </a:p>
          <a:p>
            <a:pPr>
              <a:buFont typeface="Arial"/>
              <a:buChar char="•"/>
            </a:pPr>
            <a:r>
              <a:rPr lang="en-US" dirty="0" smtClean="0"/>
              <a:t> </a:t>
            </a:r>
            <a:r>
              <a:rPr lang="en-US" dirty="0" err="1" smtClean="0"/>
              <a:t>Geonetwork</a:t>
            </a:r>
            <a:endParaRPr lang="en-US" dirty="0" smtClean="0"/>
          </a:p>
          <a:p>
            <a:pPr>
              <a:buFont typeface="Arial"/>
              <a:buChar char="•"/>
            </a:pPr>
            <a:endParaRPr lang="en-US" dirty="0" smtClean="0"/>
          </a:p>
          <a:p>
            <a:pPr>
              <a:buFont typeface="Arial"/>
              <a:buChar char="•"/>
            </a:pPr>
            <a:r>
              <a:rPr lang="en-US" dirty="0" smtClean="0"/>
              <a:t> ISO19115</a:t>
            </a:r>
          </a:p>
          <a:p>
            <a:pPr>
              <a:buFont typeface="Arial"/>
              <a:buChar char="•"/>
            </a:pPr>
            <a:endParaRPr lang="en-US" dirty="0" smtClean="0"/>
          </a:p>
          <a:p>
            <a:pPr>
              <a:buFont typeface="Arial"/>
              <a:buChar char="•"/>
            </a:pPr>
            <a:r>
              <a:rPr lang="en-US" dirty="0" smtClean="0"/>
              <a:t> ISO19139</a:t>
            </a:r>
          </a:p>
          <a:p>
            <a:pPr>
              <a:buFont typeface="Arial"/>
              <a:buChar char="•"/>
            </a:pPr>
            <a:endParaRPr lang="en-US" dirty="0" smtClean="0"/>
          </a:p>
          <a:p>
            <a:pPr>
              <a:buFont typeface="Arial"/>
              <a:buChar char="•"/>
            </a:pPr>
            <a:r>
              <a:rPr lang="en-US" dirty="0" smtClean="0"/>
              <a:t> Metadata</a:t>
            </a:r>
          </a:p>
          <a:p>
            <a:pPr>
              <a:buFont typeface="Arial"/>
              <a:buChar char="•"/>
            </a:pPr>
            <a:endParaRPr lang="en-US" dirty="0" smtClean="0"/>
          </a:p>
          <a:p>
            <a:pPr>
              <a:buFont typeface="Arial"/>
              <a:buChar char="•"/>
            </a:pPr>
            <a:r>
              <a:rPr lang="en-US" dirty="0" smtClean="0"/>
              <a:t>XML</a:t>
            </a:r>
            <a:endParaRPr lang="en-US" dirty="0"/>
          </a:p>
        </p:txBody>
      </p:sp>
    </p:spTree>
    <p:extLst>
      <p:ext uri="{BB962C8B-B14F-4D97-AF65-F5344CB8AC3E}">
        <p14:creationId xmlns:p14="http://schemas.microsoft.com/office/powerpoint/2010/main" val="1216904499"/>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3978" y="1"/>
            <a:ext cx="2476829" cy="1490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1"/>
          <p:cNvSpPr txBox="1">
            <a:spLocks noChangeArrowheads="1"/>
          </p:cNvSpPr>
          <p:nvPr/>
        </p:nvSpPr>
        <p:spPr>
          <a:xfrm>
            <a:off x="303009" y="1489936"/>
            <a:ext cx="8741093" cy="2904891"/>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17500" indent="0">
              <a:buFont typeface="Arial"/>
              <a:buNone/>
              <a:defRPr/>
            </a:pPr>
            <a:r>
              <a:rPr lang="en-US" sz="1800" b="1" dirty="0" smtClean="0">
                <a:solidFill>
                  <a:srgbClr val="000000"/>
                </a:solidFill>
                <a:latin typeface="Calibri"/>
                <a:cs typeface="Calibri"/>
                <a:sym typeface="Eurostile" charset="0"/>
              </a:rPr>
              <a:t>Metadata</a:t>
            </a:r>
            <a:r>
              <a:rPr lang="en-US" sz="1800" dirty="0" smtClean="0">
                <a:solidFill>
                  <a:srgbClr val="000000"/>
                </a:solidFill>
                <a:latin typeface="Calibri"/>
                <a:cs typeface="Calibri"/>
                <a:sym typeface="Eurostile" charset="0"/>
              </a:rPr>
              <a:t> is a data….</a:t>
            </a:r>
          </a:p>
          <a:p>
            <a:pPr marL="317500" indent="0">
              <a:buFont typeface="Arial"/>
              <a:buNone/>
              <a:defRPr/>
            </a:pPr>
            <a:r>
              <a:rPr lang="en-US" sz="1800" dirty="0" smtClean="0">
                <a:solidFill>
                  <a:srgbClr val="000000"/>
                </a:solidFill>
                <a:latin typeface="Calibri"/>
                <a:cs typeface="Calibri"/>
                <a:sym typeface="Eurostile" charset="0"/>
              </a:rPr>
              <a:t>which describe another data</a:t>
            </a:r>
          </a:p>
          <a:p>
            <a:pPr marL="317500" indent="0">
              <a:buFont typeface="Arial"/>
              <a:buNone/>
              <a:defRPr/>
            </a:pPr>
            <a:r>
              <a:rPr lang="en-US" sz="1800" dirty="0" smtClean="0">
                <a:solidFill>
                  <a:srgbClr val="000000"/>
                </a:solidFill>
                <a:latin typeface="Calibri"/>
                <a:cs typeface="Calibri"/>
                <a:sym typeface="Eurostile" charset="0"/>
              </a:rPr>
              <a:t>It provides information about a certain item's content. For example, an image may include metadata that describes how large the picture is, the color depth, the image resolution, when the image was created, and other data.</a:t>
            </a:r>
          </a:p>
          <a:p>
            <a:pPr marL="317500" indent="0">
              <a:buNone/>
              <a:defRPr/>
            </a:pPr>
            <a:endParaRPr lang="en-US" sz="1800" b="1" dirty="0" smtClean="0">
              <a:solidFill>
                <a:srgbClr val="000000"/>
              </a:solidFill>
              <a:latin typeface="Calibri"/>
              <a:cs typeface="Calibri"/>
              <a:sym typeface="Eurostile" charset="0"/>
            </a:endParaRPr>
          </a:p>
          <a:p>
            <a:pPr marL="317500" indent="0">
              <a:buNone/>
              <a:defRPr/>
            </a:pPr>
            <a:r>
              <a:rPr lang="en-US" sz="1800" b="1" dirty="0" smtClean="0">
                <a:solidFill>
                  <a:srgbClr val="000000"/>
                </a:solidFill>
                <a:latin typeface="Calibri"/>
                <a:cs typeface="Calibri"/>
                <a:sym typeface="Eurostile" charset="0"/>
              </a:rPr>
              <a:t>Geospatial </a:t>
            </a:r>
            <a:r>
              <a:rPr lang="en-US" sz="1800" b="1" dirty="0">
                <a:solidFill>
                  <a:srgbClr val="000000"/>
                </a:solidFill>
                <a:latin typeface="Calibri"/>
                <a:cs typeface="Calibri"/>
                <a:sym typeface="Eurostile" charset="0"/>
              </a:rPr>
              <a:t>metadata </a:t>
            </a:r>
            <a:r>
              <a:rPr lang="en-US" sz="1800" dirty="0">
                <a:solidFill>
                  <a:srgbClr val="000000"/>
                </a:solidFill>
                <a:latin typeface="Calibri"/>
                <a:cs typeface="Calibri"/>
                <a:sym typeface="Eurostile" charset="0"/>
              </a:rPr>
              <a:t>(geographic metadata) is a type of metadata that is applicable to objects that have an explicit or implicit geographic </a:t>
            </a:r>
            <a:r>
              <a:rPr lang="en-US" sz="1800" dirty="0" smtClean="0">
                <a:solidFill>
                  <a:srgbClr val="000000"/>
                </a:solidFill>
                <a:latin typeface="Calibri"/>
                <a:cs typeface="Calibri"/>
                <a:sym typeface="Eurostile" charset="0"/>
              </a:rPr>
              <a:t>extent</a:t>
            </a:r>
          </a:p>
          <a:p>
            <a:pPr marL="317500" indent="0">
              <a:buFont typeface="Arial"/>
              <a:buNone/>
              <a:defRPr/>
            </a:pPr>
            <a:endParaRPr lang="en-US" sz="1800" dirty="0" smtClean="0">
              <a:solidFill>
                <a:srgbClr val="000000"/>
              </a:solidFill>
              <a:latin typeface="Calibri"/>
              <a:cs typeface="Calibri"/>
              <a:sym typeface="Eurostile" charset="0"/>
            </a:endParaRPr>
          </a:p>
          <a:p>
            <a:pPr marL="317500" indent="0">
              <a:buFont typeface="Arial"/>
              <a:buNone/>
              <a:defRPr/>
            </a:pPr>
            <a:endParaRPr lang="en-US" sz="1800" dirty="0" smtClean="0">
              <a:solidFill>
                <a:srgbClr val="000000"/>
              </a:solidFill>
              <a:latin typeface="Calibri"/>
              <a:cs typeface="Calibri"/>
              <a:sym typeface="Eurostile" charset="0"/>
            </a:endParaRPr>
          </a:p>
        </p:txBody>
      </p:sp>
      <p:pic>
        <p:nvPicPr>
          <p:cNvPr id="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62008" y="4050513"/>
            <a:ext cx="3143479" cy="2358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57200" y="415457"/>
            <a:ext cx="8229600" cy="492443"/>
          </a:xfrm>
          <a:prstGeom prst="rect">
            <a:avLst/>
          </a:prstGeom>
          <a:noFill/>
        </p:spPr>
        <p:txBody>
          <a:bodyPr wrap="square" rtlCol="0">
            <a:spAutoFit/>
          </a:bodyPr>
          <a:lstStyle/>
          <a:p>
            <a:r>
              <a:rPr lang="en-US" sz="2600" b="1" dirty="0" smtClean="0">
                <a:solidFill>
                  <a:schemeClr val="bg1">
                    <a:lumMod val="75000"/>
                  </a:schemeClr>
                </a:solidFill>
              </a:rPr>
              <a:t>How to document and search data?</a:t>
            </a:r>
            <a:endParaRPr lang="en-US" sz="2600" b="1" dirty="0">
              <a:solidFill>
                <a:schemeClr val="bg1">
                  <a:lumMod val="75000"/>
                </a:schemeClr>
              </a:solidFill>
            </a:endParaRPr>
          </a:p>
        </p:txBody>
      </p:sp>
      <p:sp>
        <p:nvSpPr>
          <p:cNvPr id="7" name="Rectangle 6"/>
          <p:cNvSpPr/>
          <p:nvPr/>
        </p:nvSpPr>
        <p:spPr>
          <a:xfrm>
            <a:off x="457200" y="907900"/>
            <a:ext cx="2223698" cy="369332"/>
          </a:xfrm>
          <a:prstGeom prst="rect">
            <a:avLst/>
          </a:prstGeom>
        </p:spPr>
        <p:txBody>
          <a:bodyPr wrap="none">
            <a:spAutoFit/>
          </a:bodyPr>
          <a:lstStyle/>
          <a:p>
            <a:r>
              <a:rPr lang="en-US" b="1" i="1" dirty="0" smtClean="0"/>
              <a:t>What is a metadata?</a:t>
            </a:r>
            <a:endParaRPr lang="en-US" dirty="0"/>
          </a:p>
        </p:txBody>
      </p:sp>
    </p:spTree>
    <p:extLst>
      <p:ext uri="{BB962C8B-B14F-4D97-AF65-F5344CB8AC3E}">
        <p14:creationId xmlns:p14="http://schemas.microsoft.com/office/powerpoint/2010/main" val="188188279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2875</TotalTime>
  <Words>11715</Words>
  <Application>Microsoft Macintosh PowerPoint</Application>
  <PresentationFormat>On-screen Show (4:3)</PresentationFormat>
  <Paragraphs>1802</Paragraphs>
  <Slides>175</Slides>
  <Notes>101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175</vt:i4>
      </vt:variant>
    </vt:vector>
  </HeadingPairs>
  <TitlesOfParts>
    <vt:vector size="177" baseType="lpstr">
      <vt:lpstr>Office Theme</vt:lpstr>
      <vt:lpstr>Chart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SDI services</vt:lpstr>
      <vt:lpstr>PowerPoint Presentation</vt:lpstr>
      <vt:lpstr>PowerPoint Presentation</vt:lpstr>
      <vt:lpstr>PowerPoint Presentation</vt:lpstr>
      <vt:lpstr>PowerPoint Presentation</vt:lpstr>
      <vt:lpstr>The data access issue</vt:lpstr>
      <vt:lpstr>Enter the Broker</vt:lpstr>
      <vt:lpstr>PowerPoint Presentation</vt:lpstr>
      <vt:lpstr>Brokering fits GEOSS</vt:lpstr>
      <vt:lpstr>GEOSS Common Infrastructure (GCI)</vt:lpstr>
      <vt:lpstr>GCI snapshot</vt:lpstr>
      <vt:lpstr>Discovery services</vt:lpstr>
      <vt:lpstr>Access services</vt:lpstr>
      <vt:lpstr>Common metadata model</vt:lpstr>
      <vt:lpstr>Supported backends</vt:lpstr>
      <vt:lpstr>Supported backends</vt:lpstr>
      <vt:lpstr>Supported backends</vt:lpstr>
      <vt:lpstr>Supported frontends</vt:lpstr>
      <vt:lpstr>GEO DAB functionalities</vt:lpstr>
      <vt:lpstr>GEO DAB implementation</vt:lpstr>
      <vt:lpstr>Cross-domain semantic discovery</vt:lpstr>
      <vt:lpstr>Cross-domain semantic discovery</vt:lpstr>
      <vt:lpstr>Cross-domain semantic discovery</vt:lpstr>
      <vt:lpstr>Result ranking</vt:lpstr>
      <vt:lpstr>Dynamic data visualization</vt:lpstr>
      <vt:lpstr>Harmonized data access</vt:lpstr>
      <vt:lpstr>Extensibility</vt:lpstr>
      <vt:lpstr>Extensibility</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Smith</dc:creator>
  <cp:lastModifiedBy>Pierre Lacroix</cp:lastModifiedBy>
  <cp:revision>306</cp:revision>
  <dcterms:created xsi:type="dcterms:W3CDTF">2014-05-26T09:19:48Z</dcterms:created>
  <dcterms:modified xsi:type="dcterms:W3CDTF">2014-09-09T10:37:19Z</dcterms:modified>
</cp:coreProperties>
</file>